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4"/>
  </p:notesMasterIdLst>
  <p:sldIdLst>
    <p:sldId id="256" r:id="rId2"/>
    <p:sldId id="257" r:id="rId3"/>
    <p:sldId id="259" r:id="rId4"/>
    <p:sldId id="277" r:id="rId5"/>
    <p:sldId id="268" r:id="rId6"/>
    <p:sldId id="274" r:id="rId7"/>
    <p:sldId id="352" r:id="rId8"/>
    <p:sldId id="267" r:id="rId9"/>
    <p:sldId id="348" r:id="rId10"/>
    <p:sldId id="350" r:id="rId11"/>
    <p:sldId id="269" r:id="rId12"/>
    <p:sldId id="351" r:id="rId13"/>
    <p:sldId id="265" r:id="rId14"/>
    <p:sldId id="349" r:id="rId15"/>
    <p:sldId id="271" r:id="rId16"/>
    <p:sldId id="272" r:id="rId17"/>
    <p:sldId id="347" r:id="rId18"/>
    <p:sldId id="275" r:id="rId19"/>
    <p:sldId id="273" r:id="rId20"/>
    <p:sldId id="261" r:id="rId21"/>
    <p:sldId id="262" r:id="rId22"/>
    <p:sldId id="263"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09090"/>
    <a:srgbClr val="797979"/>
    <a:srgbClr val="E2F0D9"/>
    <a:srgbClr val="B8B8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2" autoAdjust="0"/>
    <p:restoredTop sz="80131" autoAdjust="0"/>
  </p:normalViewPr>
  <p:slideViewPr>
    <p:cSldViewPr snapToGrid="0">
      <p:cViewPr varScale="1">
        <p:scale>
          <a:sx n="79" d="100"/>
          <a:sy n="79" d="100"/>
        </p:scale>
        <p:origin x="173"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A3F8F8F-83CB-41E6-AE4D-7A6FAEFBDF9C}" type="datetimeFigureOut">
              <a:rPr lang="en-IN" smtClean="0"/>
              <a:t>24-04-2023</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4DBD27-8F58-4FA8-AF87-3F3D7F771DD5}" type="slidenum">
              <a:rPr lang="en-IN" smtClean="0"/>
              <a:t>‹#›</a:t>
            </a:fld>
            <a:endParaRPr lang="en-IN"/>
          </a:p>
        </p:txBody>
      </p:sp>
    </p:spTree>
    <p:extLst>
      <p:ext uri="{BB962C8B-B14F-4D97-AF65-F5344CB8AC3E}">
        <p14:creationId xmlns:p14="http://schemas.microsoft.com/office/powerpoint/2010/main" val="17458215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5"/>
          </p:nvPr>
        </p:nvSpPr>
        <p:spPr/>
        <p:txBody>
          <a:bodyPr/>
          <a:lstStyle/>
          <a:p>
            <a:fld id="{094DBD27-8F58-4FA8-AF87-3F3D7F771DD5}" type="slidenum">
              <a:rPr lang="en-IN" smtClean="0"/>
              <a:t>9</a:t>
            </a:fld>
            <a:endParaRPr lang="en-IN"/>
          </a:p>
        </p:txBody>
      </p:sp>
    </p:spTree>
    <p:extLst>
      <p:ext uri="{BB962C8B-B14F-4D97-AF65-F5344CB8AC3E}">
        <p14:creationId xmlns:p14="http://schemas.microsoft.com/office/powerpoint/2010/main" val="21888804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E1AB9FC5-7F14-41E2-AA9D-15B9A732DB85}" type="datetime1">
              <a:rPr lang="en-IN" smtClean="0"/>
              <a:t>24-04-2023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3CA9B338-319B-4270-B121-4DF8FFC3B207}" type="slidenum">
              <a:rPr lang="en-IN" smtClean="0"/>
              <a:t>‹#›</a:t>
            </a:fld>
            <a:endParaRPr lang="en-IN"/>
          </a:p>
        </p:txBody>
      </p:sp>
    </p:spTree>
    <p:extLst>
      <p:ext uri="{BB962C8B-B14F-4D97-AF65-F5344CB8AC3E}">
        <p14:creationId xmlns:p14="http://schemas.microsoft.com/office/powerpoint/2010/main" val="32198196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FFE092C-160E-4401-B6B6-1BFBEC2BD4A4}" type="datetime1">
              <a:rPr lang="en-IN" smtClean="0"/>
              <a:t>24-04-2023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3CA9B338-319B-4270-B121-4DF8FFC3B207}" type="slidenum">
              <a:rPr lang="en-IN" smtClean="0"/>
              <a:t>‹#›</a:t>
            </a:fld>
            <a:endParaRPr lang="en-IN"/>
          </a:p>
        </p:txBody>
      </p:sp>
    </p:spTree>
    <p:extLst>
      <p:ext uri="{BB962C8B-B14F-4D97-AF65-F5344CB8AC3E}">
        <p14:creationId xmlns:p14="http://schemas.microsoft.com/office/powerpoint/2010/main" val="41727272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F3AAE06D-6DFC-4BAD-9B6E-957FA729CA30}" type="datetime1">
              <a:rPr lang="en-IN" smtClean="0"/>
              <a:t>24-04-2023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3CA9B338-319B-4270-B121-4DF8FFC3B207}" type="slidenum">
              <a:rPr lang="en-IN" smtClean="0"/>
              <a:t>‹#›</a:t>
            </a:fld>
            <a:endParaRPr lang="en-IN"/>
          </a:p>
        </p:txBody>
      </p:sp>
    </p:spTree>
    <p:extLst>
      <p:ext uri="{BB962C8B-B14F-4D97-AF65-F5344CB8AC3E}">
        <p14:creationId xmlns:p14="http://schemas.microsoft.com/office/powerpoint/2010/main" val="39169161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460D7CBB-A2C3-4847-9B5D-DA44075657A1}" type="datetime1">
              <a:rPr lang="en-IN" smtClean="0"/>
              <a:t>24-04-2023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3CA9B338-319B-4270-B121-4DF8FFC3B207}" type="slidenum">
              <a:rPr lang="en-IN" smtClean="0"/>
              <a:t>‹#›</a:t>
            </a:fld>
            <a:endParaRPr lang="en-IN"/>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a:t>”</a:t>
            </a:r>
          </a:p>
        </p:txBody>
      </p:sp>
    </p:spTree>
    <p:extLst>
      <p:ext uri="{BB962C8B-B14F-4D97-AF65-F5344CB8AC3E}">
        <p14:creationId xmlns:p14="http://schemas.microsoft.com/office/powerpoint/2010/main" val="15335107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78E031B-DD09-47AF-A34C-803B0033268A}" type="datetime1">
              <a:rPr lang="en-IN" smtClean="0"/>
              <a:t>24-04-2023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3CA9B338-319B-4270-B121-4DF8FFC3B207}" type="slidenum">
              <a:rPr lang="en-IN" smtClean="0"/>
              <a:t>‹#›</a:t>
            </a:fld>
            <a:endParaRPr lang="en-IN"/>
          </a:p>
        </p:txBody>
      </p:sp>
    </p:spTree>
    <p:extLst>
      <p:ext uri="{BB962C8B-B14F-4D97-AF65-F5344CB8AC3E}">
        <p14:creationId xmlns:p14="http://schemas.microsoft.com/office/powerpoint/2010/main" val="40501120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CD7A5CE5-F9D8-4F1C-8427-8A335FDBFE9A}" type="datetime1">
              <a:rPr lang="en-IN" smtClean="0"/>
              <a:t>24-04-2023</a:t>
            </a:fld>
            <a:endParaRPr lang="en-IN"/>
          </a:p>
        </p:txBody>
      </p:sp>
      <p:sp>
        <p:nvSpPr>
          <p:cNvPr id="4"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3CA9B338-319B-4270-B121-4DF8FFC3B207}" type="slidenum">
              <a:rPr lang="en-IN" smtClean="0"/>
              <a:t>‹#›</a:t>
            </a:fld>
            <a:endParaRPr lang="en-IN"/>
          </a:p>
        </p:txBody>
      </p:sp>
    </p:spTree>
    <p:extLst>
      <p:ext uri="{BB962C8B-B14F-4D97-AF65-F5344CB8AC3E}">
        <p14:creationId xmlns:p14="http://schemas.microsoft.com/office/powerpoint/2010/main" val="36294473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72DCD172-E836-4766-A373-392D2F129CC1}" type="datetime1">
              <a:rPr lang="en-IN" smtClean="0"/>
              <a:t>24-04-2023</a:t>
            </a:fld>
            <a:endParaRPr lang="en-IN"/>
          </a:p>
        </p:txBody>
      </p:sp>
      <p:sp>
        <p:nvSpPr>
          <p:cNvPr id="4"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3CA9B338-319B-4270-B121-4DF8FFC3B207}" type="slidenum">
              <a:rPr lang="en-IN" smtClean="0"/>
              <a:t>‹#›</a:t>
            </a:fld>
            <a:endParaRPr lang="en-IN"/>
          </a:p>
        </p:txBody>
      </p:sp>
    </p:spTree>
    <p:extLst>
      <p:ext uri="{BB962C8B-B14F-4D97-AF65-F5344CB8AC3E}">
        <p14:creationId xmlns:p14="http://schemas.microsoft.com/office/powerpoint/2010/main" val="36481798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5EC0EE6-CF7D-4B69-808A-061E707DACCC}" type="datetime1">
              <a:rPr lang="en-IN" smtClean="0"/>
              <a:t>24-04-2023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3CA9B338-319B-4270-B121-4DF8FFC3B207}" type="slidenum">
              <a:rPr lang="en-IN" smtClean="0"/>
              <a:t>‹#›</a:t>
            </a:fld>
            <a:endParaRPr lang="en-IN"/>
          </a:p>
        </p:txBody>
      </p:sp>
    </p:spTree>
    <p:extLst>
      <p:ext uri="{BB962C8B-B14F-4D97-AF65-F5344CB8AC3E}">
        <p14:creationId xmlns:p14="http://schemas.microsoft.com/office/powerpoint/2010/main" val="31157957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D54F2E8-11AC-419D-9559-851E3FB80025}" type="datetime1">
              <a:rPr lang="en-IN" smtClean="0"/>
              <a:t>24-04-2023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3CA9B338-319B-4270-B121-4DF8FFC3B207}" type="slidenum">
              <a:rPr lang="en-IN" smtClean="0"/>
              <a:t>‹#›</a:t>
            </a:fld>
            <a:endParaRPr lang="en-IN"/>
          </a:p>
        </p:txBody>
      </p:sp>
    </p:spTree>
    <p:extLst>
      <p:ext uri="{BB962C8B-B14F-4D97-AF65-F5344CB8AC3E}">
        <p14:creationId xmlns:p14="http://schemas.microsoft.com/office/powerpoint/2010/main" val="39426310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p>
            <a:fld id="{C96C989E-BB83-44FC-B70B-DA5224F9B978}" type="datetime1">
              <a:rPr lang="en-IN" smtClean="0"/>
              <a:t>24-04-2023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3CA9B338-319B-4270-B121-4DF8FFC3B207}" type="slidenum">
              <a:rPr lang="en-IN" smtClean="0"/>
              <a:t>‹#›</a:t>
            </a:fld>
            <a:endParaRPr lang="en-IN"/>
          </a:p>
        </p:txBody>
      </p:sp>
    </p:spTree>
    <p:extLst>
      <p:ext uri="{BB962C8B-B14F-4D97-AF65-F5344CB8AC3E}">
        <p14:creationId xmlns:p14="http://schemas.microsoft.com/office/powerpoint/2010/main" val="35090841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CE6C281-FF51-4B0B-BDBA-6A552F82484E}" type="datetime1">
              <a:rPr lang="en-IN" smtClean="0"/>
              <a:t>24-04-2023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3CA9B338-319B-4270-B121-4DF8FFC3B207}" type="slidenum">
              <a:rPr lang="en-IN" smtClean="0"/>
              <a:t>‹#›</a:t>
            </a:fld>
            <a:endParaRPr lang="en-IN"/>
          </a:p>
        </p:txBody>
      </p:sp>
    </p:spTree>
    <p:extLst>
      <p:ext uri="{BB962C8B-B14F-4D97-AF65-F5344CB8AC3E}">
        <p14:creationId xmlns:p14="http://schemas.microsoft.com/office/powerpoint/2010/main" val="29346774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B136F90-46B6-4022-A42F-3FC1B9A52EF2}" type="datetime1">
              <a:rPr lang="en-IN" smtClean="0"/>
              <a:t>24-04-2023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3CA9B338-319B-4270-B121-4DF8FFC3B207}" type="slidenum">
              <a:rPr lang="en-IN" smtClean="0"/>
              <a:t>‹#›</a:t>
            </a:fld>
            <a:endParaRPr lang="en-IN"/>
          </a:p>
        </p:txBody>
      </p:sp>
    </p:spTree>
    <p:extLst>
      <p:ext uri="{BB962C8B-B14F-4D97-AF65-F5344CB8AC3E}">
        <p14:creationId xmlns:p14="http://schemas.microsoft.com/office/powerpoint/2010/main" val="15082533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8D1AA2A-A8EE-42A2-BD29-FD1A43BDBB88}" type="datetime1">
              <a:rPr lang="en-IN" smtClean="0"/>
              <a:t>24-04-2023</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3CA9B338-319B-4270-B121-4DF8FFC3B207}" type="slidenum">
              <a:rPr lang="en-IN" smtClean="0"/>
              <a:t>‹#›</a:t>
            </a:fld>
            <a:endParaRPr lang="en-IN"/>
          </a:p>
        </p:txBody>
      </p:sp>
    </p:spTree>
    <p:extLst>
      <p:ext uri="{BB962C8B-B14F-4D97-AF65-F5344CB8AC3E}">
        <p14:creationId xmlns:p14="http://schemas.microsoft.com/office/powerpoint/2010/main" val="17912212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7" name="Date Placeholder 2"/>
          <p:cNvSpPr>
            <a:spLocks noGrp="1"/>
          </p:cNvSpPr>
          <p:nvPr>
            <p:ph type="dt" sz="half" idx="10"/>
          </p:nvPr>
        </p:nvSpPr>
        <p:spPr/>
        <p:txBody>
          <a:bodyPr/>
          <a:lstStyle/>
          <a:p>
            <a:fld id="{E065091E-D431-456A-B0C4-8A21FEB443B2}" type="datetime1">
              <a:rPr lang="en-IN" smtClean="0"/>
              <a:t>24-04-2023</a:t>
            </a:fld>
            <a:endParaRPr lang="en-IN"/>
          </a:p>
        </p:txBody>
      </p:sp>
      <p:sp>
        <p:nvSpPr>
          <p:cNvPr id="5" name="Footer Placeholder 3"/>
          <p:cNvSpPr>
            <a:spLocks noGrp="1"/>
          </p:cNvSpPr>
          <p:nvPr>
            <p:ph type="ftr" sz="quarter" idx="11"/>
          </p:nvPr>
        </p:nvSpPr>
        <p:spPr/>
        <p:txBody>
          <a:bodyPr/>
          <a:lstStyle/>
          <a:p>
            <a:endParaRPr lang="en-IN"/>
          </a:p>
        </p:txBody>
      </p:sp>
      <p:sp>
        <p:nvSpPr>
          <p:cNvPr id="6" name="Slide Number Placeholder 4"/>
          <p:cNvSpPr>
            <a:spLocks noGrp="1"/>
          </p:cNvSpPr>
          <p:nvPr>
            <p:ph type="sldNum" sz="quarter" idx="12"/>
          </p:nvPr>
        </p:nvSpPr>
        <p:spPr/>
        <p:txBody>
          <a:bodyPr/>
          <a:lstStyle/>
          <a:p>
            <a:fld id="{3CA9B338-319B-4270-B121-4DF8FFC3B207}" type="slidenum">
              <a:rPr lang="en-IN" smtClean="0"/>
              <a:t>‹#›</a:t>
            </a:fld>
            <a:endParaRPr lang="en-IN"/>
          </a:p>
        </p:txBody>
      </p:sp>
    </p:spTree>
    <p:extLst>
      <p:ext uri="{BB962C8B-B14F-4D97-AF65-F5344CB8AC3E}">
        <p14:creationId xmlns:p14="http://schemas.microsoft.com/office/powerpoint/2010/main" val="7975356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43A9895-47B1-45EE-8FCC-576FA3347C22}" type="datetime1">
              <a:rPr lang="en-IN" smtClean="0"/>
              <a:t>24-04-2023</a:t>
            </a:fld>
            <a:endParaRPr lang="en-IN"/>
          </a:p>
        </p:txBody>
      </p:sp>
      <p:sp>
        <p:nvSpPr>
          <p:cNvPr id="5" name="Footer Placeholder 2"/>
          <p:cNvSpPr>
            <a:spLocks noGrp="1"/>
          </p:cNvSpPr>
          <p:nvPr>
            <p:ph type="ftr" sz="quarter" idx="11"/>
          </p:nvPr>
        </p:nvSpPr>
        <p:spPr/>
        <p:txBody>
          <a:bodyPr/>
          <a:lstStyle/>
          <a:p>
            <a:endParaRPr lang="en-IN"/>
          </a:p>
        </p:txBody>
      </p:sp>
      <p:sp>
        <p:nvSpPr>
          <p:cNvPr id="6" name="Slide Number Placeholder 3"/>
          <p:cNvSpPr>
            <a:spLocks noGrp="1"/>
          </p:cNvSpPr>
          <p:nvPr>
            <p:ph type="sldNum" sz="quarter" idx="12"/>
          </p:nvPr>
        </p:nvSpPr>
        <p:spPr/>
        <p:txBody>
          <a:bodyPr/>
          <a:lstStyle/>
          <a:p>
            <a:fld id="{3CA9B338-319B-4270-B121-4DF8FFC3B207}" type="slidenum">
              <a:rPr lang="en-IN" smtClean="0"/>
              <a:t>‹#›</a:t>
            </a:fld>
            <a:endParaRPr lang="en-IN"/>
          </a:p>
        </p:txBody>
      </p:sp>
    </p:spTree>
    <p:extLst>
      <p:ext uri="{BB962C8B-B14F-4D97-AF65-F5344CB8AC3E}">
        <p14:creationId xmlns:p14="http://schemas.microsoft.com/office/powerpoint/2010/main" val="11460236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EC622091-789E-4769-9A26-2A645A9C75A3}" type="datetime1">
              <a:rPr lang="en-IN" smtClean="0"/>
              <a:t>24-04-2023</a:t>
            </a:fld>
            <a:endParaRPr lang="en-IN"/>
          </a:p>
        </p:txBody>
      </p:sp>
      <p:sp>
        <p:nvSpPr>
          <p:cNvPr id="5" name="Footer Placeholder 5"/>
          <p:cNvSpPr>
            <a:spLocks noGrp="1"/>
          </p:cNvSpPr>
          <p:nvPr>
            <p:ph type="ftr" sz="quarter" idx="11"/>
          </p:nvPr>
        </p:nvSpPr>
        <p:spPr/>
        <p:txBody>
          <a:bodyPr/>
          <a:lstStyle/>
          <a:p>
            <a:endParaRPr lang="en-IN"/>
          </a:p>
        </p:txBody>
      </p:sp>
      <p:sp>
        <p:nvSpPr>
          <p:cNvPr id="6" name="Slide Number Placeholder 6"/>
          <p:cNvSpPr>
            <a:spLocks noGrp="1"/>
          </p:cNvSpPr>
          <p:nvPr>
            <p:ph type="sldNum" sz="quarter" idx="12"/>
          </p:nvPr>
        </p:nvSpPr>
        <p:spPr/>
        <p:txBody>
          <a:bodyPr/>
          <a:lstStyle/>
          <a:p>
            <a:fld id="{3CA9B338-319B-4270-B121-4DF8FFC3B207}" type="slidenum">
              <a:rPr lang="en-IN" smtClean="0"/>
              <a:t>‹#›</a:t>
            </a:fld>
            <a:endParaRPr lang="en-IN"/>
          </a:p>
        </p:txBody>
      </p:sp>
    </p:spTree>
    <p:extLst>
      <p:ext uri="{BB962C8B-B14F-4D97-AF65-F5344CB8AC3E}">
        <p14:creationId xmlns:p14="http://schemas.microsoft.com/office/powerpoint/2010/main" val="26303396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F6C5B79-E052-4460-A942-46364CAF8278}" type="datetime1">
              <a:rPr lang="en-IN" smtClean="0"/>
              <a:t>24-04-2023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3CA9B338-319B-4270-B121-4DF8FFC3B207}" type="slidenum">
              <a:rPr lang="en-IN" smtClean="0"/>
              <a:t>‹#›</a:t>
            </a:fld>
            <a:endParaRPr lang="en-IN"/>
          </a:p>
        </p:txBody>
      </p:sp>
    </p:spTree>
    <p:extLst>
      <p:ext uri="{BB962C8B-B14F-4D97-AF65-F5344CB8AC3E}">
        <p14:creationId xmlns:p14="http://schemas.microsoft.com/office/powerpoint/2010/main" val="14396313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751E536F-978D-42C4-81DC-00DCD8091E86}" type="datetime1">
              <a:rPr lang="en-IN" smtClean="0"/>
              <a:t>24-04-2023</a:t>
            </a:fld>
            <a:endParaRPr lang="en-IN"/>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IN"/>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3CA9B338-319B-4270-B121-4DF8FFC3B207}" type="slidenum">
              <a:rPr lang="en-IN" smtClean="0"/>
              <a:t>‹#›</a:t>
            </a:fld>
            <a:endParaRPr lang="en-IN"/>
          </a:p>
        </p:txBody>
      </p:sp>
    </p:spTree>
    <p:extLst>
      <p:ext uri="{BB962C8B-B14F-4D97-AF65-F5344CB8AC3E}">
        <p14:creationId xmlns:p14="http://schemas.microsoft.com/office/powerpoint/2010/main" val="442165066"/>
      </p:ext>
    </p:extLst>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hf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proquest.com/openview/235a5b6adf749b10db6f2aca792b086e/1.pdf?pq-origsite=gscholar&amp;cbl=2055427" TargetMode="External"/><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hyperlink" Target="https://www.proquest.com/indexingvolumeissuelinkhandler/2055427/Condensed+Matter/02021Y01Y01$232021$3b++Vol.+6+$284$29/6/4;jsessionid=02A7435CAA74D7AB1C8238D5B0608622.i-0498a5b9b2ace6f86"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jpe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39.PNG"/><Relationship Id="rId4" Type="http://schemas.openxmlformats.org/officeDocument/2006/relationships/image" Target="../media/image38.PNG"/></Relationships>
</file>

<file path=ppt/slides/_rels/slide2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7.xml"/><Relationship Id="rId5" Type="http://schemas.openxmlformats.org/officeDocument/2006/relationships/image" Target="../media/image43.png"/><Relationship Id="rId4" Type="http://schemas.openxmlformats.org/officeDocument/2006/relationships/image" Target="../media/image42.png"/></Relationships>
</file>

<file path=ppt/slides/_rels/slide2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2A6CC9-5C29-151A-21EB-070A30F56496}"/>
              </a:ext>
            </a:extLst>
          </p:cNvPr>
          <p:cNvSpPr>
            <a:spLocks noGrp="1"/>
          </p:cNvSpPr>
          <p:nvPr>
            <p:ph type="ctrTitle"/>
          </p:nvPr>
        </p:nvSpPr>
        <p:spPr>
          <a:xfrm>
            <a:off x="810705" y="603316"/>
            <a:ext cx="10380034" cy="2212356"/>
          </a:xfrm>
        </p:spPr>
        <p:txBody>
          <a:bodyPr/>
          <a:lstStyle/>
          <a:p>
            <a:pPr algn="ctr"/>
            <a:r>
              <a:rPr lang="en-IN" sz="4400" b="1">
                <a:latin typeface="Times New Roman"/>
                <a:cs typeface="Times New Roman"/>
              </a:rPr>
              <a:t>Investigation of a single plane Compton gamma camera as a radiation Imager</a:t>
            </a:r>
            <a:endParaRPr lang="en-US" sz="4400">
              <a:latin typeface="Times New Roman"/>
              <a:cs typeface="Times New Roman"/>
            </a:endParaRPr>
          </a:p>
        </p:txBody>
      </p:sp>
      <p:sp>
        <p:nvSpPr>
          <p:cNvPr id="3" name="Subtitle 2">
            <a:extLst>
              <a:ext uri="{FF2B5EF4-FFF2-40B4-BE49-F238E27FC236}">
                <a16:creationId xmlns:a16="http://schemas.microsoft.com/office/drawing/2014/main" id="{20A07449-192F-B623-8874-20ED8C347061}"/>
              </a:ext>
            </a:extLst>
          </p:cNvPr>
          <p:cNvSpPr>
            <a:spLocks noGrp="1"/>
          </p:cNvSpPr>
          <p:nvPr>
            <p:ph type="subTitle" idx="1"/>
          </p:nvPr>
        </p:nvSpPr>
        <p:spPr>
          <a:xfrm>
            <a:off x="1427171" y="2996040"/>
            <a:ext cx="9516132" cy="3188450"/>
          </a:xfrm>
          <a:noFill/>
        </p:spPr>
        <p:txBody>
          <a:bodyPr>
            <a:normAutofit/>
          </a:bodyPr>
          <a:lstStyle/>
          <a:p>
            <a:pPr algn="ctr"/>
            <a:r>
              <a:rPr lang="en-IN" sz="1400" b="1">
                <a:solidFill>
                  <a:schemeClr val="tx2"/>
                </a:solidFill>
              </a:rPr>
              <a:t>    Om Prakash Dash*, Tomislav Bokulić, Damir Bosnar, Petar Žugec AND Mihael Makek</a:t>
            </a:r>
          </a:p>
          <a:p>
            <a:pPr algn="ctr"/>
            <a:r>
              <a:rPr lang="en-IN" sz="1400" b="1">
                <a:solidFill>
                  <a:schemeClr val="tx2"/>
                </a:solidFill>
              </a:rPr>
              <a:t>       Department of Physics, Faculty of science, University of Zagreb</a:t>
            </a:r>
          </a:p>
          <a:p>
            <a:pPr algn="ctr"/>
            <a:endParaRPr lang="en-IN" sz="1400">
              <a:solidFill>
                <a:schemeClr val="tx2"/>
              </a:solidFill>
            </a:endParaRPr>
          </a:p>
          <a:p>
            <a:pPr algn="ctr"/>
            <a:r>
              <a:rPr lang="en-IN" sz="2400" b="0" i="0" u="none" strike="noStrike">
                <a:solidFill>
                  <a:srgbClr val="FFC000"/>
                </a:solidFill>
                <a:effectLst/>
                <a:latin typeface="Times New Roman" panose="02020603050405020304" pitchFamily="18" charset="0"/>
                <a:cs typeface="Times New Roman" panose="02020603050405020304" pitchFamily="18" charset="0"/>
              </a:rPr>
              <a:t>International workshop "Positronium - from Quantum Physics to Medical Applications"</a:t>
            </a:r>
            <a:endParaRPr lang="en-IN" sz="2400" b="0" i="0">
              <a:solidFill>
                <a:srgbClr val="FFC000"/>
              </a:solidFill>
              <a:effectLst/>
              <a:latin typeface="Times New Roman" panose="02020603050405020304" pitchFamily="18" charset="0"/>
              <a:cs typeface="Times New Roman" panose="02020603050405020304" pitchFamily="18" charset="0"/>
            </a:endParaRPr>
          </a:p>
          <a:p>
            <a:pPr algn="ctr"/>
            <a:r>
              <a:rPr lang="en-IN" sz="1800" b="0" i="0">
                <a:solidFill>
                  <a:srgbClr val="FFC000"/>
                </a:solidFill>
                <a:effectLst/>
                <a:latin typeface="Times New Roman" panose="02020603050405020304" pitchFamily="18" charset="0"/>
                <a:cs typeface="Times New Roman" panose="02020603050405020304" pitchFamily="18" charset="0"/>
              </a:rPr>
              <a:t>Apr 26 – 28, 2023</a:t>
            </a:r>
          </a:p>
          <a:p>
            <a:endParaRPr lang="en-IN" sz="1400"/>
          </a:p>
        </p:txBody>
      </p:sp>
      <p:sp>
        <p:nvSpPr>
          <p:cNvPr id="5" name="Slide Number Placeholder 4">
            <a:extLst>
              <a:ext uri="{FF2B5EF4-FFF2-40B4-BE49-F238E27FC236}">
                <a16:creationId xmlns:a16="http://schemas.microsoft.com/office/drawing/2014/main" id="{223BD4FE-A924-B3C6-CB1F-0505780648CB}"/>
              </a:ext>
            </a:extLst>
          </p:cNvPr>
          <p:cNvSpPr>
            <a:spLocks noGrp="1"/>
          </p:cNvSpPr>
          <p:nvPr>
            <p:ph type="sldNum" sz="quarter" idx="12"/>
          </p:nvPr>
        </p:nvSpPr>
        <p:spPr/>
        <p:txBody>
          <a:bodyPr/>
          <a:lstStyle/>
          <a:p>
            <a:fld id="{3CA9B338-319B-4270-B121-4DF8FFC3B207}" type="slidenum">
              <a:rPr lang="en-IN" smtClean="0"/>
              <a:t>1</a:t>
            </a:fld>
            <a:endParaRPr lang="en-IN"/>
          </a:p>
        </p:txBody>
      </p:sp>
      <p:pic>
        <p:nvPicPr>
          <p:cNvPr id="8" name="Picture 7" descr="Logo&#10;&#10;Description automatically generated with medium confidence">
            <a:extLst>
              <a:ext uri="{FF2B5EF4-FFF2-40B4-BE49-F238E27FC236}">
                <a16:creationId xmlns:a16="http://schemas.microsoft.com/office/drawing/2014/main" id="{70D6B4A9-F4D3-0A58-A763-11E262403C6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752" y="4955459"/>
            <a:ext cx="1709578" cy="1733656"/>
          </a:xfrm>
          <a:prstGeom prst="rect">
            <a:avLst/>
          </a:prstGeom>
          <a:solidFill>
            <a:schemeClr val="tx1"/>
          </a:solidFill>
        </p:spPr>
      </p:pic>
      <p:pic>
        <p:nvPicPr>
          <p:cNvPr id="10" name="Picture 9" descr="A picture containing logo&#10;&#10;Description automatically generated">
            <a:extLst>
              <a:ext uri="{FF2B5EF4-FFF2-40B4-BE49-F238E27FC236}">
                <a16:creationId xmlns:a16="http://schemas.microsoft.com/office/drawing/2014/main" id="{2FE523A6-BFBD-7208-55B8-10556FDE4E6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88593" y="4955459"/>
            <a:ext cx="1733656" cy="1733656"/>
          </a:xfrm>
          <a:prstGeom prst="rect">
            <a:avLst/>
          </a:prstGeom>
        </p:spPr>
      </p:pic>
    </p:spTree>
    <p:extLst>
      <p:ext uri="{BB962C8B-B14F-4D97-AF65-F5344CB8AC3E}">
        <p14:creationId xmlns:p14="http://schemas.microsoft.com/office/powerpoint/2010/main" val="24349977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3F7227E6-73B7-CF6F-1CDB-93A78E5CD2BC}"/>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b="50842"/>
          <a:stretch/>
        </p:blipFill>
        <p:spPr>
          <a:xfrm>
            <a:off x="4388943" y="1133061"/>
            <a:ext cx="4215338" cy="2017644"/>
          </a:xfrm>
        </p:spPr>
      </p:pic>
      <p:sp>
        <p:nvSpPr>
          <p:cNvPr id="4" name="Slide Number Placeholder 3">
            <a:extLst>
              <a:ext uri="{FF2B5EF4-FFF2-40B4-BE49-F238E27FC236}">
                <a16:creationId xmlns:a16="http://schemas.microsoft.com/office/drawing/2014/main" id="{B426714F-18DB-F47C-0FAB-7739334CBAC8}"/>
              </a:ext>
            </a:extLst>
          </p:cNvPr>
          <p:cNvSpPr>
            <a:spLocks noGrp="1"/>
          </p:cNvSpPr>
          <p:nvPr>
            <p:ph type="sldNum" sz="quarter" idx="12"/>
          </p:nvPr>
        </p:nvSpPr>
        <p:spPr/>
        <p:txBody>
          <a:bodyPr/>
          <a:lstStyle/>
          <a:p>
            <a:fld id="{3CA9B338-319B-4270-B121-4DF8FFC3B207}" type="slidenum">
              <a:rPr lang="en-IN" smtClean="0"/>
              <a:t>10</a:t>
            </a:fld>
            <a:endParaRPr lang="en-IN"/>
          </a:p>
        </p:txBody>
      </p:sp>
      <p:sp>
        <p:nvSpPr>
          <p:cNvPr id="7" name="TextBox 6">
            <a:extLst>
              <a:ext uri="{FF2B5EF4-FFF2-40B4-BE49-F238E27FC236}">
                <a16:creationId xmlns:a16="http://schemas.microsoft.com/office/drawing/2014/main" id="{485B2FC4-923E-CDA5-FE85-D9EE22AE0EFD}"/>
              </a:ext>
            </a:extLst>
          </p:cNvPr>
          <p:cNvSpPr txBox="1"/>
          <p:nvPr/>
        </p:nvSpPr>
        <p:spPr>
          <a:xfrm>
            <a:off x="675861" y="1133061"/>
            <a:ext cx="3250096" cy="5109091"/>
          </a:xfrm>
          <a:prstGeom prst="rect">
            <a:avLst/>
          </a:prstGeom>
          <a:noFill/>
        </p:spPr>
        <p:txBody>
          <a:bodyPr wrap="square" rtlCol="0">
            <a:spAutoFit/>
          </a:bodyPr>
          <a:lstStyle/>
          <a:p>
            <a:pPr marL="285750" indent="-285750">
              <a:buFont typeface="Wingdings" panose="05000000000000000000" pitchFamily="2" charset="2"/>
              <a:buChar char="Ø"/>
            </a:pPr>
            <a:endParaRPr lang="en-IN"/>
          </a:p>
          <a:p>
            <a:pPr marL="285750" indent="-285750">
              <a:buFont typeface="Wingdings" panose="05000000000000000000" pitchFamily="2" charset="2"/>
              <a:buChar char="Ø"/>
            </a:pPr>
            <a:endParaRPr lang="en-IN"/>
          </a:p>
          <a:p>
            <a:pPr marL="285750" indent="-285750">
              <a:buFont typeface="Wingdings" panose="05000000000000000000" pitchFamily="2" charset="2"/>
              <a:buChar char="Ø"/>
            </a:pPr>
            <a:endParaRPr lang="en-IN"/>
          </a:p>
          <a:p>
            <a:pPr marL="285750" indent="-285750">
              <a:buFont typeface="Wingdings" panose="05000000000000000000" pitchFamily="2" charset="2"/>
              <a:buChar char="Ø"/>
            </a:pPr>
            <a:endParaRPr lang="en-IN"/>
          </a:p>
          <a:p>
            <a:pPr marL="285750" indent="-285750">
              <a:buFont typeface="Wingdings" panose="05000000000000000000" pitchFamily="2" charset="2"/>
              <a:buChar char="Ø"/>
            </a:pPr>
            <a:r>
              <a:rPr lang="hr-HR" sz="2000">
                <a:latin typeface="Times New Roman" panose="02020603050405020304" pitchFamily="18" charset="0"/>
                <a:cs typeface="Times New Roman" panose="02020603050405020304" pitchFamily="18" charset="0"/>
              </a:rPr>
              <a:t>We recontruct</a:t>
            </a:r>
            <a:r>
              <a:rPr lang="en-IN" sz="2000">
                <a:latin typeface="Times New Roman" panose="02020603050405020304" pitchFamily="18" charset="0"/>
                <a:cs typeface="Times New Roman" panose="02020603050405020304" pitchFamily="18" charset="0"/>
              </a:rPr>
              <a:t>ed</a:t>
            </a:r>
            <a:r>
              <a:rPr lang="hr-HR" sz="2000">
                <a:latin typeface="Times New Roman" panose="02020603050405020304" pitchFamily="18" charset="0"/>
                <a:cs typeface="Times New Roman" panose="02020603050405020304" pitchFamily="18" charset="0"/>
              </a:rPr>
              <a:t> the Compton events requiring:</a:t>
            </a:r>
            <a:endParaRPr lang="en-IN" sz="200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endParaRPr lang="en-IN" sz="2000">
              <a:latin typeface="Times New Roman" panose="02020603050405020304" pitchFamily="18" charset="0"/>
              <a:cs typeface="Times New Roman" panose="02020603050405020304" pitchFamily="18" charset="0"/>
            </a:endParaRPr>
          </a:p>
          <a:p>
            <a:r>
              <a:rPr lang="hr-HR" sz="2000">
                <a:latin typeface="Times New Roman" panose="02020603050405020304" pitchFamily="18" charset="0"/>
                <a:cs typeface="Times New Roman" panose="02020603050405020304" pitchFamily="18" charset="0"/>
              </a:rPr>
              <a:t> </a:t>
            </a:r>
            <a:r>
              <a:rPr lang="en-IN" sz="2000">
                <a:latin typeface="Times New Roman" panose="02020603050405020304" pitchFamily="18" charset="0"/>
                <a:cs typeface="Times New Roman" panose="02020603050405020304" pitchFamily="18" charset="0"/>
              </a:rPr>
              <a:t>(a) exactly two SiPM          pixels fired</a:t>
            </a:r>
          </a:p>
          <a:p>
            <a:endParaRPr lang="en-IN" sz="200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endParaRPr lang="en-IN" sz="2000">
              <a:latin typeface="Times New Roman" panose="02020603050405020304" pitchFamily="18" charset="0"/>
              <a:cs typeface="Times New Roman" panose="02020603050405020304" pitchFamily="18" charset="0"/>
            </a:endParaRPr>
          </a:p>
          <a:p>
            <a:r>
              <a:rPr lang="en-IN" sz="2000">
                <a:latin typeface="Times New Roman" panose="02020603050405020304" pitchFamily="18" charset="0"/>
                <a:cs typeface="Times New Roman" panose="02020603050405020304" pitchFamily="18" charset="0"/>
              </a:rPr>
              <a:t>  (b) the transaxial distance         between the pixel centres is    d&gt;8 mm</a:t>
            </a:r>
          </a:p>
          <a:p>
            <a:pPr marL="285750" indent="-285750">
              <a:buFont typeface="Wingdings" panose="05000000000000000000" pitchFamily="2" charset="2"/>
              <a:buChar char="Ø"/>
            </a:pPr>
            <a:endParaRPr lang="en-IN"/>
          </a:p>
          <a:p>
            <a:pPr marL="285750" indent="-285750">
              <a:buFont typeface="Wingdings" panose="05000000000000000000" pitchFamily="2" charset="2"/>
              <a:buChar char="Ø"/>
            </a:pPr>
            <a:endParaRPr lang="en-IN"/>
          </a:p>
          <a:p>
            <a:pPr marL="285750" indent="-285750">
              <a:buFont typeface="Wingdings" panose="05000000000000000000" pitchFamily="2" charset="2"/>
              <a:buChar char="Ø"/>
            </a:pPr>
            <a:endParaRPr lang="en-IN"/>
          </a:p>
        </p:txBody>
      </p:sp>
      <p:sp>
        <p:nvSpPr>
          <p:cNvPr id="8" name="TextBox 7">
            <a:extLst>
              <a:ext uri="{FF2B5EF4-FFF2-40B4-BE49-F238E27FC236}">
                <a16:creationId xmlns:a16="http://schemas.microsoft.com/office/drawing/2014/main" id="{761934F9-E691-C181-FC1C-A7CFE1AB7C1B}"/>
              </a:ext>
            </a:extLst>
          </p:cNvPr>
          <p:cNvSpPr txBox="1"/>
          <p:nvPr/>
        </p:nvSpPr>
        <p:spPr>
          <a:xfrm>
            <a:off x="457200" y="535021"/>
            <a:ext cx="3667328" cy="707886"/>
          </a:xfrm>
          <a:prstGeom prst="rect">
            <a:avLst/>
          </a:prstGeom>
          <a:noFill/>
        </p:spPr>
        <p:txBody>
          <a:bodyPr wrap="square" rtlCol="0">
            <a:spAutoFit/>
          </a:bodyPr>
          <a:lstStyle/>
          <a:p>
            <a:r>
              <a:rPr lang="en-IN" sz="4000"/>
              <a:t>Analysis</a:t>
            </a:r>
          </a:p>
        </p:txBody>
      </p:sp>
      <p:sp>
        <p:nvSpPr>
          <p:cNvPr id="9" name="TextBox 8">
            <a:extLst>
              <a:ext uri="{FF2B5EF4-FFF2-40B4-BE49-F238E27FC236}">
                <a16:creationId xmlns:a16="http://schemas.microsoft.com/office/drawing/2014/main" id="{FB13601F-30B7-38BA-9188-3B04CF5D97C7}"/>
              </a:ext>
            </a:extLst>
          </p:cNvPr>
          <p:cNvSpPr txBox="1"/>
          <p:nvPr/>
        </p:nvSpPr>
        <p:spPr>
          <a:xfrm>
            <a:off x="4391710" y="2950157"/>
            <a:ext cx="4217267" cy="184666"/>
          </a:xfrm>
          <a:prstGeom prst="rect">
            <a:avLst/>
          </a:prstGeom>
          <a:solidFill>
            <a:schemeClr val="tx1"/>
          </a:solidFill>
        </p:spPr>
        <p:txBody>
          <a:bodyPr wrap="square" rtlCol="0">
            <a:spAutoFit/>
          </a:bodyPr>
          <a:lstStyle/>
          <a:p>
            <a:r>
              <a:rPr lang="en-IN" sz="600">
                <a:solidFill>
                  <a:schemeClr val="bg1"/>
                </a:solidFill>
              </a:rPr>
              <a:t>                        1              2               3             4             5               6              7               8               9           10      Firedpixel                                                                                       </a:t>
            </a:r>
          </a:p>
        </p:txBody>
      </p:sp>
      <p:pic>
        <p:nvPicPr>
          <p:cNvPr id="2" name="Content Placeholder 5">
            <a:extLst>
              <a:ext uri="{FF2B5EF4-FFF2-40B4-BE49-F238E27FC236}">
                <a16:creationId xmlns:a16="http://schemas.microsoft.com/office/drawing/2014/main" id="{7C5B32C4-27AE-04A8-CF31-10189CD63C68}"/>
              </a:ext>
            </a:extLst>
          </p:cNvPr>
          <p:cNvPicPr>
            <a:picLocks noChangeAspect="1"/>
          </p:cNvPicPr>
          <p:nvPr/>
        </p:nvPicPr>
        <p:blipFill rotWithShape="1">
          <a:blip r:embed="rId2">
            <a:extLst>
              <a:ext uri="{28A0092B-C50C-407E-A947-70E740481C1C}">
                <a14:useLocalDpi xmlns:a14="http://schemas.microsoft.com/office/drawing/2010/main" val="0"/>
              </a:ext>
            </a:extLst>
          </a:blip>
          <a:srcRect t="49778"/>
          <a:stretch/>
        </p:blipFill>
        <p:spPr>
          <a:xfrm>
            <a:off x="4421320" y="3362799"/>
            <a:ext cx="4215338" cy="2061329"/>
          </a:xfrm>
          <a:prstGeom prst="rect">
            <a:avLst/>
          </a:prstGeom>
        </p:spPr>
      </p:pic>
      <p:sp>
        <p:nvSpPr>
          <p:cNvPr id="10" name="TextBox 9">
            <a:extLst>
              <a:ext uri="{FF2B5EF4-FFF2-40B4-BE49-F238E27FC236}">
                <a16:creationId xmlns:a16="http://schemas.microsoft.com/office/drawing/2014/main" id="{5C7883A3-3E8A-504A-6B06-5E0F60CE91AE}"/>
              </a:ext>
            </a:extLst>
          </p:cNvPr>
          <p:cNvSpPr txBox="1"/>
          <p:nvPr/>
        </p:nvSpPr>
        <p:spPr>
          <a:xfrm>
            <a:off x="8819735" y="4759954"/>
            <a:ext cx="3486467" cy="523220"/>
          </a:xfrm>
          <a:prstGeom prst="rect">
            <a:avLst/>
          </a:prstGeom>
          <a:noFill/>
        </p:spPr>
        <p:txBody>
          <a:bodyPr wrap="square" rtlCol="0">
            <a:spAutoFit/>
          </a:bodyPr>
          <a:lstStyle/>
          <a:p>
            <a:r>
              <a:rPr lang="en-IN" sz="1400">
                <a:solidFill>
                  <a:schemeClr val="tx2"/>
                </a:solidFill>
                <a:latin typeface="Roboto" panose="02000000000000000000" pitchFamily="2" charset="0"/>
              </a:rPr>
              <a:t>Kožuljević, Ana Marija</a:t>
            </a:r>
            <a:r>
              <a:rPr lang="en-IN" sz="1400" b="0" i="0">
                <a:solidFill>
                  <a:schemeClr val="tx2"/>
                </a:solidFill>
                <a:effectLst/>
                <a:latin typeface="Roboto" panose="02000000000000000000" pitchFamily="2" charset="0"/>
              </a:rPr>
              <a:t> et al.  </a:t>
            </a:r>
            <a:r>
              <a:rPr lang="en-IN" sz="1400" b="1" i="0" u="none" strike="noStrike">
                <a:solidFill>
                  <a:schemeClr val="tx2"/>
                </a:solidFill>
                <a:effectLst/>
                <a:latin typeface="Roboto" panose="02000000000000000000" pitchFamily="2" charset="0"/>
                <a:hlinkClick r:id="rId3">
                  <a:extLst>
                    <a:ext uri="{A12FA001-AC4F-418D-AE19-62706E023703}">
                      <ahyp:hlinkClr xmlns:ahyp="http://schemas.microsoft.com/office/drawing/2018/hyperlinkcolor" val="tx"/>
                    </a:ext>
                  </a:extLst>
                </a:hlinkClick>
              </a:rPr>
              <a:t>Condensed Matter</a:t>
            </a:r>
            <a:r>
              <a:rPr lang="en-IN" sz="1400" b="1" i="0">
                <a:solidFill>
                  <a:schemeClr val="tx2"/>
                </a:solidFill>
                <a:effectLst/>
                <a:latin typeface="Roboto" panose="02000000000000000000" pitchFamily="2" charset="0"/>
              </a:rPr>
              <a:t>;</a:t>
            </a:r>
            <a:r>
              <a:rPr lang="en-IN" sz="1400" b="0" i="0">
                <a:solidFill>
                  <a:schemeClr val="tx2"/>
                </a:solidFill>
                <a:effectLst/>
                <a:latin typeface="Roboto" panose="02000000000000000000" pitchFamily="2" charset="0"/>
                <a:hlinkClick r:id="rId4" tooltip="Click to search for more items from this issue">
                  <a:extLst>
                    <a:ext uri="{A12FA001-AC4F-418D-AE19-62706E023703}">
                      <ahyp:hlinkClr xmlns:ahyp="http://schemas.microsoft.com/office/drawing/2018/hyperlinkcolor" val="tx"/>
                    </a:ext>
                  </a:extLst>
                </a:hlinkClick>
              </a:rPr>
              <a:t> Vol. 6, Iss. 4, </a:t>
            </a:r>
            <a:r>
              <a:rPr lang="en-IN" sz="1400" b="0" i="0">
                <a:solidFill>
                  <a:schemeClr val="tx2"/>
                </a:solidFill>
                <a:effectLst/>
                <a:latin typeface="Roboto" panose="02000000000000000000" pitchFamily="2" charset="0"/>
              </a:rPr>
              <a:t> (2021):43.</a:t>
            </a:r>
            <a:endParaRPr lang="en-IN" sz="1400">
              <a:solidFill>
                <a:schemeClr val="tx2"/>
              </a:solidFill>
            </a:endParaRPr>
          </a:p>
        </p:txBody>
      </p:sp>
      <p:grpSp>
        <p:nvGrpSpPr>
          <p:cNvPr id="109" name="Group 108">
            <a:extLst>
              <a:ext uri="{FF2B5EF4-FFF2-40B4-BE49-F238E27FC236}">
                <a16:creationId xmlns:a16="http://schemas.microsoft.com/office/drawing/2014/main" id="{531A9C65-0D39-3BE8-D337-4C7DCE236BAE}"/>
              </a:ext>
            </a:extLst>
          </p:cNvPr>
          <p:cNvGrpSpPr/>
          <p:nvPr/>
        </p:nvGrpSpPr>
        <p:grpSpPr>
          <a:xfrm>
            <a:off x="8950134" y="1471458"/>
            <a:ext cx="2997263" cy="3142064"/>
            <a:chOff x="2142456" y="1433873"/>
            <a:chExt cx="3667327" cy="3699952"/>
          </a:xfrm>
        </p:grpSpPr>
        <p:sp>
          <p:nvSpPr>
            <p:cNvPr id="76" name="Rectangle 75">
              <a:extLst>
                <a:ext uri="{FF2B5EF4-FFF2-40B4-BE49-F238E27FC236}">
                  <a16:creationId xmlns:a16="http://schemas.microsoft.com/office/drawing/2014/main" id="{4A81A005-38BA-0874-641A-EC0A728B02B1}"/>
                </a:ext>
              </a:extLst>
            </p:cNvPr>
            <p:cNvSpPr>
              <a:spLocks noChangeAspect="1"/>
            </p:cNvSpPr>
            <p:nvPr/>
          </p:nvSpPr>
          <p:spPr>
            <a:xfrm>
              <a:off x="2142456" y="1433873"/>
              <a:ext cx="3667327" cy="369995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p:nvGrpSpPr>
            <p:cNvPr id="77" name="Group 76">
              <a:extLst>
                <a:ext uri="{FF2B5EF4-FFF2-40B4-BE49-F238E27FC236}">
                  <a16:creationId xmlns:a16="http://schemas.microsoft.com/office/drawing/2014/main" id="{41C7590D-07B8-090F-8261-DE82F6D76730}"/>
                </a:ext>
              </a:extLst>
            </p:cNvPr>
            <p:cNvGrpSpPr/>
            <p:nvPr/>
          </p:nvGrpSpPr>
          <p:grpSpPr>
            <a:xfrm>
              <a:off x="2300909" y="1620183"/>
              <a:ext cx="3338945" cy="3273139"/>
              <a:chOff x="2583873" y="949036"/>
              <a:chExt cx="3338945" cy="3273139"/>
            </a:xfrm>
          </p:grpSpPr>
          <p:grpSp>
            <p:nvGrpSpPr>
              <p:cNvPr id="78" name="Group 77">
                <a:extLst>
                  <a:ext uri="{FF2B5EF4-FFF2-40B4-BE49-F238E27FC236}">
                    <a16:creationId xmlns:a16="http://schemas.microsoft.com/office/drawing/2014/main" id="{E9AC0104-850D-FC28-C933-D33E8DE19D76}"/>
                  </a:ext>
                </a:extLst>
              </p:cNvPr>
              <p:cNvGrpSpPr/>
              <p:nvPr/>
            </p:nvGrpSpPr>
            <p:grpSpPr>
              <a:xfrm>
                <a:off x="2583873" y="949036"/>
                <a:ext cx="3338945" cy="3273139"/>
                <a:chOff x="2583873" y="949036"/>
                <a:chExt cx="3338945" cy="3273139"/>
              </a:xfrm>
            </p:grpSpPr>
            <p:grpSp>
              <p:nvGrpSpPr>
                <p:cNvPr id="89" name="Group 88">
                  <a:extLst>
                    <a:ext uri="{FF2B5EF4-FFF2-40B4-BE49-F238E27FC236}">
                      <a16:creationId xmlns:a16="http://schemas.microsoft.com/office/drawing/2014/main" id="{2B4EB0C7-FF68-8C67-7D4D-6189C6DD64BD}"/>
                    </a:ext>
                  </a:extLst>
                </p:cNvPr>
                <p:cNvGrpSpPr/>
                <p:nvPr/>
              </p:nvGrpSpPr>
              <p:grpSpPr>
                <a:xfrm>
                  <a:off x="2583873" y="949036"/>
                  <a:ext cx="3338945" cy="3273139"/>
                  <a:chOff x="2583873" y="949036"/>
                  <a:chExt cx="3338945" cy="3415146"/>
                </a:xfrm>
              </p:grpSpPr>
              <p:sp>
                <p:nvSpPr>
                  <p:cNvPr id="100" name="Rectangle 99">
                    <a:extLst>
                      <a:ext uri="{FF2B5EF4-FFF2-40B4-BE49-F238E27FC236}">
                        <a16:creationId xmlns:a16="http://schemas.microsoft.com/office/drawing/2014/main" id="{147ED007-87CC-29F9-61C3-BB4473208982}"/>
                      </a:ext>
                    </a:extLst>
                  </p:cNvPr>
                  <p:cNvSpPr/>
                  <p:nvPr/>
                </p:nvSpPr>
                <p:spPr>
                  <a:xfrm>
                    <a:off x="2583873" y="949036"/>
                    <a:ext cx="3338945" cy="341514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1" name="Straight Connector 100">
                    <a:extLst>
                      <a:ext uri="{FF2B5EF4-FFF2-40B4-BE49-F238E27FC236}">
                        <a16:creationId xmlns:a16="http://schemas.microsoft.com/office/drawing/2014/main" id="{893BF27D-1BCA-6461-9810-F0A8A618B178}"/>
                      </a:ext>
                    </a:extLst>
                  </p:cNvPr>
                  <p:cNvCxnSpPr/>
                  <p:nvPr/>
                </p:nvCxnSpPr>
                <p:spPr>
                  <a:xfrm>
                    <a:off x="2992582" y="949036"/>
                    <a:ext cx="0" cy="3415146"/>
                  </a:xfrm>
                  <a:prstGeom prst="line">
                    <a:avLst/>
                  </a:prstGeom>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E7495BBA-CBEE-77AC-2FA5-C5C30571853F}"/>
                      </a:ext>
                    </a:extLst>
                  </p:cNvPr>
                  <p:cNvCxnSpPr/>
                  <p:nvPr/>
                </p:nvCxnSpPr>
                <p:spPr>
                  <a:xfrm>
                    <a:off x="3401291" y="949036"/>
                    <a:ext cx="0" cy="3415146"/>
                  </a:xfrm>
                  <a:prstGeom prst="line">
                    <a:avLst/>
                  </a:prstGeom>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71B46E90-3D24-3874-8DE5-949DC2848266}"/>
                      </a:ext>
                    </a:extLst>
                  </p:cNvPr>
                  <p:cNvCxnSpPr/>
                  <p:nvPr/>
                </p:nvCxnSpPr>
                <p:spPr>
                  <a:xfrm>
                    <a:off x="3820391" y="949036"/>
                    <a:ext cx="0" cy="3415146"/>
                  </a:xfrm>
                  <a:prstGeom prst="line">
                    <a:avLst/>
                  </a:prstGeom>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B00D09D7-765C-7CFF-60B7-9AD95BC71BC9}"/>
                      </a:ext>
                    </a:extLst>
                  </p:cNvPr>
                  <p:cNvCxnSpPr/>
                  <p:nvPr/>
                </p:nvCxnSpPr>
                <p:spPr>
                  <a:xfrm>
                    <a:off x="4239491" y="949036"/>
                    <a:ext cx="0" cy="3415146"/>
                  </a:xfrm>
                  <a:prstGeom prst="line">
                    <a:avLst/>
                  </a:prstGeom>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703269CE-109B-D1BC-C30F-91567EDE6FAD}"/>
                      </a:ext>
                    </a:extLst>
                  </p:cNvPr>
                  <p:cNvCxnSpPr/>
                  <p:nvPr/>
                </p:nvCxnSpPr>
                <p:spPr>
                  <a:xfrm>
                    <a:off x="4686300" y="949036"/>
                    <a:ext cx="0" cy="3415146"/>
                  </a:xfrm>
                  <a:prstGeom prst="line">
                    <a:avLst/>
                  </a:prstGeom>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75EED035-8CDB-AF56-EB01-53099D2DA35E}"/>
                      </a:ext>
                    </a:extLst>
                  </p:cNvPr>
                  <p:cNvCxnSpPr/>
                  <p:nvPr/>
                </p:nvCxnSpPr>
                <p:spPr>
                  <a:xfrm>
                    <a:off x="5095009" y="949036"/>
                    <a:ext cx="0" cy="3415146"/>
                  </a:xfrm>
                  <a:prstGeom prst="line">
                    <a:avLst/>
                  </a:prstGeom>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21A2BF08-9E6A-5314-3CAD-C7D04579C2B1}"/>
                      </a:ext>
                    </a:extLst>
                  </p:cNvPr>
                  <p:cNvCxnSpPr/>
                  <p:nvPr/>
                </p:nvCxnSpPr>
                <p:spPr>
                  <a:xfrm>
                    <a:off x="5514109" y="949036"/>
                    <a:ext cx="0" cy="3415146"/>
                  </a:xfrm>
                  <a:prstGeom prst="line">
                    <a:avLst/>
                  </a:prstGeom>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00E98A93-80F5-822C-7D60-CE7D1D07F7B7}"/>
                      </a:ext>
                    </a:extLst>
                  </p:cNvPr>
                  <p:cNvCxnSpPr/>
                  <p:nvPr/>
                </p:nvCxnSpPr>
                <p:spPr>
                  <a:xfrm>
                    <a:off x="5922818" y="949036"/>
                    <a:ext cx="0" cy="3415146"/>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90" name="Group 89">
                  <a:extLst>
                    <a:ext uri="{FF2B5EF4-FFF2-40B4-BE49-F238E27FC236}">
                      <a16:creationId xmlns:a16="http://schemas.microsoft.com/office/drawing/2014/main" id="{6423FF95-42A5-6DB6-419F-BD92D838D137}"/>
                    </a:ext>
                  </a:extLst>
                </p:cNvPr>
                <p:cNvGrpSpPr/>
                <p:nvPr/>
              </p:nvGrpSpPr>
              <p:grpSpPr>
                <a:xfrm rot="5400000">
                  <a:off x="2616776" y="916133"/>
                  <a:ext cx="3273139" cy="3338945"/>
                  <a:chOff x="2736273" y="1101436"/>
                  <a:chExt cx="3338945" cy="3415146"/>
                </a:xfrm>
              </p:grpSpPr>
              <p:sp>
                <p:nvSpPr>
                  <p:cNvPr id="91" name="Rectangle 90">
                    <a:extLst>
                      <a:ext uri="{FF2B5EF4-FFF2-40B4-BE49-F238E27FC236}">
                        <a16:creationId xmlns:a16="http://schemas.microsoft.com/office/drawing/2014/main" id="{9AE36E1D-E290-65DB-F757-7D4E5430CFD4}"/>
                      </a:ext>
                    </a:extLst>
                  </p:cNvPr>
                  <p:cNvSpPr/>
                  <p:nvPr/>
                </p:nvSpPr>
                <p:spPr>
                  <a:xfrm>
                    <a:off x="2736273" y="1101436"/>
                    <a:ext cx="3338945" cy="341514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2" name="Straight Connector 91">
                    <a:extLst>
                      <a:ext uri="{FF2B5EF4-FFF2-40B4-BE49-F238E27FC236}">
                        <a16:creationId xmlns:a16="http://schemas.microsoft.com/office/drawing/2014/main" id="{9943E6A1-FE98-CA82-C6F8-AB89BFB02298}"/>
                      </a:ext>
                    </a:extLst>
                  </p:cNvPr>
                  <p:cNvCxnSpPr>
                    <a:cxnSpLocks/>
                  </p:cNvCxnSpPr>
                  <p:nvPr/>
                </p:nvCxnSpPr>
                <p:spPr>
                  <a:xfrm>
                    <a:off x="3144982" y="1101436"/>
                    <a:ext cx="0" cy="3415146"/>
                  </a:xfrm>
                  <a:prstGeom prst="line">
                    <a:avLst/>
                  </a:prstGeom>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4EE116EB-D252-C676-D77F-DBE6B06FBA1D}"/>
                      </a:ext>
                    </a:extLst>
                  </p:cNvPr>
                  <p:cNvCxnSpPr>
                    <a:cxnSpLocks/>
                  </p:cNvCxnSpPr>
                  <p:nvPr/>
                </p:nvCxnSpPr>
                <p:spPr>
                  <a:xfrm>
                    <a:off x="3553691" y="1101436"/>
                    <a:ext cx="0" cy="3415146"/>
                  </a:xfrm>
                  <a:prstGeom prst="line">
                    <a:avLst/>
                  </a:prstGeom>
                </p:spPr>
                <p:style>
                  <a:lnRef idx="1">
                    <a:schemeClr val="accent1"/>
                  </a:lnRef>
                  <a:fillRef idx="0">
                    <a:schemeClr val="accent1"/>
                  </a:fillRef>
                  <a:effectRef idx="0">
                    <a:schemeClr val="accent1"/>
                  </a:effectRef>
                  <a:fontRef idx="minor">
                    <a:schemeClr val="tx1"/>
                  </a:fontRef>
                </p:style>
              </p:cxnSp>
              <p:cxnSp>
                <p:nvCxnSpPr>
                  <p:cNvPr id="94" name="Straight Connector 93">
                    <a:extLst>
                      <a:ext uri="{FF2B5EF4-FFF2-40B4-BE49-F238E27FC236}">
                        <a16:creationId xmlns:a16="http://schemas.microsoft.com/office/drawing/2014/main" id="{959337E1-CF45-E2B3-6D6B-642DB2D77648}"/>
                      </a:ext>
                    </a:extLst>
                  </p:cNvPr>
                  <p:cNvCxnSpPr>
                    <a:cxnSpLocks/>
                  </p:cNvCxnSpPr>
                  <p:nvPr/>
                </p:nvCxnSpPr>
                <p:spPr>
                  <a:xfrm>
                    <a:off x="3972791" y="1101436"/>
                    <a:ext cx="0" cy="3415146"/>
                  </a:xfrm>
                  <a:prstGeom prst="line">
                    <a:avLst/>
                  </a:prstGeom>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FA5B97A6-97A8-491A-61C5-CAA0B6729558}"/>
                      </a:ext>
                    </a:extLst>
                  </p:cNvPr>
                  <p:cNvCxnSpPr>
                    <a:cxnSpLocks/>
                  </p:cNvCxnSpPr>
                  <p:nvPr/>
                </p:nvCxnSpPr>
                <p:spPr>
                  <a:xfrm>
                    <a:off x="4391891" y="1101436"/>
                    <a:ext cx="0" cy="3415146"/>
                  </a:xfrm>
                  <a:prstGeom prst="line">
                    <a:avLst/>
                  </a:prstGeom>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3C6581C7-5D75-E666-5795-8A0181A0B446}"/>
                      </a:ext>
                    </a:extLst>
                  </p:cNvPr>
                  <p:cNvCxnSpPr>
                    <a:cxnSpLocks/>
                  </p:cNvCxnSpPr>
                  <p:nvPr/>
                </p:nvCxnSpPr>
                <p:spPr>
                  <a:xfrm>
                    <a:off x="4838700" y="1101436"/>
                    <a:ext cx="0" cy="3415146"/>
                  </a:xfrm>
                  <a:prstGeom prst="line">
                    <a:avLst/>
                  </a:prstGeom>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2592C7ED-9B3E-097C-D764-DF2444FBFF5A}"/>
                      </a:ext>
                    </a:extLst>
                  </p:cNvPr>
                  <p:cNvCxnSpPr>
                    <a:cxnSpLocks/>
                  </p:cNvCxnSpPr>
                  <p:nvPr/>
                </p:nvCxnSpPr>
                <p:spPr>
                  <a:xfrm>
                    <a:off x="5247409" y="1101436"/>
                    <a:ext cx="0" cy="3415146"/>
                  </a:xfrm>
                  <a:prstGeom prst="line">
                    <a:avLst/>
                  </a:prstGeom>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34F1A59F-ACD1-A76D-5019-C50C14BF9B70}"/>
                      </a:ext>
                    </a:extLst>
                  </p:cNvPr>
                  <p:cNvCxnSpPr>
                    <a:cxnSpLocks/>
                  </p:cNvCxnSpPr>
                  <p:nvPr/>
                </p:nvCxnSpPr>
                <p:spPr>
                  <a:xfrm>
                    <a:off x="5666509" y="1101436"/>
                    <a:ext cx="0" cy="3415146"/>
                  </a:xfrm>
                  <a:prstGeom prst="line">
                    <a:avLst/>
                  </a:prstGeom>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78F7B27A-5394-D29C-8DF5-DD6FCC0CC962}"/>
                      </a:ext>
                    </a:extLst>
                  </p:cNvPr>
                  <p:cNvCxnSpPr>
                    <a:cxnSpLocks/>
                  </p:cNvCxnSpPr>
                  <p:nvPr/>
                </p:nvCxnSpPr>
                <p:spPr>
                  <a:xfrm>
                    <a:off x="6075218" y="1101436"/>
                    <a:ext cx="0" cy="3415146"/>
                  </a:xfrm>
                  <a:prstGeom prst="line">
                    <a:avLst/>
                  </a:prstGeom>
                </p:spPr>
                <p:style>
                  <a:lnRef idx="1">
                    <a:schemeClr val="accent1"/>
                  </a:lnRef>
                  <a:fillRef idx="0">
                    <a:schemeClr val="accent1"/>
                  </a:fillRef>
                  <a:effectRef idx="0">
                    <a:schemeClr val="accent1"/>
                  </a:effectRef>
                  <a:fontRef idx="minor">
                    <a:schemeClr val="tx1"/>
                  </a:fontRef>
                </p:style>
              </p:cxnSp>
            </p:grpSp>
          </p:grpSp>
          <p:sp>
            <p:nvSpPr>
              <p:cNvPr id="79" name="Rectangle 78">
                <a:extLst>
                  <a:ext uri="{FF2B5EF4-FFF2-40B4-BE49-F238E27FC236}">
                    <a16:creationId xmlns:a16="http://schemas.microsoft.com/office/drawing/2014/main" id="{FF57AA95-2380-C189-E000-1015513D7936}"/>
                  </a:ext>
                </a:extLst>
              </p:cNvPr>
              <p:cNvSpPr/>
              <p:nvPr/>
            </p:nvSpPr>
            <p:spPr>
              <a:xfrm>
                <a:off x="4239491" y="1750343"/>
                <a:ext cx="436419" cy="400653"/>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ysClr val="windowText" lastClr="000000"/>
                  </a:solidFill>
                </a:endParaRPr>
              </a:p>
            </p:txBody>
          </p:sp>
          <p:sp>
            <p:nvSpPr>
              <p:cNvPr id="80" name="Rectangle 79">
                <a:extLst>
                  <a:ext uri="{FF2B5EF4-FFF2-40B4-BE49-F238E27FC236}">
                    <a16:creationId xmlns:a16="http://schemas.microsoft.com/office/drawing/2014/main" id="{B7FB6C72-4B1C-BC7E-CABA-0FBB8A374A06}"/>
                  </a:ext>
                </a:extLst>
              </p:cNvPr>
              <p:cNvSpPr/>
              <p:nvPr/>
            </p:nvSpPr>
            <p:spPr>
              <a:xfrm>
                <a:off x="2985654" y="3010027"/>
                <a:ext cx="436419" cy="400654"/>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ysClr val="windowText" lastClr="000000"/>
                  </a:solidFill>
                </a:endParaRPr>
              </a:p>
            </p:txBody>
          </p:sp>
          <p:cxnSp>
            <p:nvCxnSpPr>
              <p:cNvPr id="81" name="Straight Arrow Connector 80">
                <a:extLst>
                  <a:ext uri="{FF2B5EF4-FFF2-40B4-BE49-F238E27FC236}">
                    <a16:creationId xmlns:a16="http://schemas.microsoft.com/office/drawing/2014/main" id="{EAD4E8E4-D769-3295-19F4-8C46C48AF393}"/>
                  </a:ext>
                </a:extLst>
              </p:cNvPr>
              <p:cNvCxnSpPr/>
              <p:nvPr/>
            </p:nvCxnSpPr>
            <p:spPr>
              <a:xfrm>
                <a:off x="3179618" y="3224639"/>
                <a:ext cx="1336964" cy="0"/>
              </a:xfrm>
              <a:prstGeom prst="straightConnector1">
                <a:avLst/>
              </a:prstGeom>
              <a:ln w="127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A4574CD3-6DE8-2EAB-EFBB-18F821346F9B}"/>
                  </a:ext>
                </a:extLst>
              </p:cNvPr>
              <p:cNvCxnSpPr/>
              <p:nvPr/>
            </p:nvCxnSpPr>
            <p:spPr>
              <a:xfrm flipV="1">
                <a:off x="3183083" y="1960858"/>
                <a:ext cx="1215735" cy="1249495"/>
              </a:xfrm>
              <a:prstGeom prst="line">
                <a:avLst/>
              </a:prstGeom>
              <a:ln w="19050">
                <a:prstDash val="dashDot"/>
              </a:ln>
            </p:spPr>
            <p:style>
              <a:lnRef idx="1">
                <a:schemeClr val="dk1"/>
              </a:lnRef>
              <a:fillRef idx="0">
                <a:schemeClr val="dk1"/>
              </a:fillRef>
              <a:effectRef idx="0">
                <a:schemeClr val="dk1"/>
              </a:effectRef>
              <a:fontRef idx="minor">
                <a:schemeClr val="tx1"/>
              </a:fontRef>
            </p:style>
          </p:cxnSp>
          <p:cxnSp>
            <p:nvCxnSpPr>
              <p:cNvPr id="83" name="Straight Arrow Connector 82">
                <a:extLst>
                  <a:ext uri="{FF2B5EF4-FFF2-40B4-BE49-F238E27FC236}">
                    <a16:creationId xmlns:a16="http://schemas.microsoft.com/office/drawing/2014/main" id="{413C4CBD-7CAA-9033-54AB-F4B59B8110F1}"/>
                  </a:ext>
                </a:extLst>
              </p:cNvPr>
              <p:cNvCxnSpPr>
                <a:cxnSpLocks/>
              </p:cNvCxnSpPr>
              <p:nvPr/>
            </p:nvCxnSpPr>
            <p:spPr>
              <a:xfrm flipV="1">
                <a:off x="4481948" y="1960858"/>
                <a:ext cx="0" cy="1267238"/>
              </a:xfrm>
              <a:prstGeom prst="straightConnector1">
                <a:avLst/>
              </a:prstGeom>
              <a:ln w="127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84" name="TextBox 83">
                <a:extLst>
                  <a:ext uri="{FF2B5EF4-FFF2-40B4-BE49-F238E27FC236}">
                    <a16:creationId xmlns:a16="http://schemas.microsoft.com/office/drawing/2014/main" id="{03CC0E9E-A8AC-9C84-C924-A0F25033F89E}"/>
                  </a:ext>
                </a:extLst>
              </p:cNvPr>
              <p:cNvSpPr txBox="1"/>
              <p:nvPr/>
            </p:nvSpPr>
            <p:spPr>
              <a:xfrm>
                <a:off x="4225639" y="1377555"/>
                <a:ext cx="466794" cy="369332"/>
              </a:xfrm>
              <a:prstGeom prst="rect">
                <a:avLst/>
              </a:prstGeom>
              <a:noFill/>
            </p:spPr>
            <p:txBody>
              <a:bodyPr wrap="none" rtlCol="0">
                <a:spAutoFit/>
              </a:bodyPr>
              <a:lstStyle/>
              <a:p>
                <a:r>
                  <a:rPr lang="en-US" dirty="0"/>
                  <a:t>B2</a:t>
                </a:r>
              </a:p>
            </p:txBody>
          </p:sp>
          <p:sp>
            <p:nvSpPr>
              <p:cNvPr id="85" name="TextBox 84">
                <a:extLst>
                  <a:ext uri="{FF2B5EF4-FFF2-40B4-BE49-F238E27FC236}">
                    <a16:creationId xmlns:a16="http://schemas.microsoft.com/office/drawing/2014/main" id="{CEA4175C-4C87-11C5-10B7-231B68E7E3D6}"/>
                  </a:ext>
                </a:extLst>
              </p:cNvPr>
              <p:cNvSpPr txBox="1"/>
              <p:nvPr/>
            </p:nvSpPr>
            <p:spPr>
              <a:xfrm>
                <a:off x="2944889" y="2625036"/>
                <a:ext cx="466794" cy="369332"/>
              </a:xfrm>
              <a:prstGeom prst="rect">
                <a:avLst/>
              </a:prstGeom>
              <a:noFill/>
            </p:spPr>
            <p:txBody>
              <a:bodyPr wrap="none" rtlCol="0">
                <a:spAutoFit/>
              </a:bodyPr>
              <a:lstStyle/>
              <a:p>
                <a:r>
                  <a:rPr lang="en-US" dirty="0"/>
                  <a:t>B1</a:t>
                </a:r>
              </a:p>
            </p:txBody>
          </p:sp>
          <p:sp>
            <p:nvSpPr>
              <p:cNvPr id="86" name="TextBox 85">
                <a:extLst>
                  <a:ext uri="{FF2B5EF4-FFF2-40B4-BE49-F238E27FC236}">
                    <a16:creationId xmlns:a16="http://schemas.microsoft.com/office/drawing/2014/main" id="{A8D77BE7-6004-1B20-D3AC-794BA605593B}"/>
                  </a:ext>
                </a:extLst>
              </p:cNvPr>
              <p:cNvSpPr txBox="1"/>
              <p:nvPr/>
            </p:nvSpPr>
            <p:spPr>
              <a:xfrm>
                <a:off x="3355082" y="2188346"/>
                <a:ext cx="420126" cy="434909"/>
              </a:xfrm>
              <a:prstGeom prst="rect">
                <a:avLst/>
              </a:prstGeom>
              <a:noFill/>
            </p:spPr>
            <p:txBody>
              <a:bodyPr wrap="none" rtlCol="0">
                <a:spAutoFit/>
              </a:bodyPr>
              <a:lstStyle/>
              <a:p>
                <a:r>
                  <a:rPr lang="en-US" b="1">
                    <a:solidFill>
                      <a:schemeClr val="bg1"/>
                    </a:solidFill>
                  </a:rPr>
                  <a:t>d</a:t>
                </a:r>
                <a:endParaRPr lang="en-US" b="1" baseline="-25000" dirty="0">
                  <a:solidFill>
                    <a:schemeClr val="bg1"/>
                  </a:solidFill>
                </a:endParaRPr>
              </a:p>
            </p:txBody>
          </p:sp>
          <p:sp>
            <p:nvSpPr>
              <p:cNvPr id="87" name="TextBox 86">
                <a:extLst>
                  <a:ext uri="{FF2B5EF4-FFF2-40B4-BE49-F238E27FC236}">
                    <a16:creationId xmlns:a16="http://schemas.microsoft.com/office/drawing/2014/main" id="{3B34136E-0BCB-DCFE-F21F-A7F336DE8799}"/>
                  </a:ext>
                </a:extLst>
              </p:cNvPr>
              <p:cNvSpPr txBox="1"/>
              <p:nvPr/>
            </p:nvSpPr>
            <p:spPr>
              <a:xfrm>
                <a:off x="4617026" y="2603345"/>
                <a:ext cx="553499" cy="434909"/>
              </a:xfrm>
              <a:prstGeom prst="rect">
                <a:avLst/>
              </a:prstGeom>
              <a:noFill/>
            </p:spPr>
            <p:txBody>
              <a:bodyPr wrap="none" rtlCol="0">
                <a:spAutoFit/>
              </a:bodyPr>
              <a:lstStyle/>
              <a:p>
                <a:r>
                  <a:rPr lang="el-GR" b="1" dirty="0">
                    <a:solidFill>
                      <a:schemeClr val="bg1"/>
                    </a:solidFill>
                    <a:latin typeface="Calibri" panose="020F0502020204030204" pitchFamily="34" charset="0"/>
                    <a:cs typeface="Calibri" panose="020F0502020204030204" pitchFamily="34" charset="0"/>
                  </a:rPr>
                  <a:t>Δ</a:t>
                </a:r>
                <a:r>
                  <a:rPr lang="en-US" b="1" dirty="0">
                    <a:solidFill>
                      <a:schemeClr val="bg1"/>
                    </a:solidFill>
                  </a:rPr>
                  <a:t>y</a:t>
                </a:r>
              </a:p>
            </p:txBody>
          </p:sp>
          <p:sp>
            <p:nvSpPr>
              <p:cNvPr id="88" name="TextBox 87">
                <a:extLst>
                  <a:ext uri="{FF2B5EF4-FFF2-40B4-BE49-F238E27FC236}">
                    <a16:creationId xmlns:a16="http://schemas.microsoft.com/office/drawing/2014/main" id="{107C4ACD-AE76-D6FD-BACC-EFC2FF8240A4}"/>
                  </a:ext>
                </a:extLst>
              </p:cNvPr>
              <p:cNvSpPr txBox="1"/>
              <p:nvPr/>
            </p:nvSpPr>
            <p:spPr>
              <a:xfrm>
                <a:off x="3591791" y="3320318"/>
                <a:ext cx="518194" cy="434909"/>
              </a:xfrm>
              <a:prstGeom prst="rect">
                <a:avLst/>
              </a:prstGeom>
              <a:noFill/>
            </p:spPr>
            <p:txBody>
              <a:bodyPr wrap="none" rtlCol="0">
                <a:spAutoFit/>
              </a:bodyPr>
              <a:lstStyle/>
              <a:p>
                <a:r>
                  <a:rPr lang="el-GR" b="1" dirty="0">
                    <a:solidFill>
                      <a:schemeClr val="bg1"/>
                    </a:solidFill>
                    <a:latin typeface="Calibri" panose="020F0502020204030204" pitchFamily="34" charset="0"/>
                    <a:cs typeface="Calibri" panose="020F0502020204030204" pitchFamily="34" charset="0"/>
                  </a:rPr>
                  <a:t>Δ</a:t>
                </a:r>
                <a:r>
                  <a:rPr lang="en-US" b="1" dirty="0">
                    <a:solidFill>
                      <a:schemeClr val="bg1"/>
                    </a:solidFill>
                    <a:latin typeface="Calibri" panose="020F0502020204030204" pitchFamily="34" charset="0"/>
                    <a:cs typeface="Calibri" panose="020F0502020204030204" pitchFamily="34" charset="0"/>
                  </a:rPr>
                  <a:t>x</a:t>
                </a:r>
                <a:endParaRPr lang="en-US" b="1" dirty="0">
                  <a:solidFill>
                    <a:schemeClr val="bg1"/>
                  </a:solidFill>
                </a:endParaRPr>
              </a:p>
            </p:txBody>
          </p:sp>
        </p:grpSp>
      </p:grpSp>
    </p:spTree>
    <p:extLst>
      <p:ext uri="{BB962C8B-B14F-4D97-AF65-F5344CB8AC3E}">
        <p14:creationId xmlns:p14="http://schemas.microsoft.com/office/powerpoint/2010/main" val="7068888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787678-48F7-10D3-3293-4F7379735C1C}"/>
              </a:ext>
            </a:extLst>
          </p:cNvPr>
          <p:cNvSpPr>
            <a:spLocks noGrp="1"/>
          </p:cNvSpPr>
          <p:nvPr>
            <p:ph type="title"/>
          </p:nvPr>
        </p:nvSpPr>
        <p:spPr>
          <a:xfrm>
            <a:off x="838200" y="129807"/>
            <a:ext cx="10515600" cy="1099532"/>
          </a:xfrm>
        </p:spPr>
        <p:txBody>
          <a:bodyPr/>
          <a:lstStyle/>
          <a:p>
            <a:r>
              <a:rPr lang="en-IN" sz="4000"/>
              <a:t>Analysis</a:t>
            </a:r>
          </a:p>
        </p:txBody>
      </p:sp>
      <p:sp>
        <p:nvSpPr>
          <p:cNvPr id="3" name="Content Placeholder 2">
            <a:extLst>
              <a:ext uri="{FF2B5EF4-FFF2-40B4-BE49-F238E27FC236}">
                <a16:creationId xmlns:a16="http://schemas.microsoft.com/office/drawing/2014/main" id="{E2174D40-6DF7-A933-8EAA-7DAA97F3D1B6}"/>
              </a:ext>
            </a:extLst>
          </p:cNvPr>
          <p:cNvSpPr>
            <a:spLocks noGrp="1"/>
          </p:cNvSpPr>
          <p:nvPr>
            <p:ph idx="1"/>
          </p:nvPr>
        </p:nvSpPr>
        <p:spPr>
          <a:xfrm>
            <a:off x="301407" y="1229338"/>
            <a:ext cx="4502364" cy="4932923"/>
          </a:xfrm>
        </p:spPr>
        <p:txBody>
          <a:bodyPr>
            <a:normAutofit/>
          </a:bodyPr>
          <a:lstStyle/>
          <a:p>
            <a:pPr>
              <a:buFont typeface="Wingdings" panose="05000000000000000000" pitchFamily="2" charset="2"/>
              <a:buChar char="Ø"/>
            </a:pPr>
            <a:r>
              <a:rPr lang="hr-HR">
                <a:latin typeface="Times New Roman" panose="02020603050405020304" pitchFamily="18" charset="0"/>
                <a:cs typeface="Times New Roman" panose="02020603050405020304" pitchFamily="18" charset="0"/>
              </a:rPr>
              <a:t>E</a:t>
            </a:r>
            <a:r>
              <a:rPr lang="hr-HR" dirty="0" err="1">
                <a:latin typeface="Times New Roman" panose="02020603050405020304" pitchFamily="18" charset="0"/>
                <a:cs typeface="Times New Roman" panose="02020603050405020304" pitchFamily="18" charset="0"/>
              </a:rPr>
              <a:t>_px</a:t>
            </a:r>
            <a:r>
              <a:rPr lang="hr-HR" dirty="0">
                <a:latin typeface="Times New Roman" panose="02020603050405020304" pitchFamily="18" charset="0"/>
                <a:cs typeface="Times New Roman" panose="02020603050405020304" pitchFamily="18" charset="0"/>
              </a:rPr>
              <a:t> &gt; 80 </a:t>
            </a:r>
            <a:r>
              <a:rPr lang="hr-HR" dirty="0" err="1">
                <a:latin typeface="Times New Roman" panose="02020603050405020304" pitchFamily="18" charset="0"/>
                <a:cs typeface="Times New Roman" panose="02020603050405020304" pitchFamily="18" charset="0"/>
              </a:rPr>
              <a:t>keV</a:t>
            </a:r>
            <a:r>
              <a:rPr lang="hr-HR" dirty="0">
                <a:latin typeface="Times New Roman" panose="02020603050405020304" pitchFamily="18" charset="0"/>
                <a:cs typeface="Times New Roman" panose="02020603050405020304" pitchFamily="18" charset="0"/>
              </a:rPr>
              <a:t> to </a:t>
            </a:r>
            <a:r>
              <a:rPr lang="hr-HR" dirty="0" err="1">
                <a:latin typeface="Times New Roman" panose="02020603050405020304" pitchFamily="18" charset="0"/>
                <a:cs typeface="Times New Roman" panose="02020603050405020304" pitchFamily="18" charset="0"/>
              </a:rPr>
              <a:t>avoid</a:t>
            </a:r>
            <a:r>
              <a:rPr lang="hr-HR" dirty="0">
                <a:latin typeface="Times New Roman" panose="02020603050405020304" pitchFamily="18" charset="0"/>
                <a:cs typeface="Times New Roman" panose="02020603050405020304" pitchFamily="18" charset="0"/>
              </a:rPr>
              <a:t> </a:t>
            </a:r>
            <a:r>
              <a:rPr lang="hr-HR" dirty="0" err="1">
                <a:latin typeface="Times New Roman" panose="02020603050405020304" pitchFamily="18" charset="0"/>
                <a:cs typeface="Times New Roman" panose="02020603050405020304" pitchFamily="18" charset="0"/>
              </a:rPr>
              <a:t>noise</a:t>
            </a:r>
            <a:r>
              <a:rPr lang="hr-HR" dirty="0">
                <a:latin typeface="Times New Roman" panose="02020603050405020304" pitchFamily="18" charset="0"/>
                <a:cs typeface="Times New Roman" panose="02020603050405020304" pitchFamily="18" charset="0"/>
              </a:rPr>
              <a:t> </a:t>
            </a:r>
            <a:r>
              <a:rPr lang="hr-HR" dirty="0" err="1">
                <a:latin typeface="Times New Roman" panose="02020603050405020304" pitchFamily="18" charset="0"/>
                <a:cs typeface="Times New Roman" panose="02020603050405020304" pitchFamily="18" charset="0"/>
              </a:rPr>
              <a:t>contributions</a:t>
            </a:r>
            <a:r>
              <a:rPr lang="hr-HR">
                <a:latin typeface="Times New Roman" panose="02020603050405020304" pitchFamily="18" charset="0"/>
                <a:cs typeface="Times New Roman" panose="02020603050405020304" pitchFamily="18" charset="0"/>
              </a:rPr>
              <a:t>; </a:t>
            </a:r>
            <a:r>
              <a:rPr lang="en-IN">
                <a:latin typeface="Times New Roman" panose="02020603050405020304" pitchFamily="18" charset="0"/>
                <a:cs typeface="Times New Roman" panose="02020603050405020304" pitchFamily="18" charset="0"/>
              </a:rPr>
              <a:t>(c) </a:t>
            </a:r>
            <a:r>
              <a:rPr lang="en-IN" dirty="0">
                <a:latin typeface="Times New Roman" panose="02020603050405020304" pitchFamily="18" charset="0"/>
                <a:cs typeface="Times New Roman" panose="02020603050405020304" pitchFamily="18" charset="0"/>
              </a:rPr>
              <a:t>their energy sum is 662</a:t>
            </a:r>
            <a:r>
              <a:rPr lang="hr-HR" dirty="0">
                <a:latin typeface="Times New Roman" panose="02020603050405020304" pitchFamily="18" charset="0"/>
                <a:cs typeface="Times New Roman" panose="02020603050405020304" pitchFamily="18" charset="0"/>
              </a:rPr>
              <a:t> </a:t>
            </a:r>
            <a:r>
              <a:rPr lang="en-IN" dirty="0">
                <a:latin typeface="Times New Roman" panose="02020603050405020304" pitchFamily="18" charset="0"/>
                <a:cs typeface="Times New Roman" panose="02020603050405020304" pitchFamily="18" charset="0"/>
              </a:rPr>
              <a:t>keV±3</a:t>
            </a:r>
            <a:r>
              <a:rPr lang="hr-HR" dirty="0">
                <a:latin typeface="Times New Roman" panose="02020603050405020304" pitchFamily="18" charset="0"/>
                <a:ea typeface="Cambria" panose="02040503050406030204" pitchFamily="18" charset="0"/>
                <a:cs typeface="Times New Roman" panose="02020603050405020304" pitchFamily="18" charset="0"/>
              </a:rPr>
              <a:t>σ</a:t>
            </a:r>
            <a:r>
              <a:rPr lang="hr-HR">
                <a:latin typeface="Times New Roman" panose="02020603050405020304" pitchFamily="18" charset="0"/>
                <a:cs typeface="Times New Roman" panose="02020603050405020304" pitchFamily="18" charset="0"/>
              </a:rPr>
              <a:t>; </a:t>
            </a:r>
            <a:r>
              <a:rPr lang="en-IN">
                <a:latin typeface="Times New Roman" panose="02020603050405020304" pitchFamily="18" charset="0"/>
                <a:cs typeface="Times New Roman" panose="02020603050405020304" pitchFamily="18" charset="0"/>
              </a:rPr>
              <a:t>and </a:t>
            </a:r>
            <a:r>
              <a:rPr lang="en-IN" dirty="0">
                <a:latin typeface="Times New Roman" panose="02020603050405020304" pitchFamily="18" charset="0"/>
                <a:cs typeface="Times New Roman" panose="02020603050405020304" pitchFamily="18" charset="0"/>
              </a:rPr>
              <a:t>(d) the energy of the front pixel is in the range 80-120 keV</a:t>
            </a:r>
            <a:r>
              <a:rPr lang="en-IN">
                <a:latin typeface="Times New Roman" panose="02020603050405020304" pitchFamily="18" charset="0"/>
                <a:cs typeface="Times New Roman" panose="02020603050405020304" pitchFamily="18" charset="0"/>
              </a:rPr>
              <a:t>. </a:t>
            </a:r>
          </a:p>
          <a:p>
            <a:pPr>
              <a:buFont typeface="Wingdings" panose="05000000000000000000" pitchFamily="2" charset="2"/>
              <a:buChar char="Ø"/>
            </a:pPr>
            <a:endParaRPr lang="en-IN">
              <a:solidFill>
                <a:srgbClr val="FF0000"/>
              </a:solidFill>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hr-HR" dirty="0">
              <a:solidFill>
                <a:srgbClr val="FF0000"/>
              </a:solidFill>
              <a:latin typeface="Times New Roman" panose="02020603050405020304" pitchFamily="18" charset="0"/>
              <a:cs typeface="Times New Roman" panose="02020603050405020304" pitchFamily="18" charset="0"/>
            </a:endParaRPr>
          </a:p>
          <a:p>
            <a:pPr marL="365760" indent="-342900" algn="just">
              <a:spcBef>
                <a:spcPts val="600"/>
              </a:spcBef>
              <a:buFont typeface="Wingdings" panose="05000000000000000000" pitchFamily="2" charset="2"/>
              <a:buChar char="Ø"/>
            </a:pPr>
            <a:r>
              <a:rPr lang="hr-HR">
                <a:latin typeface="Times New Roman" panose="02020603050405020304" pitchFamily="18" charset="0"/>
                <a:cs typeface="Times New Roman" panose="02020603050405020304" pitchFamily="18" charset="0"/>
              </a:rPr>
              <a:t>The</a:t>
            </a:r>
            <a:r>
              <a:rPr lang="en-IN">
                <a:latin typeface="Times New Roman" panose="02020603050405020304" pitchFamily="18" charset="0"/>
                <a:cs typeface="Times New Roman" panose="02020603050405020304" pitchFamily="18" charset="0"/>
              </a:rPr>
              <a:t> </a:t>
            </a:r>
            <a:r>
              <a:rPr lang="hr-HR">
                <a:latin typeface="Times New Roman" panose="02020603050405020304" pitchFamily="18" charset="0"/>
                <a:cs typeface="Times New Roman" panose="02020603050405020304" pitchFamily="18" charset="0"/>
              </a:rPr>
              <a:t>conditions </a:t>
            </a:r>
            <a:r>
              <a:rPr lang="hr-HR" dirty="0" err="1">
                <a:latin typeface="Times New Roman" panose="02020603050405020304" pitchFamily="18" charset="0"/>
                <a:cs typeface="Times New Roman" panose="02020603050405020304" pitchFamily="18" charset="0"/>
              </a:rPr>
              <a:t>kinematically</a:t>
            </a:r>
            <a:r>
              <a:rPr lang="hr-HR" dirty="0">
                <a:latin typeface="Times New Roman" panose="02020603050405020304" pitchFamily="18" charset="0"/>
                <a:cs typeface="Times New Roman" panose="02020603050405020304" pitchFamily="18" charset="0"/>
              </a:rPr>
              <a:t> limit </a:t>
            </a:r>
            <a:r>
              <a:rPr lang="hr-HR" dirty="0" err="1">
                <a:latin typeface="Times New Roman" panose="02020603050405020304" pitchFamily="18" charset="0"/>
                <a:cs typeface="Times New Roman" panose="02020603050405020304" pitchFamily="18" charset="0"/>
              </a:rPr>
              <a:t>the</a:t>
            </a:r>
            <a:r>
              <a:rPr lang="hr-HR" dirty="0">
                <a:latin typeface="Times New Roman" panose="02020603050405020304" pitchFamily="18" charset="0"/>
                <a:cs typeface="Times New Roman" panose="02020603050405020304" pitchFamily="18" charset="0"/>
              </a:rPr>
              <a:t> </a:t>
            </a:r>
            <a:r>
              <a:rPr lang="hr-HR" dirty="0" err="1">
                <a:latin typeface="Times New Roman" panose="02020603050405020304" pitchFamily="18" charset="0"/>
                <a:cs typeface="Times New Roman" panose="02020603050405020304" pitchFamily="18" charset="0"/>
              </a:rPr>
              <a:t>scattering</a:t>
            </a:r>
            <a:r>
              <a:rPr lang="hr-HR" dirty="0">
                <a:latin typeface="Times New Roman" panose="02020603050405020304" pitchFamily="18" charset="0"/>
                <a:cs typeface="Times New Roman" panose="02020603050405020304" pitchFamily="18" charset="0"/>
              </a:rPr>
              <a:t> </a:t>
            </a:r>
            <a:r>
              <a:rPr lang="hr-HR" dirty="0" err="1">
                <a:latin typeface="Times New Roman" panose="02020603050405020304" pitchFamily="18" charset="0"/>
                <a:cs typeface="Times New Roman" panose="02020603050405020304" pitchFamily="18" charset="0"/>
              </a:rPr>
              <a:t>Compton</a:t>
            </a:r>
            <a:r>
              <a:rPr lang="hr-HR" dirty="0">
                <a:latin typeface="Times New Roman" panose="02020603050405020304" pitchFamily="18" charset="0"/>
                <a:cs typeface="Times New Roman" panose="02020603050405020304" pitchFamily="18" charset="0"/>
              </a:rPr>
              <a:t> </a:t>
            </a:r>
            <a:r>
              <a:rPr lang="hr-HR" dirty="0" err="1">
                <a:latin typeface="Times New Roman" panose="02020603050405020304" pitchFamily="18" charset="0"/>
                <a:cs typeface="Times New Roman" panose="02020603050405020304" pitchFamily="18" charset="0"/>
              </a:rPr>
              <a:t>scattering</a:t>
            </a:r>
            <a:r>
              <a:rPr lang="hr-HR" dirty="0">
                <a:latin typeface="Times New Roman" panose="02020603050405020304" pitchFamily="18" charset="0"/>
                <a:cs typeface="Times New Roman" panose="02020603050405020304" pitchFamily="18" charset="0"/>
              </a:rPr>
              <a:t> </a:t>
            </a:r>
            <a:r>
              <a:rPr lang="hr-HR" dirty="0" err="1">
                <a:latin typeface="Times New Roman" panose="02020603050405020304" pitchFamily="18" charset="0"/>
                <a:cs typeface="Times New Roman" panose="02020603050405020304" pitchFamily="18" charset="0"/>
              </a:rPr>
              <a:t>angles</a:t>
            </a:r>
            <a:r>
              <a:rPr lang="hr-HR" dirty="0">
                <a:latin typeface="Times New Roman" panose="02020603050405020304" pitchFamily="18" charset="0"/>
                <a:cs typeface="Times New Roman" panose="02020603050405020304" pitchFamily="18" charset="0"/>
              </a:rPr>
              <a:t> to </a:t>
            </a:r>
            <a:r>
              <a:rPr lang="el-GR" dirty="0">
                <a:latin typeface="Times New Roman" panose="02020603050405020304" pitchFamily="18" charset="0"/>
                <a:ea typeface="Cambria" panose="02040503050406030204" pitchFamily="18" charset="0"/>
                <a:cs typeface="Times New Roman" panose="02020603050405020304" pitchFamily="18" charset="0"/>
              </a:rPr>
              <a:t>ϴ</a:t>
            </a:r>
            <a:r>
              <a:rPr lang="hr-HR" baseline="-25000" dirty="0" err="1">
                <a:latin typeface="Times New Roman" panose="02020603050405020304" pitchFamily="18" charset="0"/>
                <a:cs typeface="Times New Roman" panose="02020603050405020304" pitchFamily="18" charset="0"/>
              </a:rPr>
              <a:t>Compton</a:t>
            </a:r>
            <a:r>
              <a:rPr lang="hr-HR" dirty="0">
                <a:latin typeface="Times New Roman" panose="02020603050405020304" pitchFamily="18" charset="0"/>
                <a:cs typeface="Times New Roman" panose="02020603050405020304" pitchFamily="18" charset="0"/>
              </a:rPr>
              <a:t> = </a:t>
            </a:r>
            <a:r>
              <a:rPr lang="en-IN" dirty="0">
                <a:latin typeface="Times New Roman" panose="02020603050405020304" pitchFamily="18" charset="0"/>
                <a:cs typeface="Times New Roman" panose="02020603050405020304" pitchFamily="18" charset="0"/>
              </a:rPr>
              <a:t>25°-35° for the 662 keV gamma photons</a:t>
            </a:r>
            <a:r>
              <a:rPr lang="en-IN">
                <a:latin typeface="Times New Roman" panose="02020603050405020304" pitchFamily="18" charset="0"/>
                <a:cs typeface="Times New Roman" panose="02020603050405020304" pitchFamily="18" charset="0"/>
              </a:rPr>
              <a:t>.</a:t>
            </a:r>
            <a:r>
              <a:rPr kumimoji="0" lang="en-US" b="0" i="0" u="none" strike="noStrike" kern="0" cap="none" spc="0" normalizeH="0" baseline="0" noProof="0">
                <a:ln>
                  <a:noFill/>
                </a:ln>
                <a:effectLst/>
                <a:uLnTx/>
                <a:uFillTx/>
                <a:latin typeface="Times New Roman" panose="02020603050405020304" pitchFamily="18" charset="0"/>
                <a:cs typeface="Times New Roman" panose="02020603050405020304" pitchFamily="18" charset="0"/>
              </a:rPr>
              <a:t> </a:t>
            </a:r>
          </a:p>
        </p:txBody>
      </p:sp>
      <p:sp>
        <p:nvSpPr>
          <p:cNvPr id="16" name="Slide Number Placeholder 15">
            <a:extLst>
              <a:ext uri="{FF2B5EF4-FFF2-40B4-BE49-F238E27FC236}">
                <a16:creationId xmlns:a16="http://schemas.microsoft.com/office/drawing/2014/main" id="{F696E223-C941-9A9C-326A-B7DD1A4CB094}"/>
              </a:ext>
            </a:extLst>
          </p:cNvPr>
          <p:cNvSpPr>
            <a:spLocks noGrp="1"/>
          </p:cNvSpPr>
          <p:nvPr>
            <p:ph type="sldNum" sz="quarter" idx="12"/>
          </p:nvPr>
        </p:nvSpPr>
        <p:spPr/>
        <p:txBody>
          <a:bodyPr/>
          <a:lstStyle/>
          <a:p>
            <a:fld id="{3CA9B338-319B-4270-B121-4DF8FFC3B207}" type="slidenum">
              <a:rPr lang="en-IN" smtClean="0"/>
              <a:t>11</a:t>
            </a:fld>
            <a:endParaRPr lang="en-IN"/>
          </a:p>
        </p:txBody>
      </p:sp>
      <p:pic>
        <p:nvPicPr>
          <p:cNvPr id="8" name="Picture 7">
            <a:extLst>
              <a:ext uri="{FF2B5EF4-FFF2-40B4-BE49-F238E27FC236}">
                <a16:creationId xmlns:a16="http://schemas.microsoft.com/office/drawing/2014/main" id="{C3B2211F-640C-75D9-B0CF-9FA513001F78}"/>
              </a:ext>
            </a:extLst>
          </p:cNvPr>
          <p:cNvPicPr>
            <a:picLocks noChangeAspect="1"/>
          </p:cNvPicPr>
          <p:nvPr/>
        </p:nvPicPr>
        <p:blipFill>
          <a:blip r:embed="rId2"/>
          <a:stretch>
            <a:fillRect/>
          </a:stretch>
        </p:blipFill>
        <p:spPr>
          <a:xfrm>
            <a:off x="6640058" y="4080974"/>
            <a:ext cx="4256540" cy="2653905"/>
          </a:xfrm>
          <a:prstGeom prst="rect">
            <a:avLst/>
          </a:prstGeom>
        </p:spPr>
      </p:pic>
      <p:pic>
        <p:nvPicPr>
          <p:cNvPr id="13" name="Picture 12" descr="Chart, histogram&#10;&#10;Description automatically generated">
            <a:extLst>
              <a:ext uri="{FF2B5EF4-FFF2-40B4-BE49-F238E27FC236}">
                <a16:creationId xmlns:a16="http://schemas.microsoft.com/office/drawing/2014/main" id="{E013BF3E-2D90-C209-B1BC-AF17867C03F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29380" y="1351194"/>
            <a:ext cx="3638947" cy="2607925"/>
          </a:xfrm>
          <a:prstGeom prst="rect">
            <a:avLst/>
          </a:prstGeom>
        </p:spPr>
      </p:pic>
      <p:grpSp>
        <p:nvGrpSpPr>
          <p:cNvPr id="29" name="Group 28">
            <a:extLst>
              <a:ext uri="{FF2B5EF4-FFF2-40B4-BE49-F238E27FC236}">
                <a16:creationId xmlns:a16="http://schemas.microsoft.com/office/drawing/2014/main" id="{53526A0F-56C4-0590-A311-A69076C5DA04}"/>
              </a:ext>
            </a:extLst>
          </p:cNvPr>
          <p:cNvGrpSpPr/>
          <p:nvPr/>
        </p:nvGrpSpPr>
        <p:grpSpPr>
          <a:xfrm>
            <a:off x="8872688" y="1351194"/>
            <a:ext cx="3163599" cy="2648245"/>
            <a:chOff x="7632805" y="933614"/>
            <a:chExt cx="2719735" cy="2648245"/>
          </a:xfrm>
        </p:grpSpPr>
        <p:pic>
          <p:nvPicPr>
            <p:cNvPr id="7" name="Picture 6" descr="Chart&#10;&#10;Description automatically generated">
              <a:extLst>
                <a:ext uri="{FF2B5EF4-FFF2-40B4-BE49-F238E27FC236}">
                  <a16:creationId xmlns:a16="http://schemas.microsoft.com/office/drawing/2014/main" id="{538FDA64-73B9-DAC7-CCCB-A04D2469345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32805" y="933614"/>
              <a:ext cx="2719735" cy="2648245"/>
            </a:xfrm>
            <a:prstGeom prst="rect">
              <a:avLst/>
            </a:prstGeom>
          </p:spPr>
        </p:pic>
        <p:grpSp>
          <p:nvGrpSpPr>
            <p:cNvPr id="28" name="Group 27">
              <a:extLst>
                <a:ext uri="{FF2B5EF4-FFF2-40B4-BE49-F238E27FC236}">
                  <a16:creationId xmlns:a16="http://schemas.microsoft.com/office/drawing/2014/main" id="{738C6647-8A37-73EF-42DF-E8F291BA6271}"/>
                </a:ext>
              </a:extLst>
            </p:cNvPr>
            <p:cNvGrpSpPr/>
            <p:nvPr/>
          </p:nvGrpSpPr>
          <p:grpSpPr>
            <a:xfrm>
              <a:off x="8865704" y="1861160"/>
              <a:ext cx="974037" cy="1160336"/>
              <a:chOff x="8865704" y="1861160"/>
              <a:chExt cx="974037" cy="1160336"/>
            </a:xfrm>
          </p:grpSpPr>
          <p:cxnSp>
            <p:nvCxnSpPr>
              <p:cNvPr id="15" name="Straight Connector 14">
                <a:extLst>
                  <a:ext uri="{FF2B5EF4-FFF2-40B4-BE49-F238E27FC236}">
                    <a16:creationId xmlns:a16="http://schemas.microsoft.com/office/drawing/2014/main" id="{6A43841F-FEB4-6EE8-A5C2-EA75413777E8}"/>
                  </a:ext>
                </a:extLst>
              </p:cNvPr>
              <p:cNvCxnSpPr>
                <a:cxnSpLocks/>
              </p:cNvCxnSpPr>
              <p:nvPr/>
            </p:nvCxnSpPr>
            <p:spPr>
              <a:xfrm>
                <a:off x="9074426" y="1867224"/>
                <a:ext cx="0" cy="1154272"/>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7101E99F-74D5-2019-CEDC-DD9C2C0A64AD}"/>
                  </a:ext>
                </a:extLst>
              </p:cNvPr>
              <p:cNvCxnSpPr>
                <a:cxnSpLocks/>
              </p:cNvCxnSpPr>
              <p:nvPr/>
            </p:nvCxnSpPr>
            <p:spPr>
              <a:xfrm>
                <a:off x="9515061" y="1861160"/>
                <a:ext cx="0" cy="1154272"/>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162D3A6F-A07A-F60E-0135-10637CDB9EF9}"/>
                  </a:ext>
                </a:extLst>
              </p:cNvPr>
              <p:cNvCxnSpPr/>
              <p:nvPr/>
            </p:nvCxnSpPr>
            <p:spPr>
              <a:xfrm>
                <a:off x="8865704" y="2166659"/>
                <a:ext cx="20872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AC814C2D-7C33-FCC2-11CB-148DDB9F29D3}"/>
                  </a:ext>
                </a:extLst>
              </p:cNvPr>
              <p:cNvCxnSpPr>
                <a:cxnSpLocks/>
              </p:cNvCxnSpPr>
              <p:nvPr/>
            </p:nvCxnSpPr>
            <p:spPr>
              <a:xfrm flipH="1">
                <a:off x="9525001" y="2176668"/>
                <a:ext cx="3147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sp>
        <p:nvSpPr>
          <p:cNvPr id="25" name="Rectangle 24">
            <a:extLst>
              <a:ext uri="{FF2B5EF4-FFF2-40B4-BE49-F238E27FC236}">
                <a16:creationId xmlns:a16="http://schemas.microsoft.com/office/drawing/2014/main" id="{82B8D3A0-336E-DF76-9479-331FC2F372C6}"/>
              </a:ext>
            </a:extLst>
          </p:cNvPr>
          <p:cNvSpPr/>
          <p:nvPr/>
        </p:nvSpPr>
        <p:spPr>
          <a:xfrm>
            <a:off x="5400259" y="1483855"/>
            <a:ext cx="125898" cy="2322724"/>
          </a:xfrm>
          <a:prstGeom prst="rect">
            <a:avLst/>
          </a:prstGeom>
          <a:solidFill>
            <a:schemeClr val="accent1">
              <a:alpha val="21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27196853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6C4554F-02D1-AF4F-751D-62BD9833D947}"/>
              </a:ext>
            </a:extLst>
          </p:cNvPr>
          <p:cNvSpPr>
            <a:spLocks noGrp="1"/>
          </p:cNvSpPr>
          <p:nvPr>
            <p:ph idx="1"/>
          </p:nvPr>
        </p:nvSpPr>
        <p:spPr>
          <a:xfrm>
            <a:off x="414741" y="516835"/>
            <a:ext cx="4308560" cy="5532782"/>
          </a:xfrm>
        </p:spPr>
        <p:txBody>
          <a:bodyPr/>
          <a:lstStyle/>
          <a:p>
            <a:endParaRPr lang="en-IN" sz="2000">
              <a:latin typeface="Perpetua" panose="02020502060401020303" pitchFamily="18" charset="0"/>
            </a:endParaRPr>
          </a:p>
          <a:p>
            <a:endParaRPr lang="en-IN">
              <a:latin typeface="Perpetua" panose="02020502060401020303" pitchFamily="18" charset="0"/>
            </a:endParaRPr>
          </a:p>
          <a:p>
            <a:endParaRPr lang="en-IN">
              <a:latin typeface="Perpetua" panose="02020502060401020303" pitchFamily="18" charset="0"/>
            </a:endParaRPr>
          </a:p>
          <a:p>
            <a:endParaRPr lang="en-IN">
              <a:latin typeface="Perpetua" panose="02020502060401020303" pitchFamily="18" charset="0"/>
            </a:endParaRPr>
          </a:p>
          <a:p>
            <a:endParaRPr lang="en-IN">
              <a:latin typeface="Perpetua" panose="02020502060401020303" pitchFamily="18" charset="0"/>
            </a:endParaRPr>
          </a:p>
          <a:p>
            <a:pPr>
              <a:buFont typeface="Wingdings" panose="05000000000000000000" pitchFamily="2" charset="2"/>
              <a:buChar char="Ø"/>
            </a:pPr>
            <a:r>
              <a:rPr lang="hr-HR" sz="2000">
                <a:latin typeface="Times New Roman" panose="02020603050405020304" pitchFamily="18" charset="0"/>
                <a:cs typeface="Times New Roman" panose="02020603050405020304" pitchFamily="18" charset="0"/>
              </a:rPr>
              <a:t>I</a:t>
            </a:r>
            <a:r>
              <a:rPr lang="en-IN" sz="2000">
                <a:latin typeface="Times New Roman" panose="02020603050405020304" pitchFamily="18" charset="0"/>
                <a:cs typeface="Times New Roman" panose="02020603050405020304" pitchFamily="18" charset="0"/>
              </a:rPr>
              <a:t>t is observed that the front layer show</a:t>
            </a:r>
            <a:r>
              <a:rPr lang="hr-HR" sz="2000">
                <a:latin typeface="Times New Roman" panose="02020603050405020304" pitchFamily="18" charset="0"/>
                <a:cs typeface="Times New Roman" panose="02020603050405020304" pitchFamily="18" charset="0"/>
              </a:rPr>
              <a:t>s </a:t>
            </a:r>
            <a:r>
              <a:rPr lang="en-IN" sz="2000">
                <a:latin typeface="Times New Roman" panose="02020603050405020304" pitchFamily="18" charset="0"/>
                <a:cs typeface="Times New Roman" panose="02020603050405020304" pitchFamily="18" charset="0"/>
              </a:rPr>
              <a:t>up</a:t>
            </a:r>
            <a:r>
              <a:rPr lang="hr-HR" sz="2000">
                <a:latin typeface="Times New Roman" panose="02020603050405020304" pitchFamily="18" charset="0"/>
                <a:cs typeface="Times New Roman" panose="02020603050405020304" pitchFamily="18" charset="0"/>
              </a:rPr>
              <a:t> </a:t>
            </a:r>
            <a:r>
              <a:rPr lang="en-IN" sz="2000">
                <a:latin typeface="Times New Roman" panose="02020603050405020304" pitchFamily="18" charset="0"/>
                <a:cs typeface="Times New Roman" panose="02020603050405020304" pitchFamily="18" charset="0"/>
              </a:rPr>
              <a:t>to 20% higher signals.</a:t>
            </a:r>
          </a:p>
          <a:p>
            <a:pPr>
              <a:buFont typeface="Wingdings" panose="05000000000000000000" pitchFamily="2" charset="2"/>
              <a:buChar char="Ø"/>
            </a:pPr>
            <a:endParaRPr lang="en-IN">
              <a:latin typeface="Perpetua" panose="02020502060401020303" pitchFamily="18" charset="0"/>
            </a:endParaRPr>
          </a:p>
          <a:p>
            <a:pPr>
              <a:buFont typeface="Wingdings" panose="05000000000000000000" pitchFamily="2" charset="2"/>
              <a:buChar char="Ø"/>
            </a:pPr>
            <a:endParaRPr lang="en-IN">
              <a:latin typeface="Perpetua" panose="02020502060401020303" pitchFamily="18" charset="0"/>
            </a:endParaRPr>
          </a:p>
          <a:p>
            <a:pPr>
              <a:buFont typeface="Wingdings" panose="05000000000000000000" pitchFamily="2" charset="2"/>
              <a:buChar char="Ø"/>
            </a:pPr>
            <a:endParaRPr lang="en-IN">
              <a:latin typeface="Perpetua" panose="02020502060401020303" pitchFamily="18" charset="0"/>
            </a:endParaRPr>
          </a:p>
          <a:p>
            <a:pPr>
              <a:buFont typeface="Wingdings" panose="05000000000000000000" pitchFamily="2" charset="2"/>
              <a:buChar char="Ø"/>
            </a:pPr>
            <a:endParaRPr lang="en-IN"/>
          </a:p>
        </p:txBody>
      </p:sp>
      <p:sp>
        <p:nvSpPr>
          <p:cNvPr id="4" name="Slide Number Placeholder 3">
            <a:extLst>
              <a:ext uri="{FF2B5EF4-FFF2-40B4-BE49-F238E27FC236}">
                <a16:creationId xmlns:a16="http://schemas.microsoft.com/office/drawing/2014/main" id="{0A055E35-8ECE-0FD7-8112-C106C6EFEE55}"/>
              </a:ext>
            </a:extLst>
          </p:cNvPr>
          <p:cNvSpPr>
            <a:spLocks noGrp="1"/>
          </p:cNvSpPr>
          <p:nvPr>
            <p:ph type="sldNum" sz="quarter" idx="12"/>
          </p:nvPr>
        </p:nvSpPr>
        <p:spPr/>
        <p:txBody>
          <a:bodyPr/>
          <a:lstStyle/>
          <a:p>
            <a:fld id="{3CA9B338-319B-4270-B121-4DF8FFC3B207}" type="slidenum">
              <a:rPr lang="en-IN" smtClean="0"/>
              <a:t>12</a:t>
            </a:fld>
            <a:endParaRPr lang="en-IN"/>
          </a:p>
        </p:txBody>
      </p:sp>
      <p:pic>
        <p:nvPicPr>
          <p:cNvPr id="18" name="Picture 17" descr="Chart, scatter chart&#10;&#10;Description automatically generated">
            <a:extLst>
              <a:ext uri="{FF2B5EF4-FFF2-40B4-BE49-F238E27FC236}">
                <a16:creationId xmlns:a16="http://schemas.microsoft.com/office/drawing/2014/main" id="{2B8C387F-AD23-2201-78FC-CCC063BB13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00195" y="1232416"/>
            <a:ext cx="4252345" cy="2902226"/>
          </a:xfrm>
          <a:prstGeom prst="rect">
            <a:avLst/>
          </a:prstGeom>
        </p:spPr>
      </p:pic>
      <p:grpSp>
        <p:nvGrpSpPr>
          <p:cNvPr id="11" name="Group 10">
            <a:extLst>
              <a:ext uri="{FF2B5EF4-FFF2-40B4-BE49-F238E27FC236}">
                <a16:creationId xmlns:a16="http://schemas.microsoft.com/office/drawing/2014/main" id="{7481847B-9021-D100-B780-E4089EFB8592}"/>
              </a:ext>
            </a:extLst>
          </p:cNvPr>
          <p:cNvGrpSpPr/>
          <p:nvPr/>
        </p:nvGrpSpPr>
        <p:grpSpPr>
          <a:xfrm>
            <a:off x="4138109" y="4303643"/>
            <a:ext cx="3883787" cy="2429704"/>
            <a:chOff x="598342" y="3591849"/>
            <a:chExt cx="4100099" cy="2565028"/>
          </a:xfrm>
        </p:grpSpPr>
        <p:pic>
          <p:nvPicPr>
            <p:cNvPr id="5" name="Picture 4" descr="Chart, histogram&#10;&#10;Description automatically generated">
              <a:extLst>
                <a:ext uri="{FF2B5EF4-FFF2-40B4-BE49-F238E27FC236}">
                  <a16:creationId xmlns:a16="http://schemas.microsoft.com/office/drawing/2014/main" id="{38999A0A-5DC6-ABAC-52B8-113372FC0FF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8342" y="3591849"/>
              <a:ext cx="4100099" cy="2565028"/>
            </a:xfrm>
            <a:prstGeom prst="rect">
              <a:avLst/>
            </a:prstGeom>
          </p:spPr>
        </p:pic>
        <p:sp>
          <p:nvSpPr>
            <p:cNvPr id="8" name="TextBox 7">
              <a:extLst>
                <a:ext uri="{FF2B5EF4-FFF2-40B4-BE49-F238E27FC236}">
                  <a16:creationId xmlns:a16="http://schemas.microsoft.com/office/drawing/2014/main" id="{0AE50CBB-3E5A-B31B-1313-799AFEEC2BAF}"/>
                </a:ext>
              </a:extLst>
            </p:cNvPr>
            <p:cNvSpPr txBox="1"/>
            <p:nvPr/>
          </p:nvSpPr>
          <p:spPr>
            <a:xfrm>
              <a:off x="3065763" y="3693855"/>
              <a:ext cx="856034" cy="523220"/>
            </a:xfrm>
            <a:prstGeom prst="rect">
              <a:avLst/>
            </a:prstGeom>
            <a:noFill/>
          </p:spPr>
          <p:txBody>
            <a:bodyPr wrap="square" rtlCol="0">
              <a:spAutoFit/>
            </a:bodyPr>
            <a:lstStyle/>
            <a:p>
              <a:r>
                <a:rPr lang="en-IN" sz="1400" b="1">
                  <a:solidFill>
                    <a:schemeClr val="bg1"/>
                  </a:solidFill>
                </a:rPr>
                <a:t>Front pixel 1</a:t>
              </a:r>
            </a:p>
          </p:txBody>
        </p:sp>
      </p:grpSp>
      <p:grpSp>
        <p:nvGrpSpPr>
          <p:cNvPr id="12" name="Group 11">
            <a:extLst>
              <a:ext uri="{FF2B5EF4-FFF2-40B4-BE49-F238E27FC236}">
                <a16:creationId xmlns:a16="http://schemas.microsoft.com/office/drawing/2014/main" id="{55EDC472-E82A-F97D-B289-129D87A2AC46}"/>
              </a:ext>
            </a:extLst>
          </p:cNvPr>
          <p:cNvGrpSpPr/>
          <p:nvPr/>
        </p:nvGrpSpPr>
        <p:grpSpPr>
          <a:xfrm>
            <a:off x="8219986" y="4303644"/>
            <a:ext cx="3883787" cy="2429703"/>
            <a:chOff x="6540273" y="516835"/>
            <a:chExt cx="3883787" cy="2429703"/>
          </a:xfrm>
        </p:grpSpPr>
        <p:pic>
          <p:nvPicPr>
            <p:cNvPr id="7" name="Picture 6" descr="Chart, histogram&#10;&#10;Description automatically generated">
              <a:extLst>
                <a:ext uri="{FF2B5EF4-FFF2-40B4-BE49-F238E27FC236}">
                  <a16:creationId xmlns:a16="http://schemas.microsoft.com/office/drawing/2014/main" id="{97CFCE91-DFD2-097D-D1BE-5004B78461F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40273" y="516835"/>
              <a:ext cx="3883787" cy="2429703"/>
            </a:xfrm>
            <a:prstGeom prst="rect">
              <a:avLst/>
            </a:prstGeom>
          </p:spPr>
        </p:pic>
        <p:sp>
          <p:nvSpPr>
            <p:cNvPr id="9" name="TextBox 8">
              <a:extLst>
                <a:ext uri="{FF2B5EF4-FFF2-40B4-BE49-F238E27FC236}">
                  <a16:creationId xmlns:a16="http://schemas.microsoft.com/office/drawing/2014/main" id="{C0B9AA17-F1E3-ADA6-3EDB-92E1DE7AD518}"/>
                </a:ext>
              </a:extLst>
            </p:cNvPr>
            <p:cNvSpPr txBox="1"/>
            <p:nvPr/>
          </p:nvSpPr>
          <p:spPr>
            <a:xfrm>
              <a:off x="8761379" y="597198"/>
              <a:ext cx="856034" cy="523220"/>
            </a:xfrm>
            <a:prstGeom prst="rect">
              <a:avLst/>
            </a:prstGeom>
            <a:noFill/>
          </p:spPr>
          <p:txBody>
            <a:bodyPr wrap="square" rtlCol="0">
              <a:spAutoFit/>
            </a:bodyPr>
            <a:lstStyle/>
            <a:p>
              <a:r>
                <a:rPr lang="en-IN" sz="1400" b="1">
                  <a:solidFill>
                    <a:schemeClr val="bg1"/>
                  </a:solidFill>
                </a:rPr>
                <a:t>Back pixel 1</a:t>
              </a:r>
            </a:p>
          </p:txBody>
        </p:sp>
      </p:grpSp>
    </p:spTree>
    <p:extLst>
      <p:ext uri="{BB962C8B-B14F-4D97-AF65-F5344CB8AC3E}">
        <p14:creationId xmlns:p14="http://schemas.microsoft.com/office/powerpoint/2010/main" val="33866509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duotone>
              <a:schemeClr val="bg2">
                <a:shade val="69000"/>
                <a:hueMod val="108000"/>
                <a:satMod val="164000"/>
                <a:lumMod val="74000"/>
              </a:schemeClr>
              <a:schemeClr val="bg2">
                <a:tint val="96000"/>
                <a:hueMod val="88000"/>
                <a:satMod val="140000"/>
                <a:lumMod val="132000"/>
              </a:schemeClr>
            </a:duotone>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B78AEA-FF0E-8764-1DC0-0BB722F9E1CE}"/>
              </a:ext>
            </a:extLst>
          </p:cNvPr>
          <p:cNvSpPr>
            <a:spLocks noGrp="1"/>
          </p:cNvSpPr>
          <p:nvPr>
            <p:ph type="title"/>
          </p:nvPr>
        </p:nvSpPr>
        <p:spPr>
          <a:xfrm>
            <a:off x="544511" y="240126"/>
            <a:ext cx="9404723" cy="1400530"/>
          </a:xfrm>
        </p:spPr>
        <p:txBody>
          <a:bodyPr/>
          <a:lstStyle/>
          <a:p>
            <a:r>
              <a:rPr lang="en-US" sz="4000" dirty="0"/>
              <a:t>Back-projection approach</a:t>
            </a:r>
            <a:endParaRPr lang="en-IN" sz="4000" dirty="0"/>
          </a:p>
        </p:txBody>
      </p:sp>
      <p:sp>
        <p:nvSpPr>
          <p:cNvPr id="3" name="Content Placeholder 2">
            <a:extLst>
              <a:ext uri="{FF2B5EF4-FFF2-40B4-BE49-F238E27FC236}">
                <a16:creationId xmlns:a16="http://schemas.microsoft.com/office/drawing/2014/main" id="{23BF9D95-331D-EDCD-8351-30D6A26D5B7A}"/>
              </a:ext>
            </a:extLst>
          </p:cNvPr>
          <p:cNvSpPr>
            <a:spLocks noGrp="1"/>
          </p:cNvSpPr>
          <p:nvPr>
            <p:ph idx="1"/>
          </p:nvPr>
        </p:nvSpPr>
        <p:spPr>
          <a:xfrm>
            <a:off x="649960" y="1316414"/>
            <a:ext cx="6249410" cy="4896803"/>
          </a:xfrm>
        </p:spPr>
        <p:txBody>
          <a:bodyPr>
            <a:noAutofit/>
          </a:bodyPr>
          <a:lstStyle/>
          <a:p>
            <a:pPr>
              <a:lnSpc>
                <a:spcPct val="100000"/>
              </a:lnSpc>
              <a:spcBef>
                <a:spcPts val="400"/>
              </a:spcBef>
              <a:buFont typeface="Wingdings" panose="05000000000000000000" pitchFamily="2" charset="2"/>
              <a:buChar char="Ø"/>
            </a:pPr>
            <a:r>
              <a:rPr lang="en-IN" sz="1800" b="0" i="0">
                <a:effectLst/>
                <a:latin typeface="Times New Roman" panose="02020603050405020304" pitchFamily="18" charset="0"/>
                <a:cs typeface="Times New Roman" panose="02020603050405020304" pitchFamily="18" charset="0"/>
              </a:rPr>
              <a:t>The simple back-projection (SBP) method is a fast and straightforward algorithm used in the image reconstruction</a:t>
            </a:r>
          </a:p>
          <a:p>
            <a:pPr>
              <a:lnSpc>
                <a:spcPct val="100000"/>
              </a:lnSpc>
              <a:spcBef>
                <a:spcPts val="400"/>
              </a:spcBef>
              <a:buFont typeface="Wingdings" panose="05000000000000000000" pitchFamily="2" charset="2"/>
              <a:buChar char="Ø"/>
            </a:pPr>
            <a:endParaRPr lang="en-IN" sz="1800">
              <a:latin typeface="Times New Roman" panose="02020603050405020304" pitchFamily="18" charset="0"/>
              <a:cs typeface="Times New Roman" panose="02020603050405020304" pitchFamily="18" charset="0"/>
            </a:endParaRPr>
          </a:p>
          <a:p>
            <a:pPr>
              <a:lnSpc>
                <a:spcPct val="100000"/>
              </a:lnSpc>
              <a:spcBef>
                <a:spcPts val="400"/>
              </a:spcBef>
              <a:buFont typeface="Wingdings" panose="05000000000000000000" pitchFamily="2" charset="2"/>
              <a:buChar char="Ø"/>
            </a:pPr>
            <a:endParaRPr lang="en-IN" sz="1800">
              <a:latin typeface="Times New Roman" panose="02020603050405020304" pitchFamily="18" charset="0"/>
              <a:cs typeface="Times New Roman" panose="02020603050405020304" pitchFamily="18" charset="0"/>
            </a:endParaRPr>
          </a:p>
          <a:p>
            <a:pPr marL="0" indent="0">
              <a:lnSpc>
                <a:spcPct val="100000"/>
              </a:lnSpc>
              <a:spcBef>
                <a:spcPts val="400"/>
              </a:spcBef>
              <a:buNone/>
            </a:pPr>
            <a:endParaRPr lang="en-IN" sz="1800">
              <a:latin typeface="Times New Roman" panose="02020603050405020304" pitchFamily="18" charset="0"/>
              <a:cs typeface="Times New Roman" panose="02020603050405020304" pitchFamily="18" charset="0"/>
            </a:endParaRPr>
          </a:p>
          <a:p>
            <a:pPr>
              <a:lnSpc>
                <a:spcPct val="100000"/>
              </a:lnSpc>
              <a:spcBef>
                <a:spcPts val="400"/>
              </a:spcBef>
              <a:buFont typeface="Wingdings" panose="05000000000000000000" pitchFamily="2" charset="2"/>
              <a:buChar char="Ø"/>
            </a:pPr>
            <a:r>
              <a:rPr lang="en-IN" sz="1800" b="0" i="0">
                <a:effectLst/>
                <a:latin typeface="Times New Roman" panose="02020603050405020304" pitchFamily="18" charset="0"/>
                <a:cs typeface="Times New Roman" panose="02020603050405020304" pitchFamily="18" charset="0"/>
              </a:rPr>
              <a:t> In the Compton camera, SBP-based Compton images were reconstructed by superimposing Compton cones over all events</a:t>
            </a:r>
          </a:p>
          <a:p>
            <a:pPr>
              <a:lnSpc>
                <a:spcPct val="100000"/>
              </a:lnSpc>
              <a:spcBef>
                <a:spcPts val="400"/>
              </a:spcBef>
              <a:buFont typeface="Wingdings" panose="05000000000000000000" pitchFamily="2" charset="2"/>
              <a:buChar char="Ø"/>
            </a:pPr>
            <a:endParaRPr lang="en-IN" sz="1800" b="0" i="0">
              <a:effectLst/>
              <a:latin typeface="Times New Roman" panose="02020603050405020304" pitchFamily="18" charset="0"/>
              <a:cs typeface="Times New Roman" panose="02020603050405020304" pitchFamily="18" charset="0"/>
            </a:endParaRPr>
          </a:p>
          <a:p>
            <a:pPr>
              <a:lnSpc>
                <a:spcPct val="100000"/>
              </a:lnSpc>
              <a:spcBef>
                <a:spcPts val="400"/>
              </a:spcBef>
              <a:buFont typeface="Wingdings" panose="05000000000000000000" pitchFamily="2" charset="2"/>
              <a:buChar char="Ø"/>
            </a:pPr>
            <a:endParaRPr lang="en-IN" sz="1800" b="0" i="0">
              <a:effectLst/>
              <a:latin typeface="Times New Roman" panose="02020603050405020304" pitchFamily="18" charset="0"/>
              <a:cs typeface="Times New Roman" panose="02020603050405020304" pitchFamily="18" charset="0"/>
            </a:endParaRPr>
          </a:p>
          <a:p>
            <a:pPr>
              <a:spcBef>
                <a:spcPts val="400"/>
              </a:spcBef>
              <a:buFont typeface="Wingdings" panose="05000000000000000000" pitchFamily="2" charset="2"/>
              <a:buChar char="Ø"/>
            </a:pPr>
            <a:endParaRPr lang="en-IN" sz="1800" b="0" i="0">
              <a:effectLst/>
              <a:latin typeface="Times New Roman" panose="02020603050405020304" pitchFamily="18" charset="0"/>
              <a:cs typeface="Times New Roman" panose="02020603050405020304" pitchFamily="18" charset="0"/>
            </a:endParaRPr>
          </a:p>
          <a:p>
            <a:pPr>
              <a:lnSpc>
                <a:spcPct val="100000"/>
              </a:lnSpc>
              <a:spcBef>
                <a:spcPts val="400"/>
              </a:spcBef>
              <a:buFont typeface="Wingdings" panose="05000000000000000000" pitchFamily="2" charset="2"/>
              <a:buChar char="Ø"/>
            </a:pPr>
            <a:r>
              <a:rPr lang="en-IN" sz="1800" b="0" i="0">
                <a:effectLst/>
                <a:latin typeface="Times New Roman" panose="02020603050405020304" pitchFamily="18" charset="0"/>
                <a:cs typeface="Times New Roman" panose="02020603050405020304" pitchFamily="18" charset="0"/>
              </a:rPr>
              <a:t> The Compton scattering angle is the opening angle of the cone. The line joining two interaction positions in each detector is the axis of the cone, and the interaction position in the scatterer detector is the apex of the cone.</a:t>
            </a:r>
          </a:p>
          <a:p>
            <a:pPr>
              <a:lnSpc>
                <a:spcPct val="100000"/>
              </a:lnSpc>
              <a:spcBef>
                <a:spcPts val="600"/>
              </a:spcBef>
              <a:buFont typeface="Wingdings" panose="05000000000000000000" pitchFamily="2" charset="2"/>
              <a:buChar char="Ø"/>
            </a:pPr>
            <a:endParaRPr lang="en-IN" sz="1800" b="0" i="0">
              <a:solidFill>
                <a:srgbClr val="222222"/>
              </a:solidFill>
              <a:effectLst/>
              <a:latin typeface="Times New Roman" panose="02020603050405020304" pitchFamily="18" charset="0"/>
              <a:cs typeface="Times New Roman" panose="02020603050405020304" pitchFamily="18" charset="0"/>
            </a:endParaRPr>
          </a:p>
          <a:p>
            <a:pPr>
              <a:lnSpc>
                <a:spcPct val="100000"/>
              </a:lnSpc>
              <a:spcBef>
                <a:spcPts val="600"/>
              </a:spcBef>
              <a:buFont typeface="Wingdings" panose="05000000000000000000" pitchFamily="2" charset="2"/>
              <a:buChar char="Ø"/>
            </a:pPr>
            <a:endParaRPr lang="en-IN" sz="1800">
              <a:latin typeface="Times New Roman" panose="02020603050405020304" pitchFamily="18" charset="0"/>
              <a:cs typeface="Times New Roman" panose="02020603050405020304" pitchFamily="18" charset="0"/>
            </a:endParaRPr>
          </a:p>
          <a:p>
            <a:pPr>
              <a:lnSpc>
                <a:spcPct val="100000"/>
              </a:lnSpc>
              <a:spcBef>
                <a:spcPts val="600"/>
              </a:spcBef>
              <a:buFont typeface="Wingdings" panose="05000000000000000000" pitchFamily="2" charset="2"/>
              <a:buChar char="Ø"/>
            </a:pPr>
            <a:endParaRPr lang="en-IN" sz="1800">
              <a:latin typeface="Times New Roman" panose="02020603050405020304" pitchFamily="18" charset="0"/>
              <a:cs typeface="Times New Roman" panose="02020603050405020304" pitchFamily="18" charset="0"/>
            </a:endParaRPr>
          </a:p>
          <a:p>
            <a:pPr>
              <a:lnSpc>
                <a:spcPct val="100000"/>
              </a:lnSpc>
              <a:spcBef>
                <a:spcPts val="600"/>
              </a:spcBef>
              <a:buFont typeface="Wingdings" panose="05000000000000000000" pitchFamily="2" charset="2"/>
              <a:buChar char="Ø"/>
            </a:pPr>
            <a:endParaRPr lang="en-IN" sz="1800">
              <a:latin typeface="Times New Roman" panose="02020603050405020304" pitchFamily="18" charset="0"/>
              <a:cs typeface="Times New Roman" panose="02020603050405020304" pitchFamily="18" charset="0"/>
            </a:endParaRPr>
          </a:p>
          <a:p>
            <a:pPr>
              <a:lnSpc>
                <a:spcPct val="100000"/>
              </a:lnSpc>
              <a:spcBef>
                <a:spcPts val="600"/>
              </a:spcBef>
              <a:buFont typeface="Wingdings" panose="05000000000000000000" pitchFamily="2" charset="2"/>
              <a:buChar char="Ø"/>
            </a:pPr>
            <a:endParaRPr lang="en-IN" sz="1800">
              <a:latin typeface="Times New Roman" panose="02020603050405020304" pitchFamily="18" charset="0"/>
              <a:cs typeface="Times New Roman" panose="02020603050405020304" pitchFamily="18" charset="0"/>
            </a:endParaRPr>
          </a:p>
        </p:txBody>
      </p:sp>
      <p:sp>
        <p:nvSpPr>
          <p:cNvPr id="6" name="Slide Number Placeholder 5">
            <a:extLst>
              <a:ext uri="{FF2B5EF4-FFF2-40B4-BE49-F238E27FC236}">
                <a16:creationId xmlns:a16="http://schemas.microsoft.com/office/drawing/2014/main" id="{3895611B-52A0-1D71-A39E-B02590EEE9E3}"/>
              </a:ext>
            </a:extLst>
          </p:cNvPr>
          <p:cNvSpPr>
            <a:spLocks noGrp="1"/>
          </p:cNvSpPr>
          <p:nvPr>
            <p:ph type="sldNum" sz="quarter" idx="12"/>
          </p:nvPr>
        </p:nvSpPr>
        <p:spPr/>
        <p:txBody>
          <a:bodyPr/>
          <a:lstStyle/>
          <a:p>
            <a:fld id="{330EA680-D336-4FF7-8B7A-9848BB0A1C32}" type="slidenum">
              <a:rPr lang="en-US" smtClean="0"/>
              <a:t>13</a:t>
            </a:fld>
            <a:endParaRPr lang="en-US"/>
          </a:p>
        </p:txBody>
      </p:sp>
      <p:pic>
        <p:nvPicPr>
          <p:cNvPr id="8" name="Picture 7" descr="Diagram&#10;&#10;Description automatically generated">
            <a:extLst>
              <a:ext uri="{FF2B5EF4-FFF2-40B4-BE49-F238E27FC236}">
                <a16:creationId xmlns:a16="http://schemas.microsoft.com/office/drawing/2014/main" id="{ED24273B-86AD-4F19-2DA1-C4A83A7E327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40014" y="2531259"/>
            <a:ext cx="4969862" cy="2561976"/>
          </a:xfrm>
          <a:prstGeom prst="rect">
            <a:avLst/>
          </a:prstGeom>
          <a:noFill/>
        </p:spPr>
      </p:pic>
      <p:grpSp>
        <p:nvGrpSpPr>
          <p:cNvPr id="5" name="Group 4">
            <a:extLst>
              <a:ext uri="{FF2B5EF4-FFF2-40B4-BE49-F238E27FC236}">
                <a16:creationId xmlns:a16="http://schemas.microsoft.com/office/drawing/2014/main" id="{3853940A-4E87-A18D-A04C-6FD607231A1E}"/>
              </a:ext>
            </a:extLst>
          </p:cNvPr>
          <p:cNvGrpSpPr/>
          <p:nvPr/>
        </p:nvGrpSpPr>
        <p:grpSpPr>
          <a:xfrm>
            <a:off x="9635313" y="3428996"/>
            <a:ext cx="1391962" cy="897867"/>
            <a:chOff x="4937760" y="1391920"/>
            <a:chExt cx="3119120" cy="2131060"/>
          </a:xfrm>
          <a:solidFill>
            <a:srgbClr val="B8B8B8">
              <a:alpha val="20000"/>
            </a:srgbClr>
          </a:solidFill>
        </p:grpSpPr>
        <p:grpSp>
          <p:nvGrpSpPr>
            <p:cNvPr id="7" name="Group 6">
              <a:extLst>
                <a:ext uri="{FF2B5EF4-FFF2-40B4-BE49-F238E27FC236}">
                  <a16:creationId xmlns:a16="http://schemas.microsoft.com/office/drawing/2014/main" id="{B06CC699-D308-9220-F0E1-1F925B27D032}"/>
                </a:ext>
              </a:extLst>
            </p:cNvPr>
            <p:cNvGrpSpPr/>
            <p:nvPr/>
          </p:nvGrpSpPr>
          <p:grpSpPr>
            <a:xfrm>
              <a:off x="4937760" y="1391920"/>
              <a:ext cx="3119120" cy="1049020"/>
              <a:chOff x="4937760" y="1391920"/>
              <a:chExt cx="3119120" cy="1049020"/>
            </a:xfrm>
            <a:grpFill/>
          </p:grpSpPr>
          <p:grpSp>
            <p:nvGrpSpPr>
              <p:cNvPr id="16" name="Group 15">
                <a:extLst>
                  <a:ext uri="{FF2B5EF4-FFF2-40B4-BE49-F238E27FC236}">
                    <a16:creationId xmlns:a16="http://schemas.microsoft.com/office/drawing/2014/main" id="{5E218DD6-C14C-9B03-DAC6-8B0235B1FD14}"/>
                  </a:ext>
                </a:extLst>
              </p:cNvPr>
              <p:cNvGrpSpPr/>
              <p:nvPr/>
            </p:nvGrpSpPr>
            <p:grpSpPr>
              <a:xfrm>
                <a:off x="4937760" y="1391920"/>
                <a:ext cx="3119120" cy="510540"/>
                <a:chOff x="4937760" y="1391920"/>
                <a:chExt cx="3119120" cy="510540"/>
              </a:xfrm>
              <a:grpFill/>
            </p:grpSpPr>
            <p:sp>
              <p:nvSpPr>
                <p:cNvPr id="20" name="Rectangle 19">
                  <a:extLst>
                    <a:ext uri="{FF2B5EF4-FFF2-40B4-BE49-F238E27FC236}">
                      <a16:creationId xmlns:a16="http://schemas.microsoft.com/office/drawing/2014/main" id="{F5290ACE-6DFA-094B-7180-9B7861FFD1DE}"/>
                    </a:ext>
                  </a:extLst>
                </p:cNvPr>
                <p:cNvSpPr/>
                <p:nvPr/>
              </p:nvSpPr>
              <p:spPr>
                <a:xfrm>
                  <a:off x="4937760" y="1391920"/>
                  <a:ext cx="3119120" cy="238760"/>
                </a:xfrm>
                <a:prstGeom prst="rect">
                  <a:avLst/>
                </a:prstGeom>
                <a:grp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1" name="Rectangle 20">
                  <a:extLst>
                    <a:ext uri="{FF2B5EF4-FFF2-40B4-BE49-F238E27FC236}">
                      <a16:creationId xmlns:a16="http://schemas.microsoft.com/office/drawing/2014/main" id="{FD0B217A-5A24-0602-11BF-0B8E80AD4008}"/>
                    </a:ext>
                  </a:extLst>
                </p:cNvPr>
                <p:cNvSpPr/>
                <p:nvPr/>
              </p:nvSpPr>
              <p:spPr>
                <a:xfrm>
                  <a:off x="4937760" y="1663700"/>
                  <a:ext cx="3119120" cy="238760"/>
                </a:xfrm>
                <a:prstGeom prst="rect">
                  <a:avLst/>
                </a:prstGeom>
                <a:grp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p:grpSp>
            <p:nvGrpSpPr>
              <p:cNvPr id="17" name="Group 16">
                <a:extLst>
                  <a:ext uri="{FF2B5EF4-FFF2-40B4-BE49-F238E27FC236}">
                    <a16:creationId xmlns:a16="http://schemas.microsoft.com/office/drawing/2014/main" id="{AF78889B-60D2-2F1F-AF42-DCEECCA45FF3}"/>
                  </a:ext>
                </a:extLst>
              </p:cNvPr>
              <p:cNvGrpSpPr/>
              <p:nvPr/>
            </p:nvGrpSpPr>
            <p:grpSpPr>
              <a:xfrm>
                <a:off x="4937760" y="1930400"/>
                <a:ext cx="3119120" cy="510540"/>
                <a:chOff x="4937760" y="1391920"/>
                <a:chExt cx="3119120" cy="510540"/>
              </a:xfrm>
              <a:grpFill/>
            </p:grpSpPr>
            <p:sp>
              <p:nvSpPr>
                <p:cNvPr id="18" name="Rectangle 17">
                  <a:extLst>
                    <a:ext uri="{FF2B5EF4-FFF2-40B4-BE49-F238E27FC236}">
                      <a16:creationId xmlns:a16="http://schemas.microsoft.com/office/drawing/2014/main" id="{95DA08D8-DA07-D630-274A-15763AFCBED2}"/>
                    </a:ext>
                  </a:extLst>
                </p:cNvPr>
                <p:cNvSpPr/>
                <p:nvPr/>
              </p:nvSpPr>
              <p:spPr>
                <a:xfrm>
                  <a:off x="4937760" y="1391920"/>
                  <a:ext cx="3119120" cy="238760"/>
                </a:xfrm>
                <a:prstGeom prst="rect">
                  <a:avLst/>
                </a:prstGeom>
                <a:grp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9" name="Rectangle 18">
                  <a:extLst>
                    <a:ext uri="{FF2B5EF4-FFF2-40B4-BE49-F238E27FC236}">
                      <a16:creationId xmlns:a16="http://schemas.microsoft.com/office/drawing/2014/main" id="{9E38859D-951D-25AE-90BE-A3307CD05170}"/>
                    </a:ext>
                  </a:extLst>
                </p:cNvPr>
                <p:cNvSpPr/>
                <p:nvPr/>
              </p:nvSpPr>
              <p:spPr>
                <a:xfrm>
                  <a:off x="4937760" y="1663700"/>
                  <a:ext cx="3119120" cy="238760"/>
                </a:xfrm>
                <a:prstGeom prst="rect">
                  <a:avLst/>
                </a:prstGeom>
                <a:grp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p:grpSp>
        <p:grpSp>
          <p:nvGrpSpPr>
            <p:cNvPr id="9" name="Group 8">
              <a:extLst>
                <a:ext uri="{FF2B5EF4-FFF2-40B4-BE49-F238E27FC236}">
                  <a16:creationId xmlns:a16="http://schemas.microsoft.com/office/drawing/2014/main" id="{26FD016F-565E-CACA-D207-331D657ED3F1}"/>
                </a:ext>
              </a:extLst>
            </p:cNvPr>
            <p:cNvGrpSpPr/>
            <p:nvPr/>
          </p:nvGrpSpPr>
          <p:grpSpPr>
            <a:xfrm>
              <a:off x="4937760" y="2473960"/>
              <a:ext cx="3119120" cy="1049020"/>
              <a:chOff x="4937760" y="1391920"/>
              <a:chExt cx="3119120" cy="1049020"/>
            </a:xfrm>
            <a:grpFill/>
          </p:grpSpPr>
          <p:grpSp>
            <p:nvGrpSpPr>
              <p:cNvPr id="10" name="Group 9">
                <a:extLst>
                  <a:ext uri="{FF2B5EF4-FFF2-40B4-BE49-F238E27FC236}">
                    <a16:creationId xmlns:a16="http://schemas.microsoft.com/office/drawing/2014/main" id="{62E15468-BB91-8EC1-1703-7F6BC78865C0}"/>
                  </a:ext>
                </a:extLst>
              </p:cNvPr>
              <p:cNvGrpSpPr/>
              <p:nvPr/>
            </p:nvGrpSpPr>
            <p:grpSpPr>
              <a:xfrm>
                <a:off x="4937760" y="1391920"/>
                <a:ext cx="3119120" cy="510540"/>
                <a:chOff x="4937760" y="1391920"/>
                <a:chExt cx="3119120" cy="510540"/>
              </a:xfrm>
              <a:grpFill/>
            </p:grpSpPr>
            <p:sp>
              <p:nvSpPr>
                <p:cNvPr id="14" name="Rectangle 13">
                  <a:extLst>
                    <a:ext uri="{FF2B5EF4-FFF2-40B4-BE49-F238E27FC236}">
                      <a16:creationId xmlns:a16="http://schemas.microsoft.com/office/drawing/2014/main" id="{9AE4E0FE-34F6-70DA-C786-A9D18918ECBE}"/>
                    </a:ext>
                  </a:extLst>
                </p:cNvPr>
                <p:cNvSpPr/>
                <p:nvPr/>
              </p:nvSpPr>
              <p:spPr>
                <a:xfrm>
                  <a:off x="4937760" y="1391920"/>
                  <a:ext cx="3119120" cy="238760"/>
                </a:xfrm>
                <a:prstGeom prst="rect">
                  <a:avLst/>
                </a:prstGeom>
                <a:grp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5" name="Rectangle 14">
                  <a:extLst>
                    <a:ext uri="{FF2B5EF4-FFF2-40B4-BE49-F238E27FC236}">
                      <a16:creationId xmlns:a16="http://schemas.microsoft.com/office/drawing/2014/main" id="{614219C7-D281-565C-0CBD-4098E460A1E7}"/>
                    </a:ext>
                  </a:extLst>
                </p:cNvPr>
                <p:cNvSpPr/>
                <p:nvPr/>
              </p:nvSpPr>
              <p:spPr>
                <a:xfrm>
                  <a:off x="4937760" y="1663700"/>
                  <a:ext cx="3119120" cy="238760"/>
                </a:xfrm>
                <a:prstGeom prst="rect">
                  <a:avLst/>
                </a:prstGeom>
                <a:grp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p:grpSp>
            <p:nvGrpSpPr>
              <p:cNvPr id="11" name="Group 10">
                <a:extLst>
                  <a:ext uri="{FF2B5EF4-FFF2-40B4-BE49-F238E27FC236}">
                    <a16:creationId xmlns:a16="http://schemas.microsoft.com/office/drawing/2014/main" id="{3311C256-81DC-8BB9-886B-DB294EE39FAC}"/>
                  </a:ext>
                </a:extLst>
              </p:cNvPr>
              <p:cNvGrpSpPr/>
              <p:nvPr/>
            </p:nvGrpSpPr>
            <p:grpSpPr>
              <a:xfrm>
                <a:off x="4937760" y="1930400"/>
                <a:ext cx="3119120" cy="510540"/>
                <a:chOff x="4937760" y="1391920"/>
                <a:chExt cx="3119120" cy="510540"/>
              </a:xfrm>
              <a:grpFill/>
            </p:grpSpPr>
            <p:sp>
              <p:nvSpPr>
                <p:cNvPr id="12" name="Rectangle 11">
                  <a:extLst>
                    <a:ext uri="{FF2B5EF4-FFF2-40B4-BE49-F238E27FC236}">
                      <a16:creationId xmlns:a16="http://schemas.microsoft.com/office/drawing/2014/main" id="{93BC3851-2D4B-F2B4-0BEA-7DB83F8EACFF}"/>
                    </a:ext>
                  </a:extLst>
                </p:cNvPr>
                <p:cNvSpPr/>
                <p:nvPr/>
              </p:nvSpPr>
              <p:spPr>
                <a:xfrm>
                  <a:off x="4937760" y="1391920"/>
                  <a:ext cx="3119120" cy="238760"/>
                </a:xfrm>
                <a:prstGeom prst="rect">
                  <a:avLst/>
                </a:prstGeom>
                <a:grp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3" name="Rectangle 12">
                  <a:extLst>
                    <a:ext uri="{FF2B5EF4-FFF2-40B4-BE49-F238E27FC236}">
                      <a16:creationId xmlns:a16="http://schemas.microsoft.com/office/drawing/2014/main" id="{FB714FEB-E733-33ED-3818-2B39BC7E1859}"/>
                    </a:ext>
                  </a:extLst>
                </p:cNvPr>
                <p:cNvSpPr/>
                <p:nvPr/>
              </p:nvSpPr>
              <p:spPr>
                <a:xfrm>
                  <a:off x="4937760" y="1663700"/>
                  <a:ext cx="3119120" cy="238760"/>
                </a:xfrm>
                <a:prstGeom prst="rect">
                  <a:avLst/>
                </a:prstGeom>
                <a:grp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p:grpSp>
      </p:grpSp>
      <p:grpSp>
        <p:nvGrpSpPr>
          <p:cNvPr id="53" name="Group 52">
            <a:extLst>
              <a:ext uri="{FF2B5EF4-FFF2-40B4-BE49-F238E27FC236}">
                <a16:creationId xmlns:a16="http://schemas.microsoft.com/office/drawing/2014/main" id="{3EF79B9C-A291-7C80-9307-B82D06B79BB0}"/>
              </a:ext>
            </a:extLst>
          </p:cNvPr>
          <p:cNvGrpSpPr/>
          <p:nvPr/>
        </p:nvGrpSpPr>
        <p:grpSpPr>
          <a:xfrm rot="21202572">
            <a:off x="9693395" y="2806682"/>
            <a:ext cx="1501177" cy="1017688"/>
            <a:chOff x="4937759" y="1391920"/>
            <a:chExt cx="3119126" cy="2131060"/>
          </a:xfrm>
          <a:solidFill>
            <a:schemeClr val="tx2">
              <a:alpha val="50000"/>
            </a:schemeClr>
          </a:solidFill>
          <a:scene3d>
            <a:camera prst="isometricOffAxis2Top">
              <a:rot lat="17400000" lon="3300000" rev="18000000"/>
            </a:camera>
            <a:lightRig rig="threePt" dir="t"/>
          </a:scene3d>
        </p:grpSpPr>
        <p:grpSp>
          <p:nvGrpSpPr>
            <p:cNvPr id="54" name="Group 53">
              <a:extLst>
                <a:ext uri="{FF2B5EF4-FFF2-40B4-BE49-F238E27FC236}">
                  <a16:creationId xmlns:a16="http://schemas.microsoft.com/office/drawing/2014/main" id="{2F4A1EDC-971B-C4CC-0D1C-4742892D84AE}"/>
                </a:ext>
              </a:extLst>
            </p:cNvPr>
            <p:cNvGrpSpPr/>
            <p:nvPr/>
          </p:nvGrpSpPr>
          <p:grpSpPr>
            <a:xfrm>
              <a:off x="4937760" y="1391920"/>
              <a:ext cx="3119120" cy="1049020"/>
              <a:chOff x="4937760" y="1391920"/>
              <a:chExt cx="3119120" cy="1049020"/>
            </a:xfrm>
            <a:grpFill/>
          </p:grpSpPr>
          <p:grpSp>
            <p:nvGrpSpPr>
              <p:cNvPr id="62" name="Group 61">
                <a:extLst>
                  <a:ext uri="{FF2B5EF4-FFF2-40B4-BE49-F238E27FC236}">
                    <a16:creationId xmlns:a16="http://schemas.microsoft.com/office/drawing/2014/main" id="{075B3C4E-F439-AB63-DC7E-2DA007499CF7}"/>
                  </a:ext>
                </a:extLst>
              </p:cNvPr>
              <p:cNvGrpSpPr/>
              <p:nvPr/>
            </p:nvGrpSpPr>
            <p:grpSpPr>
              <a:xfrm>
                <a:off x="4937760" y="1391920"/>
                <a:ext cx="3119120" cy="510540"/>
                <a:chOff x="4937760" y="1391920"/>
                <a:chExt cx="3119120" cy="510540"/>
              </a:xfrm>
              <a:grpFill/>
            </p:grpSpPr>
            <p:sp>
              <p:nvSpPr>
                <p:cNvPr id="66" name="Rectangle 65">
                  <a:extLst>
                    <a:ext uri="{FF2B5EF4-FFF2-40B4-BE49-F238E27FC236}">
                      <a16:creationId xmlns:a16="http://schemas.microsoft.com/office/drawing/2014/main" id="{92D13FA0-0622-1495-23A8-973BD635E2DF}"/>
                    </a:ext>
                  </a:extLst>
                </p:cNvPr>
                <p:cNvSpPr/>
                <p:nvPr/>
              </p:nvSpPr>
              <p:spPr>
                <a:xfrm>
                  <a:off x="4937760" y="1391920"/>
                  <a:ext cx="3119120" cy="238760"/>
                </a:xfrm>
                <a:prstGeom prst="rect">
                  <a:avLst/>
                </a:prstGeom>
                <a:grp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67" name="Rectangle 66">
                  <a:extLst>
                    <a:ext uri="{FF2B5EF4-FFF2-40B4-BE49-F238E27FC236}">
                      <a16:creationId xmlns:a16="http://schemas.microsoft.com/office/drawing/2014/main" id="{D4E1F490-0114-CCA7-70A7-97863F2A74C6}"/>
                    </a:ext>
                  </a:extLst>
                </p:cNvPr>
                <p:cNvSpPr/>
                <p:nvPr/>
              </p:nvSpPr>
              <p:spPr>
                <a:xfrm>
                  <a:off x="4937760" y="1663700"/>
                  <a:ext cx="3119120" cy="238760"/>
                </a:xfrm>
                <a:prstGeom prst="rect">
                  <a:avLst/>
                </a:prstGeom>
                <a:grp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p:grpSp>
            <p:nvGrpSpPr>
              <p:cNvPr id="63" name="Group 62">
                <a:extLst>
                  <a:ext uri="{FF2B5EF4-FFF2-40B4-BE49-F238E27FC236}">
                    <a16:creationId xmlns:a16="http://schemas.microsoft.com/office/drawing/2014/main" id="{4E82ED1D-894A-54A3-D4EB-0A5CE6103E30}"/>
                  </a:ext>
                </a:extLst>
              </p:cNvPr>
              <p:cNvGrpSpPr/>
              <p:nvPr/>
            </p:nvGrpSpPr>
            <p:grpSpPr>
              <a:xfrm>
                <a:off x="4937760" y="1930400"/>
                <a:ext cx="3119120" cy="510540"/>
                <a:chOff x="4937760" y="1391920"/>
                <a:chExt cx="3119120" cy="510540"/>
              </a:xfrm>
              <a:grpFill/>
            </p:grpSpPr>
            <p:sp>
              <p:nvSpPr>
                <p:cNvPr id="64" name="Rectangle 63">
                  <a:extLst>
                    <a:ext uri="{FF2B5EF4-FFF2-40B4-BE49-F238E27FC236}">
                      <a16:creationId xmlns:a16="http://schemas.microsoft.com/office/drawing/2014/main" id="{80D43D8F-6129-D596-24CD-2E84078B1A66}"/>
                    </a:ext>
                  </a:extLst>
                </p:cNvPr>
                <p:cNvSpPr/>
                <p:nvPr/>
              </p:nvSpPr>
              <p:spPr>
                <a:xfrm>
                  <a:off x="4937760" y="1391920"/>
                  <a:ext cx="3119120" cy="238760"/>
                </a:xfrm>
                <a:prstGeom prst="rect">
                  <a:avLst/>
                </a:prstGeom>
                <a:grp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65" name="Rectangle 64">
                  <a:extLst>
                    <a:ext uri="{FF2B5EF4-FFF2-40B4-BE49-F238E27FC236}">
                      <a16:creationId xmlns:a16="http://schemas.microsoft.com/office/drawing/2014/main" id="{751B12F3-0892-520A-EC6A-DEBDA887D65A}"/>
                    </a:ext>
                  </a:extLst>
                </p:cNvPr>
                <p:cNvSpPr/>
                <p:nvPr/>
              </p:nvSpPr>
              <p:spPr>
                <a:xfrm>
                  <a:off x="4937760" y="1663700"/>
                  <a:ext cx="3119120" cy="238760"/>
                </a:xfrm>
                <a:prstGeom prst="rect">
                  <a:avLst/>
                </a:prstGeom>
                <a:grp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p:grpSp>
        <p:grpSp>
          <p:nvGrpSpPr>
            <p:cNvPr id="55" name="Group 54">
              <a:extLst>
                <a:ext uri="{FF2B5EF4-FFF2-40B4-BE49-F238E27FC236}">
                  <a16:creationId xmlns:a16="http://schemas.microsoft.com/office/drawing/2014/main" id="{BA8E9BD5-2DDB-6279-7C79-271E461ED0D2}"/>
                </a:ext>
              </a:extLst>
            </p:cNvPr>
            <p:cNvGrpSpPr/>
            <p:nvPr/>
          </p:nvGrpSpPr>
          <p:grpSpPr>
            <a:xfrm>
              <a:off x="4937759" y="2473960"/>
              <a:ext cx="3119126" cy="1049020"/>
              <a:chOff x="4937759" y="1391920"/>
              <a:chExt cx="3119126" cy="1049020"/>
            </a:xfrm>
            <a:grpFill/>
          </p:grpSpPr>
          <p:grpSp>
            <p:nvGrpSpPr>
              <p:cNvPr id="56" name="Group 55">
                <a:extLst>
                  <a:ext uri="{FF2B5EF4-FFF2-40B4-BE49-F238E27FC236}">
                    <a16:creationId xmlns:a16="http://schemas.microsoft.com/office/drawing/2014/main" id="{413436E3-A1CC-D1C6-BE6F-9130CCCDF8DB}"/>
                  </a:ext>
                </a:extLst>
              </p:cNvPr>
              <p:cNvGrpSpPr/>
              <p:nvPr/>
            </p:nvGrpSpPr>
            <p:grpSpPr>
              <a:xfrm>
                <a:off x="4937760" y="1391920"/>
                <a:ext cx="3119120" cy="510540"/>
                <a:chOff x="4937760" y="1391920"/>
                <a:chExt cx="3119120" cy="510540"/>
              </a:xfrm>
              <a:grpFill/>
            </p:grpSpPr>
            <p:sp>
              <p:nvSpPr>
                <p:cNvPr id="60" name="Rectangle 59">
                  <a:extLst>
                    <a:ext uri="{FF2B5EF4-FFF2-40B4-BE49-F238E27FC236}">
                      <a16:creationId xmlns:a16="http://schemas.microsoft.com/office/drawing/2014/main" id="{4BD1ABD0-9B1B-A7C6-251D-7B5E368FE9CC}"/>
                    </a:ext>
                  </a:extLst>
                </p:cNvPr>
                <p:cNvSpPr/>
                <p:nvPr/>
              </p:nvSpPr>
              <p:spPr>
                <a:xfrm>
                  <a:off x="4937760" y="1391920"/>
                  <a:ext cx="3119120" cy="238760"/>
                </a:xfrm>
                <a:prstGeom prst="rect">
                  <a:avLst/>
                </a:prstGeom>
                <a:grp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61" name="Rectangle 60">
                  <a:extLst>
                    <a:ext uri="{FF2B5EF4-FFF2-40B4-BE49-F238E27FC236}">
                      <a16:creationId xmlns:a16="http://schemas.microsoft.com/office/drawing/2014/main" id="{33C69F99-33A8-0039-6F4F-58D06310C91B}"/>
                    </a:ext>
                  </a:extLst>
                </p:cNvPr>
                <p:cNvSpPr/>
                <p:nvPr/>
              </p:nvSpPr>
              <p:spPr>
                <a:xfrm>
                  <a:off x="4937760" y="1663700"/>
                  <a:ext cx="3119120" cy="238760"/>
                </a:xfrm>
                <a:prstGeom prst="rect">
                  <a:avLst/>
                </a:prstGeom>
                <a:grp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p:grpSp>
            <p:nvGrpSpPr>
              <p:cNvPr id="57" name="Group 56">
                <a:extLst>
                  <a:ext uri="{FF2B5EF4-FFF2-40B4-BE49-F238E27FC236}">
                    <a16:creationId xmlns:a16="http://schemas.microsoft.com/office/drawing/2014/main" id="{7C7C00AA-20DA-B5DA-9F76-5C4CB4EA7CBC}"/>
                  </a:ext>
                </a:extLst>
              </p:cNvPr>
              <p:cNvGrpSpPr/>
              <p:nvPr/>
            </p:nvGrpSpPr>
            <p:grpSpPr>
              <a:xfrm>
                <a:off x="4937759" y="1930400"/>
                <a:ext cx="3119126" cy="510540"/>
                <a:chOff x="4937759" y="1391920"/>
                <a:chExt cx="3119126" cy="510540"/>
              </a:xfrm>
              <a:grpFill/>
            </p:grpSpPr>
            <p:sp>
              <p:nvSpPr>
                <p:cNvPr id="58" name="Rectangle 57">
                  <a:extLst>
                    <a:ext uri="{FF2B5EF4-FFF2-40B4-BE49-F238E27FC236}">
                      <a16:creationId xmlns:a16="http://schemas.microsoft.com/office/drawing/2014/main" id="{65022EC2-FDED-A5AD-9867-35510AAA9A33}"/>
                    </a:ext>
                  </a:extLst>
                </p:cNvPr>
                <p:cNvSpPr/>
                <p:nvPr/>
              </p:nvSpPr>
              <p:spPr>
                <a:xfrm>
                  <a:off x="4937759" y="1391920"/>
                  <a:ext cx="3119126" cy="238759"/>
                </a:xfrm>
                <a:prstGeom prst="rect">
                  <a:avLst/>
                </a:prstGeom>
                <a:grp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9" name="Rectangle 58">
                  <a:extLst>
                    <a:ext uri="{FF2B5EF4-FFF2-40B4-BE49-F238E27FC236}">
                      <a16:creationId xmlns:a16="http://schemas.microsoft.com/office/drawing/2014/main" id="{A2C446A2-7047-A447-2B16-3DEA4274A5A9}"/>
                    </a:ext>
                  </a:extLst>
                </p:cNvPr>
                <p:cNvSpPr/>
                <p:nvPr/>
              </p:nvSpPr>
              <p:spPr>
                <a:xfrm>
                  <a:off x="4937760" y="1663700"/>
                  <a:ext cx="3119120" cy="238760"/>
                </a:xfrm>
                <a:prstGeom prst="rect">
                  <a:avLst/>
                </a:prstGeom>
                <a:grp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p:grpSp>
      </p:grpSp>
    </p:spTree>
    <p:extLst>
      <p:ext uri="{BB962C8B-B14F-4D97-AF65-F5344CB8AC3E}">
        <p14:creationId xmlns:p14="http://schemas.microsoft.com/office/powerpoint/2010/main" val="24621622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9773701-0BBA-01CC-DB82-A0BE46CFA9E3}"/>
              </a:ext>
            </a:extLst>
          </p:cNvPr>
          <p:cNvSpPr>
            <a:spLocks noGrp="1"/>
          </p:cNvSpPr>
          <p:nvPr>
            <p:ph idx="1"/>
          </p:nvPr>
        </p:nvSpPr>
        <p:spPr>
          <a:xfrm>
            <a:off x="636384" y="1126522"/>
            <a:ext cx="7009556" cy="5478560"/>
          </a:xfrm>
        </p:spPr>
        <p:txBody>
          <a:bodyPr>
            <a:normAutofit lnSpcReduction="10000"/>
          </a:bodyPr>
          <a:lstStyle/>
          <a:p>
            <a:pPr marL="0" indent="0">
              <a:buNone/>
            </a:pPr>
            <a:endParaRPr lang="en-IN">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IN">
                <a:latin typeface="Times New Roman" panose="02020603050405020304" pitchFamily="18" charset="0"/>
                <a:cs typeface="Times New Roman" panose="02020603050405020304" pitchFamily="18" charset="0"/>
              </a:rPr>
              <a:t>Each pixel size of the meshgrid is taken as 0.1 mm and we divided the whole plane into 50 pixels.</a:t>
            </a:r>
          </a:p>
          <a:p>
            <a:pPr>
              <a:buFont typeface="Wingdings" panose="05000000000000000000" pitchFamily="2" charset="2"/>
              <a:buChar char="Ø"/>
            </a:pPr>
            <a:endParaRPr lang="en-IN">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IN">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IN">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IN">
                <a:latin typeface="Times New Roman" panose="02020603050405020304" pitchFamily="18" charset="0"/>
                <a:cs typeface="Times New Roman" panose="02020603050405020304" pitchFamily="18" charset="0"/>
              </a:rPr>
              <a:t>Counting of points is done when the edges of pixels of the  ellipse intersect the points in the meshgrid</a:t>
            </a:r>
          </a:p>
          <a:p>
            <a:pPr>
              <a:buFont typeface="Wingdings" panose="05000000000000000000" pitchFamily="2" charset="2"/>
              <a:buChar char="Ø"/>
            </a:pPr>
            <a:endParaRPr lang="en-IN">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IN">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IN">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hr-HR" kern="0">
                <a:latin typeface="Times New Roman" panose="02020603050405020304" pitchFamily="18" charset="0"/>
                <a:cs typeface="Times New Roman" panose="02020603050405020304" pitchFamily="18" charset="0"/>
              </a:rPr>
              <a:t>The pixel 1</a:t>
            </a:r>
            <a:r>
              <a:rPr lang="en-IN" kern="0">
                <a:latin typeface="Times New Roman" panose="02020603050405020304" pitchFamily="18" charset="0"/>
                <a:cs typeface="Times New Roman" panose="02020603050405020304" pitchFamily="18" charset="0"/>
              </a:rPr>
              <a:t> </a:t>
            </a:r>
            <a:r>
              <a:rPr lang="hr-HR" kern="0">
                <a:latin typeface="Times New Roman" panose="02020603050405020304" pitchFamily="18" charset="0"/>
                <a:cs typeface="Times New Roman" panose="02020603050405020304" pitchFamily="18" charset="0"/>
              </a:rPr>
              <a:t>(front) and 2 (back) positions and energies (E</a:t>
            </a:r>
            <a:r>
              <a:rPr lang="hr-HR" kern="0" baseline="-25000">
                <a:latin typeface="Times New Roman" panose="02020603050405020304" pitchFamily="18" charset="0"/>
                <a:cs typeface="Times New Roman" panose="02020603050405020304" pitchFamily="18" charset="0"/>
              </a:rPr>
              <a:t>12</a:t>
            </a:r>
            <a:r>
              <a:rPr lang="hr-HR" kern="0">
                <a:latin typeface="Times New Roman" panose="02020603050405020304" pitchFamily="18" charset="0"/>
                <a:cs typeface="Times New Roman" panose="02020603050405020304" pitchFamily="18" charset="0"/>
              </a:rPr>
              <a:t>, x</a:t>
            </a:r>
            <a:r>
              <a:rPr lang="hr-HR" kern="0" baseline="-25000">
                <a:latin typeface="Times New Roman" panose="02020603050405020304" pitchFamily="18" charset="0"/>
                <a:cs typeface="Times New Roman" panose="02020603050405020304" pitchFamily="18" charset="0"/>
              </a:rPr>
              <a:t>12</a:t>
            </a:r>
            <a:r>
              <a:rPr lang="hr-HR" kern="0">
                <a:latin typeface="Times New Roman" panose="02020603050405020304" pitchFamily="18" charset="0"/>
                <a:cs typeface="Times New Roman" panose="02020603050405020304" pitchFamily="18" charset="0"/>
              </a:rPr>
              <a:t>,y</a:t>
            </a:r>
            <a:r>
              <a:rPr lang="hr-HR" kern="0" baseline="-25000">
                <a:latin typeface="Times New Roman" panose="02020603050405020304" pitchFamily="18" charset="0"/>
                <a:cs typeface="Times New Roman" panose="02020603050405020304" pitchFamily="18" charset="0"/>
              </a:rPr>
              <a:t>12</a:t>
            </a:r>
            <a:r>
              <a:rPr lang="hr-HR" kern="0">
                <a:latin typeface="Times New Roman" panose="02020603050405020304" pitchFamily="18" charset="0"/>
                <a:cs typeface="Times New Roman" panose="02020603050405020304" pitchFamily="18" charset="0"/>
              </a:rPr>
              <a:t>,z</a:t>
            </a:r>
            <a:r>
              <a:rPr lang="hr-HR" kern="0" baseline="-25000">
                <a:latin typeface="Times New Roman" panose="02020603050405020304" pitchFamily="18" charset="0"/>
                <a:cs typeface="Times New Roman" panose="02020603050405020304" pitchFamily="18" charset="0"/>
              </a:rPr>
              <a:t>12</a:t>
            </a:r>
            <a:r>
              <a:rPr lang="hr-HR" kern="0">
                <a:latin typeface="Times New Roman" panose="02020603050405020304" pitchFamily="18" charset="0"/>
                <a:cs typeface="Times New Roman" panose="02020603050405020304" pitchFamily="18" charset="0"/>
              </a:rPr>
              <a:t>) are fed into </a:t>
            </a:r>
            <a:r>
              <a:rPr lang="en-IN" kern="0">
                <a:latin typeface="Times New Roman" panose="02020603050405020304" pitchFamily="18" charset="0"/>
                <a:cs typeface="Times New Roman" panose="02020603050405020304" pitchFamily="18" charset="0"/>
              </a:rPr>
              <a:t>the</a:t>
            </a:r>
            <a:r>
              <a:rPr lang="hr-HR" kern="0">
                <a:latin typeface="Times New Roman" panose="02020603050405020304" pitchFamily="18" charset="0"/>
                <a:cs typeface="Times New Roman" panose="02020603050405020304" pitchFamily="18" charset="0"/>
              </a:rPr>
              <a:t> algorithm and the source image is reconstructed. </a:t>
            </a:r>
            <a:endParaRPr lang="en-IN" kern="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IN">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45C37F32-6DC2-84E9-FAB0-25477490BB31}"/>
              </a:ext>
            </a:extLst>
          </p:cNvPr>
          <p:cNvSpPr>
            <a:spLocks noGrp="1"/>
          </p:cNvSpPr>
          <p:nvPr>
            <p:ph type="sldNum" sz="quarter" idx="12"/>
          </p:nvPr>
        </p:nvSpPr>
        <p:spPr/>
        <p:txBody>
          <a:bodyPr/>
          <a:lstStyle/>
          <a:p>
            <a:fld id="{3CA9B338-319B-4270-B121-4DF8FFC3B207}" type="slidenum">
              <a:rPr lang="en-IN" smtClean="0"/>
              <a:t>14</a:t>
            </a:fld>
            <a:endParaRPr lang="en-IN"/>
          </a:p>
        </p:txBody>
      </p:sp>
      <p:pic>
        <p:nvPicPr>
          <p:cNvPr id="8" name="Picture 7" descr="Chart, histogram&#10;&#10;Description automatically generated">
            <a:extLst>
              <a:ext uri="{FF2B5EF4-FFF2-40B4-BE49-F238E27FC236}">
                <a16:creationId xmlns:a16="http://schemas.microsoft.com/office/drawing/2014/main" id="{FF1C03E4-A1B3-9CC9-DE04-ED659BEA242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56304" y="4030781"/>
            <a:ext cx="3724072" cy="2793054"/>
          </a:xfrm>
          <a:prstGeom prst="rect">
            <a:avLst/>
          </a:prstGeom>
        </p:spPr>
      </p:pic>
      <p:pic>
        <p:nvPicPr>
          <p:cNvPr id="10" name="Picture 9" descr="Chart, line chart&#10;&#10;Description automatically generated">
            <a:extLst>
              <a:ext uri="{FF2B5EF4-FFF2-40B4-BE49-F238E27FC236}">
                <a16:creationId xmlns:a16="http://schemas.microsoft.com/office/drawing/2014/main" id="{B850D715-6F29-C865-66AF-E59C3E66361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6304" y="1150571"/>
            <a:ext cx="3724072" cy="2793055"/>
          </a:xfrm>
          <a:prstGeom prst="rect">
            <a:avLst/>
          </a:prstGeom>
        </p:spPr>
      </p:pic>
    </p:spTree>
    <p:extLst>
      <p:ext uri="{BB962C8B-B14F-4D97-AF65-F5344CB8AC3E}">
        <p14:creationId xmlns:p14="http://schemas.microsoft.com/office/powerpoint/2010/main" val="23522324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5F5EAE-4269-35D1-75CA-9D469698AD09}"/>
              </a:ext>
            </a:extLst>
          </p:cNvPr>
          <p:cNvSpPr>
            <a:spLocks noGrp="1"/>
          </p:cNvSpPr>
          <p:nvPr>
            <p:ph type="title"/>
          </p:nvPr>
        </p:nvSpPr>
        <p:spPr/>
        <p:txBody>
          <a:bodyPr/>
          <a:lstStyle/>
          <a:p>
            <a:r>
              <a:rPr lang="en-IN" sz="4000"/>
              <a:t>Result</a:t>
            </a:r>
          </a:p>
        </p:txBody>
      </p:sp>
      <p:sp>
        <p:nvSpPr>
          <p:cNvPr id="20" name="Slide Number Placeholder 19">
            <a:extLst>
              <a:ext uri="{FF2B5EF4-FFF2-40B4-BE49-F238E27FC236}">
                <a16:creationId xmlns:a16="http://schemas.microsoft.com/office/drawing/2014/main" id="{3B684236-204C-3F5F-3A6C-A634CF70C557}"/>
              </a:ext>
            </a:extLst>
          </p:cNvPr>
          <p:cNvSpPr>
            <a:spLocks noGrp="1"/>
          </p:cNvSpPr>
          <p:nvPr>
            <p:ph type="sldNum" sz="quarter" idx="12"/>
          </p:nvPr>
        </p:nvSpPr>
        <p:spPr/>
        <p:txBody>
          <a:bodyPr/>
          <a:lstStyle/>
          <a:p>
            <a:fld id="{3CA9B338-319B-4270-B121-4DF8FFC3B207}" type="slidenum">
              <a:rPr lang="en-IN" smtClean="0"/>
              <a:t>15</a:t>
            </a:fld>
            <a:endParaRPr lang="en-IN"/>
          </a:p>
        </p:txBody>
      </p:sp>
      <p:grpSp>
        <p:nvGrpSpPr>
          <p:cNvPr id="29" name="Group 28">
            <a:extLst>
              <a:ext uri="{FF2B5EF4-FFF2-40B4-BE49-F238E27FC236}">
                <a16:creationId xmlns:a16="http://schemas.microsoft.com/office/drawing/2014/main" id="{477851A0-824F-5742-5B6B-7CCCDD0EAE54}"/>
              </a:ext>
            </a:extLst>
          </p:cNvPr>
          <p:cNvGrpSpPr/>
          <p:nvPr/>
        </p:nvGrpSpPr>
        <p:grpSpPr>
          <a:xfrm>
            <a:off x="1672702" y="1894977"/>
            <a:ext cx="8846596" cy="3551875"/>
            <a:chOff x="1672702" y="1894977"/>
            <a:chExt cx="8846596" cy="3551875"/>
          </a:xfrm>
        </p:grpSpPr>
        <p:pic>
          <p:nvPicPr>
            <p:cNvPr id="6" name="Picture 5" descr="A picture containing text, stationary&#10;&#10;Description automatically generated">
              <a:extLst>
                <a:ext uri="{FF2B5EF4-FFF2-40B4-BE49-F238E27FC236}">
                  <a16:creationId xmlns:a16="http://schemas.microsoft.com/office/drawing/2014/main" id="{4BB164B4-BDF1-4120-3A52-97D146F7571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72702" y="1894977"/>
              <a:ext cx="8846596" cy="3551875"/>
            </a:xfrm>
            <a:prstGeom prst="rect">
              <a:avLst/>
            </a:prstGeom>
          </p:spPr>
        </p:pic>
        <p:sp>
          <p:nvSpPr>
            <p:cNvPr id="7" name="TextBox 6">
              <a:extLst>
                <a:ext uri="{FF2B5EF4-FFF2-40B4-BE49-F238E27FC236}">
                  <a16:creationId xmlns:a16="http://schemas.microsoft.com/office/drawing/2014/main" id="{BAB98EFE-8685-78D9-1265-8ED6E869C585}"/>
                </a:ext>
              </a:extLst>
            </p:cNvPr>
            <p:cNvSpPr txBox="1"/>
            <p:nvPr/>
          </p:nvSpPr>
          <p:spPr>
            <a:xfrm rot="277140">
              <a:off x="4484368" y="3900120"/>
              <a:ext cx="991354" cy="400110"/>
            </a:xfrm>
            <a:prstGeom prst="rect">
              <a:avLst/>
            </a:prstGeom>
            <a:noFill/>
          </p:spPr>
          <p:txBody>
            <a:bodyPr wrap="square" rtlCol="0">
              <a:spAutoFit/>
            </a:bodyPr>
            <a:lstStyle/>
            <a:p>
              <a:r>
                <a:rPr lang="en-US" sz="2000" b="1">
                  <a:solidFill>
                    <a:schemeClr val="bg1"/>
                  </a:solidFill>
                </a:rPr>
                <a:t>5 cm</a:t>
              </a:r>
              <a:endParaRPr lang="en-IN" sz="2000" b="1">
                <a:solidFill>
                  <a:schemeClr val="bg1"/>
                </a:solidFill>
              </a:endParaRPr>
            </a:p>
          </p:txBody>
        </p:sp>
        <p:cxnSp>
          <p:nvCxnSpPr>
            <p:cNvPr id="21" name="Straight Arrow Connector 20">
              <a:extLst>
                <a:ext uri="{FF2B5EF4-FFF2-40B4-BE49-F238E27FC236}">
                  <a16:creationId xmlns:a16="http://schemas.microsoft.com/office/drawing/2014/main" id="{2179205C-A675-7070-A07A-FA898AC5CB1F}"/>
                </a:ext>
              </a:extLst>
            </p:cNvPr>
            <p:cNvCxnSpPr>
              <a:cxnSpLocks/>
            </p:cNvCxnSpPr>
            <p:nvPr/>
          </p:nvCxnSpPr>
          <p:spPr>
            <a:xfrm>
              <a:off x="2736705" y="4169781"/>
              <a:ext cx="3776870" cy="256543"/>
            </a:xfrm>
            <a:prstGeom prst="straightConnector1">
              <a:avLst/>
            </a:prstGeom>
            <a:ln w="1905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10" name="Group 9">
            <a:extLst>
              <a:ext uri="{FF2B5EF4-FFF2-40B4-BE49-F238E27FC236}">
                <a16:creationId xmlns:a16="http://schemas.microsoft.com/office/drawing/2014/main" id="{A85CBE8D-445B-2B12-97D7-BC40E55FFA3B}"/>
              </a:ext>
            </a:extLst>
          </p:cNvPr>
          <p:cNvGrpSpPr/>
          <p:nvPr/>
        </p:nvGrpSpPr>
        <p:grpSpPr>
          <a:xfrm>
            <a:off x="1198526" y="1772847"/>
            <a:ext cx="9794948" cy="4271828"/>
            <a:chOff x="4681370" y="3515126"/>
            <a:chExt cx="7340690" cy="3144183"/>
          </a:xfrm>
        </p:grpSpPr>
        <p:grpSp>
          <p:nvGrpSpPr>
            <p:cNvPr id="11" name="Group 10">
              <a:extLst>
                <a:ext uri="{FF2B5EF4-FFF2-40B4-BE49-F238E27FC236}">
                  <a16:creationId xmlns:a16="http://schemas.microsoft.com/office/drawing/2014/main" id="{BE0799B7-0D0E-A63C-A0B2-43E6827C876F}"/>
                </a:ext>
              </a:extLst>
            </p:cNvPr>
            <p:cNvGrpSpPr/>
            <p:nvPr/>
          </p:nvGrpSpPr>
          <p:grpSpPr>
            <a:xfrm>
              <a:off x="4681370" y="3515126"/>
              <a:ext cx="7340690" cy="3144183"/>
              <a:chOff x="5316717" y="2492140"/>
              <a:chExt cx="6639374" cy="2877529"/>
            </a:xfrm>
          </p:grpSpPr>
          <p:grpSp>
            <p:nvGrpSpPr>
              <p:cNvPr id="16" name="Group 15">
                <a:extLst>
                  <a:ext uri="{FF2B5EF4-FFF2-40B4-BE49-F238E27FC236}">
                    <a16:creationId xmlns:a16="http://schemas.microsoft.com/office/drawing/2014/main" id="{69B5A430-7EAF-ACCE-2AB9-BBFF2E84F828}"/>
                  </a:ext>
                </a:extLst>
              </p:cNvPr>
              <p:cNvGrpSpPr/>
              <p:nvPr/>
            </p:nvGrpSpPr>
            <p:grpSpPr>
              <a:xfrm>
                <a:off x="6160545" y="2492140"/>
                <a:ext cx="5795546" cy="2877529"/>
                <a:chOff x="6095999" y="3740027"/>
                <a:chExt cx="5795546" cy="2877529"/>
              </a:xfrm>
            </p:grpSpPr>
            <p:sp>
              <p:nvSpPr>
                <p:cNvPr id="23" name="TextBox 22">
                  <a:extLst>
                    <a:ext uri="{FF2B5EF4-FFF2-40B4-BE49-F238E27FC236}">
                      <a16:creationId xmlns:a16="http://schemas.microsoft.com/office/drawing/2014/main" id="{815D421F-9785-0634-36CD-0FBFBFF2E8E9}"/>
                    </a:ext>
                  </a:extLst>
                </p:cNvPr>
                <p:cNvSpPr txBox="1"/>
                <p:nvPr/>
              </p:nvSpPr>
              <p:spPr>
                <a:xfrm>
                  <a:off x="6095999" y="6182184"/>
                  <a:ext cx="5033072" cy="435372"/>
                </a:xfrm>
                <a:prstGeom prst="rect">
                  <a:avLst/>
                </a:prstGeom>
                <a:noFill/>
              </p:spPr>
              <p:txBody>
                <a:bodyPr wrap="square" rtlCol="0">
                  <a:spAutoFit/>
                </a:bodyPr>
                <a:lstStyle/>
                <a:p>
                  <a:endParaRPr lang="en-IN">
                    <a:latin typeface="Times New Roman" panose="02020603050405020304" pitchFamily="18" charset="0"/>
                    <a:cs typeface="Times New Roman" panose="02020603050405020304" pitchFamily="18" charset="0"/>
                  </a:endParaRPr>
                </a:p>
                <a:p>
                  <a:r>
                    <a:rPr lang="en-IN" b="0" i="0">
                      <a:effectLst/>
                      <a:latin typeface="Times New Roman" panose="02020603050405020304" pitchFamily="18" charset="0"/>
                      <a:cs typeface="Times New Roman" panose="02020603050405020304" pitchFamily="18" charset="0"/>
                    </a:rPr>
                    <a:t> Dash, Om Prakash, et al. NIMA1047 (2023): 167808.</a:t>
                  </a:r>
                  <a:endParaRPr lang="en-IN" sz="2400"/>
                </a:p>
              </p:txBody>
            </p:sp>
            <p:pic>
              <p:nvPicPr>
                <p:cNvPr id="25" name="Picture 24" descr="Chart, line chart">
                  <a:extLst>
                    <a:ext uri="{FF2B5EF4-FFF2-40B4-BE49-F238E27FC236}">
                      <a16:creationId xmlns:a16="http://schemas.microsoft.com/office/drawing/2014/main" id="{7914AA96-AACE-94DF-BCE1-1850D6FF7EB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12536" y="3740027"/>
                  <a:ext cx="3279009" cy="2488812"/>
                </a:xfrm>
                <a:prstGeom prst="rect">
                  <a:avLst/>
                </a:prstGeom>
              </p:spPr>
            </p:pic>
          </p:grpSp>
          <p:pic>
            <p:nvPicPr>
              <p:cNvPr id="17" name="Picture 16" descr="A picture containing background pattern">
                <a:extLst>
                  <a:ext uri="{FF2B5EF4-FFF2-40B4-BE49-F238E27FC236}">
                    <a16:creationId xmlns:a16="http://schemas.microsoft.com/office/drawing/2014/main" id="{C896D1A8-C74F-0269-D261-633C1BFB44F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16717" y="2492140"/>
                <a:ext cx="3279009" cy="2488812"/>
              </a:xfrm>
              <a:prstGeom prst="rect">
                <a:avLst/>
              </a:prstGeom>
            </p:spPr>
          </p:pic>
          <p:sp>
            <p:nvSpPr>
              <p:cNvPr id="18" name="TextBox 17">
                <a:extLst>
                  <a:ext uri="{FF2B5EF4-FFF2-40B4-BE49-F238E27FC236}">
                    <a16:creationId xmlns:a16="http://schemas.microsoft.com/office/drawing/2014/main" id="{C4A2FABB-392E-1211-19C1-2E4A06B1F0FA}"/>
                  </a:ext>
                </a:extLst>
              </p:cNvPr>
              <p:cNvSpPr txBox="1"/>
              <p:nvPr/>
            </p:nvSpPr>
            <p:spPr>
              <a:xfrm rot="16200000">
                <a:off x="5195039" y="4392952"/>
                <a:ext cx="562744" cy="215444"/>
              </a:xfrm>
              <a:prstGeom prst="rect">
                <a:avLst/>
              </a:prstGeom>
              <a:solidFill>
                <a:schemeClr val="tx1"/>
              </a:solidFill>
            </p:spPr>
            <p:txBody>
              <a:bodyPr wrap="square" rtlCol="0">
                <a:spAutoFit/>
              </a:bodyPr>
              <a:lstStyle/>
              <a:p>
                <a:r>
                  <a:rPr lang="en-IN" sz="800">
                    <a:solidFill>
                      <a:schemeClr val="bg1"/>
                    </a:solidFill>
                  </a:rPr>
                  <a:t>2.5</a:t>
                </a:r>
              </a:p>
            </p:txBody>
          </p:sp>
          <p:sp>
            <p:nvSpPr>
              <p:cNvPr id="19" name="TextBox 18">
                <a:extLst>
                  <a:ext uri="{FF2B5EF4-FFF2-40B4-BE49-F238E27FC236}">
                    <a16:creationId xmlns:a16="http://schemas.microsoft.com/office/drawing/2014/main" id="{5B7B46EF-0615-6AE0-F5D7-8B12C1D035FF}"/>
                  </a:ext>
                </a:extLst>
              </p:cNvPr>
              <p:cNvSpPr txBox="1"/>
              <p:nvPr/>
            </p:nvSpPr>
            <p:spPr>
              <a:xfrm rot="16200000">
                <a:off x="5131485" y="2789403"/>
                <a:ext cx="714738" cy="194861"/>
              </a:xfrm>
              <a:prstGeom prst="rect">
                <a:avLst/>
              </a:prstGeom>
              <a:solidFill>
                <a:schemeClr val="tx1"/>
              </a:solidFill>
            </p:spPr>
            <p:txBody>
              <a:bodyPr wrap="square" rtlCol="0">
                <a:spAutoFit/>
              </a:bodyPr>
              <a:lstStyle/>
              <a:p>
                <a:r>
                  <a:rPr lang="en-IN" sz="800">
                    <a:solidFill>
                      <a:schemeClr val="bg1"/>
                    </a:solidFill>
                  </a:rPr>
                  <a:t>            -2.5</a:t>
                </a:r>
              </a:p>
            </p:txBody>
          </p:sp>
        </p:grpSp>
        <p:sp>
          <p:nvSpPr>
            <p:cNvPr id="14" name="TextBox 13">
              <a:extLst>
                <a:ext uri="{FF2B5EF4-FFF2-40B4-BE49-F238E27FC236}">
                  <a16:creationId xmlns:a16="http://schemas.microsoft.com/office/drawing/2014/main" id="{4E5E0CAA-7F05-7A92-0F90-D9D04436FFCF}"/>
                </a:ext>
              </a:extLst>
            </p:cNvPr>
            <p:cNvSpPr txBox="1"/>
            <p:nvPr/>
          </p:nvSpPr>
          <p:spPr>
            <a:xfrm>
              <a:off x="4842751" y="5968149"/>
              <a:ext cx="714738" cy="215444"/>
            </a:xfrm>
            <a:prstGeom prst="rect">
              <a:avLst/>
            </a:prstGeom>
            <a:solidFill>
              <a:schemeClr val="tx1"/>
            </a:solidFill>
          </p:spPr>
          <p:txBody>
            <a:bodyPr wrap="square" rtlCol="0">
              <a:spAutoFit/>
            </a:bodyPr>
            <a:lstStyle/>
            <a:p>
              <a:r>
                <a:rPr lang="en-IN" sz="800">
                  <a:solidFill>
                    <a:schemeClr val="bg1"/>
                  </a:solidFill>
                </a:rPr>
                <a:t>-2.5</a:t>
              </a:r>
            </a:p>
          </p:txBody>
        </p:sp>
        <p:sp>
          <p:nvSpPr>
            <p:cNvPr id="15" name="TextBox 14">
              <a:extLst>
                <a:ext uri="{FF2B5EF4-FFF2-40B4-BE49-F238E27FC236}">
                  <a16:creationId xmlns:a16="http://schemas.microsoft.com/office/drawing/2014/main" id="{0B7969AC-BD8F-358B-6E79-6BCB165B1D17}"/>
                </a:ext>
              </a:extLst>
            </p:cNvPr>
            <p:cNvSpPr txBox="1"/>
            <p:nvPr/>
          </p:nvSpPr>
          <p:spPr>
            <a:xfrm>
              <a:off x="7401951" y="5962267"/>
              <a:ext cx="714738" cy="215444"/>
            </a:xfrm>
            <a:prstGeom prst="rect">
              <a:avLst/>
            </a:prstGeom>
            <a:solidFill>
              <a:schemeClr val="tx1"/>
            </a:solidFill>
          </p:spPr>
          <p:txBody>
            <a:bodyPr wrap="square" rtlCol="0">
              <a:spAutoFit/>
            </a:bodyPr>
            <a:lstStyle/>
            <a:p>
              <a:r>
                <a:rPr lang="en-IN" sz="800">
                  <a:solidFill>
                    <a:schemeClr val="bg1"/>
                  </a:solidFill>
                </a:rPr>
                <a:t>2.5</a:t>
              </a:r>
            </a:p>
          </p:txBody>
        </p:sp>
      </p:grpSp>
    </p:spTree>
    <p:extLst>
      <p:ext uri="{BB962C8B-B14F-4D97-AF65-F5344CB8AC3E}">
        <p14:creationId xmlns:p14="http://schemas.microsoft.com/office/powerpoint/2010/main" val="933591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1+#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4" fill="hold" nodeType="clickEffect">
                                  <p:stCondLst>
                                    <p:cond delay="0"/>
                                  </p:stCondLst>
                                  <p:childTnLst>
                                    <p:anim calcmode="lin" valueType="num">
                                      <p:cBhvr additive="base">
                                        <p:cTn id="12" dur="500"/>
                                        <p:tgtEl>
                                          <p:spTgt spid="29"/>
                                        </p:tgtEl>
                                        <p:attrNameLst>
                                          <p:attrName>ppt_x</p:attrName>
                                        </p:attrNameLst>
                                      </p:cBhvr>
                                      <p:tavLst>
                                        <p:tav tm="0">
                                          <p:val>
                                            <p:strVal val="ppt_x"/>
                                          </p:val>
                                        </p:tav>
                                        <p:tav tm="100000">
                                          <p:val>
                                            <p:strVal val="ppt_x"/>
                                          </p:val>
                                        </p:tav>
                                      </p:tavLst>
                                    </p:anim>
                                    <p:anim calcmode="lin" valueType="num">
                                      <p:cBhvr additive="base">
                                        <p:cTn id="13" dur="500"/>
                                        <p:tgtEl>
                                          <p:spTgt spid="29"/>
                                        </p:tgtEl>
                                        <p:attrNameLst>
                                          <p:attrName>ppt_y</p:attrName>
                                        </p:attrNameLst>
                                      </p:cBhvr>
                                      <p:tavLst>
                                        <p:tav tm="0">
                                          <p:val>
                                            <p:strVal val="ppt_y"/>
                                          </p:val>
                                        </p:tav>
                                        <p:tav tm="100000">
                                          <p:val>
                                            <p:strVal val="1+ppt_h/2"/>
                                          </p:val>
                                        </p:tav>
                                      </p:tavLst>
                                    </p:anim>
                                    <p:set>
                                      <p:cBhvr>
                                        <p:cTn id="14" dur="1" fill="hold">
                                          <p:stCondLst>
                                            <p:cond delay="499"/>
                                          </p:stCondLst>
                                        </p:cTn>
                                        <p:tgtEl>
                                          <p:spTgt spid="29"/>
                                        </p:tgtEl>
                                        <p:attrNameLst>
                                          <p:attrName>style.visibility</p:attrName>
                                        </p:attrNameLst>
                                      </p:cBhvr>
                                      <p:to>
                                        <p:strVal val="hidden"/>
                                      </p:to>
                                    </p:set>
                                  </p:childTnLst>
                                </p:cTn>
                              </p:par>
                              <p:par>
                                <p:cTn id="15" presetID="10"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18AFE7-0D16-7B94-F4F2-5441E6D59237}"/>
              </a:ext>
            </a:extLst>
          </p:cNvPr>
          <p:cNvSpPr>
            <a:spLocks noGrp="1"/>
          </p:cNvSpPr>
          <p:nvPr>
            <p:ph type="title"/>
          </p:nvPr>
        </p:nvSpPr>
        <p:spPr/>
        <p:txBody>
          <a:bodyPr/>
          <a:lstStyle/>
          <a:p>
            <a:r>
              <a:rPr lang="en-IN" sz="4000">
                <a:latin typeface="Times New Roman" panose="02020603050405020304" pitchFamily="18" charset="0"/>
                <a:cs typeface="Times New Roman" panose="02020603050405020304" pitchFamily="18" charset="0"/>
              </a:rPr>
              <a:t>Summary</a:t>
            </a:r>
          </a:p>
        </p:txBody>
      </p:sp>
      <p:sp>
        <p:nvSpPr>
          <p:cNvPr id="3" name="Content Placeholder 2">
            <a:extLst>
              <a:ext uri="{FF2B5EF4-FFF2-40B4-BE49-F238E27FC236}">
                <a16:creationId xmlns:a16="http://schemas.microsoft.com/office/drawing/2014/main" id="{85838903-25D6-AFB9-3909-D1C33CD532F6}"/>
              </a:ext>
            </a:extLst>
          </p:cNvPr>
          <p:cNvSpPr>
            <a:spLocks noGrp="1"/>
          </p:cNvSpPr>
          <p:nvPr>
            <p:ph idx="1"/>
          </p:nvPr>
        </p:nvSpPr>
        <p:spPr>
          <a:xfrm>
            <a:off x="1103312" y="2052918"/>
            <a:ext cx="9536001" cy="4195481"/>
          </a:xfrm>
        </p:spPr>
        <p:txBody>
          <a:bodyPr/>
          <a:lstStyle/>
          <a:p>
            <a:r>
              <a:rPr lang="en-IN">
                <a:latin typeface="Times New Roman" panose="02020603050405020304" pitchFamily="18" charset="0"/>
                <a:cs typeface="Times New Roman" panose="02020603050405020304" pitchFamily="18" charset="0"/>
              </a:rPr>
              <a:t>Novel CGC using one layer is built</a:t>
            </a:r>
          </a:p>
          <a:p>
            <a:r>
              <a:rPr lang="en-IN">
                <a:latin typeface="Times New Roman" panose="02020603050405020304" pitchFamily="18" charset="0"/>
                <a:cs typeface="Times New Roman" panose="02020603050405020304" pitchFamily="18" charset="0"/>
              </a:rPr>
              <a:t>The detector performs </a:t>
            </a:r>
            <a:r>
              <a:rPr lang="en-IN" dirty="0">
                <a:latin typeface="Times New Roman" panose="02020603050405020304" pitchFamily="18" charset="0"/>
                <a:cs typeface="Times New Roman" panose="02020603050405020304" pitchFamily="18" charset="0"/>
              </a:rPr>
              <a:t>well within </a:t>
            </a:r>
            <a:r>
              <a:rPr lang="en-IN">
                <a:latin typeface="Times New Roman" panose="02020603050405020304" pitchFamily="18" charset="0"/>
                <a:cs typeface="Times New Roman" panose="02020603050405020304" pitchFamily="18" charset="0"/>
              </a:rPr>
              <a:t>the expectations</a:t>
            </a:r>
            <a:endParaRPr lang="en-IN" dirty="0">
              <a:latin typeface="Times New Roman" panose="02020603050405020304" pitchFamily="18" charset="0"/>
              <a:cs typeface="Times New Roman" panose="02020603050405020304" pitchFamily="18" charset="0"/>
            </a:endParaRPr>
          </a:p>
          <a:p>
            <a:r>
              <a:rPr lang="en-IN">
                <a:latin typeface="Times New Roman" panose="02020603050405020304" pitchFamily="18" charset="0"/>
                <a:cs typeface="Times New Roman" panose="02020603050405020304" pitchFamily="18" charset="0"/>
              </a:rPr>
              <a:t>Image reconstructed using simple back projection algorithm</a:t>
            </a:r>
            <a:endParaRPr lang="en-IN" dirty="0">
              <a:latin typeface="Times New Roman" panose="02020603050405020304" pitchFamily="18" charset="0"/>
              <a:cs typeface="Times New Roman" panose="02020603050405020304" pitchFamily="18" charset="0"/>
            </a:endParaRPr>
          </a:p>
          <a:p>
            <a:r>
              <a:rPr lang="en-IN">
                <a:latin typeface="Times New Roman" panose="02020603050405020304" pitchFamily="18" charset="0"/>
                <a:cs typeface="Times New Roman" panose="02020603050405020304" pitchFamily="18" charset="0"/>
              </a:rPr>
              <a:t>With dedicated electronics it could be used as a compact, handy gamma imager</a:t>
            </a:r>
            <a:endParaRPr lang="en-IN"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080CABE4-C96A-6C03-B0B3-A463BE42FED1}"/>
              </a:ext>
            </a:extLst>
          </p:cNvPr>
          <p:cNvSpPr>
            <a:spLocks noGrp="1"/>
          </p:cNvSpPr>
          <p:nvPr>
            <p:ph type="sldNum" sz="quarter" idx="12"/>
          </p:nvPr>
        </p:nvSpPr>
        <p:spPr/>
        <p:txBody>
          <a:bodyPr/>
          <a:lstStyle/>
          <a:p>
            <a:fld id="{3CA9B338-319B-4270-B121-4DF8FFC3B207}" type="slidenum">
              <a:rPr lang="en-IN" smtClean="0"/>
              <a:t>16</a:t>
            </a:fld>
            <a:endParaRPr lang="en-IN"/>
          </a:p>
        </p:txBody>
      </p:sp>
    </p:spTree>
    <p:extLst>
      <p:ext uri="{BB962C8B-B14F-4D97-AF65-F5344CB8AC3E}">
        <p14:creationId xmlns:p14="http://schemas.microsoft.com/office/powerpoint/2010/main" val="24259919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485152" y="2657951"/>
            <a:ext cx="8967353" cy="1542098"/>
          </a:xfrm>
        </p:spPr>
        <p:txBody>
          <a:bodyPr>
            <a:normAutofit/>
          </a:bodyPr>
          <a:lstStyle/>
          <a:p>
            <a:pPr algn="ctr"/>
            <a:r>
              <a:rPr lang="en-US" sz="1700" i="1" dirty="0">
                <a:solidFill>
                  <a:schemeClr val="tx1"/>
                </a:solidFill>
              </a:rPr>
              <a:t>This work was supported by the “Research Cooperability” Program of the Croatian Science</a:t>
            </a:r>
            <a:r>
              <a:rPr lang="hr-HR" sz="1700" i="1" dirty="0">
                <a:solidFill>
                  <a:schemeClr val="tx1"/>
                </a:solidFill>
              </a:rPr>
              <a:t> </a:t>
            </a:r>
            <a:r>
              <a:rPr lang="en-US" sz="1700" i="1" dirty="0">
                <a:solidFill>
                  <a:schemeClr val="tx1"/>
                </a:solidFill>
              </a:rPr>
              <a:t>Foundation funded by the European Union from the European Social Fund under the Operational </a:t>
            </a:r>
            <a:r>
              <a:rPr lang="en-US" sz="1700" i="1" dirty="0" err="1">
                <a:solidFill>
                  <a:schemeClr val="tx1"/>
                </a:solidFill>
              </a:rPr>
              <a:t>Programme</a:t>
            </a:r>
            <a:r>
              <a:rPr lang="hr-HR" sz="1700" i="1" dirty="0">
                <a:solidFill>
                  <a:schemeClr val="tx1"/>
                </a:solidFill>
              </a:rPr>
              <a:t> </a:t>
            </a:r>
            <a:r>
              <a:rPr lang="en-US" sz="1700" i="1" dirty="0">
                <a:solidFill>
                  <a:schemeClr val="tx1"/>
                </a:solidFill>
              </a:rPr>
              <a:t>Efficient Human Resources 2014–2020, Grant number PZS-2019-02-5829.</a:t>
            </a:r>
          </a:p>
          <a:p>
            <a:endParaRPr lang="hr-HR" sz="2400" dirty="0"/>
          </a:p>
          <a:p>
            <a:endParaRPr lang="hr-HR" sz="2400" dirty="0"/>
          </a:p>
        </p:txBody>
      </p:sp>
      <p:sp>
        <p:nvSpPr>
          <p:cNvPr id="3" name="Title 2"/>
          <p:cNvSpPr>
            <a:spLocks noGrp="1"/>
          </p:cNvSpPr>
          <p:nvPr>
            <p:ph type="title"/>
          </p:nvPr>
        </p:nvSpPr>
        <p:spPr>
          <a:xfrm>
            <a:off x="2926406" y="1778820"/>
            <a:ext cx="5716697" cy="879131"/>
          </a:xfrm>
        </p:spPr>
        <p:txBody>
          <a:bodyPr/>
          <a:lstStyle/>
          <a:p>
            <a:pPr algn="ctr"/>
            <a:r>
              <a:rPr lang="en-IN" sz="2000" b="1"/>
              <a:t>               </a:t>
            </a:r>
            <a:r>
              <a:rPr lang="hr-HR" sz="2000" b="1"/>
              <a:t>ACKNOWLEDGEMENTS</a:t>
            </a:r>
            <a:endParaRPr lang="hr-HR" sz="2000" b="1" dirty="0"/>
          </a:p>
        </p:txBody>
      </p:sp>
      <p:pic>
        <p:nvPicPr>
          <p:cNvPr id="12" name="Picture 9" descr="A picture containing text, clipart&#10;&#10;Description automatically generated">
            <a:extLst>
              <a:ext uri="{FF2B5EF4-FFF2-40B4-BE49-F238E27FC236}">
                <a16:creationId xmlns:a16="http://schemas.microsoft.com/office/drawing/2014/main" id="{25AA70E4-B587-162C-1816-B836753DCEFD}"/>
              </a:ext>
            </a:extLst>
          </p:cNvPr>
          <p:cNvPicPr>
            <a:picLocks noChangeAspect="1"/>
          </p:cNvPicPr>
          <p:nvPr/>
        </p:nvPicPr>
        <p:blipFill>
          <a:blip r:embed="rId2"/>
          <a:stretch>
            <a:fillRect/>
          </a:stretch>
        </p:blipFill>
        <p:spPr>
          <a:xfrm>
            <a:off x="1654819" y="4496154"/>
            <a:ext cx="2543175" cy="1200150"/>
          </a:xfrm>
          <a:prstGeom prst="rect">
            <a:avLst/>
          </a:prstGeom>
        </p:spPr>
      </p:pic>
      <p:pic>
        <p:nvPicPr>
          <p:cNvPr id="13" name="Picture 13" descr="A picture containing text&#10;&#10;Description automatically generated">
            <a:extLst>
              <a:ext uri="{FF2B5EF4-FFF2-40B4-BE49-F238E27FC236}">
                <a16:creationId xmlns:a16="http://schemas.microsoft.com/office/drawing/2014/main" id="{4492E860-85E0-5C04-9BDA-9A3F3B5F0AF0}"/>
              </a:ext>
            </a:extLst>
          </p:cNvPr>
          <p:cNvPicPr>
            <a:picLocks noChangeAspect="1"/>
          </p:cNvPicPr>
          <p:nvPr/>
        </p:nvPicPr>
        <p:blipFill>
          <a:blip r:embed="rId3"/>
          <a:stretch>
            <a:fillRect/>
          </a:stretch>
        </p:blipFill>
        <p:spPr>
          <a:xfrm>
            <a:off x="4605211" y="4016349"/>
            <a:ext cx="6018819" cy="2159761"/>
          </a:xfrm>
          <a:prstGeom prst="rect">
            <a:avLst/>
          </a:prstGeom>
        </p:spPr>
      </p:pic>
      <p:sp>
        <p:nvSpPr>
          <p:cNvPr id="4" name="Slide Number Placeholder 3">
            <a:extLst>
              <a:ext uri="{FF2B5EF4-FFF2-40B4-BE49-F238E27FC236}">
                <a16:creationId xmlns:a16="http://schemas.microsoft.com/office/drawing/2014/main" id="{0E101BF6-8743-A43B-96C0-14A129D586C2}"/>
              </a:ext>
            </a:extLst>
          </p:cNvPr>
          <p:cNvSpPr>
            <a:spLocks noGrp="1"/>
          </p:cNvSpPr>
          <p:nvPr>
            <p:ph type="sldNum" sz="quarter" idx="12"/>
          </p:nvPr>
        </p:nvSpPr>
        <p:spPr/>
        <p:txBody>
          <a:bodyPr/>
          <a:lstStyle/>
          <a:p>
            <a:fld id="{3CA9B338-319B-4270-B121-4DF8FFC3B207}" type="slidenum">
              <a:rPr lang="en-IN" smtClean="0"/>
              <a:t>17</a:t>
            </a:fld>
            <a:endParaRPr lang="en-IN"/>
          </a:p>
        </p:txBody>
      </p:sp>
      <p:sp>
        <p:nvSpPr>
          <p:cNvPr id="5" name="TextBox 4">
            <a:extLst>
              <a:ext uri="{FF2B5EF4-FFF2-40B4-BE49-F238E27FC236}">
                <a16:creationId xmlns:a16="http://schemas.microsoft.com/office/drawing/2014/main" id="{BAACC584-6145-932F-0350-3A9F20538A6B}"/>
              </a:ext>
            </a:extLst>
          </p:cNvPr>
          <p:cNvSpPr txBox="1"/>
          <p:nvPr/>
        </p:nvSpPr>
        <p:spPr>
          <a:xfrm>
            <a:off x="4688540" y="887698"/>
            <a:ext cx="3215940" cy="769441"/>
          </a:xfrm>
          <a:prstGeom prst="rect">
            <a:avLst/>
          </a:prstGeom>
          <a:noFill/>
        </p:spPr>
        <p:txBody>
          <a:bodyPr wrap="square" rtlCol="0">
            <a:spAutoFit/>
          </a:bodyPr>
          <a:lstStyle/>
          <a:p>
            <a:pPr algn="ctr"/>
            <a:r>
              <a:rPr lang="en-IN" sz="4400">
                <a:latin typeface="Times New Roman" panose="02020603050405020304" pitchFamily="18" charset="0"/>
                <a:cs typeface="Times New Roman" panose="02020603050405020304" pitchFamily="18" charset="0"/>
              </a:rPr>
              <a:t>Thank you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A0CA660-0BA2-613D-D9A8-9FD845C3D44F}"/>
              </a:ext>
            </a:extLst>
          </p:cNvPr>
          <p:cNvSpPr>
            <a:spLocks noGrp="1"/>
          </p:cNvSpPr>
          <p:nvPr>
            <p:ph idx="1"/>
          </p:nvPr>
        </p:nvSpPr>
        <p:spPr>
          <a:xfrm>
            <a:off x="1164750" y="1169249"/>
            <a:ext cx="8946541" cy="4195481"/>
          </a:xfrm>
        </p:spPr>
        <p:txBody>
          <a:bodyPr vert="horz" lIns="91440" tIns="45720" rIns="91440" bIns="45720" rtlCol="0" anchor="t">
            <a:normAutofit/>
          </a:bodyPr>
          <a:lstStyle/>
          <a:p>
            <a:r>
              <a:rPr lang="en-US">
                <a:latin typeface="Times New Roman" panose="02020603050405020304" pitchFamily="18" charset="0"/>
                <a:cs typeface="Times New Roman" panose="02020603050405020304" pitchFamily="18" charset="0"/>
              </a:rPr>
              <a:t>The reflector material used in between the crystals are</a:t>
            </a:r>
            <a:r>
              <a:rPr lang="en-US">
                <a:latin typeface="Times New Roman" panose="02020603050405020304" pitchFamily="18" charset="0"/>
                <a:ea typeface="Cambria"/>
                <a:cs typeface="Times New Roman" panose="02020603050405020304" pitchFamily="18" charset="0"/>
              </a:rPr>
              <a:t>, which was cut by a precise paper cutting machine (Silhouette cameo 4).</a:t>
            </a:r>
          </a:p>
          <a:p>
            <a:r>
              <a:rPr lang="en-US">
                <a:latin typeface="Times New Roman" panose="02020603050405020304" pitchFamily="18" charset="0"/>
                <a:ea typeface="Cambria"/>
                <a:cs typeface="Times New Roman" panose="02020603050405020304" pitchFamily="18" charset="0"/>
              </a:rPr>
              <a:t>The crystals which are connected to </a:t>
            </a:r>
            <a:r>
              <a:rPr lang="en-US" err="1">
                <a:latin typeface="Times New Roman" panose="02020603050405020304" pitchFamily="18" charset="0"/>
                <a:ea typeface="Cambria"/>
                <a:cs typeface="Times New Roman" panose="02020603050405020304" pitchFamily="18" charset="0"/>
              </a:rPr>
              <a:t>SiPMs</a:t>
            </a:r>
            <a:r>
              <a:rPr lang="en-US">
                <a:latin typeface="Times New Roman" panose="02020603050405020304" pitchFamily="18" charset="0"/>
                <a:ea typeface="Cambria"/>
                <a:cs typeface="Times New Roman" panose="02020603050405020304" pitchFamily="18" charset="0"/>
              </a:rPr>
              <a:t> are taken as back pixels and the opposite side as front.</a:t>
            </a:r>
            <a:endParaRPr lang="en-IN">
              <a:latin typeface="Times New Roman" panose="02020603050405020304" pitchFamily="18" charset="0"/>
              <a:ea typeface="Cambria"/>
              <a:cs typeface="Times New Roman" panose="02020603050405020304" pitchFamily="18" charset="0"/>
            </a:endParaRPr>
          </a:p>
        </p:txBody>
      </p:sp>
      <p:sp>
        <p:nvSpPr>
          <p:cNvPr id="7" name="Slide Number Placeholder 6">
            <a:extLst>
              <a:ext uri="{FF2B5EF4-FFF2-40B4-BE49-F238E27FC236}">
                <a16:creationId xmlns:a16="http://schemas.microsoft.com/office/drawing/2014/main" id="{3071A696-B76F-82E5-3F43-DEF952C8E59E}"/>
              </a:ext>
            </a:extLst>
          </p:cNvPr>
          <p:cNvSpPr>
            <a:spLocks noGrp="1"/>
          </p:cNvSpPr>
          <p:nvPr>
            <p:ph type="sldNum" sz="quarter" idx="12"/>
          </p:nvPr>
        </p:nvSpPr>
        <p:spPr/>
        <p:txBody>
          <a:bodyPr/>
          <a:lstStyle/>
          <a:p>
            <a:fld id="{3CA9B338-319B-4270-B121-4DF8FFC3B207}" type="slidenum">
              <a:rPr lang="en-IN" smtClean="0"/>
              <a:t>18</a:t>
            </a:fld>
            <a:endParaRPr lang="en-IN"/>
          </a:p>
        </p:txBody>
      </p:sp>
      <p:grpSp>
        <p:nvGrpSpPr>
          <p:cNvPr id="4" name="Group 3">
            <a:extLst>
              <a:ext uri="{FF2B5EF4-FFF2-40B4-BE49-F238E27FC236}">
                <a16:creationId xmlns:a16="http://schemas.microsoft.com/office/drawing/2014/main" id="{B6F9764E-6267-D005-5362-BF039D5CCE39}"/>
              </a:ext>
            </a:extLst>
          </p:cNvPr>
          <p:cNvGrpSpPr/>
          <p:nvPr/>
        </p:nvGrpSpPr>
        <p:grpSpPr>
          <a:xfrm>
            <a:off x="1164750" y="3103667"/>
            <a:ext cx="11796823" cy="2700221"/>
            <a:chOff x="-53789" y="2921385"/>
            <a:chExt cx="11796823" cy="2700221"/>
          </a:xfrm>
        </p:grpSpPr>
        <p:pic>
          <p:nvPicPr>
            <p:cNvPr id="5" name="Picture 4" descr="A roll of toilet paper">
              <a:extLst>
                <a:ext uri="{FF2B5EF4-FFF2-40B4-BE49-F238E27FC236}">
                  <a16:creationId xmlns:a16="http://schemas.microsoft.com/office/drawing/2014/main" id="{68CA78F6-6D1C-C18B-99F8-860F8923364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2170" y="2943386"/>
              <a:ext cx="3260999" cy="2355055"/>
            </a:xfrm>
            <a:prstGeom prst="rect">
              <a:avLst/>
            </a:prstGeom>
          </p:spPr>
        </p:pic>
        <p:sp>
          <p:nvSpPr>
            <p:cNvPr id="6" name="TextBox 5">
              <a:extLst>
                <a:ext uri="{FF2B5EF4-FFF2-40B4-BE49-F238E27FC236}">
                  <a16:creationId xmlns:a16="http://schemas.microsoft.com/office/drawing/2014/main" id="{629ED647-F526-7BBD-D0E1-84A7AD4EF16A}"/>
                </a:ext>
              </a:extLst>
            </p:cNvPr>
            <p:cNvSpPr txBox="1"/>
            <p:nvPr/>
          </p:nvSpPr>
          <p:spPr>
            <a:xfrm>
              <a:off x="-53789" y="5298441"/>
              <a:ext cx="11796823" cy="323165"/>
            </a:xfrm>
            <a:prstGeom prst="rect">
              <a:avLst/>
            </a:prstGeom>
            <a:noFill/>
          </p:spPr>
          <p:txBody>
            <a:bodyPr wrap="square" rtlCol="0">
              <a:spAutoFit/>
            </a:bodyPr>
            <a:lstStyle/>
            <a:p>
              <a:r>
                <a:rPr lang="en-US" sz="1500" b="1"/>
                <a:t>                       Fig.10. </a:t>
              </a:r>
              <a:r>
                <a:rPr lang="en-US" sz="1500"/>
                <a:t>[a] ESR sheets, [b] Calculation of angle in 662 KeV gamma </a:t>
              </a:r>
              <a:endParaRPr lang="en-IN" sz="1500"/>
            </a:p>
          </p:txBody>
        </p:sp>
        <p:pic>
          <p:nvPicPr>
            <p:cNvPr id="2050" name="Picture 2">
              <a:extLst>
                <a:ext uri="{FF2B5EF4-FFF2-40B4-BE49-F238E27FC236}">
                  <a16:creationId xmlns:a16="http://schemas.microsoft.com/office/drawing/2014/main" id="{7BE84558-CCEA-9B9A-435F-44391CE59CF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9481" y="2921385"/>
              <a:ext cx="3255141" cy="2355055"/>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42490593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92E6FF-F598-F435-9D19-EA3F2A96FA98}"/>
              </a:ext>
            </a:extLst>
          </p:cNvPr>
          <p:cNvSpPr>
            <a:spLocks noGrp="1"/>
          </p:cNvSpPr>
          <p:nvPr>
            <p:ph type="title"/>
          </p:nvPr>
        </p:nvSpPr>
        <p:spPr>
          <a:xfrm>
            <a:off x="740924" y="136525"/>
            <a:ext cx="10515600" cy="1325563"/>
          </a:xfrm>
        </p:spPr>
        <p:txBody>
          <a:bodyPr/>
          <a:lstStyle/>
          <a:p>
            <a:r>
              <a:rPr lang="en-US"/>
              <a:t>History of geometry design</a:t>
            </a:r>
          </a:p>
        </p:txBody>
      </p:sp>
      <p:sp>
        <p:nvSpPr>
          <p:cNvPr id="3" name="Content Placeholder 2">
            <a:extLst>
              <a:ext uri="{FF2B5EF4-FFF2-40B4-BE49-F238E27FC236}">
                <a16:creationId xmlns:a16="http://schemas.microsoft.com/office/drawing/2014/main" id="{8C233B58-4384-F056-4F3F-3A0D111D6454}"/>
              </a:ext>
            </a:extLst>
          </p:cNvPr>
          <p:cNvSpPr>
            <a:spLocks noGrp="1"/>
          </p:cNvSpPr>
          <p:nvPr>
            <p:ph idx="1"/>
          </p:nvPr>
        </p:nvSpPr>
        <p:spPr>
          <a:xfrm>
            <a:off x="740924" y="1462088"/>
            <a:ext cx="10710152" cy="4351338"/>
          </a:xfrm>
        </p:spPr>
        <p:txBody>
          <a:bodyPr>
            <a:normAutofit lnSpcReduction="10000"/>
          </a:bodyPr>
          <a:lstStyle/>
          <a:p>
            <a:pPr>
              <a:spcBef>
                <a:spcPts val="0"/>
              </a:spcBef>
            </a:pPr>
            <a:r>
              <a:rPr lang="en-IN">
                <a:latin typeface="Times New Roman" panose="02020603050405020304" pitchFamily="18" charset="0"/>
                <a:cs typeface="Times New Roman" panose="02020603050405020304" pitchFamily="18" charset="0"/>
              </a:rPr>
              <a:t>Photons detection using Compton scattering effect was firstly proposed in 1973 for astrophysics</a:t>
            </a:r>
          </a:p>
          <a:p>
            <a:pPr>
              <a:spcBef>
                <a:spcPts val="0"/>
              </a:spcBef>
            </a:pPr>
            <a:endParaRPr lang="en-IN">
              <a:latin typeface="Times New Roman" panose="02020603050405020304" pitchFamily="18" charset="0"/>
              <a:cs typeface="Times New Roman" panose="02020603050405020304" pitchFamily="18" charset="0"/>
            </a:endParaRPr>
          </a:p>
          <a:p>
            <a:pPr>
              <a:spcBef>
                <a:spcPts val="0"/>
              </a:spcBef>
            </a:pPr>
            <a:r>
              <a:rPr lang="en-IN">
                <a:latin typeface="Times New Roman" panose="02020603050405020304" pitchFamily="18" charset="0"/>
                <a:cs typeface="Times New Roman" panose="02020603050405020304" pitchFamily="18" charset="0"/>
              </a:rPr>
              <a:t>In 1985, the first Compton camera prototype was developed for medical applications</a:t>
            </a:r>
          </a:p>
          <a:p>
            <a:pPr>
              <a:spcBef>
                <a:spcPts val="0"/>
              </a:spcBef>
            </a:pPr>
            <a:endParaRPr lang="en-IN">
              <a:latin typeface="Times New Roman" panose="02020603050405020304" pitchFamily="18" charset="0"/>
              <a:cs typeface="Times New Roman" panose="02020603050405020304" pitchFamily="18" charset="0"/>
            </a:endParaRPr>
          </a:p>
          <a:p>
            <a:pPr>
              <a:spcBef>
                <a:spcPts val="0"/>
              </a:spcBef>
            </a:pPr>
            <a:r>
              <a:rPr lang="en-IN">
                <a:latin typeface="Times New Roman" panose="02020603050405020304" pitchFamily="18" charset="0"/>
                <a:cs typeface="Times New Roman" panose="02020603050405020304" pitchFamily="18" charset="0"/>
              </a:rPr>
              <a:t>A model formed by a single HPGe and a scintillation detector was next proposed in 1988, and later layers of Silicon strip detectors and surrounded by a cylindrical CsI(TI)</a:t>
            </a:r>
          </a:p>
          <a:p>
            <a:pPr>
              <a:spcBef>
                <a:spcPts val="0"/>
              </a:spcBef>
            </a:pPr>
            <a:endParaRPr lang="en-IN">
              <a:latin typeface="Times New Roman" panose="02020603050405020304" pitchFamily="18" charset="0"/>
              <a:cs typeface="Times New Roman" panose="02020603050405020304" pitchFamily="18" charset="0"/>
            </a:endParaRPr>
          </a:p>
          <a:p>
            <a:pPr>
              <a:spcBef>
                <a:spcPts val="0"/>
              </a:spcBef>
            </a:pPr>
            <a:r>
              <a:rPr lang="en-IN">
                <a:latin typeface="Times New Roman" panose="02020603050405020304" pitchFamily="18" charset="0"/>
                <a:cs typeface="Times New Roman" panose="02020603050405020304" pitchFamily="18" charset="0"/>
              </a:rPr>
              <a:t>A group from the University of Michigan in collaboration with CERN developed a camera prototype CSPRINT (Compton-Single Photon RINg Tomography)</a:t>
            </a:r>
          </a:p>
          <a:p>
            <a:pPr>
              <a:spcBef>
                <a:spcPts val="0"/>
              </a:spcBef>
            </a:pPr>
            <a:endParaRPr lang="en-IN">
              <a:latin typeface="Times New Roman" panose="02020603050405020304" pitchFamily="18" charset="0"/>
              <a:cs typeface="Times New Roman" panose="02020603050405020304" pitchFamily="18" charset="0"/>
            </a:endParaRPr>
          </a:p>
          <a:p>
            <a:pPr>
              <a:spcBef>
                <a:spcPts val="0"/>
              </a:spcBef>
            </a:pPr>
            <a:r>
              <a:rPr lang="en-IN">
                <a:latin typeface="Times New Roman" panose="02020603050405020304" pitchFamily="18" charset="0"/>
                <a:cs typeface="Times New Roman" panose="02020603050405020304" pitchFamily="18" charset="0"/>
              </a:rPr>
              <a:t>Different adaptations were proposed to solve the trade-off between sensitivity and resolution </a:t>
            </a:r>
          </a:p>
          <a:p>
            <a:pPr>
              <a:spcBef>
                <a:spcPts val="0"/>
              </a:spcBef>
            </a:pPr>
            <a:endParaRPr lang="en-IN">
              <a:latin typeface="Times New Roman" panose="02020603050405020304" pitchFamily="18" charset="0"/>
              <a:cs typeface="Times New Roman" panose="02020603050405020304" pitchFamily="18" charset="0"/>
            </a:endParaRPr>
          </a:p>
          <a:p>
            <a:pPr>
              <a:spcBef>
                <a:spcPts val="0"/>
              </a:spcBef>
            </a:pPr>
            <a:r>
              <a:rPr lang="en-IN">
                <a:latin typeface="Times New Roman" panose="02020603050405020304" pitchFamily="18" charset="0"/>
                <a:cs typeface="Times New Roman" panose="02020603050405020304" pitchFamily="18" charset="0"/>
              </a:rPr>
              <a:t>Different geometry designs of Compton cameras for both far and near fields can be simulated using MEGAlib library.</a:t>
            </a:r>
            <a:endParaRPr lang="en-US">
              <a:latin typeface="Times New Roman" panose="02020603050405020304" pitchFamily="18" charset="0"/>
              <a:cs typeface="Times New Roman" panose="02020603050405020304" pitchFamily="18" charset="0"/>
            </a:endParaRPr>
          </a:p>
        </p:txBody>
      </p:sp>
      <p:sp>
        <p:nvSpPr>
          <p:cNvPr id="6" name="Slide Number Placeholder 5">
            <a:extLst>
              <a:ext uri="{FF2B5EF4-FFF2-40B4-BE49-F238E27FC236}">
                <a16:creationId xmlns:a16="http://schemas.microsoft.com/office/drawing/2014/main" id="{3E9C6D2A-7AA3-6F75-3DF9-1B56EBE50FD5}"/>
              </a:ext>
            </a:extLst>
          </p:cNvPr>
          <p:cNvSpPr>
            <a:spLocks noGrp="1"/>
          </p:cNvSpPr>
          <p:nvPr>
            <p:ph type="sldNum" sz="quarter" idx="12"/>
          </p:nvPr>
        </p:nvSpPr>
        <p:spPr/>
        <p:txBody>
          <a:bodyPr/>
          <a:lstStyle/>
          <a:p>
            <a:fld id="{330EA680-D336-4FF7-8B7A-9848BB0A1C32}" type="slidenum">
              <a:rPr lang="en-US" smtClean="0"/>
              <a:t>19</a:t>
            </a:fld>
            <a:endParaRPr lang="en-US"/>
          </a:p>
        </p:txBody>
      </p:sp>
    </p:spTree>
    <p:extLst>
      <p:ext uri="{BB962C8B-B14F-4D97-AF65-F5344CB8AC3E}">
        <p14:creationId xmlns:p14="http://schemas.microsoft.com/office/powerpoint/2010/main" val="22553292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421CF0-1600-71DD-A3E4-ECD0912A2A20}"/>
              </a:ext>
            </a:extLst>
          </p:cNvPr>
          <p:cNvSpPr>
            <a:spLocks noGrp="1"/>
          </p:cNvSpPr>
          <p:nvPr>
            <p:ph type="title"/>
          </p:nvPr>
        </p:nvSpPr>
        <p:spPr>
          <a:xfrm>
            <a:off x="838200" y="14806"/>
            <a:ext cx="10515600" cy="1325563"/>
          </a:xfrm>
        </p:spPr>
        <p:txBody>
          <a:bodyPr/>
          <a:lstStyle/>
          <a:p>
            <a:r>
              <a:rPr lang="en-IN" sz="4000"/>
              <a:t>Introduction</a:t>
            </a:r>
          </a:p>
        </p:txBody>
      </p:sp>
      <p:sp>
        <p:nvSpPr>
          <p:cNvPr id="3" name="Content Placeholder 2">
            <a:extLst>
              <a:ext uri="{FF2B5EF4-FFF2-40B4-BE49-F238E27FC236}">
                <a16:creationId xmlns:a16="http://schemas.microsoft.com/office/drawing/2014/main" id="{75BEDDCA-E69B-3889-E866-3F3629B42A6C}"/>
              </a:ext>
            </a:extLst>
          </p:cNvPr>
          <p:cNvSpPr>
            <a:spLocks noGrp="1"/>
          </p:cNvSpPr>
          <p:nvPr>
            <p:ph idx="1"/>
          </p:nvPr>
        </p:nvSpPr>
        <p:spPr>
          <a:xfrm>
            <a:off x="838200" y="1455974"/>
            <a:ext cx="6381559" cy="4351338"/>
          </a:xfrm>
        </p:spPr>
        <p:txBody>
          <a:bodyPr vert="horz" lIns="91440" tIns="45720" rIns="91440" bIns="45720" rtlCol="0" anchor="t">
            <a:normAutofit/>
          </a:bodyPr>
          <a:lstStyle/>
          <a:p>
            <a:pPr>
              <a:buFont typeface="Wingdings" panose="05000000000000000000" pitchFamily="2" charset="2"/>
              <a:buChar char="Ø"/>
            </a:pPr>
            <a:r>
              <a:rPr lang="en-US" dirty="0">
                <a:latin typeface="Times New Roman"/>
                <a:cs typeface="Times New Roman"/>
              </a:rPr>
              <a:t>Gamma ray imaging became irreplaceable in </a:t>
            </a:r>
            <a:r>
              <a:rPr lang="en-US">
                <a:latin typeface="Times New Roman"/>
                <a:cs typeface="Times New Roman"/>
              </a:rPr>
              <a:t>various domains</a:t>
            </a:r>
          </a:p>
          <a:p>
            <a:pPr>
              <a:buFont typeface="Wingdings" panose="05000000000000000000" pitchFamily="2" charset="2"/>
              <a:buChar char="Ø"/>
            </a:pPr>
            <a:endParaRPr lang="en-US" dirty="0">
              <a:latin typeface="Times New Roman"/>
              <a:cs typeface="Times New Roman"/>
            </a:endParaRPr>
          </a:p>
          <a:p>
            <a:pPr>
              <a:buFont typeface="Wingdings" panose="05000000000000000000" pitchFamily="2" charset="2"/>
              <a:buChar char="Ø"/>
            </a:pPr>
            <a:endParaRPr lang="en-US"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dirty="0">
                <a:latin typeface="Times New Roman"/>
                <a:cs typeface="Times New Roman"/>
              </a:rPr>
              <a:t>Collimator-based gamma </a:t>
            </a:r>
            <a:r>
              <a:rPr lang="en-US">
                <a:latin typeface="Times New Roman"/>
                <a:cs typeface="Times New Roman"/>
              </a:rPr>
              <a:t>camera has</a:t>
            </a:r>
            <a:r>
              <a:rPr lang="hr-HR">
                <a:latin typeface="Times New Roman"/>
                <a:cs typeface="Times New Roman"/>
              </a:rPr>
              <a:t> </a:t>
            </a:r>
            <a:r>
              <a:rPr lang="hr-HR" dirty="0" err="1">
                <a:latin typeface="Times New Roman"/>
                <a:cs typeface="Times New Roman"/>
              </a:rPr>
              <a:t>low</a:t>
            </a:r>
            <a:r>
              <a:rPr lang="hr-HR" dirty="0">
                <a:latin typeface="Times New Roman"/>
                <a:cs typeface="Times New Roman"/>
              </a:rPr>
              <a:t> </a:t>
            </a:r>
            <a:r>
              <a:rPr lang="hr-HR" dirty="0" err="1">
                <a:latin typeface="Times New Roman"/>
                <a:cs typeface="Times New Roman"/>
              </a:rPr>
              <a:t>efficency</a:t>
            </a:r>
            <a:r>
              <a:rPr lang="hr-HR">
                <a:latin typeface="Times New Roman"/>
                <a:cs typeface="Times New Roman"/>
              </a:rPr>
              <a:t>, since</a:t>
            </a:r>
            <a:r>
              <a:rPr lang="en-IN">
                <a:latin typeface="Times New Roman"/>
                <a:cs typeface="Times New Roman"/>
              </a:rPr>
              <a:t> </a:t>
            </a:r>
            <a:r>
              <a:rPr lang="hr-HR">
                <a:latin typeface="Times New Roman"/>
                <a:cs typeface="Times New Roman"/>
              </a:rPr>
              <a:t>o</a:t>
            </a:r>
            <a:r>
              <a:rPr lang="en-US" err="1">
                <a:latin typeface="Times New Roman"/>
                <a:cs typeface="Times New Roman"/>
              </a:rPr>
              <a:t>nly</a:t>
            </a:r>
            <a:r>
              <a:rPr lang="en-US">
                <a:latin typeface="Times New Roman"/>
                <a:cs typeface="Times New Roman"/>
              </a:rPr>
              <a:t> perpendicular </a:t>
            </a:r>
            <a:r>
              <a:rPr lang="en-US" dirty="0">
                <a:latin typeface="Times New Roman"/>
                <a:cs typeface="Times New Roman"/>
              </a:rPr>
              <a:t>photons gives valuable signal</a:t>
            </a:r>
          </a:p>
          <a:p>
            <a:pPr marL="0" indent="0">
              <a:buNone/>
            </a:pPr>
            <a:endParaRPr lang="en-US">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IN" b="0" i="0">
                <a:effectLst/>
                <a:latin typeface="Times New Roman" panose="02020603050405020304" pitchFamily="18" charset="0"/>
                <a:cs typeface="Times New Roman" panose="02020603050405020304" pitchFamily="18" charset="0"/>
              </a:rPr>
              <a:t>Compton gamma camera offers an alternative approach using electornic colimation instead of mechanical</a:t>
            </a:r>
            <a:endParaRPr lang="en-IN" dirty="0">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452D8B26-DCDE-D290-4DCC-3163F1CAD3C5}"/>
              </a:ext>
            </a:extLst>
          </p:cNvPr>
          <p:cNvSpPr>
            <a:spLocks noGrp="1"/>
          </p:cNvSpPr>
          <p:nvPr>
            <p:ph type="sldNum" sz="quarter" idx="12"/>
          </p:nvPr>
        </p:nvSpPr>
        <p:spPr/>
        <p:txBody>
          <a:bodyPr/>
          <a:lstStyle/>
          <a:p>
            <a:fld id="{3CA9B338-319B-4270-B121-4DF8FFC3B207}" type="slidenum">
              <a:rPr lang="en-IN" smtClean="0"/>
              <a:t>2</a:t>
            </a:fld>
            <a:endParaRPr lang="en-IN"/>
          </a:p>
        </p:txBody>
      </p:sp>
      <p:sp>
        <p:nvSpPr>
          <p:cNvPr id="6" name="TextBox 5">
            <a:extLst>
              <a:ext uri="{FF2B5EF4-FFF2-40B4-BE49-F238E27FC236}">
                <a16:creationId xmlns:a16="http://schemas.microsoft.com/office/drawing/2014/main" id="{498BD7B0-AC32-1534-CDCE-655A7AE681CD}"/>
              </a:ext>
            </a:extLst>
          </p:cNvPr>
          <p:cNvSpPr txBox="1"/>
          <p:nvPr/>
        </p:nvSpPr>
        <p:spPr>
          <a:xfrm>
            <a:off x="7692304" y="4539220"/>
            <a:ext cx="4243419" cy="954107"/>
          </a:xfrm>
          <a:prstGeom prst="rect">
            <a:avLst/>
          </a:prstGeom>
          <a:noFill/>
        </p:spPr>
        <p:txBody>
          <a:bodyPr wrap="square" rtlCol="0">
            <a:spAutoFit/>
          </a:bodyPr>
          <a:lstStyle/>
          <a:p>
            <a:endParaRPr lang="en-IN" sz="1400"/>
          </a:p>
          <a:p>
            <a:endParaRPr lang="en-IN" sz="1400"/>
          </a:p>
          <a:p>
            <a:r>
              <a:rPr lang="en-IN" sz="1400" kern="100">
                <a:effectLst/>
                <a:latin typeface="Times New Roman" panose="02020603050405020304" pitchFamily="18" charset="0"/>
                <a:ea typeface="Calibri" panose="020F0502020204030204" pitchFamily="34" charset="0"/>
                <a:cs typeface="Times New Roman" panose="02020603050405020304" pitchFamily="18" charset="0"/>
              </a:rPr>
              <a:t>Wolfs et. Al (2014) 11. 10.1007/s12015-014-9575-3.</a:t>
            </a:r>
          </a:p>
          <a:p>
            <a:endParaRPr lang="en-IN" sz="1400" dirty="0"/>
          </a:p>
        </p:txBody>
      </p:sp>
      <p:pic>
        <p:nvPicPr>
          <p:cNvPr id="9" name="Picture 8" descr="Diagram&#10;&#10;Description automatically generated with medium confidence">
            <a:extLst>
              <a:ext uri="{FF2B5EF4-FFF2-40B4-BE49-F238E27FC236}">
                <a16:creationId xmlns:a16="http://schemas.microsoft.com/office/drawing/2014/main" id="{73645E25-A2AA-DB9A-FA86-504ED91F43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35110" y="2407680"/>
            <a:ext cx="4286250" cy="2447925"/>
          </a:xfrm>
          <a:prstGeom prst="rect">
            <a:avLst/>
          </a:prstGeom>
          <a:solidFill>
            <a:schemeClr val="tx1"/>
          </a:solidFill>
        </p:spPr>
      </p:pic>
      <p:sp>
        <p:nvSpPr>
          <p:cNvPr id="10" name="TextBox 9">
            <a:extLst>
              <a:ext uri="{FF2B5EF4-FFF2-40B4-BE49-F238E27FC236}">
                <a16:creationId xmlns:a16="http://schemas.microsoft.com/office/drawing/2014/main" id="{DBA64D35-533C-72E0-6617-3B6059B91677}"/>
              </a:ext>
            </a:extLst>
          </p:cNvPr>
          <p:cNvSpPr txBox="1"/>
          <p:nvPr/>
        </p:nvSpPr>
        <p:spPr>
          <a:xfrm>
            <a:off x="9162567" y="4289525"/>
            <a:ext cx="1071197" cy="369332"/>
          </a:xfrm>
          <a:prstGeom prst="rect">
            <a:avLst/>
          </a:prstGeom>
          <a:solidFill>
            <a:srgbClr val="E2F0D9"/>
          </a:solidFill>
        </p:spPr>
        <p:txBody>
          <a:bodyPr wrap="square" rtlCol="0">
            <a:spAutoFit/>
          </a:bodyPr>
          <a:lstStyle/>
          <a:p>
            <a:r>
              <a:rPr lang="en-IN" b="1">
                <a:solidFill>
                  <a:schemeClr val="bg1"/>
                </a:solidFill>
              </a:rPr>
              <a:t>Source</a:t>
            </a:r>
          </a:p>
        </p:txBody>
      </p:sp>
    </p:spTree>
    <p:extLst>
      <p:ext uri="{BB962C8B-B14F-4D97-AF65-F5344CB8AC3E}">
        <p14:creationId xmlns:p14="http://schemas.microsoft.com/office/powerpoint/2010/main" val="4162125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5ECDBEC-4741-4C8A-9BA2-18473A2B3DB1}"/>
              </a:ext>
            </a:extLst>
          </p:cNvPr>
          <p:cNvSpPr>
            <a:spLocks noGrp="1"/>
          </p:cNvSpPr>
          <p:nvPr>
            <p:ph type="title"/>
          </p:nvPr>
        </p:nvSpPr>
        <p:spPr>
          <a:xfrm>
            <a:off x="0" y="18255"/>
            <a:ext cx="10515600" cy="1325563"/>
          </a:xfrm>
        </p:spPr>
        <p:txBody>
          <a:bodyPr>
            <a:normAutofit/>
          </a:bodyPr>
          <a:lstStyle/>
          <a:p>
            <a:r>
              <a:rPr lang="en-IN" sz="3600" b="1"/>
              <a:t>Angular resolution</a:t>
            </a:r>
          </a:p>
        </p:txBody>
      </p:sp>
      <mc:AlternateContent xmlns:mc="http://schemas.openxmlformats.org/markup-compatibility/2006">
        <mc:Choice xmlns:a14="http://schemas.microsoft.com/office/drawing/2010/main" Requires="a14">
          <p:sp>
            <p:nvSpPr>
              <p:cNvPr id="4" name="Content Placeholder 3">
                <a:extLst>
                  <a:ext uri="{FF2B5EF4-FFF2-40B4-BE49-F238E27FC236}">
                    <a16:creationId xmlns:a16="http://schemas.microsoft.com/office/drawing/2014/main" id="{81223578-6199-42D0-97AD-3FF3DC837D23}"/>
                  </a:ext>
                </a:extLst>
              </p:cNvPr>
              <p:cNvSpPr>
                <a:spLocks noGrp="1"/>
              </p:cNvSpPr>
              <p:nvPr>
                <p:ph idx="1"/>
              </p:nvPr>
            </p:nvSpPr>
            <p:spPr>
              <a:xfrm>
                <a:off x="838200" y="1710694"/>
                <a:ext cx="8246165" cy="4351338"/>
              </a:xfrm>
            </p:spPr>
            <p:txBody>
              <a:bodyPr>
                <a:normAutofit lnSpcReduction="10000"/>
              </a:bodyPr>
              <a:lstStyle/>
              <a:p>
                <a:endParaRPr lang="en-IN" sz="1800"/>
              </a:p>
              <a:p>
                <a:r>
                  <a:rPr lang="en-IN" sz="1800"/>
                  <a:t>The cone angle </a:t>
                </a:r>
                <a:r>
                  <a:rPr lang="el-GR" sz="1800">
                    <a:latin typeface="Cambria" panose="02040503050406030204" pitchFamily="18" charset="0"/>
                    <a:ea typeface="Cambria" panose="02040503050406030204" pitchFamily="18" charset="0"/>
                  </a:rPr>
                  <a:t>θ</a:t>
                </a:r>
                <a:r>
                  <a:rPr lang="en-IN" sz="1800"/>
                  <a:t> is determined from the Compton equation,</a:t>
                </a:r>
              </a:p>
              <a:p>
                <a:pPr marL="0" indent="0">
                  <a:buNone/>
                </a:pPr>
                <a:endParaRPr lang="en-IN" sz="1800"/>
              </a:p>
              <a:p>
                <a:r>
                  <a:rPr lang="en-IN" sz="1800"/>
                  <a:t>The overall angular resolution is given by,</a:t>
                </a:r>
              </a:p>
              <a:p>
                <a:endParaRPr lang="en-IN" sz="1800"/>
              </a:p>
              <a:p>
                <a:endParaRPr lang="en-IN" sz="1800"/>
              </a:p>
              <a:p>
                <a:r>
                  <a:rPr lang="en-IN" sz="1800"/>
                  <a:t>The energy uncertainity contribution to angular uncertainity is given by,</a:t>
                </a:r>
              </a:p>
              <a:p>
                <a:endParaRPr lang="en-IN" sz="1800"/>
              </a:p>
              <a:p>
                <a:endParaRPr lang="en-IN" sz="1800"/>
              </a:p>
              <a:p>
                <a:r>
                  <a:rPr lang="en-IN" sz="1800"/>
                  <a:t>The energy resolution at several incident gamma and fitted with  </a:t>
                </a:r>
                <a:r>
                  <a:rPr lang="el-GR" sz="1800"/>
                  <a:t>Δ</a:t>
                </a:r>
                <a:r>
                  <a:rPr lang="en-IN" sz="1800"/>
                  <a:t>E = 6.0 + 0.15</a:t>
                </a:r>
                <a14:m>
                  <m:oMath xmlns:m="http://schemas.openxmlformats.org/officeDocument/2006/math">
                    <m:r>
                      <a:rPr lang="en-IN" sz="1800" i="1" smtClean="0">
                        <a:latin typeface="Cambria Math" panose="02040503050406030204" pitchFamily="18" charset="0"/>
                        <a:ea typeface="Cambria Math" panose="02040503050406030204" pitchFamily="18" charset="0"/>
                      </a:rPr>
                      <m:t>√</m:t>
                    </m:r>
                  </m:oMath>
                </a14:m>
                <a:r>
                  <a:rPr lang="en-IN" sz="1800"/>
                  <a:t>E</a:t>
                </a:r>
              </a:p>
            </p:txBody>
          </p:sp>
        </mc:Choice>
        <mc:Fallback>
          <p:sp>
            <p:nvSpPr>
              <p:cNvPr id="4" name="Content Placeholder 3">
                <a:extLst>
                  <a:ext uri="{FF2B5EF4-FFF2-40B4-BE49-F238E27FC236}">
                    <a16:creationId xmlns:a16="http://schemas.microsoft.com/office/drawing/2014/main" id="{81223578-6199-42D0-97AD-3FF3DC837D23}"/>
                  </a:ext>
                </a:extLst>
              </p:cNvPr>
              <p:cNvSpPr>
                <a:spLocks noGrp="1" noRot="1" noChangeAspect="1" noMove="1" noResize="1" noEditPoints="1" noAdjustHandles="1" noChangeArrowheads="1" noChangeShapeType="1" noTextEdit="1"/>
              </p:cNvSpPr>
              <p:nvPr>
                <p:ph idx="1"/>
              </p:nvPr>
            </p:nvSpPr>
            <p:spPr>
              <a:xfrm>
                <a:off x="838200" y="1710694"/>
                <a:ext cx="8246165" cy="4351338"/>
              </a:xfrm>
              <a:blipFill>
                <a:blip r:embed="rId2"/>
                <a:stretch>
                  <a:fillRect l="-222" r="-1331"/>
                </a:stretch>
              </a:blipFill>
            </p:spPr>
            <p:txBody>
              <a:bodyPr/>
              <a:lstStyle/>
              <a:p>
                <a:r>
                  <a:rPr lang="en-IN">
                    <a:noFill/>
                  </a:rPr>
                  <a:t> </a:t>
                </a:r>
              </a:p>
            </p:txBody>
          </p:sp>
        </mc:Fallback>
      </mc:AlternateContent>
      <p:sp>
        <p:nvSpPr>
          <p:cNvPr id="2" name="Slide Number Placeholder 1">
            <a:extLst>
              <a:ext uri="{FF2B5EF4-FFF2-40B4-BE49-F238E27FC236}">
                <a16:creationId xmlns:a16="http://schemas.microsoft.com/office/drawing/2014/main" id="{5BF5837D-BB61-44CA-89E2-0B3289832171}"/>
              </a:ext>
            </a:extLst>
          </p:cNvPr>
          <p:cNvSpPr>
            <a:spLocks noGrp="1"/>
          </p:cNvSpPr>
          <p:nvPr>
            <p:ph type="sldNum" sz="quarter" idx="12"/>
          </p:nvPr>
        </p:nvSpPr>
        <p:spPr/>
        <p:txBody>
          <a:bodyPr/>
          <a:lstStyle/>
          <a:p>
            <a:fld id="{D57F1E4F-1CFF-5643-939E-217C01CDF565}" type="slidenum">
              <a:rPr lang="en-US" smtClean="0"/>
              <a:pPr/>
              <a:t>20</a:t>
            </a:fld>
            <a:endParaRPr lang="en-US" dirty="0"/>
          </a:p>
        </p:txBody>
      </p:sp>
      <p:pic>
        <p:nvPicPr>
          <p:cNvPr id="6" name="Picture 5">
            <a:extLst>
              <a:ext uri="{FF2B5EF4-FFF2-40B4-BE49-F238E27FC236}">
                <a16:creationId xmlns:a16="http://schemas.microsoft.com/office/drawing/2014/main" id="{9ECF9265-63FA-40CC-8715-A4D2DDD3AB6B}"/>
              </a:ext>
            </a:extLst>
          </p:cNvPr>
          <p:cNvPicPr>
            <a:picLocks noChangeAspect="1"/>
          </p:cNvPicPr>
          <p:nvPr/>
        </p:nvPicPr>
        <p:blipFill>
          <a:blip r:embed="rId3"/>
          <a:stretch>
            <a:fillRect/>
          </a:stretch>
        </p:blipFill>
        <p:spPr>
          <a:xfrm>
            <a:off x="3564274" y="3318509"/>
            <a:ext cx="3124991" cy="601149"/>
          </a:xfrm>
          <a:prstGeom prst="rect">
            <a:avLst/>
          </a:prstGeom>
        </p:spPr>
      </p:pic>
      <p:pic>
        <p:nvPicPr>
          <p:cNvPr id="8" name="Picture 7">
            <a:extLst>
              <a:ext uri="{FF2B5EF4-FFF2-40B4-BE49-F238E27FC236}">
                <a16:creationId xmlns:a16="http://schemas.microsoft.com/office/drawing/2014/main" id="{10C4CFE8-BE50-49C7-9D22-F0AFB9D21429}"/>
              </a:ext>
            </a:extLst>
          </p:cNvPr>
          <p:cNvPicPr>
            <a:picLocks noChangeAspect="1"/>
          </p:cNvPicPr>
          <p:nvPr/>
        </p:nvPicPr>
        <p:blipFill>
          <a:blip r:embed="rId4"/>
          <a:stretch>
            <a:fillRect/>
          </a:stretch>
        </p:blipFill>
        <p:spPr>
          <a:xfrm>
            <a:off x="3499475" y="4539336"/>
            <a:ext cx="3254587" cy="429938"/>
          </a:xfrm>
          <a:prstGeom prst="rect">
            <a:avLst/>
          </a:prstGeom>
        </p:spPr>
      </p:pic>
      <p:pic>
        <p:nvPicPr>
          <p:cNvPr id="10" name="Picture 9">
            <a:extLst>
              <a:ext uri="{FF2B5EF4-FFF2-40B4-BE49-F238E27FC236}">
                <a16:creationId xmlns:a16="http://schemas.microsoft.com/office/drawing/2014/main" id="{2CBB93AA-71C3-40E9-8618-C2558B73218F}"/>
              </a:ext>
            </a:extLst>
          </p:cNvPr>
          <p:cNvPicPr>
            <a:picLocks noChangeAspect="1"/>
          </p:cNvPicPr>
          <p:nvPr/>
        </p:nvPicPr>
        <p:blipFill>
          <a:blip r:embed="rId5"/>
          <a:stretch>
            <a:fillRect/>
          </a:stretch>
        </p:blipFill>
        <p:spPr>
          <a:xfrm>
            <a:off x="9250012" y="1965925"/>
            <a:ext cx="2776925" cy="2048161"/>
          </a:xfrm>
          <a:prstGeom prst="rect">
            <a:avLst/>
          </a:prstGeom>
        </p:spPr>
      </p:pic>
      <p:sp>
        <p:nvSpPr>
          <p:cNvPr id="11" name="TextBox 10">
            <a:extLst>
              <a:ext uri="{FF2B5EF4-FFF2-40B4-BE49-F238E27FC236}">
                <a16:creationId xmlns:a16="http://schemas.microsoft.com/office/drawing/2014/main" id="{B6F134D3-EF57-4C93-9801-FBB00749C727}"/>
              </a:ext>
            </a:extLst>
          </p:cNvPr>
          <p:cNvSpPr txBox="1"/>
          <p:nvPr/>
        </p:nvSpPr>
        <p:spPr>
          <a:xfrm>
            <a:off x="9518719" y="4051187"/>
            <a:ext cx="2689548" cy="276999"/>
          </a:xfrm>
          <a:prstGeom prst="rect">
            <a:avLst/>
          </a:prstGeom>
          <a:noFill/>
        </p:spPr>
        <p:txBody>
          <a:bodyPr wrap="square" rtlCol="0">
            <a:spAutoFit/>
          </a:bodyPr>
          <a:lstStyle/>
          <a:p>
            <a:r>
              <a:rPr lang="en-IN" sz="1200"/>
              <a:t>    Fig2: CZT detector energy resolution</a:t>
            </a:r>
          </a:p>
        </p:txBody>
      </p:sp>
      <p:pic>
        <p:nvPicPr>
          <p:cNvPr id="9" name="Picture 8">
            <a:extLst>
              <a:ext uri="{FF2B5EF4-FFF2-40B4-BE49-F238E27FC236}">
                <a16:creationId xmlns:a16="http://schemas.microsoft.com/office/drawing/2014/main" id="{8A208BE5-E1E8-4E54-B6C7-1D37750952FB}"/>
              </a:ext>
            </a:extLst>
          </p:cNvPr>
          <p:cNvPicPr>
            <a:picLocks noChangeAspect="1"/>
          </p:cNvPicPr>
          <p:nvPr/>
        </p:nvPicPr>
        <p:blipFill>
          <a:blip r:embed="rId6"/>
          <a:stretch>
            <a:fillRect/>
          </a:stretch>
        </p:blipFill>
        <p:spPr>
          <a:xfrm>
            <a:off x="5984032" y="2439838"/>
            <a:ext cx="2019517" cy="511795"/>
          </a:xfrm>
          <a:prstGeom prst="rect">
            <a:avLst/>
          </a:prstGeom>
        </p:spPr>
      </p:pic>
    </p:spTree>
    <p:extLst>
      <p:ext uri="{BB962C8B-B14F-4D97-AF65-F5344CB8AC3E}">
        <p14:creationId xmlns:p14="http://schemas.microsoft.com/office/powerpoint/2010/main" val="16231118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2E70188-0469-4F4A-86AF-4374051CDDCC}"/>
              </a:ext>
            </a:extLst>
          </p:cNvPr>
          <p:cNvSpPr>
            <a:spLocks noGrp="1"/>
          </p:cNvSpPr>
          <p:nvPr>
            <p:ph type="sldNum" sz="quarter" idx="12"/>
          </p:nvPr>
        </p:nvSpPr>
        <p:spPr/>
        <p:txBody>
          <a:bodyPr/>
          <a:lstStyle/>
          <a:p>
            <a:fld id="{D57F1E4F-1CFF-5643-939E-217C01CDF565}" type="slidenum">
              <a:rPr lang="en-US" smtClean="0"/>
              <a:pPr/>
              <a:t>21</a:t>
            </a:fld>
            <a:endParaRPr lang="en-US" dirty="0"/>
          </a:p>
        </p:txBody>
      </p:sp>
      <p:pic>
        <p:nvPicPr>
          <p:cNvPr id="3" name="Picture 2">
            <a:extLst>
              <a:ext uri="{FF2B5EF4-FFF2-40B4-BE49-F238E27FC236}">
                <a16:creationId xmlns:a16="http://schemas.microsoft.com/office/drawing/2014/main" id="{553DE0CE-D957-4B50-91EE-FADBF36BB4AB}"/>
              </a:ext>
            </a:extLst>
          </p:cNvPr>
          <p:cNvPicPr>
            <a:picLocks noChangeAspect="1"/>
          </p:cNvPicPr>
          <p:nvPr/>
        </p:nvPicPr>
        <p:blipFill>
          <a:blip r:embed="rId2"/>
          <a:stretch>
            <a:fillRect/>
          </a:stretch>
        </p:blipFill>
        <p:spPr>
          <a:xfrm>
            <a:off x="8180826" y="275492"/>
            <a:ext cx="3266440" cy="2358060"/>
          </a:xfrm>
          <a:prstGeom prst="rect">
            <a:avLst/>
          </a:prstGeom>
        </p:spPr>
      </p:pic>
      <p:sp>
        <p:nvSpPr>
          <p:cNvPr id="5" name="TextBox 4">
            <a:extLst>
              <a:ext uri="{FF2B5EF4-FFF2-40B4-BE49-F238E27FC236}">
                <a16:creationId xmlns:a16="http://schemas.microsoft.com/office/drawing/2014/main" id="{44963D20-E91E-44EF-9FB7-FCE5164A0CDB}"/>
              </a:ext>
            </a:extLst>
          </p:cNvPr>
          <p:cNvSpPr txBox="1"/>
          <p:nvPr/>
        </p:nvSpPr>
        <p:spPr>
          <a:xfrm>
            <a:off x="283066" y="537434"/>
            <a:ext cx="7211038" cy="5632311"/>
          </a:xfrm>
          <a:prstGeom prst="rect">
            <a:avLst/>
          </a:prstGeom>
          <a:noFill/>
        </p:spPr>
        <p:txBody>
          <a:bodyPr wrap="square" rtlCol="0">
            <a:spAutoFit/>
          </a:bodyPr>
          <a:lstStyle/>
          <a:p>
            <a:pPr marL="285750" indent="-285750">
              <a:buFont typeface="Arial" panose="020B0604020202020204" pitchFamily="34" charset="0"/>
              <a:buChar char="•"/>
            </a:pPr>
            <a:r>
              <a:rPr lang="en-IN"/>
              <a:t>The doppler broadening arises because of electrons in bound state always has some momentum</a:t>
            </a:r>
          </a:p>
          <a:p>
            <a:pPr marL="285750" indent="-285750">
              <a:buFont typeface="Arial" panose="020B0604020202020204" pitchFamily="34" charset="0"/>
              <a:buChar char="•"/>
            </a:pPr>
            <a:endParaRPr lang="en-IN"/>
          </a:p>
          <a:p>
            <a:pPr marL="285750" indent="-285750">
              <a:buFont typeface="Arial" panose="020B0604020202020204" pitchFamily="34" charset="0"/>
              <a:buChar char="•"/>
            </a:pPr>
            <a:endParaRPr lang="en-IN"/>
          </a:p>
          <a:p>
            <a:pPr marL="285750" indent="-285750">
              <a:buFont typeface="Arial" panose="020B0604020202020204" pitchFamily="34" charset="0"/>
              <a:buChar char="•"/>
            </a:pPr>
            <a:endParaRPr lang="en-IN"/>
          </a:p>
          <a:p>
            <a:pPr marL="285750" indent="-285750" algn="l">
              <a:buFont typeface="Arial" panose="020B0604020202020204" pitchFamily="34" charset="0"/>
              <a:buChar char="•"/>
            </a:pPr>
            <a:r>
              <a:rPr lang="en-IN" sz="1800" b="0" i="0" u="none" strike="noStrike" baseline="0">
                <a:latin typeface="MathPackOne"/>
              </a:rPr>
              <a:t>The energy distribution of the scattered photons is given by the double di</a:t>
            </a:r>
            <a:r>
              <a:rPr lang="en-IN">
                <a:latin typeface="MacmillanMixed1"/>
              </a:rPr>
              <a:t>ff</a:t>
            </a:r>
            <a:r>
              <a:rPr lang="en-IN" sz="1800" b="0" i="0" u="none" strike="noStrike" baseline="0">
                <a:latin typeface="MathPackOne"/>
              </a:rPr>
              <a:t>erential cross-section</a:t>
            </a:r>
            <a:endParaRPr lang="en-IN"/>
          </a:p>
          <a:p>
            <a:pPr marL="285750" indent="-285750">
              <a:buFont typeface="Arial" panose="020B0604020202020204" pitchFamily="34" charset="0"/>
              <a:buChar char="•"/>
            </a:pPr>
            <a:endParaRPr lang="en-IN"/>
          </a:p>
          <a:p>
            <a:pPr marL="285750" indent="-285750">
              <a:buFont typeface="Arial" panose="020B0604020202020204" pitchFamily="34" charset="0"/>
              <a:buChar char="•"/>
            </a:pPr>
            <a:endParaRPr lang="en-IN"/>
          </a:p>
          <a:p>
            <a:pPr marL="285750" indent="-285750">
              <a:buFont typeface="Arial" panose="020B0604020202020204" pitchFamily="34" charset="0"/>
              <a:buChar char="•"/>
            </a:pPr>
            <a:endParaRPr lang="en-IN"/>
          </a:p>
          <a:p>
            <a:pPr marL="285750" indent="-285750">
              <a:buFont typeface="Arial" panose="020B0604020202020204" pitchFamily="34" charset="0"/>
              <a:buChar char="•"/>
            </a:pPr>
            <a:endParaRPr lang="en-IN"/>
          </a:p>
          <a:p>
            <a:pPr marL="285750" indent="-285750">
              <a:buFont typeface="Arial" panose="020B0604020202020204" pitchFamily="34" charset="0"/>
              <a:buChar char="•"/>
            </a:pPr>
            <a:endParaRPr lang="en-IN"/>
          </a:p>
          <a:p>
            <a:pPr marL="285750" indent="-285750">
              <a:buFont typeface="Arial" panose="020B0604020202020204" pitchFamily="34" charset="0"/>
              <a:buChar char="•"/>
            </a:pPr>
            <a:endParaRPr lang="en-IN"/>
          </a:p>
          <a:p>
            <a:endParaRPr lang="en-IN"/>
          </a:p>
          <a:p>
            <a:pPr marL="285750" indent="-285750" algn="l">
              <a:buFont typeface="Arial" panose="020B0604020202020204" pitchFamily="34" charset="0"/>
              <a:buChar char="•"/>
            </a:pPr>
            <a:r>
              <a:rPr lang="en-IN" sz="1800" b="0" i="0" u="none" strike="noStrike" baseline="0">
                <a:latin typeface="MathPackOne"/>
              </a:rPr>
              <a:t>Doppler broadening for CZT, the overall</a:t>
            </a:r>
          </a:p>
          <a:p>
            <a:pPr algn="l"/>
            <a:r>
              <a:rPr lang="en-IN" sz="1800" b="0" i="0" u="none" strike="noStrike" baseline="0">
                <a:latin typeface="MathPackOne"/>
              </a:rPr>
              <a:t>    angular uncertainty due to energy uncertainty at</a:t>
            </a:r>
          </a:p>
          <a:p>
            <a:pPr algn="l"/>
            <a:r>
              <a:rPr lang="en-IN" sz="1800" b="0" i="0" u="none" strike="noStrike" baseline="0">
                <a:latin typeface="MathPackOne"/>
              </a:rPr>
              <a:t>    511 keV is only around 3</a:t>
            </a:r>
            <a:r>
              <a:rPr lang="en-IN" baseline="30000">
                <a:latin typeface="MacmillanMixed1"/>
              </a:rPr>
              <a:t>o</a:t>
            </a:r>
            <a:r>
              <a:rPr lang="en-IN" sz="1800" b="0" i="0" u="none" strike="noStrike" baseline="30000">
                <a:latin typeface="MacmillanMixed1"/>
              </a:rPr>
              <a:t> </a:t>
            </a:r>
            <a:r>
              <a:rPr lang="en-IN" sz="1800" b="0" i="0" u="none" strike="noStrike" baseline="0">
                <a:latin typeface="MathPackOne"/>
              </a:rPr>
              <a:t>for scattering angles</a:t>
            </a:r>
          </a:p>
          <a:p>
            <a:pPr algn="l"/>
            <a:r>
              <a:rPr lang="en-IN" sz="1800" b="0" i="0" u="none" strike="noStrike" baseline="0">
                <a:latin typeface="MathPackOne"/>
              </a:rPr>
              <a:t>    between 20</a:t>
            </a:r>
            <a:r>
              <a:rPr lang="en-IN" baseline="30000">
                <a:latin typeface="MacmillanMixed1"/>
              </a:rPr>
              <a:t>o</a:t>
            </a:r>
            <a:r>
              <a:rPr lang="en-IN" sz="1800" b="0" i="0" u="none" strike="noStrike" baseline="0">
                <a:latin typeface="MacmillanMixed1"/>
              </a:rPr>
              <a:t> </a:t>
            </a:r>
            <a:r>
              <a:rPr lang="en-IN" sz="1800" b="0" i="0" u="none" strike="noStrike" baseline="0">
                <a:latin typeface="MathPackOne"/>
              </a:rPr>
              <a:t>and 80</a:t>
            </a:r>
            <a:r>
              <a:rPr lang="en-IN" baseline="30000">
                <a:latin typeface="MacmillanMixed1"/>
              </a:rPr>
              <a:t>o</a:t>
            </a:r>
            <a:endParaRPr lang="en-IN" baseline="30000"/>
          </a:p>
          <a:p>
            <a:endParaRPr lang="en-IN"/>
          </a:p>
          <a:p>
            <a:endParaRPr lang="en-IN"/>
          </a:p>
        </p:txBody>
      </p:sp>
      <p:pic>
        <p:nvPicPr>
          <p:cNvPr id="7" name="Picture 6">
            <a:extLst>
              <a:ext uri="{FF2B5EF4-FFF2-40B4-BE49-F238E27FC236}">
                <a16:creationId xmlns:a16="http://schemas.microsoft.com/office/drawing/2014/main" id="{F7A56A97-1C15-44A1-A948-A2535C18B3A8}"/>
              </a:ext>
            </a:extLst>
          </p:cNvPr>
          <p:cNvPicPr>
            <a:picLocks noChangeAspect="1"/>
          </p:cNvPicPr>
          <p:nvPr/>
        </p:nvPicPr>
        <p:blipFill>
          <a:blip r:embed="rId3"/>
          <a:stretch>
            <a:fillRect/>
          </a:stretch>
        </p:blipFill>
        <p:spPr>
          <a:xfrm>
            <a:off x="2119205" y="1242253"/>
            <a:ext cx="3439005" cy="527079"/>
          </a:xfrm>
          <a:prstGeom prst="rect">
            <a:avLst/>
          </a:prstGeom>
        </p:spPr>
      </p:pic>
      <p:pic>
        <p:nvPicPr>
          <p:cNvPr id="6" name="Picture 5">
            <a:extLst>
              <a:ext uri="{FF2B5EF4-FFF2-40B4-BE49-F238E27FC236}">
                <a16:creationId xmlns:a16="http://schemas.microsoft.com/office/drawing/2014/main" id="{3D5801A1-9325-4C78-9681-03900706EC0A}"/>
              </a:ext>
            </a:extLst>
          </p:cNvPr>
          <p:cNvPicPr>
            <a:picLocks noChangeAspect="1"/>
          </p:cNvPicPr>
          <p:nvPr/>
        </p:nvPicPr>
        <p:blipFill>
          <a:blip r:embed="rId4"/>
          <a:stretch>
            <a:fillRect/>
          </a:stretch>
        </p:blipFill>
        <p:spPr>
          <a:xfrm>
            <a:off x="1996967" y="2633551"/>
            <a:ext cx="3683483" cy="1129404"/>
          </a:xfrm>
          <a:prstGeom prst="rect">
            <a:avLst/>
          </a:prstGeom>
        </p:spPr>
      </p:pic>
      <p:pic>
        <p:nvPicPr>
          <p:cNvPr id="9" name="Picture 8">
            <a:extLst>
              <a:ext uri="{FF2B5EF4-FFF2-40B4-BE49-F238E27FC236}">
                <a16:creationId xmlns:a16="http://schemas.microsoft.com/office/drawing/2014/main" id="{8205ECD3-DB84-43C7-8A12-DB4F58A60966}"/>
              </a:ext>
            </a:extLst>
          </p:cNvPr>
          <p:cNvPicPr>
            <a:picLocks noChangeAspect="1"/>
          </p:cNvPicPr>
          <p:nvPr/>
        </p:nvPicPr>
        <p:blipFill>
          <a:blip r:embed="rId5"/>
          <a:stretch>
            <a:fillRect/>
          </a:stretch>
        </p:blipFill>
        <p:spPr>
          <a:xfrm>
            <a:off x="6368688" y="3198253"/>
            <a:ext cx="5614191" cy="2777938"/>
          </a:xfrm>
          <a:prstGeom prst="rect">
            <a:avLst/>
          </a:prstGeom>
        </p:spPr>
      </p:pic>
      <p:sp>
        <p:nvSpPr>
          <p:cNvPr id="8" name="TextBox 7">
            <a:extLst>
              <a:ext uri="{FF2B5EF4-FFF2-40B4-BE49-F238E27FC236}">
                <a16:creationId xmlns:a16="http://schemas.microsoft.com/office/drawing/2014/main" id="{EC0E3A39-0004-403E-8EFC-E6478DE79EE8}"/>
              </a:ext>
            </a:extLst>
          </p:cNvPr>
          <p:cNvSpPr txBox="1"/>
          <p:nvPr/>
        </p:nvSpPr>
        <p:spPr>
          <a:xfrm>
            <a:off x="8610600" y="2675157"/>
            <a:ext cx="2836666" cy="400110"/>
          </a:xfrm>
          <a:prstGeom prst="rect">
            <a:avLst/>
          </a:prstGeom>
          <a:noFill/>
        </p:spPr>
        <p:txBody>
          <a:bodyPr wrap="square" rtlCol="0">
            <a:spAutoFit/>
          </a:bodyPr>
          <a:lstStyle/>
          <a:p>
            <a:pPr algn="l"/>
            <a:r>
              <a:rPr lang="en-IN" sz="1000"/>
              <a:t>Fig3:</a:t>
            </a:r>
            <a:r>
              <a:rPr lang="en-IN" sz="1000" b="0" i="0" u="none" strike="noStrike" baseline="0">
                <a:latin typeface="MathPackOne"/>
              </a:rPr>
              <a:t>Angular uncertainty due to detector energy resolution and Doppler broadening at 114 keV.</a:t>
            </a:r>
            <a:endParaRPr lang="en-IN" sz="1000"/>
          </a:p>
        </p:txBody>
      </p:sp>
      <p:sp>
        <p:nvSpPr>
          <p:cNvPr id="10" name="TextBox 9">
            <a:extLst>
              <a:ext uri="{FF2B5EF4-FFF2-40B4-BE49-F238E27FC236}">
                <a16:creationId xmlns:a16="http://schemas.microsoft.com/office/drawing/2014/main" id="{F81A225C-B03C-4DA5-ACA0-324288A20135}"/>
              </a:ext>
            </a:extLst>
          </p:cNvPr>
          <p:cNvSpPr txBox="1"/>
          <p:nvPr/>
        </p:nvSpPr>
        <p:spPr>
          <a:xfrm>
            <a:off x="7180384" y="5980133"/>
            <a:ext cx="5011616" cy="261610"/>
          </a:xfrm>
          <a:prstGeom prst="rect">
            <a:avLst/>
          </a:prstGeom>
          <a:noFill/>
        </p:spPr>
        <p:txBody>
          <a:bodyPr wrap="square" rtlCol="0">
            <a:spAutoFit/>
          </a:bodyPr>
          <a:lstStyle/>
          <a:p>
            <a:r>
              <a:rPr lang="en-IN" sz="1100"/>
              <a:t>Fig4:</a:t>
            </a:r>
            <a:r>
              <a:rPr lang="en-IN" sz="1100" b="0" i="0" u="none" strike="noStrike" baseline="0">
                <a:latin typeface="MathPackOne"/>
              </a:rPr>
              <a:t>Angular uncertainty estimation: (a) for 511 keV, and (b) for 1 MeV</a:t>
            </a:r>
            <a:r>
              <a:rPr lang="en-IN" sz="1000" b="0" i="0" u="none" strike="noStrike" baseline="0">
                <a:latin typeface="MathPackOne"/>
              </a:rPr>
              <a:t>.</a:t>
            </a:r>
            <a:endParaRPr lang="en-IN" sz="1000"/>
          </a:p>
        </p:txBody>
      </p:sp>
    </p:spTree>
    <p:extLst>
      <p:ext uri="{BB962C8B-B14F-4D97-AF65-F5344CB8AC3E}">
        <p14:creationId xmlns:p14="http://schemas.microsoft.com/office/powerpoint/2010/main" val="1376302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D936545-C362-448D-AD43-1B22FD7F2B4A}"/>
              </a:ext>
            </a:extLst>
          </p:cNvPr>
          <p:cNvSpPr>
            <a:spLocks noGrp="1"/>
          </p:cNvSpPr>
          <p:nvPr>
            <p:ph type="sldNum" sz="quarter" idx="12"/>
          </p:nvPr>
        </p:nvSpPr>
        <p:spPr/>
        <p:txBody>
          <a:bodyPr/>
          <a:lstStyle/>
          <a:p>
            <a:fld id="{D57F1E4F-1CFF-5643-939E-217C01CDF565}" type="slidenum">
              <a:rPr lang="en-US" smtClean="0"/>
              <a:pPr/>
              <a:t>22</a:t>
            </a:fld>
            <a:endParaRPr lang="en-US" dirty="0"/>
          </a:p>
        </p:txBody>
      </p:sp>
      <p:pic>
        <p:nvPicPr>
          <p:cNvPr id="4" name="Picture 3">
            <a:extLst>
              <a:ext uri="{FF2B5EF4-FFF2-40B4-BE49-F238E27FC236}">
                <a16:creationId xmlns:a16="http://schemas.microsoft.com/office/drawing/2014/main" id="{84D449B8-D6C4-4D31-A314-57D862867110}"/>
              </a:ext>
            </a:extLst>
          </p:cNvPr>
          <p:cNvPicPr>
            <a:picLocks noChangeAspect="1"/>
          </p:cNvPicPr>
          <p:nvPr/>
        </p:nvPicPr>
        <p:blipFill>
          <a:blip r:embed="rId2"/>
          <a:stretch>
            <a:fillRect/>
          </a:stretch>
        </p:blipFill>
        <p:spPr>
          <a:xfrm>
            <a:off x="6535728" y="1507428"/>
            <a:ext cx="5447530" cy="2795234"/>
          </a:xfrm>
          <a:prstGeom prst="rect">
            <a:avLst/>
          </a:prstGeom>
        </p:spPr>
      </p:pic>
      <p:sp>
        <p:nvSpPr>
          <p:cNvPr id="5" name="TextBox 4">
            <a:extLst>
              <a:ext uri="{FF2B5EF4-FFF2-40B4-BE49-F238E27FC236}">
                <a16:creationId xmlns:a16="http://schemas.microsoft.com/office/drawing/2014/main" id="{DD4B8DD9-5B2D-4114-B44A-F77AFC0D36C2}"/>
              </a:ext>
            </a:extLst>
          </p:cNvPr>
          <p:cNvSpPr txBox="1"/>
          <p:nvPr/>
        </p:nvSpPr>
        <p:spPr>
          <a:xfrm>
            <a:off x="675861" y="918589"/>
            <a:ext cx="5859867" cy="4431983"/>
          </a:xfrm>
          <a:prstGeom prst="rect">
            <a:avLst/>
          </a:prstGeom>
          <a:noFill/>
        </p:spPr>
        <p:txBody>
          <a:bodyPr wrap="square" rtlCol="0">
            <a:spAutoFit/>
          </a:bodyPr>
          <a:lstStyle/>
          <a:p>
            <a:pPr marL="285750" indent="-285750" algn="l">
              <a:buFont typeface="Arial" panose="020B0604020202020204" pitchFamily="34" charset="0"/>
              <a:buChar char="•"/>
            </a:pPr>
            <a:r>
              <a:rPr lang="en-IN">
                <a:latin typeface="MathPackOne"/>
              </a:rPr>
              <a:t>T</a:t>
            </a:r>
            <a:r>
              <a:rPr lang="en-IN" sz="1800" b="0" i="0" u="none" strike="noStrike" baseline="0">
                <a:latin typeface="MathPackOne"/>
              </a:rPr>
              <a:t>he excellent energy resolution of Si or HPGe detectors is not helpful for Compton imaging at middle and high </a:t>
            </a:r>
            <a:r>
              <a:rPr lang="en-IN">
                <a:latin typeface="MathPackThirteen"/>
                <a:ea typeface="Cambria" panose="02040503050406030204" pitchFamily="18" charset="0"/>
              </a:rPr>
              <a:t>γ</a:t>
            </a:r>
            <a:r>
              <a:rPr lang="en-IN" sz="1800" b="0" i="0" u="none" strike="noStrike" baseline="0">
                <a:latin typeface="MathPackOne"/>
              </a:rPr>
              <a:t>-rays energies as Si and Ge, the </a:t>
            </a:r>
            <a:r>
              <a:rPr lang="en-IN">
                <a:latin typeface="MathPackFour"/>
              </a:rPr>
              <a:t>Δ</a:t>
            </a:r>
            <a:r>
              <a:rPr lang="en-IN" sz="1800" b="0" i="1" u="none" strike="noStrike" baseline="0">
                <a:latin typeface="MathPackTwo"/>
              </a:rPr>
              <a:t>E</a:t>
            </a:r>
            <a:r>
              <a:rPr lang="en-IN" b="0" i="1" u="none" strike="noStrike" baseline="-25000">
                <a:latin typeface="MathPackTwo"/>
              </a:rPr>
              <a:t>Doppler</a:t>
            </a:r>
            <a:r>
              <a:rPr lang="en-IN" sz="1800" b="0" i="0" u="none" strike="noStrike" baseline="0">
                <a:latin typeface="MathPackExThree"/>
              </a:rPr>
              <a:t> </a:t>
            </a:r>
            <a:r>
              <a:rPr lang="en-IN" sz="1800" b="0" i="0" u="none" strike="noStrike" baseline="0">
                <a:latin typeface="MathPackOne"/>
              </a:rPr>
              <a:t>is much larger than their intrinsic energy resolution</a:t>
            </a:r>
          </a:p>
          <a:p>
            <a:pPr marL="285750" indent="-285750" algn="l">
              <a:buFont typeface="Arial" panose="020B0604020202020204" pitchFamily="34" charset="0"/>
              <a:buChar char="•"/>
            </a:pPr>
            <a:endParaRPr lang="en-IN">
              <a:latin typeface="MathPackOne"/>
            </a:endParaRPr>
          </a:p>
          <a:p>
            <a:pPr marL="285750" indent="-285750" algn="l">
              <a:buFont typeface="Arial" panose="020B0604020202020204" pitchFamily="34" charset="0"/>
              <a:buChar char="•"/>
            </a:pPr>
            <a:endParaRPr lang="en-IN">
              <a:latin typeface="MathPackOne"/>
            </a:endParaRPr>
          </a:p>
          <a:p>
            <a:pPr marL="285750" indent="-285750" algn="l">
              <a:buFont typeface="Arial" panose="020B0604020202020204" pitchFamily="34" charset="0"/>
              <a:buChar char="•"/>
            </a:pPr>
            <a:r>
              <a:rPr lang="en-IN">
                <a:latin typeface="MathPackOne"/>
              </a:rPr>
              <a:t>In geometry contribution, d is inversely proportional to the angular uncertainity</a:t>
            </a:r>
          </a:p>
          <a:p>
            <a:pPr marL="285750" indent="-285750" algn="l">
              <a:buFont typeface="Arial" panose="020B0604020202020204" pitchFamily="34" charset="0"/>
              <a:buChar char="•"/>
            </a:pPr>
            <a:endParaRPr lang="en-IN">
              <a:latin typeface="MathPackOne"/>
            </a:endParaRPr>
          </a:p>
          <a:p>
            <a:pPr marL="285750" indent="-285750" algn="l">
              <a:buFont typeface="Arial" panose="020B0604020202020204" pitchFamily="34" charset="0"/>
              <a:buChar char="•"/>
            </a:pPr>
            <a:endParaRPr lang="en-IN">
              <a:latin typeface="MathPackOne"/>
            </a:endParaRPr>
          </a:p>
          <a:p>
            <a:pPr marL="285750" indent="-285750" algn="l">
              <a:buFont typeface="Arial" panose="020B0604020202020204" pitchFamily="34" charset="0"/>
              <a:buChar char="•"/>
            </a:pPr>
            <a:r>
              <a:rPr lang="en-IN" sz="1800" b="0" i="0" u="none" strike="noStrike" baseline="0">
                <a:latin typeface="MathPackOne"/>
              </a:rPr>
              <a:t>A reasonable choice will be choosing a distance </a:t>
            </a:r>
            <a:r>
              <a:rPr lang="en-IN" sz="1800" b="0" i="1" u="none" strike="noStrike" baseline="0">
                <a:latin typeface="MathPackTwo"/>
              </a:rPr>
              <a:t>d </a:t>
            </a:r>
            <a:r>
              <a:rPr lang="en-IN" sz="1800" b="0" i="0" u="none" strike="noStrike" baseline="0">
                <a:latin typeface="MathPackOne"/>
              </a:rPr>
              <a:t>such that  </a:t>
            </a:r>
            <a:r>
              <a:rPr lang="el-GR" sz="1800" b="0" i="0" u="none" strike="noStrike" baseline="0">
                <a:latin typeface="MathPackOne"/>
              </a:rPr>
              <a:t>Δ</a:t>
            </a:r>
            <a:r>
              <a:rPr lang="en-IN">
                <a:latin typeface="MathPackFour"/>
                <a:cs typeface="Calibri" panose="020F0502020204030204" pitchFamily="34" charset="0"/>
              </a:rPr>
              <a:t>θ</a:t>
            </a:r>
            <a:r>
              <a:rPr lang="en-IN" baseline="30000">
                <a:latin typeface="MathPackFour"/>
                <a:cs typeface="Calibri" panose="020F0502020204030204" pitchFamily="34" charset="0"/>
              </a:rPr>
              <a:t>2</a:t>
            </a:r>
            <a:r>
              <a:rPr lang="en-IN" baseline="-25000">
                <a:latin typeface="MathPackFour"/>
                <a:cs typeface="Calibri" panose="020F0502020204030204" pitchFamily="34" charset="0"/>
              </a:rPr>
              <a:t>geometry</a:t>
            </a:r>
            <a:r>
              <a:rPr lang="en-IN">
                <a:latin typeface="PoltypeAssorted"/>
                <a:cs typeface="Calibri" panose="020F0502020204030204" pitchFamily="34" charset="0"/>
              </a:rPr>
              <a:t> =</a:t>
            </a:r>
            <a:r>
              <a:rPr lang="en-IN" sz="1800" b="0" i="0" u="none" strike="noStrike" baseline="0">
                <a:latin typeface="PoltypeAssorted"/>
              </a:rPr>
              <a:t> </a:t>
            </a:r>
            <a:r>
              <a:rPr lang="el-GR" sz="1800" b="0" i="0" u="none" strike="noStrike" baseline="0">
                <a:latin typeface="PoltypeAssorted"/>
              </a:rPr>
              <a:t>Δ</a:t>
            </a:r>
            <a:r>
              <a:rPr lang="el-GR" sz="1800" b="0" i="0" u="none" strike="noStrike" baseline="0">
                <a:latin typeface="Calibri" panose="020F0502020204030204" pitchFamily="34" charset="0"/>
                <a:cs typeface="Calibri" panose="020F0502020204030204" pitchFamily="34" charset="0"/>
              </a:rPr>
              <a:t>θ</a:t>
            </a:r>
            <a:r>
              <a:rPr lang="en-IN" sz="1800" b="0" i="0" u="none" strike="noStrike" baseline="30000">
                <a:latin typeface="Calibri" panose="020F0502020204030204" pitchFamily="34" charset="0"/>
                <a:cs typeface="Calibri" panose="020F0502020204030204" pitchFamily="34" charset="0"/>
              </a:rPr>
              <a:t>2</a:t>
            </a:r>
            <a:r>
              <a:rPr lang="en-IN" sz="1800" b="0" i="0" u="none" strike="noStrike" baseline="-25000">
                <a:latin typeface="Calibri" panose="020F0502020204030204" pitchFamily="34" charset="0"/>
                <a:cs typeface="Calibri" panose="020F0502020204030204" pitchFamily="34" charset="0"/>
              </a:rPr>
              <a:t>energy resolution </a:t>
            </a:r>
            <a:r>
              <a:rPr lang="en-IN" sz="1800" b="0" i="0" u="none" strike="noStrike" baseline="0">
                <a:latin typeface="Calibri" panose="020F0502020204030204" pitchFamily="34" charset="0"/>
                <a:cs typeface="Calibri" panose="020F0502020204030204" pitchFamily="34" charset="0"/>
              </a:rPr>
              <a:t>+ </a:t>
            </a:r>
            <a:r>
              <a:rPr lang="el-GR" sz="1800" b="0" i="0" u="none" strike="noStrike" baseline="0">
                <a:latin typeface="Calibri" panose="020F0502020204030204" pitchFamily="34" charset="0"/>
                <a:cs typeface="Calibri" panose="020F0502020204030204" pitchFamily="34" charset="0"/>
              </a:rPr>
              <a:t>Δθ</a:t>
            </a:r>
            <a:r>
              <a:rPr lang="en-IN" sz="1800" b="0" i="0" u="none" strike="noStrike" baseline="30000">
                <a:latin typeface="Calibri" panose="020F0502020204030204" pitchFamily="34" charset="0"/>
                <a:cs typeface="Calibri" panose="020F0502020204030204" pitchFamily="34" charset="0"/>
              </a:rPr>
              <a:t>2</a:t>
            </a:r>
            <a:r>
              <a:rPr lang="en-IN" sz="1800" b="0" i="0" u="none" strike="noStrike" baseline="-25000">
                <a:latin typeface="Calibri" panose="020F0502020204030204" pitchFamily="34" charset="0"/>
                <a:cs typeface="Calibri" panose="020F0502020204030204" pitchFamily="34" charset="0"/>
              </a:rPr>
              <a:t>Doppler        </a:t>
            </a:r>
          </a:p>
          <a:p>
            <a:pPr marL="285750" indent="-285750" algn="l">
              <a:buFont typeface="Arial" panose="020B0604020202020204" pitchFamily="34" charset="0"/>
              <a:buChar char="•"/>
            </a:pPr>
            <a:endParaRPr lang="en-IN" baseline="-25000">
              <a:latin typeface="Calibri" panose="020F0502020204030204" pitchFamily="34" charset="0"/>
              <a:cs typeface="Calibri" panose="020F0502020204030204" pitchFamily="34" charset="0"/>
            </a:endParaRPr>
          </a:p>
          <a:p>
            <a:pPr marL="285750" indent="-285750" algn="l">
              <a:buFont typeface="Arial" panose="020B0604020202020204" pitchFamily="34" charset="0"/>
              <a:buChar char="•"/>
            </a:pPr>
            <a:endParaRPr lang="en-IN" sz="1800" b="0" i="0" u="none" strike="noStrike" baseline="-25000">
              <a:latin typeface="Calibri" panose="020F0502020204030204" pitchFamily="34" charset="0"/>
              <a:cs typeface="Calibri" panose="020F0502020204030204" pitchFamily="34" charset="0"/>
            </a:endParaRPr>
          </a:p>
          <a:p>
            <a:pPr marL="285750" indent="-285750" algn="l">
              <a:buFont typeface="Arial" panose="020B0604020202020204" pitchFamily="34" charset="0"/>
              <a:buChar char="•"/>
            </a:pPr>
            <a:endParaRPr lang="en-IN" baseline="-25000">
              <a:latin typeface="Calibri" panose="020F0502020204030204" pitchFamily="34" charset="0"/>
              <a:cs typeface="Calibri" panose="020F0502020204030204" pitchFamily="34" charset="0"/>
            </a:endParaRPr>
          </a:p>
          <a:p>
            <a:pPr marL="285750" indent="-285750" algn="l">
              <a:buFont typeface="Arial" panose="020B0604020202020204" pitchFamily="34" charset="0"/>
              <a:buChar char="•"/>
            </a:pPr>
            <a:r>
              <a:rPr lang="en-IN">
                <a:latin typeface="Calibri" panose="020F0502020204030204" pitchFamily="34" charset="0"/>
                <a:cs typeface="Calibri" panose="020F0502020204030204" pitchFamily="34" charset="0"/>
              </a:rPr>
              <a:t>Efficiency of the detector is given by, </a:t>
            </a:r>
            <a:endParaRPr lang="en-IN" sz="1800" b="0" i="0" u="none" strike="noStrike">
              <a:latin typeface="Calibri" panose="020F0502020204030204" pitchFamily="34" charset="0"/>
              <a:cs typeface="Calibri" panose="020F0502020204030204" pitchFamily="34" charset="0"/>
            </a:endParaRPr>
          </a:p>
          <a:p>
            <a:pPr algn="l"/>
            <a:r>
              <a:rPr lang="en-IN" sz="1800" b="0" i="0" u="none" strike="noStrike" baseline="-25000">
                <a:latin typeface="Calibri" panose="020F0502020204030204" pitchFamily="34" charset="0"/>
                <a:cs typeface="Calibri" panose="020F0502020204030204" pitchFamily="34" charset="0"/>
              </a:rPr>
              <a:t>       </a:t>
            </a:r>
          </a:p>
        </p:txBody>
      </p:sp>
      <p:pic>
        <p:nvPicPr>
          <p:cNvPr id="7" name="Picture 6">
            <a:extLst>
              <a:ext uri="{FF2B5EF4-FFF2-40B4-BE49-F238E27FC236}">
                <a16:creationId xmlns:a16="http://schemas.microsoft.com/office/drawing/2014/main" id="{3B09D41E-DAC4-4605-B3AA-035D639490C5}"/>
              </a:ext>
            </a:extLst>
          </p:cNvPr>
          <p:cNvPicPr>
            <a:picLocks noChangeAspect="1"/>
          </p:cNvPicPr>
          <p:nvPr/>
        </p:nvPicPr>
        <p:blipFill>
          <a:blip r:embed="rId3"/>
          <a:stretch>
            <a:fillRect/>
          </a:stretch>
        </p:blipFill>
        <p:spPr>
          <a:xfrm>
            <a:off x="4639062" y="4735759"/>
            <a:ext cx="4982270" cy="1333686"/>
          </a:xfrm>
          <a:prstGeom prst="rect">
            <a:avLst/>
          </a:prstGeom>
        </p:spPr>
      </p:pic>
      <p:sp>
        <p:nvSpPr>
          <p:cNvPr id="3" name="TextBox 2">
            <a:extLst>
              <a:ext uri="{FF2B5EF4-FFF2-40B4-BE49-F238E27FC236}">
                <a16:creationId xmlns:a16="http://schemas.microsoft.com/office/drawing/2014/main" id="{2D2D3027-DD71-411E-A230-207C8259F4E2}"/>
              </a:ext>
            </a:extLst>
          </p:cNvPr>
          <p:cNvSpPr txBox="1"/>
          <p:nvPr/>
        </p:nvSpPr>
        <p:spPr>
          <a:xfrm>
            <a:off x="7000988" y="2983789"/>
            <a:ext cx="4982270" cy="246221"/>
          </a:xfrm>
          <a:prstGeom prst="rect">
            <a:avLst/>
          </a:prstGeom>
          <a:noFill/>
        </p:spPr>
        <p:txBody>
          <a:bodyPr wrap="square" rtlCol="0">
            <a:spAutoFit/>
          </a:bodyPr>
          <a:lstStyle/>
          <a:p>
            <a:r>
              <a:rPr lang="en-IN" sz="1000"/>
              <a:t>Fig5:</a:t>
            </a:r>
            <a:r>
              <a:rPr lang="en-IN" sz="1000" b="0" i="0" u="none" strike="noStrike" baseline="0">
                <a:latin typeface="MathPackOne"/>
              </a:rPr>
              <a:t>Energy uncertainty due to Doppler broadening e</a:t>
            </a:r>
            <a:r>
              <a:rPr lang="en-IN" sz="1000">
                <a:latin typeface="MacmillanMixed1"/>
              </a:rPr>
              <a:t>ff</a:t>
            </a:r>
            <a:r>
              <a:rPr lang="en-IN" sz="1000" b="0" i="0" u="none" strike="noStrike" baseline="0">
                <a:latin typeface="MathPackOne"/>
              </a:rPr>
              <a:t>ect for: (a) 511 keV, and (b) 1 MeV.</a:t>
            </a:r>
            <a:endParaRPr lang="en-IN" sz="1000"/>
          </a:p>
        </p:txBody>
      </p:sp>
    </p:spTree>
    <p:extLst>
      <p:ext uri="{BB962C8B-B14F-4D97-AF65-F5344CB8AC3E}">
        <p14:creationId xmlns:p14="http://schemas.microsoft.com/office/powerpoint/2010/main" val="17813228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9107203B-FA57-6400-81B5-9E5E189DD3B0}"/>
              </a:ext>
            </a:extLst>
          </p:cNvPr>
          <p:cNvSpPr>
            <a:spLocks noGrp="1"/>
          </p:cNvSpPr>
          <p:nvPr>
            <p:ph type="title"/>
          </p:nvPr>
        </p:nvSpPr>
        <p:spPr>
          <a:xfrm>
            <a:off x="524974" y="174270"/>
            <a:ext cx="10515600" cy="1325563"/>
          </a:xfrm>
        </p:spPr>
        <p:txBody>
          <a:bodyPr/>
          <a:lstStyle/>
          <a:p>
            <a:r>
              <a:rPr lang="en-IN"/>
              <a:t>Compton scattering</a:t>
            </a:r>
          </a:p>
        </p:txBody>
      </p:sp>
      <p:pic>
        <p:nvPicPr>
          <p:cNvPr id="11" name="Content Placeholder 10" descr="Schematic&#10;&#10;Description automatically generated">
            <a:extLst>
              <a:ext uri="{FF2B5EF4-FFF2-40B4-BE49-F238E27FC236}">
                <a16:creationId xmlns:a16="http://schemas.microsoft.com/office/drawing/2014/main" id="{BC463283-3AE0-3DED-42FC-3A92003FA1A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520820" y="1962977"/>
            <a:ext cx="4465772" cy="3221577"/>
          </a:xfrm>
          <a:solidFill>
            <a:schemeClr val="tx1"/>
          </a:solidFill>
        </p:spPr>
      </p:pic>
      <p:sp>
        <p:nvSpPr>
          <p:cNvPr id="2" name="Slide Number Placeholder 1">
            <a:extLst>
              <a:ext uri="{FF2B5EF4-FFF2-40B4-BE49-F238E27FC236}">
                <a16:creationId xmlns:a16="http://schemas.microsoft.com/office/drawing/2014/main" id="{5BBCF6F2-D996-EBEF-3859-47B5EC512184}"/>
              </a:ext>
            </a:extLst>
          </p:cNvPr>
          <p:cNvSpPr>
            <a:spLocks noGrp="1"/>
          </p:cNvSpPr>
          <p:nvPr>
            <p:ph type="sldNum" sz="quarter" idx="12"/>
          </p:nvPr>
        </p:nvSpPr>
        <p:spPr/>
        <p:txBody>
          <a:bodyPr/>
          <a:lstStyle/>
          <a:p>
            <a:fld id="{3CA9B338-319B-4270-B121-4DF8FFC3B207}" type="slidenum">
              <a:rPr lang="en-IN" smtClean="0"/>
              <a:t>3</a:t>
            </a:fld>
            <a:endParaRPr lang="en-IN"/>
          </a:p>
        </p:txBody>
      </p:sp>
      <p:sp>
        <p:nvSpPr>
          <p:cNvPr id="12" name="TextBox 11">
            <a:extLst>
              <a:ext uri="{FF2B5EF4-FFF2-40B4-BE49-F238E27FC236}">
                <a16:creationId xmlns:a16="http://schemas.microsoft.com/office/drawing/2014/main" id="{85696641-9C98-F252-C360-FA8758E6794B}"/>
              </a:ext>
            </a:extLst>
          </p:cNvPr>
          <p:cNvSpPr txBox="1"/>
          <p:nvPr/>
        </p:nvSpPr>
        <p:spPr>
          <a:xfrm>
            <a:off x="600278" y="1459149"/>
            <a:ext cx="7092882" cy="5647700"/>
          </a:xfrm>
          <a:prstGeom prst="rect">
            <a:avLst/>
          </a:prstGeom>
          <a:noFill/>
        </p:spPr>
        <p:txBody>
          <a:bodyPr wrap="square" lIns="91440" tIns="45720" rIns="91440" bIns="45720" rtlCol="0" anchor="t">
            <a:spAutoFit/>
          </a:bodyPr>
          <a:lstStyle/>
          <a:p>
            <a:pPr marL="285750" indent="-285750">
              <a:spcBef>
                <a:spcPts val="1800"/>
              </a:spcBef>
              <a:buFont typeface="Wingdings" panose="05000000000000000000" pitchFamily="2" charset="2"/>
              <a:buChar char="Ø"/>
            </a:pPr>
            <a:r>
              <a:rPr lang="en-IN" sz="2000" b="0" i="0">
                <a:effectLst/>
                <a:latin typeface="Times New Roman"/>
                <a:cs typeface="Times New Roman"/>
              </a:rPr>
              <a:t>Compton scattering is the inelastic or non-classical scattering of a photon by a charged particle, usually an electron</a:t>
            </a:r>
          </a:p>
          <a:p>
            <a:pPr marL="285750" indent="-285750">
              <a:spcBef>
                <a:spcPts val="1800"/>
              </a:spcBef>
              <a:buFont typeface="Wingdings" panose="05000000000000000000" pitchFamily="2" charset="2"/>
              <a:buChar char="Ø"/>
            </a:pPr>
            <a:endParaRPr lang="en-IN" sz="2000" b="0" i="0">
              <a:effectLst/>
              <a:latin typeface="Times New Roman"/>
              <a:cs typeface="Times New Roman"/>
            </a:endParaRPr>
          </a:p>
          <a:p>
            <a:pPr marL="285750" indent="-285750">
              <a:spcBef>
                <a:spcPts val="1800"/>
              </a:spcBef>
              <a:buFont typeface="Wingdings" panose="05000000000000000000" pitchFamily="2" charset="2"/>
              <a:buChar char="Ø"/>
            </a:pPr>
            <a:endParaRPr lang="en-IN" sz="2000" b="0" i="0">
              <a:effectLst/>
              <a:latin typeface="Times New Roman"/>
              <a:cs typeface="Times New Roman"/>
            </a:endParaRPr>
          </a:p>
          <a:p>
            <a:pPr marL="285750" indent="-285750">
              <a:spcBef>
                <a:spcPts val="1800"/>
              </a:spcBef>
              <a:buFont typeface="Wingdings" panose="05000000000000000000" pitchFamily="2" charset="2"/>
              <a:buChar char="Ø"/>
            </a:pPr>
            <a:r>
              <a:rPr lang="en-IN" sz="2000" b="0" i="0">
                <a:effectLst/>
                <a:latin typeface="Times New Roman"/>
                <a:cs typeface="Times New Roman"/>
              </a:rPr>
              <a:t>A. H.</a:t>
            </a:r>
            <a:r>
              <a:rPr lang="en-IN" sz="2000">
                <a:latin typeface="Times New Roman"/>
                <a:cs typeface="Times New Roman"/>
              </a:rPr>
              <a:t> </a:t>
            </a:r>
            <a:r>
              <a:rPr lang="en-IN" sz="2000" b="0" i="0">
                <a:effectLst/>
                <a:latin typeface="Times New Roman"/>
                <a:cs typeface="Times New Roman"/>
              </a:rPr>
              <a:t>Compton observed the Compton scattering</a:t>
            </a:r>
            <a:r>
              <a:rPr lang="en-IN" sz="2000" b="1" i="0">
                <a:effectLst/>
                <a:latin typeface="Times New Roman"/>
                <a:cs typeface="Times New Roman"/>
              </a:rPr>
              <a:t> in 1923</a:t>
            </a:r>
            <a:r>
              <a:rPr lang="en-IN" sz="2000" b="0" i="0">
                <a:effectLst/>
                <a:latin typeface="Times New Roman"/>
                <a:cs typeface="Times New Roman"/>
              </a:rPr>
              <a:t> and earned </a:t>
            </a:r>
            <a:r>
              <a:rPr lang="en-IN" sz="2000" b="1" i="0">
                <a:effectLst/>
                <a:latin typeface="Times New Roman"/>
                <a:cs typeface="Times New Roman"/>
              </a:rPr>
              <a:t>the Nobel Prize in Physics in 1927</a:t>
            </a:r>
            <a:r>
              <a:rPr lang="en-IN" sz="2000" b="0" i="0">
                <a:effectLst/>
                <a:latin typeface="Times New Roman"/>
                <a:cs typeface="Times New Roman"/>
              </a:rPr>
              <a:t> for this new understanding of the particle nature of photons.</a:t>
            </a:r>
          </a:p>
          <a:p>
            <a:pPr marL="285750" indent="-285750">
              <a:spcBef>
                <a:spcPts val="1800"/>
              </a:spcBef>
              <a:buFont typeface="Wingdings" panose="05000000000000000000" pitchFamily="2" charset="2"/>
              <a:buChar char="Ø"/>
            </a:pPr>
            <a:endParaRPr lang="en-IN" sz="2000" b="0" i="0">
              <a:effectLst/>
              <a:latin typeface="Times New Roman"/>
              <a:cs typeface="Times New Roman"/>
            </a:endParaRPr>
          </a:p>
          <a:p>
            <a:pPr marL="285750" indent="-285750">
              <a:spcBef>
                <a:spcPts val="1800"/>
              </a:spcBef>
              <a:buFont typeface="Wingdings" panose="05000000000000000000" pitchFamily="2" charset="2"/>
              <a:buChar char="Ø"/>
            </a:pPr>
            <a:endParaRPr lang="en-IN" sz="2000" b="0" i="0">
              <a:effectLst/>
              <a:latin typeface="Times New Roman"/>
              <a:cs typeface="Times New Roman"/>
            </a:endParaRPr>
          </a:p>
          <a:p>
            <a:pPr marL="285750" indent="-285750">
              <a:spcBef>
                <a:spcPts val="1800"/>
              </a:spcBef>
              <a:buFont typeface="Wingdings" panose="05000000000000000000" pitchFamily="2" charset="2"/>
              <a:buChar char="Ø"/>
            </a:pPr>
            <a:r>
              <a:rPr lang="en-IN" sz="2000">
                <a:latin typeface="Times New Roman"/>
                <a:cs typeface="Times New Roman"/>
              </a:rPr>
              <a:t>The interaction probability depends on Z/A and nearly constant for all materials.</a:t>
            </a:r>
          </a:p>
          <a:p>
            <a:pPr marL="285750" indent="-285750">
              <a:spcBef>
                <a:spcPts val="1800"/>
              </a:spcBef>
              <a:buFont typeface="Arial" panose="020B0604020202020204" pitchFamily="34" charset="0"/>
              <a:buChar char="•"/>
            </a:pPr>
            <a:endParaRPr lang="en-IN" b="0" i="0">
              <a:effectLst/>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en-IN"/>
          </a:p>
        </p:txBody>
      </p:sp>
      <p:sp>
        <p:nvSpPr>
          <p:cNvPr id="13" name="TextBox 12">
            <a:extLst>
              <a:ext uri="{FF2B5EF4-FFF2-40B4-BE49-F238E27FC236}">
                <a16:creationId xmlns:a16="http://schemas.microsoft.com/office/drawing/2014/main" id="{7D963025-023F-2034-F1DC-DB8ADE40474C}"/>
              </a:ext>
            </a:extLst>
          </p:cNvPr>
          <p:cNvSpPr txBox="1"/>
          <p:nvPr/>
        </p:nvSpPr>
        <p:spPr>
          <a:xfrm>
            <a:off x="8366210" y="5211281"/>
            <a:ext cx="3457980" cy="307777"/>
          </a:xfrm>
          <a:prstGeom prst="rect">
            <a:avLst/>
          </a:prstGeom>
          <a:noFill/>
        </p:spPr>
        <p:txBody>
          <a:bodyPr wrap="square" rtlCol="0">
            <a:spAutoFit/>
          </a:bodyPr>
          <a:lstStyle/>
          <a:p>
            <a:r>
              <a:rPr lang="en-IN" sz="1400" b="0" i="0">
                <a:effectLst/>
                <a:latin typeface="Times New Roman" panose="02020603050405020304" pitchFamily="18" charset="0"/>
                <a:cs typeface="Times New Roman" panose="02020603050405020304" pitchFamily="18" charset="0"/>
              </a:rPr>
              <a:t> hyperphysics.phy-astr.gsu.edu</a:t>
            </a:r>
            <a:endParaRPr lang="en-IN" sz="140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43464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038E05A-B841-F4EA-BF23-77ECDECFE833}"/>
              </a:ext>
            </a:extLst>
          </p:cNvPr>
          <p:cNvSpPr>
            <a:spLocks noGrp="1"/>
          </p:cNvSpPr>
          <p:nvPr>
            <p:ph type="sldNum" sz="quarter" idx="12"/>
          </p:nvPr>
        </p:nvSpPr>
        <p:spPr/>
        <p:txBody>
          <a:bodyPr/>
          <a:lstStyle/>
          <a:p>
            <a:fld id="{330EA680-D336-4FF7-8B7A-9848BB0A1C32}" type="slidenum">
              <a:rPr lang="en-US" smtClean="0"/>
              <a:t>4</a:t>
            </a:fld>
            <a:endParaRPr lang="en-US"/>
          </a:p>
        </p:txBody>
      </p:sp>
      <p:sp>
        <p:nvSpPr>
          <p:cNvPr id="6" name="TextBox 5">
            <a:extLst>
              <a:ext uri="{FF2B5EF4-FFF2-40B4-BE49-F238E27FC236}">
                <a16:creationId xmlns:a16="http://schemas.microsoft.com/office/drawing/2014/main" id="{72BE2A08-0D15-112D-4DA1-801222E165C1}"/>
              </a:ext>
            </a:extLst>
          </p:cNvPr>
          <p:cNvSpPr txBox="1"/>
          <p:nvPr/>
        </p:nvSpPr>
        <p:spPr>
          <a:xfrm>
            <a:off x="471320" y="1596378"/>
            <a:ext cx="6894650" cy="522194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buFont typeface="Wingdings" panose="05000000000000000000" pitchFamily="2" charset="2"/>
              <a:buChar char="Ø"/>
            </a:pPr>
            <a:r>
              <a:rPr lang="en-US" sz="2000" dirty="0">
                <a:latin typeface="Times New Roman" panose="02020603050405020304" pitchFamily="18" charset="0"/>
                <a:ea typeface="+mn-lt"/>
                <a:cs typeface="Times New Roman" panose="02020603050405020304" pitchFamily="18" charset="0"/>
              </a:rPr>
              <a:t>Consider a photon of energy E</a:t>
            </a:r>
            <a:r>
              <a:rPr lang="en-US" sz="2000" baseline="-25000" dirty="0">
                <a:latin typeface="Times New Roman" panose="02020603050405020304" pitchFamily="18" charset="0"/>
                <a:ea typeface="+mn-lt"/>
                <a:cs typeface="Times New Roman" panose="02020603050405020304" pitchFamily="18" charset="0"/>
              </a:rPr>
              <a:t>0</a:t>
            </a:r>
            <a:r>
              <a:rPr lang="en-US" sz="2000" dirty="0">
                <a:latin typeface="Times New Roman" panose="02020603050405020304" pitchFamily="18" charset="0"/>
                <a:ea typeface="+mn-lt"/>
                <a:cs typeface="Times New Roman" panose="02020603050405020304" pitchFamily="18" charset="0"/>
              </a:rPr>
              <a:t> </a:t>
            </a:r>
            <a:r>
              <a:rPr lang="en-US" sz="2000">
                <a:latin typeface="Times New Roman" panose="02020603050405020304" pitchFamily="18" charset="0"/>
                <a:ea typeface="+mn-lt"/>
                <a:cs typeface="Times New Roman" panose="02020603050405020304" pitchFamily="18" charset="0"/>
              </a:rPr>
              <a:t>traveling towards the detector</a:t>
            </a:r>
          </a:p>
          <a:p>
            <a:pPr marL="342900" indent="-342900">
              <a:buFont typeface="Wingdings" panose="05000000000000000000" pitchFamily="2" charset="2"/>
              <a:buChar char="Ø"/>
            </a:pPr>
            <a:endParaRPr lang="en-US" sz="2000">
              <a:latin typeface="Times New Roman" panose="02020603050405020304" pitchFamily="18" charset="0"/>
              <a:ea typeface="+mn-lt"/>
              <a:cs typeface="Times New Roman" panose="02020603050405020304" pitchFamily="18" charset="0"/>
            </a:endParaRPr>
          </a:p>
          <a:p>
            <a:pPr marL="342900" indent="-342900">
              <a:buFont typeface="Wingdings" panose="05000000000000000000" pitchFamily="2" charset="2"/>
              <a:buChar char="Ø"/>
            </a:pPr>
            <a:endParaRPr lang="en-US" sz="2000">
              <a:latin typeface="Times New Roman" panose="02020603050405020304" pitchFamily="18" charset="0"/>
              <a:ea typeface="+mn-lt"/>
              <a:cs typeface="Times New Roman" panose="02020603050405020304" pitchFamily="18" charset="0"/>
            </a:endParaRPr>
          </a:p>
          <a:p>
            <a:pPr marL="342900" indent="-342900">
              <a:buFont typeface="Wingdings" panose="05000000000000000000" pitchFamily="2" charset="2"/>
              <a:buChar char="Ø"/>
            </a:pPr>
            <a:endParaRPr lang="en-US" sz="2000" dirty="0">
              <a:latin typeface="Times New Roman" panose="02020603050405020304" pitchFamily="18" charset="0"/>
              <a:ea typeface="+mn-lt"/>
              <a:cs typeface="Times New Roman" panose="02020603050405020304" pitchFamily="18" charset="0"/>
            </a:endParaRPr>
          </a:p>
          <a:p>
            <a:pPr marL="342900" indent="-342900">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The photon undergoes Compton event </a:t>
            </a:r>
            <a:r>
              <a:rPr lang="en-US" sz="2000">
                <a:latin typeface="Times New Roman" panose="02020603050405020304" pitchFamily="18" charset="0"/>
                <a:cs typeface="Times New Roman" panose="02020603050405020304" pitchFamily="18" charset="0"/>
              </a:rPr>
              <a:t>at the scatterer </a:t>
            </a:r>
            <a:r>
              <a:rPr lang="en-US" sz="2000" dirty="0">
                <a:latin typeface="Times New Roman" panose="02020603050405020304" pitchFamily="18" charset="0"/>
                <a:cs typeface="Times New Roman" panose="02020603050405020304" pitchFamily="18" charset="0"/>
              </a:rPr>
              <a:t>through an </a:t>
            </a:r>
            <a:r>
              <a:rPr lang="en-US" sz="2000">
                <a:latin typeface="Times New Roman" panose="02020603050405020304" pitchFamily="18" charset="0"/>
                <a:cs typeface="Times New Roman" panose="02020603050405020304" pitchFamily="18" charset="0"/>
              </a:rPr>
              <a:t>angle </a:t>
            </a:r>
            <a:r>
              <a:rPr lang="el-GR" sz="2000">
                <a:latin typeface="Times New Roman" panose="02020603050405020304" pitchFamily="18" charset="0"/>
                <a:cs typeface="Times New Roman" panose="02020603050405020304" pitchFamily="18" charset="0"/>
              </a:rPr>
              <a:t>θ</a:t>
            </a:r>
            <a:r>
              <a:rPr lang="en-US" sz="2000">
                <a:latin typeface="Times New Roman" panose="02020603050405020304" pitchFamily="18" charset="0"/>
                <a:cs typeface="Times New Roman" panose="02020603050405020304" pitchFamily="18" charset="0"/>
              </a:rPr>
              <a:t> where </a:t>
            </a:r>
            <a:r>
              <a:rPr lang="en-US" sz="2000" dirty="0">
                <a:latin typeface="Times New Roman" panose="02020603050405020304" pitchFamily="18" charset="0"/>
                <a:cs typeface="Times New Roman" panose="02020603050405020304" pitchFamily="18" charset="0"/>
              </a:rPr>
              <a:t>both position and energy </a:t>
            </a:r>
            <a:r>
              <a:rPr lang="en-US" sz="2000">
                <a:latin typeface="Times New Roman" panose="02020603050405020304" pitchFamily="18" charset="0"/>
                <a:cs typeface="Times New Roman" panose="02020603050405020304" pitchFamily="18" charset="0"/>
              </a:rPr>
              <a:t>is measured</a:t>
            </a:r>
          </a:p>
          <a:p>
            <a:pPr marL="342900" indent="-342900">
              <a:buFont typeface="Wingdings" panose="05000000000000000000" pitchFamily="2" charset="2"/>
              <a:buChar char="Ø"/>
            </a:pPr>
            <a:endParaRPr lang="en-US" sz="200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endParaRPr lang="en-US" sz="2000" baseline="-25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Ø"/>
            </a:pPr>
            <a:r>
              <a:rPr lang="en-US" sz="2000">
                <a:latin typeface="Times New Roman" panose="02020603050405020304" pitchFamily="18" charset="0"/>
                <a:cs typeface="Times New Roman" panose="02020603050405020304" pitchFamily="18" charset="0"/>
              </a:rPr>
              <a:t>Interested in those events which </a:t>
            </a:r>
            <a:r>
              <a:rPr lang="en-US" sz="2000" dirty="0">
                <a:latin typeface="Times New Roman" panose="02020603050405020304" pitchFamily="18" charset="0"/>
                <a:cs typeface="Times New Roman" panose="02020603050405020304" pitchFamily="18" charset="0"/>
              </a:rPr>
              <a:t>follows E</a:t>
            </a:r>
            <a:r>
              <a:rPr lang="en-US" sz="2000" baseline="-25000" dirty="0">
                <a:latin typeface="Times New Roman" panose="02020603050405020304" pitchFamily="18" charset="0"/>
                <a:cs typeface="Times New Roman" panose="02020603050405020304" pitchFamily="18" charset="0"/>
              </a:rPr>
              <a:t>0</a:t>
            </a:r>
            <a:r>
              <a:rPr lang="en-US" sz="2000" dirty="0">
                <a:latin typeface="Times New Roman" panose="02020603050405020304" pitchFamily="18" charset="0"/>
                <a:cs typeface="Times New Roman" panose="02020603050405020304" pitchFamily="18" charset="0"/>
              </a:rPr>
              <a:t> = </a:t>
            </a:r>
            <a:r>
              <a:rPr lang="en-US" sz="2000">
                <a:latin typeface="Times New Roman" panose="02020603050405020304" pitchFamily="18" charset="0"/>
                <a:cs typeface="Times New Roman" panose="02020603050405020304" pitchFamily="18" charset="0"/>
              </a:rPr>
              <a:t>Σ E</a:t>
            </a:r>
            <a:r>
              <a:rPr lang="en-US" sz="2000" baseline="-25000">
                <a:latin typeface="Times New Roman" panose="02020603050405020304" pitchFamily="18" charset="0"/>
                <a:cs typeface="Times New Roman" panose="02020603050405020304" pitchFamily="18" charset="0"/>
              </a:rPr>
              <a:t>i</a:t>
            </a:r>
          </a:p>
          <a:p>
            <a:pPr marL="342900" indent="-342900">
              <a:buFont typeface="Wingdings" panose="05000000000000000000" pitchFamily="2" charset="2"/>
              <a:buChar char="Ø"/>
            </a:pPr>
            <a:endParaRPr lang="en-US" sz="2000" baseline="-2500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Ø"/>
            </a:pPr>
            <a:endParaRPr lang="en-US" sz="2000" baseline="-2500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Ø"/>
            </a:pPr>
            <a:endParaRPr lang="en-US" sz="2000" baseline="-25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The Compton equation gives the scattering </a:t>
            </a:r>
            <a:r>
              <a:rPr lang="en-US" sz="2000">
                <a:latin typeface="Times New Roman" panose="02020603050405020304" pitchFamily="18" charset="0"/>
                <a:cs typeface="Times New Roman" panose="02020603050405020304" pitchFamily="18" charset="0"/>
              </a:rPr>
              <a:t>angle </a:t>
            </a:r>
            <a:r>
              <a:rPr lang="el-GR" sz="2000">
                <a:latin typeface="Times New Roman" panose="02020603050405020304" pitchFamily="18" charset="0"/>
                <a:cs typeface="Times New Roman" panose="02020603050405020304" pitchFamily="18" charset="0"/>
              </a:rPr>
              <a:t>θ</a:t>
            </a:r>
            <a:r>
              <a:rPr lang="en-IN" sz="2000">
                <a:latin typeface="Times New Roman" panose="02020603050405020304" pitchFamily="18" charset="0"/>
                <a:cs typeface="Times New Roman" panose="02020603050405020304" pitchFamily="18" charset="0"/>
              </a:rPr>
              <a:t>,</a:t>
            </a:r>
          </a:p>
          <a:p>
            <a:pPr marL="342900" indent="-342900">
              <a:buFont typeface="Wingdings" panose="05000000000000000000" pitchFamily="2" charset="2"/>
              <a:buChar char="Ø"/>
            </a:pPr>
            <a:endParaRPr lang="en-IN" sz="200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Ø"/>
            </a:pPr>
            <a:endParaRPr lang="en-IN" sz="2000">
              <a:latin typeface="Times New Roman" panose="02020603050405020304" pitchFamily="18" charset="0"/>
              <a:cs typeface="Times New Roman" panose="02020603050405020304" pitchFamily="18" charset="0"/>
            </a:endParaRPr>
          </a:p>
          <a:p>
            <a:pPr marL="342900" indent="-342900" algn="ctr">
              <a:buFont typeface="Wingdings" panose="05000000000000000000" pitchFamily="2" charset="2"/>
              <a:buChar char="Ø"/>
            </a:pPr>
            <a:endParaRPr lang="en-IN" sz="200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endParaRPr lang="en-IN" sz="2000">
              <a:latin typeface="Times New Roman" panose="02020603050405020304" pitchFamily="18" charset="0"/>
              <a:cs typeface="Times New Roman" panose="02020603050405020304" pitchFamily="18" charset="0"/>
            </a:endParaRPr>
          </a:p>
        </p:txBody>
      </p:sp>
      <p:pic>
        <p:nvPicPr>
          <p:cNvPr id="3" name="Picture 2">
            <a:extLst>
              <a:ext uri="{FF2B5EF4-FFF2-40B4-BE49-F238E27FC236}">
                <a16:creationId xmlns:a16="http://schemas.microsoft.com/office/drawing/2014/main" id="{8B8A4017-D13A-39E8-E8AF-05D38B953E33}"/>
              </a:ext>
            </a:extLst>
          </p:cNvPr>
          <p:cNvPicPr>
            <a:picLocks noChangeAspect="1"/>
          </p:cNvPicPr>
          <p:nvPr/>
        </p:nvPicPr>
        <p:blipFill>
          <a:blip r:embed="rId2">
            <a:duotone>
              <a:prstClr val="black"/>
              <a:schemeClr val="accent5">
                <a:tint val="45000"/>
                <a:satMod val="400000"/>
              </a:schemeClr>
            </a:duotone>
          </a:blip>
          <a:stretch>
            <a:fillRect/>
          </a:stretch>
        </p:blipFill>
        <p:spPr>
          <a:xfrm>
            <a:off x="3084208" y="5666131"/>
            <a:ext cx="3957885" cy="1003025"/>
          </a:xfrm>
          <a:prstGeom prst="rect">
            <a:avLst/>
          </a:prstGeom>
          <a:solidFill>
            <a:schemeClr val="tx1"/>
          </a:solidFill>
        </p:spPr>
      </p:pic>
      <p:sp>
        <p:nvSpPr>
          <p:cNvPr id="10" name="TextBox 9">
            <a:extLst>
              <a:ext uri="{FF2B5EF4-FFF2-40B4-BE49-F238E27FC236}">
                <a16:creationId xmlns:a16="http://schemas.microsoft.com/office/drawing/2014/main" id="{FCE781FF-C559-0679-ECF5-39FB5DF118DA}"/>
              </a:ext>
            </a:extLst>
          </p:cNvPr>
          <p:cNvSpPr txBox="1"/>
          <p:nvPr/>
        </p:nvSpPr>
        <p:spPr>
          <a:xfrm>
            <a:off x="0" y="70457"/>
            <a:ext cx="9753600" cy="707886"/>
          </a:xfrm>
          <a:prstGeom prst="rect">
            <a:avLst/>
          </a:prstGeom>
          <a:noFill/>
        </p:spPr>
        <p:txBody>
          <a:bodyPr wrap="square" rtlCol="0">
            <a:spAutoFit/>
          </a:bodyPr>
          <a:lstStyle/>
          <a:p>
            <a:r>
              <a:rPr lang="en-IN" sz="4000">
                <a:solidFill>
                  <a:schemeClr val="tx2"/>
                </a:solidFill>
                <a:latin typeface="+mj-lt"/>
                <a:cs typeface="Times New Roman" panose="02020603050405020304" pitchFamily="18" charset="0"/>
              </a:rPr>
              <a:t>Working principle of Compton camera</a:t>
            </a:r>
          </a:p>
        </p:txBody>
      </p:sp>
      <p:sp>
        <p:nvSpPr>
          <p:cNvPr id="4" name="TextBox 3">
            <a:extLst>
              <a:ext uri="{FF2B5EF4-FFF2-40B4-BE49-F238E27FC236}">
                <a16:creationId xmlns:a16="http://schemas.microsoft.com/office/drawing/2014/main" id="{C179095C-41D3-E588-4B7C-E995A55F123E}"/>
              </a:ext>
            </a:extLst>
          </p:cNvPr>
          <p:cNvSpPr txBox="1"/>
          <p:nvPr/>
        </p:nvSpPr>
        <p:spPr>
          <a:xfrm>
            <a:off x="7187273" y="5142912"/>
            <a:ext cx="5120707" cy="523220"/>
          </a:xfrm>
          <a:prstGeom prst="rect">
            <a:avLst/>
          </a:prstGeom>
          <a:noFill/>
        </p:spPr>
        <p:txBody>
          <a:bodyPr wrap="square" rtlCol="0">
            <a:spAutoFit/>
          </a:bodyPr>
          <a:lstStyle/>
          <a:p>
            <a:r>
              <a:rPr lang="en-IN" sz="1400">
                <a:solidFill>
                  <a:schemeClr val="tx2"/>
                </a:solidFill>
              </a:rPr>
              <a:t>Seo, Hee et. Al. (2008) Nuclear Science, IEEE Transactions on. 55. 2527 - 2530. 10.1109/TNS.2008.2000777. </a:t>
            </a:r>
          </a:p>
        </p:txBody>
      </p:sp>
      <p:pic>
        <p:nvPicPr>
          <p:cNvPr id="1026" name="Picture 2" descr="Principle of a Compton camera. The Compton scattering angle is the opening angle of the cone. The line joining two interaction positions in each detector is the axis of the cone, and the interaction position in the scatterer detector is the apex of the cone. The intersection of many of these cones indicates the">
            <a:extLst>
              <a:ext uri="{FF2B5EF4-FFF2-40B4-BE49-F238E27FC236}">
                <a16:creationId xmlns:a16="http://schemas.microsoft.com/office/drawing/2014/main" id="{5AA1BECE-FB31-ADED-167F-F29BBEC3189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65970" y="2469674"/>
            <a:ext cx="4617411" cy="26732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71860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4AB7E8-A437-7491-1095-B16A54038B45}"/>
              </a:ext>
            </a:extLst>
          </p:cNvPr>
          <p:cNvSpPr>
            <a:spLocks noGrp="1"/>
          </p:cNvSpPr>
          <p:nvPr>
            <p:ph type="title"/>
          </p:nvPr>
        </p:nvSpPr>
        <p:spPr>
          <a:xfrm>
            <a:off x="441827" y="452718"/>
            <a:ext cx="9404723" cy="1400530"/>
          </a:xfrm>
        </p:spPr>
        <p:txBody>
          <a:bodyPr/>
          <a:lstStyle/>
          <a:p>
            <a:r>
              <a:rPr lang="en-IN" sz="4000"/>
              <a:t>Concept of single plane CGC</a:t>
            </a:r>
            <a:endParaRPr lang="en-IN" sz="4000" dirty="0"/>
          </a:p>
        </p:txBody>
      </p:sp>
      <p:sp>
        <p:nvSpPr>
          <p:cNvPr id="3" name="Content Placeholder 2">
            <a:extLst>
              <a:ext uri="{FF2B5EF4-FFF2-40B4-BE49-F238E27FC236}">
                <a16:creationId xmlns:a16="http://schemas.microsoft.com/office/drawing/2014/main" id="{0FD05FE7-C429-5DCB-D528-91EE7D92EDAD}"/>
              </a:ext>
            </a:extLst>
          </p:cNvPr>
          <p:cNvSpPr>
            <a:spLocks noGrp="1"/>
          </p:cNvSpPr>
          <p:nvPr>
            <p:ph idx="1"/>
          </p:nvPr>
        </p:nvSpPr>
        <p:spPr>
          <a:xfrm>
            <a:off x="575552" y="1690688"/>
            <a:ext cx="5520448" cy="4486275"/>
          </a:xfrm>
        </p:spPr>
        <p:txBody>
          <a:bodyPr vert="horz" lIns="91440" tIns="45720" rIns="91440" bIns="45720" rtlCol="0" anchor="t">
            <a:normAutofit/>
          </a:bodyPr>
          <a:lstStyle/>
          <a:p>
            <a:pPr>
              <a:buFont typeface="Wingdings" panose="05000000000000000000" pitchFamily="2" charset="2"/>
              <a:buChar char="Ø"/>
            </a:pPr>
            <a:r>
              <a:rPr lang="en-IN">
                <a:latin typeface="Times New Roman"/>
                <a:cs typeface="Times New Roman"/>
              </a:rPr>
              <a:t> </a:t>
            </a:r>
            <a:r>
              <a:rPr lang="en-IN" sz="2000">
                <a:latin typeface="Times New Roman"/>
                <a:cs typeface="Times New Roman"/>
              </a:rPr>
              <a:t>Single plane as </a:t>
            </a:r>
            <a:r>
              <a:rPr lang="en-IN">
                <a:latin typeface="Times New Roman"/>
                <a:cs typeface="Times New Roman"/>
              </a:rPr>
              <a:t>both the layers were connected by lightguide</a:t>
            </a:r>
          </a:p>
          <a:p>
            <a:pPr>
              <a:buFont typeface="Wingdings" panose="05000000000000000000" pitchFamily="2" charset="2"/>
              <a:buChar char="Ø"/>
            </a:pPr>
            <a:endParaRPr lang="en-IN" sz="2000">
              <a:latin typeface="Times New Roman"/>
              <a:cs typeface="Times New Roman"/>
            </a:endParaRPr>
          </a:p>
          <a:p>
            <a:pPr>
              <a:buFont typeface="Wingdings" panose="05000000000000000000" pitchFamily="2" charset="2"/>
              <a:buChar char="Ø"/>
            </a:pPr>
            <a:endParaRPr lang="en-IN" sz="2000">
              <a:latin typeface="Times New Roman"/>
              <a:cs typeface="Times New Roman"/>
            </a:endParaRPr>
          </a:p>
          <a:p>
            <a:pPr>
              <a:buFont typeface="Wingdings" panose="05000000000000000000" pitchFamily="2" charset="2"/>
              <a:buChar char="Ø"/>
            </a:pPr>
            <a:r>
              <a:rPr lang="en-IN">
                <a:latin typeface="Times New Roman"/>
                <a:cs typeface="Times New Roman"/>
              </a:rPr>
              <a:t>D</a:t>
            </a:r>
            <a:r>
              <a:rPr lang="en-IN" sz="2000">
                <a:latin typeface="Times New Roman"/>
                <a:cs typeface="Times New Roman"/>
              </a:rPr>
              <a:t>ata is taken from only one side which reduces the electronics to half </a:t>
            </a:r>
          </a:p>
          <a:p>
            <a:pPr>
              <a:buFont typeface="Wingdings" panose="05000000000000000000" pitchFamily="2" charset="2"/>
              <a:buChar char="Ø"/>
            </a:pPr>
            <a:endParaRPr lang="en-IN">
              <a:latin typeface="Times New Roman"/>
              <a:cs typeface="Times New Roman"/>
            </a:endParaRPr>
          </a:p>
          <a:p>
            <a:pPr>
              <a:buFont typeface="Wingdings" panose="05000000000000000000" pitchFamily="2" charset="2"/>
              <a:buChar char="Ø"/>
            </a:pPr>
            <a:endParaRPr lang="en-IN" sz="2000">
              <a:latin typeface="Times New Roman"/>
              <a:cs typeface="Times New Roman"/>
            </a:endParaRPr>
          </a:p>
          <a:p>
            <a:pPr>
              <a:buFont typeface="Wingdings" panose="05000000000000000000" pitchFamily="2" charset="2"/>
              <a:buChar char="Ø"/>
            </a:pPr>
            <a:r>
              <a:rPr lang="en-IN">
                <a:latin typeface="Times New Roman"/>
                <a:cs typeface="Times New Roman"/>
              </a:rPr>
              <a:t>Aim is to make a handy gamma imager where resolution is relaxed </a:t>
            </a:r>
            <a:endParaRPr lang="en-IN" sz="2000">
              <a:latin typeface="Times New Roman"/>
              <a:cs typeface="Times New Roman"/>
            </a:endParaRPr>
          </a:p>
          <a:p>
            <a:pPr>
              <a:buFont typeface="Wingdings" panose="05000000000000000000" pitchFamily="2" charset="2"/>
              <a:buChar char="Ø"/>
            </a:pPr>
            <a:endParaRPr lang="en-IN"/>
          </a:p>
        </p:txBody>
      </p:sp>
      <p:sp>
        <p:nvSpPr>
          <p:cNvPr id="10" name="Slide Number Placeholder 9">
            <a:extLst>
              <a:ext uri="{FF2B5EF4-FFF2-40B4-BE49-F238E27FC236}">
                <a16:creationId xmlns:a16="http://schemas.microsoft.com/office/drawing/2014/main" id="{95581AF1-B1FF-CD75-3321-DA9C56166F3C}"/>
              </a:ext>
            </a:extLst>
          </p:cNvPr>
          <p:cNvSpPr>
            <a:spLocks noGrp="1"/>
          </p:cNvSpPr>
          <p:nvPr>
            <p:ph type="sldNum" sz="quarter" idx="12"/>
          </p:nvPr>
        </p:nvSpPr>
        <p:spPr/>
        <p:txBody>
          <a:bodyPr/>
          <a:lstStyle/>
          <a:p>
            <a:fld id="{3CA9B338-319B-4270-B121-4DF8FFC3B207}" type="slidenum">
              <a:rPr lang="en-IN" smtClean="0"/>
              <a:t>5</a:t>
            </a:fld>
            <a:endParaRPr lang="en-IN"/>
          </a:p>
        </p:txBody>
      </p:sp>
      <p:pic>
        <p:nvPicPr>
          <p:cNvPr id="16" name="Picture 2" descr="Principle of a Compton camera. The Compton scattering angle is the opening angle of the cone. The line joining two interaction positions in each detector is the axis of the cone, and the interaction position in the scatterer detector is the apex of the cone. The intersection of many of these cones indicates the">
            <a:extLst>
              <a:ext uri="{FF2B5EF4-FFF2-40B4-BE49-F238E27FC236}">
                <a16:creationId xmlns:a16="http://schemas.microsoft.com/office/drawing/2014/main" id="{00183D49-3FA3-35AC-0529-7757ADB87B4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84699" y="1949380"/>
            <a:ext cx="5834716" cy="337799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0">
            <a:extLst>
              <a:ext uri="{FF2B5EF4-FFF2-40B4-BE49-F238E27FC236}">
                <a16:creationId xmlns:a16="http://schemas.microsoft.com/office/drawing/2014/main" id="{11BE1352-B97B-0FED-F216-A1004969897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40349" y="1561331"/>
            <a:ext cx="5923415" cy="4058099"/>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A41790CB-089E-81F9-68CC-F7788E695B01}"/>
              </a:ext>
            </a:extLst>
          </p:cNvPr>
          <p:cNvSpPr txBox="1"/>
          <p:nvPr/>
        </p:nvSpPr>
        <p:spPr>
          <a:xfrm>
            <a:off x="8350637" y="5294719"/>
            <a:ext cx="1936512" cy="307776"/>
          </a:xfrm>
          <a:prstGeom prst="rect">
            <a:avLst/>
          </a:prstGeom>
          <a:noFill/>
        </p:spPr>
        <p:txBody>
          <a:bodyPr wrap="square" rtlCol="0">
            <a:spAutoFit/>
          </a:bodyPr>
          <a:lstStyle/>
          <a:p>
            <a:r>
              <a:rPr lang="en-US" sz="1400" b="1">
                <a:solidFill>
                  <a:schemeClr val="bg1"/>
                </a:solidFill>
              </a:rPr>
              <a:t>GaGG</a:t>
            </a:r>
            <a:endParaRPr lang="en-IN" sz="1400" b="1">
              <a:solidFill>
                <a:schemeClr val="bg1"/>
              </a:solidFill>
            </a:endParaRPr>
          </a:p>
        </p:txBody>
      </p:sp>
      <p:cxnSp>
        <p:nvCxnSpPr>
          <p:cNvPr id="22" name="Straight Arrow Connector 21">
            <a:extLst>
              <a:ext uri="{FF2B5EF4-FFF2-40B4-BE49-F238E27FC236}">
                <a16:creationId xmlns:a16="http://schemas.microsoft.com/office/drawing/2014/main" id="{11DC39E8-7480-A9BA-38D8-E29DEB179EE6}"/>
              </a:ext>
            </a:extLst>
          </p:cNvPr>
          <p:cNvCxnSpPr/>
          <p:nvPr/>
        </p:nvCxnSpPr>
        <p:spPr>
          <a:xfrm>
            <a:off x="8350637" y="4907601"/>
            <a:ext cx="351571" cy="47456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3" name="TextBox 22">
            <a:extLst>
              <a:ext uri="{FF2B5EF4-FFF2-40B4-BE49-F238E27FC236}">
                <a16:creationId xmlns:a16="http://schemas.microsoft.com/office/drawing/2014/main" id="{1419AC66-A366-DEC5-677A-06EFA618A468}"/>
              </a:ext>
            </a:extLst>
          </p:cNvPr>
          <p:cNvSpPr txBox="1"/>
          <p:nvPr/>
        </p:nvSpPr>
        <p:spPr>
          <a:xfrm>
            <a:off x="10868146" y="5140831"/>
            <a:ext cx="1105189" cy="307776"/>
          </a:xfrm>
          <a:prstGeom prst="rect">
            <a:avLst/>
          </a:prstGeom>
          <a:noFill/>
        </p:spPr>
        <p:txBody>
          <a:bodyPr wrap="square" rtlCol="0">
            <a:spAutoFit/>
          </a:bodyPr>
          <a:lstStyle/>
          <a:p>
            <a:r>
              <a:rPr lang="en-US" sz="1400" b="1">
                <a:solidFill>
                  <a:schemeClr val="bg1"/>
                </a:solidFill>
              </a:rPr>
              <a:t>      SiPM</a:t>
            </a:r>
            <a:endParaRPr lang="en-IN" sz="1400" b="1">
              <a:solidFill>
                <a:schemeClr val="bg1"/>
              </a:solidFill>
            </a:endParaRPr>
          </a:p>
        </p:txBody>
      </p:sp>
      <p:cxnSp>
        <p:nvCxnSpPr>
          <p:cNvPr id="25" name="Straight Arrow Connector 24">
            <a:extLst>
              <a:ext uri="{FF2B5EF4-FFF2-40B4-BE49-F238E27FC236}">
                <a16:creationId xmlns:a16="http://schemas.microsoft.com/office/drawing/2014/main" id="{8C34DC46-A71B-7AB1-C774-E3FDB73B4697}"/>
              </a:ext>
            </a:extLst>
          </p:cNvPr>
          <p:cNvCxnSpPr>
            <a:cxnSpLocks/>
            <a:endCxn id="23" idx="0"/>
          </p:cNvCxnSpPr>
          <p:nvPr/>
        </p:nvCxnSpPr>
        <p:spPr>
          <a:xfrm>
            <a:off x="10868146" y="4305738"/>
            <a:ext cx="552595" cy="83509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 name="TextBox 3">
            <a:extLst>
              <a:ext uri="{FF2B5EF4-FFF2-40B4-BE49-F238E27FC236}">
                <a16:creationId xmlns:a16="http://schemas.microsoft.com/office/drawing/2014/main" id="{D48C5106-F3BD-A7BB-4A20-48D0ED961333}"/>
              </a:ext>
            </a:extLst>
          </p:cNvPr>
          <p:cNvSpPr txBox="1"/>
          <p:nvPr/>
        </p:nvSpPr>
        <p:spPr>
          <a:xfrm>
            <a:off x="7506299" y="1734618"/>
            <a:ext cx="2299239" cy="307776"/>
          </a:xfrm>
          <a:prstGeom prst="rect">
            <a:avLst/>
          </a:prstGeom>
          <a:noFill/>
        </p:spPr>
        <p:txBody>
          <a:bodyPr wrap="square" rtlCol="0">
            <a:spAutoFit/>
          </a:bodyPr>
          <a:lstStyle/>
          <a:p>
            <a:r>
              <a:rPr lang="en-IN" sz="1400" b="1">
                <a:solidFill>
                  <a:schemeClr val="bg1"/>
                </a:solidFill>
              </a:rPr>
              <a:t>lightguide</a:t>
            </a:r>
          </a:p>
        </p:txBody>
      </p:sp>
      <p:cxnSp>
        <p:nvCxnSpPr>
          <p:cNvPr id="6" name="Straight Arrow Connector 5">
            <a:extLst>
              <a:ext uri="{FF2B5EF4-FFF2-40B4-BE49-F238E27FC236}">
                <a16:creationId xmlns:a16="http://schemas.microsoft.com/office/drawing/2014/main" id="{286EB5BE-D811-44BD-CB1B-36FF9DD3759F}"/>
              </a:ext>
            </a:extLst>
          </p:cNvPr>
          <p:cNvCxnSpPr/>
          <p:nvPr/>
        </p:nvCxnSpPr>
        <p:spPr>
          <a:xfrm flipH="1" flipV="1">
            <a:off x="7906900" y="2053749"/>
            <a:ext cx="443737" cy="55891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160620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barn(inVertical)">
                                      <p:cBhvr>
                                        <p:cTn id="13" dur="500"/>
                                        <p:tgtEl>
                                          <p:spTgt spid="9"/>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barn(inVertical)">
                                      <p:cBhvr>
                                        <p:cTn id="16" dur="500"/>
                                        <p:tgtEl>
                                          <p:spTgt spid="18"/>
                                        </p:tgtEl>
                                      </p:cBhvr>
                                    </p:animEffect>
                                  </p:childTnLst>
                                </p:cTn>
                              </p:par>
                              <p:par>
                                <p:cTn id="17" presetID="16" presetClass="entr" presetSubtype="21"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barn(inVertical)">
                                      <p:cBhvr>
                                        <p:cTn id="19" dur="500"/>
                                        <p:tgtEl>
                                          <p:spTgt spid="22"/>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barn(inVertical)">
                                      <p:cBhvr>
                                        <p:cTn id="22" dur="500"/>
                                        <p:tgtEl>
                                          <p:spTgt spid="23"/>
                                        </p:tgtEl>
                                      </p:cBhvr>
                                    </p:animEffect>
                                  </p:childTnLst>
                                </p:cTn>
                              </p:par>
                              <p:par>
                                <p:cTn id="23" presetID="16" presetClass="entr" presetSubtype="21" fill="hold" nodeType="with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barn(inVertical)">
                                      <p:cBhvr>
                                        <p:cTn id="25" dur="500"/>
                                        <p:tgtEl>
                                          <p:spTgt spid="25"/>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barn(inVertical)">
                                      <p:cBhvr>
                                        <p:cTn id="28" dur="500"/>
                                        <p:tgtEl>
                                          <p:spTgt spid="4"/>
                                        </p:tgtEl>
                                      </p:cBhvr>
                                    </p:animEffect>
                                  </p:childTnLst>
                                </p:cTn>
                              </p:par>
                              <p:par>
                                <p:cTn id="29" presetID="16" presetClass="entr" presetSubtype="21" fill="hold" nodeType="with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barn(inVertical)">
                                      <p:cBhvr>
                                        <p:cTn id="3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3"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0F6065-9B6C-5120-2FBE-EC79133AA0B8}"/>
              </a:ext>
            </a:extLst>
          </p:cNvPr>
          <p:cNvSpPr>
            <a:spLocks noGrp="1"/>
          </p:cNvSpPr>
          <p:nvPr>
            <p:ph type="title"/>
          </p:nvPr>
        </p:nvSpPr>
        <p:spPr/>
        <p:txBody>
          <a:bodyPr/>
          <a:lstStyle/>
          <a:p>
            <a:r>
              <a:rPr lang="en-IN"/>
              <a:t>Selection of material</a:t>
            </a:r>
          </a:p>
        </p:txBody>
      </p:sp>
      <p:sp>
        <p:nvSpPr>
          <p:cNvPr id="11" name="Slide Number Placeholder 10">
            <a:extLst>
              <a:ext uri="{FF2B5EF4-FFF2-40B4-BE49-F238E27FC236}">
                <a16:creationId xmlns:a16="http://schemas.microsoft.com/office/drawing/2014/main" id="{6DB2E06E-685C-7A4C-D310-25826F3150E8}"/>
              </a:ext>
            </a:extLst>
          </p:cNvPr>
          <p:cNvSpPr>
            <a:spLocks noGrp="1"/>
          </p:cNvSpPr>
          <p:nvPr>
            <p:ph type="sldNum" sz="quarter" idx="12"/>
          </p:nvPr>
        </p:nvSpPr>
        <p:spPr>
          <a:xfrm>
            <a:off x="10310680" y="-157980"/>
            <a:ext cx="838199" cy="610698"/>
          </a:xfrm>
        </p:spPr>
        <p:txBody>
          <a:bodyPr/>
          <a:lstStyle/>
          <a:p>
            <a:fld id="{3CA9B338-319B-4270-B121-4DF8FFC3B207}" type="slidenum">
              <a:rPr lang="en-IN" smtClean="0"/>
              <a:t>6</a:t>
            </a:fld>
            <a:endParaRPr lang="en-IN"/>
          </a:p>
        </p:txBody>
      </p:sp>
      <p:sp>
        <p:nvSpPr>
          <p:cNvPr id="6" name="TextBox 5">
            <a:extLst>
              <a:ext uri="{FF2B5EF4-FFF2-40B4-BE49-F238E27FC236}">
                <a16:creationId xmlns:a16="http://schemas.microsoft.com/office/drawing/2014/main" id="{41DA9CD3-7626-BF50-7016-B327A0CB8980}"/>
              </a:ext>
            </a:extLst>
          </p:cNvPr>
          <p:cNvSpPr txBox="1"/>
          <p:nvPr/>
        </p:nvSpPr>
        <p:spPr>
          <a:xfrm>
            <a:off x="152582" y="543942"/>
            <a:ext cx="4494611" cy="5355312"/>
          </a:xfrm>
          <a:prstGeom prst="rect">
            <a:avLst/>
          </a:prstGeom>
          <a:noFill/>
        </p:spPr>
        <p:txBody>
          <a:bodyPr wrap="square" lIns="91440" tIns="45720" rIns="91440" bIns="45720" rtlCol="0" anchor="t">
            <a:spAutoFit/>
          </a:bodyPr>
          <a:lstStyle/>
          <a:p>
            <a:pPr marL="285750" indent="-285750">
              <a:buFont typeface="Wingdings" panose="05000000000000000000" pitchFamily="2" charset="2"/>
              <a:buChar char="Ø"/>
            </a:pPr>
            <a:endParaRPr lang="en-US" sz="1800">
              <a:effectLst/>
              <a:latin typeface="Calibri"/>
              <a:ea typeface="Calibri" panose="020F0502020204030204" pitchFamily="34" charset="0"/>
              <a:cs typeface="Calibri"/>
            </a:endParaRPr>
          </a:p>
          <a:p>
            <a:pPr marL="285750" indent="-285750">
              <a:buFont typeface="Wingdings" panose="05000000000000000000" pitchFamily="2" charset="2"/>
              <a:buChar char="Ø"/>
            </a:pPr>
            <a:endParaRPr lang="en-US">
              <a:latin typeface="Calibri"/>
              <a:ea typeface="Calibri" panose="020F0502020204030204" pitchFamily="34" charset="0"/>
              <a:cs typeface="Calibri"/>
            </a:endParaRPr>
          </a:p>
          <a:p>
            <a:pPr marL="285750" indent="-285750">
              <a:buFont typeface="Wingdings" panose="05000000000000000000" pitchFamily="2" charset="2"/>
              <a:buChar char="Ø"/>
            </a:pPr>
            <a:endParaRPr lang="en-US" sz="1800">
              <a:effectLst/>
              <a:latin typeface="Calibri"/>
              <a:ea typeface="Calibri" panose="020F0502020204030204" pitchFamily="34" charset="0"/>
              <a:cs typeface="Calibri"/>
            </a:endParaRPr>
          </a:p>
          <a:p>
            <a:pPr marL="285750" indent="-285750">
              <a:buFont typeface="Wingdings" panose="05000000000000000000" pitchFamily="2" charset="2"/>
              <a:buChar char="Ø"/>
            </a:pPr>
            <a:endParaRPr lang="en-US">
              <a:latin typeface="Calibri"/>
              <a:ea typeface="Calibri" panose="020F0502020204030204" pitchFamily="34" charset="0"/>
              <a:cs typeface="Calibri"/>
            </a:endParaRPr>
          </a:p>
          <a:p>
            <a:pPr marL="285750" indent="-285750">
              <a:buFont typeface="Wingdings" panose="05000000000000000000" pitchFamily="2" charset="2"/>
              <a:buChar char="Ø"/>
            </a:pPr>
            <a:endParaRPr lang="en-US" sz="1800">
              <a:effectLst/>
              <a:latin typeface="Calibri"/>
              <a:ea typeface="Calibri" panose="020F0502020204030204" pitchFamily="34" charset="0"/>
              <a:cs typeface="Calibri"/>
            </a:endParaRPr>
          </a:p>
          <a:p>
            <a:pPr marL="285750" indent="-285750">
              <a:buFont typeface="Wingdings" panose="05000000000000000000" pitchFamily="2" charset="2"/>
              <a:buChar char="Ø"/>
            </a:pPr>
            <a:r>
              <a:rPr lang="en-IN" sz="1800">
                <a:latin typeface="Times New Roman"/>
                <a:cs typeface="Times New Roman"/>
              </a:rPr>
              <a:t>GaGG:Ce scintilators are used which can be operated in room temperature, has no internal radiation and not hygroscopic</a:t>
            </a:r>
          </a:p>
          <a:p>
            <a:pPr marL="285750" indent="-285750">
              <a:buFont typeface="Wingdings" panose="05000000000000000000" pitchFamily="2" charset="2"/>
              <a:buChar char="Ø"/>
            </a:pPr>
            <a:endParaRPr lang="en-IN">
              <a:latin typeface="Times New Roman"/>
              <a:cs typeface="Times New Roman"/>
            </a:endParaRPr>
          </a:p>
          <a:p>
            <a:pPr marL="285750" indent="-285750">
              <a:buFont typeface="Wingdings" panose="05000000000000000000" pitchFamily="2" charset="2"/>
              <a:buChar char="Ø"/>
            </a:pPr>
            <a:endParaRPr lang="en-IN" sz="1800">
              <a:latin typeface="Times New Roman"/>
              <a:cs typeface="Times New Roman"/>
            </a:endParaRPr>
          </a:p>
          <a:p>
            <a:pPr marL="285750" indent="-285750">
              <a:buFont typeface="Wingdings" panose="05000000000000000000" pitchFamily="2" charset="2"/>
              <a:buChar char="Ø"/>
            </a:pPr>
            <a:endParaRPr lang="en-IN">
              <a:latin typeface="Times New Roman"/>
              <a:cs typeface="Times New Roman"/>
            </a:endParaRPr>
          </a:p>
          <a:p>
            <a:pPr marL="285750" indent="-285750">
              <a:buFont typeface="Wingdings" panose="05000000000000000000" pitchFamily="2" charset="2"/>
              <a:buChar char="Ø"/>
            </a:pPr>
            <a:r>
              <a:rPr lang="en-IN" sz="1800">
                <a:latin typeface="Times New Roman"/>
                <a:cs typeface="Times New Roman"/>
              </a:rPr>
              <a:t>For lightguide, locally available plexi-glass were used</a:t>
            </a:r>
          </a:p>
          <a:p>
            <a:pPr marL="285750" indent="-285750">
              <a:buFont typeface="Wingdings" panose="05000000000000000000" pitchFamily="2" charset="2"/>
              <a:buChar char="Ø"/>
            </a:pPr>
            <a:endParaRPr lang="en-US">
              <a:latin typeface="Calibri"/>
              <a:ea typeface="Calibri" panose="020F0502020204030204" pitchFamily="34" charset="0"/>
              <a:cs typeface="Calibri"/>
            </a:endParaRPr>
          </a:p>
          <a:p>
            <a:endParaRPr lang="en-US" sz="1800">
              <a:effectLst/>
              <a:latin typeface="Calibri"/>
              <a:ea typeface="Calibri" panose="020F0502020204030204" pitchFamily="34" charset="0"/>
              <a:cs typeface="Calibri"/>
            </a:endParaRPr>
          </a:p>
          <a:p>
            <a:pPr marL="285750" indent="-285750">
              <a:buFont typeface="Wingdings" panose="05000000000000000000" pitchFamily="2" charset="2"/>
              <a:buChar char="Ø"/>
            </a:pPr>
            <a:endParaRPr lang="en-US">
              <a:latin typeface="Calibri"/>
              <a:ea typeface="Calibri" panose="020F0502020204030204" pitchFamily="34" charset="0"/>
              <a:cs typeface="Calibri"/>
            </a:endParaRPr>
          </a:p>
          <a:p>
            <a:pPr marL="285750" indent="-285750">
              <a:buFont typeface="Wingdings" panose="05000000000000000000" pitchFamily="2" charset="2"/>
              <a:buChar char="Ø"/>
            </a:pPr>
            <a:endParaRPr lang="en-US" sz="1800">
              <a:effectLst/>
              <a:latin typeface="Calibri"/>
              <a:ea typeface="Calibri" panose="020F0502020204030204" pitchFamily="34" charset="0"/>
              <a:cs typeface="Calibri"/>
            </a:endParaRPr>
          </a:p>
          <a:p>
            <a:pPr marL="285750" indent="-285750">
              <a:buFont typeface="Wingdings" panose="05000000000000000000" pitchFamily="2" charset="2"/>
              <a:buChar char="Ø"/>
            </a:pPr>
            <a:endParaRPr lang="en-US">
              <a:latin typeface="Calibri"/>
              <a:ea typeface="Calibri" panose="020F0502020204030204" pitchFamily="34" charset="0"/>
              <a:cs typeface="Calibri"/>
            </a:endParaRPr>
          </a:p>
          <a:p>
            <a:pPr marL="285750" indent="-285750">
              <a:buFont typeface="Wingdings" panose="05000000000000000000" pitchFamily="2" charset="2"/>
              <a:buChar char="Ø"/>
            </a:pPr>
            <a:endParaRPr lang="en-US" sz="1800">
              <a:effectLst/>
              <a:latin typeface="Calibri"/>
              <a:ea typeface="Calibri" panose="020F0502020204030204" pitchFamily="34" charset="0"/>
              <a:cs typeface="Calibri"/>
            </a:endParaRPr>
          </a:p>
        </p:txBody>
      </p:sp>
      <p:sp>
        <p:nvSpPr>
          <p:cNvPr id="5" name="TextBox 4">
            <a:extLst>
              <a:ext uri="{FF2B5EF4-FFF2-40B4-BE49-F238E27FC236}">
                <a16:creationId xmlns:a16="http://schemas.microsoft.com/office/drawing/2014/main" id="{CCCA1DF7-AE90-A66F-9698-5171B8D6B5B6}"/>
              </a:ext>
            </a:extLst>
          </p:cNvPr>
          <p:cNvSpPr txBox="1"/>
          <p:nvPr/>
        </p:nvSpPr>
        <p:spPr>
          <a:xfrm>
            <a:off x="6550897" y="5601469"/>
            <a:ext cx="4858649" cy="307777"/>
          </a:xfrm>
          <a:prstGeom prst="rect">
            <a:avLst/>
          </a:prstGeom>
          <a:noFill/>
        </p:spPr>
        <p:txBody>
          <a:bodyPr wrap="square" rtlCol="0">
            <a:spAutoFit/>
          </a:bodyPr>
          <a:lstStyle/>
          <a:p>
            <a:r>
              <a:rPr lang="en-IN" sz="1400" b="1"/>
              <a:t>Table 1</a:t>
            </a:r>
            <a:r>
              <a:rPr lang="en-IN" sz="1400"/>
              <a:t>: Comparision of GaGG and NaI crystal</a:t>
            </a:r>
          </a:p>
        </p:txBody>
      </p:sp>
      <p:graphicFrame>
        <p:nvGraphicFramePr>
          <p:cNvPr id="7" name="Table 9">
            <a:extLst>
              <a:ext uri="{FF2B5EF4-FFF2-40B4-BE49-F238E27FC236}">
                <a16:creationId xmlns:a16="http://schemas.microsoft.com/office/drawing/2014/main" id="{D7947A33-2E97-C23B-4032-AECAA5C41044}"/>
              </a:ext>
            </a:extLst>
          </p:cNvPr>
          <p:cNvGraphicFramePr>
            <a:graphicFrameLocks noGrp="1"/>
          </p:cNvGraphicFramePr>
          <p:nvPr>
            <p:extLst>
              <p:ext uri="{D42A27DB-BD31-4B8C-83A1-F6EECF244321}">
                <p14:modId xmlns:p14="http://schemas.microsoft.com/office/powerpoint/2010/main" val="4287195049"/>
              </p:ext>
            </p:extLst>
          </p:nvPr>
        </p:nvGraphicFramePr>
        <p:xfrm>
          <a:off x="5019261" y="1604113"/>
          <a:ext cx="6897179" cy="3782896"/>
        </p:xfrm>
        <a:graphic>
          <a:graphicData uri="http://schemas.openxmlformats.org/drawingml/2006/table">
            <a:tbl>
              <a:tblPr firstRow="1" bandRow="1">
                <a:tableStyleId>{5C22544A-7EE6-4342-B048-85BDC9FD1C3A}</a:tableStyleId>
              </a:tblPr>
              <a:tblGrid>
                <a:gridCol w="3905467">
                  <a:extLst>
                    <a:ext uri="{9D8B030D-6E8A-4147-A177-3AD203B41FA5}">
                      <a16:colId xmlns:a16="http://schemas.microsoft.com/office/drawing/2014/main" val="117381191"/>
                    </a:ext>
                  </a:extLst>
                </a:gridCol>
                <a:gridCol w="1628261">
                  <a:extLst>
                    <a:ext uri="{9D8B030D-6E8A-4147-A177-3AD203B41FA5}">
                      <a16:colId xmlns:a16="http://schemas.microsoft.com/office/drawing/2014/main" val="1983771357"/>
                    </a:ext>
                  </a:extLst>
                </a:gridCol>
                <a:gridCol w="1363451">
                  <a:extLst>
                    <a:ext uri="{9D8B030D-6E8A-4147-A177-3AD203B41FA5}">
                      <a16:colId xmlns:a16="http://schemas.microsoft.com/office/drawing/2014/main" val="1771415480"/>
                    </a:ext>
                  </a:extLst>
                </a:gridCol>
              </a:tblGrid>
              <a:tr h="432331">
                <a:tc>
                  <a:txBody>
                    <a:bodyPr/>
                    <a:lstStyle/>
                    <a:p>
                      <a:r>
                        <a:rPr lang="en-US">
                          <a:solidFill>
                            <a:schemeClr val="bg1"/>
                          </a:solidFill>
                        </a:rPr>
                        <a:t>Property</a:t>
                      </a:r>
                      <a:endParaRPr lang="en-IN">
                        <a:solidFill>
                          <a:schemeClr val="bg1"/>
                        </a:solidFill>
                      </a:endParaRPr>
                    </a:p>
                  </a:txBody>
                  <a:tcPr>
                    <a:solidFill>
                      <a:schemeClr val="accent3">
                        <a:lumMod val="20000"/>
                        <a:lumOff val="80000"/>
                      </a:schemeClr>
                    </a:solidFill>
                  </a:tcPr>
                </a:tc>
                <a:tc>
                  <a:txBody>
                    <a:bodyPr/>
                    <a:lstStyle/>
                    <a:p>
                      <a:pPr algn="ctr"/>
                      <a:r>
                        <a:rPr lang="en-US">
                          <a:solidFill>
                            <a:schemeClr val="bg1"/>
                          </a:solidFill>
                        </a:rPr>
                        <a:t> GaGG:Ce</a:t>
                      </a:r>
                      <a:endParaRPr lang="en-IN">
                        <a:solidFill>
                          <a:schemeClr val="bg1"/>
                        </a:solidFill>
                      </a:endParaRPr>
                    </a:p>
                  </a:txBody>
                  <a:tcPr>
                    <a:solidFill>
                      <a:schemeClr val="accent3">
                        <a:lumMod val="20000"/>
                        <a:lumOff val="80000"/>
                      </a:schemeClr>
                    </a:solidFill>
                  </a:tcPr>
                </a:tc>
                <a:tc>
                  <a:txBody>
                    <a:bodyPr/>
                    <a:lstStyle/>
                    <a:p>
                      <a:pPr algn="ctr"/>
                      <a:r>
                        <a:rPr lang="en-US">
                          <a:solidFill>
                            <a:schemeClr val="bg1"/>
                          </a:solidFill>
                        </a:rPr>
                        <a:t> NaI:Tl</a:t>
                      </a:r>
                      <a:endParaRPr lang="en-IN">
                        <a:solidFill>
                          <a:schemeClr val="bg1"/>
                        </a:solidFill>
                      </a:endParaRPr>
                    </a:p>
                  </a:txBody>
                  <a:tcPr>
                    <a:solidFill>
                      <a:schemeClr val="accent3">
                        <a:lumMod val="20000"/>
                        <a:lumOff val="80000"/>
                      </a:schemeClr>
                    </a:solidFill>
                  </a:tcPr>
                </a:tc>
                <a:extLst>
                  <a:ext uri="{0D108BD9-81ED-4DB2-BD59-A6C34878D82A}">
                    <a16:rowId xmlns:a16="http://schemas.microsoft.com/office/drawing/2014/main" val="573375378"/>
                  </a:ext>
                </a:extLst>
              </a:tr>
              <a:tr h="432331">
                <a:tc>
                  <a:txBody>
                    <a:bodyPr/>
                    <a:lstStyle/>
                    <a:p>
                      <a:r>
                        <a:rPr lang="en-US"/>
                        <a:t>Decay constant [ns]</a:t>
                      </a:r>
                      <a:endParaRPr lang="en-IN"/>
                    </a:p>
                  </a:txBody>
                  <a:tcPr>
                    <a:solidFill>
                      <a:schemeClr val="accent3">
                        <a:lumMod val="20000"/>
                        <a:lumOff val="80000"/>
                      </a:schemeClr>
                    </a:solidFill>
                  </a:tcPr>
                </a:tc>
                <a:tc>
                  <a:txBody>
                    <a:bodyPr/>
                    <a:lstStyle/>
                    <a:p>
                      <a:pPr algn="ctr"/>
                      <a:r>
                        <a:rPr lang="en-US"/>
                        <a:t>88</a:t>
                      </a:r>
                      <a:endParaRPr lang="en-IN"/>
                    </a:p>
                  </a:txBody>
                  <a:tcPr>
                    <a:solidFill>
                      <a:schemeClr val="accent3">
                        <a:lumMod val="20000"/>
                        <a:lumOff val="80000"/>
                      </a:schemeClr>
                    </a:solidFill>
                  </a:tcPr>
                </a:tc>
                <a:tc>
                  <a:txBody>
                    <a:bodyPr/>
                    <a:lstStyle/>
                    <a:p>
                      <a:pPr algn="ctr"/>
                      <a:r>
                        <a:rPr lang="en-US"/>
                        <a:t>230</a:t>
                      </a:r>
                      <a:endParaRPr lang="en-IN"/>
                    </a:p>
                  </a:txBody>
                  <a:tcPr>
                    <a:solidFill>
                      <a:schemeClr val="accent3">
                        <a:lumMod val="20000"/>
                        <a:lumOff val="80000"/>
                      </a:schemeClr>
                    </a:solidFill>
                  </a:tcPr>
                </a:tc>
                <a:extLst>
                  <a:ext uri="{0D108BD9-81ED-4DB2-BD59-A6C34878D82A}">
                    <a16:rowId xmlns:a16="http://schemas.microsoft.com/office/drawing/2014/main" val="331983594"/>
                  </a:ext>
                </a:extLst>
              </a:tr>
              <a:tr h="432331">
                <a:tc>
                  <a:txBody>
                    <a:bodyPr/>
                    <a:lstStyle/>
                    <a:p>
                      <a:r>
                        <a:rPr lang="en-US"/>
                        <a:t>Density [g cm</a:t>
                      </a:r>
                      <a:r>
                        <a:rPr lang="en-US" baseline="30000"/>
                        <a:t>-3</a:t>
                      </a:r>
                      <a:r>
                        <a:rPr lang="en-US"/>
                        <a:t>]</a:t>
                      </a:r>
                      <a:endParaRPr lang="en-IN"/>
                    </a:p>
                  </a:txBody>
                  <a:tcPr>
                    <a:solidFill>
                      <a:schemeClr val="accent3">
                        <a:lumMod val="20000"/>
                        <a:lumOff val="80000"/>
                      </a:schemeClr>
                    </a:solidFill>
                  </a:tcPr>
                </a:tc>
                <a:tc>
                  <a:txBody>
                    <a:bodyPr/>
                    <a:lstStyle/>
                    <a:p>
                      <a:pPr algn="ctr"/>
                      <a:r>
                        <a:rPr lang="en-US"/>
                        <a:t>6.7</a:t>
                      </a:r>
                      <a:endParaRPr lang="en-IN"/>
                    </a:p>
                  </a:txBody>
                  <a:tcPr>
                    <a:solidFill>
                      <a:schemeClr val="accent3">
                        <a:lumMod val="20000"/>
                        <a:lumOff val="80000"/>
                      </a:schemeClr>
                    </a:solidFill>
                  </a:tcPr>
                </a:tc>
                <a:tc>
                  <a:txBody>
                    <a:bodyPr/>
                    <a:lstStyle/>
                    <a:p>
                      <a:pPr algn="ctr"/>
                      <a:r>
                        <a:rPr lang="en-US"/>
                        <a:t>3.67</a:t>
                      </a:r>
                      <a:endParaRPr lang="en-IN"/>
                    </a:p>
                  </a:txBody>
                  <a:tcPr>
                    <a:solidFill>
                      <a:schemeClr val="accent3">
                        <a:lumMod val="20000"/>
                        <a:lumOff val="80000"/>
                      </a:schemeClr>
                    </a:solidFill>
                  </a:tcPr>
                </a:tc>
                <a:extLst>
                  <a:ext uri="{0D108BD9-81ED-4DB2-BD59-A6C34878D82A}">
                    <a16:rowId xmlns:a16="http://schemas.microsoft.com/office/drawing/2014/main" val="3125211856"/>
                  </a:ext>
                </a:extLst>
              </a:tr>
              <a:tr h="432331">
                <a:tc>
                  <a:txBody>
                    <a:bodyPr/>
                    <a:lstStyle/>
                    <a:p>
                      <a:r>
                        <a:rPr lang="en-US"/>
                        <a:t>Z</a:t>
                      </a:r>
                      <a:r>
                        <a:rPr lang="en-US" baseline="-25000"/>
                        <a:t>eff</a:t>
                      </a:r>
                      <a:endParaRPr lang="en-IN" baseline="-25000"/>
                    </a:p>
                  </a:txBody>
                  <a:tcPr>
                    <a:solidFill>
                      <a:schemeClr val="accent3">
                        <a:lumMod val="20000"/>
                        <a:lumOff val="80000"/>
                      </a:schemeClr>
                    </a:solidFill>
                  </a:tcPr>
                </a:tc>
                <a:tc>
                  <a:txBody>
                    <a:bodyPr/>
                    <a:lstStyle/>
                    <a:p>
                      <a:pPr algn="ctr"/>
                      <a:r>
                        <a:rPr lang="en-US"/>
                        <a:t>54.4</a:t>
                      </a:r>
                      <a:endParaRPr lang="en-IN"/>
                    </a:p>
                  </a:txBody>
                  <a:tcPr>
                    <a:solidFill>
                      <a:schemeClr val="accent3">
                        <a:lumMod val="20000"/>
                        <a:lumOff val="80000"/>
                      </a:schemeClr>
                    </a:solidFill>
                  </a:tcPr>
                </a:tc>
                <a:tc>
                  <a:txBody>
                    <a:bodyPr/>
                    <a:lstStyle/>
                    <a:p>
                      <a:pPr algn="ctr"/>
                      <a:r>
                        <a:rPr lang="en-US"/>
                        <a:t>56</a:t>
                      </a:r>
                      <a:endParaRPr lang="en-IN"/>
                    </a:p>
                  </a:txBody>
                  <a:tcPr>
                    <a:solidFill>
                      <a:schemeClr val="accent3">
                        <a:lumMod val="20000"/>
                        <a:lumOff val="80000"/>
                      </a:schemeClr>
                    </a:solidFill>
                  </a:tcPr>
                </a:tc>
                <a:extLst>
                  <a:ext uri="{0D108BD9-81ED-4DB2-BD59-A6C34878D82A}">
                    <a16:rowId xmlns:a16="http://schemas.microsoft.com/office/drawing/2014/main" val="2343388034"/>
                  </a:ext>
                </a:extLst>
              </a:tr>
              <a:tr h="432331">
                <a:tc>
                  <a:txBody>
                    <a:bodyPr/>
                    <a:lstStyle/>
                    <a:p>
                      <a:r>
                        <a:rPr lang="en-US"/>
                        <a:t>Emission spectral range [nm]</a:t>
                      </a:r>
                      <a:endParaRPr lang="en-IN"/>
                    </a:p>
                  </a:txBody>
                  <a:tcPr>
                    <a:solidFill>
                      <a:schemeClr val="accent3">
                        <a:lumMod val="20000"/>
                        <a:lumOff val="80000"/>
                      </a:schemeClr>
                    </a:solidFill>
                  </a:tcPr>
                </a:tc>
                <a:tc>
                  <a:txBody>
                    <a:bodyPr/>
                    <a:lstStyle/>
                    <a:p>
                      <a:pPr algn="ctr"/>
                      <a:r>
                        <a:rPr lang="en-US"/>
                        <a:t>475-800</a:t>
                      </a:r>
                      <a:endParaRPr lang="en-IN"/>
                    </a:p>
                  </a:txBody>
                  <a:tcPr>
                    <a:solidFill>
                      <a:schemeClr val="accent3">
                        <a:lumMod val="20000"/>
                        <a:lumOff val="80000"/>
                      </a:schemeClr>
                    </a:solidFill>
                  </a:tcPr>
                </a:tc>
                <a:tc>
                  <a:txBody>
                    <a:bodyPr/>
                    <a:lstStyle/>
                    <a:p>
                      <a:pPr algn="ctr"/>
                      <a:r>
                        <a:rPr lang="en-US"/>
                        <a:t>325-550</a:t>
                      </a:r>
                      <a:endParaRPr lang="en-IN"/>
                    </a:p>
                  </a:txBody>
                  <a:tcPr>
                    <a:solidFill>
                      <a:schemeClr val="accent3">
                        <a:lumMod val="20000"/>
                        <a:lumOff val="80000"/>
                      </a:schemeClr>
                    </a:solidFill>
                  </a:tcPr>
                </a:tc>
                <a:extLst>
                  <a:ext uri="{0D108BD9-81ED-4DB2-BD59-A6C34878D82A}">
                    <a16:rowId xmlns:a16="http://schemas.microsoft.com/office/drawing/2014/main" val="2691329007"/>
                  </a:ext>
                </a:extLst>
              </a:tr>
              <a:tr h="756579">
                <a:tc>
                  <a:txBody>
                    <a:bodyPr/>
                    <a:lstStyle/>
                    <a:p>
                      <a:r>
                        <a:rPr lang="en-US"/>
                        <a:t>Peak of the emission spectrum [nm]</a:t>
                      </a:r>
                      <a:endParaRPr lang="en-IN"/>
                    </a:p>
                  </a:txBody>
                  <a:tcPr>
                    <a:solidFill>
                      <a:schemeClr val="accent3">
                        <a:lumMod val="20000"/>
                        <a:lumOff val="80000"/>
                      </a:schemeClr>
                    </a:solidFill>
                  </a:tcPr>
                </a:tc>
                <a:tc>
                  <a:txBody>
                    <a:bodyPr/>
                    <a:lstStyle/>
                    <a:p>
                      <a:pPr algn="ctr"/>
                      <a:r>
                        <a:rPr lang="en-US"/>
                        <a:t>520</a:t>
                      </a:r>
                      <a:endParaRPr lang="en-IN"/>
                    </a:p>
                  </a:txBody>
                  <a:tcPr>
                    <a:solidFill>
                      <a:schemeClr val="accent3">
                        <a:lumMod val="20000"/>
                        <a:lumOff val="80000"/>
                      </a:schemeClr>
                    </a:solidFill>
                  </a:tcPr>
                </a:tc>
                <a:tc>
                  <a:txBody>
                    <a:bodyPr/>
                    <a:lstStyle/>
                    <a:p>
                      <a:pPr algn="ctr"/>
                      <a:r>
                        <a:rPr lang="en-US"/>
                        <a:t>415</a:t>
                      </a:r>
                      <a:endParaRPr lang="en-IN"/>
                    </a:p>
                  </a:txBody>
                  <a:tcPr>
                    <a:solidFill>
                      <a:schemeClr val="accent3">
                        <a:lumMod val="20000"/>
                        <a:lumOff val="80000"/>
                      </a:schemeClr>
                    </a:solidFill>
                  </a:tcPr>
                </a:tc>
                <a:extLst>
                  <a:ext uri="{0D108BD9-81ED-4DB2-BD59-A6C34878D82A}">
                    <a16:rowId xmlns:a16="http://schemas.microsoft.com/office/drawing/2014/main" val="588182808"/>
                  </a:ext>
                </a:extLst>
              </a:tr>
              <a:tr h="432331">
                <a:tc>
                  <a:txBody>
                    <a:bodyPr/>
                    <a:lstStyle/>
                    <a:p>
                      <a:r>
                        <a:rPr lang="en-US"/>
                        <a:t>Light yield [photons/MeV]</a:t>
                      </a:r>
                      <a:endParaRPr lang="en-IN"/>
                    </a:p>
                  </a:txBody>
                  <a:tcPr>
                    <a:solidFill>
                      <a:schemeClr val="accent3">
                        <a:lumMod val="20000"/>
                        <a:lumOff val="80000"/>
                      </a:schemeClr>
                    </a:solidFill>
                  </a:tcPr>
                </a:tc>
                <a:tc>
                  <a:txBody>
                    <a:bodyPr/>
                    <a:lstStyle/>
                    <a:p>
                      <a:pPr algn="ctr"/>
                      <a:r>
                        <a:rPr lang="en-US">
                          <a:latin typeface="Cambria" panose="02040503050406030204" pitchFamily="18" charset="0"/>
                          <a:ea typeface="Cambria" panose="02040503050406030204" pitchFamily="18" charset="0"/>
                        </a:rPr>
                        <a:t>~</a:t>
                      </a:r>
                      <a:r>
                        <a:rPr lang="en-US"/>
                        <a:t>55,000</a:t>
                      </a:r>
                      <a:endParaRPr lang="en-IN"/>
                    </a:p>
                  </a:txBody>
                  <a:tcPr>
                    <a:solidFill>
                      <a:schemeClr val="accent3">
                        <a:lumMod val="20000"/>
                        <a:lumOff val="80000"/>
                      </a:schemeClr>
                    </a:solidFill>
                  </a:tcPr>
                </a:tc>
                <a:tc>
                  <a:txBody>
                    <a:bodyPr/>
                    <a:lstStyle/>
                    <a:p>
                      <a:pPr algn="ctr"/>
                      <a:r>
                        <a:rPr lang="en-US">
                          <a:latin typeface="Cambria" panose="02040503050406030204" pitchFamily="18" charset="0"/>
                          <a:ea typeface="Cambria" panose="02040503050406030204" pitchFamily="18" charset="0"/>
                        </a:rPr>
                        <a:t>~</a:t>
                      </a:r>
                      <a:r>
                        <a:rPr lang="en-US"/>
                        <a:t>38,000</a:t>
                      </a:r>
                      <a:endParaRPr lang="en-IN"/>
                    </a:p>
                  </a:txBody>
                  <a:tcPr>
                    <a:solidFill>
                      <a:schemeClr val="accent3">
                        <a:lumMod val="20000"/>
                        <a:lumOff val="80000"/>
                      </a:schemeClr>
                    </a:solidFill>
                  </a:tcPr>
                </a:tc>
                <a:extLst>
                  <a:ext uri="{0D108BD9-81ED-4DB2-BD59-A6C34878D82A}">
                    <a16:rowId xmlns:a16="http://schemas.microsoft.com/office/drawing/2014/main" val="1770701089"/>
                  </a:ext>
                </a:extLst>
              </a:tr>
              <a:tr h="432331">
                <a:tc>
                  <a:txBody>
                    <a:bodyPr/>
                    <a:lstStyle/>
                    <a:p>
                      <a:r>
                        <a:rPr lang="en-US"/>
                        <a:t>Higroscopicity</a:t>
                      </a:r>
                      <a:endParaRPr lang="en-IN"/>
                    </a:p>
                  </a:txBody>
                  <a:tcPr>
                    <a:solidFill>
                      <a:schemeClr val="accent3">
                        <a:lumMod val="20000"/>
                        <a:lumOff val="80000"/>
                      </a:schemeClr>
                    </a:solidFill>
                  </a:tcPr>
                </a:tc>
                <a:tc>
                  <a:txBody>
                    <a:bodyPr/>
                    <a:lstStyle/>
                    <a:p>
                      <a:pPr algn="ctr"/>
                      <a:r>
                        <a:rPr lang="en-US"/>
                        <a:t>No</a:t>
                      </a:r>
                      <a:endParaRPr lang="en-IN"/>
                    </a:p>
                  </a:txBody>
                  <a:tcPr>
                    <a:solidFill>
                      <a:schemeClr val="accent3">
                        <a:lumMod val="20000"/>
                        <a:lumOff val="80000"/>
                      </a:schemeClr>
                    </a:solidFill>
                  </a:tcPr>
                </a:tc>
                <a:tc>
                  <a:txBody>
                    <a:bodyPr/>
                    <a:lstStyle/>
                    <a:p>
                      <a:pPr algn="ctr"/>
                      <a:r>
                        <a:rPr lang="en-US"/>
                        <a:t>yes</a:t>
                      </a:r>
                      <a:endParaRPr lang="en-IN"/>
                    </a:p>
                  </a:txBody>
                  <a:tcPr>
                    <a:solidFill>
                      <a:schemeClr val="accent3">
                        <a:lumMod val="20000"/>
                        <a:lumOff val="80000"/>
                      </a:schemeClr>
                    </a:solidFill>
                  </a:tcPr>
                </a:tc>
                <a:extLst>
                  <a:ext uri="{0D108BD9-81ED-4DB2-BD59-A6C34878D82A}">
                    <a16:rowId xmlns:a16="http://schemas.microsoft.com/office/drawing/2014/main" val="2485808412"/>
                  </a:ext>
                </a:extLst>
              </a:tr>
            </a:tbl>
          </a:graphicData>
        </a:graphic>
      </p:graphicFrame>
      <p:sp>
        <p:nvSpPr>
          <p:cNvPr id="14" name="Rectangle 13">
            <a:extLst>
              <a:ext uri="{FF2B5EF4-FFF2-40B4-BE49-F238E27FC236}">
                <a16:creationId xmlns:a16="http://schemas.microsoft.com/office/drawing/2014/main" id="{B0F8BCFF-B1ED-732B-B754-3609175F531E}"/>
              </a:ext>
            </a:extLst>
          </p:cNvPr>
          <p:cNvSpPr/>
          <p:nvPr/>
        </p:nvSpPr>
        <p:spPr>
          <a:xfrm>
            <a:off x="8895520" y="1593010"/>
            <a:ext cx="1648843" cy="3793999"/>
          </a:xfrm>
          <a:prstGeom prst="rect">
            <a:avLst/>
          </a:prstGeom>
          <a:noFill/>
          <a:ln w="476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31404623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B63DAB-8BF8-66C0-3C38-367567CEEEBE}"/>
              </a:ext>
            </a:extLst>
          </p:cNvPr>
          <p:cNvSpPr>
            <a:spLocks noGrp="1"/>
          </p:cNvSpPr>
          <p:nvPr>
            <p:ph type="title"/>
          </p:nvPr>
        </p:nvSpPr>
        <p:spPr>
          <a:xfrm>
            <a:off x="288303" y="442779"/>
            <a:ext cx="9404723" cy="1400530"/>
          </a:xfrm>
        </p:spPr>
        <p:txBody>
          <a:bodyPr/>
          <a:lstStyle/>
          <a:p>
            <a:r>
              <a:rPr lang="en-US"/>
              <a:t>Simulation</a:t>
            </a:r>
            <a:endParaRPr lang="en-IN"/>
          </a:p>
        </p:txBody>
      </p:sp>
      <p:sp>
        <p:nvSpPr>
          <p:cNvPr id="3" name="Content Placeholder 2">
            <a:extLst>
              <a:ext uri="{FF2B5EF4-FFF2-40B4-BE49-F238E27FC236}">
                <a16:creationId xmlns:a16="http://schemas.microsoft.com/office/drawing/2014/main" id="{3B155429-07E9-67F8-50C1-4015394F7E03}"/>
              </a:ext>
            </a:extLst>
          </p:cNvPr>
          <p:cNvSpPr>
            <a:spLocks noGrp="1"/>
          </p:cNvSpPr>
          <p:nvPr>
            <p:ph idx="1"/>
          </p:nvPr>
        </p:nvSpPr>
        <p:spPr>
          <a:xfrm>
            <a:off x="367815" y="1208091"/>
            <a:ext cx="5138462" cy="4195481"/>
          </a:xfrm>
        </p:spPr>
        <p:txBody>
          <a:bodyPr/>
          <a:lstStyle/>
          <a:p>
            <a:endParaRPr lang="en-US" sz="2000">
              <a:effectLst/>
              <a:latin typeface="Calibri"/>
              <a:ea typeface="Calibri" panose="020F0502020204030204" pitchFamily="34" charset="0"/>
              <a:cs typeface="Calibri"/>
            </a:endParaRPr>
          </a:p>
          <a:p>
            <a:endParaRPr lang="en-US">
              <a:latin typeface="Calibri"/>
              <a:ea typeface="Calibri" panose="020F0502020204030204" pitchFamily="34" charset="0"/>
              <a:cs typeface="Calibri"/>
            </a:endParaRPr>
          </a:p>
          <a:p>
            <a:pPr>
              <a:buFont typeface="Wingdings" panose="05000000000000000000" pitchFamily="2" charset="2"/>
              <a:buChar char="Ø"/>
            </a:pPr>
            <a:r>
              <a:rPr lang="en-US" sz="2000">
                <a:effectLst/>
                <a:latin typeface="Calibri"/>
                <a:ea typeface="Calibri" panose="020F0502020204030204" pitchFamily="34" charset="0"/>
                <a:cs typeface="Calibri"/>
              </a:rPr>
              <a:t>GEANT4 simulations were done to estimate the length of the lightguide as a best tradeoff of the efficiency and angular resolution</a:t>
            </a:r>
          </a:p>
          <a:p>
            <a:endParaRPr lang="en-IN"/>
          </a:p>
        </p:txBody>
      </p:sp>
      <p:sp>
        <p:nvSpPr>
          <p:cNvPr id="4" name="Slide Number Placeholder 3">
            <a:extLst>
              <a:ext uri="{FF2B5EF4-FFF2-40B4-BE49-F238E27FC236}">
                <a16:creationId xmlns:a16="http://schemas.microsoft.com/office/drawing/2014/main" id="{7ABE6286-62E1-6DD3-CE98-5CC3C6B54059}"/>
              </a:ext>
            </a:extLst>
          </p:cNvPr>
          <p:cNvSpPr>
            <a:spLocks noGrp="1"/>
          </p:cNvSpPr>
          <p:nvPr>
            <p:ph type="sldNum" sz="quarter" idx="12"/>
          </p:nvPr>
        </p:nvSpPr>
        <p:spPr/>
        <p:txBody>
          <a:bodyPr/>
          <a:lstStyle/>
          <a:p>
            <a:fld id="{3CA9B338-319B-4270-B121-4DF8FFC3B207}" type="slidenum">
              <a:rPr lang="en-IN" smtClean="0"/>
              <a:t>7</a:t>
            </a:fld>
            <a:endParaRPr lang="en-IN"/>
          </a:p>
        </p:txBody>
      </p:sp>
      <p:graphicFrame>
        <p:nvGraphicFramePr>
          <p:cNvPr id="5" name="Content Placeholder 3">
            <a:extLst>
              <a:ext uri="{FF2B5EF4-FFF2-40B4-BE49-F238E27FC236}">
                <a16:creationId xmlns:a16="http://schemas.microsoft.com/office/drawing/2014/main" id="{2514FE6C-A1ED-EF22-AA09-82CC481C8194}"/>
              </a:ext>
            </a:extLst>
          </p:cNvPr>
          <p:cNvGraphicFramePr>
            <a:graphicFrameLocks/>
          </p:cNvGraphicFramePr>
          <p:nvPr>
            <p:extLst>
              <p:ext uri="{D42A27DB-BD31-4B8C-83A1-F6EECF244321}">
                <p14:modId xmlns:p14="http://schemas.microsoft.com/office/powerpoint/2010/main" val="3519322918"/>
              </p:ext>
            </p:extLst>
          </p:nvPr>
        </p:nvGraphicFramePr>
        <p:xfrm>
          <a:off x="5585789" y="2052917"/>
          <a:ext cx="6447325" cy="3443423"/>
        </p:xfrm>
        <a:graphic>
          <a:graphicData uri="http://schemas.openxmlformats.org/drawingml/2006/table">
            <a:tbl>
              <a:tblPr firstRow="1" firstCol="1" bandRow="1">
                <a:tableStyleId>{5C22544A-7EE6-4342-B048-85BDC9FD1C3A}</a:tableStyleId>
              </a:tblPr>
              <a:tblGrid>
                <a:gridCol w="2104565">
                  <a:extLst>
                    <a:ext uri="{9D8B030D-6E8A-4147-A177-3AD203B41FA5}">
                      <a16:colId xmlns:a16="http://schemas.microsoft.com/office/drawing/2014/main" val="2209268851"/>
                    </a:ext>
                  </a:extLst>
                </a:gridCol>
                <a:gridCol w="1800726">
                  <a:extLst>
                    <a:ext uri="{9D8B030D-6E8A-4147-A177-3AD203B41FA5}">
                      <a16:colId xmlns:a16="http://schemas.microsoft.com/office/drawing/2014/main" val="174632517"/>
                    </a:ext>
                  </a:extLst>
                </a:gridCol>
                <a:gridCol w="2542034">
                  <a:extLst>
                    <a:ext uri="{9D8B030D-6E8A-4147-A177-3AD203B41FA5}">
                      <a16:colId xmlns:a16="http://schemas.microsoft.com/office/drawing/2014/main" val="1613328806"/>
                    </a:ext>
                  </a:extLst>
                </a:gridCol>
              </a:tblGrid>
              <a:tr h="1325000">
                <a:tc>
                  <a:txBody>
                    <a:bodyPr/>
                    <a:lstStyle/>
                    <a:p>
                      <a:pPr algn="ctr">
                        <a:lnSpc>
                          <a:spcPct val="107000"/>
                        </a:lnSpc>
                        <a:spcAft>
                          <a:spcPts val="800"/>
                        </a:spcAft>
                      </a:pPr>
                      <a:r>
                        <a:rPr lang="en-US" sz="1600">
                          <a:solidFill>
                            <a:schemeClr val="bg1"/>
                          </a:solidFill>
                          <a:effectLst/>
                        </a:rPr>
                        <a:t>Lightguide length (mm)</a:t>
                      </a:r>
                      <a:endParaRPr lang="en-IN" sz="160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accent3">
                        <a:lumMod val="40000"/>
                        <a:lumOff val="60000"/>
                      </a:schemeClr>
                    </a:solidFill>
                  </a:tcPr>
                </a:tc>
                <a:tc>
                  <a:txBody>
                    <a:bodyPr/>
                    <a:lstStyle/>
                    <a:p>
                      <a:pPr algn="ctr">
                        <a:lnSpc>
                          <a:spcPct val="107000"/>
                        </a:lnSpc>
                        <a:spcAft>
                          <a:spcPts val="800"/>
                        </a:spcAft>
                      </a:pPr>
                      <a:r>
                        <a:rPr lang="en-US" sz="1600">
                          <a:solidFill>
                            <a:schemeClr val="bg1"/>
                          </a:solidFill>
                          <a:effectLst/>
                        </a:rPr>
                        <a:t>Angular</a:t>
                      </a:r>
                      <a:r>
                        <a:rPr lang="en-IN" sz="1600">
                          <a:solidFill>
                            <a:schemeClr val="bg1"/>
                          </a:solidFill>
                          <a:effectLst/>
                        </a:rPr>
                        <a:t>  </a:t>
                      </a:r>
                      <a:r>
                        <a:rPr lang="en-US" sz="1600">
                          <a:solidFill>
                            <a:schemeClr val="bg1"/>
                          </a:solidFill>
                          <a:effectLst/>
                        </a:rPr>
                        <a:t>resolution (</a:t>
                      </a:r>
                      <a:r>
                        <a:rPr lang="en-US" sz="1600" baseline="30000">
                          <a:solidFill>
                            <a:schemeClr val="bg1"/>
                          </a:solidFill>
                          <a:effectLst/>
                        </a:rPr>
                        <a:t>o</a:t>
                      </a:r>
                      <a:r>
                        <a:rPr lang="en-US" sz="1600">
                          <a:solidFill>
                            <a:schemeClr val="bg1"/>
                          </a:solidFill>
                          <a:effectLst/>
                        </a:rPr>
                        <a:t>)</a:t>
                      </a:r>
                      <a:endParaRPr lang="en-IN" sz="160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accent3">
                        <a:lumMod val="40000"/>
                        <a:lumOff val="60000"/>
                      </a:schemeClr>
                    </a:solidFill>
                  </a:tcPr>
                </a:tc>
                <a:tc>
                  <a:txBody>
                    <a:bodyPr/>
                    <a:lstStyle/>
                    <a:p>
                      <a:pPr algn="ctr">
                        <a:lnSpc>
                          <a:spcPct val="107000"/>
                        </a:lnSpc>
                        <a:spcAft>
                          <a:spcPts val="800"/>
                        </a:spcAft>
                      </a:pPr>
                      <a:r>
                        <a:rPr lang="en-US" sz="1600">
                          <a:solidFill>
                            <a:schemeClr val="bg1"/>
                          </a:solidFill>
                          <a:effectLst/>
                        </a:rPr>
                        <a:t>Intrinsic efficiency (%)</a:t>
                      </a:r>
                      <a:endParaRPr lang="en-IN" sz="160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accent3">
                        <a:lumMod val="40000"/>
                        <a:lumOff val="60000"/>
                      </a:schemeClr>
                    </a:solidFill>
                  </a:tcPr>
                </a:tc>
                <a:extLst>
                  <a:ext uri="{0D108BD9-81ED-4DB2-BD59-A6C34878D82A}">
                    <a16:rowId xmlns:a16="http://schemas.microsoft.com/office/drawing/2014/main" val="4013939919"/>
                  </a:ext>
                </a:extLst>
              </a:tr>
              <a:tr h="669758">
                <a:tc>
                  <a:txBody>
                    <a:bodyPr/>
                    <a:lstStyle/>
                    <a:p>
                      <a:pPr algn="ctr">
                        <a:lnSpc>
                          <a:spcPct val="107000"/>
                        </a:lnSpc>
                        <a:spcAft>
                          <a:spcPts val="800"/>
                        </a:spcAft>
                      </a:pPr>
                      <a:r>
                        <a:rPr lang="en-US" sz="1600">
                          <a:solidFill>
                            <a:schemeClr val="bg1"/>
                          </a:solidFill>
                          <a:effectLst/>
                        </a:rPr>
                        <a:t>10</a:t>
                      </a:r>
                      <a:endParaRPr lang="en-IN" sz="160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accent3">
                        <a:lumMod val="40000"/>
                        <a:lumOff val="60000"/>
                      </a:schemeClr>
                    </a:solidFill>
                  </a:tcPr>
                </a:tc>
                <a:tc>
                  <a:txBody>
                    <a:bodyPr/>
                    <a:lstStyle/>
                    <a:p>
                      <a:pPr algn="ctr">
                        <a:lnSpc>
                          <a:spcPct val="107000"/>
                        </a:lnSpc>
                        <a:spcAft>
                          <a:spcPts val="800"/>
                        </a:spcAft>
                      </a:pPr>
                      <a:r>
                        <a:rPr lang="en-US" sz="1600">
                          <a:solidFill>
                            <a:schemeClr val="bg1"/>
                          </a:solidFill>
                          <a:effectLst/>
                        </a:rPr>
                        <a:t>13.5</a:t>
                      </a:r>
                      <a:endParaRPr lang="en-IN" sz="160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accent3">
                        <a:lumMod val="40000"/>
                        <a:lumOff val="60000"/>
                      </a:schemeClr>
                    </a:solidFill>
                  </a:tcPr>
                </a:tc>
                <a:tc>
                  <a:txBody>
                    <a:bodyPr/>
                    <a:lstStyle/>
                    <a:p>
                      <a:pPr algn="ctr">
                        <a:lnSpc>
                          <a:spcPct val="107000"/>
                        </a:lnSpc>
                        <a:spcAft>
                          <a:spcPts val="800"/>
                        </a:spcAft>
                      </a:pPr>
                      <a:r>
                        <a:rPr lang="en-US" sz="1600">
                          <a:solidFill>
                            <a:schemeClr val="bg1"/>
                          </a:solidFill>
                          <a:effectLst/>
                        </a:rPr>
                        <a:t>0.26</a:t>
                      </a:r>
                      <a:endParaRPr lang="en-IN" sz="160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accent3">
                        <a:lumMod val="40000"/>
                        <a:lumOff val="60000"/>
                      </a:schemeClr>
                    </a:solidFill>
                  </a:tcPr>
                </a:tc>
                <a:extLst>
                  <a:ext uri="{0D108BD9-81ED-4DB2-BD59-A6C34878D82A}">
                    <a16:rowId xmlns:a16="http://schemas.microsoft.com/office/drawing/2014/main" val="3602794351"/>
                  </a:ext>
                </a:extLst>
              </a:tr>
              <a:tr h="778907">
                <a:tc>
                  <a:txBody>
                    <a:bodyPr/>
                    <a:lstStyle/>
                    <a:p>
                      <a:pPr algn="ctr">
                        <a:lnSpc>
                          <a:spcPct val="107000"/>
                        </a:lnSpc>
                        <a:spcAft>
                          <a:spcPts val="800"/>
                        </a:spcAft>
                      </a:pPr>
                      <a:r>
                        <a:rPr lang="en-US" sz="1600">
                          <a:solidFill>
                            <a:schemeClr val="bg1"/>
                          </a:solidFill>
                          <a:effectLst/>
                        </a:rPr>
                        <a:t>20</a:t>
                      </a:r>
                      <a:endParaRPr lang="en-IN" sz="160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accent3">
                        <a:lumMod val="40000"/>
                        <a:lumOff val="60000"/>
                      </a:schemeClr>
                    </a:solidFill>
                  </a:tcPr>
                </a:tc>
                <a:tc>
                  <a:txBody>
                    <a:bodyPr/>
                    <a:lstStyle/>
                    <a:p>
                      <a:pPr algn="ctr">
                        <a:lnSpc>
                          <a:spcPct val="107000"/>
                        </a:lnSpc>
                        <a:spcAft>
                          <a:spcPts val="800"/>
                        </a:spcAft>
                      </a:pPr>
                      <a:r>
                        <a:rPr lang="en-US" sz="1600">
                          <a:solidFill>
                            <a:schemeClr val="bg1"/>
                          </a:solidFill>
                          <a:effectLst/>
                        </a:rPr>
                        <a:t>10.8</a:t>
                      </a:r>
                      <a:endParaRPr lang="en-IN" sz="160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accent3">
                        <a:lumMod val="40000"/>
                        <a:lumOff val="60000"/>
                      </a:schemeClr>
                    </a:solidFill>
                  </a:tcPr>
                </a:tc>
                <a:tc>
                  <a:txBody>
                    <a:bodyPr/>
                    <a:lstStyle/>
                    <a:p>
                      <a:pPr algn="ctr">
                        <a:lnSpc>
                          <a:spcPct val="107000"/>
                        </a:lnSpc>
                        <a:spcAft>
                          <a:spcPts val="800"/>
                        </a:spcAft>
                      </a:pPr>
                      <a:r>
                        <a:rPr lang="en-US" sz="1600">
                          <a:solidFill>
                            <a:schemeClr val="bg1"/>
                          </a:solidFill>
                          <a:effectLst/>
                        </a:rPr>
                        <a:t>0.11</a:t>
                      </a:r>
                      <a:endParaRPr lang="en-IN" sz="160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accent3">
                        <a:lumMod val="40000"/>
                        <a:lumOff val="60000"/>
                      </a:schemeClr>
                    </a:solidFill>
                  </a:tcPr>
                </a:tc>
                <a:extLst>
                  <a:ext uri="{0D108BD9-81ED-4DB2-BD59-A6C34878D82A}">
                    <a16:rowId xmlns:a16="http://schemas.microsoft.com/office/drawing/2014/main" val="2882606998"/>
                  </a:ext>
                </a:extLst>
              </a:tr>
              <a:tr h="669758">
                <a:tc>
                  <a:txBody>
                    <a:bodyPr/>
                    <a:lstStyle/>
                    <a:p>
                      <a:pPr algn="ctr">
                        <a:lnSpc>
                          <a:spcPct val="107000"/>
                        </a:lnSpc>
                        <a:spcAft>
                          <a:spcPts val="800"/>
                        </a:spcAft>
                      </a:pPr>
                      <a:r>
                        <a:rPr lang="en-US" sz="1600">
                          <a:solidFill>
                            <a:schemeClr val="bg1"/>
                          </a:solidFill>
                          <a:effectLst/>
                        </a:rPr>
                        <a:t>30</a:t>
                      </a:r>
                      <a:endParaRPr lang="en-IN" sz="160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accent3">
                        <a:lumMod val="40000"/>
                        <a:lumOff val="60000"/>
                      </a:schemeClr>
                    </a:solidFill>
                  </a:tcPr>
                </a:tc>
                <a:tc>
                  <a:txBody>
                    <a:bodyPr/>
                    <a:lstStyle/>
                    <a:p>
                      <a:pPr algn="ctr">
                        <a:lnSpc>
                          <a:spcPct val="107000"/>
                        </a:lnSpc>
                        <a:spcAft>
                          <a:spcPts val="800"/>
                        </a:spcAft>
                      </a:pPr>
                      <a:r>
                        <a:rPr lang="en-US" sz="1600">
                          <a:solidFill>
                            <a:schemeClr val="bg1"/>
                          </a:solidFill>
                          <a:effectLst/>
                        </a:rPr>
                        <a:t>9.9</a:t>
                      </a:r>
                      <a:endParaRPr lang="en-IN" sz="160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accent3">
                        <a:lumMod val="40000"/>
                        <a:lumOff val="60000"/>
                      </a:schemeClr>
                    </a:solidFill>
                  </a:tcPr>
                </a:tc>
                <a:tc>
                  <a:txBody>
                    <a:bodyPr/>
                    <a:lstStyle/>
                    <a:p>
                      <a:pPr algn="ctr">
                        <a:lnSpc>
                          <a:spcPct val="107000"/>
                        </a:lnSpc>
                        <a:spcAft>
                          <a:spcPts val="800"/>
                        </a:spcAft>
                      </a:pPr>
                      <a:r>
                        <a:rPr lang="en-US" sz="1600">
                          <a:solidFill>
                            <a:schemeClr val="bg1"/>
                          </a:solidFill>
                          <a:effectLst/>
                        </a:rPr>
                        <a:t>0.05</a:t>
                      </a:r>
                      <a:endParaRPr lang="en-IN" sz="160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accent3">
                        <a:lumMod val="40000"/>
                        <a:lumOff val="60000"/>
                      </a:schemeClr>
                    </a:solidFill>
                  </a:tcPr>
                </a:tc>
                <a:extLst>
                  <a:ext uri="{0D108BD9-81ED-4DB2-BD59-A6C34878D82A}">
                    <a16:rowId xmlns:a16="http://schemas.microsoft.com/office/drawing/2014/main" val="2698543658"/>
                  </a:ext>
                </a:extLst>
              </a:tr>
            </a:tbl>
          </a:graphicData>
        </a:graphic>
      </p:graphicFrame>
      <p:sp>
        <p:nvSpPr>
          <p:cNvPr id="6" name="Rectangle 5">
            <a:extLst>
              <a:ext uri="{FF2B5EF4-FFF2-40B4-BE49-F238E27FC236}">
                <a16:creationId xmlns:a16="http://schemas.microsoft.com/office/drawing/2014/main" id="{DDE26A3B-211F-4544-22F6-CB9BBFF05F0E}"/>
              </a:ext>
            </a:extLst>
          </p:cNvPr>
          <p:cNvSpPr/>
          <p:nvPr/>
        </p:nvSpPr>
        <p:spPr>
          <a:xfrm>
            <a:off x="5585789" y="4044358"/>
            <a:ext cx="6447325" cy="756241"/>
          </a:xfrm>
          <a:prstGeom prst="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 name="TextBox 6">
            <a:extLst>
              <a:ext uri="{FF2B5EF4-FFF2-40B4-BE49-F238E27FC236}">
                <a16:creationId xmlns:a16="http://schemas.microsoft.com/office/drawing/2014/main" id="{F330D219-8566-8A62-81D2-00D4E4646075}"/>
              </a:ext>
            </a:extLst>
          </p:cNvPr>
          <p:cNvSpPr txBox="1"/>
          <p:nvPr/>
        </p:nvSpPr>
        <p:spPr>
          <a:xfrm>
            <a:off x="6380931" y="5705948"/>
            <a:ext cx="5542712" cy="553998"/>
          </a:xfrm>
          <a:prstGeom prst="rect">
            <a:avLst/>
          </a:prstGeom>
          <a:noFill/>
        </p:spPr>
        <p:txBody>
          <a:bodyPr wrap="square" rtlCol="0">
            <a:spAutoFit/>
          </a:bodyPr>
          <a:lstStyle/>
          <a:p>
            <a:r>
              <a:rPr lang="en-US" sz="1500" b="1"/>
              <a:t>Table 2.</a:t>
            </a:r>
            <a:r>
              <a:rPr lang="en-US" sz="1500"/>
              <a:t> Angular resolution and intrinsic efficiency comparison at different  lightguide lengths</a:t>
            </a:r>
            <a:endParaRPr lang="en-IN" sz="1500"/>
          </a:p>
        </p:txBody>
      </p:sp>
    </p:spTree>
    <p:extLst>
      <p:ext uri="{BB962C8B-B14F-4D97-AF65-F5344CB8AC3E}">
        <p14:creationId xmlns:p14="http://schemas.microsoft.com/office/powerpoint/2010/main" val="33087542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E3A3FD-FB29-D958-A5C0-64488B7028C3}"/>
              </a:ext>
            </a:extLst>
          </p:cNvPr>
          <p:cNvSpPr>
            <a:spLocks noGrp="1"/>
          </p:cNvSpPr>
          <p:nvPr>
            <p:ph type="title"/>
          </p:nvPr>
        </p:nvSpPr>
        <p:spPr>
          <a:xfrm>
            <a:off x="400133" y="173636"/>
            <a:ext cx="10515600" cy="1325563"/>
          </a:xfrm>
        </p:spPr>
        <p:txBody>
          <a:bodyPr/>
          <a:lstStyle/>
          <a:p>
            <a:r>
              <a:rPr lang="en-IN" sz="4000"/>
              <a:t>Detector assembly</a:t>
            </a:r>
          </a:p>
        </p:txBody>
      </p:sp>
      <p:sp>
        <p:nvSpPr>
          <p:cNvPr id="3" name="Content Placeholder 2">
            <a:extLst>
              <a:ext uri="{FF2B5EF4-FFF2-40B4-BE49-F238E27FC236}">
                <a16:creationId xmlns:a16="http://schemas.microsoft.com/office/drawing/2014/main" id="{8F33A11F-0320-294E-84C4-3774B91852B6}"/>
              </a:ext>
            </a:extLst>
          </p:cNvPr>
          <p:cNvSpPr>
            <a:spLocks noGrp="1"/>
          </p:cNvSpPr>
          <p:nvPr>
            <p:ph idx="1"/>
          </p:nvPr>
        </p:nvSpPr>
        <p:spPr>
          <a:xfrm>
            <a:off x="336676" y="1345919"/>
            <a:ext cx="11599162" cy="2351438"/>
          </a:xfrm>
        </p:spPr>
        <p:txBody>
          <a:bodyPr>
            <a:normAutofit lnSpcReduction="10000"/>
          </a:bodyPr>
          <a:lstStyle/>
          <a:p>
            <a:pPr algn="just">
              <a:lnSpc>
                <a:spcPct val="150000"/>
              </a:lnSpc>
              <a:spcBef>
                <a:spcPts val="0"/>
              </a:spcBef>
              <a:buFont typeface="Wingdings" panose="05000000000000000000" pitchFamily="2" charset="2"/>
              <a:buChar char="Ø"/>
            </a:pPr>
            <a:r>
              <a:rPr lang="en-IN">
                <a:latin typeface="Times New Roman" panose="02020603050405020304" pitchFamily="18" charset="0"/>
                <a:cs typeface="Times New Roman" panose="02020603050405020304" pitchFamily="18" charset="0"/>
              </a:rPr>
              <a:t>T</a:t>
            </a:r>
            <a:r>
              <a:rPr lang="en-IN" b="0" i="0" u="none" strike="noStrike">
                <a:effectLst/>
                <a:latin typeface="Times New Roman" panose="02020603050405020304" pitchFamily="18" charset="0"/>
                <a:cs typeface="Times New Roman" panose="02020603050405020304" pitchFamily="18" charset="0"/>
              </a:rPr>
              <a:t>he scatterer </a:t>
            </a:r>
            <a:r>
              <a:rPr lang="hr-HR">
                <a:latin typeface="Times New Roman" panose="02020603050405020304" pitchFamily="18" charset="0"/>
                <a:cs typeface="Times New Roman" panose="02020603050405020304" pitchFamily="18" charset="0"/>
              </a:rPr>
              <a:t>(front) </a:t>
            </a:r>
            <a:r>
              <a:rPr lang="en-IN" b="0" i="0" u="none" strike="noStrike">
                <a:effectLst/>
                <a:latin typeface="Times New Roman" panose="02020603050405020304" pitchFamily="18" charset="0"/>
                <a:cs typeface="Times New Roman" panose="02020603050405020304" pitchFamily="18" charset="0"/>
              </a:rPr>
              <a:t>layer consists of an 8x8 array of 3 x 3 x 3 mm3 GaGG scintillators with a 3.2 mm pitch.</a:t>
            </a:r>
          </a:p>
          <a:p>
            <a:pPr algn="just">
              <a:lnSpc>
                <a:spcPct val="150000"/>
              </a:lnSpc>
              <a:spcBef>
                <a:spcPts val="0"/>
              </a:spcBef>
              <a:buFont typeface="Wingdings" panose="05000000000000000000" pitchFamily="2" charset="2"/>
              <a:buChar char="Ø"/>
            </a:pPr>
            <a:r>
              <a:rPr lang="en-IN">
                <a:latin typeface="Times New Roman" panose="02020603050405020304" pitchFamily="18" charset="0"/>
                <a:cs typeface="Times New Roman" panose="02020603050405020304" pitchFamily="18" charset="0"/>
              </a:rPr>
              <a:t>It</a:t>
            </a:r>
            <a:r>
              <a:rPr lang="en-IN" b="0" i="0" u="none" strike="noStrike">
                <a:effectLst/>
                <a:latin typeface="Times New Roman" panose="02020603050405020304" pitchFamily="18" charset="0"/>
                <a:cs typeface="Times New Roman" panose="02020603050405020304" pitchFamily="18" charset="0"/>
              </a:rPr>
              <a:t> is connected to </a:t>
            </a:r>
            <a:r>
              <a:rPr lang="hr-HR" b="0" i="0" u="none" strike="noStrike">
                <a:effectLst/>
                <a:latin typeface="Times New Roman" panose="02020603050405020304" pitchFamily="18" charset="0"/>
                <a:cs typeface="Times New Roman" panose="02020603050405020304" pitchFamily="18" charset="0"/>
              </a:rPr>
              <a:t>a layer</a:t>
            </a:r>
            <a:r>
              <a:rPr lang="en-IN" b="0" i="0" u="none" strike="noStrike">
                <a:effectLst/>
                <a:latin typeface="Times New Roman" panose="02020603050405020304" pitchFamily="18" charset="0"/>
                <a:cs typeface="Times New Roman" panose="02020603050405020304" pitchFamily="18" charset="0"/>
              </a:rPr>
              <a:t> of</a:t>
            </a:r>
            <a:r>
              <a:rPr lang="hr-HR" b="0" i="0" u="none" strike="noStrike">
                <a:effectLst/>
                <a:latin typeface="Times New Roman" panose="02020603050405020304" pitchFamily="18" charset="0"/>
                <a:cs typeface="Times New Roman" panose="02020603050405020304" pitchFamily="18" charset="0"/>
              </a:rPr>
              <a:t> plexiglass </a:t>
            </a:r>
            <a:r>
              <a:rPr lang="en-IN" b="0" i="0" u="none" strike="noStrike">
                <a:effectLst/>
                <a:latin typeface="Times New Roman" panose="02020603050405020304" pitchFamily="18" charset="0"/>
                <a:cs typeface="Times New Roman" panose="02020603050405020304" pitchFamily="18" charset="0"/>
              </a:rPr>
              <a:t>light guides 3 x 3 x 20</a:t>
            </a:r>
            <a:r>
              <a:rPr lang="hr-HR" b="0" i="0" u="none" strike="noStrike">
                <a:effectLst/>
                <a:latin typeface="Times New Roman" panose="02020603050405020304" pitchFamily="18" charset="0"/>
                <a:cs typeface="Times New Roman" panose="02020603050405020304" pitchFamily="18" charset="0"/>
              </a:rPr>
              <a:t> </a:t>
            </a:r>
            <a:r>
              <a:rPr lang="en-IN" b="0" i="0" u="none" strike="noStrike">
                <a:effectLst/>
                <a:latin typeface="Times New Roman" panose="02020603050405020304" pitchFamily="18" charset="0"/>
                <a:cs typeface="Times New Roman" panose="02020603050405020304" pitchFamily="18" charset="0"/>
              </a:rPr>
              <a:t>mm3 using optical </a:t>
            </a:r>
            <a:r>
              <a:rPr lang="hr-HR" b="0" i="0" u="none" strike="noStrike">
                <a:effectLst/>
                <a:latin typeface="Times New Roman" panose="02020603050405020304" pitchFamily="18" charset="0"/>
                <a:cs typeface="Times New Roman" panose="02020603050405020304" pitchFamily="18" charset="0"/>
              </a:rPr>
              <a:t>cemen</a:t>
            </a:r>
            <a:r>
              <a:rPr lang="en-IN" b="0" i="0" u="none" strike="noStrike">
                <a:effectLst/>
                <a:latin typeface="Times New Roman" panose="02020603050405020304" pitchFamily="18" charset="0"/>
                <a:cs typeface="Times New Roman" panose="02020603050405020304" pitchFamily="18" charset="0"/>
              </a:rPr>
              <a:t>t which is coupled to </a:t>
            </a:r>
            <a:r>
              <a:rPr lang="hr-HR" b="0" i="0" u="none" strike="noStrike">
                <a:effectLst/>
                <a:latin typeface="Times New Roman" panose="02020603050405020304" pitchFamily="18" charset="0"/>
                <a:cs typeface="Times New Roman" panose="02020603050405020304" pitchFamily="18" charset="0"/>
              </a:rPr>
              <a:t>GaGG </a:t>
            </a:r>
            <a:r>
              <a:rPr lang="en-IN" b="0" i="0" u="none" strike="noStrike">
                <a:effectLst/>
                <a:latin typeface="Times New Roman" panose="02020603050405020304" pitchFamily="18" charset="0"/>
                <a:cs typeface="Times New Roman" panose="02020603050405020304" pitchFamily="18" charset="0"/>
              </a:rPr>
              <a:t>pixels in another identical 8x8 array </a:t>
            </a:r>
            <a:r>
              <a:rPr lang="en-IN">
                <a:latin typeface="Times New Roman" panose="02020603050405020304" pitchFamily="18" charset="0"/>
                <a:cs typeface="Times New Roman" panose="02020603050405020304" pitchFamily="18" charset="0"/>
              </a:rPr>
              <a:t>- </a:t>
            </a:r>
            <a:r>
              <a:rPr lang="en-IN" b="0" i="0" u="none" strike="noStrike">
                <a:effectLst/>
                <a:latin typeface="Times New Roman" panose="02020603050405020304" pitchFamily="18" charset="0"/>
                <a:cs typeface="Times New Roman" panose="02020603050405020304" pitchFamily="18" charset="0"/>
              </a:rPr>
              <a:t>the absorption </a:t>
            </a:r>
            <a:r>
              <a:rPr lang="hr-HR">
                <a:latin typeface="Times New Roman" panose="02020603050405020304" pitchFamily="18" charset="0"/>
                <a:cs typeface="Times New Roman" panose="02020603050405020304" pitchFamily="18" charset="0"/>
              </a:rPr>
              <a:t>(back) </a:t>
            </a:r>
            <a:r>
              <a:rPr lang="en-IN" b="0" i="0" u="none" strike="noStrike">
                <a:effectLst/>
                <a:latin typeface="Times New Roman" panose="02020603050405020304" pitchFamily="18" charset="0"/>
                <a:cs typeface="Times New Roman" panose="02020603050405020304" pitchFamily="18" charset="0"/>
              </a:rPr>
              <a:t>layer.</a:t>
            </a:r>
            <a:r>
              <a:rPr lang="hr-HR" b="0" i="0" u="none" strike="noStrike">
                <a:effectLst/>
                <a:latin typeface="Times New Roman" panose="02020603050405020304" pitchFamily="18" charset="0"/>
                <a:cs typeface="Times New Roman" panose="02020603050405020304" pitchFamily="18" charset="0"/>
              </a:rPr>
              <a:t> </a:t>
            </a:r>
            <a:endParaRPr lang="en-IN" b="0" i="0" u="none" strike="noStrike">
              <a:effectLst/>
              <a:latin typeface="Times New Roman" panose="02020603050405020304" pitchFamily="18" charset="0"/>
              <a:cs typeface="Times New Roman" panose="02020603050405020304" pitchFamily="18" charset="0"/>
            </a:endParaRPr>
          </a:p>
          <a:p>
            <a:pPr algn="just">
              <a:lnSpc>
                <a:spcPct val="150000"/>
              </a:lnSpc>
              <a:spcBef>
                <a:spcPts val="0"/>
              </a:spcBef>
              <a:buFont typeface="Wingdings" panose="05000000000000000000" pitchFamily="2" charset="2"/>
              <a:buChar char="Ø"/>
            </a:pPr>
            <a:r>
              <a:rPr lang="en-IN" b="0" i="0" u="none" strike="noStrike">
                <a:effectLst/>
                <a:latin typeface="Times New Roman" panose="02020603050405020304" pitchFamily="18" charset="0"/>
                <a:cs typeface="Times New Roman" panose="02020603050405020304" pitchFamily="18" charset="0"/>
              </a:rPr>
              <a:t>The latter </a:t>
            </a:r>
            <a:r>
              <a:rPr lang="hr-HR" b="0" i="0" u="none" strike="noStrike">
                <a:effectLst/>
                <a:latin typeface="Times New Roman" panose="02020603050405020304" pitchFamily="18" charset="0"/>
                <a:cs typeface="Times New Roman" panose="02020603050405020304" pitchFamily="18" charset="0"/>
              </a:rPr>
              <a:t>GaGG layer </a:t>
            </a:r>
            <a:r>
              <a:rPr lang="en-IN" b="0" i="0" u="none" strike="noStrike">
                <a:effectLst/>
                <a:latin typeface="Times New Roman" panose="02020603050405020304" pitchFamily="18" charset="0"/>
                <a:cs typeface="Times New Roman" panose="02020603050405020304" pitchFamily="18" charset="0"/>
              </a:rPr>
              <a:t>is coupled to a matching array of 8x8 SiPMs. </a:t>
            </a:r>
          </a:p>
          <a:p>
            <a:pPr algn="just">
              <a:lnSpc>
                <a:spcPct val="150000"/>
              </a:lnSpc>
              <a:spcBef>
                <a:spcPts val="0"/>
              </a:spcBef>
              <a:buFont typeface="Wingdings" panose="05000000000000000000" pitchFamily="2" charset="2"/>
              <a:buChar char="Ø"/>
            </a:pPr>
            <a:r>
              <a:rPr lang="en-IN" b="0" i="0" u="none" strike="noStrike">
                <a:effectLst/>
                <a:latin typeface="Times New Roman" panose="02020603050405020304" pitchFamily="18" charset="0"/>
                <a:cs typeface="Times New Roman" panose="02020603050405020304" pitchFamily="18" charset="0"/>
              </a:rPr>
              <a:t>Enhanced </a:t>
            </a:r>
            <a:r>
              <a:rPr lang="hr-HR" b="0" i="0" u="none" strike="noStrike">
                <a:effectLst/>
                <a:latin typeface="Times New Roman" panose="02020603050405020304" pitchFamily="18" charset="0"/>
                <a:cs typeface="Times New Roman" panose="02020603050405020304" pitchFamily="18" charset="0"/>
              </a:rPr>
              <a:t>S</a:t>
            </a:r>
            <a:r>
              <a:rPr lang="en-IN" b="0" i="0" u="none" strike="noStrike">
                <a:effectLst/>
                <a:latin typeface="Times New Roman" panose="02020603050405020304" pitchFamily="18" charset="0"/>
                <a:cs typeface="Times New Roman" panose="02020603050405020304" pitchFamily="18" charset="0"/>
              </a:rPr>
              <a:t>pecular </a:t>
            </a:r>
            <a:r>
              <a:rPr lang="hr-HR">
                <a:latin typeface="Times New Roman" panose="02020603050405020304" pitchFamily="18" charset="0"/>
                <a:cs typeface="Times New Roman" panose="02020603050405020304" pitchFamily="18" charset="0"/>
              </a:rPr>
              <a:t>R</a:t>
            </a:r>
            <a:r>
              <a:rPr lang="en-IN" b="0" i="0" u="none" strike="noStrike">
                <a:effectLst/>
                <a:latin typeface="Times New Roman" panose="02020603050405020304" pitchFamily="18" charset="0"/>
                <a:cs typeface="Times New Roman" panose="02020603050405020304" pitchFamily="18" charset="0"/>
              </a:rPr>
              <a:t>eflector </a:t>
            </a:r>
            <a:r>
              <a:rPr lang="hr-HR">
                <a:latin typeface="Times New Roman" panose="02020603050405020304" pitchFamily="18" charset="0"/>
                <a:cs typeface="Times New Roman" panose="02020603050405020304" pitchFamily="18" charset="0"/>
              </a:rPr>
              <a:t>is used </a:t>
            </a:r>
            <a:r>
              <a:rPr lang="en-IN" b="0" i="0" u="none" strike="noStrike">
                <a:effectLst/>
                <a:latin typeface="Times New Roman" panose="02020603050405020304" pitchFamily="18" charset="0"/>
                <a:cs typeface="Times New Roman" panose="02020603050405020304" pitchFamily="18" charset="0"/>
              </a:rPr>
              <a:t>as reflecting material</a:t>
            </a:r>
            <a:r>
              <a:rPr lang="hr-HR" b="0" i="0" u="none" strike="noStrike">
                <a:effectLst/>
                <a:latin typeface="Times New Roman" panose="02020603050405020304" pitchFamily="18" charset="0"/>
                <a:cs typeface="Times New Roman" panose="02020603050405020304" pitchFamily="18" charset="0"/>
              </a:rPr>
              <a:t>.</a:t>
            </a:r>
            <a:endParaRPr lang="en-IN" b="0" i="0" u="none" strike="noStrike">
              <a:effectLst/>
              <a:latin typeface="Times New Roman" panose="02020603050405020304" pitchFamily="18" charset="0"/>
              <a:cs typeface="Times New Roman" panose="02020603050405020304" pitchFamily="18" charset="0"/>
            </a:endParaRPr>
          </a:p>
          <a:p>
            <a:pPr>
              <a:lnSpc>
                <a:spcPct val="120000"/>
              </a:lnSpc>
              <a:buFont typeface="Wingdings" panose="05000000000000000000" pitchFamily="2" charset="2"/>
              <a:buChar char="Ø"/>
            </a:pPr>
            <a:endParaRPr lang="en-IN"/>
          </a:p>
        </p:txBody>
      </p:sp>
      <p:sp>
        <p:nvSpPr>
          <p:cNvPr id="4" name="Slide Number Placeholder 3">
            <a:extLst>
              <a:ext uri="{FF2B5EF4-FFF2-40B4-BE49-F238E27FC236}">
                <a16:creationId xmlns:a16="http://schemas.microsoft.com/office/drawing/2014/main" id="{FEDE3CC2-BC23-0779-BFD7-270AD6999AD0}"/>
              </a:ext>
            </a:extLst>
          </p:cNvPr>
          <p:cNvSpPr>
            <a:spLocks noGrp="1"/>
          </p:cNvSpPr>
          <p:nvPr>
            <p:ph type="sldNum" sz="quarter" idx="12"/>
          </p:nvPr>
        </p:nvSpPr>
        <p:spPr/>
        <p:txBody>
          <a:bodyPr/>
          <a:lstStyle/>
          <a:p>
            <a:fld id="{3CA9B338-319B-4270-B121-4DF8FFC3B207}" type="slidenum">
              <a:rPr lang="en-IN" smtClean="0"/>
              <a:t>8</a:t>
            </a:fld>
            <a:endParaRPr lang="en-IN"/>
          </a:p>
        </p:txBody>
      </p:sp>
      <p:pic>
        <p:nvPicPr>
          <p:cNvPr id="6" name="Picture 2">
            <a:extLst>
              <a:ext uri="{FF2B5EF4-FFF2-40B4-BE49-F238E27FC236}">
                <a16:creationId xmlns:a16="http://schemas.microsoft.com/office/drawing/2014/main" id="{109DAB75-52CF-CC43-61C8-A67CEB705BD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2231" t="59152" r="38014" b="17066"/>
          <a:stretch/>
        </p:blipFill>
        <p:spPr bwMode="auto">
          <a:xfrm>
            <a:off x="1755648" y="3862169"/>
            <a:ext cx="2840736" cy="24765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10823C2D-4BBF-69D0-DEEA-8C4B982BAE0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8758" t="27881" r="12207" b="5931"/>
          <a:stretch/>
        </p:blipFill>
        <p:spPr bwMode="auto">
          <a:xfrm>
            <a:off x="5044312" y="3862169"/>
            <a:ext cx="2647323" cy="250409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A picture containing text&#10;&#10;Description automatically generated">
            <a:extLst>
              <a:ext uri="{FF2B5EF4-FFF2-40B4-BE49-F238E27FC236}">
                <a16:creationId xmlns:a16="http://schemas.microsoft.com/office/drawing/2014/main" id="{09504A4F-395F-3537-27CB-5C83B05099D8}"/>
              </a:ext>
            </a:extLst>
          </p:cNvPr>
          <p:cNvPicPr>
            <a:picLocks noChangeAspect="1"/>
          </p:cNvPicPr>
          <p:nvPr/>
        </p:nvPicPr>
        <p:blipFill rotWithShape="1">
          <a:blip r:embed="rId4">
            <a:extLst>
              <a:ext uri="{28A0092B-C50C-407E-A947-70E740481C1C}">
                <a14:useLocalDpi xmlns:a14="http://schemas.microsoft.com/office/drawing/2010/main" val="0"/>
              </a:ext>
            </a:extLst>
          </a:blip>
          <a:srcRect l="17934" t="12123" r="23924" b="14864"/>
          <a:stretch/>
        </p:blipFill>
        <p:spPr>
          <a:xfrm rot="21540000">
            <a:off x="8160899" y="3849039"/>
            <a:ext cx="2574050" cy="2467356"/>
          </a:xfrm>
          <a:prstGeom prst="rect">
            <a:avLst/>
          </a:prstGeom>
        </p:spPr>
      </p:pic>
    </p:spTree>
    <p:extLst>
      <p:ext uri="{BB962C8B-B14F-4D97-AF65-F5344CB8AC3E}">
        <p14:creationId xmlns:p14="http://schemas.microsoft.com/office/powerpoint/2010/main" val="6910936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3EA303F-7079-F615-794F-A5601DB3B995}"/>
              </a:ext>
            </a:extLst>
          </p:cNvPr>
          <p:cNvSpPr>
            <a:spLocks noGrp="1"/>
          </p:cNvSpPr>
          <p:nvPr>
            <p:ph idx="1"/>
          </p:nvPr>
        </p:nvSpPr>
        <p:spPr>
          <a:xfrm>
            <a:off x="67448" y="1250373"/>
            <a:ext cx="4559224" cy="5111404"/>
          </a:xfrm>
        </p:spPr>
        <p:txBody>
          <a:bodyPr>
            <a:normAutofit/>
          </a:bodyPr>
          <a:lstStyle/>
          <a:p>
            <a:pPr marL="0" indent="0">
              <a:buNone/>
            </a:pPr>
            <a:endParaRPr lang="en-IN" sz="2000" b="0" i="1" u="none" strike="noStrike">
              <a:effectLst/>
              <a:latin typeface="Times New Roman" panose="02020603050405020304" pitchFamily="18" charset="0"/>
              <a:cs typeface="Times New Roman" panose="02020603050405020304" pitchFamily="18" charset="0"/>
            </a:endParaRPr>
          </a:p>
          <a:p>
            <a:pPr marL="0" indent="0">
              <a:buNone/>
            </a:pPr>
            <a:endParaRPr lang="en-IN" sz="2000" b="0" i="1" u="none" strike="noStrike">
              <a:effectLst/>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IN">
                <a:latin typeface="Times New Roman" panose="02020603050405020304" pitchFamily="18" charset="0"/>
                <a:cs typeface="Times New Roman" panose="02020603050405020304" pitchFamily="18" charset="0"/>
              </a:rPr>
              <a:t>The SiPM is connected to the TOFPET2 DAQ which acquires the position and energy of both the layers.</a:t>
            </a:r>
          </a:p>
          <a:p>
            <a:pPr>
              <a:buFont typeface="Wingdings" panose="05000000000000000000" pitchFamily="2" charset="2"/>
              <a:buChar char="Ø"/>
            </a:pPr>
            <a:endParaRPr lang="en-IN">
              <a:latin typeface="Times New Roman" panose="02020603050405020304" pitchFamily="18" charset="0"/>
              <a:cs typeface="Times New Roman" panose="02020603050405020304" pitchFamily="18" charset="0"/>
            </a:endParaRPr>
          </a:p>
          <a:p>
            <a:pPr marL="0" indent="0">
              <a:buNone/>
            </a:pPr>
            <a:endParaRPr lang="en-IN">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IN" sz="2000">
                <a:latin typeface="Times New Roman" panose="02020603050405020304" pitchFamily="18" charset="0"/>
                <a:cs typeface="Times New Roman" panose="02020603050405020304" pitchFamily="18" charset="0"/>
              </a:rPr>
              <a:t>The </a:t>
            </a:r>
            <a:r>
              <a:rPr lang="hr-HR" sz="2000">
                <a:latin typeface="Times New Roman" panose="02020603050405020304" pitchFamily="18" charset="0"/>
                <a:cs typeface="Times New Roman" panose="02020603050405020304" pitchFamily="18" charset="0"/>
              </a:rPr>
              <a:t>average </a:t>
            </a:r>
            <a:r>
              <a:rPr lang="en-IN" sz="2000">
                <a:latin typeface="Times New Roman" panose="02020603050405020304" pitchFamily="18" charset="0"/>
                <a:cs typeface="Times New Roman" panose="02020603050405020304" pitchFamily="18" charset="0"/>
              </a:rPr>
              <a:t>energy resolution</a:t>
            </a:r>
            <a:r>
              <a:rPr lang="hr-HR" sz="2000">
                <a:latin typeface="Times New Roman" panose="02020603050405020304" pitchFamily="18" charset="0"/>
                <a:cs typeface="Times New Roman" panose="02020603050405020304" pitchFamily="18" charset="0"/>
              </a:rPr>
              <a:t> at 662 keV</a:t>
            </a:r>
            <a:r>
              <a:rPr lang="en-IN" sz="2000">
                <a:latin typeface="Times New Roman" panose="02020603050405020304" pitchFamily="18" charset="0"/>
                <a:cs typeface="Times New Roman" panose="02020603050405020304" pitchFamily="18" charset="0"/>
              </a:rPr>
              <a:t> of </a:t>
            </a:r>
            <a:r>
              <a:rPr lang="hr-HR" sz="2000">
                <a:latin typeface="Times New Roman" panose="02020603050405020304" pitchFamily="18" charset="0"/>
                <a:cs typeface="Times New Roman" panose="02020603050405020304" pitchFamily="18" charset="0"/>
              </a:rPr>
              <a:t>the</a:t>
            </a:r>
            <a:r>
              <a:rPr lang="en-IN" sz="2000">
                <a:latin typeface="Times New Roman" panose="02020603050405020304" pitchFamily="18" charset="0"/>
                <a:cs typeface="Times New Roman" panose="02020603050405020304" pitchFamily="18" charset="0"/>
              </a:rPr>
              <a:t> front and </a:t>
            </a:r>
            <a:r>
              <a:rPr lang="hr-HR" sz="2000">
                <a:latin typeface="Times New Roman" panose="02020603050405020304" pitchFamily="18" charset="0"/>
                <a:cs typeface="Times New Roman" panose="02020603050405020304" pitchFamily="18" charset="0"/>
              </a:rPr>
              <a:t>the </a:t>
            </a:r>
            <a:r>
              <a:rPr lang="en-IN" sz="2000">
                <a:latin typeface="Times New Roman" panose="02020603050405020304" pitchFamily="18" charset="0"/>
                <a:cs typeface="Times New Roman" panose="02020603050405020304" pitchFamily="18" charset="0"/>
              </a:rPr>
              <a:t>back </a:t>
            </a:r>
            <a:r>
              <a:rPr lang="hr-HR" sz="2000">
                <a:latin typeface="Times New Roman" panose="02020603050405020304" pitchFamily="18" charset="0"/>
                <a:cs typeface="Times New Roman" panose="02020603050405020304" pitchFamily="18" charset="0"/>
              </a:rPr>
              <a:t>GaGG layer is </a:t>
            </a:r>
            <a:r>
              <a:rPr lang="en-IN" sz="2000">
                <a:latin typeface="Times New Roman" panose="02020603050405020304" pitchFamily="18" charset="0"/>
                <a:cs typeface="Times New Roman" panose="02020603050405020304" pitchFamily="18" charset="0"/>
              </a:rPr>
              <a:t>found to be 8.9</a:t>
            </a:r>
            <a:r>
              <a:rPr lang="hr-HR" sz="2000">
                <a:latin typeface="Times New Roman" panose="02020603050405020304" pitchFamily="18" charset="0"/>
                <a:cs typeface="Times New Roman" panose="02020603050405020304" pitchFamily="18" charset="0"/>
              </a:rPr>
              <a:t>% </a:t>
            </a:r>
            <a:r>
              <a:rPr lang="en-IN" sz="2000">
                <a:latin typeface="Times New Roman" panose="02020603050405020304" pitchFamily="18" charset="0"/>
                <a:cs typeface="Times New Roman" panose="02020603050405020304" pitchFamily="18" charset="0"/>
              </a:rPr>
              <a:t>±</a:t>
            </a:r>
            <a:r>
              <a:rPr lang="hr-HR" sz="2000">
                <a:latin typeface="Times New Roman" panose="02020603050405020304" pitchFamily="18" charset="0"/>
                <a:cs typeface="Times New Roman" panose="02020603050405020304" pitchFamily="18" charset="0"/>
              </a:rPr>
              <a:t> </a:t>
            </a:r>
            <a:r>
              <a:rPr lang="en-IN" sz="2000">
                <a:latin typeface="Times New Roman" panose="02020603050405020304" pitchFamily="18" charset="0"/>
                <a:cs typeface="Times New Roman" panose="02020603050405020304" pitchFamily="18" charset="0"/>
              </a:rPr>
              <a:t>1.9% and 10.8%</a:t>
            </a:r>
            <a:r>
              <a:rPr lang="hr-HR" sz="2000">
                <a:latin typeface="Times New Roman" panose="02020603050405020304" pitchFamily="18" charset="0"/>
                <a:cs typeface="Times New Roman" panose="02020603050405020304" pitchFamily="18" charset="0"/>
              </a:rPr>
              <a:t> </a:t>
            </a:r>
            <a:r>
              <a:rPr lang="en-IN" sz="2000">
                <a:latin typeface="Times New Roman" panose="02020603050405020304" pitchFamily="18" charset="0"/>
                <a:cs typeface="Times New Roman" panose="02020603050405020304" pitchFamily="18" charset="0"/>
              </a:rPr>
              <a:t>±</a:t>
            </a:r>
            <a:r>
              <a:rPr lang="hr-HR" sz="2000">
                <a:latin typeface="Times New Roman" panose="02020603050405020304" pitchFamily="18" charset="0"/>
                <a:cs typeface="Times New Roman" panose="02020603050405020304" pitchFamily="18" charset="0"/>
              </a:rPr>
              <a:t> </a:t>
            </a:r>
            <a:r>
              <a:rPr lang="en-IN" sz="2000">
                <a:latin typeface="Times New Roman" panose="02020603050405020304" pitchFamily="18" charset="0"/>
                <a:cs typeface="Times New Roman" panose="02020603050405020304" pitchFamily="18" charset="0"/>
              </a:rPr>
              <a:t>1.6% respectively.</a:t>
            </a:r>
          </a:p>
          <a:p>
            <a:pPr>
              <a:buFont typeface="Wingdings" panose="05000000000000000000" pitchFamily="2" charset="2"/>
              <a:buChar char="Ø"/>
            </a:pPr>
            <a:endParaRPr lang="en-IN">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IN" sz="200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IN">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IN">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55A8E0C1-82E8-89D3-8B7E-6B908A87B455}"/>
              </a:ext>
            </a:extLst>
          </p:cNvPr>
          <p:cNvSpPr>
            <a:spLocks noGrp="1"/>
          </p:cNvSpPr>
          <p:nvPr>
            <p:ph type="sldNum" sz="quarter" idx="12"/>
          </p:nvPr>
        </p:nvSpPr>
        <p:spPr/>
        <p:txBody>
          <a:bodyPr/>
          <a:lstStyle/>
          <a:p>
            <a:fld id="{3CA9B338-319B-4270-B121-4DF8FFC3B207}" type="slidenum">
              <a:rPr lang="en-IN" smtClean="0"/>
              <a:t>9</a:t>
            </a:fld>
            <a:endParaRPr lang="en-IN"/>
          </a:p>
        </p:txBody>
      </p:sp>
      <p:grpSp>
        <p:nvGrpSpPr>
          <p:cNvPr id="9" name="Group 8">
            <a:extLst>
              <a:ext uri="{FF2B5EF4-FFF2-40B4-BE49-F238E27FC236}">
                <a16:creationId xmlns:a16="http://schemas.microsoft.com/office/drawing/2014/main" id="{238EF6EE-4AA0-1D1C-2C0A-2746265A7FEF}"/>
              </a:ext>
            </a:extLst>
          </p:cNvPr>
          <p:cNvGrpSpPr/>
          <p:nvPr/>
        </p:nvGrpSpPr>
        <p:grpSpPr>
          <a:xfrm>
            <a:off x="4767072" y="3781084"/>
            <a:ext cx="7346856" cy="2610509"/>
            <a:chOff x="9300277" y="18242346"/>
            <a:chExt cx="11356248" cy="3908766"/>
          </a:xfrm>
        </p:grpSpPr>
        <p:pic>
          <p:nvPicPr>
            <p:cNvPr id="15" name="Picture 14">
              <a:extLst>
                <a:ext uri="{FF2B5EF4-FFF2-40B4-BE49-F238E27FC236}">
                  <a16:creationId xmlns:a16="http://schemas.microsoft.com/office/drawing/2014/main" id="{88C144A2-9307-36E3-25CE-E6772D9055AA}"/>
                </a:ext>
              </a:extLst>
            </p:cNvPr>
            <p:cNvPicPr>
              <a:picLocks noChangeAspect="1"/>
            </p:cNvPicPr>
            <p:nvPr/>
          </p:nvPicPr>
          <p:blipFill>
            <a:blip r:embed="rId3"/>
            <a:stretch>
              <a:fillRect/>
            </a:stretch>
          </p:blipFill>
          <p:spPr>
            <a:xfrm>
              <a:off x="9300277" y="18242346"/>
              <a:ext cx="5631541" cy="3908761"/>
            </a:xfrm>
            <a:prstGeom prst="rect">
              <a:avLst/>
            </a:prstGeom>
          </p:spPr>
        </p:pic>
        <p:pic>
          <p:nvPicPr>
            <p:cNvPr id="13" name="Picture 12">
              <a:extLst>
                <a:ext uri="{FF2B5EF4-FFF2-40B4-BE49-F238E27FC236}">
                  <a16:creationId xmlns:a16="http://schemas.microsoft.com/office/drawing/2014/main" id="{503979D1-363B-D2B1-1481-55A1300A7ECC}"/>
                </a:ext>
              </a:extLst>
            </p:cNvPr>
            <p:cNvPicPr>
              <a:picLocks noChangeAspect="1"/>
            </p:cNvPicPr>
            <p:nvPr/>
          </p:nvPicPr>
          <p:blipFill>
            <a:blip r:embed="rId4"/>
            <a:stretch>
              <a:fillRect/>
            </a:stretch>
          </p:blipFill>
          <p:spPr>
            <a:xfrm>
              <a:off x="15145663" y="18266052"/>
              <a:ext cx="5510862" cy="3885060"/>
            </a:xfrm>
            <a:prstGeom prst="rect">
              <a:avLst/>
            </a:prstGeom>
          </p:spPr>
        </p:pic>
      </p:grpSp>
      <p:sp>
        <p:nvSpPr>
          <p:cNvPr id="18" name="TextBox 17">
            <a:extLst>
              <a:ext uri="{FF2B5EF4-FFF2-40B4-BE49-F238E27FC236}">
                <a16:creationId xmlns:a16="http://schemas.microsoft.com/office/drawing/2014/main" id="{71930D00-A293-CE49-5617-C73501EEC18F}"/>
              </a:ext>
            </a:extLst>
          </p:cNvPr>
          <p:cNvSpPr txBox="1"/>
          <p:nvPr/>
        </p:nvSpPr>
        <p:spPr>
          <a:xfrm>
            <a:off x="185531" y="142280"/>
            <a:ext cx="5231296" cy="707886"/>
          </a:xfrm>
          <a:prstGeom prst="rect">
            <a:avLst/>
          </a:prstGeom>
          <a:noFill/>
        </p:spPr>
        <p:txBody>
          <a:bodyPr wrap="square" rtlCol="0">
            <a:spAutoFit/>
          </a:bodyPr>
          <a:lstStyle/>
          <a:p>
            <a:r>
              <a:rPr lang="en-IN" sz="4000"/>
              <a:t>Detector calibration</a:t>
            </a:r>
          </a:p>
        </p:txBody>
      </p:sp>
      <p:sp>
        <p:nvSpPr>
          <p:cNvPr id="2" name="TextBox 1">
            <a:extLst>
              <a:ext uri="{FF2B5EF4-FFF2-40B4-BE49-F238E27FC236}">
                <a16:creationId xmlns:a16="http://schemas.microsoft.com/office/drawing/2014/main" id="{E45C7A3C-4EC3-D063-E243-67B381D8F91F}"/>
              </a:ext>
            </a:extLst>
          </p:cNvPr>
          <p:cNvSpPr txBox="1"/>
          <p:nvPr/>
        </p:nvSpPr>
        <p:spPr>
          <a:xfrm>
            <a:off x="7729727" y="3922845"/>
            <a:ext cx="938784" cy="307777"/>
          </a:xfrm>
          <a:prstGeom prst="rect">
            <a:avLst/>
          </a:prstGeom>
          <a:noFill/>
        </p:spPr>
        <p:txBody>
          <a:bodyPr wrap="square" rtlCol="0">
            <a:spAutoFit/>
          </a:bodyPr>
          <a:lstStyle/>
          <a:p>
            <a:r>
              <a:rPr lang="en-US" sz="1400">
                <a:solidFill>
                  <a:schemeClr val="bg1"/>
                </a:solidFill>
              </a:rPr>
              <a:t>Front</a:t>
            </a:r>
            <a:endParaRPr lang="en-IN" sz="1400">
              <a:solidFill>
                <a:schemeClr val="bg1"/>
              </a:solidFill>
            </a:endParaRPr>
          </a:p>
        </p:txBody>
      </p:sp>
      <p:sp>
        <p:nvSpPr>
          <p:cNvPr id="5" name="TextBox 4">
            <a:extLst>
              <a:ext uri="{FF2B5EF4-FFF2-40B4-BE49-F238E27FC236}">
                <a16:creationId xmlns:a16="http://schemas.microsoft.com/office/drawing/2014/main" id="{9812ED4A-5FDA-CACA-C01A-A49E0E678A7B}"/>
              </a:ext>
            </a:extLst>
          </p:cNvPr>
          <p:cNvSpPr txBox="1"/>
          <p:nvPr/>
        </p:nvSpPr>
        <p:spPr>
          <a:xfrm>
            <a:off x="11400526" y="3922845"/>
            <a:ext cx="724027" cy="307777"/>
          </a:xfrm>
          <a:prstGeom prst="rect">
            <a:avLst/>
          </a:prstGeom>
          <a:noFill/>
        </p:spPr>
        <p:txBody>
          <a:bodyPr wrap="square" rtlCol="0">
            <a:spAutoFit/>
          </a:bodyPr>
          <a:lstStyle/>
          <a:p>
            <a:r>
              <a:rPr lang="en-US" sz="1400">
                <a:solidFill>
                  <a:schemeClr val="bg1"/>
                </a:solidFill>
              </a:rPr>
              <a:t>Back</a:t>
            </a:r>
            <a:endParaRPr lang="en-IN" sz="1400">
              <a:solidFill>
                <a:schemeClr val="bg1"/>
              </a:solidFill>
            </a:endParaRPr>
          </a:p>
        </p:txBody>
      </p:sp>
      <p:grpSp>
        <p:nvGrpSpPr>
          <p:cNvPr id="45" name="Group 44">
            <a:extLst>
              <a:ext uri="{FF2B5EF4-FFF2-40B4-BE49-F238E27FC236}">
                <a16:creationId xmlns:a16="http://schemas.microsoft.com/office/drawing/2014/main" id="{F0817EB3-E056-F424-9AFB-FEB2877EB6EF}"/>
              </a:ext>
            </a:extLst>
          </p:cNvPr>
          <p:cNvGrpSpPr/>
          <p:nvPr/>
        </p:nvGrpSpPr>
        <p:grpSpPr>
          <a:xfrm>
            <a:off x="5944095" y="753223"/>
            <a:ext cx="4144123" cy="2857793"/>
            <a:chOff x="3405907" y="1352370"/>
            <a:chExt cx="5380186" cy="4153260"/>
          </a:xfrm>
        </p:grpSpPr>
        <p:pic>
          <p:nvPicPr>
            <p:cNvPr id="20" name="Picture 19" descr="A picture containing chart&#10;&#10;Description automatically generated">
              <a:extLst>
                <a:ext uri="{FF2B5EF4-FFF2-40B4-BE49-F238E27FC236}">
                  <a16:creationId xmlns:a16="http://schemas.microsoft.com/office/drawing/2014/main" id="{DD61C1C8-11B4-7845-E012-2EAB0761A69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05907" y="1352370"/>
              <a:ext cx="5380186" cy="4153260"/>
            </a:xfrm>
            <a:prstGeom prst="rect">
              <a:avLst/>
            </a:prstGeom>
          </p:spPr>
        </p:pic>
        <p:grpSp>
          <p:nvGrpSpPr>
            <p:cNvPr id="44" name="Group 43">
              <a:extLst>
                <a:ext uri="{FF2B5EF4-FFF2-40B4-BE49-F238E27FC236}">
                  <a16:creationId xmlns:a16="http://schemas.microsoft.com/office/drawing/2014/main" id="{95961501-666A-1A57-976C-A18E65B949B0}"/>
                </a:ext>
              </a:extLst>
            </p:cNvPr>
            <p:cNvGrpSpPr/>
            <p:nvPr/>
          </p:nvGrpSpPr>
          <p:grpSpPr>
            <a:xfrm>
              <a:off x="4850475" y="2773017"/>
              <a:ext cx="3909704" cy="2672487"/>
              <a:chOff x="4850475" y="2773017"/>
              <a:chExt cx="3909704" cy="2672487"/>
            </a:xfrm>
          </p:grpSpPr>
          <p:sp>
            <p:nvSpPr>
              <p:cNvPr id="25" name="TextBox 24">
                <a:extLst>
                  <a:ext uri="{FF2B5EF4-FFF2-40B4-BE49-F238E27FC236}">
                    <a16:creationId xmlns:a16="http://schemas.microsoft.com/office/drawing/2014/main" id="{BED8A785-22B0-5082-EF3B-CAE4D0660BAF}"/>
                  </a:ext>
                </a:extLst>
              </p:cNvPr>
              <p:cNvSpPr txBox="1"/>
              <p:nvPr/>
            </p:nvSpPr>
            <p:spPr>
              <a:xfrm>
                <a:off x="4850475" y="4998209"/>
                <a:ext cx="1627978" cy="447295"/>
              </a:xfrm>
              <a:prstGeom prst="rect">
                <a:avLst/>
              </a:prstGeom>
              <a:noFill/>
            </p:spPr>
            <p:txBody>
              <a:bodyPr wrap="square" rtlCol="0">
                <a:spAutoFit/>
              </a:bodyPr>
              <a:lstStyle/>
              <a:p>
                <a:r>
                  <a:rPr lang="en-US" sz="1400" b="1">
                    <a:solidFill>
                      <a:schemeClr val="bg1"/>
                    </a:solidFill>
                  </a:rPr>
                  <a:t>GaGG:Ce</a:t>
                </a:r>
                <a:endParaRPr lang="en-IN" sz="1400" b="1">
                  <a:solidFill>
                    <a:schemeClr val="bg1"/>
                  </a:solidFill>
                </a:endParaRPr>
              </a:p>
            </p:txBody>
          </p:sp>
          <p:cxnSp>
            <p:nvCxnSpPr>
              <p:cNvPr id="27" name="Straight Arrow Connector 26">
                <a:extLst>
                  <a:ext uri="{FF2B5EF4-FFF2-40B4-BE49-F238E27FC236}">
                    <a16:creationId xmlns:a16="http://schemas.microsoft.com/office/drawing/2014/main" id="{E8ACBA56-0458-537B-CC78-88380AB8758F}"/>
                  </a:ext>
                </a:extLst>
              </p:cNvPr>
              <p:cNvCxnSpPr>
                <a:cxnSpLocks/>
              </p:cNvCxnSpPr>
              <p:nvPr/>
            </p:nvCxnSpPr>
            <p:spPr>
              <a:xfrm>
                <a:off x="5220874" y="4230622"/>
                <a:ext cx="602418" cy="767588"/>
              </a:xfrm>
              <a:prstGeom prst="straightConnector1">
                <a:avLst/>
              </a:prstGeom>
              <a:ln w="22225">
                <a:tailEnd type="triangle"/>
              </a:ln>
            </p:spPr>
            <p:style>
              <a:lnRef idx="1">
                <a:schemeClr val="dk1"/>
              </a:lnRef>
              <a:fillRef idx="0">
                <a:schemeClr val="dk1"/>
              </a:fillRef>
              <a:effectRef idx="0">
                <a:schemeClr val="dk1"/>
              </a:effectRef>
              <a:fontRef idx="minor">
                <a:schemeClr val="tx1"/>
              </a:fontRef>
            </p:style>
          </p:cxnSp>
          <p:sp>
            <p:nvSpPr>
              <p:cNvPr id="28" name="TextBox 27">
                <a:extLst>
                  <a:ext uri="{FF2B5EF4-FFF2-40B4-BE49-F238E27FC236}">
                    <a16:creationId xmlns:a16="http://schemas.microsoft.com/office/drawing/2014/main" id="{1CA2B71A-C5E4-A5E6-E716-DC14C2D8AD6A}"/>
                  </a:ext>
                </a:extLst>
              </p:cNvPr>
              <p:cNvSpPr txBox="1"/>
              <p:nvPr/>
            </p:nvSpPr>
            <p:spPr>
              <a:xfrm>
                <a:off x="7801334" y="4638399"/>
                <a:ext cx="958845" cy="307777"/>
              </a:xfrm>
              <a:prstGeom prst="rect">
                <a:avLst/>
              </a:prstGeom>
              <a:noFill/>
            </p:spPr>
            <p:txBody>
              <a:bodyPr wrap="square" rtlCol="0">
                <a:spAutoFit/>
              </a:bodyPr>
              <a:lstStyle/>
              <a:p>
                <a:r>
                  <a:rPr lang="en-US" sz="1400" b="1">
                    <a:solidFill>
                      <a:schemeClr val="bg1"/>
                    </a:solidFill>
                  </a:rPr>
                  <a:t>SiPM</a:t>
                </a:r>
                <a:endParaRPr lang="en-IN" sz="1400" b="1">
                  <a:solidFill>
                    <a:schemeClr val="bg1"/>
                  </a:solidFill>
                </a:endParaRPr>
              </a:p>
            </p:txBody>
          </p:sp>
          <p:cxnSp>
            <p:nvCxnSpPr>
              <p:cNvPr id="30" name="Straight Arrow Connector 29">
                <a:extLst>
                  <a:ext uri="{FF2B5EF4-FFF2-40B4-BE49-F238E27FC236}">
                    <a16:creationId xmlns:a16="http://schemas.microsoft.com/office/drawing/2014/main" id="{ABABE297-41A0-AC93-DF83-A2835E651B29}"/>
                  </a:ext>
                </a:extLst>
              </p:cNvPr>
              <p:cNvCxnSpPr>
                <a:cxnSpLocks/>
              </p:cNvCxnSpPr>
              <p:nvPr/>
            </p:nvCxnSpPr>
            <p:spPr>
              <a:xfrm>
                <a:off x="7241105" y="3781084"/>
                <a:ext cx="789511" cy="833332"/>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cxnSp>
            <p:nvCxnSpPr>
              <p:cNvPr id="36" name="Straight Arrow Connector 35">
                <a:extLst>
                  <a:ext uri="{FF2B5EF4-FFF2-40B4-BE49-F238E27FC236}">
                    <a16:creationId xmlns:a16="http://schemas.microsoft.com/office/drawing/2014/main" id="{D4DE3709-3D66-AEC2-4CDA-B730692A90F2}"/>
                  </a:ext>
                </a:extLst>
              </p:cNvPr>
              <p:cNvCxnSpPr/>
              <p:nvPr/>
            </p:nvCxnSpPr>
            <p:spPr>
              <a:xfrm flipH="1" flipV="1">
                <a:off x="5337313" y="2773017"/>
                <a:ext cx="626165" cy="655983"/>
              </a:xfrm>
              <a:prstGeom prst="straightConnector1">
                <a:avLst/>
              </a:prstGeom>
              <a:ln w="25400">
                <a:solidFill>
                  <a:srgbClr val="92D050"/>
                </a:solidFill>
                <a:tailEnd type="triangle"/>
              </a:ln>
            </p:spPr>
            <p:style>
              <a:lnRef idx="1">
                <a:schemeClr val="dk1"/>
              </a:lnRef>
              <a:fillRef idx="0">
                <a:schemeClr val="dk1"/>
              </a:fillRef>
              <a:effectRef idx="0">
                <a:schemeClr val="dk1"/>
              </a:effectRef>
              <a:fontRef idx="minor">
                <a:schemeClr val="tx1"/>
              </a:fontRef>
            </p:style>
          </p:cxnSp>
          <p:cxnSp>
            <p:nvCxnSpPr>
              <p:cNvPr id="37" name="Straight Arrow Connector 36">
                <a:extLst>
                  <a:ext uri="{FF2B5EF4-FFF2-40B4-BE49-F238E27FC236}">
                    <a16:creationId xmlns:a16="http://schemas.microsoft.com/office/drawing/2014/main" id="{3AFC7D49-7C87-ABC9-17FE-90D1D47EA904}"/>
                  </a:ext>
                </a:extLst>
              </p:cNvPr>
              <p:cNvCxnSpPr/>
              <p:nvPr/>
            </p:nvCxnSpPr>
            <p:spPr>
              <a:xfrm flipH="1" flipV="1">
                <a:off x="5416827" y="3165754"/>
                <a:ext cx="626165" cy="655983"/>
              </a:xfrm>
              <a:prstGeom prst="straightConnector1">
                <a:avLst/>
              </a:prstGeom>
              <a:ln w="25400">
                <a:solidFill>
                  <a:srgbClr val="92D050"/>
                </a:solidFill>
                <a:tailEnd type="triangle"/>
              </a:ln>
            </p:spPr>
            <p:style>
              <a:lnRef idx="1">
                <a:schemeClr val="dk1"/>
              </a:lnRef>
              <a:fillRef idx="0">
                <a:schemeClr val="dk1"/>
              </a:fillRef>
              <a:effectRef idx="0">
                <a:schemeClr val="dk1"/>
              </a:effectRef>
              <a:fontRef idx="minor">
                <a:schemeClr val="tx1"/>
              </a:fontRef>
            </p:style>
          </p:cxnSp>
          <p:cxnSp>
            <p:nvCxnSpPr>
              <p:cNvPr id="38" name="Straight Arrow Connector 37">
                <a:extLst>
                  <a:ext uri="{FF2B5EF4-FFF2-40B4-BE49-F238E27FC236}">
                    <a16:creationId xmlns:a16="http://schemas.microsoft.com/office/drawing/2014/main" id="{1ED9C34C-77FC-1DF7-E43C-A64B8F24A6F0}"/>
                  </a:ext>
                </a:extLst>
              </p:cNvPr>
              <p:cNvCxnSpPr/>
              <p:nvPr/>
            </p:nvCxnSpPr>
            <p:spPr>
              <a:xfrm flipH="1" flipV="1">
                <a:off x="5478293" y="3603212"/>
                <a:ext cx="626165" cy="655983"/>
              </a:xfrm>
              <a:prstGeom prst="straightConnector1">
                <a:avLst/>
              </a:prstGeom>
              <a:ln w="25400">
                <a:solidFill>
                  <a:srgbClr val="92D050"/>
                </a:solidFill>
                <a:tailEnd type="triangle"/>
              </a:ln>
            </p:spPr>
            <p:style>
              <a:lnRef idx="1">
                <a:schemeClr val="dk1"/>
              </a:lnRef>
              <a:fillRef idx="0">
                <a:schemeClr val="dk1"/>
              </a:fillRef>
              <a:effectRef idx="0">
                <a:schemeClr val="dk1"/>
              </a:effectRef>
              <a:fontRef idx="minor">
                <a:schemeClr val="tx1"/>
              </a:fontRef>
            </p:style>
          </p:cxnSp>
          <p:cxnSp>
            <p:nvCxnSpPr>
              <p:cNvPr id="39" name="Straight Arrow Connector 38">
                <a:extLst>
                  <a:ext uri="{FF2B5EF4-FFF2-40B4-BE49-F238E27FC236}">
                    <a16:creationId xmlns:a16="http://schemas.microsoft.com/office/drawing/2014/main" id="{B41B9F43-9A0D-E89A-B674-63FDEE90929D}"/>
                  </a:ext>
                </a:extLst>
              </p:cNvPr>
              <p:cNvCxnSpPr/>
              <p:nvPr/>
            </p:nvCxnSpPr>
            <p:spPr>
              <a:xfrm flipH="1" flipV="1">
                <a:off x="5588903" y="4188605"/>
                <a:ext cx="626165" cy="655983"/>
              </a:xfrm>
              <a:prstGeom prst="straightConnector1">
                <a:avLst/>
              </a:prstGeom>
              <a:ln w="25400">
                <a:solidFill>
                  <a:srgbClr val="92D050"/>
                </a:solidFill>
                <a:tailEnd type="triangle"/>
              </a:ln>
            </p:spPr>
            <p:style>
              <a:lnRef idx="1">
                <a:schemeClr val="dk1"/>
              </a:lnRef>
              <a:fillRef idx="0">
                <a:schemeClr val="dk1"/>
              </a:fillRef>
              <a:effectRef idx="0">
                <a:schemeClr val="dk1"/>
              </a:effectRef>
              <a:fontRef idx="minor">
                <a:schemeClr val="tx1"/>
              </a:fontRef>
            </p:style>
          </p:cxnSp>
          <p:sp>
            <p:nvSpPr>
              <p:cNvPr id="40" name="TextBox 39">
                <a:extLst>
                  <a:ext uri="{FF2B5EF4-FFF2-40B4-BE49-F238E27FC236}">
                    <a16:creationId xmlns:a16="http://schemas.microsoft.com/office/drawing/2014/main" id="{E3D16F28-A991-E61D-54BA-68EE4EEF5F11}"/>
                  </a:ext>
                </a:extLst>
              </p:cNvPr>
              <p:cNvSpPr txBox="1"/>
              <p:nvPr/>
            </p:nvSpPr>
            <p:spPr>
              <a:xfrm rot="20118629">
                <a:off x="6104458" y="4433407"/>
                <a:ext cx="1579292" cy="246221"/>
              </a:xfrm>
              <a:prstGeom prst="rect">
                <a:avLst/>
              </a:prstGeom>
              <a:noFill/>
            </p:spPr>
            <p:txBody>
              <a:bodyPr wrap="square" rtlCol="0">
                <a:spAutoFit/>
              </a:bodyPr>
              <a:lstStyle/>
              <a:p>
                <a:r>
                  <a:rPr lang="en-US" sz="1000" b="1">
                    <a:solidFill>
                      <a:schemeClr val="bg1"/>
                    </a:solidFill>
                  </a:rPr>
                  <a:t>Collimated Cs beam</a:t>
                </a:r>
                <a:endParaRPr lang="en-IN" sz="1000" b="1">
                  <a:solidFill>
                    <a:schemeClr val="bg1"/>
                  </a:solidFill>
                </a:endParaRPr>
              </a:p>
            </p:txBody>
          </p:sp>
        </p:grpSp>
      </p:grpSp>
    </p:spTree>
    <p:extLst>
      <p:ext uri="{BB962C8B-B14F-4D97-AF65-F5344CB8AC3E}">
        <p14:creationId xmlns:p14="http://schemas.microsoft.com/office/powerpoint/2010/main" val="197260916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OMPD_Presentation_Porec_final</Template>
  <TotalTime>5399</TotalTime>
  <Words>1503</Words>
  <Application>Microsoft Office PowerPoint</Application>
  <PresentationFormat>Widescreen</PresentationFormat>
  <Paragraphs>285</Paragraphs>
  <Slides>22</Slides>
  <Notes>1</Notes>
  <HiddenSlides>0</HiddenSlides>
  <MMClips>0</MMClips>
  <ScaleCrop>false</ScaleCrop>
  <HeadingPairs>
    <vt:vector size="6" baseType="variant">
      <vt:variant>
        <vt:lpstr>Fonts Used</vt:lpstr>
      </vt:variant>
      <vt:variant>
        <vt:i4>17</vt:i4>
      </vt:variant>
      <vt:variant>
        <vt:lpstr>Theme</vt:lpstr>
      </vt:variant>
      <vt:variant>
        <vt:i4>1</vt:i4>
      </vt:variant>
      <vt:variant>
        <vt:lpstr>Slide Titles</vt:lpstr>
      </vt:variant>
      <vt:variant>
        <vt:i4>22</vt:i4>
      </vt:variant>
    </vt:vector>
  </HeadingPairs>
  <TitlesOfParts>
    <vt:vector size="40" baseType="lpstr">
      <vt:lpstr>Arial</vt:lpstr>
      <vt:lpstr>Calibri</vt:lpstr>
      <vt:lpstr>Cambria</vt:lpstr>
      <vt:lpstr>Cambria Math</vt:lpstr>
      <vt:lpstr>Century Gothic</vt:lpstr>
      <vt:lpstr>MacmillanMixed1</vt:lpstr>
      <vt:lpstr>MathPackExThree</vt:lpstr>
      <vt:lpstr>MathPackFour</vt:lpstr>
      <vt:lpstr>MathPackOne</vt:lpstr>
      <vt:lpstr>MathPackThirteen</vt:lpstr>
      <vt:lpstr>MathPackTwo</vt:lpstr>
      <vt:lpstr>Perpetua</vt:lpstr>
      <vt:lpstr>PoltypeAssorted</vt:lpstr>
      <vt:lpstr>Roboto</vt:lpstr>
      <vt:lpstr>Times New Roman</vt:lpstr>
      <vt:lpstr>Wingdings</vt:lpstr>
      <vt:lpstr>Wingdings 3</vt:lpstr>
      <vt:lpstr>Ion</vt:lpstr>
      <vt:lpstr>Investigation of a single plane Compton gamma camera as a radiation Imager</vt:lpstr>
      <vt:lpstr>Introduction</vt:lpstr>
      <vt:lpstr>Compton scattering</vt:lpstr>
      <vt:lpstr>PowerPoint Presentation</vt:lpstr>
      <vt:lpstr>Concept of single plane CGC</vt:lpstr>
      <vt:lpstr>Selection of material</vt:lpstr>
      <vt:lpstr>Simulation</vt:lpstr>
      <vt:lpstr>Detector assembly</vt:lpstr>
      <vt:lpstr>PowerPoint Presentation</vt:lpstr>
      <vt:lpstr>PowerPoint Presentation</vt:lpstr>
      <vt:lpstr>Analysis</vt:lpstr>
      <vt:lpstr>PowerPoint Presentation</vt:lpstr>
      <vt:lpstr>Back-projection approach</vt:lpstr>
      <vt:lpstr>PowerPoint Presentation</vt:lpstr>
      <vt:lpstr>Result</vt:lpstr>
      <vt:lpstr>Summary</vt:lpstr>
      <vt:lpstr>               ACKNOWLEDGEMENTS</vt:lpstr>
      <vt:lpstr>PowerPoint Presentation</vt:lpstr>
      <vt:lpstr>History of geometry design</vt:lpstr>
      <vt:lpstr>Angular resolution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Development of single plane Compton gamma camera</dc:title>
  <dc:creator>omm prakash</dc:creator>
  <cp:lastModifiedBy>omm prakash</cp:lastModifiedBy>
  <cp:revision>16</cp:revision>
  <dcterms:created xsi:type="dcterms:W3CDTF">2023-04-22T17:19:11Z</dcterms:created>
  <dcterms:modified xsi:type="dcterms:W3CDTF">2023-04-26T21:40:17Z</dcterms:modified>
</cp:coreProperties>
</file>