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68.xml" ContentType="application/vnd.openxmlformats-officedocument.presentationml.slide+xml"/>
  <Override PartName="/ppt/tags/tag1.xml" ContentType="application/vnd.openxmlformats-officedocument.presentationml.tags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customXml/itemProps1.xml" ContentType="application/vnd.openxmlformats-officedocument.customXmlProperties+xml"/>
  <Default Extension="wmf" ContentType="image/x-wmf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commentAuthors.xml" ContentType="application/vnd.openxmlformats-officedocument.presentationml.commentAuthors+xml"/>
  <Override PartName="/ppt/slides/slide56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s/slide61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65.xml" ContentType="application/vnd.openxmlformats-officedocument.presentationml.slide+xml"/>
  <Override PartName="/ppt/slides/slide46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70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slides/slide69.xml" ContentType="application/vnd.openxmlformats-officedocument.presentationml.slide+xml"/>
  <Override PartName="/ppt/slides/slide20.xml" ContentType="application/vnd.openxmlformats-officedocument.presentationml.slide+xml"/>
  <Override PartName="/customXml/itemProps2.xml" ContentType="application/vnd.openxmlformats-officedocument.customXmlProperties+xml"/>
  <Override PartName="/ppt/presProps.xml" ContentType="application/vnd.openxmlformats-officedocument.presentationml.presProps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slides/slide62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Default Extension="vml" ContentType="application/vnd.openxmlformats-officedocument.vmlDrawin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31.xml" ContentType="application/vnd.openxmlformats-officedocument.presentationml.slide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66.xml" ContentType="application/vnd.openxmlformats-officedocument.presentationml.slide+xml"/>
  <Override PartName="/ppt/slides/slide47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customXml/itemProps3.xml" ContentType="application/vnd.openxmlformats-officedocument.customXmlProperties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s/slide63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67.xml" ContentType="application/vnd.openxmlformats-officedocument.presentationml.slide+xml"/>
  <Override PartName="/ppt/slides/slide48.xml" ContentType="application/vnd.openxmlformats-officedocument.presentationml.slide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viewProps.xml" ContentType="application/vnd.openxmlformats-officedocument.presentationml.viewProps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s/slide60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4.xml" ContentType="application/vnd.openxmlformats-officedocument.presentationml.slide+xml"/>
  <Override PartName="/ppt/embeddings/Microsoft_Equation1.bin" ContentType="application/vnd.openxmlformats-officedocument.oleObject"/>
  <Override PartName="/ppt/embeddings/oleObject1.bin" ContentType="application/vnd.openxmlformats-officedocument.oleObject"/>
  <Default Extension="pdf" ContentType="application/pdf"/>
  <Override PartName="/ppt/slideLayouts/slideLayout13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trictFirstAndLastChars="0" saveSubsetFonts="1" autoCompressPictures="0">
  <p:sldMasterIdLst>
    <p:sldMasterId r:id="rId4"/>
  </p:sldMasterIdLst>
  <p:notesMasterIdLst>
    <p:notesMasterId r:id="rId75"/>
  </p:notesMasterIdLst>
  <p:handoutMasterIdLst>
    <p:handoutMasterId r:id="rId76"/>
  </p:handoutMasterIdLst>
  <p:sldIdLst>
    <p:sldId id="3495" r:id="rId5"/>
    <p:sldId id="3506" r:id="rId6"/>
    <p:sldId id="3524" r:id="rId7"/>
    <p:sldId id="3507" r:id="rId8"/>
    <p:sldId id="3340" r:id="rId9"/>
    <p:sldId id="3555" r:id="rId10"/>
    <p:sldId id="3424" r:id="rId11"/>
    <p:sldId id="3536" r:id="rId12"/>
    <p:sldId id="3537" r:id="rId13"/>
    <p:sldId id="3538" r:id="rId14"/>
    <p:sldId id="3371" r:id="rId15"/>
    <p:sldId id="3455" r:id="rId16"/>
    <p:sldId id="3457" r:id="rId17"/>
    <p:sldId id="3539" r:id="rId18"/>
    <p:sldId id="3402" r:id="rId19"/>
    <p:sldId id="3513" r:id="rId20"/>
    <p:sldId id="3375" r:id="rId21"/>
    <p:sldId id="3514" r:id="rId22"/>
    <p:sldId id="3525" r:id="rId23"/>
    <p:sldId id="3515" r:id="rId24"/>
    <p:sldId id="3571" r:id="rId25"/>
    <p:sldId id="3530" r:id="rId26"/>
    <p:sldId id="3526" r:id="rId27"/>
    <p:sldId id="3531" r:id="rId28"/>
    <p:sldId id="3532" r:id="rId29"/>
    <p:sldId id="3556" r:id="rId30"/>
    <p:sldId id="3527" r:id="rId31"/>
    <p:sldId id="3528" r:id="rId32"/>
    <p:sldId id="3557" r:id="rId33"/>
    <p:sldId id="3572" r:id="rId34"/>
    <p:sldId id="3533" r:id="rId35"/>
    <p:sldId id="3534" r:id="rId36"/>
    <p:sldId id="3558" r:id="rId37"/>
    <p:sldId id="3559" r:id="rId38"/>
    <p:sldId id="3560" r:id="rId39"/>
    <p:sldId id="3563" r:id="rId40"/>
    <p:sldId id="3564" r:id="rId41"/>
    <p:sldId id="3565" r:id="rId42"/>
    <p:sldId id="3566" r:id="rId43"/>
    <p:sldId id="3567" r:id="rId44"/>
    <p:sldId id="3568" r:id="rId45"/>
    <p:sldId id="3569" r:id="rId46"/>
    <p:sldId id="3570" r:id="rId47"/>
    <p:sldId id="3449" r:id="rId48"/>
    <p:sldId id="3365" r:id="rId49"/>
    <p:sldId id="3517" r:id="rId50"/>
    <p:sldId id="3448" r:id="rId51"/>
    <p:sldId id="3518" r:id="rId52"/>
    <p:sldId id="3364" r:id="rId53"/>
    <p:sldId id="3452" r:id="rId54"/>
    <p:sldId id="2602" r:id="rId55"/>
    <p:sldId id="3400" r:id="rId56"/>
    <p:sldId id="3453" r:id="rId57"/>
    <p:sldId id="3268" r:id="rId58"/>
    <p:sldId id="3454" r:id="rId59"/>
    <p:sldId id="3407" r:id="rId60"/>
    <p:sldId id="3541" r:id="rId61"/>
    <p:sldId id="3545" r:id="rId62"/>
    <p:sldId id="3542" r:id="rId63"/>
    <p:sldId id="3543" r:id="rId64"/>
    <p:sldId id="3544" r:id="rId65"/>
    <p:sldId id="3546" r:id="rId66"/>
    <p:sldId id="3547" r:id="rId67"/>
    <p:sldId id="3549" r:id="rId68"/>
    <p:sldId id="3548" r:id="rId69"/>
    <p:sldId id="3554" r:id="rId70"/>
    <p:sldId id="3551" r:id="rId71"/>
    <p:sldId id="3552" r:id="rId72"/>
    <p:sldId id="3414" r:id="rId73"/>
    <p:sldId id="3516" r:id="rId7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6523" autoAdjust="0"/>
    <p:restoredTop sz="93357" autoAdjust="0"/>
  </p:normalViewPr>
  <p:slideViewPr>
    <p:cSldViewPr>
      <p:cViewPr>
        <p:scale>
          <a:sx n="100" d="100"/>
          <a:sy n="100" d="100"/>
        </p:scale>
        <p:origin x="-54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80" Type="http://schemas.openxmlformats.org/officeDocument/2006/relationships/viewProps" Target="viewProps.xml"/><Relationship Id="rId81" Type="http://schemas.openxmlformats.org/officeDocument/2006/relationships/theme" Target="theme/theme1.xml"/><Relationship Id="rId82" Type="http://schemas.openxmlformats.org/officeDocument/2006/relationships/tableStyles" Target="tableStyles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73" Type="http://schemas.openxmlformats.org/officeDocument/2006/relationships/slide" Target="slides/slide69.xml"/><Relationship Id="rId74" Type="http://schemas.openxmlformats.org/officeDocument/2006/relationships/slide" Target="slides/slide70.xml"/><Relationship Id="rId75" Type="http://schemas.openxmlformats.org/officeDocument/2006/relationships/notesMaster" Target="notesMasters/notesMaster1.xml"/><Relationship Id="rId76" Type="http://schemas.openxmlformats.org/officeDocument/2006/relationships/handoutMaster" Target="handoutMasters/handoutMaster1.xml"/><Relationship Id="rId77" Type="http://schemas.openxmlformats.org/officeDocument/2006/relationships/printerSettings" Target="printerSettings/printerSettings1.bin"/><Relationship Id="rId78" Type="http://schemas.openxmlformats.org/officeDocument/2006/relationships/commentAuthors" Target="commentAuthors.xml"/><Relationship Id="rId79" Type="http://schemas.openxmlformats.org/officeDocument/2006/relationships/presProps" Target="presProps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ADBDA3-3E61-0B48-A09A-098E4BAD5F1E}" type="slidenum">
              <a:rPr lang="fr-FR">
                <a:latin typeface="Times New Roman" pitchFamily="4" charset="0"/>
              </a:rPr>
              <a:pPr/>
              <a:t>0</a:t>
            </a:fld>
            <a:endParaRPr lang="fr-FR">
              <a:latin typeface="Times New Roman" pitchFamily="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C48DB1-D7CC-C946-9BB9-454460340D5B}" type="slidenum">
              <a:rPr lang="fr-FR"/>
              <a:pPr/>
              <a:t>4</a:t>
            </a:fld>
            <a:endParaRPr lang="fr-FR"/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6522" y="8685917"/>
            <a:ext cx="2971478" cy="4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F563013-C178-7948-AAE6-70E8265E7670}" type="slidenum">
              <a:rPr lang="fr-FR" sz="1200">
                <a:solidFill>
                  <a:schemeClr val="tx1"/>
                </a:solidFill>
                <a:latin typeface="Times New Roman" charset="0"/>
              </a:rPr>
              <a:pPr algn="r"/>
              <a:t>4</a:t>
            </a:fld>
            <a:endParaRPr lang="fr-FR" sz="12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6027290-FA69-DB45-938A-623110D6FDF6}" type="slidenum">
              <a:rPr lang="en-US" b="0"/>
              <a:pPr algn="r" eaLnBrk="1" hangingPunct="1"/>
              <a:t>5</a:t>
            </a:fld>
            <a:endParaRPr lang="en-US" b="0"/>
          </a:p>
        </p:txBody>
      </p:sp>
      <p:sp>
        <p:nvSpPr>
          <p:cNvPr id="563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FD6FD2-A88C-1646-9D09-D10FF154890B}" type="slidenum">
              <a:rPr lang="fr-FR"/>
              <a:pPr/>
              <a:t>6</a:t>
            </a:fld>
            <a:endParaRPr lang="fr-FR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AEEC4B-7020-EC45-946F-913C253A58E9}" type="slidenum">
              <a:rPr lang="fr-FR"/>
              <a:pPr/>
              <a:t>10</a:t>
            </a:fld>
            <a:endParaRPr lang="fr-FR"/>
          </a:p>
        </p:txBody>
      </p:sp>
      <p:sp>
        <p:nvSpPr>
          <p:cNvPr id="993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25E45-C31D-2F41-A1D2-6CEB148D3004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9C781-D14D-A645-9619-F950E06B60A3}" type="slidenum">
              <a:rPr lang="fr-FR"/>
              <a:pPr/>
              <a:t>49</a:t>
            </a:fld>
            <a:endParaRPr lang="fr-FR"/>
          </a:p>
        </p:txBody>
      </p:sp>
      <p:sp>
        <p:nvSpPr>
          <p:cNvPr id="829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18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18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AABF83-80DB-3C43-B766-AB5A65B6548A}" type="slidenum">
              <a:rPr lang="en-US">
                <a:solidFill>
                  <a:srgbClr val="000000"/>
                </a:solidFill>
              </a:rPr>
              <a:pPr/>
              <a:t>64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" charset="0"/>
              </a:defRPr>
            </a:lvl1pPr>
          </a:lstStyle>
          <a:p>
            <a:endParaRPr lang="en-GB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A few CLIC slides, Oct. 2013</a:t>
            </a:r>
            <a:endParaRPr lang="en-US">
              <a:latin typeface="Times" charset="0"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71A3C4E-2652-2141-8748-510E12C78F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jpeg"/><Relationship Id="rId6" Type="http://schemas.openxmlformats.org/officeDocument/2006/relationships/image" Target="../media/image62.jpeg"/><Relationship Id="rId7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72.png"/><Relationship Id="rId7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Relationship Id="rId3" Type="http://schemas.openxmlformats.org/officeDocument/2006/relationships/image" Target="../media/image9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6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Relationship Id="rId3" Type="http://schemas.openxmlformats.org/officeDocument/2006/relationships/image" Target="../media/image10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png"/><Relationship Id="rId5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6.png"/><Relationship Id="rId3" Type="http://schemas.openxmlformats.org/officeDocument/2006/relationships/image" Target="../media/image11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0.png"/><Relationship Id="rId5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2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df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5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3.png"/><Relationship Id="rId5" Type="http://schemas.openxmlformats.org/officeDocument/2006/relationships/image" Target="../media/image14.pdf"/><Relationship Id="rId6" Type="http://schemas.openxmlformats.org/officeDocument/2006/relationships/image" Target="../media/image15.png"/><Relationship Id="rId7" Type="http://schemas.openxmlformats.org/officeDocument/2006/relationships/image" Target="../media/image16.pdf"/><Relationship Id="rId8" Type="http://schemas.openxmlformats.org/officeDocument/2006/relationships/image" Target="../media/image17.png"/><Relationship Id="rId9" Type="http://schemas.openxmlformats.org/officeDocument/2006/relationships/image" Target="../media/image18.pdf"/><Relationship Id="rId10" Type="http://schemas.openxmlformats.org/officeDocument/2006/relationships/image" Target="../media/image1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df"/><Relationship Id="rId4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5.png"/><Relationship Id="rId3" Type="http://schemas.openxmlformats.org/officeDocument/2006/relationships/image" Target="../media/image126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0.png"/><Relationship Id="rId3" Type="http://schemas.openxmlformats.org/officeDocument/2006/relationships/image" Target="../media/image13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2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5.png"/><Relationship Id="rId3" Type="http://schemas.openxmlformats.org/officeDocument/2006/relationships/image" Target="../media/image1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4" Type="http://schemas.openxmlformats.org/officeDocument/2006/relationships/image" Target="../media/image13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7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0.png"/><Relationship Id="rId3" Type="http://schemas.openxmlformats.org/officeDocument/2006/relationships/image" Target="../media/image14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4" Type="http://schemas.openxmlformats.org/officeDocument/2006/relationships/image" Target="../media/image144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4" Type="http://schemas.openxmlformats.org/officeDocument/2006/relationships/image" Target="../media/image14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148.png"/><Relationship Id="rId5" Type="http://schemas.openxmlformats.org/officeDocument/2006/relationships/image" Target="../media/image149.png"/><Relationship Id="rId6" Type="http://schemas.openxmlformats.org/officeDocument/2006/relationships/image" Target="../media/image150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4" Type="http://schemas.openxmlformats.org/officeDocument/2006/relationships/image" Target="../media/image15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4" Type="http://schemas.openxmlformats.org/officeDocument/2006/relationships/image" Target="../media/image156.png"/><Relationship Id="rId5" Type="http://schemas.openxmlformats.org/officeDocument/2006/relationships/image" Target="../media/image157.png"/><Relationship Id="rId6" Type="http://schemas.openxmlformats.org/officeDocument/2006/relationships/image" Target="../media/image158.jpeg"/><Relationship Id="rId7" Type="http://schemas.openxmlformats.org/officeDocument/2006/relationships/image" Target="../media/image15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4" Type="http://schemas.openxmlformats.org/officeDocument/2006/relationships/image" Target="../media/image16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0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3.pdf"/><Relationship Id="rId3" Type="http://schemas.openxmlformats.org/officeDocument/2006/relationships/image" Target="../media/image16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>
                <a:latin typeface="Comic Sans MS" pitchFamily="4" charset="0"/>
              </a:rPr>
              <a:t>	</a:t>
            </a:r>
            <a:endParaRPr lang="fr-FR" smtClean="0">
              <a:latin typeface="Comic Sans MS" pitchFamily="4" charset="0"/>
            </a:endParaRPr>
          </a:p>
        </p:txBody>
      </p:sp>
      <p:sp>
        <p:nvSpPr>
          <p:cNvPr id="19459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024E10E3-2A7D-424B-AC0C-C19F81E68438}" type="slidenum">
              <a:rPr lang="fr-CH" smtClean="0">
                <a:latin typeface="Times New Roman" pitchFamily="4" charset="0"/>
              </a:rPr>
              <a:pPr/>
              <a:t>0</a:t>
            </a:fld>
            <a:r>
              <a:rPr lang="fr-CH" smtClean="0">
                <a:latin typeface="Times New Roman" pitchFamily="4" charset="0"/>
              </a:rPr>
              <a:t> </a:t>
            </a:r>
            <a:endParaRPr lang="fr-FR" smtClean="0">
              <a:latin typeface="Times New Roman" pitchFamily="4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6741" name="Text Box 5"/>
          <p:cNvSpPr txBox="1">
            <a:spLocks noChangeArrowheads="1"/>
          </p:cNvSpPr>
          <p:nvPr/>
        </p:nvSpPr>
        <p:spPr bwMode="auto">
          <a:xfrm>
            <a:off x="140677" y="1250950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itchFamily="4" charset="0"/>
              </a:rPr>
              <a:t>   </a:t>
            </a: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itchFamily="4" charset="0"/>
              </a:rPr>
              <a:t>Beyond The Standard Model</a:t>
            </a:r>
          </a:p>
          <a:p>
            <a:pPr eaLnBrk="0" hangingPunct="0">
              <a:defRPr/>
            </a:pP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itchFamily="4" charset="0"/>
              </a:rPr>
              <a:t>   LHC Results and Prospects              </a:t>
            </a:r>
            <a:endParaRPr lang="en-GB" sz="4600" b="1" i="1" dirty="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pitchFamily="4" charset="0"/>
            </a:endParaRP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itchFamily="4" charset="0"/>
              </a:rPr>
              <a:t>           </a:t>
            </a:r>
            <a:endParaRPr lang="en-US" sz="3000" b="1" dirty="0">
              <a:solidFill>
                <a:srgbClr val="FFFC3A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pitchFamily="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11016" y="2945011"/>
            <a:ext cx="353804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Prof. 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Antwerp University Belgium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UC-Davis California USA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IPPP, Durham UK</a:t>
            </a:r>
          </a:p>
          <a:p>
            <a:pPr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NTU, Singapore</a:t>
            </a:r>
          </a:p>
          <a:p>
            <a:pPr>
              <a:defRPr/>
            </a:pPr>
            <a:endParaRPr lang="en-US" sz="1600" dirty="0" smtClean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  <a:p>
            <a:pPr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September 14-18   Split, Croatia</a:t>
            </a: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  <a:p>
            <a:pPr eaLnBrk="0" hangingPunct="0">
              <a:defRPr/>
            </a:pPr>
            <a:endParaRPr lang="en-US" sz="1800" dirty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5410200"/>
            <a:ext cx="9847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1" name="Image 10" descr="Screen Shot 2015-09-12 at 14.27.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5282857"/>
            <a:ext cx="3285726" cy="1346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4-04-01 at 6.38.2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3668"/>
            <a:ext cx="9144000" cy="5958132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Summary</a:t>
            </a:r>
            <a:r>
              <a:rPr lang="fr-FR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: </a:t>
            </a:r>
            <a:r>
              <a:rPr lang="fr-FR" sz="36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Why</a:t>
            </a:r>
            <a:r>
              <a:rPr lang="fr-FR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SUSY </a:t>
            </a:r>
            <a:r>
              <a:rPr lang="fr-FR" sz="36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is</a:t>
            </a:r>
            <a:r>
              <a:rPr lang="fr-FR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good for </a:t>
            </a:r>
            <a:r>
              <a:rPr lang="fr-FR" sz="36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you</a:t>
            </a:r>
            <a:r>
              <a:rPr lang="fr-FR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!!</a:t>
            </a:r>
            <a:endParaRPr kumimoji="0" lang="fr-FR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42875"/>
            <a:ext cx="8153400" cy="904875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Arial" charset="0"/>
              </a:rPr>
              <a:t>Detecting </a:t>
            </a:r>
            <a:r>
              <a:rPr lang="en-US" sz="3600" dirty="0" err="1">
                <a:latin typeface="Arial" charset="0"/>
              </a:rPr>
              <a:t>Supersymmetric</a:t>
            </a:r>
            <a:r>
              <a:rPr lang="en-US" sz="3600" dirty="0">
                <a:latin typeface="Arial" charset="0"/>
              </a:rPr>
              <a:t> Particles</a:t>
            </a:r>
          </a:p>
        </p:txBody>
      </p:sp>
      <p:pic>
        <p:nvPicPr>
          <p:cNvPr id="98309" name="Picture 3" descr="jetm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7108" y="901701"/>
            <a:ext cx="6682154" cy="2644775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8312" name="Text Box 6"/>
          <p:cNvSpPr txBox="1">
            <a:spLocks noChangeArrowheads="1"/>
          </p:cNvSpPr>
          <p:nvPr/>
        </p:nvSpPr>
        <p:spPr bwMode="auto">
          <a:xfrm>
            <a:off x="211015" y="1136651"/>
            <a:ext cx="3839513" cy="400110"/>
          </a:xfrm>
          <a:prstGeom prst="rect">
            <a:avLst/>
          </a:prstGeom>
          <a:solidFill>
            <a:srgbClr val="99CC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Energy produced in the detector</a:t>
            </a:r>
          </a:p>
        </p:txBody>
      </p:sp>
      <p:sp>
        <p:nvSpPr>
          <p:cNvPr id="98313" name="Line 7"/>
          <p:cNvSpPr>
            <a:spLocks noChangeShapeType="1"/>
          </p:cNvSpPr>
          <p:nvPr/>
        </p:nvSpPr>
        <p:spPr bwMode="auto">
          <a:xfrm>
            <a:off x="3446584" y="1524000"/>
            <a:ext cx="703385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8314" name="Text Box 8"/>
          <p:cNvSpPr txBox="1">
            <a:spLocks noChangeArrowheads="1"/>
          </p:cNvSpPr>
          <p:nvPr/>
        </p:nvSpPr>
        <p:spPr bwMode="auto">
          <a:xfrm>
            <a:off x="2240574" y="3048001"/>
            <a:ext cx="31829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sym typeface="Symbol" charset="2"/>
              </a:rPr>
              <a:t></a:t>
            </a:r>
          </a:p>
        </p:txBody>
      </p:sp>
      <p:sp>
        <p:nvSpPr>
          <p:cNvPr id="98315" name="Text Box 9"/>
          <p:cNvSpPr txBox="1">
            <a:spLocks noChangeArrowheads="1"/>
          </p:cNvSpPr>
          <p:nvPr/>
        </p:nvSpPr>
        <p:spPr bwMode="auto">
          <a:xfrm>
            <a:off x="4642339" y="3124201"/>
            <a:ext cx="31829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sym typeface="Symbol" charset="2"/>
              </a:rPr>
              <a:t>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28600" y="5137428"/>
            <a:ext cx="8588620" cy="141577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rgbClr val="0000CC"/>
                </a:solidFill>
                <a:latin typeface="Arial" charset="0"/>
              </a:rPr>
              <a:t>Supersymmetric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particles decay and produce a cascade of jets, leptons and missing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transverse 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energy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(MET) due 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to escaping ‘dark matter’ 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particle candidates</a:t>
            </a:r>
          </a:p>
          <a:p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                    </a:t>
            </a:r>
            <a:r>
              <a:rPr lang="en-US" sz="2600" dirty="0">
                <a:solidFill>
                  <a:srgbClr val="CC0000"/>
                </a:solidFill>
                <a:latin typeface="Arial" charset="0"/>
              </a:rPr>
              <a:t>Very</a:t>
            </a:r>
            <a:r>
              <a:rPr lang="en-US" sz="2600" dirty="0" smtClean="0">
                <a:solidFill>
                  <a:srgbClr val="CC0000"/>
                </a:solidFill>
                <a:latin typeface="Arial" charset="0"/>
              </a:rPr>
              <a:t> prominent </a:t>
            </a:r>
            <a:r>
              <a:rPr lang="en-US" sz="2600" dirty="0">
                <a:solidFill>
                  <a:srgbClr val="CC0000"/>
                </a:solidFill>
                <a:latin typeface="Arial" charset="0"/>
              </a:rPr>
              <a:t>signatures in CMS and ATLAS</a:t>
            </a:r>
            <a:endParaRPr lang="en-US" sz="2600" dirty="0" smtClean="0">
              <a:solidFill>
                <a:srgbClr val="CC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CC0000"/>
              </a:solidFill>
              <a:latin typeface="Arial" charset="0"/>
            </a:endParaRPr>
          </a:p>
        </p:txBody>
      </p:sp>
      <p:pic>
        <p:nvPicPr>
          <p:cNvPr id="13" name="Image 12" descr="Screen shot 2011-05-01 at 6.25.0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3657600"/>
            <a:ext cx="3005106" cy="140052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419600" y="914400"/>
            <a:ext cx="1336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simulation</a:t>
            </a:r>
            <a:endParaRPr lang="en-GB" dirty="0"/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685800" y="6096000"/>
            <a:ext cx="9012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Screen shot 2011-07-22 at 10.36.57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512" y="2133600"/>
            <a:ext cx="4443801" cy="3276600"/>
          </a:xfr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Missing Transverse Energy</a:t>
            </a:r>
            <a:endParaRPr lang="en-GB" dirty="0"/>
          </a:p>
        </p:txBody>
      </p:sp>
      <p:pic>
        <p:nvPicPr>
          <p:cNvPr id="7" name="Image 6" descr="Screen shot 2011-07-22 at 10.35.5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184" y="2133600"/>
            <a:ext cx="4374816" cy="32385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81000" y="1349514"/>
            <a:ext cx="8324915" cy="707886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Generally appreciated to be a difficult quantity to measure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Very sensitive to fluctuations, miss-measurements, noise, backgrounds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33400" y="5638800"/>
            <a:ext cx="8149086" cy="1015663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In</a:t>
            </a:r>
            <a:r>
              <a:rPr lang="en-GB" dirty="0" smtClean="0">
                <a:solidFill>
                  <a:srgbClr val="0000FF"/>
                </a:solidFill>
              </a:rPr>
              <a:t> practice, rather well under control, from the start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Good</a:t>
            </a:r>
            <a:r>
              <a:rPr lang="en-GB" dirty="0" smtClean="0">
                <a:solidFill>
                  <a:srgbClr val="0000FF"/>
                </a:solidFill>
              </a:rPr>
              <a:t> resolution using ‘particle flow’ </a:t>
            </a:r>
            <a:r>
              <a:rPr lang="en-GB" dirty="0" err="1" smtClean="0">
                <a:solidFill>
                  <a:srgbClr val="0000FF"/>
                </a:solidFill>
              </a:rPr>
              <a:t>ie</a:t>
            </a:r>
            <a:r>
              <a:rPr lang="en-GB" dirty="0" smtClean="0">
                <a:solidFill>
                  <a:srgbClr val="0000FF"/>
                </a:solidFill>
              </a:rPr>
              <a:t> maximally identifying particles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More</a:t>
            </a:r>
            <a:r>
              <a:rPr lang="en-GB" smtClean="0">
                <a:solidFill>
                  <a:srgbClr val="0000FF"/>
                </a:solidFill>
              </a:rPr>
              <a:t> pile</a:t>
            </a:r>
            <a:r>
              <a:rPr lang="en-GB" dirty="0" smtClean="0">
                <a:solidFill>
                  <a:srgbClr val="0000FF"/>
                </a:solidFill>
              </a:rPr>
              <a:t>-up in future will NOT make this simpler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676400" y="3733800"/>
            <a:ext cx="2565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Minimum bias events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7315200" y="4095690"/>
            <a:ext cx="155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Particle flow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057400" y="838200"/>
            <a:ext cx="5444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Total transverse momentum imbalance</a:t>
            </a:r>
            <a:endParaRPr lang="en-GB" sz="2400" dirty="0"/>
          </a:p>
        </p:txBody>
      </p:sp>
      <p:pic>
        <p:nvPicPr>
          <p:cNvPr id="14" name="Image 13" descr="Screen shot 2011-07-27 at 9.42.34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2133600"/>
            <a:ext cx="4495800" cy="3276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11016" y="5334000"/>
            <a:ext cx="8780584" cy="1508105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fr-FR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Events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with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five jets of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particles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400" dirty="0" smtClean="0">
                <a:solidFill>
                  <a:srgbClr val="FF0000"/>
                </a:solidFill>
                <a:latin typeface="Arial"/>
              </a:rPr>
              <a:t>and large </a:t>
            </a:r>
            <a:r>
              <a:rPr lang="fr-FR" sz="2400" dirty="0" err="1" smtClean="0">
                <a:solidFill>
                  <a:srgbClr val="FF0000"/>
                </a:solidFill>
                <a:latin typeface="Arial"/>
              </a:rPr>
              <a:t>missing</a:t>
            </a:r>
            <a:r>
              <a:rPr lang="fr-FR" sz="24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  <a:latin typeface="Arial"/>
              </a:rPr>
              <a:t>energy</a:t>
            </a:r>
            <a:endParaRPr lang="fr-FR" sz="2400" dirty="0" smtClean="0">
              <a:solidFill>
                <a:srgbClr val="FF0000"/>
              </a:solidFill>
              <a:latin typeface="Arial"/>
            </a:endParaRPr>
          </a:p>
          <a:p>
            <a:pPr>
              <a:defRPr/>
            </a:pP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which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could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come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from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a possible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dark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matter</a:t>
            </a:r>
            <a:r>
              <a:rPr lang="fr-FR" sz="24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Arial"/>
              </a:rPr>
              <a:t>particle</a:t>
            </a:r>
            <a:endParaRPr lang="fr-FR" sz="2400" dirty="0" smtClean="0">
              <a:solidFill>
                <a:srgbClr val="0000FF"/>
              </a:solidFill>
              <a:latin typeface="Arial"/>
            </a:endParaRPr>
          </a:p>
          <a:p>
            <a:pPr>
              <a:defRPr/>
            </a:pPr>
            <a:r>
              <a:rPr lang="fr-FR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But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a few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events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is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not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enough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too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prove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we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have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something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new</a:t>
            </a:r>
          </a:p>
          <a:p>
            <a:pPr>
              <a:defRPr/>
            </a:pP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 No visible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excess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has been building up </a:t>
            </a:r>
            <a:r>
              <a:rPr lang="fr-FR" sz="2200" dirty="0" err="1" smtClean="0">
                <a:solidFill>
                  <a:srgbClr val="0000FF"/>
                </a:solidFill>
                <a:latin typeface="Arial"/>
              </a:rPr>
              <a:t>with</a:t>
            </a:r>
            <a:r>
              <a:rPr lang="fr-FR" sz="2200" dirty="0" smtClean="0">
                <a:solidFill>
                  <a:srgbClr val="0000FF"/>
                </a:solidFill>
                <a:latin typeface="Arial"/>
              </a:rPr>
              <a:t> time… </a:t>
            </a:r>
          </a:p>
        </p:txBody>
      </p:sp>
      <p:pic>
        <p:nvPicPr>
          <p:cNvPr id="8" name="Espace réservé du contenu 7" descr="Screen shot 2011-04-30 at 9.47.1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180" y="1828800"/>
            <a:ext cx="4240420" cy="2893237"/>
          </a:xfrm>
        </p:spPr>
      </p:pic>
      <p:sp>
        <p:nvSpPr>
          <p:cNvPr id="12" name="Titre 1"/>
          <p:cNvSpPr txBox="1">
            <a:spLocks/>
          </p:cNvSpPr>
          <p:nvPr/>
        </p:nvSpPr>
        <p:spPr bwMode="auto">
          <a:xfrm>
            <a:off x="457200" y="-76200"/>
            <a:ext cx="8153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…</a:t>
            </a:r>
            <a:r>
              <a:rPr kumimoji="0" lang="fr-FR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Some</a:t>
            </a: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I</a:t>
            </a:r>
            <a:r>
              <a:rPr kumimoji="0" lang="fr-FR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nteresting</a:t>
            </a: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Collisions</a:t>
            </a: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…</a:t>
            </a:r>
            <a:endParaRPr kumimoji="0" lang="fr-FR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Image 6" descr="Screen shot 2011-07-27 at 9.36.5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954" y="1295400"/>
            <a:ext cx="3954646" cy="38862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04800" y="1066800"/>
            <a:ext cx="237276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…already in 2010…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1-04-02 at 12.26.4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527" y="762000"/>
            <a:ext cx="8672873" cy="5677002"/>
          </a:xfr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28600" y="3505200"/>
            <a:ext cx="8686800" cy="3200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1066800" y="-1524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SUSY </a:t>
            </a:r>
            <a:r>
              <a:rPr kumimoji="0" lang="fr-FR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Searches</a:t>
            </a:r>
            <a:r>
              <a:rPr kumimoji="0" lang="fr-FR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fr-FR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Espace réservé du contenu 4" descr="Screen shot 2011-07-30 at 7.02.0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76400" y="3657600"/>
            <a:ext cx="6589142" cy="254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838200" y="3181290"/>
            <a:ext cx="2289359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All Analyses (CMS)</a:t>
            </a:r>
            <a:endParaRPr lang="en-GB" dirty="0"/>
          </a:p>
        </p:txBody>
      </p:sp>
      <p:sp>
        <p:nvSpPr>
          <p:cNvPr id="16" name="ZoneTexte 15"/>
          <p:cNvSpPr txBox="1"/>
          <p:nvPr/>
        </p:nvSpPr>
        <p:spPr>
          <a:xfrm>
            <a:off x="3962400" y="3429000"/>
            <a:ext cx="2247405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JET+MET (ATLAS)</a:t>
            </a:r>
            <a:endParaRPr lang="en-GB" dirty="0"/>
          </a:p>
        </p:txBody>
      </p:sp>
      <p:sp>
        <p:nvSpPr>
          <p:cNvPr id="17" name="ZoneTexte 16"/>
          <p:cNvSpPr txBox="1"/>
          <p:nvPr/>
        </p:nvSpPr>
        <p:spPr>
          <a:xfrm>
            <a:off x="457200" y="6229290"/>
            <a:ext cx="8071440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Note: Strong effort to get background (tail) estimates from data itself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SUSY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Searches: No signal yet to date…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643824" y="6062246"/>
            <a:ext cx="1738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CMS-SUS-11-015</a:t>
            </a:r>
            <a:endParaRPr lang="en-GB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715000" y="1554301"/>
            <a:ext cx="3201567" cy="3170099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So</a:t>
            </a:r>
            <a:r>
              <a:rPr lang="en-GB" dirty="0" smtClean="0">
                <a:solidFill>
                  <a:srgbClr val="0000FF"/>
                </a:solidFill>
              </a:rPr>
              <a:t> far </a:t>
            </a:r>
            <a:r>
              <a:rPr lang="en-GB" dirty="0" smtClean="0">
                <a:solidFill>
                  <a:srgbClr val="FF0000"/>
                </a:solidFill>
              </a:rPr>
              <a:t>NO</a:t>
            </a:r>
            <a:r>
              <a:rPr lang="en-GB" dirty="0" smtClean="0">
                <a:solidFill>
                  <a:srgbClr val="0000FF"/>
                </a:solidFill>
              </a:rPr>
              <a:t> clear signal of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supersymmetric</a:t>
            </a:r>
            <a:r>
              <a:rPr lang="en-GB" dirty="0" smtClean="0">
                <a:solidFill>
                  <a:srgbClr val="FF0000"/>
                </a:solidFill>
              </a:rPr>
              <a:t> particles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has been found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We</a:t>
            </a:r>
            <a:r>
              <a:rPr lang="en-GB" dirty="0" smtClean="0">
                <a:solidFill>
                  <a:srgbClr val="0000FF"/>
                </a:solidFill>
              </a:rPr>
              <a:t> can exclude regions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where the new particles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could exist.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Searches</a:t>
            </a:r>
            <a:r>
              <a:rPr lang="en-GB" dirty="0" smtClean="0">
                <a:solidFill>
                  <a:srgbClr val="0000FF"/>
                </a:solidFill>
              </a:rPr>
              <a:t> will continue for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the </a:t>
            </a:r>
            <a:r>
              <a:rPr lang="en-GB" dirty="0" smtClean="0">
                <a:solidFill>
                  <a:srgbClr val="FF0000"/>
                </a:solidFill>
              </a:rPr>
              <a:t>higher energy in 2015</a:t>
            </a:r>
          </a:p>
          <a:p>
            <a:endParaRPr lang="en-GB" dirty="0"/>
          </a:p>
        </p:txBody>
      </p:sp>
      <p:sp>
        <p:nvSpPr>
          <p:cNvPr id="19" name="ZoneTexte 18"/>
          <p:cNvSpPr txBox="1"/>
          <p:nvPr/>
        </p:nvSpPr>
        <p:spPr>
          <a:xfrm>
            <a:off x="384558" y="5486400"/>
            <a:ext cx="8443437" cy="12311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  <a:latin typeface="Arial"/>
              </a:rPr>
              <a:t>Plenty of searches ongoing: with jets, leptons, photons, W/Z,</a:t>
            </a:r>
          </a:p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  <a:latin typeface="Arial"/>
              </a:rPr>
              <a:t>top, Higgs, with and without large missing transverse energy</a:t>
            </a:r>
          </a:p>
          <a:p>
            <a:pPr>
              <a:defRPr/>
            </a:pPr>
            <a:r>
              <a:rPr lang="en-US" sz="2600" dirty="0" smtClean="0">
                <a:solidFill>
                  <a:srgbClr val="0000FF"/>
                </a:solidFill>
                <a:latin typeface="Arial"/>
              </a:rPr>
              <a:t>Also special searches for contrived model regions </a:t>
            </a:r>
            <a:r>
              <a:rPr lang="en-US" sz="2200" dirty="0" smtClean="0">
                <a:solidFill>
                  <a:srgbClr val="0000FF"/>
                </a:solidFill>
                <a:latin typeface="Arial"/>
              </a:rPr>
              <a:t>    </a:t>
            </a:r>
            <a:endParaRPr lang="en-US" sz="2200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12" name="Image 11" descr="Screen Shot 2013-08-02 at 11.20.1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1371600"/>
            <a:ext cx="5460817" cy="37338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914400" y="4038600"/>
            <a:ext cx="118291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excluded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514600" y="2362200"/>
            <a:ext cx="10436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allowed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743200" y="990600"/>
            <a:ext cx="181321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Status in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457200" y="-76200"/>
            <a:ext cx="8153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Limits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on </a:t>
            </a:r>
            <a:r>
              <a:rPr lang="fr-FR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Squarks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and </a:t>
            </a:r>
            <a:r>
              <a:rPr lang="fr-FR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Gluinos</a:t>
            </a:r>
            <a:endParaRPr kumimoji="0" lang="fr-FR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57200" y="838200"/>
            <a:ext cx="829510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Results depend on the topologies studies, assumed mass of the LSP etc.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6" name="Image 5" descr="Screen Shot 2014-04-12 at 3.41.5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295400"/>
            <a:ext cx="1864285" cy="107097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0" y="1524000"/>
            <a:ext cx="125542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pic>
        <p:nvPicPr>
          <p:cNvPr id="8" name="Espace réservé du contenu 3" descr="Screen Shot 2014-04-10 at 1.59.4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919321" y="1295400"/>
            <a:ext cx="1843679" cy="10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381000" y="6172200"/>
            <a:ext cx="8675109" cy="49244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600" dirty="0" smtClean="0">
                <a:solidFill>
                  <a:srgbClr val="0000FF"/>
                </a:solidFill>
                <a:latin typeface="Arial"/>
              </a:rPr>
              <a:t>Combined limits typically &gt; 1-1.3 </a:t>
            </a:r>
            <a:r>
              <a:rPr lang="en-US" sz="2600" dirty="0" err="1" smtClean="0">
                <a:solidFill>
                  <a:srgbClr val="0000FF"/>
                </a:solidFill>
                <a:latin typeface="Arial"/>
              </a:rPr>
              <a:t>TeV</a:t>
            </a:r>
            <a:r>
              <a:rPr lang="en-US" sz="2600" dirty="0" smtClean="0">
                <a:solidFill>
                  <a:srgbClr val="0000FF"/>
                </a:solidFill>
                <a:latin typeface="Arial"/>
              </a:rPr>
              <a:t> on </a:t>
            </a:r>
            <a:r>
              <a:rPr lang="en-US" sz="2600" dirty="0" err="1" smtClean="0">
                <a:solidFill>
                  <a:srgbClr val="0000FF"/>
                </a:solidFill>
                <a:latin typeface="Arial"/>
              </a:rPr>
              <a:t>sparticle</a:t>
            </a:r>
            <a:r>
              <a:rPr lang="en-US" sz="2600" dirty="0" smtClean="0">
                <a:solidFill>
                  <a:srgbClr val="0000FF"/>
                </a:solidFill>
                <a:latin typeface="Arial"/>
              </a:rPr>
              <a:t> masses </a:t>
            </a:r>
            <a:r>
              <a:rPr lang="en-US" sz="2200" dirty="0" smtClean="0">
                <a:solidFill>
                  <a:srgbClr val="0000FF"/>
                </a:solidFill>
                <a:latin typeface="Arial"/>
              </a:rPr>
              <a:t>    </a:t>
            </a:r>
            <a:endParaRPr lang="en-US" sz="22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124200" y="1371600"/>
            <a:ext cx="3486226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Popular presentation of data: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</a:t>
            </a:r>
            <a:r>
              <a:rPr lang="en-GB" dirty="0" smtClean="0">
                <a:solidFill>
                  <a:srgbClr val="FF0000"/>
                </a:solidFill>
              </a:rPr>
              <a:t>Simplified </a:t>
            </a:r>
            <a:r>
              <a:rPr lang="en-GB" dirty="0" err="1" smtClean="0">
                <a:solidFill>
                  <a:srgbClr val="FF0000"/>
                </a:solidFill>
              </a:rPr>
              <a:t>ModelS</a:t>
            </a:r>
            <a:r>
              <a:rPr lang="en-GB" dirty="0" smtClean="0">
                <a:solidFill>
                  <a:srgbClr val="FF0000"/>
                </a:solidFill>
              </a:rPr>
              <a:t> (SMS)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2" name="Image 11" descr="Screen Shot 2015-04-26 at 11.26.2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2596927"/>
            <a:ext cx="3645632" cy="3499073"/>
          </a:xfrm>
          <a:prstGeom prst="rect">
            <a:avLst/>
          </a:prstGeom>
        </p:spPr>
      </p:pic>
      <p:pic>
        <p:nvPicPr>
          <p:cNvPr id="14" name="Image 13" descr="Screen Shot 2015-04-26 at 11.26.4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2590800"/>
            <a:ext cx="3646143" cy="3505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1-11-07 at 4.07.3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838199"/>
            <a:ext cx="5943600" cy="5867401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 bwMode="auto">
          <a:xfrm>
            <a:off x="152400" y="-152400"/>
            <a:ext cx="86868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What</a:t>
            </a:r>
            <a:r>
              <a:rPr kumimoji="0" lang="fr-FR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fr-FR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is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really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needed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from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SUSY?</a:t>
            </a:r>
            <a:endParaRPr kumimoji="0" lang="fr-FR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95471" y="1425714"/>
            <a:ext cx="2100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N. </a:t>
            </a:r>
            <a:r>
              <a:rPr lang="en-GB" dirty="0" err="1" smtClean="0"/>
              <a:t>Arkani</a:t>
            </a:r>
            <a:r>
              <a:rPr lang="en-GB" dirty="0" smtClean="0"/>
              <a:t>-Ahmed</a:t>
            </a:r>
          </a:p>
          <a:p>
            <a:r>
              <a:rPr lang="en-GB" dirty="0" smtClean="0"/>
              <a:t>CERN Nov 2011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209800"/>
            <a:ext cx="2553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/>
              <a:t>Papucci</a:t>
            </a:r>
            <a:r>
              <a:rPr lang="en-GB" sz="1800" dirty="0" smtClean="0"/>
              <a:t>, </a:t>
            </a:r>
            <a:r>
              <a:rPr lang="en-GB" sz="1800" dirty="0" err="1" smtClean="0"/>
              <a:t>Ruderman</a:t>
            </a:r>
            <a:r>
              <a:rPr lang="en-GB" sz="1800" dirty="0" smtClean="0"/>
              <a:t>, </a:t>
            </a:r>
          </a:p>
          <a:p>
            <a:r>
              <a:rPr lang="en-GB" sz="1800" dirty="0" err="1" smtClean="0"/>
              <a:t>Weiler</a:t>
            </a:r>
            <a:r>
              <a:rPr lang="en-GB" sz="1800" dirty="0" smtClean="0"/>
              <a:t> arXiv:1110.6926</a:t>
            </a:r>
            <a:endParaRPr lang="en-GB" sz="1800" dirty="0"/>
          </a:p>
        </p:txBody>
      </p:sp>
      <p:sp>
        <p:nvSpPr>
          <p:cNvPr id="8" name="ZoneTexte 7"/>
          <p:cNvSpPr txBox="1"/>
          <p:nvPr/>
        </p:nvSpPr>
        <p:spPr>
          <a:xfrm>
            <a:off x="0" y="2895600"/>
            <a:ext cx="2717911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LHC data end 2011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Stops &gt; 200-300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</a:rPr>
              <a:t>Gluino</a:t>
            </a:r>
            <a:r>
              <a:rPr lang="en-GB" dirty="0" smtClean="0">
                <a:solidFill>
                  <a:srgbClr val="0000FF"/>
                </a:solidFill>
              </a:rPr>
              <a:t> &gt; 600-800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4191000"/>
            <a:ext cx="3053164" cy="255454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Moving away from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constrained SUSY models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to ‘natural’ models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Natural SUSY survived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LHC so far, but we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are getting close to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push it to its limits!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6200" y="838200"/>
            <a:ext cx="28919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End 2011: Revision!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Image 2" descr="Screen Shot 2015-03-19 at 1.24.4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42" y="807862"/>
            <a:ext cx="8454058" cy="5973938"/>
          </a:xfrm>
          <a:prstGeom prst="rect">
            <a:avLst/>
          </a:prstGeom>
        </p:spPr>
      </p:pic>
      <p:sp>
        <p:nvSpPr>
          <p:cNvPr id="4" name="Titre 1"/>
          <p:cNvSpPr txBox="1">
            <a:spLocks/>
          </p:cNvSpPr>
          <p:nvPr/>
        </p:nvSpPr>
        <p:spPr bwMode="auto">
          <a:xfrm>
            <a:off x="9144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Natural SUSY?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248400" y="6172200"/>
            <a:ext cx="2514600" cy="4572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848600" y="914400"/>
            <a:ext cx="914400" cy="914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9144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Recent New Directions…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Image 2" descr="Screen Shot 2015-03-29 at 4.18.3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429000"/>
            <a:ext cx="3124199" cy="3124200"/>
          </a:xfrm>
          <a:prstGeom prst="rect">
            <a:avLst/>
          </a:prstGeom>
        </p:spPr>
      </p:pic>
      <p:pic>
        <p:nvPicPr>
          <p:cNvPr id="4" name="Image 3" descr="Screen Shot 2015-03-29 at 4.18.4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524000"/>
            <a:ext cx="2159144" cy="177734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52400" y="990600"/>
            <a:ext cx="273664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Multi-jet (≥6), no MET</a:t>
            </a:r>
            <a:endParaRPr lang="en-GB" dirty="0"/>
          </a:p>
        </p:txBody>
      </p:sp>
      <p:pic>
        <p:nvPicPr>
          <p:cNvPr id="6" name="Image 5" descr="Screen Shot 2015-03-29 at 4.29.55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0801" y="1517626"/>
            <a:ext cx="2000399" cy="1835174"/>
          </a:xfrm>
          <a:prstGeom prst="rect">
            <a:avLst/>
          </a:prstGeom>
        </p:spPr>
      </p:pic>
      <p:pic>
        <p:nvPicPr>
          <p:cNvPr id="7" name="Image 6" descr="Screen Shot 2015-03-29 at 4.30.06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3352800"/>
            <a:ext cx="3124200" cy="3505200"/>
          </a:xfrm>
          <a:prstGeom prst="rect">
            <a:avLst/>
          </a:prstGeom>
        </p:spPr>
      </p:pic>
      <p:pic>
        <p:nvPicPr>
          <p:cNvPr id="9" name="Image 8" descr="Screen Shot 2015-03-29 at 4.33.25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7000" y="1676400"/>
            <a:ext cx="2416825" cy="1828948"/>
          </a:xfrm>
          <a:prstGeom prst="rect">
            <a:avLst/>
          </a:prstGeom>
        </p:spPr>
      </p:pic>
      <p:pic>
        <p:nvPicPr>
          <p:cNvPr id="10" name="Image 9" descr="Screen Shot 2015-03-29 at 4.33.38 A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6838" y="3657600"/>
            <a:ext cx="2857161" cy="27432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309778" y="990600"/>
            <a:ext cx="285178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VBF </a:t>
            </a:r>
            <a:r>
              <a:rPr lang="en-GB" dirty="0" err="1" smtClean="0"/>
              <a:t>EWKino</a:t>
            </a:r>
            <a:r>
              <a:rPr lang="en-GB" dirty="0" smtClean="0"/>
              <a:t> production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6433978" y="1066800"/>
            <a:ext cx="237038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Scalar charm quark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410200"/>
          </a:xfrm>
          <a:solidFill>
            <a:schemeClr val="accent3"/>
          </a:solidFill>
        </p:spPr>
        <p:txBody>
          <a:bodyPr/>
          <a:lstStyle/>
          <a:p>
            <a:pPr>
              <a:buNone/>
            </a:pPr>
            <a:r>
              <a:rPr lang="en-GB" dirty="0" smtClean="0"/>
              <a:t>  </a:t>
            </a:r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Overview of the two lectures in the next two  days at this school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Lecture 1:</a:t>
            </a:r>
            <a:r>
              <a:rPr lang="en-GB" dirty="0" smtClean="0">
                <a:solidFill>
                  <a:srgbClr val="0000FF"/>
                </a:solidFill>
              </a:rPr>
              <a:t> Introduction to physics Beyond the Standard Model (BSM) and searches for exotic phenomena at the LHC 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Lecture 2:</a:t>
            </a:r>
            <a:r>
              <a:rPr lang="en-GB" dirty="0" smtClean="0">
                <a:solidFill>
                  <a:srgbClr val="0000FF"/>
                </a:solidFill>
              </a:rPr>
              <a:t> Searches for </a:t>
            </a:r>
            <a:r>
              <a:rPr lang="en-GB" dirty="0" err="1" smtClean="0">
                <a:solidFill>
                  <a:srgbClr val="0000FF"/>
                </a:solidFill>
              </a:rPr>
              <a:t>Supersymmetry</a:t>
            </a:r>
            <a:r>
              <a:rPr lang="en-GB" dirty="0" smtClean="0">
                <a:solidFill>
                  <a:srgbClr val="0000FF"/>
                </a:solidFill>
              </a:rPr>
              <a:t>, the connection to dark matter searches and an outlook for the future.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609600" y="-152400"/>
            <a:ext cx="7848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Lecture Plan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077200" cy="904875"/>
          </a:xfrm>
        </p:spPr>
        <p:txBody>
          <a:bodyPr/>
          <a:lstStyle/>
          <a:p>
            <a:r>
              <a:rPr lang="en-GB" dirty="0" smtClean="0"/>
              <a:t> Summary of SUSY Searches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76200" y="838200"/>
            <a:ext cx="847720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In short: no sign of SUSY with the data collected so far   (similar for CMS)   </a:t>
            </a:r>
            <a:endParaRPr lang="en-GB" dirty="0"/>
          </a:p>
        </p:txBody>
      </p:sp>
      <p:pic>
        <p:nvPicPr>
          <p:cNvPr id="6" name="Image 5" descr="Screen Shot 2015-03-28 at 11.01.4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2" y="1295400"/>
            <a:ext cx="7680865" cy="5562600"/>
          </a:xfrm>
          <a:prstGeom prst="rect">
            <a:avLst/>
          </a:prstGeom>
        </p:spPr>
      </p:pic>
      <p:pic>
        <p:nvPicPr>
          <p:cNvPr id="9" name="Espace réservé du contenu 3" descr="Screen Shot 2013-07-31 at 1.25.3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58000" y="1905000"/>
            <a:ext cx="239143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5-09-14 at 12.54.2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3221" y="42624"/>
            <a:ext cx="9101022" cy="681537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458200" cy="904875"/>
          </a:xfrm>
        </p:spPr>
        <p:txBody>
          <a:bodyPr/>
          <a:lstStyle/>
          <a:p>
            <a:r>
              <a:rPr lang="en-GB" sz="3400" dirty="0" smtClean="0"/>
              <a:t>Dark Matter: Complementary Searches?  </a:t>
            </a:r>
            <a:endParaRPr lang="en-GB" sz="3400" dirty="0"/>
          </a:p>
        </p:txBody>
      </p:sp>
      <p:pic>
        <p:nvPicPr>
          <p:cNvPr id="4" name="Espace réservé du contenu 3" descr="Screen Shot 2014-03-07 at 2.57.07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2753412"/>
            <a:ext cx="8534400" cy="3418788"/>
          </a:xfrm>
        </p:spPr>
      </p:pic>
      <p:sp>
        <p:nvSpPr>
          <p:cNvPr id="5" name="ZoneTexte 4"/>
          <p:cNvSpPr txBox="1"/>
          <p:nvPr/>
        </p:nvSpPr>
        <p:spPr>
          <a:xfrm>
            <a:off x="424366" y="914400"/>
            <a:ext cx="8414834" cy="166199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                                      </a:t>
            </a:r>
            <a:endParaRPr lang="en-GB" sz="2200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After the discovery of the Higgs particle @ the LHC: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Dark matter is the next important physics problems to tackle for the LHC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The search is complementary to other experimental techniques used.   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9749A-2C7F-1B41-870B-5AED54A60183}" type="slidenum">
              <a:rPr lang="en-US"/>
              <a:pPr/>
              <a:t>22</a:t>
            </a:fld>
            <a:endParaRPr lang="en-US"/>
          </a:p>
        </p:txBody>
      </p:sp>
      <p:pic>
        <p:nvPicPr>
          <p:cNvPr id="13317" name="Picture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9550" y="0"/>
            <a:ext cx="9463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970463"/>
            <a:ext cx="3276600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0" descr="zwick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29200"/>
            <a:ext cx="25005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990600" y="6507162"/>
            <a:ext cx="1595438" cy="2746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F. Zwicky 1898-1974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7200" y="457200"/>
            <a:ext cx="8458200" cy="76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200" b="1" dirty="0"/>
              <a:t>Dark </a:t>
            </a:r>
            <a:r>
              <a:rPr lang="en-US" sz="3200" b="1" dirty="0" smtClean="0"/>
              <a:t>Matter: The Next Challenge !?!</a:t>
            </a:r>
            <a:endParaRPr lang="en-US" sz="3200" b="1" dirty="0"/>
          </a:p>
        </p:txBody>
      </p:sp>
      <p:sp>
        <p:nvSpPr>
          <p:cNvPr id="13322" name="Text Box 3"/>
          <p:cNvSpPr txBox="1">
            <a:spLocks noChangeArrowheads="1"/>
          </p:cNvSpPr>
          <p:nvPr/>
        </p:nvSpPr>
        <p:spPr bwMode="auto">
          <a:xfrm>
            <a:off x="457200" y="1298574"/>
            <a:ext cx="3048000" cy="1673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ea typeface="ＭＳ Ｐゴシック" charset="-128"/>
                <a:cs typeface="ＭＳ Ｐゴシック" charset="-128"/>
              </a:rPr>
              <a:t>Astronomers found that most of the matter in the Universe must be invisible Dark Matter </a:t>
            </a:r>
          </a:p>
        </p:txBody>
      </p:sp>
      <p:sp>
        <p:nvSpPr>
          <p:cNvPr id="13323" name="Text Box 4"/>
          <p:cNvSpPr txBox="1">
            <a:spLocks noChangeArrowheads="1"/>
          </p:cNvSpPr>
          <p:nvPr/>
        </p:nvSpPr>
        <p:spPr bwMode="auto">
          <a:xfrm>
            <a:off x="3657601" y="4357688"/>
            <a:ext cx="5486400" cy="5191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‘</a:t>
            </a:r>
            <a:r>
              <a:rPr lang="en-US" sz="2800" b="1" dirty="0" err="1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Supersymmetric</a:t>
            </a:r>
            <a:r>
              <a:rPr lang="en-US" sz="2800" b="1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’ particles ?</a:t>
            </a:r>
          </a:p>
        </p:txBody>
      </p:sp>
      <p:pic>
        <p:nvPicPr>
          <p:cNvPr id="13325" name="Picture 13" descr="rubin_00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5600" y="50292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581400" y="6324600"/>
            <a:ext cx="1458913" cy="2762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Vera Rubin ~ 1970</a:t>
            </a:r>
          </a:p>
        </p:txBody>
      </p:sp>
      <p:pic>
        <p:nvPicPr>
          <p:cNvPr id="13" name="Image 12" descr="Screen Shot 2014-01-29 at 12.24.04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7045" y="1657725"/>
            <a:ext cx="3633155" cy="21522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r>
              <a:rPr lang="en-GB" dirty="0" smtClean="0"/>
              <a:t>Particle Dark Matter?</a:t>
            </a:r>
            <a:endParaRPr lang="en-GB" dirty="0"/>
          </a:p>
        </p:txBody>
      </p:sp>
      <p:pic>
        <p:nvPicPr>
          <p:cNvPr id="8" name="Image 7" descr="Screen Shot 2014-03-23 at 11.57.2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1"/>
            <a:ext cx="9144000" cy="60960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770147" y="1581090"/>
            <a:ext cx="1992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From D. Hooper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1" name="Image 10" descr="Screen Shot 2014-04-27 at 1.58.3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615" y="3200400"/>
            <a:ext cx="4102385" cy="26671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Dark Matter @ LHC?</a:t>
            </a:r>
            <a:endParaRPr lang="en-GB" dirty="0">
              <a:effectLst/>
            </a:endParaRPr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88" y="1981200"/>
            <a:ext cx="9223288" cy="40386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52400" y="990600"/>
            <a:ext cx="858715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Search for WIMP candidates in events with Missing Transverse Momentum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EG: SUSY searches, </a:t>
            </a:r>
            <a:r>
              <a:rPr lang="en-GB" dirty="0" err="1" smtClean="0">
                <a:solidFill>
                  <a:srgbClr val="0000FF"/>
                </a:solidFill>
              </a:rPr>
              <a:t>monojet</a:t>
            </a:r>
            <a:r>
              <a:rPr lang="en-GB" dirty="0" smtClean="0">
                <a:solidFill>
                  <a:srgbClr val="0000FF"/>
                </a:solidFill>
              </a:rPr>
              <a:t> and mono-photon searches, W’ searches…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335852" y="6248400"/>
            <a:ext cx="5163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 CAST experiment, searching for </a:t>
            </a:r>
            <a:r>
              <a:rPr lang="en-GB" dirty="0" err="1" smtClean="0"/>
              <a:t>axion</a:t>
            </a:r>
            <a:r>
              <a:rPr lang="en-GB" dirty="0" smtClean="0"/>
              <a:t> DM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228600" y="2057400"/>
            <a:ext cx="2035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arXiv:1305.1605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534400" cy="904875"/>
          </a:xfrm>
        </p:spPr>
        <p:txBody>
          <a:bodyPr/>
          <a:lstStyle/>
          <a:p>
            <a:r>
              <a:rPr lang="en-GB" dirty="0" smtClean="0"/>
              <a:t>Direct Searches for Dark Matter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304800" y="914400"/>
            <a:ext cx="426631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Underground low noise experiments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5" name="Image 4" descr="Screen Shot 2015-09-12 at 15.22.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371600"/>
            <a:ext cx="7476677" cy="5334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334000" y="914400"/>
            <a:ext cx="365166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No non-ambiguous signal yet!!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629400" y="4540984"/>
            <a:ext cx="2608406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New 8/9/15: </a:t>
            </a:r>
            <a:r>
              <a:rPr lang="en-GB" dirty="0" smtClean="0">
                <a:solidFill>
                  <a:srgbClr val="FF0000"/>
                </a:solidFill>
              </a:rPr>
              <a:t>XMASS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experiment </a:t>
            </a:r>
            <a:r>
              <a:rPr lang="en-GB" dirty="0" smtClean="0">
                <a:solidFill>
                  <a:srgbClr val="0000FF"/>
                </a:solidFill>
              </a:rPr>
              <a:t>(Japan)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does </a:t>
            </a:r>
            <a:r>
              <a:rPr lang="en-GB" dirty="0" smtClean="0">
                <a:solidFill>
                  <a:srgbClr val="FF0000"/>
                </a:solidFill>
              </a:rPr>
              <a:t>not</a:t>
            </a:r>
            <a:r>
              <a:rPr lang="en-GB" dirty="0" smtClean="0">
                <a:solidFill>
                  <a:srgbClr val="0000FF"/>
                </a:solidFill>
              </a:rPr>
              <a:t> confirm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periodical effect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seen by </a:t>
            </a:r>
            <a:r>
              <a:rPr lang="en-GB" dirty="0" smtClean="0">
                <a:solidFill>
                  <a:srgbClr val="FF0000"/>
                </a:solidFill>
              </a:rPr>
              <a:t>DAMA/LIBRA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66675"/>
            <a:ext cx="8991600" cy="904875"/>
          </a:xfrm>
        </p:spPr>
        <p:txBody>
          <a:bodyPr/>
          <a:lstStyle/>
          <a:p>
            <a:r>
              <a:rPr lang="en-GB" dirty="0" smtClean="0"/>
              <a:t>The Generic Dark Matter Connection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533400" y="914400"/>
            <a:ext cx="798527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Searches for mono-jets and mono-photons can be used to search for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Dark Matter (DM)</a:t>
            </a:r>
          </a:p>
          <a:p>
            <a:endParaRPr lang="en-GB" dirty="0"/>
          </a:p>
        </p:txBody>
      </p:sp>
      <p:pic>
        <p:nvPicPr>
          <p:cNvPr id="6" name="Image 5" descr="Screen shot 2012-04-28 at 12.47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76400"/>
            <a:ext cx="3146636" cy="3124200"/>
          </a:xfrm>
          <a:prstGeom prst="rect">
            <a:avLst/>
          </a:prstGeom>
        </p:spPr>
      </p:pic>
      <p:pic>
        <p:nvPicPr>
          <p:cNvPr id="7" name="Image 6" descr="Screen shot 2012-04-28 at 12.56.4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454" y="1600200"/>
            <a:ext cx="2754192" cy="1663700"/>
          </a:xfrm>
          <a:prstGeom prst="rect">
            <a:avLst/>
          </a:prstGeom>
        </p:spPr>
      </p:pic>
      <p:pic>
        <p:nvPicPr>
          <p:cNvPr id="8" name="Image 7" descr="Screen shot 2012-04-28 at 12.56.4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600200"/>
            <a:ext cx="2730340" cy="1676400"/>
          </a:xfrm>
          <a:prstGeom prst="rect">
            <a:avLst/>
          </a:prstGeom>
        </p:spPr>
      </p:pic>
      <p:pic>
        <p:nvPicPr>
          <p:cNvPr id="9" name="Image 8" descr="Screen shot 2012-04-28 at 12.57.0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00" y="3276600"/>
            <a:ext cx="2688860" cy="1665182"/>
          </a:xfrm>
          <a:prstGeom prst="rect">
            <a:avLst/>
          </a:prstGeom>
        </p:spPr>
      </p:pic>
      <p:pic>
        <p:nvPicPr>
          <p:cNvPr id="10" name="Image 9" descr="Screen shot 2012-04-28 at 8.12.09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3270" y="5181600"/>
            <a:ext cx="4515730" cy="13716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52400" y="4876800"/>
            <a:ext cx="2514600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Use </a:t>
            </a:r>
            <a:r>
              <a:rPr lang="en-GB" dirty="0" smtClean="0">
                <a:solidFill>
                  <a:srgbClr val="FF0000"/>
                </a:solidFill>
              </a:rPr>
              <a:t>effective theory </a:t>
            </a:r>
            <a:r>
              <a:rPr lang="en-GB" dirty="0" smtClean="0">
                <a:solidFill>
                  <a:srgbClr val="0000FF"/>
                </a:solidFill>
              </a:rPr>
              <a:t>or better </a:t>
            </a:r>
            <a:r>
              <a:rPr lang="en-GB" dirty="0" smtClean="0">
                <a:solidFill>
                  <a:srgbClr val="FF0000"/>
                </a:solidFill>
              </a:rPr>
              <a:t>simplified models </a:t>
            </a:r>
            <a:r>
              <a:rPr lang="en-GB" dirty="0" smtClean="0">
                <a:solidFill>
                  <a:srgbClr val="0000FF"/>
                </a:solidFill>
              </a:rPr>
              <a:t>to relate measurements to </a:t>
            </a:r>
            <a:r>
              <a:rPr lang="en-GB" dirty="0" smtClean="0">
                <a:solidFill>
                  <a:srgbClr val="FF0000"/>
                </a:solidFill>
              </a:rPr>
              <a:t>Dark Matter studies</a:t>
            </a:r>
          </a:p>
          <a:p>
            <a:endParaRPr lang="en-GB" dirty="0"/>
          </a:p>
        </p:txBody>
      </p:sp>
      <p:pic>
        <p:nvPicPr>
          <p:cNvPr id="12" name="Image 11" descr="Screen Shot 2013-07-29 at 9.53.17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2307" y="5181600"/>
            <a:ext cx="1759293" cy="1371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848600" cy="904875"/>
          </a:xfrm>
        </p:spPr>
        <p:txBody>
          <a:bodyPr/>
          <a:lstStyle/>
          <a:p>
            <a:r>
              <a:rPr lang="en-GB" dirty="0" smtClean="0"/>
              <a:t>Mono-object Searches in CMS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066800"/>
            <a:ext cx="8534400" cy="54864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Mono-jets: </a:t>
            </a:r>
            <a:r>
              <a:rPr lang="en-GB" sz="2400" dirty="0" smtClean="0">
                <a:solidFill>
                  <a:srgbClr val="0000FF"/>
                </a:solidFill>
              </a:rPr>
              <a:t>Generally the most powerful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Mono-photons:</a:t>
            </a:r>
            <a:r>
              <a:rPr lang="en-GB" sz="2400" dirty="0" smtClean="0">
                <a:solidFill>
                  <a:srgbClr val="0000FF"/>
                </a:solidFill>
              </a:rPr>
              <a:t> First used for dark matter Searches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Mono-Ws:</a:t>
            </a:r>
            <a:r>
              <a:rPr lang="en-GB" sz="2400" dirty="0" smtClean="0">
                <a:solidFill>
                  <a:srgbClr val="0000FF"/>
                </a:solidFill>
              </a:rPr>
              <a:t> Distinguish dark matter </a:t>
            </a:r>
          </a:p>
          <a:p>
            <a:pPr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    couplings to </a:t>
            </a:r>
            <a:r>
              <a:rPr lang="en-GB" sz="2400" dirty="0" err="1" smtClean="0">
                <a:solidFill>
                  <a:srgbClr val="0000FF"/>
                </a:solidFill>
              </a:rPr>
              <a:t>u</a:t>
            </a:r>
            <a:r>
              <a:rPr lang="en-GB" sz="2400" dirty="0" smtClean="0">
                <a:solidFill>
                  <a:srgbClr val="0000FF"/>
                </a:solidFill>
              </a:rPr>
              <a:t>- and </a:t>
            </a:r>
            <a:r>
              <a:rPr lang="en-GB" sz="2400" dirty="0" err="1" smtClean="0">
                <a:solidFill>
                  <a:srgbClr val="0000FF"/>
                </a:solidFill>
              </a:rPr>
              <a:t>d</a:t>
            </a:r>
            <a:r>
              <a:rPr lang="en-GB" sz="2400" dirty="0" smtClean="0">
                <a:solidFill>
                  <a:srgbClr val="0000FF"/>
                </a:solidFill>
              </a:rPr>
              <a:t>-type of quarks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Mono-Zs: </a:t>
            </a:r>
            <a:r>
              <a:rPr lang="en-GB" sz="2400" dirty="0" smtClean="0">
                <a:solidFill>
                  <a:srgbClr val="0000FF"/>
                </a:solidFill>
              </a:rPr>
              <a:t>Clean signature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Mono-Tops: </a:t>
            </a:r>
            <a:r>
              <a:rPr lang="en-GB" sz="2400" dirty="0" smtClean="0">
                <a:solidFill>
                  <a:srgbClr val="0000FF"/>
                </a:solidFill>
              </a:rPr>
              <a:t>Couplings to tops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Mono-Higgs: </a:t>
            </a:r>
            <a:r>
              <a:rPr lang="en-GB" sz="2400" dirty="0" smtClean="0">
                <a:solidFill>
                  <a:srgbClr val="0000FF"/>
                </a:solidFill>
              </a:rPr>
              <a:t>Higgs-portals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Higgs Decays?  </a:t>
            </a:r>
          </a:p>
          <a:p>
            <a:endParaRPr lang="en-GB" dirty="0"/>
          </a:p>
        </p:txBody>
      </p:sp>
      <p:pic>
        <p:nvPicPr>
          <p:cNvPr id="5" name="Image 4" descr="Screen shot 2011-07-27 at 10.06.5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4572000"/>
            <a:ext cx="2277717" cy="1905000"/>
          </a:xfrm>
          <a:prstGeom prst="rect">
            <a:avLst/>
          </a:prstGeom>
        </p:spPr>
      </p:pic>
      <p:pic>
        <p:nvPicPr>
          <p:cNvPr id="6" name="Image 5" descr="Screen Shot 2014-04-12 at 4.13.2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895" y="4038600"/>
            <a:ext cx="3575105" cy="25146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4419" y="4876800"/>
            <a:ext cx="224778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Example </a:t>
            </a:r>
            <a:r>
              <a:rPr lang="en-GB" dirty="0" err="1" smtClean="0"/>
              <a:t>Monojets</a:t>
            </a:r>
            <a:endParaRPr lang="en-GB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16200000">
            <a:off x="3852497" y="5291504"/>
            <a:ext cx="448408" cy="381001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ZoneTexte 8"/>
          <p:cNvSpPr txBox="1"/>
          <p:nvPr/>
        </p:nvSpPr>
        <p:spPr>
          <a:xfrm>
            <a:off x="457200" y="6172200"/>
            <a:ext cx="1498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34913D"/>
                </a:solidFill>
              </a:rPr>
              <a:t>Dark Matter?</a:t>
            </a:r>
            <a:endParaRPr lang="en-GB" sz="1800" dirty="0">
              <a:solidFill>
                <a:srgbClr val="34913D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003096" y="2209800"/>
            <a:ext cx="3517008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Effective Field Theories for DM 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interpretation are under scrutiny!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Alternatives such as SMS proposed… </a:t>
            </a:r>
            <a:endParaRPr lang="en-GB" sz="1600" dirty="0">
              <a:solidFill>
                <a:srgbClr val="0000FF"/>
              </a:solidFill>
            </a:endParaRPr>
          </a:p>
        </p:txBody>
      </p:sp>
      <p:pic>
        <p:nvPicPr>
          <p:cNvPr id="13" name="Image 12" descr="Screen Shot 2014-11-24 at 11.54.26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4236" y="3581400"/>
            <a:ext cx="3981164" cy="3276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054232" y="5334000"/>
            <a:ext cx="1480168" cy="52322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arXiv:1410.8812</a:t>
            </a:r>
          </a:p>
          <a:p>
            <a:r>
              <a:rPr lang="en-GB" sz="1400" dirty="0" smtClean="0"/>
              <a:t>arXiv:1408.3583</a:t>
            </a:r>
            <a:endParaRPr lang="en-GB" sz="1400" dirty="0"/>
          </a:p>
        </p:txBody>
      </p:sp>
      <p:pic>
        <p:nvPicPr>
          <p:cNvPr id="15" name="Image 14" descr="Screen Shot 2014-11-24 at 12.04.32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3400" y="3581400"/>
            <a:ext cx="4800600" cy="32766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7493789" y="3276600"/>
            <a:ext cx="1650211" cy="58477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arXiv:1407.8257</a:t>
            </a:r>
          </a:p>
          <a:p>
            <a:r>
              <a:rPr lang="en-GB" sz="1600" dirty="0" smtClean="0"/>
              <a:t>arXiv:1411.0535</a:t>
            </a:r>
            <a:endParaRPr lang="en-GB" sz="1600" dirty="0"/>
          </a:p>
        </p:txBody>
      </p:sp>
      <p:pic>
        <p:nvPicPr>
          <p:cNvPr id="17" name="Image 16" descr="Screen Shot 2014-12-14 at 2.10.37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8956" y="2945352"/>
            <a:ext cx="1744844" cy="940848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6096000" y="838200"/>
            <a:ext cx="307082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PhD: </a:t>
            </a:r>
            <a:r>
              <a:rPr lang="en-GB" smtClean="0"/>
              <a:t>Elsayed</a:t>
            </a:r>
            <a:r>
              <a:rPr lang="en-GB" dirty="0" smtClean="0"/>
              <a:t> </a:t>
            </a:r>
            <a:r>
              <a:rPr lang="en-GB" dirty="0" err="1" smtClean="0"/>
              <a:t>Tayel</a:t>
            </a:r>
            <a:r>
              <a:rPr lang="en-GB" dirty="0" smtClean="0"/>
              <a:t> (Alex)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Some Recent Results (</a:t>
            </a:r>
            <a:r>
              <a:rPr lang="en-GB" dirty="0" err="1" smtClean="0"/>
              <a:t>EFTs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Espace réservé du contenu 3" descr="Screen Shot 2015-09-12 at 15.22.2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722784"/>
            <a:ext cx="7787449" cy="6059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962400" y="685800"/>
            <a:ext cx="51816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038600" y="1676400"/>
            <a:ext cx="51054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Search for </a:t>
            </a:r>
            <a:r>
              <a:rPr lang="en-GB" sz="2800" dirty="0" err="1" smtClean="0">
                <a:solidFill>
                  <a:schemeClr val="bg1"/>
                </a:solidFill>
              </a:rPr>
              <a:t>Supersymmetry</a:t>
            </a: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The connection with dark 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matter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Outlook for Run-II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Far Future Outlook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Summary </a:t>
            </a: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0-05-02 at 7.54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3968143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Espace réservé du contenu 3" descr="Screen Shot 2015-09-14 at 12.55.0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457200" y="2752725"/>
            <a:ext cx="83058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Dark</a:t>
            </a:r>
            <a:r>
              <a:rPr kumimoji="0" lang="fr-FR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fr-FR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Matter</a:t>
            </a:r>
            <a:r>
              <a:rPr kumimoji="0" lang="fr-FR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and the </a:t>
            </a:r>
            <a:r>
              <a:rPr kumimoji="0" lang="fr-FR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Higgs</a:t>
            </a:r>
            <a:endParaRPr kumimoji="0" lang="fr-FR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Image 2" descr="Screen Shot 2014-03-26 at 8.17.3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4191000"/>
            <a:ext cx="3402835" cy="16002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019800" y="4724400"/>
            <a:ext cx="263405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“</a:t>
            </a:r>
            <a:r>
              <a:rPr lang="en-GB" dirty="0" err="1" smtClean="0"/>
              <a:t>higgs</a:t>
            </a:r>
            <a:r>
              <a:rPr lang="en-GB" dirty="0" smtClean="0"/>
              <a:t> portal models”</a:t>
            </a:r>
          </a:p>
          <a:p>
            <a:r>
              <a:rPr lang="en-GB" dirty="0" err="1" smtClean="0"/>
              <a:t>Eg</a:t>
            </a:r>
            <a:r>
              <a:rPr lang="en-GB" dirty="0" smtClean="0"/>
              <a:t>: arXiv:1205.3169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Invisible Higgs Decay Channel </a:t>
            </a:r>
            <a:endParaRPr lang="en-GB" dirty="0">
              <a:effectLst/>
            </a:endParaRPr>
          </a:p>
        </p:txBody>
      </p:sp>
      <p:pic>
        <p:nvPicPr>
          <p:cNvPr id="5" name="Image 4" descr="Screen Shot 2013-08-20 at 5.20.4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4141" y="3352800"/>
            <a:ext cx="3209859" cy="3062037"/>
          </a:xfrm>
          <a:prstGeom prst="rect">
            <a:avLst/>
          </a:prstGeom>
        </p:spPr>
      </p:pic>
      <p:pic>
        <p:nvPicPr>
          <p:cNvPr id="6" name="Image 5" descr="Screen Shot 2013-07-30 at 10.36.55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066800"/>
            <a:ext cx="2833576" cy="2093377"/>
          </a:xfrm>
          <a:prstGeom prst="rect">
            <a:avLst/>
          </a:prstGeom>
        </p:spPr>
      </p:pic>
      <p:pic>
        <p:nvPicPr>
          <p:cNvPr id="7" name="Image 6" descr="Screen Shot 2013-09-01 at 9.54.45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1087998"/>
            <a:ext cx="2735502" cy="203620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28600" y="3657600"/>
            <a:ext cx="5090606" cy="255454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dirty="0" err="1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Possible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decay of the Higgs 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in Dark Matter </a:t>
            </a:r>
          </a:p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  particles (if M&lt;M</a:t>
            </a:r>
            <a:r>
              <a:rPr lang="en-US" baseline="-25000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H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/2)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Different</a:t>
            </a:r>
            <a:r>
              <a:rPr lang="en-GB" dirty="0" smtClean="0">
                <a:solidFill>
                  <a:srgbClr val="0000FF"/>
                </a:solidFill>
              </a:rPr>
              <a:t> searches: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-</a:t>
            </a:r>
            <a:r>
              <a:rPr lang="en-GB" dirty="0" smtClean="0">
                <a:solidFill>
                  <a:srgbClr val="FF0000"/>
                </a:solidFill>
              </a:rPr>
              <a:t>Direct search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Look for the invisible decay channels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</a:t>
            </a:r>
            <a:r>
              <a:rPr lang="en-GB" dirty="0" smtClean="0">
                <a:solidFill>
                  <a:srgbClr val="FF0000"/>
                </a:solidFill>
              </a:rPr>
              <a:t>-Indirect search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Make a global fit of all production and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decays (and some modest assumptions)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995255" y="2971800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CMS-PAS-HIG-13-005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4-04-11 at 5.56.3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3886201"/>
            <a:ext cx="4031300" cy="2819399"/>
          </a:xfrm>
          <a:prstGeom prst="rect">
            <a:avLst/>
          </a:prstGeom>
        </p:spPr>
      </p:pic>
      <p:pic>
        <p:nvPicPr>
          <p:cNvPr id="3" name="Image 2" descr="Screen Shot 2014-04-11 at 5.56.1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568345"/>
            <a:ext cx="4800600" cy="3137255"/>
          </a:xfrm>
          <a:prstGeom prst="rect">
            <a:avLst/>
          </a:prstGeom>
        </p:spPr>
      </p:pic>
      <p:pic>
        <p:nvPicPr>
          <p:cNvPr id="8" name="Image 7" descr="Screen Shot 2014-04-11 at 5.55.0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965108"/>
            <a:ext cx="4483411" cy="1320892"/>
          </a:xfrm>
          <a:prstGeom prst="rect">
            <a:avLst/>
          </a:prstGeom>
        </p:spPr>
      </p:pic>
      <p:sp>
        <p:nvSpPr>
          <p:cNvPr id="9" name="Titre 2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Invisible Higgs Decay Channel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587144" y="838200"/>
            <a:ext cx="4556856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Search for invisible Higgs decays using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      </a:t>
            </a:r>
            <a:r>
              <a:rPr lang="en-GB" dirty="0" smtClean="0">
                <a:solidFill>
                  <a:srgbClr val="FF0000"/>
                </a:solidFill>
              </a:rPr>
              <a:t>Z+H 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 2 leptons + missing E</a:t>
            </a:r>
            <a:r>
              <a:rPr lang="en-US" baseline="-25000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T</a:t>
            </a:r>
          </a:p>
          <a:p>
            <a:r>
              <a:rPr lang="en-US" baseline="-25000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              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VBF H 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 2 jets + missing E</a:t>
            </a:r>
            <a:r>
              <a:rPr lang="en-US" baseline="-25000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T</a:t>
            </a:r>
          </a:p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Possible decay in Dark Matter particles </a:t>
            </a:r>
          </a:p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(if M&lt;M</a:t>
            </a:r>
            <a:r>
              <a:rPr lang="en-US" baseline="-25000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H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/2): 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Higgs Portal Models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6200" y="2514600"/>
            <a:ext cx="5105400" cy="98488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Combined result from the three channels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   </a:t>
            </a:r>
            <a:r>
              <a:rPr lang="en-GB" sz="1800" dirty="0" err="1" smtClean="0">
                <a:solidFill>
                  <a:srgbClr val="FF0000"/>
                </a:solidFill>
              </a:rPr>
              <a:t>BR(H</a:t>
            </a:r>
            <a:r>
              <a:rPr lang="en-GB" sz="1800" dirty="0" err="1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</a:t>
            </a:r>
            <a:r>
              <a:rPr lang="en-GB" sz="1800" dirty="0" err="1" smtClean="0">
                <a:solidFill>
                  <a:srgbClr val="FF0000"/>
                </a:solidFill>
              </a:rPr>
              <a:t>invisible</a:t>
            </a:r>
            <a:r>
              <a:rPr lang="en-GB" sz="1800" dirty="0" smtClean="0">
                <a:solidFill>
                  <a:srgbClr val="FF0000"/>
                </a:solidFill>
              </a:rPr>
              <a:t>)&lt;58%(44% exp) at 95% CL.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for a Higgs with a mass of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/>
          </a:p>
        </p:txBody>
      </p:sp>
      <p:pic>
        <p:nvPicPr>
          <p:cNvPr id="12" name="Image 11" descr="Screen Shot 2014-04-12 at 12.03.13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2438400"/>
            <a:ext cx="1673645" cy="1403421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7477100" y="3733800"/>
            <a:ext cx="1590700" cy="33855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arXiv1404.1344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904875"/>
          </a:xfrm>
        </p:spPr>
        <p:txBody>
          <a:bodyPr/>
          <a:lstStyle/>
          <a:p>
            <a:r>
              <a:rPr lang="en-GB" dirty="0" smtClean="0"/>
              <a:t>New: Invisible Higgs in VBF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2667000"/>
          </a:xfrm>
          <a:solidFill>
            <a:schemeClr val="accent3"/>
          </a:solidFill>
        </p:spPr>
        <p:txBody>
          <a:bodyPr/>
          <a:lstStyle/>
          <a:p>
            <a:r>
              <a:rPr lang="en-US" sz="2400" dirty="0" smtClean="0">
                <a:solidFill>
                  <a:srgbClr val="0000FF"/>
                </a:solidFill>
              </a:rPr>
              <a:t>VBF process with </a:t>
            </a:r>
            <a:r>
              <a:rPr sz="2400" dirty="0" smtClean="0">
                <a:solidFill>
                  <a:srgbClr val="0000FF"/>
                </a:solidFill>
              </a:rPr>
              <a:t>p</a:t>
            </a:r>
            <a:r>
              <a:rPr sz="2400" i="1" baseline="-25000" dirty="0" smtClean="0">
                <a:solidFill>
                  <a:srgbClr val="0000FF"/>
                </a:solidFill>
              </a:rPr>
              <a:t>T</a:t>
            </a:r>
            <a:r>
              <a:rPr sz="2400" i="1" dirty="0" smtClean="0">
                <a:solidFill>
                  <a:srgbClr val="0000FF"/>
                </a:solidFill>
              </a:rPr>
              <a:t> </a:t>
            </a:r>
            <a:r>
              <a:rPr sz="2400" dirty="0" smtClean="0">
                <a:solidFill>
                  <a:srgbClr val="0000FF"/>
                </a:solidFill>
              </a:rPr>
              <a:t>&gt; 35(30) GeV, M</a:t>
            </a:r>
            <a:r>
              <a:rPr sz="2400" i="1" baseline="-25000" dirty="0" smtClean="0">
                <a:solidFill>
                  <a:srgbClr val="0000FF"/>
                </a:solidFill>
              </a:rPr>
              <a:t>jj</a:t>
            </a:r>
            <a:r>
              <a:rPr sz="2400" i="1" dirty="0" smtClean="0">
                <a:solidFill>
                  <a:srgbClr val="0000FF"/>
                </a:solidFill>
              </a:rPr>
              <a:t> </a:t>
            </a:r>
            <a:r>
              <a:rPr sz="2400" dirty="0" smtClean="0">
                <a:solidFill>
                  <a:srgbClr val="0000FF"/>
                </a:solidFill>
              </a:rPr>
              <a:t>&gt; 700 GeV and ∆</a:t>
            </a:r>
            <a:r>
              <a:rPr sz="2400" i="1" dirty="0" smtClean="0">
                <a:solidFill>
                  <a:srgbClr val="0000FF"/>
                </a:solidFill>
              </a:rPr>
              <a:t>η</a:t>
            </a:r>
            <a:r>
              <a:rPr sz="2400" i="1" baseline="-25000" dirty="0" smtClean="0">
                <a:solidFill>
                  <a:srgbClr val="0000FF"/>
                </a:solidFill>
              </a:rPr>
              <a:t>jj</a:t>
            </a:r>
            <a:r>
              <a:rPr sz="2400" i="1" dirty="0" smtClean="0">
                <a:solidFill>
                  <a:srgbClr val="0000FF"/>
                </a:solidFill>
              </a:rPr>
              <a:t> </a:t>
            </a:r>
            <a:r>
              <a:rPr sz="2400" dirty="0" smtClean="0">
                <a:solidFill>
                  <a:srgbClr val="0000FF"/>
                </a:solidFill>
              </a:rPr>
              <a:t>&gt; 3.5</a:t>
            </a:r>
            <a:r>
              <a:rPr lang="en-US" sz="2400" dirty="0" smtClean="0">
                <a:solidFill>
                  <a:srgbClr val="0000FF"/>
                </a:solidFill>
              </a:rPr>
              <a:t> parked dataset with 11 fb</a:t>
            </a:r>
            <a:r>
              <a:rPr lang="en-US" sz="2400" baseline="30000" dirty="0" smtClean="0">
                <a:solidFill>
                  <a:srgbClr val="0000FF"/>
                </a:solidFill>
              </a:rPr>
              <a:t>-1</a:t>
            </a:r>
            <a:r>
              <a:rPr lang="en-US" sz="2400" dirty="0" smtClean="0">
                <a:solidFill>
                  <a:srgbClr val="0000FF"/>
                </a:solidFill>
              </a:rPr>
              <a:t> in run1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BR</a:t>
            </a:r>
            <a:r>
              <a:rPr sz="2400" dirty="0" smtClean="0">
                <a:solidFill>
                  <a:srgbClr val="0000FF"/>
                </a:solidFill>
              </a:rPr>
              <a:t>(H → inv) </a:t>
            </a:r>
            <a:r>
              <a:rPr lang="en-US" sz="2400" dirty="0" smtClean="0">
                <a:solidFill>
                  <a:srgbClr val="0000FF"/>
                </a:solidFill>
              </a:rPr>
              <a:t>= </a:t>
            </a:r>
            <a:r>
              <a:rPr sz="2400" dirty="0" smtClean="0">
                <a:solidFill>
                  <a:srgbClr val="0000FF"/>
                </a:solidFill>
              </a:rPr>
              <a:t>0.57 (0.40) </a:t>
            </a:r>
            <a:r>
              <a:rPr lang="en-US" sz="2400" dirty="0" smtClean="0">
                <a:solidFill>
                  <a:srgbClr val="0000FF"/>
                </a:solidFill>
              </a:rPr>
              <a:t>observed (expected) </a:t>
            </a:r>
            <a:r>
              <a:rPr sz="2400" dirty="0" smtClean="0">
                <a:solidFill>
                  <a:srgbClr val="0000FF"/>
                </a:solidFill>
              </a:rPr>
              <a:t>at 95% </a:t>
            </a:r>
            <a:r>
              <a:rPr lang="en-US" sz="2400" dirty="0" smtClean="0">
                <a:solidFill>
                  <a:srgbClr val="0000FF"/>
                </a:solidFill>
              </a:rPr>
              <a:t>CL</a:t>
            </a:r>
            <a:r>
              <a:rPr sz="2400" dirty="0" smtClean="0">
                <a:solidFill>
                  <a:srgbClr val="0000FF"/>
                </a:solidFill>
              </a:rPr>
              <a:t>. </a:t>
            </a:r>
            <a:r>
              <a:rPr lang="en-US" sz="2400" dirty="0" smtClean="0">
                <a:solidFill>
                  <a:srgbClr val="0000FF"/>
                </a:solidFill>
              </a:rPr>
              <a:t>P</a:t>
            </a:r>
            <a:r>
              <a:rPr sz="2400" dirty="0" smtClean="0">
                <a:solidFill>
                  <a:srgbClr val="0000FF"/>
                </a:solidFill>
              </a:rPr>
              <a:t>revious CMS limit level </a:t>
            </a:r>
            <a:r>
              <a:rPr lang="en-US" sz="2400" dirty="0" smtClean="0">
                <a:solidFill>
                  <a:srgbClr val="0000FF"/>
                </a:solidFill>
              </a:rPr>
              <a:t>in the VBF channels was</a:t>
            </a:r>
            <a:r>
              <a:rPr sz="2400" dirty="0" smtClean="0">
                <a:solidFill>
                  <a:srgbClr val="0000FF"/>
                </a:solidFill>
              </a:rPr>
              <a:t> 0.65 (0.49)</a:t>
            </a:r>
            <a:r>
              <a:rPr lang="en-US" sz="2400" dirty="0" smtClean="0">
                <a:solidFill>
                  <a:srgbClr val="0000FF"/>
                </a:solidFill>
              </a:rPr>
              <a:t>      </a:t>
            </a:r>
          </a:p>
          <a:p>
            <a:r>
              <a:rPr sz="2400" dirty="0" smtClean="0">
                <a:solidFill>
                  <a:srgbClr val="FF0000"/>
                </a:solidFill>
              </a:rPr>
              <a:t>The 95% C.L. observed (expected) limit </a:t>
            </a:r>
            <a:r>
              <a:rPr lang="en-US" sz="2400" dirty="0" smtClean="0">
                <a:solidFill>
                  <a:srgbClr val="FF0000"/>
                </a:solidFill>
              </a:rPr>
              <a:t>combining all channels is </a:t>
            </a:r>
            <a:r>
              <a:rPr sz="2400" dirty="0" smtClean="0">
                <a:solidFill>
                  <a:srgbClr val="FF0000"/>
                </a:solidFill>
              </a:rPr>
              <a:t>47% (35%) for a SM 125 GeV Higgs boson. </a:t>
            </a:r>
            <a:r>
              <a:rPr dirty="0" smtClean="0">
                <a:solidFill>
                  <a:srgbClr val="FF0000"/>
                </a:solidFill>
              </a:rPr>
              <a:t> </a:t>
            </a:r>
          </a:p>
          <a:p>
            <a:endParaRPr lang="en-GB" dirty="0"/>
          </a:p>
        </p:txBody>
      </p:sp>
      <p:pic>
        <p:nvPicPr>
          <p:cNvPr id="4" name="Image 3" descr="Screen Shot 2015-05-16 at 18.35.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300" y="3581400"/>
            <a:ext cx="4325178" cy="32004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066800" y="4495800"/>
            <a:ext cx="1378502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HIG-14-038</a:t>
            </a:r>
            <a:endParaRPr lang="en-GB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-142875"/>
            <a:ext cx="7239000" cy="904875"/>
          </a:xfrm>
        </p:spPr>
        <p:txBody>
          <a:bodyPr/>
          <a:lstStyle/>
          <a:p>
            <a:r>
              <a:rPr lang="en-GB" dirty="0" smtClean="0"/>
              <a:t>Searches for BSM </a:t>
            </a:r>
            <a:r>
              <a:rPr lang="en-GB" dirty="0" err="1" smtClean="0"/>
              <a:t>Higgses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410200"/>
          </a:xfrm>
          <a:solidFill>
            <a:schemeClr val="accent3"/>
          </a:solidFill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Exotic Higgs Decays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Search for new </a:t>
            </a:r>
            <a:r>
              <a:rPr lang="en-GB" dirty="0" err="1" smtClean="0">
                <a:solidFill>
                  <a:srgbClr val="0000FF"/>
                </a:solidFill>
              </a:rPr>
              <a:t>Higgses</a:t>
            </a:r>
            <a:r>
              <a:rPr lang="en-GB" dirty="0" smtClean="0">
                <a:solidFill>
                  <a:srgbClr val="0000FF"/>
                </a:solidFill>
              </a:rPr>
              <a:t>: high and low mass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2HDM, MSSM, NMSSM…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Charged Higgs searches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Summary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No significant signal to report so far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Exclusions of BSM space</a:t>
            </a:r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52400" y="4648200"/>
            <a:ext cx="2403446" cy="163121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baseline="30000" dirty="0" err="1" smtClean="0"/>
              <a:t>max</a:t>
            </a:r>
            <a:r>
              <a:rPr lang="en-GB" baseline="30000" dirty="0" smtClean="0"/>
              <a:t> </a:t>
            </a:r>
            <a:r>
              <a:rPr lang="en-GB" dirty="0" smtClean="0"/>
              <a:t>scenario;</a:t>
            </a:r>
          </a:p>
          <a:p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baseline="30000" dirty="0" err="1" smtClean="0"/>
              <a:t>mod</a:t>
            </a:r>
            <a:r>
              <a:rPr lang="en-GB" baseline="30000" dirty="0" smtClean="0"/>
              <a:t>+  </a:t>
            </a:r>
            <a:r>
              <a:rPr lang="en-GB" dirty="0" smtClean="0"/>
              <a:t>and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baseline="30000" dirty="0" err="1" smtClean="0"/>
              <a:t>mod</a:t>
            </a:r>
            <a:r>
              <a:rPr lang="en-GB" baseline="30000" dirty="0" smtClean="0"/>
              <a:t>+ </a:t>
            </a:r>
          </a:p>
          <a:p>
            <a:r>
              <a:rPr lang="en-GB" dirty="0" smtClean="0"/>
              <a:t>scenarios</a:t>
            </a:r>
          </a:p>
          <a:p>
            <a:r>
              <a:rPr lang="en-GB" dirty="0" smtClean="0"/>
              <a:t>with modified</a:t>
            </a:r>
          </a:p>
          <a:p>
            <a:r>
              <a:rPr lang="en-GB" dirty="0" smtClean="0"/>
              <a:t>stop mixing</a:t>
            </a:r>
          </a:p>
        </p:txBody>
      </p:sp>
      <p:sp>
        <p:nvSpPr>
          <p:cNvPr id="8" name="Titre 2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MSSM Neutral Higgs </a:t>
            </a:r>
            <a:r>
              <a:rPr kumimoji="0" lang="en-AU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Arial"/>
                <a:ea typeface="ＭＳ Ｐゴシック" charset="-128"/>
                <a:cs typeface="ＭＳ Ｐゴシック" charset="-128"/>
                <a:sym typeface="Symbol"/>
              </a:rPr>
              <a:t>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au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au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057400" y="1956137"/>
            <a:ext cx="6629400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Study</a:t>
            </a:r>
            <a:r>
              <a:rPr lang="en-GB" dirty="0" smtClean="0">
                <a:solidFill>
                  <a:srgbClr val="0000FF"/>
                </a:solidFill>
              </a:rPr>
              <a:t> of the Neutral Higgs </a:t>
            </a:r>
            <a:r>
              <a:rPr lang="en-GB" dirty="0" err="1" smtClean="0">
                <a:solidFill>
                  <a:srgbClr val="0000FF"/>
                </a:solidFill>
              </a:rPr>
              <a:t>h</a:t>
            </a:r>
            <a:r>
              <a:rPr lang="en-GB" dirty="0" smtClean="0">
                <a:solidFill>
                  <a:srgbClr val="0000FF"/>
                </a:solidFill>
              </a:rPr>
              <a:t>/H/A to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Include</a:t>
            </a:r>
            <a:r>
              <a:rPr lang="en-GB" dirty="0" smtClean="0">
                <a:solidFill>
                  <a:srgbClr val="0000FF"/>
                </a:solidFill>
              </a:rPr>
              <a:t> channels with associated </a:t>
            </a:r>
            <a:r>
              <a:rPr lang="en-GB" dirty="0" err="1" smtClean="0">
                <a:solidFill>
                  <a:srgbClr val="0000FF"/>
                </a:solidFill>
              </a:rPr>
              <a:t>b</a:t>
            </a:r>
            <a:r>
              <a:rPr lang="en-GB" dirty="0" smtClean="0">
                <a:solidFill>
                  <a:srgbClr val="0000FF"/>
                </a:solidFill>
              </a:rPr>
              <a:t>-quark production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Upper</a:t>
            </a:r>
            <a:r>
              <a:rPr lang="en-GB" dirty="0" smtClean="0">
                <a:solidFill>
                  <a:srgbClr val="FF0000"/>
                </a:solidFill>
              </a:rPr>
              <a:t> limits on σ.BR (95% CL)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87360" y="956846"/>
            <a:ext cx="16652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arXiv:1408.3316</a:t>
            </a:r>
            <a:endParaRPr lang="en-GB" sz="1600" dirty="0"/>
          </a:p>
        </p:txBody>
      </p:sp>
      <p:pic>
        <p:nvPicPr>
          <p:cNvPr id="9" name="Image 8" descr="Screen Shot 2014-11-02 at 1.29.5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84231"/>
            <a:ext cx="8484189" cy="3873769"/>
          </a:xfrm>
          <a:prstGeom prst="rect">
            <a:avLst/>
          </a:prstGeom>
        </p:spPr>
      </p:pic>
      <p:pic>
        <p:nvPicPr>
          <p:cNvPr id="13" name="Image 12" descr="Screen Shot 2014-11-02 at 1.29.3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914400"/>
            <a:ext cx="5391981" cy="97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52400" y="4648200"/>
            <a:ext cx="2403446" cy="163121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baseline="30000" dirty="0" err="1" smtClean="0"/>
              <a:t>max</a:t>
            </a:r>
            <a:r>
              <a:rPr lang="en-GB" baseline="30000" dirty="0" smtClean="0"/>
              <a:t> </a:t>
            </a:r>
            <a:r>
              <a:rPr lang="en-GB" dirty="0" smtClean="0"/>
              <a:t>scenario;</a:t>
            </a:r>
          </a:p>
          <a:p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baseline="30000" dirty="0" err="1" smtClean="0"/>
              <a:t>mod</a:t>
            </a:r>
            <a:r>
              <a:rPr lang="en-GB" baseline="30000" dirty="0" smtClean="0"/>
              <a:t>+  </a:t>
            </a:r>
            <a:r>
              <a:rPr lang="en-GB" dirty="0" smtClean="0"/>
              <a:t>and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baseline="30000" dirty="0" err="1" smtClean="0"/>
              <a:t>mod</a:t>
            </a:r>
            <a:r>
              <a:rPr lang="en-GB" baseline="30000" dirty="0" smtClean="0"/>
              <a:t>+ </a:t>
            </a:r>
          </a:p>
          <a:p>
            <a:r>
              <a:rPr lang="en-GB" dirty="0" smtClean="0"/>
              <a:t>scenarios</a:t>
            </a:r>
          </a:p>
          <a:p>
            <a:r>
              <a:rPr lang="en-GB" dirty="0" smtClean="0"/>
              <a:t>with modified</a:t>
            </a:r>
          </a:p>
          <a:p>
            <a:r>
              <a:rPr lang="en-GB" dirty="0" smtClean="0"/>
              <a:t>stop mixing</a:t>
            </a:r>
          </a:p>
        </p:txBody>
      </p:sp>
      <p:pic>
        <p:nvPicPr>
          <p:cNvPr id="10" name="Image 9" descr="Screen Shot 2014-09-11 at 9.46.0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777" y="762000"/>
            <a:ext cx="6712423" cy="594359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52400" y="1490008"/>
            <a:ext cx="4021980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Study</a:t>
            </a:r>
            <a:r>
              <a:rPr lang="en-GB" dirty="0" smtClean="0">
                <a:solidFill>
                  <a:srgbClr val="0000FF"/>
                </a:solidFill>
              </a:rPr>
              <a:t> of the Neutral Higgs 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 </a:t>
            </a:r>
            <a:r>
              <a:rPr lang="en-GB" dirty="0" err="1" smtClean="0">
                <a:solidFill>
                  <a:srgbClr val="0000FF"/>
                </a:solidFill>
              </a:rPr>
              <a:t>h</a:t>
            </a:r>
            <a:r>
              <a:rPr lang="en-GB" dirty="0" smtClean="0">
                <a:solidFill>
                  <a:srgbClr val="0000FF"/>
                </a:solidFill>
              </a:rPr>
              <a:t>/H/A to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Include</a:t>
            </a:r>
            <a:r>
              <a:rPr lang="en-GB" dirty="0" smtClean="0">
                <a:solidFill>
                  <a:srgbClr val="0000FF"/>
                </a:solidFill>
              </a:rPr>
              <a:t> channels with associated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</a:t>
            </a:r>
            <a:r>
              <a:rPr lang="en-GB" dirty="0" err="1" smtClean="0">
                <a:solidFill>
                  <a:srgbClr val="0000FF"/>
                </a:solidFill>
              </a:rPr>
              <a:t>b</a:t>
            </a:r>
            <a:r>
              <a:rPr lang="en-GB" dirty="0" smtClean="0">
                <a:solidFill>
                  <a:srgbClr val="0000FF"/>
                </a:solidFill>
              </a:rPr>
              <a:t>-quark production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No</a:t>
            </a:r>
            <a:r>
              <a:rPr lang="en-GB" dirty="0" smtClean="0">
                <a:solidFill>
                  <a:srgbClr val="FF0000"/>
                </a:solidFill>
              </a:rPr>
              <a:t> excess found so far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–&gt; exclusions (95% CL)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315200" y="1066800"/>
            <a:ext cx="16652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arXiv:1408.3316</a:t>
            </a:r>
            <a:endParaRPr lang="en-GB" sz="1600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pPr lvl="0"/>
            <a:r>
              <a:rPr lang="en-GB" dirty="0" smtClean="0"/>
              <a:t>MSSM Neutral Higgs </a:t>
            </a:r>
            <a:r>
              <a:rPr lang="en-AU" dirty="0" err="1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sym typeface="Symbol"/>
              </a:rPr>
              <a:t></a:t>
            </a:r>
            <a:r>
              <a:rPr lang="en-US" dirty="0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GB" dirty="0" smtClean="0"/>
              <a:t> </a:t>
            </a:r>
            <a:r>
              <a:rPr lang="en-GB" dirty="0" err="1" smtClean="0"/>
              <a:t>Tau</a:t>
            </a:r>
            <a:r>
              <a:rPr lang="en-GB" dirty="0" smtClean="0"/>
              <a:t> </a:t>
            </a:r>
            <a:r>
              <a:rPr lang="en-GB" dirty="0" err="1" smtClean="0"/>
              <a:t>Tau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52400" y="4648200"/>
            <a:ext cx="2780779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Light stop, light </a:t>
            </a:r>
            <a:r>
              <a:rPr lang="en-GB" dirty="0" err="1" smtClean="0"/>
              <a:t>stau</a:t>
            </a:r>
            <a:r>
              <a:rPr lang="en-GB" dirty="0" smtClean="0"/>
              <a:t>, </a:t>
            </a:r>
          </a:p>
          <a:p>
            <a:r>
              <a:rPr lang="en-GB" dirty="0" err="1" smtClean="0"/>
              <a:t>Tau</a:t>
            </a:r>
            <a:r>
              <a:rPr lang="en-GB" dirty="0" smtClean="0"/>
              <a:t>-phobic and low M</a:t>
            </a:r>
            <a:r>
              <a:rPr lang="en-GB" baseline="-25000" dirty="0" smtClean="0"/>
              <a:t>H</a:t>
            </a:r>
            <a:r>
              <a:rPr lang="en-GB" baseline="30000" dirty="0" smtClean="0"/>
              <a:t> </a:t>
            </a:r>
          </a:p>
          <a:p>
            <a:r>
              <a:rPr lang="en-GB" dirty="0" smtClean="0"/>
              <a:t>scenarios</a:t>
            </a:r>
          </a:p>
          <a:p>
            <a:endParaRPr lang="en-GB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7478760" y="838200"/>
            <a:ext cx="16652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arXiv:1408.3316</a:t>
            </a:r>
            <a:endParaRPr lang="en-GB" sz="1600" dirty="0"/>
          </a:p>
        </p:txBody>
      </p:sp>
      <p:pic>
        <p:nvPicPr>
          <p:cNvPr id="7" name="Image 6" descr="Screen Shot 2014-11-02 at 1.30.2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987" y="1219200"/>
            <a:ext cx="6335413" cy="56388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0" y="1219200"/>
            <a:ext cx="3073703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Study</a:t>
            </a:r>
            <a:r>
              <a:rPr lang="en-GB" dirty="0" smtClean="0">
                <a:solidFill>
                  <a:srgbClr val="0000FF"/>
                </a:solidFill>
              </a:rPr>
              <a:t> of the Neutral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Higgs </a:t>
            </a:r>
            <a:r>
              <a:rPr lang="en-GB" dirty="0" err="1" smtClean="0">
                <a:solidFill>
                  <a:srgbClr val="0000FF"/>
                </a:solidFill>
              </a:rPr>
              <a:t>h</a:t>
            </a:r>
            <a:r>
              <a:rPr lang="en-GB" dirty="0" smtClean="0">
                <a:solidFill>
                  <a:srgbClr val="0000FF"/>
                </a:solidFill>
              </a:rPr>
              <a:t>/H/A to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Include</a:t>
            </a:r>
            <a:r>
              <a:rPr lang="en-GB" dirty="0" smtClean="0">
                <a:solidFill>
                  <a:srgbClr val="0000FF"/>
                </a:solidFill>
              </a:rPr>
              <a:t> channels with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associated </a:t>
            </a:r>
            <a:r>
              <a:rPr lang="en-GB" dirty="0" err="1" smtClean="0">
                <a:solidFill>
                  <a:srgbClr val="0000FF"/>
                </a:solidFill>
              </a:rPr>
              <a:t>b</a:t>
            </a:r>
            <a:r>
              <a:rPr lang="en-GB" dirty="0" smtClean="0">
                <a:solidFill>
                  <a:srgbClr val="0000FF"/>
                </a:solidFill>
              </a:rPr>
              <a:t>-quarks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No</a:t>
            </a:r>
            <a:r>
              <a:rPr lang="en-GB" dirty="0" smtClean="0">
                <a:solidFill>
                  <a:srgbClr val="FF0000"/>
                </a:solidFill>
              </a:rPr>
              <a:t> excess found so far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–&gt; exclusions (95% CL)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pPr lvl="0"/>
            <a:r>
              <a:rPr lang="en-GB" dirty="0" smtClean="0"/>
              <a:t>MSSM Neutral Higgs </a:t>
            </a:r>
            <a:r>
              <a:rPr lang="en-AU" dirty="0" err="1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sym typeface="Symbol"/>
              </a:rPr>
              <a:t></a:t>
            </a:r>
            <a:r>
              <a:rPr lang="en-US" dirty="0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GB" dirty="0" smtClean="0"/>
              <a:t> </a:t>
            </a:r>
            <a:r>
              <a:rPr lang="en-GB" dirty="0" err="1" smtClean="0"/>
              <a:t>Tau</a:t>
            </a:r>
            <a:r>
              <a:rPr lang="en-GB" dirty="0" smtClean="0"/>
              <a:t> </a:t>
            </a:r>
            <a:r>
              <a:rPr lang="en-GB" dirty="0" err="1" smtClean="0"/>
              <a:t>Tau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pPr lvl="0"/>
            <a:r>
              <a:rPr lang="en-GB" dirty="0" smtClean="0"/>
              <a:t>MSSM Neutral Higgs </a:t>
            </a:r>
            <a:r>
              <a:rPr lang="en-AU" dirty="0" err="1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sym typeface="Symbol"/>
              </a:rPr>
              <a:t></a:t>
            </a:r>
            <a:r>
              <a:rPr lang="en-US" dirty="0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GB" dirty="0" smtClean="0"/>
              <a:t> </a:t>
            </a:r>
            <a:r>
              <a:rPr lang="en-GB" dirty="0" err="1" smtClean="0"/>
              <a:t>Tau</a:t>
            </a:r>
            <a:r>
              <a:rPr lang="en-GB" dirty="0" smtClean="0"/>
              <a:t> </a:t>
            </a:r>
            <a:r>
              <a:rPr lang="en-GB" dirty="0" err="1" smtClean="0"/>
              <a:t>Tau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Espace réservé du contenu 3" descr="Screen Shot 2015-08-01 at 16.07.0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2438400"/>
            <a:ext cx="4271764" cy="4152900"/>
          </a:xfrm>
        </p:spPr>
      </p:pic>
      <p:pic>
        <p:nvPicPr>
          <p:cNvPr id="5" name="Image 4" descr="Screen Shot 2015-08-01 at 16.08.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700" y="2476500"/>
            <a:ext cx="4559300" cy="40767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04800" y="990600"/>
            <a:ext cx="6309139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NEW: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00FF"/>
                </a:solidFill>
              </a:rPr>
              <a:t>Update of the MSSM results with new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r>
              <a:rPr lang="en-GB" dirty="0" smtClean="0">
                <a:solidFill>
                  <a:srgbClr val="0000FF"/>
                </a:solidFill>
              </a:rPr>
              <a:t> finder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Reanalysis of the 2011/12 data.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MVA </a:t>
            </a:r>
            <a:r>
              <a:rPr lang="en-GB" dirty="0" err="1" smtClean="0">
                <a:solidFill>
                  <a:srgbClr val="0000FF"/>
                </a:solidFill>
              </a:rPr>
              <a:t>hadronic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r>
              <a:rPr lang="en-GB" dirty="0" smtClean="0">
                <a:solidFill>
                  <a:srgbClr val="0000FF"/>
                </a:solidFill>
              </a:rPr>
              <a:t> analysis, </a:t>
            </a:r>
            <a:r>
              <a:rPr lang="en-GB" dirty="0" err="1" smtClean="0">
                <a:solidFill>
                  <a:srgbClr val="0000FF"/>
                </a:solidFill>
              </a:rPr>
              <a:t>b</a:t>
            </a:r>
            <a:r>
              <a:rPr lang="en-GB" dirty="0" smtClean="0">
                <a:solidFill>
                  <a:srgbClr val="0000FF"/>
                </a:solidFill>
              </a:rPr>
              <a:t>-quark categories and </a:t>
            </a:r>
          </a:p>
          <a:p>
            <a:r>
              <a:rPr lang="en-GB" dirty="0" err="1" smtClean="0">
                <a:solidFill>
                  <a:srgbClr val="0000FF"/>
                </a:solidFill>
              </a:rPr>
              <a:t>hadronic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tau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p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 categories…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010400" y="914400"/>
            <a:ext cx="151115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HIG-14-029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6781800" y="1600200"/>
            <a:ext cx="2338576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Huge gain ~70%!</a:t>
            </a:r>
          </a:p>
          <a:p>
            <a:r>
              <a:rPr lang="en-GB" dirty="0" smtClean="0"/>
              <a:t>i.e. like 3x the </a:t>
            </a:r>
            <a:r>
              <a:rPr lang="en-GB" dirty="0" err="1" smtClean="0"/>
              <a:t>lumi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3820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Searches for New Physics</a:t>
            </a:r>
            <a:endParaRPr lang="en-GB" dirty="0">
              <a:effectLst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638800" y="962561"/>
            <a:ext cx="3105137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Precise measurements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of the top quark and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first measurements of the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Higgs mass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4267200"/>
            <a:ext cx="3234379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New Physics inevitable?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But at which scale/energy?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3" name="Image 12" descr="Screen Shot 2015-01-19 at 3.13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93" y="5130654"/>
            <a:ext cx="3007607" cy="1353940"/>
          </a:xfrm>
          <a:prstGeom prst="rect">
            <a:avLst/>
          </a:prstGeom>
        </p:spPr>
      </p:pic>
      <p:pic>
        <p:nvPicPr>
          <p:cNvPr id="14" name="Espace réservé du contenu 4" descr="Screen Shot 2014-04-13 at 4.20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8600" y="5105400"/>
            <a:ext cx="3720647" cy="13716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838200" y="6248400"/>
            <a:ext cx="211703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N. </a:t>
            </a:r>
            <a:r>
              <a:rPr lang="en-GB" dirty="0" err="1" smtClean="0"/>
              <a:t>Arkani-Hamed</a:t>
            </a:r>
            <a:endParaRPr lang="en-GB" dirty="0"/>
          </a:p>
        </p:txBody>
      </p:sp>
      <p:pic>
        <p:nvPicPr>
          <p:cNvPr id="15" name="Espace réservé du contenu 14" descr="Screen Shot 2015-04-17 at 10.32.33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33400" y="1143000"/>
            <a:ext cx="3218312" cy="3048000"/>
          </a:xfrm>
        </p:spPr>
      </p:pic>
      <p:pic>
        <p:nvPicPr>
          <p:cNvPr id="16" name="Image 15" descr="Screen Shot 2015-04-18 at 16.19.1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838200"/>
            <a:ext cx="4559300" cy="393700"/>
          </a:xfrm>
          <a:prstGeom prst="rect">
            <a:avLst/>
          </a:prstGeom>
        </p:spPr>
      </p:pic>
      <p:pic>
        <p:nvPicPr>
          <p:cNvPr id="17" name="Image 16" descr="Screen Shot 2015-04-18 at 16.19.2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3800" y="1219200"/>
            <a:ext cx="1143000" cy="2667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3657600" y="1905000"/>
            <a:ext cx="16652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arXiv:1403.6535</a:t>
            </a:r>
            <a:endParaRPr lang="en-GB" sz="1600" dirty="0"/>
          </a:p>
        </p:txBody>
      </p:sp>
      <p:pic>
        <p:nvPicPr>
          <p:cNvPr id="20" name="Image 19" descr="Screen Shot 2015-04-25 at 15.45.2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5619" y="3048000"/>
            <a:ext cx="4612181" cy="358140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5461877" y="2667000"/>
            <a:ext cx="236913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We also know that: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5-08-01 at 15.50.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7700" y="1219200"/>
            <a:ext cx="1947333" cy="1524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04800" y="914400"/>
            <a:ext cx="1976322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arXiv:1506.08329</a:t>
            </a:r>
            <a:endParaRPr lang="en-GB" sz="1800" dirty="0"/>
          </a:p>
        </p:txBody>
      </p:sp>
      <p:sp>
        <p:nvSpPr>
          <p:cNvPr id="6" name="ZoneTexte 5"/>
          <p:cNvSpPr txBox="1"/>
          <p:nvPr/>
        </p:nvSpPr>
        <p:spPr>
          <a:xfrm>
            <a:off x="381000" y="1676400"/>
            <a:ext cx="352554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Search for H-&gt;bb with one 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two </a:t>
            </a:r>
            <a:r>
              <a:rPr lang="en-GB" dirty="0" err="1" smtClean="0">
                <a:solidFill>
                  <a:srgbClr val="0000FF"/>
                </a:solidFill>
              </a:rPr>
              <a:t>b</a:t>
            </a:r>
            <a:r>
              <a:rPr lang="en-GB" dirty="0" smtClean="0">
                <a:solidFill>
                  <a:srgbClr val="0000FF"/>
                </a:solidFill>
              </a:rPr>
              <a:t>-quarks associated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7" name="Image 6" descr="Screen Shot 2015-07-28 at 15.12.4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1219200"/>
            <a:ext cx="2232612" cy="1454440"/>
          </a:xfrm>
          <a:prstGeom prst="rect">
            <a:avLst/>
          </a:prstGeom>
        </p:spPr>
      </p:pic>
      <p:pic>
        <p:nvPicPr>
          <p:cNvPr id="8" name="Image 7" descr="Screen Shot 2015-07-28 at 15.13.5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1" y="3276600"/>
            <a:ext cx="2745732" cy="2590800"/>
          </a:xfrm>
          <a:prstGeom prst="rect">
            <a:avLst/>
          </a:prstGeom>
        </p:spPr>
      </p:pic>
      <p:pic>
        <p:nvPicPr>
          <p:cNvPr id="9" name="Image 8" descr="Screen Shot 2015-07-28 at 15.14.5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3276600"/>
            <a:ext cx="2819400" cy="2604789"/>
          </a:xfrm>
          <a:prstGeom prst="rect">
            <a:avLst/>
          </a:prstGeom>
        </p:spPr>
      </p:pic>
      <p:pic>
        <p:nvPicPr>
          <p:cNvPr id="10" name="Image 9" descr="Screen Shot 2015-07-28 at 15.15.3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276600"/>
            <a:ext cx="2721980" cy="25908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981200" y="6248400"/>
            <a:ext cx="521070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Exclusion limits for different MSSM scenarios</a:t>
            </a:r>
            <a:endParaRPr lang="en-GB" dirty="0"/>
          </a:p>
        </p:txBody>
      </p:sp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pPr lvl="0"/>
            <a:r>
              <a:rPr lang="en-GB" dirty="0" smtClean="0"/>
              <a:t>MSSM Neutral Higgs </a:t>
            </a:r>
            <a:r>
              <a:rPr lang="en-AU" dirty="0" err="1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sym typeface="Symbol"/>
              </a:rPr>
              <a:t></a:t>
            </a:r>
            <a:r>
              <a:rPr lang="en-US" dirty="0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GB" dirty="0" smtClean="0"/>
              <a:t> bb</a:t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Charged Higgs Search</a:t>
            </a:r>
            <a:endParaRPr lang="en-GB" dirty="0"/>
          </a:p>
        </p:txBody>
      </p:sp>
      <p:pic>
        <p:nvPicPr>
          <p:cNvPr id="4" name="Espace réservé du contenu 3" descr="Screen Shot 2014-11-02 at 2.54.0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434977"/>
            <a:ext cx="1613033" cy="470023"/>
          </a:xfrm>
        </p:spPr>
      </p:pic>
      <p:sp>
        <p:nvSpPr>
          <p:cNvPr id="5" name="ZoneTexte 4"/>
          <p:cNvSpPr txBox="1"/>
          <p:nvPr/>
        </p:nvSpPr>
        <p:spPr>
          <a:xfrm>
            <a:off x="2286000" y="895290"/>
            <a:ext cx="643462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Both low and high mass, using full </a:t>
            </a:r>
            <a:r>
              <a:rPr lang="en-GB" dirty="0" err="1" smtClean="0">
                <a:solidFill>
                  <a:srgbClr val="0000FF"/>
                </a:solidFill>
              </a:rPr>
              <a:t>hadronic</a:t>
            </a:r>
            <a:r>
              <a:rPr lang="en-GB" dirty="0" smtClean="0">
                <a:solidFill>
                  <a:srgbClr val="0000FF"/>
                </a:solidFill>
              </a:rPr>
              <a:t> final states 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6" name="Image 5" descr="Screen Shot 2014-11-02 at 2.57.4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42" y="2920732"/>
            <a:ext cx="8039658" cy="3861068"/>
          </a:xfrm>
          <a:prstGeom prst="rect">
            <a:avLst/>
          </a:prstGeom>
        </p:spPr>
      </p:pic>
      <p:pic>
        <p:nvPicPr>
          <p:cNvPr id="7" name="Image 6" descr="Screen Shot 2014-11-02 at 2.54.2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1524000"/>
            <a:ext cx="4648200" cy="1349047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934200" y="1371600"/>
            <a:ext cx="2260016" cy="175432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800" dirty="0" err="1" smtClean="0">
                <a:solidFill>
                  <a:srgbClr val="FF0000"/>
                </a:solidFill>
              </a:rPr>
              <a:t>Limits</a:t>
            </a:r>
            <a:r>
              <a:rPr lang="en-GB" sz="1800" dirty="0" smtClean="0">
                <a:solidFill>
                  <a:srgbClr val="FF0000"/>
                </a:solidFill>
              </a:rPr>
              <a:t> now down 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  to 1.2%-0.16% for 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  low mass (95%CL)</a:t>
            </a:r>
          </a:p>
          <a:p>
            <a:r>
              <a:rPr lang="en-GB" sz="18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800" dirty="0" err="1" smtClean="0">
                <a:solidFill>
                  <a:srgbClr val="FF0000"/>
                </a:solidFill>
              </a:rPr>
              <a:t>Cross</a:t>
            </a:r>
            <a:r>
              <a:rPr lang="en-GB" sz="1800" dirty="0" smtClean="0">
                <a:solidFill>
                  <a:srgbClr val="FF0000"/>
                </a:solidFill>
              </a:rPr>
              <a:t> section limits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  0.38-0.026 </a:t>
            </a:r>
            <a:r>
              <a:rPr lang="en-GB" sz="1800" dirty="0" err="1" smtClean="0">
                <a:solidFill>
                  <a:srgbClr val="FF0000"/>
                </a:solidFill>
              </a:rPr>
              <a:t>pb</a:t>
            </a:r>
            <a:endParaRPr lang="en-GB" sz="1800" dirty="0" smtClean="0">
              <a:solidFill>
                <a:srgbClr val="FF0000"/>
              </a:solidFill>
            </a:endParaRPr>
          </a:p>
          <a:p>
            <a:r>
              <a:rPr lang="en-GB" sz="1800" dirty="0" smtClean="0">
                <a:solidFill>
                  <a:srgbClr val="FF0000"/>
                </a:solidFill>
              </a:rPr>
              <a:t>  at high mass</a:t>
            </a:r>
          </a:p>
          <a:p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2209800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CMS-PAS-HIG-14-020</a:t>
            </a:r>
            <a:endParaRPr lang="en-GB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r>
              <a:rPr lang="en-GB" dirty="0" smtClean="0"/>
              <a:t>Search for LFV Decays: H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err="1" smtClean="0">
                <a:latin typeface="Georgia"/>
                <a:ea typeface="Arial" pitchFamily="-84" charset="0"/>
                <a:cs typeface="Arial" pitchFamily="-84" charset="0"/>
              </a:rPr>
              <a:t>μτ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Espace réservé du contenu 3" descr="Screen Shot 2014-07-05 at 11.28.56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07" y="1915815"/>
            <a:ext cx="6238893" cy="3799185"/>
          </a:xfrm>
        </p:spPr>
      </p:pic>
      <p:sp>
        <p:nvSpPr>
          <p:cNvPr id="8" name="ZoneTexte 7"/>
          <p:cNvSpPr txBox="1"/>
          <p:nvPr/>
        </p:nvSpPr>
        <p:spPr>
          <a:xfrm>
            <a:off x="228600" y="1078468"/>
            <a:ext cx="1976322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dirty="0" smtClean="0"/>
              <a:t>arXiv:1502.07400</a:t>
            </a:r>
            <a:endParaRPr lang="en-GB" sz="1800" dirty="0"/>
          </a:p>
        </p:txBody>
      </p:sp>
      <p:pic>
        <p:nvPicPr>
          <p:cNvPr id="7" name="Image 6" descr="Screen Shot 2015-05-16 at 21.51.2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466" y="914400"/>
            <a:ext cx="3024534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7-05 at 11.29.26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0042" y="838200"/>
            <a:ext cx="8383915" cy="5105400"/>
          </a:xfr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r>
              <a:rPr lang="en-GB" dirty="0" smtClean="0"/>
              <a:t>Search for LFV Decays: H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err="1" smtClean="0">
                <a:latin typeface="Georgia"/>
                <a:ea typeface="Arial" pitchFamily="-84" charset="0"/>
                <a:cs typeface="Arial" pitchFamily="-84" charset="0"/>
              </a:rPr>
              <a:t>μτ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990600" y="6019800"/>
            <a:ext cx="614220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Mild excess giving a 2.4</a:t>
            </a:r>
            <a:r>
              <a:rPr lang="en-GB" dirty="0" smtClean="0">
                <a:latin typeface="Georgia"/>
              </a:rPr>
              <a:t>σ </a:t>
            </a:r>
            <a:r>
              <a:rPr lang="en-GB" dirty="0" smtClean="0"/>
              <a:t>effect…    To be watched!!!</a:t>
            </a:r>
          </a:p>
          <a:p>
            <a:r>
              <a:rPr lang="en-GB" dirty="0" smtClean="0"/>
              <a:t>Not contradicted by ATLAS at EPS…  </a:t>
            </a:r>
            <a:r>
              <a:rPr lang="en-GB" dirty="0" err="1" smtClean="0">
                <a:sym typeface="Wingdings"/>
              </a:rPr>
              <a:t></a:t>
            </a:r>
            <a:endParaRPr lang="en-GB" dirty="0"/>
          </a:p>
        </p:txBody>
      </p:sp>
      <p:pic>
        <p:nvPicPr>
          <p:cNvPr id="8" name="Espace réservé du contenu 3" descr="Screen Shot 2015-05-16 at 21.50.5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67200" y="838200"/>
            <a:ext cx="459035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lipse 8"/>
          <p:cNvSpPr/>
          <p:nvPr/>
        </p:nvSpPr>
        <p:spPr bwMode="auto">
          <a:xfrm>
            <a:off x="5638800" y="4648200"/>
            <a:ext cx="762000" cy="6096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62000" y="2209800"/>
            <a:ext cx="3581400" cy="9144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2" name="Image 11" descr="Screen Shot 2015-05-16 at 21.52.4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133600"/>
            <a:ext cx="3416300" cy="3810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838200" y="4419600"/>
            <a:ext cx="2891236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Background-only </a:t>
            </a:r>
          </a:p>
          <a:p>
            <a:r>
              <a:rPr lang="en-GB" dirty="0" smtClean="0"/>
              <a:t>p-value of 0.010 (2.4 </a:t>
            </a:r>
            <a:r>
              <a:rPr lang="en-GB" dirty="0" err="1" smtClean="0"/>
              <a:t>σ</a:t>
            </a:r>
            <a:r>
              <a:rPr lang="en-GB" dirty="0" smtClean="0"/>
              <a:t>)</a:t>
            </a:r>
          </a:p>
          <a:p>
            <a:r>
              <a:rPr lang="en-GB" dirty="0" smtClean="0"/>
              <a:t> - Best fit </a:t>
            </a:r>
            <a:endParaRPr lang="en-GB" dirty="0"/>
          </a:p>
        </p:txBody>
      </p:sp>
      <p:pic>
        <p:nvPicPr>
          <p:cNvPr id="14" name="Image 13" descr="Screen Shot 2015-05-16 at 21.52.3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5334000"/>
            <a:ext cx="3225800" cy="448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 smtClean="0"/>
              <a:t>What Deviations did we Observe?</a:t>
            </a:r>
            <a:endParaRPr lang="en-GB" dirty="0"/>
          </a:p>
        </p:txBody>
      </p:sp>
      <p:pic>
        <p:nvPicPr>
          <p:cNvPr id="3" name="Image 2" descr="Screen Shot 2015-03-23 at 7.11.5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38200"/>
            <a:ext cx="8763000" cy="540825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271873" y="838200"/>
            <a:ext cx="180532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B. </a:t>
            </a:r>
            <a:r>
              <a:rPr lang="en-GB" dirty="0" err="1" smtClean="0"/>
              <a:t>Hooberman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685800" y="6324600"/>
            <a:ext cx="387770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+  WH  (2.8</a:t>
            </a:r>
            <a:r>
              <a:rPr lang="en-GB" dirty="0" smtClean="0">
                <a:latin typeface="Georgia"/>
              </a:rPr>
              <a:t>σ</a:t>
            </a:r>
            <a:r>
              <a:rPr lang="en-GB" dirty="0" smtClean="0"/>
              <a:t>)    +</a:t>
            </a:r>
            <a:r>
              <a:rPr lang="en-GB" dirty="0" err="1" smtClean="0"/>
              <a:t>LHCb</a:t>
            </a:r>
            <a:r>
              <a:rPr lang="en-GB" dirty="0" smtClean="0"/>
              <a:t>  (3.7</a:t>
            </a:r>
            <a:r>
              <a:rPr lang="en-GB" dirty="0" smtClean="0">
                <a:latin typeface="Georgia"/>
              </a:rPr>
              <a:t>σ</a:t>
            </a:r>
            <a:r>
              <a:rPr lang="en-GB" dirty="0" smtClean="0"/>
              <a:t>?)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Espace réservé du contenu 5" descr="Screen shot 2011-07-22 at 10.22.45 A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371600"/>
            <a:ext cx="2971800" cy="4191000"/>
          </a:xfrm>
        </p:spPr>
      </p:pic>
      <p:sp>
        <p:nvSpPr>
          <p:cNvPr id="99331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296400" cy="904875"/>
          </a:xfrm>
        </p:spPr>
        <p:txBody>
          <a:bodyPr/>
          <a:lstStyle/>
          <a:p>
            <a:pPr eaLnBrk="1" hangingPunct="1"/>
            <a:r>
              <a:rPr lang="en-GB" dirty="0" smtClean="0">
                <a:latin typeface="Arial" charset="0"/>
              </a:rPr>
              <a:t>A Global View!</a:t>
            </a:r>
          </a:p>
        </p:txBody>
      </p:sp>
      <p:pic>
        <p:nvPicPr>
          <p:cNvPr id="99332" name="Image 6" descr="Screen shot 2011-07-22 at 10.23.05 A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257426"/>
            <a:ext cx="53340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3" name="Image 7" descr="Screen shot 2011-07-21 at 9.56.53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530600"/>
            <a:ext cx="41148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3732336" y="838201"/>
            <a:ext cx="4497265" cy="1323975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rgbClr val="0000FF"/>
                </a:solidFill>
                <a:latin typeface="Wingdings" charset="2"/>
                <a:ea typeface="Wingdings" charset="2"/>
                <a:cs typeface="Wingdings" charset="2"/>
              </a:rPr>
              <a:t>  </a:t>
            </a:r>
            <a:r>
              <a:rPr lang="en-GB">
                <a:solidFill>
                  <a:srgbClr val="FF0000"/>
                </a:solidFill>
              </a:rPr>
              <a:t>Model independent search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GB">
                <a:solidFill>
                  <a:srgbClr val="0000FF"/>
                </a:solidFill>
              </a:rPr>
              <a:t>Divide events into exclusive classes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GB">
                <a:solidFill>
                  <a:srgbClr val="0000FF"/>
                </a:solidFill>
              </a:rPr>
              <a:t>Study deviations from SM predictions 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</a:rPr>
              <a:t> in a statistical way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6200" y="5715000"/>
            <a:ext cx="4507927" cy="984885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00FF"/>
                </a:solidFill>
              </a:rPr>
              <a:t>Probability distribution as expected</a:t>
            </a:r>
          </a:p>
          <a:p>
            <a:pPr>
              <a:defRPr/>
            </a:pPr>
            <a:r>
              <a:rPr lang="en-GB" dirty="0">
                <a:solidFill>
                  <a:srgbClr val="0000FF"/>
                </a:solidFill>
              </a:rPr>
              <a:t>for 35 pb</a:t>
            </a:r>
            <a:r>
              <a:rPr lang="en-GB" baseline="30000" dirty="0">
                <a:solidFill>
                  <a:srgbClr val="0000FF"/>
                </a:solidFill>
              </a:rPr>
              <a:t>-</a:t>
            </a:r>
            <a:r>
              <a:rPr lang="en-GB" baseline="30000" dirty="0" smtClean="0">
                <a:solidFill>
                  <a:srgbClr val="0000FF"/>
                </a:solidFill>
              </a:rPr>
              <a:t>1 </a:t>
            </a:r>
            <a:r>
              <a:rPr lang="en-GB" dirty="0" smtClean="0">
                <a:solidFill>
                  <a:srgbClr val="0000FF"/>
                </a:solidFill>
              </a:rPr>
              <a:t>for CMS</a:t>
            </a:r>
            <a:endParaRPr lang="en-GB" baseline="30000" dirty="0" smtClean="0">
              <a:solidFill>
                <a:srgbClr val="0000FF"/>
              </a:solidFill>
            </a:endParaRPr>
          </a:p>
          <a:p>
            <a:pPr>
              <a:defRPr/>
            </a:pPr>
            <a:r>
              <a:rPr lang="en-US" sz="1800" dirty="0" err="1" smtClean="0">
                <a:solidFill>
                  <a:srgbClr val="FF0000"/>
                </a:solidFill>
                <a:sym typeface="Symbol"/>
              </a:rPr>
              <a:t></a:t>
            </a:r>
            <a:r>
              <a:rPr lang="en-GB" sz="1800" dirty="0" err="1" smtClean="0">
                <a:solidFill>
                  <a:srgbClr val="FF0000"/>
                </a:solidFill>
              </a:rPr>
              <a:t>muons</a:t>
            </a:r>
            <a:r>
              <a:rPr lang="en-GB" sz="1800" dirty="0" smtClean="0">
                <a:solidFill>
                  <a:srgbClr val="FF0000"/>
                </a:solidFill>
              </a:rPr>
              <a:t>, electrons, photons, (</a:t>
            </a:r>
            <a:r>
              <a:rPr lang="en-GB" sz="1800" dirty="0" err="1" smtClean="0">
                <a:solidFill>
                  <a:srgbClr val="FF0000"/>
                </a:solidFill>
              </a:rPr>
              <a:t>b)jets</a:t>
            </a:r>
            <a:r>
              <a:rPr lang="en-GB" sz="1800" dirty="0" smtClean="0">
                <a:solidFill>
                  <a:srgbClr val="FF0000"/>
                </a:solidFill>
              </a:rPr>
              <a:t>, MET   </a:t>
            </a:r>
            <a:endParaRPr lang="en-GB" sz="1800" baseline="30000" dirty="0">
              <a:solidFill>
                <a:srgbClr val="FF0000"/>
              </a:solidFill>
            </a:endParaRPr>
          </a:p>
        </p:txBody>
      </p:sp>
      <p:sp>
        <p:nvSpPr>
          <p:cNvPr id="99336" name="ZoneTexte 10"/>
          <p:cNvSpPr txBox="1">
            <a:spLocks noChangeArrowheads="1"/>
          </p:cNvSpPr>
          <p:nvPr/>
        </p:nvSpPr>
        <p:spPr bwMode="auto">
          <a:xfrm>
            <a:off x="304800" y="990600"/>
            <a:ext cx="1755531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dirty="0"/>
              <a:t>CMS-EXO-10-021</a:t>
            </a:r>
          </a:p>
        </p:txBody>
      </p:sp>
      <p:pic>
        <p:nvPicPr>
          <p:cNvPr id="11" name="Image 10" descr="Screen Shot 2014-05-10 at 4.39.1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3505200"/>
            <a:ext cx="4324560" cy="3109694"/>
          </a:xfrm>
          <a:prstGeom prst="rect">
            <a:avLst/>
          </a:prstGeom>
        </p:spPr>
      </p:pic>
      <p:sp>
        <p:nvSpPr>
          <p:cNvPr id="12" name="ZoneTexte 10"/>
          <p:cNvSpPr txBox="1">
            <a:spLocks noChangeArrowheads="1"/>
          </p:cNvSpPr>
          <p:nvPr/>
        </p:nvSpPr>
        <p:spPr bwMode="auto">
          <a:xfrm>
            <a:off x="6553200" y="3429000"/>
            <a:ext cx="20597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dirty="0" smtClean="0"/>
              <a:t>ATLAS-CONF-14-006</a:t>
            </a:r>
            <a:endParaRPr lang="en-GB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6767678" y="4953000"/>
            <a:ext cx="1471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ATLAS for 20fb</a:t>
            </a:r>
            <a:r>
              <a:rPr lang="en-GB" sz="1400" baseline="30000" dirty="0" smtClean="0">
                <a:solidFill>
                  <a:srgbClr val="FF0000"/>
                </a:solidFill>
              </a:rPr>
              <a:t>-1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686800" cy="904875"/>
          </a:xfrm>
        </p:spPr>
        <p:txBody>
          <a:bodyPr/>
          <a:lstStyle/>
          <a:p>
            <a:r>
              <a:rPr lang="en-GB" dirty="0" smtClean="0"/>
              <a:t>Are we looking at the right place??</a:t>
            </a:r>
            <a:endParaRPr lang="en-GB" dirty="0"/>
          </a:p>
        </p:txBody>
      </p:sp>
      <p:pic>
        <p:nvPicPr>
          <p:cNvPr id="4" name="Espace réservé du contenu 3" descr="Screen Shot 2014-12-10 at 4.32.5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1571" y="990600"/>
            <a:ext cx="6780857" cy="51054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5-03-21 at 11.16.5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073162"/>
            <a:ext cx="6744195" cy="4556238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 bwMode="auto">
          <a:xfrm>
            <a:off x="228600" y="-152400"/>
            <a:ext cx="84582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New Physics in Rare Decays?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28600" y="990600"/>
            <a:ext cx="639342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Analysis</a:t>
            </a:r>
            <a:r>
              <a:rPr lang="fr-FR" dirty="0" smtClean="0">
                <a:solidFill>
                  <a:srgbClr val="FF0000"/>
                </a:solidFill>
              </a:rPr>
              <a:t> of the B0→K*</a:t>
            </a:r>
            <a:r>
              <a:rPr lang="fr-FR" dirty="0" err="1" smtClean="0">
                <a:solidFill>
                  <a:srgbClr val="FF0000"/>
                </a:solidFill>
                <a:latin typeface="Georgia"/>
              </a:rPr>
              <a:t>μ+μ-</a:t>
            </a:r>
            <a:r>
              <a:rPr lang="fr-FR" dirty="0" smtClean="0">
                <a:solidFill>
                  <a:srgbClr val="FF0000"/>
                </a:solidFill>
              </a:rPr>
              <a:t>  </a:t>
            </a:r>
            <a:r>
              <a:rPr lang="fr-FR" dirty="0" err="1" smtClean="0">
                <a:solidFill>
                  <a:srgbClr val="FF0000"/>
                </a:solidFill>
              </a:rPr>
              <a:t>decay</a:t>
            </a:r>
            <a:r>
              <a:rPr lang="fr-FR" dirty="0" smtClean="0">
                <a:solidFill>
                  <a:srgbClr val="FF0000"/>
                </a:solidFill>
              </a:rPr>
              <a:t> (full </a:t>
            </a:r>
            <a:r>
              <a:rPr lang="fr-FR" dirty="0" err="1" smtClean="0">
                <a:solidFill>
                  <a:srgbClr val="FF0000"/>
                </a:solidFill>
              </a:rPr>
              <a:t>run-I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data-set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09600" y="2721114"/>
            <a:ext cx="1400443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Angular</a:t>
            </a:r>
          </a:p>
          <a:p>
            <a:r>
              <a:rPr lang="en-GB" dirty="0" smtClean="0"/>
              <a:t>observable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352800" y="6229290"/>
            <a:ext cx="2741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Mass of the </a:t>
            </a:r>
            <a:r>
              <a:rPr lang="en-GB" dirty="0" err="1" smtClean="0">
                <a:latin typeface="Georgia"/>
              </a:rPr>
              <a:t>μμ</a:t>
            </a:r>
            <a:r>
              <a:rPr lang="en-GB" dirty="0" smtClean="0"/>
              <a:t> system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228600" y="6172200"/>
            <a:ext cx="281809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2.9</a:t>
            </a:r>
            <a:r>
              <a:rPr lang="en-GB" dirty="0" smtClean="0">
                <a:latin typeface="Georgia"/>
              </a:rPr>
              <a:t>σ</a:t>
            </a:r>
            <a:r>
              <a:rPr lang="en-GB" dirty="0" smtClean="0"/>
              <a:t> for each point</a:t>
            </a:r>
          </a:p>
          <a:p>
            <a:r>
              <a:rPr lang="en-GB" dirty="0" smtClean="0"/>
              <a:t>3.7</a:t>
            </a:r>
            <a:r>
              <a:rPr lang="en-GB" dirty="0" smtClean="0">
                <a:latin typeface="Georgia"/>
              </a:rPr>
              <a:t>σ</a:t>
            </a:r>
            <a:r>
              <a:rPr lang="en-GB" dirty="0" smtClean="0"/>
              <a:t> naive combination</a:t>
            </a:r>
            <a:endParaRPr lang="en-GB" dirty="0"/>
          </a:p>
        </p:txBody>
      </p:sp>
      <p:pic>
        <p:nvPicPr>
          <p:cNvPr id="8" name="Image 7" descr="Screen Shot 2015-03-28 at 2.59.1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239" y="762000"/>
            <a:ext cx="2189761" cy="1492337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28600" y="1524000"/>
            <a:ext cx="651474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http://lhcb-public.web.cern.ch/lhcb-public/Welcome.html#P5p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5-03-18 at 5.28.3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762000"/>
            <a:ext cx="2743200" cy="2635886"/>
          </a:xfrm>
          <a:prstGeom prst="rect">
            <a:avLst/>
          </a:prstGeom>
        </p:spPr>
      </p:pic>
      <p:pic>
        <p:nvPicPr>
          <p:cNvPr id="3" name="Image 2" descr="Screen Shot 2015-03-18 at 5.28.2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314" y="4062224"/>
            <a:ext cx="4203886" cy="2719576"/>
          </a:xfrm>
          <a:prstGeom prst="rect">
            <a:avLst/>
          </a:prstGeom>
        </p:spPr>
      </p:pic>
      <p:pic>
        <p:nvPicPr>
          <p:cNvPr id="4" name="Image 3" descr="Screen Shot 2015-03-18 at 5.28.0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55798"/>
            <a:ext cx="4902121" cy="3226002"/>
          </a:xfrm>
          <a:prstGeom prst="rect">
            <a:avLst/>
          </a:prstGeom>
        </p:spPr>
      </p:pic>
      <p:pic>
        <p:nvPicPr>
          <p:cNvPr id="5" name="Image 4" descr="Screen Shot 2015-03-18 at 5.27.37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2381747"/>
            <a:ext cx="5181600" cy="1199653"/>
          </a:xfrm>
          <a:prstGeom prst="rect">
            <a:avLst/>
          </a:prstGeom>
        </p:spPr>
      </p:pic>
      <p:sp>
        <p:nvSpPr>
          <p:cNvPr id="6" name="Titre 2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Particles with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Milli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-Charges?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6200" y="838200"/>
            <a:ext cx="6264869" cy="1477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CMS search for fractional charged particle </a:t>
            </a:r>
            <a:r>
              <a:rPr lang="en-GB" sz="1800" dirty="0" smtClean="0"/>
              <a:t>arXiv:1210.2311 </a:t>
            </a:r>
            <a:endParaRPr lang="en-GB" sz="1800" dirty="0" smtClean="0">
              <a:solidFill>
                <a:srgbClr val="0000FF"/>
              </a:solidFill>
            </a:endParaRPr>
          </a:p>
          <a:p>
            <a:r>
              <a:rPr lang="en-GB" sz="1800" dirty="0" smtClean="0">
                <a:solidFill>
                  <a:srgbClr val="0000FF"/>
                </a:solidFill>
              </a:rPr>
              <a:t>Q=1/3e &gt; 140 </a:t>
            </a:r>
            <a:r>
              <a:rPr lang="en-GB" sz="1800" dirty="0" err="1" smtClean="0">
                <a:solidFill>
                  <a:srgbClr val="0000FF"/>
                </a:solidFill>
              </a:rPr>
              <a:t>GeV</a:t>
            </a:r>
            <a:r>
              <a:rPr lang="en-GB" sz="1800" dirty="0" smtClean="0">
                <a:solidFill>
                  <a:srgbClr val="0000FF"/>
                </a:solidFill>
              </a:rPr>
              <a:t>; Q=2/3e &gt;310 </a:t>
            </a:r>
            <a:r>
              <a:rPr lang="en-GB" sz="1800" dirty="0" err="1" smtClean="0">
                <a:solidFill>
                  <a:srgbClr val="0000FF"/>
                </a:solidFill>
              </a:rPr>
              <a:t>GeV</a:t>
            </a:r>
            <a:r>
              <a:rPr lang="en-GB" sz="1800" dirty="0" smtClean="0">
                <a:solidFill>
                  <a:srgbClr val="0000FF"/>
                </a:solidFill>
              </a:rPr>
              <a:t>     (95% CL. </a:t>
            </a:r>
            <a:r>
              <a:rPr lang="en-GB" sz="1800" dirty="0" err="1" smtClean="0">
                <a:solidFill>
                  <a:srgbClr val="0000FF"/>
                </a:solidFill>
              </a:rPr>
              <a:t>dE/dx</a:t>
            </a:r>
            <a:r>
              <a:rPr lang="en-GB" sz="1800" dirty="0" smtClean="0">
                <a:solidFill>
                  <a:srgbClr val="0000FF"/>
                </a:solidFill>
              </a:rPr>
              <a:t>)</a:t>
            </a:r>
          </a:p>
          <a:p>
            <a:endParaRPr lang="en-GB" sz="1800" dirty="0" smtClean="0">
              <a:solidFill>
                <a:srgbClr val="0000FF"/>
              </a:solidFill>
            </a:endParaRPr>
          </a:p>
          <a:p>
            <a:r>
              <a:rPr lang="en-GB" sz="1800" dirty="0" smtClean="0">
                <a:solidFill>
                  <a:srgbClr val="0000FF"/>
                </a:solidFill>
              </a:rPr>
              <a:t>A “new” idea  -&gt; Hunting for particles with 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charges ~ 0.1-0.001e    </a:t>
            </a:r>
            <a:r>
              <a:rPr lang="en-GB" sz="1800" dirty="0" smtClean="0"/>
              <a:t>arXiv:1410.6816      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1-10-03 at 1.47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38200"/>
            <a:ext cx="8610600" cy="547422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505200" y="762000"/>
            <a:ext cx="33271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H. Murayama </a:t>
            </a:r>
          </a:p>
          <a:p>
            <a:r>
              <a:rPr lang="en-GB" dirty="0" smtClean="0"/>
              <a:t>ICFA Seminar October 2011</a:t>
            </a:r>
            <a:endParaRPr lang="en-GB" dirty="0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304800" y="-152400"/>
            <a:ext cx="861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How does it feel to be a (BSM) Theorist</a:t>
            </a:r>
            <a:r>
              <a:rPr kumimoji="0" lang="en-GB" sz="3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?</a:t>
            </a:r>
            <a:endParaRPr kumimoji="0" lang="en-GB" sz="3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58373" name="Date Placeholder 3"/>
          <p:cNvSpPr txBox="1">
            <a:spLocks noGrp="1"/>
          </p:cNvSpPr>
          <p:nvPr/>
        </p:nvSpPr>
        <p:spPr bwMode="auto">
          <a:xfrm>
            <a:off x="70338" y="6543675"/>
            <a:ext cx="276078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fr-CH" sz="1400" i="1">
                <a:solidFill>
                  <a:srgbClr val="006666"/>
                </a:solidFill>
              </a:rPr>
              <a:t>	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4" name="Footer Placeholder 4"/>
          <p:cNvSpPr txBox="1">
            <a:spLocks noGrp="1"/>
          </p:cNvSpPr>
          <p:nvPr/>
        </p:nvSpPr>
        <p:spPr bwMode="auto">
          <a:xfrm>
            <a:off x="2321169" y="6519863"/>
            <a:ext cx="64711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fr-CH" sz="1400">
                <a:solidFill>
                  <a:schemeClr val="tx1"/>
                </a:solidFill>
              </a:rPr>
              <a:t>                     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New Physics?</a:t>
            </a:r>
            <a:endParaRPr lang="en-US" sz="3600" dirty="0"/>
          </a:p>
        </p:txBody>
      </p:sp>
      <p:pic>
        <p:nvPicPr>
          <p:cNvPr id="58377" name="Picture 3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354" y="3657600"/>
            <a:ext cx="218049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8" name="Text Box 7"/>
          <p:cNvSpPr txBox="1">
            <a:spLocks noChangeArrowheads="1"/>
          </p:cNvSpPr>
          <p:nvPr/>
        </p:nvSpPr>
        <p:spPr bwMode="auto">
          <a:xfrm>
            <a:off x="211015" y="3505200"/>
            <a:ext cx="226143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Extra Dimensions?</a:t>
            </a:r>
          </a:p>
        </p:txBody>
      </p:sp>
      <p:sp>
        <p:nvSpPr>
          <p:cNvPr id="58379" name="Text Box 8"/>
          <p:cNvSpPr txBox="1">
            <a:spLocks noChangeArrowheads="1"/>
          </p:cNvSpPr>
          <p:nvPr/>
        </p:nvSpPr>
        <p:spPr bwMode="auto">
          <a:xfrm>
            <a:off x="2743201" y="3581400"/>
            <a:ext cx="184177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Black Holes???</a:t>
            </a:r>
          </a:p>
        </p:txBody>
      </p:sp>
      <p:pic>
        <p:nvPicPr>
          <p:cNvPr id="58380" name="Picture 10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70339" y="876300"/>
            <a:ext cx="2511669" cy="24003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1" name="Picture 11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rcRect/>
              <a:stretch>
                <a:fillRect/>
              </a:stretch>
            </p:blipFill>
          </mc:Choice>
          <mc:Fallback>
            <p:blipFill>
              <a:blip r:embed="rId8"/>
              <a:srcRect/>
              <a:stretch>
                <a:fillRect/>
              </a:stretch>
            </p:blipFill>
          </mc:Fallback>
        </mc:AlternateContent>
        <p:spPr bwMode="auto">
          <a:xfrm>
            <a:off x="4853354" y="1219200"/>
            <a:ext cx="2080846" cy="20145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2" name="Picture 1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rcRect/>
              <a:stretch>
                <a:fillRect/>
              </a:stretch>
            </p:blipFill>
          </mc:Choice>
          <mc:Fallback>
            <p:blipFill>
              <a:blip r:embed="rId10"/>
              <a:srcRect/>
              <a:stretch>
                <a:fillRect/>
              </a:stretch>
            </p:blipFill>
          </mc:Fallback>
        </mc:AlternateContent>
        <p:spPr bwMode="auto">
          <a:xfrm>
            <a:off x="4783015" y="3581400"/>
            <a:ext cx="2110154" cy="20399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3" name="Text Box 13"/>
          <p:cNvSpPr txBox="1">
            <a:spLocks noChangeArrowheads="1"/>
          </p:cNvSpPr>
          <p:nvPr/>
        </p:nvSpPr>
        <p:spPr bwMode="auto">
          <a:xfrm>
            <a:off x="5064370" y="3276600"/>
            <a:ext cx="156600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Little Higgs?</a:t>
            </a:r>
          </a:p>
        </p:txBody>
      </p:sp>
      <p:sp>
        <p:nvSpPr>
          <p:cNvPr id="58384" name="Text Box 15"/>
          <p:cNvSpPr txBox="1">
            <a:spLocks noChangeArrowheads="1"/>
          </p:cNvSpPr>
          <p:nvPr/>
        </p:nvSpPr>
        <p:spPr bwMode="auto">
          <a:xfrm>
            <a:off x="4810858" y="838200"/>
            <a:ext cx="250088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ZZ/WW resonances?</a:t>
            </a:r>
          </a:p>
        </p:txBody>
      </p:sp>
      <p:pic>
        <p:nvPicPr>
          <p:cNvPr id="58385" name="Picture 16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rcRect/>
              <a:stretch>
                <a:fillRect/>
              </a:stretch>
            </p:blipFill>
          </mc:Choice>
          <mc:Fallback>
            <p:blipFill>
              <a:blip r:embed="rId12"/>
              <a:srcRect/>
              <a:stretch>
                <a:fillRect/>
              </a:stretch>
            </p:blipFill>
          </mc:Fallback>
        </mc:AlternateContent>
        <p:spPr bwMode="auto">
          <a:xfrm>
            <a:off x="7080738" y="1600201"/>
            <a:ext cx="2063262" cy="142557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7574574" y="1066800"/>
            <a:ext cx="157564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Technicolor?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2743200" y="838200"/>
            <a:ext cx="195373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Supersymmetry</a:t>
            </a:r>
          </a:p>
        </p:txBody>
      </p:sp>
      <p:sp>
        <p:nvSpPr>
          <p:cNvPr id="58388" name="Text Box 22"/>
          <p:cNvSpPr txBox="1">
            <a:spLocks noChangeArrowheads="1"/>
          </p:cNvSpPr>
          <p:nvPr/>
        </p:nvSpPr>
        <p:spPr bwMode="auto">
          <a:xfrm>
            <a:off x="685800" y="5845314"/>
            <a:ext cx="7952467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What </a:t>
            </a:r>
            <a:r>
              <a:rPr lang="en-US" dirty="0" err="1" smtClean="0">
                <a:solidFill>
                  <a:srgbClr val="0000FF"/>
                </a:solidFill>
              </a:rPr>
              <a:t>stabelizes</a:t>
            </a:r>
            <a:r>
              <a:rPr lang="en-US" dirty="0" smtClean="0">
                <a:solidFill>
                  <a:srgbClr val="0000FF"/>
                </a:solidFill>
              </a:rPr>
              <a:t> the Higgs Mass? Many ideas, not all viable any more  </a:t>
            </a:r>
          </a:p>
          <a:p>
            <a:r>
              <a:rPr lang="en-US" dirty="0">
                <a:solidFill>
                  <a:srgbClr val="FF0000"/>
                </a:solidFill>
              </a:rPr>
              <a:t>A large variety of possible signals. We have to be ready for that</a:t>
            </a:r>
          </a:p>
        </p:txBody>
      </p:sp>
      <p:pic>
        <p:nvPicPr>
          <p:cNvPr id="58389" name="Picture 23" descr="Picture 24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63508" y="3932238"/>
            <a:ext cx="218049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90" name="Text Box 25"/>
          <p:cNvSpPr txBox="1">
            <a:spLocks noChangeArrowheads="1"/>
          </p:cNvSpPr>
          <p:nvPr/>
        </p:nvSpPr>
        <p:spPr bwMode="auto">
          <a:xfrm>
            <a:off x="211016" y="762000"/>
            <a:ext cx="249148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New Gauge Bosons?</a:t>
            </a:r>
          </a:p>
        </p:txBody>
      </p:sp>
      <p:sp>
        <p:nvSpPr>
          <p:cNvPr id="58391" name="Text Box 26"/>
          <p:cNvSpPr txBox="1">
            <a:spLocks noChangeArrowheads="1"/>
          </p:cNvSpPr>
          <p:nvPr/>
        </p:nvSpPr>
        <p:spPr bwMode="auto">
          <a:xfrm>
            <a:off x="7243397" y="3429000"/>
            <a:ext cx="195072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Hidden Valleys?</a:t>
            </a:r>
          </a:p>
        </p:txBody>
      </p:sp>
      <p:pic>
        <p:nvPicPr>
          <p:cNvPr id="58392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43200" y="3962400"/>
            <a:ext cx="184052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602523" y="1295400"/>
          <a:ext cx="2039815" cy="2139950"/>
        </p:xfrm>
        <a:graphic>
          <a:graphicData uri="http://schemas.openxmlformats.org/presentationml/2006/ole">
            <p:oleObj spid="_x0000_s153602" name="CorelPhotoPaint.Image.10" r:id="rId15" imgW="3200000" imgH="3098413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pPr eaLnBrk="1" hangingPunct="1"/>
            <a:r>
              <a:rPr lang="en-US" sz="3600" dirty="0"/>
              <a:t>Other New Physics Ideas…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1692" y="838200"/>
            <a:ext cx="8053754" cy="4876800"/>
          </a:xfrm>
          <a:solidFill>
            <a:srgbClr val="FFFF66"/>
          </a:solidFill>
        </p:spPr>
        <p:txBody>
          <a:bodyPr/>
          <a:lstStyle/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Plenty!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Compositeness/excited quarks &amp; leptons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Little Higgs </a:t>
            </a:r>
            <a:r>
              <a:rPr lang="en-US" sz="2000" dirty="0" smtClean="0">
                <a:solidFill>
                  <a:srgbClr val="0000FF"/>
                </a:solidFill>
              </a:rPr>
              <a:t>Models</a:t>
            </a:r>
          </a:p>
          <a:p>
            <a:pPr lvl="1" eaLnBrk="1" hangingPunct="1"/>
            <a:r>
              <a:rPr lang="en-US" sz="2000" dirty="0" err="1" smtClean="0">
                <a:solidFill>
                  <a:srgbClr val="0000FF"/>
                </a:solidFill>
              </a:rPr>
              <a:t>leptoquarks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String balls/T balls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Bi-leptons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RP-Violating SUSY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SUSY+ Extra dimensions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 eaLnBrk="1" hangingPunct="1"/>
            <a:r>
              <a:rPr lang="en-US" sz="2000" dirty="0" err="1" smtClean="0">
                <a:solidFill>
                  <a:srgbClr val="0000FF"/>
                </a:solidFill>
              </a:rPr>
              <a:t>Unparticles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 eaLnBrk="1" hangingPunct="1"/>
            <a:r>
              <a:rPr lang="en-US" sz="2000" dirty="0" err="1" smtClean="0">
                <a:solidFill>
                  <a:srgbClr val="0000FF"/>
                </a:solidFill>
              </a:rPr>
              <a:t>Classicalons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 eaLnBrk="1" hangingPunct="1"/>
            <a:r>
              <a:rPr lang="en-US" sz="2000" dirty="0" smtClean="0">
                <a:solidFill>
                  <a:srgbClr val="0000FF"/>
                </a:solidFill>
              </a:rPr>
              <a:t>Dark/Hidden sectors</a:t>
            </a:r>
          </a:p>
          <a:p>
            <a:pPr lvl="1" eaLnBrk="1" hangingPunct="1"/>
            <a:r>
              <a:rPr lang="en-US" sz="2000" dirty="0" smtClean="0">
                <a:solidFill>
                  <a:srgbClr val="0000FF"/>
                </a:solidFill>
              </a:rPr>
              <a:t>Colored resonances</a:t>
            </a:r>
          </a:p>
          <a:p>
            <a:pPr lvl="1" eaLnBrk="1" hangingPunct="1"/>
            <a:r>
              <a:rPr lang="en-US" sz="2000" dirty="0" smtClean="0">
                <a:solidFill>
                  <a:srgbClr val="0000FF"/>
                </a:solidFill>
              </a:rPr>
              <a:t>And more….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81926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5697416" y="2057400"/>
            <a:ext cx="3005504" cy="30876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81927" name="Text Box 5"/>
          <p:cNvSpPr txBox="1">
            <a:spLocks noChangeArrowheads="1"/>
          </p:cNvSpPr>
          <p:nvPr/>
        </p:nvSpPr>
        <p:spPr bwMode="auto">
          <a:xfrm>
            <a:off x="914400" y="5791201"/>
            <a:ext cx="6603941" cy="830997"/>
          </a:xfrm>
          <a:prstGeom prst="rect">
            <a:avLst/>
          </a:prstGeom>
          <a:solidFill>
            <a:srgbClr val="00FFFF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Have to keep our eyes open for all possibilities: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Food for</a:t>
            </a:r>
            <a:r>
              <a:rPr lang="en-US" sz="2400" dirty="0" smtClean="0">
                <a:solidFill>
                  <a:srgbClr val="FF0000"/>
                </a:solidFill>
              </a:rPr>
              <a:t> MANY </a:t>
            </a:r>
            <a:r>
              <a:rPr lang="en-US" sz="2400" dirty="0">
                <a:solidFill>
                  <a:srgbClr val="FF0000"/>
                </a:solidFill>
              </a:rPr>
              <a:t>PhD theses!!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3"/>
          <p:cNvSpPr txBox="1">
            <a:spLocks/>
          </p:cNvSpPr>
          <p:nvPr/>
        </p:nvSpPr>
        <p:spPr bwMode="auto">
          <a:xfrm>
            <a:off x="914400" y="2971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Future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…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0" y="-76200"/>
            <a:ext cx="92964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The Future: Studying the Higgs…   </a:t>
            </a:r>
            <a:endParaRPr lang="en-GB" dirty="0">
              <a:effectLst/>
            </a:endParaRPr>
          </a:p>
        </p:txBody>
      </p:sp>
      <p:pic>
        <p:nvPicPr>
          <p:cNvPr id="7" name="Espace réservé du contenu 3" descr="Screen Shot 2013-08-21 at 11.26.0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2400" y="990599"/>
            <a:ext cx="5717990" cy="327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Screen shot 2011-10-03 at 1.43.5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3937316"/>
            <a:ext cx="4267200" cy="28625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" y="4648200"/>
            <a:ext cx="5257800" cy="200054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Many questions are still unanswered: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What</a:t>
            </a:r>
            <a:r>
              <a:rPr lang="en-GB" dirty="0" smtClean="0">
                <a:solidFill>
                  <a:srgbClr val="0000FF"/>
                </a:solidFill>
              </a:rPr>
              <a:t> explain a </a:t>
            </a:r>
            <a:r>
              <a:rPr lang="en-GB" dirty="0" smtClean="0">
                <a:solidFill>
                  <a:srgbClr val="FF0000"/>
                </a:solidFill>
              </a:rPr>
              <a:t>Higgs  mass ~ 125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? 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What</a:t>
            </a:r>
            <a:r>
              <a:rPr lang="en-GB" dirty="0" smtClean="0">
                <a:solidFill>
                  <a:srgbClr val="0000FF"/>
                </a:solidFill>
              </a:rPr>
              <a:t> explains the </a:t>
            </a:r>
            <a:r>
              <a:rPr lang="en-GB" dirty="0" smtClean="0">
                <a:solidFill>
                  <a:srgbClr val="FF0000"/>
                </a:solidFill>
              </a:rPr>
              <a:t>particle mass pattern?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Connection</a:t>
            </a:r>
            <a:r>
              <a:rPr lang="en-GB" dirty="0" smtClean="0">
                <a:solidFill>
                  <a:srgbClr val="0000FF"/>
                </a:solidFill>
              </a:rPr>
              <a:t> with </a:t>
            </a:r>
            <a:r>
              <a:rPr lang="en-GB" dirty="0" smtClean="0">
                <a:solidFill>
                  <a:srgbClr val="FF0000"/>
                </a:solidFill>
              </a:rPr>
              <a:t>Dark Matter? 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Where</a:t>
            </a:r>
            <a:r>
              <a:rPr lang="en-GB" dirty="0" smtClean="0">
                <a:solidFill>
                  <a:srgbClr val="0000FF"/>
                </a:solidFill>
              </a:rPr>
              <a:t> is the </a:t>
            </a:r>
            <a:r>
              <a:rPr lang="en-GB" dirty="0" smtClean="0">
                <a:solidFill>
                  <a:srgbClr val="FF0000"/>
                </a:solidFill>
              </a:rPr>
              <a:t>antimatter </a:t>
            </a:r>
            <a:r>
              <a:rPr lang="en-GB" dirty="0" smtClean="0">
                <a:solidFill>
                  <a:srgbClr val="0000FF"/>
                </a:solidFill>
              </a:rPr>
              <a:t>in the Universe?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…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5791200" y="1295400"/>
            <a:ext cx="3293327" cy="178510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The Higgs is the new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particle that may give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us crucial insight into 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the new physics world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We will have to study it!!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 bwMode="auto">
          <a:xfrm>
            <a:off x="0" y="-76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Future Program of the LHC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Image 2" descr="Screen Shot 2015-08-07 at 16.08.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5463"/>
            <a:ext cx="9144000" cy="4731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2438400"/>
          </a:xfrm>
          <a:solidFill>
            <a:schemeClr val="accent3"/>
          </a:solidFill>
        </p:spPr>
        <p:txBody>
          <a:bodyPr/>
          <a:lstStyle/>
          <a:p>
            <a:r>
              <a:rPr lang="en-GB" sz="2600" dirty="0" smtClean="0">
                <a:solidFill>
                  <a:srgbClr val="0000FF"/>
                </a:solidFill>
              </a:rPr>
              <a:t>Properties of the new Higgs boson, precise determination of its characteristics</a:t>
            </a:r>
          </a:p>
          <a:p>
            <a:r>
              <a:rPr lang="en-GB" sz="2600" dirty="0" smtClean="0">
                <a:solidFill>
                  <a:srgbClr val="FF0000"/>
                </a:solidFill>
              </a:rPr>
              <a:t>High mass reach for new particles and interactions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Precision measurements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Rare process</a:t>
            </a:r>
          </a:p>
        </p:txBody>
      </p:sp>
      <p:pic>
        <p:nvPicPr>
          <p:cNvPr id="4" name="Image 3" descr="Screen Shot 2013-06-09 at 6.46.3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766" y="3201312"/>
            <a:ext cx="6256834" cy="3656688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533400" y="76200"/>
            <a:ext cx="815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Physics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Program: Key Topics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 bwMode="auto">
          <a:xfrm>
            <a:off x="228600" y="-76200"/>
            <a:ext cx="891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Prospects for Searches at 14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TeV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Image 4" descr="Screen Shot 2015-03-29 at 3.33.1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89916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733800" y="1219200"/>
            <a:ext cx="5105400" cy="914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0" y="4495800"/>
            <a:ext cx="3048000" cy="21336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669988" y="1120914"/>
            <a:ext cx="5122791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0.5-1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would be enough for first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analyses entering new territory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We should collect that during summer 2015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5-10 at 11.31.5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752600"/>
            <a:ext cx="4651791" cy="4038600"/>
          </a:xfrm>
        </p:spPr>
      </p:pic>
      <p:pic>
        <p:nvPicPr>
          <p:cNvPr id="5" name="Image 4" descr="Screen Shot 2014-05-10 at 11.32.2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822703"/>
            <a:ext cx="4419600" cy="3399935"/>
          </a:xfrm>
          <a:prstGeom prst="rect">
            <a:avLst/>
          </a:prstGeom>
        </p:spPr>
      </p:pic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SUSY Prospects @ 2015/2016</a:t>
            </a:r>
            <a:endParaRPr lang="en-GB" dirty="0">
              <a:effectLst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04800" y="914400"/>
            <a:ext cx="835459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Expect   ~ 10-20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in 2015 &amp; 40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in 2016   (present </a:t>
            </a:r>
            <a:r>
              <a:rPr lang="en-GB" dirty="0" err="1" smtClean="0">
                <a:solidFill>
                  <a:srgbClr val="0000FF"/>
                </a:solidFill>
              </a:rPr>
              <a:t>guestimates</a:t>
            </a:r>
            <a:r>
              <a:rPr lang="en-GB" dirty="0" smtClean="0">
                <a:solidFill>
                  <a:srgbClr val="0000FF"/>
                </a:solidFill>
              </a:rPr>
              <a:t>)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47800" y="1524000"/>
            <a:ext cx="132567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Now 2014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6019800" y="1600200"/>
            <a:ext cx="139793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2015-2016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685800" y="5921514"/>
            <a:ext cx="7770042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0.5-1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would be enough for first analyses entering new territory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We expect that have such a sample by Summer 2015!! 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1905000"/>
            <a:ext cx="7239000" cy="904875"/>
          </a:xfrm>
        </p:spPr>
        <p:txBody>
          <a:bodyPr/>
          <a:lstStyle/>
          <a:p>
            <a:r>
              <a:rPr lang="en-GB" dirty="0" smtClean="0"/>
              <a:t>Beyond the LHC</a:t>
            </a:r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1143000" y="3276600"/>
            <a:ext cx="7164492" cy="304698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Proton</a:t>
            </a:r>
            <a:r>
              <a:rPr lang="en-GB" sz="2400" dirty="0" smtClean="0">
                <a:solidFill>
                  <a:srgbClr val="FF0000"/>
                </a:solidFill>
              </a:rPr>
              <a:t>-proton machines at higher energy…</a:t>
            </a: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Electron</a:t>
            </a:r>
            <a:r>
              <a:rPr lang="en-GB" sz="2400" dirty="0" smtClean="0">
                <a:solidFill>
                  <a:srgbClr val="FF0000"/>
                </a:solidFill>
              </a:rPr>
              <a:t>-positron machines for high precision…</a:t>
            </a: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Both</a:t>
            </a:r>
            <a:r>
              <a:rPr lang="en-GB" sz="2400" dirty="0" smtClean="0">
                <a:solidFill>
                  <a:srgbClr val="FF0000"/>
                </a:solidFill>
              </a:rPr>
              <a:t>? And allowing for electron-proton collisions..?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New projects will take 10-20 years before they turn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into operation, hence need a vision &amp; studies now!  </a:t>
            </a:r>
          </a:p>
          <a:p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The FCC Project</a:t>
            </a:r>
            <a:endParaRPr lang="en-GB" dirty="0">
              <a:effectLst/>
            </a:endParaRPr>
          </a:p>
        </p:txBody>
      </p:sp>
      <p:pic>
        <p:nvPicPr>
          <p:cNvPr id="5" name="Espace réservé du contenu 4" descr="Screen Shot 2014-04-13 at 3.11.2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295400"/>
            <a:ext cx="7933482" cy="5334000"/>
          </a:xfrm>
        </p:spPr>
      </p:pic>
      <p:sp>
        <p:nvSpPr>
          <p:cNvPr id="4" name="ZoneTexte 3"/>
          <p:cNvSpPr txBox="1"/>
          <p:nvPr/>
        </p:nvSpPr>
        <p:spPr>
          <a:xfrm>
            <a:off x="228600" y="838200"/>
            <a:ext cx="8714370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0000FF"/>
                </a:solidFill>
              </a:rPr>
              <a:t>Future Circular Colliders: </a:t>
            </a:r>
            <a:r>
              <a:rPr lang="en-GB" sz="2200" dirty="0" smtClean="0">
                <a:solidFill>
                  <a:srgbClr val="FF0000"/>
                </a:solidFill>
              </a:rPr>
              <a:t>The return of studies for circular machines! </a:t>
            </a:r>
            <a:endParaRPr lang="en-GB" sz="2200" dirty="0">
              <a:solidFill>
                <a:srgbClr val="FF0000"/>
              </a:solidFill>
            </a:endParaRPr>
          </a:p>
        </p:txBody>
      </p:sp>
      <p:pic>
        <p:nvPicPr>
          <p:cNvPr id="7" name="Espace réservé du contenu 4" descr="Screen Shot 2014-04-13 at 3.49.4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78113" y="2362200"/>
            <a:ext cx="800388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Espace réservé du contenu 3" descr="Screen Shot 2014-02-04 at 9.18.42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33400" y="2407284"/>
            <a:ext cx="3276600" cy="445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6506807" y="6400800"/>
            <a:ext cx="256099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 world-wide study…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 A High Energy Proton-Proton Collider</a:t>
            </a:r>
            <a:endParaRPr lang="en-GB" dirty="0">
              <a:effectLst/>
            </a:endParaRPr>
          </a:p>
        </p:txBody>
      </p:sp>
      <p:pic>
        <p:nvPicPr>
          <p:cNvPr id="5" name="Espace réservé du contenu 4" descr="Screen Shot 2014-04-13 at 3.10.2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611" y="990601"/>
            <a:ext cx="8608789" cy="5791200"/>
          </a:xfrm>
        </p:spPr>
      </p:pic>
      <p:sp>
        <p:nvSpPr>
          <p:cNvPr id="4" name="ZoneTexte 3"/>
          <p:cNvSpPr txBox="1"/>
          <p:nvPr/>
        </p:nvSpPr>
        <p:spPr>
          <a:xfrm>
            <a:off x="6172200" y="914400"/>
            <a:ext cx="228780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“Machine Options”</a:t>
            </a:r>
            <a:endParaRPr lang="en-GB" dirty="0"/>
          </a:p>
        </p:txBody>
      </p:sp>
      <p:pic>
        <p:nvPicPr>
          <p:cNvPr id="6" name="Image 5" descr="Screen Shot 2015-06-10 at 10.15.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6019800"/>
            <a:ext cx="4946650" cy="691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e-World-Is-Not-Enough-pos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3500"/>
            <a:ext cx="9144000" cy="67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5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140200" y="404813"/>
            <a:ext cx="4897438" cy="3960812"/>
          </a:xfrm>
          <a:solidFill>
            <a:srgbClr val="BBE0E3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2800" dirty="0" smtClean="0">
                <a:latin typeface="Times New Roman" charset="0"/>
                <a:ea typeface="ＭＳ Ｐゴシック" charset="0"/>
              </a:rPr>
              <a:t>« </a:t>
            </a:r>
            <a:r>
              <a:rPr lang="fr-FR" sz="28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Empty</a:t>
            </a:r>
            <a:r>
              <a:rPr lang="fr-FR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 » </a:t>
            </a:r>
            <a:r>
              <a:rPr lang="fr-FR" sz="28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space</a:t>
            </a:r>
            <a:r>
              <a:rPr lang="fr-FR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8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is</a:t>
            </a:r>
            <a:r>
              <a:rPr lang="fr-FR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8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unstable</a:t>
            </a:r>
            <a:endParaRPr lang="fr-FR" sz="2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fr-FR" sz="2800" dirty="0" err="1">
                <a:latin typeface="Times New Roman" charset="0"/>
                <a:ea typeface="ＭＳ Ｐゴシック" charset="0"/>
                <a:cs typeface="ＭＳ Ｐゴシック" charset="0"/>
              </a:rPr>
              <a:t>Dark</a:t>
            </a:r>
            <a:r>
              <a:rPr lang="fr-FR" sz="28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800" dirty="0" err="1">
                <a:latin typeface="Times New Roman" charset="0"/>
                <a:ea typeface="ＭＳ Ｐゴシック" charset="0"/>
                <a:cs typeface="ＭＳ Ｐゴシック" charset="0"/>
              </a:rPr>
              <a:t>matter</a:t>
            </a:r>
            <a:endParaRPr lang="fr-FR" sz="2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fr-FR" sz="28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Origin</a:t>
            </a:r>
            <a:r>
              <a:rPr lang="fr-FR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 of </a:t>
            </a:r>
            <a:r>
              <a:rPr lang="fr-FR" sz="28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matter</a:t>
            </a:r>
            <a:endParaRPr lang="fr-FR" sz="2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fr-FR" sz="2800" dirty="0" smtClean="0">
                <a:latin typeface="Times New Roman" charset="0"/>
                <a:ea typeface="ＭＳ Ｐゴシック" charset="0"/>
              </a:rPr>
              <a:t>M</a:t>
            </a:r>
            <a:r>
              <a:rPr lang="fr-FR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asses of neutrinos</a:t>
            </a:r>
            <a:endParaRPr lang="fr-FR" sz="2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fr-FR" sz="2800" dirty="0" err="1" smtClean="0">
                <a:latin typeface="Times New Roman" charset="0"/>
                <a:ea typeface="ＭＳ Ｐゴシック" charset="0"/>
              </a:rPr>
              <a:t>Hierarchy</a:t>
            </a:r>
            <a:r>
              <a:rPr lang="fr-FR" sz="2800" dirty="0" smtClean="0">
                <a:latin typeface="Times New Roman" charset="0"/>
                <a:ea typeface="ＭＳ Ｐゴシック" charset="0"/>
              </a:rPr>
              <a:t> 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problem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fr-FR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Inflation</a:t>
            </a:r>
            <a:endParaRPr lang="fr-FR" sz="2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fr-FR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Quantum </a:t>
            </a:r>
            <a:r>
              <a:rPr lang="fr-FR" sz="2800" dirty="0" err="1">
                <a:latin typeface="Times New Roman" charset="0"/>
                <a:ea typeface="ＭＳ Ｐゴシック" charset="0"/>
                <a:cs typeface="ＭＳ Ｐゴシック" charset="0"/>
              </a:rPr>
              <a:t>gravity</a:t>
            </a:r>
            <a:endParaRPr lang="fr-FR" sz="2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fr-FR" sz="2800" dirty="0">
                <a:latin typeface="Times New Roman" charset="0"/>
                <a:ea typeface="ＭＳ Ｐゴシック" charset="0"/>
                <a:cs typeface="ＭＳ Ｐゴシック" charset="0"/>
              </a:rPr>
              <a:t>…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699792" y="4581128"/>
            <a:ext cx="3384376" cy="3683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xtLs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anchor="ctr"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fr-FR" sz="1600" b="0" i="1" baseline="30000" dirty="0">
                <a:solidFill>
                  <a:srgbClr val="FFFF00"/>
                </a:solidFill>
                <a:latin typeface="BlairMdITC TT-Medium" charset="0"/>
                <a:cs typeface="BlairMdITC TT-Medium" charset="0"/>
              </a:rPr>
              <a:t>The</a:t>
            </a:r>
            <a:r>
              <a:rPr lang="fr-FR" sz="1600" b="0" i="1" dirty="0">
                <a:solidFill>
                  <a:srgbClr val="FFFF00"/>
                </a:solidFill>
                <a:latin typeface="BlairMdITC TT-Medium" charset="0"/>
                <a:cs typeface="BlairMdITC TT-Medium" charset="0"/>
              </a:rPr>
              <a:t> </a:t>
            </a:r>
            <a:r>
              <a:rPr lang="fr-FR" sz="1800" b="0" i="1" dirty="0">
                <a:solidFill>
                  <a:srgbClr val="FFFF00"/>
                </a:solidFill>
                <a:latin typeface="BlairMdITC TT-Medium" charset="0"/>
                <a:cs typeface="BlairMdITC TT-Medium" charset="0"/>
              </a:rPr>
              <a:t>Standard </a:t>
            </a:r>
            <a:r>
              <a:rPr lang="fr-FR" sz="1800" b="0" i="1" dirty="0" smtClean="0">
                <a:solidFill>
                  <a:srgbClr val="FFFF00"/>
                </a:solidFill>
                <a:latin typeface="BlairMdITC TT-Medium" charset="0"/>
                <a:cs typeface="BlairMdITC TT-Medium" charset="0"/>
              </a:rPr>
              <a:t>Model</a:t>
            </a:r>
            <a:endParaRPr lang="fr-FR" sz="1800" b="0" i="1" dirty="0">
              <a:solidFill>
                <a:srgbClr val="FFFF00"/>
              </a:solidFill>
              <a:latin typeface="BlairMdITC TT-Medium" charset="0"/>
              <a:cs typeface="BlairMdITC TT-Medium" charset="0"/>
            </a:endParaRPr>
          </a:p>
        </p:txBody>
      </p:sp>
      <p:pic>
        <p:nvPicPr>
          <p:cNvPr id="48134" name="Picture 4" descr="Higg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1950" y="71438"/>
            <a:ext cx="995363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100392" y="404664"/>
            <a:ext cx="928560" cy="461665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Run 2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00392" y="879103"/>
            <a:ext cx="928560" cy="461665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Run 2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00392" y="1311151"/>
            <a:ext cx="928560" cy="461665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Run 2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7936" y="2276872"/>
            <a:ext cx="928560" cy="461665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Run 2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00392" y="404664"/>
            <a:ext cx="966931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SUSY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00392" y="879103"/>
            <a:ext cx="966931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SUSY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00392" y="1311151"/>
            <a:ext cx="966931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SUSY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10746" y="2276872"/>
            <a:ext cx="966931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SUSY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10746" y="2751311"/>
            <a:ext cx="966931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SUSY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10746" y="3212976"/>
            <a:ext cx="966931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SUSY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648200" y="6248400"/>
            <a:ext cx="4152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John Ellis   BUSSTEPP August 2015 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131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45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45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45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45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45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45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45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45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45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5795" grpId="0" build="p" animBg="1"/>
      <p:bldP spid="8" grpId="0" animBg="1"/>
      <p:bldP spid="2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4-04-13 at 12.09.0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68" y="1134969"/>
            <a:ext cx="6042332" cy="2632024"/>
          </a:xfrm>
        </p:spPr>
      </p:pic>
      <p:sp>
        <p:nvSpPr>
          <p:cNvPr id="4" name="ZoneTexte 3"/>
          <p:cNvSpPr txBox="1"/>
          <p:nvPr/>
        </p:nvSpPr>
        <p:spPr>
          <a:xfrm>
            <a:off x="5943600" y="838200"/>
            <a:ext cx="3062808" cy="31700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Circular </a:t>
            </a:r>
            <a:r>
              <a:rPr lang="en-GB" dirty="0" err="1" smtClean="0">
                <a:solidFill>
                  <a:srgbClr val="0000FF"/>
                </a:solidFill>
              </a:rPr>
              <a:t>e+e</a:t>
            </a:r>
            <a:r>
              <a:rPr lang="en-GB" dirty="0" smtClean="0">
                <a:solidFill>
                  <a:srgbClr val="0000FF"/>
                </a:solidFill>
              </a:rPr>
              <a:t>- collider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with </a:t>
            </a:r>
            <a:r>
              <a:rPr lang="en-US" dirty="0" smtClean="0">
                <a:solidFill>
                  <a:srgbClr val="0000FF"/>
                </a:solidFill>
                <a:ea typeface="Arial" charset="0"/>
                <a:cs typeface="Arial" charset="0"/>
              </a:rPr>
              <a:t>√</a:t>
            </a:r>
            <a:r>
              <a:rPr lang="en-US" dirty="0" err="1" smtClean="0">
                <a:solidFill>
                  <a:srgbClr val="0000FF"/>
                </a:solidFill>
                <a:ea typeface="Arial" charset="0"/>
                <a:cs typeface="Arial" charset="0"/>
              </a:rPr>
              <a:t>s</a:t>
            </a:r>
            <a:r>
              <a:rPr lang="en-US" dirty="0" smtClean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energy in the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range of 90-350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Can serve 4 experiments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simultaneously!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Challenging but no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showstoppers!!  (2 rings)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Energy loss/turn ~ 8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FCC-</a:t>
            </a:r>
            <a:r>
              <a:rPr kumimoji="0" lang="en-GB" sz="36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ee</a:t>
            </a:r>
            <a:r>
              <a:rPr lang="en-GB" sz="3600" b="1" kern="0" dirty="0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: The Electron-Positron Option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8" name="Espace réservé du contenu 4" descr="Screen Shot 2014-04-13 at 12.01.3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53000" y="4284784"/>
            <a:ext cx="4114800" cy="249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Screen Shot 2014-04-14 at 1.10.1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4114800"/>
            <a:ext cx="4572001" cy="201188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52400" y="6096000"/>
            <a:ext cx="405291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Tera</a:t>
            </a:r>
            <a:r>
              <a:rPr lang="en-GB" dirty="0" smtClean="0"/>
              <a:t>-Z, Oku-W, Mega-H, Mega-top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962400" y="1524000"/>
            <a:ext cx="533400" cy="3048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2057400"/>
            <a:ext cx="533400" cy="3048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524000" y="3352800"/>
            <a:ext cx="914400" cy="3048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FCC-he</a:t>
            </a:r>
            <a:r>
              <a:rPr lang="en-GB" sz="3600" b="1" kern="0" dirty="0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: The Electron-Proton Option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6200" y="762000"/>
            <a:ext cx="9092979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Future</a:t>
            </a:r>
            <a:r>
              <a:rPr lang="en-GB" dirty="0" smtClean="0">
                <a:solidFill>
                  <a:srgbClr val="0000FF"/>
                </a:solidFill>
              </a:rPr>
              <a:t> possible </a:t>
            </a:r>
            <a:r>
              <a:rPr lang="en-GB" dirty="0" err="1" smtClean="0">
                <a:solidFill>
                  <a:srgbClr val="0000FF"/>
                </a:solidFill>
              </a:rPr>
              <a:t>hadron</a:t>
            </a:r>
            <a:r>
              <a:rPr lang="en-GB" dirty="0" smtClean="0">
                <a:solidFill>
                  <a:srgbClr val="0000FF"/>
                </a:solidFill>
              </a:rPr>
              <a:t> and lepton colliders will be excellent QCD explorers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High</a:t>
            </a:r>
            <a:r>
              <a:rPr lang="en-GB" dirty="0" smtClean="0">
                <a:solidFill>
                  <a:srgbClr val="0000FF"/>
                </a:solidFill>
              </a:rPr>
              <a:t> luminosity (10</a:t>
            </a:r>
            <a:r>
              <a:rPr lang="en-GB" baseline="30000" dirty="0" smtClean="0">
                <a:solidFill>
                  <a:srgbClr val="0000FF"/>
                </a:solidFill>
              </a:rPr>
              <a:t>34</a:t>
            </a:r>
            <a:r>
              <a:rPr lang="en-GB" dirty="0" smtClean="0">
                <a:solidFill>
                  <a:srgbClr val="0000FF"/>
                </a:solidFill>
              </a:rPr>
              <a:t>-10</a:t>
            </a:r>
            <a:r>
              <a:rPr lang="en-GB" baseline="30000" dirty="0" smtClean="0">
                <a:solidFill>
                  <a:srgbClr val="0000FF"/>
                </a:solidFill>
              </a:rPr>
              <a:t>35</a:t>
            </a:r>
            <a:r>
              <a:rPr lang="en-GB" dirty="0" smtClean="0">
                <a:solidFill>
                  <a:srgbClr val="0000FF"/>
                </a:solidFill>
              </a:rPr>
              <a:t>) and/or energy lepton-</a:t>
            </a:r>
            <a:r>
              <a:rPr lang="en-GB" dirty="0" err="1" smtClean="0">
                <a:solidFill>
                  <a:srgbClr val="0000FF"/>
                </a:solidFill>
              </a:rPr>
              <a:t>hadron</a:t>
            </a:r>
            <a:r>
              <a:rPr lang="en-GB" dirty="0" smtClean="0">
                <a:solidFill>
                  <a:srgbClr val="0000FF"/>
                </a:solidFill>
              </a:rPr>
              <a:t> colliders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-&gt;Dedicated </a:t>
            </a:r>
            <a:r>
              <a:rPr lang="en-GB" dirty="0" err="1" smtClean="0">
                <a:solidFill>
                  <a:srgbClr val="0000FF"/>
                </a:solidFill>
              </a:rPr>
              <a:t>facilitie</a:t>
            </a:r>
            <a:r>
              <a:rPr lang="en-GB" dirty="0" smtClean="0">
                <a:solidFill>
                  <a:srgbClr val="0000FF"/>
                </a:solidFill>
              </a:rPr>
              <a:t> studies include the </a:t>
            </a:r>
            <a:r>
              <a:rPr lang="en-GB" dirty="0" err="1" smtClean="0">
                <a:solidFill>
                  <a:srgbClr val="FF0000"/>
                </a:solidFill>
              </a:rPr>
              <a:t>LHeC</a:t>
            </a:r>
            <a:r>
              <a:rPr lang="en-GB" dirty="0" smtClean="0">
                <a:solidFill>
                  <a:srgbClr val="0000FF"/>
                </a:solidFill>
              </a:rPr>
              <a:t> (Europe) and </a:t>
            </a:r>
            <a:r>
              <a:rPr lang="en-GB" dirty="0" smtClean="0">
                <a:solidFill>
                  <a:srgbClr val="FF0000"/>
                </a:solidFill>
              </a:rPr>
              <a:t>EIC</a:t>
            </a:r>
            <a:r>
              <a:rPr lang="en-GB" dirty="0" smtClean="0">
                <a:solidFill>
                  <a:srgbClr val="0000FF"/>
                </a:solidFill>
              </a:rPr>
              <a:t> (US) projects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  and now </a:t>
            </a:r>
            <a:r>
              <a:rPr lang="en-GB" dirty="0" smtClean="0">
                <a:solidFill>
                  <a:srgbClr val="FF0000"/>
                </a:solidFill>
              </a:rPr>
              <a:t>FCC-he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Image 5" descr="Screen Shot 2014-03-05 at 9.18.3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812848"/>
            <a:ext cx="4395657" cy="335935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210639" y="2266890"/>
            <a:ext cx="237076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ep</a:t>
            </a:r>
            <a:r>
              <a:rPr lang="en-GB" dirty="0" smtClean="0"/>
              <a:t>: 60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err="1" smtClean="0"/>
              <a:t>x</a:t>
            </a:r>
            <a:r>
              <a:rPr lang="en-GB" dirty="0" smtClean="0"/>
              <a:t> 7 </a:t>
            </a:r>
            <a:r>
              <a:rPr lang="en-GB" dirty="0" err="1" smtClean="0"/>
              <a:t>TeV</a:t>
            </a:r>
            <a:endParaRPr lang="en-GB" dirty="0"/>
          </a:p>
        </p:txBody>
      </p:sp>
      <p:pic>
        <p:nvPicPr>
          <p:cNvPr id="8" name="Image 7" descr="Screen Shot 2014-04-14 at 3.58.3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435" y="2971800"/>
            <a:ext cx="4342565" cy="2819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8534400" y="2971800"/>
            <a:ext cx="609600" cy="609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534400" y="5410200"/>
            <a:ext cx="609600" cy="381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382000" y="3048000"/>
            <a:ext cx="5543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Fcc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5721879" y="5867400"/>
            <a:ext cx="2736321" cy="70788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Use FCC-</a:t>
            </a:r>
            <a:r>
              <a:rPr lang="en-GB" dirty="0" err="1" smtClean="0">
                <a:solidFill>
                  <a:srgbClr val="0000FF"/>
                </a:solidFill>
              </a:rPr>
              <a:t>ee</a:t>
            </a:r>
            <a:r>
              <a:rPr lang="en-GB" dirty="0" smtClean="0">
                <a:solidFill>
                  <a:srgbClr val="0000FF"/>
                </a:solidFill>
              </a:rPr>
              <a:t> ring 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Energy Recovery </a:t>
            </a:r>
            <a:r>
              <a:rPr lang="en-GB" dirty="0" err="1" smtClean="0">
                <a:solidFill>
                  <a:srgbClr val="0000FF"/>
                </a:solidFill>
              </a:rPr>
              <a:t>Linac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334000" y="2286000"/>
            <a:ext cx="302398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ep</a:t>
            </a:r>
            <a:r>
              <a:rPr lang="en-GB" dirty="0" smtClean="0"/>
              <a:t>: 60-175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err="1" smtClean="0"/>
              <a:t>x</a:t>
            </a:r>
            <a:r>
              <a:rPr lang="en-GB" dirty="0" smtClean="0"/>
              <a:t> 50 </a:t>
            </a:r>
            <a:r>
              <a:rPr lang="en-GB" dirty="0" err="1" smtClean="0"/>
              <a:t>TeV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3"/>
          <p:cNvSpPr txBox="1">
            <a:spLocks/>
          </p:cNvSpPr>
          <p:nvPr/>
        </p:nvSpPr>
        <p:spPr bwMode="auto">
          <a:xfrm>
            <a:off x="914400" y="2362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Linear </a:t>
            </a:r>
            <a:r>
              <a:rPr kumimoji="0" lang="en-GB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e+e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- Colliders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38200" y="3482876"/>
            <a:ext cx="7224003" cy="267765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Electron-positron machines for high precision and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possibly high energy (few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r>
              <a:rPr lang="en-GB" sz="2400" dirty="0" smtClean="0">
                <a:solidFill>
                  <a:srgbClr val="FF0000"/>
                </a:solidFill>
              </a:rPr>
              <a:t>)  …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Avoid </a:t>
            </a:r>
            <a:r>
              <a:rPr lang="en-GB" sz="2400" smtClean="0">
                <a:solidFill>
                  <a:srgbClr val="FF0000"/>
                </a:solidFill>
              </a:rPr>
              <a:t>Synchrotron radiation </a:t>
            </a:r>
            <a:r>
              <a:rPr lang="en-GB" sz="2400" dirty="0" smtClean="0">
                <a:solidFill>
                  <a:srgbClr val="FF0000"/>
                </a:solidFill>
              </a:rPr>
              <a:t>from </a:t>
            </a:r>
            <a:r>
              <a:rPr lang="en-GB" sz="2400" smtClean="0">
                <a:solidFill>
                  <a:srgbClr val="FF0000"/>
                </a:solidFill>
              </a:rPr>
              <a:t>a circular </a:t>
            </a:r>
            <a:r>
              <a:rPr lang="en-GB" sz="2400" dirty="0" smtClean="0">
                <a:solidFill>
                  <a:srgbClr val="FF0000"/>
                </a:solidFill>
              </a:rPr>
              <a:t>machine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Studies and R&amp;D work on linear colliders started in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the ‘90’s and they have achieved a very high level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of maturity now… 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8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ILC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Layout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Image 2" descr="Screen Shot 2013-06-05 at 10.25.3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371600"/>
            <a:ext cx="2779595" cy="3962400"/>
          </a:xfrm>
          <a:prstGeom prst="rect">
            <a:avLst/>
          </a:prstGeom>
        </p:spPr>
      </p:pic>
      <p:pic>
        <p:nvPicPr>
          <p:cNvPr id="4" name="Image 3" descr="Screen Shot 2013-06-08 at 8.50.33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371600"/>
            <a:ext cx="5334000" cy="242540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55842" y="838200"/>
            <a:ext cx="8988158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Japan has expressed a strong interest to host this collider! Under discussion…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Image 6" descr="Screen Shot 2014-04-14 at 5.00.4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10000"/>
            <a:ext cx="4953000" cy="300810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667000" y="5562600"/>
            <a:ext cx="2328682" cy="58477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Comparison of different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 </a:t>
            </a:r>
            <a:r>
              <a:rPr lang="en-GB" sz="1600" dirty="0" err="1" smtClean="0">
                <a:solidFill>
                  <a:srgbClr val="0000FF"/>
                </a:solidFill>
              </a:rPr>
              <a:t>e+e</a:t>
            </a:r>
            <a:r>
              <a:rPr lang="en-GB" sz="1600" dirty="0" smtClean="0">
                <a:solidFill>
                  <a:srgbClr val="0000FF"/>
                </a:solidFill>
              </a:rPr>
              <a:t>- colliders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486400" y="5715000"/>
            <a:ext cx="3543082" cy="95410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Note: in 2013 ILC produced a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plan to double the luminosity</a:t>
            </a:r>
          </a:p>
          <a:p>
            <a:r>
              <a:rPr lang="en-GB" sz="1600" dirty="0" smtClean="0"/>
              <a:t>(not included in the figure) 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5-06-09 at 17.02.0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3124200"/>
            <a:ext cx="6136880" cy="3581401"/>
          </a:xfrm>
        </p:spPr>
      </p:pic>
      <p:sp>
        <p:nvSpPr>
          <p:cNvPr id="4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CLIC: Two Beam Acceleration</a:t>
            </a:r>
            <a:endParaRPr lang="en-GB" dirty="0">
              <a:effectLst/>
            </a:endParaRPr>
          </a:p>
        </p:txBody>
      </p:sp>
      <p:pic>
        <p:nvPicPr>
          <p:cNvPr id="7" name="Image 6" descr="Screen Shot 2015-06-10 at 10.43.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1" y="1484998"/>
            <a:ext cx="3124200" cy="2782202"/>
          </a:xfrm>
          <a:prstGeom prst="rect">
            <a:avLst/>
          </a:prstGeom>
        </p:spPr>
      </p:pic>
      <p:pic>
        <p:nvPicPr>
          <p:cNvPr id="8" name="Image 7" descr="Screen Shot 2015-06-10 at 10.41.3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143000"/>
            <a:ext cx="4985358" cy="18288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629400" y="1066800"/>
            <a:ext cx="207332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CLIC parameters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6687871" y="4724400"/>
            <a:ext cx="2227743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Parameters for √</a:t>
            </a:r>
            <a:r>
              <a:rPr lang="en-GB" dirty="0" err="1" smtClean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500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1.4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3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7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93725"/>
            <a:ext cx="9144000" cy="64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498" name="Picture 2" descr="clic-profil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69088" y="2400300"/>
            <a:ext cx="25019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9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108700" y="635635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895A01F-887B-5145-A6FD-16A3393C7906}" type="slidenum">
              <a:rPr lang="en-GB">
                <a:solidFill>
                  <a:srgbClr val="000000"/>
                </a:solidFill>
                <a:latin typeface="Times New Roman" charset="0"/>
              </a:rPr>
              <a:pPr/>
              <a:t>64</a:t>
            </a:fld>
            <a:endParaRPr lang="en-GB">
              <a:solidFill>
                <a:srgbClr val="000000"/>
              </a:solidFill>
              <a:latin typeface="Times New Roman" charset="0"/>
            </a:endParaRPr>
          </a:p>
        </p:txBody>
      </p:sp>
      <p:pic>
        <p:nvPicPr>
          <p:cNvPr id="106500" name="Image 3" descr="Figure9-3.tif"/>
          <p:cNvPicPr>
            <a:picLocks noGrp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6667500" y="4784725"/>
            <a:ext cx="2478088" cy="1571625"/>
          </a:xfrm>
        </p:spPr>
      </p:pic>
      <p:sp>
        <p:nvSpPr>
          <p:cNvPr id="10" name="TextBox 9"/>
          <p:cNvSpPr txBox="1"/>
          <p:nvPr/>
        </p:nvSpPr>
        <p:spPr>
          <a:xfrm>
            <a:off x="6042025" y="4076700"/>
            <a:ext cx="3103563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380" tIns="45692" rIns="91380" bIns="45692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Tunnel implementations  (laser straight)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5688" y="6356350"/>
            <a:ext cx="3014662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380" tIns="45692" rIns="91380" bIns="45692">
            <a:prstTxWarp prst="textNoShape">
              <a:avLst/>
            </a:prstTxWarp>
            <a:spAutoFit/>
          </a:bodyPr>
          <a:lstStyle/>
          <a:p>
            <a:pPr defTabSz="455613"/>
            <a:r>
              <a:rPr lang="en-US" sz="1400">
                <a:solidFill>
                  <a:srgbClr val="000000"/>
                </a:solidFill>
              </a:rPr>
              <a:t>Central MDI &amp; Interaction Region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CLIC Layout @ CERN</a:t>
            </a:r>
            <a:endParaRPr lang="en-GB" dirty="0">
              <a:effectLst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 bwMode="auto">
          <a:xfrm>
            <a:off x="0" y="762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FCC-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hh</a:t>
            </a:r>
            <a:r>
              <a:rPr lang="en-GB" sz="4000" b="1" kern="0" dirty="0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: Searches for New Particles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9" name="Image 8" descr="Screen Shot 2013-06-04 at 6.20.3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4800600" cy="250649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0" y="838200"/>
            <a:ext cx="512254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Searches for pair produced SUSY particles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1" name="Espace réservé du contenu 4" descr="Screen Shot 2014-04-13 at 12.52.0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2400" y="3733800"/>
            <a:ext cx="4419600" cy="168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4572000" y="4702314"/>
            <a:ext cx="331665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Upper limit for higher Higgs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mass in 2HDM models?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953000" y="838200"/>
            <a:ext cx="4191000" cy="378565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             FCC-</a:t>
            </a:r>
            <a:r>
              <a:rPr lang="en-GB" sz="2400" dirty="0" err="1" smtClean="0">
                <a:solidFill>
                  <a:srgbClr val="FF0000"/>
                </a:solidFill>
              </a:rPr>
              <a:t>hh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-Reach </a:t>
            </a:r>
            <a:r>
              <a:rPr lang="en-GB" sz="2400" dirty="0" err="1" smtClean="0">
                <a:solidFill>
                  <a:srgbClr val="0000FF"/>
                </a:solidFill>
              </a:rPr>
              <a:t>sparticle</a:t>
            </a:r>
            <a:r>
              <a:rPr lang="en-GB" sz="2400" dirty="0" smtClean="0">
                <a:solidFill>
                  <a:srgbClr val="0000FF"/>
                </a:solidFill>
              </a:rPr>
              <a:t> masses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search up to about </a:t>
            </a:r>
            <a:r>
              <a:rPr lang="en-GB" sz="2400" dirty="0" smtClean="0">
                <a:solidFill>
                  <a:srgbClr val="FF0000"/>
                </a:solidFill>
              </a:rPr>
              <a:t>16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 for </a:t>
            </a:r>
            <a:r>
              <a:rPr lang="en-GB" sz="2400" dirty="0" err="1" smtClean="0">
                <a:solidFill>
                  <a:srgbClr val="FF0000"/>
                </a:solidFill>
              </a:rPr>
              <a:t>squarks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0000FF"/>
                </a:solidFill>
              </a:rPr>
              <a:t>of light quarks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and </a:t>
            </a:r>
            <a:r>
              <a:rPr lang="en-GB" sz="2400" dirty="0" smtClean="0">
                <a:solidFill>
                  <a:srgbClr val="FF0000"/>
                </a:solidFill>
              </a:rPr>
              <a:t>7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r>
              <a:rPr lang="en-GB" sz="2400" dirty="0" smtClean="0">
                <a:solidFill>
                  <a:srgbClr val="FF0000"/>
                </a:solidFill>
              </a:rPr>
              <a:t> for stops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-Excited quarks probe the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structure of </a:t>
            </a:r>
            <a:r>
              <a:rPr lang="en-GB" sz="2400" dirty="0" smtClean="0">
                <a:solidFill>
                  <a:srgbClr val="FF0000"/>
                </a:solidFill>
              </a:rPr>
              <a:t>quarks down to 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 4x10</a:t>
            </a:r>
            <a:r>
              <a:rPr lang="en-GB" sz="2400" baseline="30000" dirty="0" smtClean="0">
                <a:solidFill>
                  <a:srgbClr val="FF0000"/>
                </a:solidFill>
              </a:rPr>
              <a:t>-21 </a:t>
            </a:r>
            <a:r>
              <a:rPr lang="en-GB" sz="2400" dirty="0" err="1" smtClean="0">
                <a:solidFill>
                  <a:srgbClr val="FF0000"/>
                </a:solidFill>
              </a:rPr>
              <a:t>m</a:t>
            </a:r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-Discovery of </a:t>
            </a:r>
            <a:r>
              <a:rPr lang="en-GB" sz="2400" dirty="0" smtClean="0">
                <a:solidFill>
                  <a:srgbClr val="FF0000"/>
                </a:solidFill>
              </a:rPr>
              <a:t>resonances up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 to masses of 40-50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4" name="Image 13" descr="Screen Shot 2014-04-16 at 2.38.4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5486400"/>
            <a:ext cx="5943600" cy="132080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8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Physics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at </a:t>
            </a:r>
            <a:r>
              <a:rPr kumimoji="0" lang="en-GB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e+e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- Colliders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Image 8" descr="Screen Shot 2014-04-14 at 5.01.2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90600"/>
            <a:ext cx="3835517" cy="264194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38200" y="838200"/>
            <a:ext cx="2243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Higgs Boson Couplings</a:t>
            </a:r>
            <a:endParaRPr lang="en-GB" sz="1600" dirty="0"/>
          </a:p>
        </p:txBody>
      </p:sp>
      <p:pic>
        <p:nvPicPr>
          <p:cNvPr id="11" name="Image 10" descr="Screen Shot 2014-04-14 at 5.01.5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4114800"/>
            <a:ext cx="3665978" cy="2536963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0" y="3886200"/>
            <a:ext cx="3661178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Fit to all EWK precision measurements</a:t>
            </a:r>
            <a:endParaRPr lang="en-GB" sz="1600" dirty="0"/>
          </a:p>
        </p:txBody>
      </p:sp>
      <p:pic>
        <p:nvPicPr>
          <p:cNvPr id="13" name="Image 12" descr="Screen Shot 2014-04-14 at 5.01.34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219200"/>
            <a:ext cx="2133600" cy="27432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569564" y="804446"/>
            <a:ext cx="198363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Higgs Boson decays</a:t>
            </a:r>
            <a:endParaRPr lang="en-GB" sz="1600" dirty="0"/>
          </a:p>
        </p:txBody>
      </p:sp>
      <p:sp>
        <p:nvSpPr>
          <p:cNvPr id="15" name="ZoneTexte 14"/>
          <p:cNvSpPr txBox="1"/>
          <p:nvPr/>
        </p:nvSpPr>
        <p:spPr>
          <a:xfrm>
            <a:off x="3421812" y="3124200"/>
            <a:ext cx="1531188" cy="83099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ILC luminosity</a:t>
            </a:r>
          </a:p>
          <a:p>
            <a:r>
              <a:rPr lang="en-GB" sz="1600" dirty="0" smtClean="0"/>
              <a:t>upgrade not</a:t>
            </a:r>
          </a:p>
          <a:p>
            <a:r>
              <a:rPr lang="en-GB" sz="1600" dirty="0" smtClean="0"/>
              <a:t>included</a:t>
            </a:r>
            <a:endParaRPr lang="en-GB" sz="1600" dirty="0"/>
          </a:p>
        </p:txBody>
      </p:sp>
      <p:pic>
        <p:nvPicPr>
          <p:cNvPr id="16" name="Image 15" descr="Screen Shot 2014-04-14 at 3.44.00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0" y="4114800"/>
            <a:ext cx="3337561" cy="251460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3962400" y="4038600"/>
            <a:ext cx="310934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Higgs couplings </a:t>
            </a:r>
            <a:r>
              <a:rPr lang="en-GB" sz="1600" dirty="0" err="1" smtClean="0"/>
              <a:t>vs</a:t>
            </a:r>
            <a:r>
              <a:rPr lang="en-GB" sz="1600" dirty="0" smtClean="0"/>
              <a:t> particle mass</a:t>
            </a:r>
            <a:endParaRPr lang="en-GB" sz="1600" dirty="0"/>
          </a:p>
        </p:txBody>
      </p:sp>
      <p:pic>
        <p:nvPicPr>
          <p:cNvPr id="18" name="Picture 5" descr="graph_hz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8662" y="937261"/>
            <a:ext cx="1670538" cy="116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Espace réservé du contenu 4" descr="Screen Shot 2014-04-13 at 11.38.04 A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162800" y="2247705"/>
            <a:ext cx="1981200" cy="3010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ZoneTexte 19"/>
          <p:cNvSpPr txBox="1"/>
          <p:nvPr/>
        </p:nvSpPr>
        <p:spPr>
          <a:xfrm>
            <a:off x="7551296" y="2286000"/>
            <a:ext cx="159270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arXiv1308.6176</a:t>
            </a:r>
            <a:endParaRPr lang="en-GB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7162800" y="5461337"/>
            <a:ext cx="1990048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delivers</a:t>
            </a:r>
          </a:p>
          <a:p>
            <a:r>
              <a:rPr lang="en-GB" dirty="0" smtClean="0"/>
              <a:t>very precise </a:t>
            </a:r>
          </a:p>
          <a:p>
            <a:r>
              <a:rPr lang="en-GB" dirty="0" smtClean="0"/>
              <a:t>measurements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8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 Higgs Self Coupling!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52400" y="864513"/>
            <a:ext cx="8932992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A key measurement for our understanding of the Higgs field potential!</a:t>
            </a:r>
            <a:endParaRPr lang="en-GB" sz="2200" dirty="0">
              <a:solidFill>
                <a:srgbClr val="FF0000"/>
              </a:solidFill>
            </a:endParaRPr>
          </a:p>
        </p:txBody>
      </p:sp>
      <p:pic>
        <p:nvPicPr>
          <p:cNvPr id="10" name="Image 9" descr="Screen Shot 2014-04-14 at 5.35.1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21252"/>
            <a:ext cx="4991510" cy="108417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09608" y="1657290"/>
            <a:ext cx="74997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in pp</a:t>
            </a:r>
            <a:endParaRPr lang="en-GB" dirty="0"/>
          </a:p>
        </p:txBody>
      </p:sp>
      <p:pic>
        <p:nvPicPr>
          <p:cNvPr id="12" name="Image 11" descr="Screen Shot 2014-04-14 at 5.02.0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653924"/>
            <a:ext cx="5753734" cy="3975476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0216" y="1524000"/>
            <a:ext cx="2144684" cy="1828800"/>
          </a:xfrm>
          <a:prstGeom prst="rect">
            <a:avLst/>
          </a:prstGeom>
          <a:solidFill>
            <a:schemeClr val="accent3"/>
          </a:solidFill>
        </p:spPr>
      </p:pic>
      <p:sp>
        <p:nvSpPr>
          <p:cNvPr id="14" name="ZoneTexte 13"/>
          <p:cNvSpPr txBox="1"/>
          <p:nvPr/>
        </p:nvSpPr>
        <p:spPr>
          <a:xfrm>
            <a:off x="6096000" y="3886200"/>
            <a:ext cx="3047654" cy="255454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Difficult measurements!!: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Evaluation till ongoing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for HL-LHC sensitivity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FF0000"/>
                </a:solidFill>
              </a:rPr>
              <a:t>e+e</a:t>
            </a:r>
            <a:r>
              <a:rPr lang="en-GB" dirty="0" smtClean="0">
                <a:solidFill>
                  <a:srgbClr val="FF0000"/>
                </a:solidFill>
              </a:rPr>
              <a:t>- machines with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sufficient energy and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FCC-</a:t>
            </a:r>
            <a:r>
              <a:rPr lang="en-GB" dirty="0" err="1" smtClean="0">
                <a:solidFill>
                  <a:srgbClr val="FF0000"/>
                </a:solidFill>
              </a:rPr>
              <a:t>hh</a:t>
            </a:r>
            <a:r>
              <a:rPr lang="en-GB" dirty="0" smtClean="0">
                <a:solidFill>
                  <a:srgbClr val="FF0000"/>
                </a:solidFill>
              </a:rPr>
              <a:t> can measure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this process precisely  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re 1"/>
          <p:cNvSpPr>
            <a:spLocks noGrp="1"/>
          </p:cNvSpPr>
          <p:nvPr>
            <p:ph type="title"/>
          </p:nvPr>
        </p:nvSpPr>
        <p:spPr>
          <a:xfrm>
            <a:off x="211015" y="-152400"/>
            <a:ext cx="8710246" cy="866775"/>
          </a:xfrm>
        </p:spPr>
        <p:txBody>
          <a:bodyPr/>
          <a:lstStyle/>
          <a:p>
            <a:r>
              <a:rPr lang="fr-FR" sz="3800" dirty="0" err="1" smtClean="0">
                <a:latin typeface="Arial" charset="0"/>
              </a:rPr>
              <a:t>Summary</a:t>
            </a:r>
            <a:r>
              <a:rPr lang="fr-FR" sz="3800" dirty="0" smtClean="0">
                <a:latin typeface="Arial" charset="0"/>
              </a:rPr>
              <a:t>: The </a:t>
            </a:r>
            <a:r>
              <a:rPr lang="fr-FR" sz="3800" dirty="0" err="1" smtClean="0">
                <a:latin typeface="Arial" charset="0"/>
              </a:rPr>
              <a:t>Searches</a:t>
            </a:r>
            <a:r>
              <a:rPr lang="fr-FR" sz="3800" dirty="0" smtClean="0">
                <a:latin typeface="Arial" charset="0"/>
              </a:rPr>
              <a:t> are on!</a:t>
            </a:r>
            <a:endParaRPr lang="fr-FR" sz="3800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288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6997212" y="6281739"/>
            <a:ext cx="1918188" cy="542925"/>
          </a:xfrm>
          <a:prstGeom prst="rect">
            <a:avLst/>
          </a:prstGeom>
          <a:noFill/>
        </p:spPr>
        <p:txBody>
          <a:bodyPr/>
          <a:lstStyle/>
          <a:p>
            <a:fld id="{6AD3E268-318B-4D40-8509-39873DE903DA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146436" name="Rectangle 4"/>
          <p:cNvSpPr>
            <a:spLocks noChangeArrowheads="1"/>
          </p:cNvSpPr>
          <p:nvPr/>
        </p:nvSpPr>
        <p:spPr bwMode="auto">
          <a:xfrm>
            <a:off x="0" y="838200"/>
            <a:ext cx="9144000" cy="57912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NZ">
              <a:solidFill>
                <a:schemeClr val="tx1"/>
              </a:solidFill>
              <a:latin typeface="Tahoma" charset="0"/>
            </a:endParaRPr>
          </a:p>
        </p:txBody>
      </p:sp>
      <p:sp>
        <p:nvSpPr>
          <p:cNvPr id="122885" name="Espace réservé du contenu 2"/>
          <p:cNvSpPr txBox="1">
            <a:spLocks/>
          </p:cNvSpPr>
          <p:nvPr/>
        </p:nvSpPr>
        <p:spPr bwMode="auto">
          <a:xfrm>
            <a:off x="0" y="838200"/>
            <a:ext cx="8991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LHC has entered a new territory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The ATLAS and CMS experiments are heavily engaged in searches for new physics. The most popular example is </a:t>
            </a:r>
            <a:r>
              <a:rPr lang="en-GB" sz="2400" dirty="0" err="1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Supersymmetry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, but many other New Physics model searches are covered.   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No </a:t>
            </a: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sign of new physics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yet in the first 20 fb</a:t>
            </a:r>
            <a:r>
              <a:rPr lang="en-GB" sz="2400" baseline="300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-1 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at 8 </a:t>
            </a:r>
            <a:r>
              <a:rPr lang="en-GB" sz="2400" dirty="0" err="1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with the analyses reported in this lecture… 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This starts to cut into the ‘preferred regions’ for a large number of models, like SUSY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More exotic channels are now being covered: monopoles, fractional or multiple charged particles, long lived particles… 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Still many unexplored channels left to explore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LHC did its </a:t>
            </a:r>
            <a:r>
              <a:rPr lang="en-GB" sz="2400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part so far with a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great run in 2011 and 2012  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Collected about 20 fb</a:t>
            </a:r>
            <a:r>
              <a:rPr lang="en-GB" sz="2400" baseline="300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-1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@ 8 </a:t>
            </a:r>
            <a:r>
              <a:rPr lang="en-GB" sz="2400" dirty="0" err="1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by end of 2012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 2015 the energy will be 13/14 </a:t>
            </a:r>
            <a:r>
              <a:rPr lang="en-GB" sz="2400" dirty="0" err="1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, 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excellent for searches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                           And maybe one day soon:</a:t>
            </a:r>
            <a:endParaRPr lang="en-GB" sz="2400" dirty="0">
              <a:solidFill>
                <a:srgbClr val="FF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6734217" y="4343400"/>
            <a:ext cx="2409783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2"/>
          <p:cNvSpPr txBox="1">
            <a:spLocks noChangeArrowheads="1"/>
          </p:cNvSpPr>
          <p:nvPr/>
        </p:nvSpPr>
        <p:spPr bwMode="auto">
          <a:xfrm>
            <a:off x="2945423" y="-30163"/>
            <a:ext cx="34962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Beyond the Higgs Boson </a:t>
            </a:r>
          </a:p>
        </p:txBody>
      </p:sp>
      <p:pic>
        <p:nvPicPr>
          <p:cNvPr id="63493" name="Picture 3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169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4" name="Rectangle 4"/>
          <p:cNvSpPr>
            <a:spLocks noChangeArrowheads="1"/>
          </p:cNvSpPr>
          <p:nvPr/>
        </p:nvSpPr>
        <p:spPr bwMode="auto">
          <a:xfrm>
            <a:off x="7025054" y="6553200"/>
            <a:ext cx="22236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Picture from Marusa Bradac</a:t>
            </a:r>
            <a:endParaRPr lang="en-US" sz="2400">
              <a:solidFill>
                <a:schemeClr val="tx1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3822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9138" y="1066800"/>
            <a:ext cx="5275385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7" name="Text Box 7"/>
          <p:cNvSpPr txBox="1">
            <a:spLocks noChangeArrowheads="1"/>
          </p:cNvSpPr>
          <p:nvPr/>
        </p:nvSpPr>
        <p:spPr bwMode="auto">
          <a:xfrm>
            <a:off x="0" y="304800"/>
            <a:ext cx="9292402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dirty="0" err="1">
                <a:solidFill>
                  <a:srgbClr val="0000CC"/>
                </a:solidFill>
                <a:latin typeface="Arial" charset="0"/>
              </a:rPr>
              <a:t>Supersymmetry</a:t>
            </a:r>
            <a:r>
              <a:rPr lang="en-US" sz="3600" dirty="0">
                <a:solidFill>
                  <a:srgbClr val="0000CC"/>
                </a:solidFill>
                <a:latin typeface="Arial" charset="0"/>
              </a:rPr>
              <a:t>: a new symmetry in </a:t>
            </a:r>
            <a:r>
              <a:rPr lang="en-US" sz="3600" dirty="0" smtClean="0">
                <a:solidFill>
                  <a:srgbClr val="0000CC"/>
                </a:solidFill>
                <a:latin typeface="Arial" charset="0"/>
              </a:rPr>
              <a:t>Nature? </a:t>
            </a:r>
            <a:endParaRPr lang="en-US" sz="3600" dirty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3382280" name="Picture 8" descr="x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369" y="4191000"/>
            <a:ext cx="4079631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281" name="Text Box 9"/>
          <p:cNvSpPr txBox="1">
            <a:spLocks noChangeArrowheads="1"/>
          </p:cNvSpPr>
          <p:nvPr/>
        </p:nvSpPr>
        <p:spPr bwMode="auto">
          <a:xfrm>
            <a:off x="603738" y="6562726"/>
            <a:ext cx="3927014" cy="36933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Arial" charset="0"/>
              </a:rPr>
              <a:t>SUSY particle production at the LHC</a:t>
            </a:r>
          </a:p>
        </p:txBody>
      </p:sp>
      <p:sp>
        <p:nvSpPr>
          <p:cNvPr id="3382282" name="Oval 10"/>
          <p:cNvSpPr>
            <a:spLocks noChangeArrowheads="1"/>
          </p:cNvSpPr>
          <p:nvPr/>
        </p:nvSpPr>
        <p:spPr bwMode="auto">
          <a:xfrm>
            <a:off x="2672861" y="41148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3" name="Oval 11"/>
          <p:cNvSpPr>
            <a:spLocks noChangeArrowheads="1"/>
          </p:cNvSpPr>
          <p:nvPr/>
        </p:nvSpPr>
        <p:spPr bwMode="auto">
          <a:xfrm>
            <a:off x="2672861" y="51816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4" name="Line 12"/>
          <p:cNvSpPr>
            <a:spLocks noChangeShapeType="1"/>
          </p:cNvSpPr>
          <p:nvPr/>
        </p:nvSpPr>
        <p:spPr bwMode="auto">
          <a:xfrm flipV="1">
            <a:off x="3094893" y="3962400"/>
            <a:ext cx="1477108" cy="3810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5" name="Line 13"/>
          <p:cNvSpPr>
            <a:spLocks noChangeShapeType="1"/>
          </p:cNvSpPr>
          <p:nvPr/>
        </p:nvSpPr>
        <p:spPr bwMode="auto">
          <a:xfrm flipV="1">
            <a:off x="3048000" y="3962400"/>
            <a:ext cx="1600200" cy="1447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6" name="Text Box 14"/>
          <p:cNvSpPr txBox="1">
            <a:spLocks noChangeArrowheads="1"/>
          </p:cNvSpPr>
          <p:nvPr/>
        </p:nvSpPr>
        <p:spPr bwMode="auto">
          <a:xfrm>
            <a:off x="4572000" y="3581400"/>
            <a:ext cx="4161741" cy="707886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Candidate particles for Dark Matter</a:t>
            </a:r>
          </a:p>
          <a:p>
            <a:r>
              <a:rPr lang="en-US">
                <a:solidFill>
                  <a:srgbClr val="CC0000"/>
                </a:solidFill>
                <a:latin typeface="Arial" charset="0"/>
                <a:sym typeface="Symbol" charset="2"/>
              </a:rPr>
              <a:t> Produce Dark Matter in the lab</a:t>
            </a:r>
          </a:p>
        </p:txBody>
      </p:sp>
      <p:pic>
        <p:nvPicPr>
          <p:cNvPr id="14" name="Picture 4" descr="PotterCartoo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62600" y="4572000"/>
            <a:ext cx="3266343" cy="221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257800" y="4343400"/>
            <a:ext cx="3993401" cy="707886"/>
          </a:xfrm>
          <a:prstGeom prst="rect">
            <a:avLst/>
          </a:prstGeom>
          <a:solidFill>
            <a:schemeClr val="accent3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“One day all these trees will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 </a:t>
            </a:r>
            <a:r>
              <a:rPr lang="en-US" dirty="0">
                <a:solidFill>
                  <a:srgbClr val="FF0000"/>
                </a:solidFill>
              </a:rPr>
              <a:t>SUSY phenomenology papers”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3200400"/>
            <a:ext cx="7239000" cy="904875"/>
          </a:xfrm>
        </p:spPr>
        <p:txBody>
          <a:bodyPr/>
          <a:lstStyle/>
          <a:p>
            <a:r>
              <a:rPr lang="en-GB" dirty="0" smtClean="0"/>
              <a:t>End of Lecture II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1055077" y="5715000"/>
            <a:ext cx="6918816" cy="475883"/>
            <a:chOff x="374" y="5204"/>
            <a:chExt cx="3267" cy="433"/>
          </a:xfrm>
        </p:grpSpPr>
        <p:sp>
          <p:nvSpPr>
            <p:cNvPr id="832535" name="Text Box 23"/>
            <p:cNvSpPr txBox="1">
              <a:spLocks noChangeArrowheads="1"/>
            </p:cNvSpPr>
            <p:nvPr/>
          </p:nvSpPr>
          <p:spPr bwMode="auto">
            <a:xfrm>
              <a:off x="374" y="5204"/>
              <a:ext cx="3267" cy="420"/>
            </a:xfrm>
            <a:prstGeom prst="rect">
              <a:avLst/>
            </a:prstGeom>
            <a:solidFill>
              <a:schemeClr val="accent3"/>
            </a:solidFill>
            <a:ln w="476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400" dirty="0" err="1">
                  <a:solidFill>
                    <a:srgbClr val="FF0000"/>
                  </a:solidFill>
                  <a:latin typeface="Times New Roman" pitchFamily="-84" charset="0"/>
                </a:rPr>
                <a:t>Fermion</a:t>
              </a:r>
              <a:r>
                <a:rPr lang="en-US" sz="2400" dirty="0">
                  <a:solidFill>
                    <a:srgbClr val="FF0000"/>
                  </a:solidFill>
                  <a:latin typeface="Times New Roman" pitchFamily="-84" charset="0"/>
                </a:rPr>
                <a:t> and boson loops cancel, provided   </a:t>
              </a:r>
              <a:r>
                <a:rPr lang="en-US" sz="2400" dirty="0" err="1">
                  <a:solidFill>
                    <a:srgbClr val="FF0000"/>
                  </a:solidFill>
                  <a:latin typeface="Times New Roman" pitchFamily="-84" charset="0"/>
                </a:rPr>
                <a:t>m</a:t>
              </a:r>
              <a:r>
                <a:rPr lang="en-US" sz="2400" dirty="0">
                  <a:solidFill>
                    <a:srgbClr val="FF0000"/>
                  </a:solidFill>
                  <a:latin typeface="Times New Roman" pitchFamily="-84" charset="0"/>
                </a:rPr>
                <a:t>   </a:t>
              </a:r>
              <a:r>
                <a:rPr lang="en-US" sz="2400" dirty="0" err="1">
                  <a:solidFill>
                    <a:srgbClr val="FF0000"/>
                  </a:solidFill>
                  <a:latin typeface="Times New Roman" pitchFamily="-84" charset="0"/>
                  <a:sym typeface="Symbol" pitchFamily="-84" charset="2"/>
                </a:rPr>
                <a:t></a:t>
              </a:r>
              <a:r>
                <a:rPr lang="en-US" sz="2400" dirty="0">
                  <a:solidFill>
                    <a:srgbClr val="FF0000"/>
                  </a:solidFill>
                  <a:latin typeface="Times New Roman" pitchFamily="-84" charset="0"/>
                  <a:sym typeface="Symbol" pitchFamily="-84" charset="2"/>
                </a:rPr>
                <a:t> </a:t>
              </a:r>
              <a:r>
                <a:rPr lang="en-US" sz="2400" dirty="0" err="1">
                  <a:solidFill>
                    <a:srgbClr val="FF0000"/>
                  </a:solidFill>
                  <a:latin typeface="Times New Roman" pitchFamily="-84" charset="0"/>
                  <a:sym typeface="Symbol" pitchFamily="-84" charset="2"/>
                </a:rPr>
                <a:t>TeV</a:t>
              </a:r>
              <a:r>
                <a:rPr lang="en-US" sz="2400" dirty="0">
                  <a:solidFill>
                    <a:srgbClr val="FF0000"/>
                  </a:solidFill>
                  <a:latin typeface="Times New Roman" pitchFamily="-84" charset="0"/>
                  <a:sym typeface="Symbol" pitchFamily="-84" charset="2"/>
                </a:rPr>
                <a:t>. </a:t>
              </a:r>
              <a:endParaRPr lang="en-US" sz="2400" dirty="0">
                <a:solidFill>
                  <a:srgbClr val="FF0000"/>
                </a:solidFill>
                <a:latin typeface="Times New Roman" pitchFamily="-84" charset="0"/>
              </a:endParaRPr>
            </a:p>
          </p:txBody>
        </p:sp>
        <p:graphicFrame>
          <p:nvGraphicFramePr>
            <p:cNvPr id="832536" name="Object 24"/>
            <p:cNvGraphicFramePr>
              <a:graphicFrameLocks noChangeAspect="1"/>
            </p:cNvGraphicFramePr>
            <p:nvPr/>
          </p:nvGraphicFramePr>
          <p:xfrm>
            <a:off x="3052" y="5481"/>
            <a:ext cx="98" cy="156"/>
          </p:xfrm>
          <a:graphic>
            <a:graphicData uri="http://schemas.openxmlformats.org/presentationml/2006/ole">
              <p:oleObj spid="_x0000_s361474" name="…quation" r:id="rId3" imgW="4876800" imgH="7721600" progId="Equation.3">
                <p:embed/>
              </p:oleObj>
            </a:graphicData>
          </a:graphic>
        </p:graphicFrame>
      </p:grpSp>
      <p:sp>
        <p:nvSpPr>
          <p:cNvPr id="832537" name="Rectangle 25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7239000" cy="904875"/>
          </a:xfrm>
          <a:ln/>
        </p:spPr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Supersymmetry</a:t>
            </a:r>
            <a:endParaRPr lang="en-US" dirty="0"/>
          </a:p>
        </p:txBody>
      </p:sp>
      <p:sp>
        <p:nvSpPr>
          <p:cNvPr id="832538" name="Text Box 26"/>
          <p:cNvSpPr txBox="1">
            <a:spLocks noChangeArrowheads="1"/>
          </p:cNvSpPr>
          <p:nvPr/>
        </p:nvSpPr>
        <p:spPr bwMode="auto">
          <a:xfrm>
            <a:off x="337039" y="1008064"/>
            <a:ext cx="8595946" cy="1006475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>
                <a:solidFill>
                  <a:srgbClr val="000099"/>
                </a:solidFill>
                <a:sym typeface="Symbol" pitchFamily="-84" charset="2"/>
              </a:rPr>
              <a:t>Supersymmetry</a:t>
            </a:r>
            <a:r>
              <a:rPr lang="en-US" dirty="0">
                <a:solidFill>
                  <a:srgbClr val="000099"/>
                </a:solidFill>
                <a:sym typeface="Symbol" pitchFamily="-84" charset="2"/>
              </a:rPr>
              <a:t> (SUSY) </a:t>
            </a:r>
            <a:r>
              <a:rPr lang="en-US" dirty="0" err="1">
                <a:solidFill>
                  <a:srgbClr val="000099"/>
                </a:solidFill>
                <a:sym typeface="Symbol" pitchFamily="-84" charset="2"/>
              </a:rPr>
              <a:t></a:t>
            </a:r>
            <a:r>
              <a:rPr lang="en-US" dirty="0">
                <a:solidFill>
                  <a:srgbClr val="000099"/>
                </a:solidFill>
                <a:sym typeface="Symbol" pitchFamily="-84" charset="2"/>
              </a:rPr>
              <a:t> assumes a new hidden symmetry between the  bosons (</a:t>
            </a:r>
            <a:r>
              <a:rPr lang="en-US" dirty="0">
                <a:solidFill>
                  <a:schemeClr val="tx2"/>
                </a:solidFill>
                <a:sym typeface="Symbol" pitchFamily="-84" charset="2"/>
              </a:rPr>
              <a:t>particles with integer spin</a:t>
            </a:r>
            <a:r>
              <a:rPr lang="en-US" dirty="0">
                <a:solidFill>
                  <a:srgbClr val="000099"/>
                </a:solidFill>
                <a:sym typeface="Symbol" pitchFamily="-84" charset="2"/>
              </a:rPr>
              <a:t>) and fermions (</a:t>
            </a:r>
            <a:r>
              <a:rPr lang="en-US" dirty="0">
                <a:solidFill>
                  <a:schemeClr val="tx2"/>
                </a:solidFill>
                <a:sym typeface="Symbol" pitchFamily="-84" charset="2"/>
              </a:rPr>
              <a:t>particles with half integer spin</a:t>
            </a:r>
            <a:r>
              <a:rPr lang="en-US" dirty="0">
                <a:solidFill>
                  <a:srgbClr val="000099"/>
                </a:solidFill>
                <a:sym typeface="Symbol" pitchFamily="-84" charset="2"/>
              </a:rPr>
              <a:t>). </a:t>
            </a:r>
            <a:r>
              <a:rPr lang="en-US" dirty="0" err="1">
                <a:solidFill>
                  <a:srgbClr val="000099"/>
                </a:solidFill>
                <a:sym typeface="Symbol" pitchFamily="-84" charset="2"/>
              </a:rPr>
              <a:t>Stabelize</a:t>
            </a:r>
            <a:r>
              <a:rPr lang="en-US" dirty="0">
                <a:solidFill>
                  <a:srgbClr val="000099"/>
                </a:solidFill>
                <a:sym typeface="Symbol" pitchFamily="-84" charset="2"/>
              </a:rPr>
              <a:t> the Higgs mass up to the Planck scale</a:t>
            </a:r>
            <a:endParaRPr lang="en-US" dirty="0"/>
          </a:p>
        </p:txBody>
      </p:sp>
      <p:pic>
        <p:nvPicPr>
          <p:cNvPr id="27" name="Image 26" descr="Screen Shot 2015-01-19 at 3.13.04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2514600"/>
            <a:ext cx="6254798" cy="28157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152400"/>
            <a:ext cx="7239000" cy="904875"/>
          </a:xfrm>
        </p:spPr>
        <p:txBody>
          <a:bodyPr/>
          <a:lstStyle/>
          <a:p>
            <a:r>
              <a:rPr lang="pl-PL" dirty="0"/>
              <a:t>Why weak-scale SUSY  ?</a:t>
            </a:r>
          </a:p>
        </p:txBody>
      </p:sp>
      <p:sp>
        <p:nvSpPr>
          <p:cNvPr id="861188" name="Rectangle 4"/>
          <p:cNvSpPr>
            <a:spLocks noChangeArrowheads="1"/>
          </p:cNvSpPr>
          <p:nvPr/>
        </p:nvSpPr>
        <p:spPr bwMode="auto">
          <a:xfrm>
            <a:off x="0" y="3200400"/>
            <a:ext cx="8534400" cy="6096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pl-PL" sz="2400" dirty="0">
                <a:solidFill>
                  <a:srgbClr val="FF0000"/>
                </a:solidFill>
              </a:rPr>
              <a:t>dark matter candidate:   neutralino, sneutrino, gravitino, ...</a:t>
            </a:r>
          </a:p>
        </p:txBody>
      </p:sp>
      <p:sp>
        <p:nvSpPr>
          <p:cNvPr id="861189" name="Rectangle 5"/>
          <p:cNvSpPr>
            <a:spLocks noChangeArrowheads="1"/>
          </p:cNvSpPr>
          <p:nvPr/>
        </p:nvSpPr>
        <p:spPr bwMode="auto">
          <a:xfrm>
            <a:off x="0" y="3886200"/>
            <a:ext cx="8382000" cy="4572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pl-PL" sz="2400" dirty="0">
                <a:solidFill>
                  <a:srgbClr val="0000FF"/>
                </a:solidFill>
              </a:rPr>
              <a:t>consistent with EW</a:t>
            </a:r>
            <a:r>
              <a:rPr lang="pl-PL" sz="2400" dirty="0" smtClean="0">
                <a:solidFill>
                  <a:srgbClr val="0000FF"/>
                </a:solidFill>
              </a:rPr>
              <a:t> precision tests</a:t>
            </a:r>
            <a:endParaRPr lang="pl-PL" sz="2400" dirty="0">
              <a:solidFill>
                <a:srgbClr val="0000FF"/>
              </a:solidFill>
            </a:endParaRPr>
          </a:p>
        </p:txBody>
      </p:sp>
      <p:sp>
        <p:nvSpPr>
          <p:cNvPr id="861192" name="Rectangle 8"/>
          <p:cNvSpPr>
            <a:spLocks noChangeArrowheads="1"/>
          </p:cNvSpPr>
          <p:nvPr/>
        </p:nvSpPr>
        <p:spPr bwMode="auto">
          <a:xfrm>
            <a:off x="0" y="1600200"/>
            <a:ext cx="6096000" cy="4572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kumimoji="1" lang="pl-PL" sz="2400" dirty="0">
                <a:solidFill>
                  <a:srgbClr val="0000FF"/>
                </a:solidFill>
              </a:rPr>
              <a:t>predicts a light Higgs  m</a:t>
            </a:r>
            <a:r>
              <a:rPr kumimoji="1" lang="pl-PL" sz="2400" baseline="-25000" dirty="0">
                <a:solidFill>
                  <a:srgbClr val="0000FF"/>
                </a:solidFill>
              </a:rPr>
              <a:t>h</a:t>
            </a:r>
            <a:r>
              <a:rPr kumimoji="1" lang="pl-PL" sz="2400" dirty="0">
                <a:solidFill>
                  <a:srgbClr val="0000FF"/>
                </a:solidFill>
              </a:rPr>
              <a:t>&lt; 130 GeV</a:t>
            </a:r>
            <a:endParaRPr lang="pl-PL" sz="2400" dirty="0">
              <a:solidFill>
                <a:srgbClr val="0000FF"/>
              </a:solidFill>
            </a:endParaRPr>
          </a:p>
        </p:txBody>
      </p:sp>
      <p:sp>
        <p:nvSpPr>
          <p:cNvPr id="861193" name="Rectangle 9"/>
          <p:cNvSpPr>
            <a:spLocks noChangeArrowheads="1"/>
          </p:cNvSpPr>
          <p:nvPr/>
        </p:nvSpPr>
        <p:spPr bwMode="auto">
          <a:xfrm>
            <a:off x="0" y="1066800"/>
            <a:ext cx="7620000" cy="4572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pl-PL" sz="2400" dirty="0">
                <a:solidFill>
                  <a:srgbClr val="0000FF"/>
                </a:solidFill>
              </a:rPr>
              <a:t>stabilises the EW scale: |m</a:t>
            </a:r>
            <a:r>
              <a:rPr lang="pl-PL" sz="2400" baseline="-25000" dirty="0">
                <a:solidFill>
                  <a:srgbClr val="0000FF"/>
                </a:solidFill>
              </a:rPr>
              <a:t>F</a:t>
            </a:r>
            <a:r>
              <a:rPr lang="pl-PL" sz="2400" dirty="0">
                <a:solidFill>
                  <a:srgbClr val="0000FF"/>
                </a:solidFill>
              </a:rPr>
              <a:t> – m</a:t>
            </a:r>
            <a:r>
              <a:rPr lang="pl-PL" sz="2400" baseline="-25000" dirty="0">
                <a:solidFill>
                  <a:srgbClr val="0000FF"/>
                </a:solidFill>
              </a:rPr>
              <a:t>B</a:t>
            </a:r>
            <a:r>
              <a:rPr lang="pl-PL" sz="2400" dirty="0">
                <a:solidFill>
                  <a:srgbClr val="0000FF"/>
                </a:solidFill>
              </a:rPr>
              <a:t> | &lt; O(1 TeV)</a:t>
            </a:r>
          </a:p>
        </p:txBody>
      </p:sp>
      <p:sp>
        <p:nvSpPr>
          <p:cNvPr id="861202" name="Rectangle 18"/>
          <p:cNvSpPr>
            <a:spLocks noChangeArrowheads="1"/>
          </p:cNvSpPr>
          <p:nvPr/>
        </p:nvSpPr>
        <p:spPr bwMode="auto">
          <a:xfrm>
            <a:off x="381000" y="4800600"/>
            <a:ext cx="8206154" cy="533400"/>
          </a:xfrm>
          <a:prstGeom prst="rect">
            <a:avLst/>
          </a:prstGeom>
          <a:solidFill>
            <a:srgbClr val="CCFFFF">
              <a:alpha val="50000"/>
            </a:srgbClr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SzPct val="90000"/>
            </a:pPr>
            <a:r>
              <a:rPr lang="pl-PL" altLang="ja-JP" sz="2400" b="1">
                <a:solidFill>
                  <a:srgbClr val="FF0000"/>
                </a:solidFill>
              </a:rPr>
              <a:t>D</a:t>
            </a:r>
            <a:r>
              <a:rPr lang="en-US" altLang="ja-JP" sz="2400" b="1">
                <a:solidFill>
                  <a:srgbClr val="FF0000"/>
                </a:solidFill>
                <a:ea typeface="ＭＳ Ｐゴシック" pitchFamily="-84" charset="-128"/>
                <a:cs typeface="ＭＳ Ｐゴシック" pitchFamily="-84" charset="-128"/>
              </a:rPr>
              <a:t>iscover</a:t>
            </a:r>
            <a:r>
              <a:rPr lang="pl-PL" altLang="ja-JP" sz="2400" b="1">
                <a:solidFill>
                  <a:srgbClr val="FF0000"/>
                </a:solidFill>
              </a:rPr>
              <a:t>ing SUSY – </a:t>
            </a:r>
            <a:r>
              <a:rPr lang="en-US" altLang="ja-JP" sz="2400" b="1">
                <a:solidFill>
                  <a:srgbClr val="FF0000"/>
                </a:solidFill>
              </a:rPr>
              <a:t>A</a:t>
            </a:r>
            <a:r>
              <a:rPr lang="pl-PL" altLang="ja-JP" sz="2400" b="1">
                <a:solidFill>
                  <a:srgbClr val="FF0000"/>
                </a:solidFill>
              </a:rPr>
              <a:t> revolution in particle physics</a:t>
            </a:r>
            <a:r>
              <a:rPr lang="en-US" altLang="ja-JP" sz="2400" b="1">
                <a:solidFill>
                  <a:srgbClr val="FF0000"/>
                </a:solidFill>
              </a:rPr>
              <a:t>!!</a:t>
            </a:r>
            <a:endParaRPr lang="pl-PL" sz="2400" b="1">
              <a:solidFill>
                <a:srgbClr val="FF0000"/>
              </a:solidFill>
            </a:endParaRPr>
          </a:p>
        </p:txBody>
      </p:sp>
      <p:sp>
        <p:nvSpPr>
          <p:cNvPr id="861204" name="Rectangle 20"/>
          <p:cNvSpPr>
            <a:spLocks noChangeArrowheads="1"/>
          </p:cNvSpPr>
          <p:nvPr/>
        </p:nvSpPr>
        <p:spPr bwMode="auto">
          <a:xfrm>
            <a:off x="0" y="2133600"/>
            <a:ext cx="4724400" cy="4572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pl-PL" sz="2400" dirty="0" smtClean="0">
                <a:solidFill>
                  <a:srgbClr val="0000FF"/>
                </a:solidFill>
              </a:rPr>
              <a:t>accomodates </a:t>
            </a:r>
            <a:r>
              <a:rPr lang="pl-PL" sz="2400" dirty="0">
                <a:solidFill>
                  <a:srgbClr val="0000FF"/>
                </a:solidFill>
              </a:rPr>
              <a:t>gauge unification</a:t>
            </a:r>
            <a:r>
              <a:rPr lang="pl-PL" dirty="0"/>
              <a:t> </a:t>
            </a:r>
          </a:p>
        </p:txBody>
      </p:sp>
      <p:sp>
        <p:nvSpPr>
          <p:cNvPr id="861205" name="Rectangle 21"/>
          <p:cNvSpPr>
            <a:spLocks noChangeArrowheads="1"/>
          </p:cNvSpPr>
          <p:nvPr/>
        </p:nvSpPr>
        <p:spPr bwMode="auto">
          <a:xfrm>
            <a:off x="0" y="2667000"/>
            <a:ext cx="5257800" cy="4572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pl-PL" sz="2400" dirty="0">
                <a:solidFill>
                  <a:srgbClr val="0000FF"/>
                </a:solidFill>
              </a:rPr>
              <a:t>accomodates heavy top quark</a:t>
            </a:r>
            <a:r>
              <a:rPr lang="pl-PL" sz="2400" dirty="0">
                <a:solidFill>
                  <a:srgbClr val="0F0F15"/>
                </a:solidFill>
                <a:latin typeface="Times New Roman" pitchFamily="-8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3.5"/>
</p:tagLst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169284</TotalTime>
  <Words>3127</Words>
  <Application>Microsoft PowerPoint</Application>
  <PresentationFormat>Présentation à l'écran (4:3)</PresentationFormat>
  <Paragraphs>516</Paragraphs>
  <Slides>70</Slides>
  <Notes>9</Notes>
  <HiddenSlides>7</HiddenSlides>
  <MMClips>0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70</vt:i4>
      </vt:variant>
    </vt:vector>
  </HeadingPairs>
  <TitlesOfParts>
    <vt:vector size="73" baseType="lpstr">
      <vt:lpstr>Reunion_17_01_03</vt:lpstr>
      <vt:lpstr>CorelPhotoPaint.Image.10</vt:lpstr>
      <vt:lpstr>…quation</vt:lpstr>
      <vt:lpstr>Diapositive 0</vt:lpstr>
      <vt:lpstr>Diapositive 1</vt:lpstr>
      <vt:lpstr>Outline</vt:lpstr>
      <vt:lpstr>Searches for New Physics</vt:lpstr>
      <vt:lpstr>New Physics?</vt:lpstr>
      <vt:lpstr>Diapositive 5</vt:lpstr>
      <vt:lpstr>Diapositive 6</vt:lpstr>
      <vt:lpstr> Supersymmetry</vt:lpstr>
      <vt:lpstr>Why weak-scale SUSY  ?</vt:lpstr>
      <vt:lpstr>Diapositive 9</vt:lpstr>
      <vt:lpstr>Detecting Supersymmetric Particles</vt:lpstr>
      <vt:lpstr>Missing Transverse Energy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 Summary of SUSY Searches</vt:lpstr>
      <vt:lpstr>Diapositive 20</vt:lpstr>
      <vt:lpstr>Dark Matter: Complementary Searches?  </vt:lpstr>
      <vt:lpstr>Diapositive 22</vt:lpstr>
      <vt:lpstr>Particle Dark Matter?</vt:lpstr>
      <vt:lpstr>Dark Matter @ LHC?</vt:lpstr>
      <vt:lpstr>Direct Searches for Dark Matter</vt:lpstr>
      <vt:lpstr>The Generic Dark Matter Connection</vt:lpstr>
      <vt:lpstr>Mono-object Searches in CMS</vt:lpstr>
      <vt:lpstr>Some Recent Results (EFTs)</vt:lpstr>
      <vt:lpstr>Diapositive 29</vt:lpstr>
      <vt:lpstr>Diapositive 30</vt:lpstr>
      <vt:lpstr>Invisible Higgs Decay Channel </vt:lpstr>
      <vt:lpstr>Diapositive 32</vt:lpstr>
      <vt:lpstr>New: Invisible Higgs in VBF</vt:lpstr>
      <vt:lpstr>Searches for BSM Higgses </vt:lpstr>
      <vt:lpstr>Diapositive 35</vt:lpstr>
      <vt:lpstr>MSSM Neutral Higgs   Tau Tau </vt:lpstr>
      <vt:lpstr>MSSM Neutral Higgs   Tau Tau </vt:lpstr>
      <vt:lpstr>MSSM Neutral Higgs   Tau Tau </vt:lpstr>
      <vt:lpstr>MSSM Neutral Higgs   bb </vt:lpstr>
      <vt:lpstr>Charged Higgs Search</vt:lpstr>
      <vt:lpstr>Search for LFV Decays: H →μτ </vt:lpstr>
      <vt:lpstr>Search for LFV Decays: H →μτ </vt:lpstr>
      <vt:lpstr>What Deviations did we Observe?</vt:lpstr>
      <vt:lpstr>A Global View!</vt:lpstr>
      <vt:lpstr>Are we looking at the right place??</vt:lpstr>
      <vt:lpstr>Diapositive 46</vt:lpstr>
      <vt:lpstr>Diapositive 47</vt:lpstr>
      <vt:lpstr>Diapositive 48</vt:lpstr>
      <vt:lpstr>Other New Physics Ideas…</vt:lpstr>
      <vt:lpstr>Diapositive 50</vt:lpstr>
      <vt:lpstr>The Future: Studying the Higgs…   </vt:lpstr>
      <vt:lpstr>Diapositive 52</vt:lpstr>
      <vt:lpstr>Diapositive 53</vt:lpstr>
      <vt:lpstr>Diapositive 54</vt:lpstr>
      <vt:lpstr>SUSY Prospects @ 2015/2016</vt:lpstr>
      <vt:lpstr>Beyond the LHC</vt:lpstr>
      <vt:lpstr>The FCC Project</vt:lpstr>
      <vt:lpstr> A High Energy Proton-Proton Collider</vt:lpstr>
      <vt:lpstr>Diapositive 59</vt:lpstr>
      <vt:lpstr>Diapositive 60</vt:lpstr>
      <vt:lpstr>Diapositive 61</vt:lpstr>
      <vt:lpstr>Diapositive 62</vt:lpstr>
      <vt:lpstr>CLIC: Two Beam Acceleration</vt:lpstr>
      <vt:lpstr>CLIC Layout @ CERN</vt:lpstr>
      <vt:lpstr>Diapositive 65</vt:lpstr>
      <vt:lpstr>Diapositive 66</vt:lpstr>
      <vt:lpstr>Diapositive 67</vt:lpstr>
      <vt:lpstr>Summary: The Searches are on!</vt:lpstr>
      <vt:lpstr>End of Lecture II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5064</cp:revision>
  <cp:lastPrinted>2013-02-11T08:10:22Z</cp:lastPrinted>
  <dcterms:created xsi:type="dcterms:W3CDTF">2015-09-17T08:09:14Z</dcterms:created>
  <dcterms:modified xsi:type="dcterms:W3CDTF">2015-09-17T21:24:14Z</dcterms:modified>
</cp:coreProperties>
</file>