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commentAuthors.xml" ContentType="application/vnd.openxmlformats-officedocument.presentationml.commentAuthors+xml"/>
  <Override PartName="/ppt/slides/slide56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46.xml" ContentType="application/vnd.openxmlformats-officedocument.presentationml.slide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69.xml" ContentType="application/vnd.openxmlformats-officedocument.presentationml.slide+xml"/>
  <Override PartName="/ppt/slides/slide20.xml" ContentType="application/vnd.openxmlformats-officedocument.presentationml.slide+xml"/>
  <Override PartName="/customXml/itemProps2.xml" ContentType="application/vnd.openxmlformats-officedocument.customXmlProperties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customXml/itemProps3.xml" ContentType="application/vnd.openxmlformats-officedocument.customXmlProperties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67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Default Extension="pict" ContentType="image/pict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notesSlides/notesSlide21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1.bin" ContentType="application/vnd.openxmlformats-officedocument.oleObject"/>
  <Default Extension="pdf" ContentType="application/pdf"/>
  <Override PartName="/ppt/slideLayouts/slideLayout13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trictFirstAndLastChars="0" saveSubsetFonts="1" autoCompressPictures="0">
  <p:sldMasterIdLst>
    <p:sldMasterId r:id="rId4"/>
  </p:sldMasterIdLst>
  <p:notesMasterIdLst>
    <p:notesMasterId r:id="rId74"/>
  </p:notesMasterIdLst>
  <p:handoutMasterIdLst>
    <p:handoutMasterId r:id="rId75"/>
  </p:handoutMasterIdLst>
  <p:sldIdLst>
    <p:sldId id="3495" r:id="rId5"/>
    <p:sldId id="3506" r:id="rId6"/>
    <p:sldId id="3524" r:id="rId7"/>
    <p:sldId id="3337" r:id="rId8"/>
    <p:sldId id="3427" r:id="rId9"/>
    <p:sldId id="3338" r:id="rId10"/>
    <p:sldId id="3507" r:id="rId11"/>
    <p:sldId id="3340" r:id="rId12"/>
    <p:sldId id="3519" r:id="rId13"/>
    <p:sldId id="3345" r:id="rId14"/>
    <p:sldId id="3417" r:id="rId15"/>
    <p:sldId id="3438" r:id="rId16"/>
    <p:sldId id="3349" r:id="rId17"/>
    <p:sldId id="3464" r:id="rId18"/>
    <p:sldId id="3465" r:id="rId19"/>
    <p:sldId id="3466" r:id="rId20"/>
    <p:sldId id="3350" r:id="rId21"/>
    <p:sldId id="3351" r:id="rId22"/>
    <p:sldId id="3467" r:id="rId23"/>
    <p:sldId id="3468" r:id="rId24"/>
    <p:sldId id="3352" r:id="rId25"/>
    <p:sldId id="3353" r:id="rId26"/>
    <p:sldId id="3471" r:id="rId27"/>
    <p:sldId id="3439" r:id="rId28"/>
    <p:sldId id="3354" r:id="rId29"/>
    <p:sldId id="3368" r:id="rId30"/>
    <p:sldId id="3428" r:id="rId31"/>
    <p:sldId id="3520" r:id="rId32"/>
    <p:sldId id="3436" r:id="rId33"/>
    <p:sldId id="3474" r:id="rId34"/>
    <p:sldId id="3429" r:id="rId35"/>
    <p:sldId id="3521" r:id="rId36"/>
    <p:sldId id="3522" r:id="rId37"/>
    <p:sldId id="3418" r:id="rId38"/>
    <p:sldId id="3419" r:id="rId39"/>
    <p:sldId id="3357" r:id="rId40"/>
    <p:sldId id="3508" r:id="rId41"/>
    <p:sldId id="3512" r:id="rId42"/>
    <p:sldId id="3531" r:id="rId43"/>
    <p:sldId id="3525" r:id="rId44"/>
    <p:sldId id="3526" r:id="rId45"/>
    <p:sldId id="3527" r:id="rId46"/>
    <p:sldId id="3528" r:id="rId47"/>
    <p:sldId id="3529" r:id="rId48"/>
    <p:sldId id="3530" r:id="rId49"/>
    <p:sldId id="3362" r:id="rId50"/>
    <p:sldId id="3478" r:id="rId51"/>
    <p:sldId id="3480" r:id="rId52"/>
    <p:sldId id="3490" r:id="rId53"/>
    <p:sldId id="3442" r:id="rId54"/>
    <p:sldId id="3443" r:id="rId55"/>
    <p:sldId id="3444" r:id="rId56"/>
    <p:sldId id="3489" r:id="rId57"/>
    <p:sldId id="3445" r:id="rId58"/>
    <p:sldId id="3479" r:id="rId59"/>
    <p:sldId id="3491" r:id="rId60"/>
    <p:sldId id="3446" r:id="rId61"/>
    <p:sldId id="3481" r:id="rId62"/>
    <p:sldId id="3482" r:id="rId63"/>
    <p:sldId id="3483" r:id="rId64"/>
    <p:sldId id="3484" r:id="rId65"/>
    <p:sldId id="3485" r:id="rId66"/>
    <p:sldId id="3486" r:id="rId67"/>
    <p:sldId id="3487" r:id="rId68"/>
    <p:sldId id="3492" r:id="rId69"/>
    <p:sldId id="3493" r:id="rId70"/>
    <p:sldId id="3494" r:id="rId71"/>
    <p:sldId id="3277" r:id="rId72"/>
    <p:sldId id="3516" r:id="rId7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4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slide" Target="slides/slide62.xml"/><Relationship Id="rId67" Type="http://schemas.openxmlformats.org/officeDocument/2006/relationships/slide" Target="slides/slide63.xml"/><Relationship Id="rId68" Type="http://schemas.openxmlformats.org/officeDocument/2006/relationships/slide" Target="slides/slide64.xml"/><Relationship Id="rId69" Type="http://schemas.openxmlformats.org/officeDocument/2006/relationships/slide" Target="slides/slide6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6.xml"/><Relationship Id="rId71" Type="http://schemas.openxmlformats.org/officeDocument/2006/relationships/slide" Target="slides/slide67.xml"/><Relationship Id="rId72" Type="http://schemas.openxmlformats.org/officeDocument/2006/relationships/slide" Target="slides/slide68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73" Type="http://schemas.openxmlformats.org/officeDocument/2006/relationships/slide" Target="slides/slide69.xml"/><Relationship Id="rId74" Type="http://schemas.openxmlformats.org/officeDocument/2006/relationships/notesMaster" Target="notesMasters/notesMaster1.xml"/><Relationship Id="rId75" Type="http://schemas.openxmlformats.org/officeDocument/2006/relationships/handoutMaster" Target="handoutMasters/handoutMaster1.xml"/><Relationship Id="rId76" Type="http://schemas.openxmlformats.org/officeDocument/2006/relationships/printerSettings" Target="printerSettings/printerSettings1.bin"/><Relationship Id="rId77" Type="http://schemas.openxmlformats.org/officeDocument/2006/relationships/commentAuthors" Target="commentAuthors.xml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pict"/><Relationship Id="rId2" Type="http://schemas.openxmlformats.org/officeDocument/2006/relationships/image" Target="../media/image68.png"/><Relationship Id="rId3" Type="http://schemas.openxmlformats.org/officeDocument/2006/relationships/image" Target="../media/image6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ADBDA3-3E61-0B48-A09A-098E4BAD5F1E}" type="slidenum">
              <a:rPr lang="fr-FR">
                <a:latin typeface="Times New Roman" pitchFamily="4" charset="0"/>
              </a:rPr>
              <a:pPr/>
              <a:t>0</a:t>
            </a:fld>
            <a:endParaRPr lang="fr-FR">
              <a:latin typeface="Times New Roman" pitchFamily="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1E018-412B-2F40-BE91-B01F9F450B49}" type="slidenum">
              <a:rPr lang="fr-FR"/>
              <a:pPr/>
              <a:t>18</a:t>
            </a:fld>
            <a:endParaRPr lang="fr-FR"/>
          </a:p>
        </p:txBody>
      </p:sp>
      <p:sp>
        <p:nvSpPr>
          <p:cNvPr id="10649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3D4FAB-A795-E647-8340-6652E70B6B4D}" type="slidenum">
              <a:rPr lang="fr-FR"/>
              <a:pPr/>
              <a:t>20</a:t>
            </a:fld>
            <a:endParaRPr lang="fr-FR"/>
          </a:p>
        </p:txBody>
      </p:sp>
      <p:sp>
        <p:nvSpPr>
          <p:cNvPr id="972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31D5A-E1F8-0F48-A02C-A0CE8CDEF598}" type="slidenum">
              <a:rPr lang="fr-FR"/>
              <a:pPr/>
              <a:t>21</a:t>
            </a:fld>
            <a:endParaRPr lang="fr-FR"/>
          </a:p>
        </p:txBody>
      </p:sp>
      <p:sp>
        <p:nvSpPr>
          <p:cNvPr id="1013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B94968-F144-D642-BB52-A412C193F915}" type="slidenum">
              <a:rPr lang="fr-FR"/>
              <a:pPr/>
              <a:t>22</a:t>
            </a:fld>
            <a:endParaRPr lang="fr-FR"/>
          </a:p>
        </p:txBody>
      </p:sp>
      <p:sp>
        <p:nvSpPr>
          <p:cNvPr id="10547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091F1-4DB8-B54C-AEB5-91D36FA51283}" type="slidenum">
              <a:rPr lang="fr-FR"/>
              <a:pPr/>
              <a:t>24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F34A0-6ED9-3E49-A9FD-082881339036}" type="slidenum">
              <a:rPr lang="fr-FR"/>
              <a:pPr/>
              <a:t>48</a:t>
            </a:fld>
            <a:endParaRPr lang="fr-FR"/>
          </a:p>
        </p:txBody>
      </p:sp>
      <p:sp>
        <p:nvSpPr>
          <p:cNvPr id="1034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4213"/>
            <a:ext cx="4573587" cy="3429000"/>
          </a:xfrm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6D2C4-673A-6446-A640-DC8023973DCE}" type="slidenum">
              <a:rPr lang="fr-FR"/>
              <a:pPr/>
              <a:t>52</a:t>
            </a:fld>
            <a:endParaRPr lang="fr-FR"/>
          </a:p>
        </p:txBody>
      </p:sp>
      <p:sp>
        <p:nvSpPr>
          <p:cNvPr id="180227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E880450-C609-7047-8406-6E56AD4A1554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52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80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80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05DB2-4E98-884D-8802-38A9D85F28FB}" type="slidenum">
              <a:rPr lang="fr-FR"/>
              <a:pPr/>
              <a:t>54</a:t>
            </a:fld>
            <a:endParaRPr lang="fr-FR"/>
          </a:p>
        </p:txBody>
      </p:sp>
      <p:sp>
        <p:nvSpPr>
          <p:cNvPr id="1699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2AA3D3-D011-FA47-A82C-FB6B3DA99A4A}" type="slidenum">
              <a:rPr lang="fr-FR"/>
              <a:pPr/>
              <a:t>55</a:t>
            </a:fld>
            <a:endParaRPr lang="fr-FR"/>
          </a:p>
        </p:txBody>
      </p:sp>
      <p:sp>
        <p:nvSpPr>
          <p:cNvPr id="1740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6E8544-6AC5-9C4D-9D01-DB5587789CFF}" type="slidenum">
              <a:rPr lang="fr-FR"/>
              <a:pPr/>
              <a:t>60</a:t>
            </a:fld>
            <a:endParaRPr lang="fr-FR"/>
          </a:p>
        </p:txBody>
      </p:sp>
      <p:sp>
        <p:nvSpPr>
          <p:cNvPr id="747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9E706-6A80-124B-B781-A98AEB47965E}" type="slidenum">
              <a:rPr lang="fr-FR"/>
              <a:pPr/>
              <a:t>64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31F48-436D-6043-8D8F-C38930DB9430}" type="slidenum">
              <a:rPr lang="fr-FR"/>
              <a:pPr/>
              <a:t>3</a:t>
            </a:fld>
            <a:endParaRPr lang="fr-FR"/>
          </a:p>
        </p:txBody>
      </p:sp>
      <p:sp>
        <p:nvSpPr>
          <p:cNvPr id="235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9180D-6300-5F4B-95A4-46BB893C5775}" type="slidenum">
              <a:rPr lang="fr-FR"/>
              <a:pPr/>
              <a:t>4</a:t>
            </a:fld>
            <a:endParaRPr lang="fr-FR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7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7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97192-CA11-FE46-983A-A35545427DA2}" type="slidenum">
              <a:rPr lang="fr-FR"/>
              <a:pPr/>
              <a:t>12</a:t>
            </a:fld>
            <a:endParaRPr lang="fr-FR"/>
          </a:p>
        </p:txBody>
      </p:sp>
      <p:sp>
        <p:nvSpPr>
          <p:cNvPr id="7065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FBC1CB-9F88-8B43-8C9D-43A569637F1D}" type="slidenum">
              <a:rPr lang="fr-FR"/>
              <a:pPr/>
              <a:t>13</a:t>
            </a:fld>
            <a:endParaRPr lang="fr-FR"/>
          </a:p>
        </p:txBody>
      </p:sp>
      <p:sp>
        <p:nvSpPr>
          <p:cNvPr id="1351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423F6E-7BAB-EB4F-A7AF-146A0CFAEFBD}" type="slidenum">
              <a:rPr lang="fr-FR"/>
              <a:pPr/>
              <a:t>14</a:t>
            </a:fld>
            <a:endParaRPr lang="fr-FR"/>
          </a:p>
        </p:txBody>
      </p:sp>
      <p:sp>
        <p:nvSpPr>
          <p:cNvPr id="747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01674F-495B-8248-8493-60D98C181BC2}" type="slidenum">
              <a:rPr lang="fr-FR"/>
              <a:pPr/>
              <a:t>15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37231" cy="51435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09600" y="838200"/>
            <a:ext cx="3815862" cy="5353050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566138" y="838201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66138" y="3590926"/>
            <a:ext cx="3815862" cy="2600325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	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739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9B43C-12A1-E843-A53F-7DB3AEAF86A2}" type="slidenum">
              <a:rPr lang="fr-CH"/>
              <a:pPr>
                <a:defRPr/>
              </a:pPr>
              <a:t>‹#›</a:t>
            </a:fld>
            <a:r>
              <a:rPr lang="fr-CH"/>
              <a:t> 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21.png"/><Relationship Id="rId5" Type="http://schemas.openxmlformats.org/officeDocument/2006/relationships/image" Target="../media/image41.pdf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61.png"/><Relationship Id="rId5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d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70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df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6" Type="http://schemas.openxmlformats.org/officeDocument/2006/relationships/image" Target="../media/image78.pdf"/><Relationship Id="rId7" Type="http://schemas.openxmlformats.org/officeDocument/2006/relationships/image" Target="../media/image79.png"/><Relationship Id="rId8" Type="http://schemas.openxmlformats.org/officeDocument/2006/relationships/image" Target="../media/image80.pdf"/><Relationship Id="rId9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6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4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4" Type="http://schemas.openxmlformats.org/officeDocument/2006/relationships/image" Target="../media/image136.png"/><Relationship Id="rId5" Type="http://schemas.openxmlformats.org/officeDocument/2006/relationships/image" Target="../media/image13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png"/><Relationship Id="rId5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4" Type="http://schemas.openxmlformats.org/officeDocument/2006/relationships/image" Target="../media/image146.png"/><Relationship Id="rId5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4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0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4" Type="http://schemas.openxmlformats.org/officeDocument/2006/relationships/image" Target="../media/image153.png"/><Relationship Id="rId5" Type="http://schemas.openxmlformats.org/officeDocument/2006/relationships/image" Target="../media/image154.png"/><Relationship Id="rId6" Type="http://schemas.openxmlformats.org/officeDocument/2006/relationships/image" Target="../media/image155.png"/><Relationship Id="rId7" Type="http://schemas.openxmlformats.org/officeDocument/2006/relationships/image" Target="../media/image15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5" Type="http://schemas.openxmlformats.org/officeDocument/2006/relationships/image" Target="../media/image16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1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4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6.png"/><Relationship Id="rId3" Type="http://schemas.openxmlformats.org/officeDocument/2006/relationships/image" Target="../media/image16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png"/><Relationship Id="rId4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4" Type="http://schemas.openxmlformats.org/officeDocument/2006/relationships/image" Target="../media/image172.png"/><Relationship Id="rId5" Type="http://schemas.openxmlformats.org/officeDocument/2006/relationships/image" Target="../media/image173.png"/><Relationship Id="rId6" Type="http://schemas.openxmlformats.org/officeDocument/2006/relationships/image" Target="../media/image174.png"/><Relationship Id="rId7" Type="http://schemas.openxmlformats.org/officeDocument/2006/relationships/image" Target="../media/image175.png"/><Relationship Id="rId8" Type="http://schemas.openxmlformats.org/officeDocument/2006/relationships/image" Target="../media/image176.png"/><Relationship Id="rId9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4" Type="http://schemas.openxmlformats.org/officeDocument/2006/relationships/image" Target="../media/image18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8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1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2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pdf"/><Relationship Id="rId12" Type="http://schemas.openxmlformats.org/officeDocument/2006/relationships/image" Target="../media/image29.png"/><Relationship Id="rId13" Type="http://schemas.openxmlformats.org/officeDocument/2006/relationships/image" Target="../media/image30.png"/><Relationship Id="rId14" Type="http://schemas.openxmlformats.org/officeDocument/2006/relationships/image" Target="../media/image31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1.png"/><Relationship Id="rId5" Type="http://schemas.openxmlformats.org/officeDocument/2006/relationships/image" Target="../media/image22.pdf"/><Relationship Id="rId6" Type="http://schemas.openxmlformats.org/officeDocument/2006/relationships/image" Target="../media/image23.png"/><Relationship Id="rId7" Type="http://schemas.openxmlformats.org/officeDocument/2006/relationships/image" Target="../media/image24.pdf"/><Relationship Id="rId8" Type="http://schemas.openxmlformats.org/officeDocument/2006/relationships/image" Target="../media/image25.png"/><Relationship Id="rId9" Type="http://schemas.openxmlformats.org/officeDocument/2006/relationships/image" Target="../media/image26.pdf"/><Relationship Id="rId10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>
                <a:latin typeface="Comic Sans MS" pitchFamily="4" charset="0"/>
              </a:rPr>
              <a:t>	</a:t>
            </a:r>
            <a:endParaRPr lang="fr-FR" smtClean="0">
              <a:latin typeface="Comic Sans MS" pitchFamily="4" charset="0"/>
            </a:endParaRPr>
          </a:p>
        </p:txBody>
      </p:sp>
      <p:sp>
        <p:nvSpPr>
          <p:cNvPr id="19459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024E10E3-2A7D-424B-AC0C-C19F81E68438}" type="slidenum">
              <a:rPr lang="fr-CH" smtClean="0">
                <a:latin typeface="Times New Roman" pitchFamily="4" charset="0"/>
              </a:rPr>
              <a:pPr/>
              <a:t>0</a:t>
            </a:fld>
            <a:r>
              <a:rPr lang="fr-CH" smtClean="0">
                <a:latin typeface="Times New Roman" pitchFamily="4" charset="0"/>
              </a:rPr>
              <a:t> </a:t>
            </a:r>
            <a:endParaRPr lang="fr-FR" smtClean="0">
              <a:latin typeface="Times New Roman" pitchFamily="4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6741" name="Text Box 5"/>
          <p:cNvSpPr txBox="1">
            <a:spLocks noChangeArrowheads="1"/>
          </p:cNvSpPr>
          <p:nvPr/>
        </p:nvSpPr>
        <p:spPr bwMode="auto">
          <a:xfrm>
            <a:off x="140677" y="125095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</a:t>
            </a: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Beyond The Standard Model</a:t>
            </a: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LHC Results and Prospects              </a:t>
            </a:r>
            <a:endParaRPr lang="en-GB" sz="4600" b="1" i="1" dirty="0">
              <a:solidFill>
                <a:srgbClr val="FFFF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itchFamily="4" charset="0"/>
            </a:endParaRP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pitchFamily="4" charset="0"/>
              </a:rPr>
              <a:t>           </a:t>
            </a:r>
            <a:endParaRPr lang="en-US" sz="3000" b="1" dirty="0">
              <a:solidFill>
                <a:srgbClr val="FFFC3A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pitchFamily="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11016" y="2945011"/>
            <a:ext cx="353804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Prof. 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Antwerp University Belgium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UC-Davis California USA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IPPP, Durham UK</a:t>
            </a:r>
          </a:p>
          <a:p>
            <a:pPr>
              <a:defRPr/>
            </a:pPr>
            <a:r>
              <a:rPr lang="en-US" sz="1600" dirty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NTU, Singapore</a:t>
            </a: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pitchFamily="4" charset="0"/>
                <a:ea typeface="Arial" pitchFamily="4" charset="0"/>
                <a:cs typeface="Arial" pitchFamily="4" charset="0"/>
              </a:rPr>
              <a:t>September 14-18   Split, Croatia</a:t>
            </a:r>
          </a:p>
          <a:p>
            <a:pPr>
              <a:defRPr/>
            </a:pPr>
            <a:endParaRPr lang="en-US" sz="16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18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  <a:p>
            <a:pPr eaLnBrk="0" hangingPunct="0">
              <a:defRPr/>
            </a:pPr>
            <a:endParaRPr lang="en-US" sz="2400" dirty="0">
              <a:solidFill>
                <a:srgbClr val="FFFF00"/>
              </a:solidFill>
              <a:latin typeface="Arial" pitchFamily="4" charset="0"/>
              <a:ea typeface="Arial" pitchFamily="4" charset="0"/>
              <a:cs typeface="Arial" pitchFamily="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5410200"/>
            <a:ext cx="9847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11" name="Image 10" descr="Screen Shot 2015-09-12 at 14.27.2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5282857"/>
            <a:ext cx="3285726" cy="134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Beyond the SM Signatures </a:t>
            </a:r>
            <a:endParaRPr lang="en-GB" dirty="0">
              <a:effectLst/>
            </a:endParaRPr>
          </a:p>
        </p:txBody>
      </p:sp>
      <p:pic>
        <p:nvPicPr>
          <p:cNvPr id="9" name="Image 8" descr="Screen shot 2012-09-16 at 1.48.0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14400"/>
            <a:ext cx="8022426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1-11-07 at 1.58.4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181" y="1905000"/>
            <a:ext cx="4186019" cy="35269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9906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LHC</a:t>
            </a:r>
            <a:r>
              <a:rPr lang="en-US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data and Theorists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Espace réservé du contenu 5" descr="Screen shot 2011-09-09 at 4.48.5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066800"/>
            <a:ext cx="5340582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Screen shot 2011-09-09 at 4.49.2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00200"/>
            <a:ext cx="513470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429000" y="1066800"/>
            <a:ext cx="987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NOW!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42875"/>
            <a:ext cx="7239000" cy="904875"/>
          </a:xfrm>
        </p:spPr>
        <p:txBody>
          <a:bodyPr/>
          <a:lstStyle/>
          <a:p>
            <a:r>
              <a:rPr lang="en-GB" dirty="0" smtClean="0"/>
              <a:t> Searches for BSM Physics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9436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First Searches at the LHC (2010-2012) </a:t>
            </a:r>
          </a:p>
          <a:p>
            <a:pPr lvl="1"/>
            <a:r>
              <a:rPr lang="en-GB" sz="2400" dirty="0" err="1" smtClean="0">
                <a:solidFill>
                  <a:srgbClr val="0000FF"/>
                </a:solidFill>
              </a:rPr>
              <a:t>Supersymmetry</a:t>
            </a:r>
            <a:r>
              <a:rPr lang="en-GB" sz="2400" dirty="0" smtClean="0">
                <a:solidFill>
                  <a:srgbClr val="0000FF"/>
                </a:solidFill>
              </a:rPr>
              <a:t> with MET plus jets, </a:t>
            </a:r>
            <a:r>
              <a:rPr lang="en-GB" sz="2400" dirty="0" err="1" smtClean="0">
                <a:solidFill>
                  <a:srgbClr val="0000FF"/>
                </a:solidFill>
              </a:rPr>
              <a:t>lepton(s</a:t>
            </a:r>
            <a:r>
              <a:rPr lang="en-GB" sz="2400" dirty="0" smtClean="0">
                <a:solidFill>
                  <a:srgbClr val="0000FF"/>
                </a:solidFill>
              </a:rPr>
              <a:t>), photons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Extra Dimensions and black holes, heavy resonances (in electrons, </a:t>
            </a:r>
            <a:r>
              <a:rPr lang="en-GB" sz="2400" dirty="0" err="1" smtClean="0">
                <a:solidFill>
                  <a:srgbClr val="0000FF"/>
                </a:solidFill>
              </a:rPr>
              <a:t>muons</a:t>
            </a:r>
            <a:r>
              <a:rPr lang="en-GB" sz="2400" dirty="0" smtClean="0">
                <a:solidFill>
                  <a:srgbClr val="0000FF"/>
                </a:solidFill>
              </a:rPr>
              <a:t>, </a:t>
            </a:r>
            <a:r>
              <a:rPr lang="en-GB" sz="2400" dirty="0" err="1" smtClean="0">
                <a:solidFill>
                  <a:srgbClr val="0000FF"/>
                </a:solidFill>
              </a:rPr>
              <a:t>taus</a:t>
            </a:r>
            <a:r>
              <a:rPr lang="en-GB" sz="2400" dirty="0" smtClean="0">
                <a:solidFill>
                  <a:srgbClr val="0000FF"/>
                </a:solidFill>
              </a:rPr>
              <a:t>, jets), </a:t>
            </a:r>
            <a:r>
              <a:rPr lang="en-GB" sz="2400" dirty="0" err="1" smtClean="0">
                <a:solidFill>
                  <a:srgbClr val="0000FF"/>
                </a:solidFill>
              </a:rPr>
              <a:t>leptoquarks</a:t>
            </a:r>
            <a:r>
              <a:rPr lang="en-GB" sz="2400" dirty="0" smtClean="0">
                <a:solidFill>
                  <a:srgbClr val="0000FF"/>
                </a:solidFill>
              </a:rPr>
              <a:t>, excited leptons and quarks, 4</a:t>
            </a:r>
            <a:r>
              <a:rPr lang="en-GB" sz="2400" baseline="30000" dirty="0" smtClean="0">
                <a:solidFill>
                  <a:srgbClr val="0000FF"/>
                </a:solidFill>
              </a:rPr>
              <a:t>th</a:t>
            </a:r>
            <a:r>
              <a:rPr lang="en-GB" sz="2400" dirty="0" smtClean="0">
                <a:solidFill>
                  <a:srgbClr val="0000FF"/>
                </a:solidFill>
              </a:rPr>
              <a:t> generation, a few very exotic signatures (R-hadrons)…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Evolved Searches (2013-…)</a:t>
            </a:r>
          </a:p>
          <a:p>
            <a:pPr lvl="1"/>
            <a:r>
              <a:rPr lang="en-GB" sz="2400" dirty="0" err="1" smtClean="0">
                <a:solidFill>
                  <a:srgbClr val="0000FF"/>
                </a:solidFill>
              </a:rPr>
              <a:t>Supersymmetry</a:t>
            </a:r>
            <a:r>
              <a:rPr lang="en-GB" sz="2400" dirty="0" smtClean="0">
                <a:solidFill>
                  <a:srgbClr val="0000FF"/>
                </a:solidFill>
              </a:rPr>
              <a:t> on third generation </a:t>
            </a:r>
            <a:r>
              <a:rPr lang="en-GB" sz="2400" dirty="0" err="1" smtClean="0">
                <a:solidFill>
                  <a:srgbClr val="0000FF"/>
                </a:solidFill>
              </a:rPr>
              <a:t>squarks</a:t>
            </a:r>
            <a:r>
              <a:rPr lang="en-GB" sz="2400" dirty="0" smtClean="0">
                <a:solidFill>
                  <a:srgbClr val="0000FF"/>
                </a:solidFill>
              </a:rPr>
              <a:t>, compressed spectra, stealth SUSY, </a:t>
            </a:r>
            <a:r>
              <a:rPr lang="en-GB" sz="2400" dirty="0" err="1" smtClean="0">
                <a:solidFill>
                  <a:srgbClr val="0000FF"/>
                </a:solidFill>
              </a:rPr>
              <a:t>EWKinos</a:t>
            </a:r>
            <a:r>
              <a:rPr lang="en-GB" sz="2400" dirty="0" smtClean="0">
                <a:solidFill>
                  <a:srgbClr val="0000FF"/>
                </a:solidFill>
              </a:rPr>
              <a:t>, VBF processes… </a:t>
            </a:r>
          </a:p>
          <a:p>
            <a:pPr lvl="1"/>
            <a:r>
              <a:rPr lang="en-GB" sz="2400" dirty="0" smtClean="0">
                <a:solidFill>
                  <a:srgbClr val="0000FF"/>
                </a:solidFill>
              </a:rPr>
              <a:t>Higgs in decays or as study object, vector-like quarks, boosted objects, long lived particles, fractional charges…</a:t>
            </a:r>
          </a:p>
          <a:p>
            <a:pPr lvl="1"/>
            <a:r>
              <a:rPr lang="en-GB" sz="2400" dirty="0" smtClean="0">
                <a:solidFill>
                  <a:srgbClr val="FF0000"/>
                </a:solidFill>
              </a:rPr>
              <a:t>More dedicated Dark Matter searches! 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We are now facing a restart of the machine at 13/14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r>
              <a:rPr lang="en-GB" sz="2400" dirty="0" smtClean="0">
                <a:solidFill>
                  <a:srgbClr val="FF0000"/>
                </a:solidFill>
              </a:rPr>
              <a:t>…</a:t>
            </a:r>
          </a:p>
          <a:p>
            <a:pPr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         </a:t>
            </a:r>
            <a:r>
              <a:rPr lang="en-GB" sz="2400" dirty="0" smtClean="0">
                <a:solidFill>
                  <a:srgbClr val="0000FF"/>
                </a:solidFill>
              </a:rPr>
              <a:t>Back to the basics or do we change paradigm?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6963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18A26DE4-54C6-B044-A535-FD4C9200FEE4}" type="slidenum">
              <a:rPr lang="fr-CH" smtClean="0"/>
              <a:pPr/>
              <a:t>12</a:t>
            </a:fld>
            <a:r>
              <a:rPr lang="fr-CH" smtClean="0"/>
              <a:t> </a:t>
            </a:r>
            <a:endParaRPr lang="fr-FR" smtClean="0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69638" name="Picture 4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9" name="Picture 5" descr="darkmatte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36369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0" name="Rectangle 6"/>
          <p:cNvSpPr>
            <a:spLocks noChangeArrowheads="1"/>
          </p:cNvSpPr>
          <p:nvPr/>
        </p:nvSpPr>
        <p:spPr bwMode="auto">
          <a:xfrm>
            <a:off x="1055077" y="228600"/>
            <a:ext cx="7244862" cy="762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 dirty="0"/>
              <a:t>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</a:rPr>
              <a:t>Extra Space Dimensions</a:t>
            </a:r>
          </a:p>
        </p:txBody>
      </p:sp>
      <p:pic>
        <p:nvPicPr>
          <p:cNvPr id="2853896" name="Picture 8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677" y="3105150"/>
            <a:ext cx="278276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53897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3094892" y="2819400"/>
            <a:ext cx="3165231" cy="33083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sp>
        <p:nvSpPr>
          <p:cNvPr id="2853898" name="Text Box 10"/>
          <p:cNvSpPr txBox="1">
            <a:spLocks noChangeArrowheads="1"/>
          </p:cNvSpPr>
          <p:nvPr/>
        </p:nvSpPr>
        <p:spPr bwMode="auto">
          <a:xfrm>
            <a:off x="1063869" y="6324600"/>
            <a:ext cx="4991270" cy="461665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Arial" charset="0"/>
              </a:rPr>
              <a:t>The Gravity </a:t>
            </a:r>
            <a:r>
              <a:rPr lang="en-US" sz="2400" dirty="0" smtClean="0">
                <a:solidFill>
                  <a:srgbClr val="CC0000"/>
                </a:solidFill>
                <a:latin typeface="Arial" charset="0"/>
              </a:rPr>
              <a:t>force </a:t>
            </a:r>
            <a:r>
              <a:rPr lang="en-US" sz="2400" dirty="0">
                <a:solidFill>
                  <a:srgbClr val="CC0000"/>
                </a:solidFill>
                <a:latin typeface="Arial" charset="0"/>
              </a:rPr>
              <a:t>becomes strong!</a:t>
            </a:r>
          </a:p>
        </p:txBody>
      </p:sp>
      <p:pic>
        <p:nvPicPr>
          <p:cNvPr id="2853899" name="Picture 11" descr="Plan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52492" y="3267076"/>
            <a:ext cx="2602523" cy="2371725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</p:pic>
      <p:sp>
        <p:nvSpPr>
          <p:cNvPr id="2853900" name="AutoShape 12"/>
          <p:cNvSpPr>
            <a:spLocks noChangeArrowheads="1"/>
          </p:cNvSpPr>
          <p:nvPr/>
        </p:nvSpPr>
        <p:spPr bwMode="auto">
          <a:xfrm>
            <a:off x="5867400" y="4314826"/>
            <a:ext cx="690196" cy="485775"/>
          </a:xfrm>
          <a:prstGeom prst="rightArrow">
            <a:avLst>
              <a:gd name="adj1" fmla="val 50000"/>
              <a:gd name="adj2" fmla="val 38480"/>
            </a:avLst>
          </a:prstGeom>
          <a:solidFill>
            <a:srgbClr val="FFFF66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1" name="Rectangle 13"/>
          <p:cNvSpPr>
            <a:spLocks noChangeArrowheads="1"/>
          </p:cNvSpPr>
          <p:nvPr/>
        </p:nvSpPr>
        <p:spPr bwMode="auto">
          <a:xfrm>
            <a:off x="3094892" y="20574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3902" name="Rectangle 14"/>
          <p:cNvSpPr>
            <a:spLocks noChangeArrowheads="1"/>
          </p:cNvSpPr>
          <p:nvPr/>
        </p:nvSpPr>
        <p:spPr bwMode="auto">
          <a:xfrm>
            <a:off x="3094892" y="3657600"/>
            <a:ext cx="281354" cy="304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9648" name="Picture 15" descr="bh4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80492" y="1862138"/>
            <a:ext cx="3024554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9" name="Picture 16" descr="bh4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49108" y="1863726"/>
            <a:ext cx="344658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50" name="Text Box 17"/>
          <p:cNvSpPr txBox="1">
            <a:spLocks noChangeArrowheads="1"/>
          </p:cNvSpPr>
          <p:nvPr/>
        </p:nvSpPr>
        <p:spPr bwMode="auto">
          <a:xfrm>
            <a:off x="140677" y="1873250"/>
            <a:ext cx="2032002" cy="646331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latin typeface="Arial" charset="0"/>
              </a:rPr>
              <a:t>Problem:</a:t>
            </a:r>
          </a:p>
        </p:txBody>
      </p:sp>
      <p:sp>
        <p:nvSpPr>
          <p:cNvPr id="69651" name="AutoShape 18"/>
          <p:cNvSpPr>
            <a:spLocks noChangeArrowheads="1"/>
          </p:cNvSpPr>
          <p:nvPr/>
        </p:nvSpPr>
        <p:spPr bwMode="auto">
          <a:xfrm>
            <a:off x="5209443" y="1828800"/>
            <a:ext cx="839665" cy="794802"/>
          </a:xfrm>
          <a:prstGeom prst="leftRightArrow">
            <a:avLst>
              <a:gd name="adj1" fmla="val 50000"/>
              <a:gd name="adj2" fmla="val 37451"/>
            </a:avLst>
          </a:prstGeom>
          <a:solidFill>
            <a:srgbClr val="0000FF"/>
          </a:solidFill>
          <a:ln w="476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" name="Image 19" descr="Screen Shot 2014-12-17 at 9.14.47 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53200" y="3234006"/>
            <a:ext cx="3075502" cy="248099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423428" y="5867400"/>
            <a:ext cx="141577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Interstellar</a:t>
            </a:r>
            <a:endParaRPr lang="en-GB" dirty="0"/>
          </a:p>
        </p:txBody>
      </p:sp>
      <p:pic>
        <p:nvPicPr>
          <p:cNvPr id="22" name="Image 21" descr="Screen Shot 2014-12-17 at 9.23.31 AM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53200" y="5791200"/>
            <a:ext cx="2857698" cy="609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3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53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53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53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53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3898" grpId="0" animBg="1"/>
      <p:bldP spid="2853900" grpId="0" animBg="1"/>
      <p:bldP spid="2853901" grpId="0" animBg="1"/>
      <p:bldP spid="2853902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>
              <a:latin typeface="Arial" charset="0"/>
            </a:endParaRPr>
          </a:p>
        </p:txBody>
      </p:sp>
      <p:pic>
        <p:nvPicPr>
          <p:cNvPr id="134148" name="Picture 4" descr="Picture 32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6931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9" name="Text Box 6"/>
          <p:cNvSpPr txBox="1">
            <a:spLocks noChangeArrowheads="1"/>
          </p:cNvSpPr>
          <p:nvPr/>
        </p:nvSpPr>
        <p:spPr bwMode="auto">
          <a:xfrm>
            <a:off x="3713285" y="969963"/>
            <a:ext cx="2898249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Planck scale (M</a:t>
            </a:r>
            <a:r>
              <a:rPr lang="en-US" baseline="-25000">
                <a:solidFill>
                  <a:schemeClr val="tx2"/>
                </a:solidFill>
              </a:rPr>
              <a:t>D</a:t>
            </a:r>
            <a:r>
              <a:rPr lang="en-US">
                <a:solidFill>
                  <a:schemeClr val="tx2"/>
                </a:solidFill>
              </a:rPr>
              <a:t>) ~ TeV</a:t>
            </a:r>
          </a:p>
        </p:txBody>
      </p:sp>
      <p:sp>
        <p:nvSpPr>
          <p:cNvPr id="134150" name="Text Box 7"/>
          <p:cNvSpPr txBox="1">
            <a:spLocks noChangeArrowheads="1"/>
          </p:cNvSpPr>
          <p:nvPr/>
        </p:nvSpPr>
        <p:spPr bwMode="auto">
          <a:xfrm>
            <a:off x="4135316" y="4246563"/>
            <a:ext cx="2031023" cy="4000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   </a:t>
            </a:r>
            <a:r>
              <a:rPr lang="en-US">
                <a:solidFill>
                  <a:schemeClr val="tx2"/>
                </a:solidFill>
              </a:rPr>
              <a:t>look-like SUSY</a:t>
            </a:r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6324600" y="1905000"/>
            <a:ext cx="685800" cy="40005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ADD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343400" y="2743200"/>
            <a:ext cx="486508" cy="40005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RS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400801" y="5334000"/>
            <a:ext cx="671146" cy="40005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rgbClr val="0000FF"/>
                </a:solidFill>
              </a:rPr>
              <a:t>UED</a:t>
            </a:r>
          </a:p>
        </p:txBody>
      </p:sp>
      <p:sp>
        <p:nvSpPr>
          <p:cNvPr id="134154" name="ZoneTexte 11"/>
          <p:cNvSpPr txBox="1">
            <a:spLocks noChangeArrowheads="1"/>
          </p:cNvSpPr>
          <p:nvPr/>
        </p:nvSpPr>
        <p:spPr bwMode="auto">
          <a:xfrm>
            <a:off x="4191000" y="2286000"/>
            <a:ext cx="31064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0000FF"/>
                </a:solidFill>
              </a:rPr>
              <a:t>Arkani-Hamed Dimopoulos Dvali</a:t>
            </a:r>
          </a:p>
        </p:txBody>
      </p:sp>
      <p:sp>
        <p:nvSpPr>
          <p:cNvPr id="134155" name="ZoneTexte 12"/>
          <p:cNvSpPr txBox="1">
            <a:spLocks noChangeArrowheads="1"/>
          </p:cNvSpPr>
          <p:nvPr/>
        </p:nvSpPr>
        <p:spPr bwMode="auto">
          <a:xfrm>
            <a:off x="5029200" y="2819400"/>
            <a:ext cx="17291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0000FF"/>
                </a:solidFill>
              </a:rPr>
              <a:t>Randall Sundrum</a:t>
            </a:r>
          </a:p>
        </p:txBody>
      </p:sp>
      <p:sp>
        <p:nvSpPr>
          <p:cNvPr id="134156" name="ZoneTexte 13"/>
          <p:cNvSpPr txBox="1">
            <a:spLocks noChangeArrowheads="1"/>
          </p:cNvSpPr>
          <p:nvPr/>
        </p:nvSpPr>
        <p:spPr bwMode="auto">
          <a:xfrm>
            <a:off x="5896708" y="5638800"/>
            <a:ext cx="263769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>
                <a:solidFill>
                  <a:srgbClr val="0000FF"/>
                </a:solidFill>
              </a:rPr>
              <a:t>Universal Extra Dimensions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373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1600" y="-142875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Large Extra Dimensions</a:t>
            </a:r>
            <a:endParaRPr lang="en-US" dirty="0"/>
          </a:p>
        </p:txBody>
      </p:sp>
      <p:pic>
        <p:nvPicPr>
          <p:cNvPr id="73734" name="Picture 1028" descr="Picture 31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838200"/>
            <a:ext cx="829214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346831" cy="514350"/>
          </a:xfrm>
        </p:spPr>
        <p:txBody>
          <a:bodyPr/>
          <a:lstStyle/>
          <a:p>
            <a:pPr eaLnBrk="1" hangingPunct="1"/>
            <a:r>
              <a:rPr lang="en-US" sz="3200" dirty="0"/>
              <a:t>Large Extra Dimension Signatures at LHC</a:t>
            </a:r>
          </a:p>
        </p:txBody>
      </p:sp>
      <p:pic>
        <p:nvPicPr>
          <p:cNvPr id="81925" name="Picture 3" descr="bh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1" y="2362200"/>
            <a:ext cx="724486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6" name="Picture 4" descr="bh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0" y="762000"/>
            <a:ext cx="14287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7" name="Text Box 5"/>
          <p:cNvSpPr txBox="1">
            <a:spLocks noChangeArrowheads="1"/>
          </p:cNvSpPr>
          <p:nvPr/>
        </p:nvSpPr>
        <p:spPr bwMode="auto">
          <a:xfrm>
            <a:off x="140677" y="762001"/>
            <a:ext cx="5533060" cy="1015663"/>
          </a:xfrm>
          <a:prstGeom prst="rect">
            <a:avLst/>
          </a:prstGeom>
          <a:solidFill>
            <a:schemeClr val="accent3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 Particles in compact extra dimensions (2</a:t>
            </a:r>
            <a:r>
              <a:rPr lang="en-US" b="1" dirty="0">
                <a:solidFill>
                  <a:srgbClr val="000099"/>
                </a:solidFill>
                <a:sym typeface="Symbol" charset="2"/>
              </a:rPr>
              <a:t></a:t>
            </a:r>
            <a:r>
              <a:rPr lang="en-US" dirty="0">
                <a:solidFill>
                  <a:srgbClr val="000099"/>
                </a:solidFill>
                <a:sym typeface="Symbol" charset="2"/>
              </a:rPr>
              <a:t>R)</a:t>
            </a:r>
          </a:p>
          <a:p>
            <a:r>
              <a:rPr lang="en-US" dirty="0">
                <a:solidFill>
                  <a:srgbClr val="000099"/>
                </a:solidFill>
                <a:sym typeface="Symbol" charset="2"/>
              </a:rPr>
              <a:t>  </a:t>
            </a:r>
            <a:r>
              <a:rPr lang="en-US" dirty="0" err="1">
                <a:solidFill>
                  <a:srgbClr val="000099"/>
                </a:solidFill>
                <a:sym typeface="Symbol" charset="2"/>
              </a:rPr>
              <a:t></a:t>
            </a:r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Towers of momentum </a:t>
            </a:r>
            <a:r>
              <a:rPr lang="en-US" dirty="0" err="1">
                <a:solidFill>
                  <a:srgbClr val="FF0000"/>
                </a:solidFill>
              </a:rPr>
              <a:t>eigenstates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0099"/>
                </a:solidFill>
              </a:rPr>
              <a:t> </a:t>
            </a:r>
            <a:r>
              <a:rPr lang="en-US" dirty="0" err="1">
                <a:solidFill>
                  <a:srgbClr val="000099"/>
                </a:solidFill>
              </a:rPr>
              <a:t>Eg</a:t>
            </a:r>
            <a:r>
              <a:rPr lang="en-US" dirty="0">
                <a:solidFill>
                  <a:srgbClr val="000099"/>
                </a:solidFill>
              </a:rPr>
              <a:t>. graviton excitations (</a:t>
            </a:r>
            <a:r>
              <a:rPr lang="en-US" dirty="0" err="1">
                <a:solidFill>
                  <a:srgbClr val="000099"/>
                </a:solidFill>
                <a:sym typeface="Symbol" charset="2"/>
              </a:rPr>
              <a:t>m</a:t>
            </a:r>
            <a:r>
              <a:rPr lang="en-US" dirty="0">
                <a:solidFill>
                  <a:srgbClr val="000099"/>
                </a:solidFill>
                <a:sym typeface="Symbol" charset="2"/>
              </a:rPr>
              <a:t>=</a:t>
            </a:r>
            <a:r>
              <a:rPr lang="en-US" dirty="0">
                <a:solidFill>
                  <a:srgbClr val="000099"/>
                </a:solidFill>
              </a:rPr>
              <a:t>400 </a:t>
            </a:r>
            <a:r>
              <a:rPr lang="en-US" dirty="0" err="1">
                <a:solidFill>
                  <a:srgbClr val="000099"/>
                </a:solidFill>
              </a:rPr>
              <a:t>eV</a:t>
            </a:r>
            <a:r>
              <a:rPr lang="en-US" dirty="0">
                <a:solidFill>
                  <a:srgbClr val="000099"/>
                </a:solidFill>
              </a:rPr>
              <a:t> for </a:t>
            </a:r>
            <a:r>
              <a:rPr lang="en-US" dirty="0" err="1">
                <a:solidFill>
                  <a:srgbClr val="000099"/>
                </a:solidFill>
                <a:sym typeface="Symbol" charset="2"/>
              </a:rPr>
              <a:t></a:t>
            </a:r>
            <a:r>
              <a:rPr lang="en-US" dirty="0">
                <a:solidFill>
                  <a:srgbClr val="000099"/>
                </a:solidFill>
                <a:sym typeface="Symbol" charset="2"/>
              </a:rPr>
              <a:t> =3)</a:t>
            </a:r>
            <a:endParaRPr lang="en-US" dirty="0">
              <a:solidFill>
                <a:srgbClr val="000099"/>
              </a:solidFill>
            </a:endParaRPr>
          </a:p>
        </p:txBody>
      </p:sp>
      <p:pic>
        <p:nvPicPr>
          <p:cNvPr id="81928" name="Picture 6" descr="bh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077" y="1219201"/>
            <a:ext cx="218782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9" name="Text Box 7"/>
          <p:cNvSpPr txBox="1">
            <a:spLocks noChangeArrowheads="1"/>
          </p:cNvSpPr>
          <p:nvPr/>
        </p:nvSpPr>
        <p:spPr bwMode="auto">
          <a:xfrm>
            <a:off x="844062" y="1981201"/>
            <a:ext cx="6627986" cy="400110"/>
          </a:xfrm>
          <a:prstGeom prst="rect">
            <a:avLst/>
          </a:prstGeom>
          <a:solidFill>
            <a:schemeClr val="accent3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99"/>
                </a:solidFill>
                <a:sym typeface="Symbol" charset="2"/>
              </a:rPr>
              <a:t></a:t>
            </a:r>
            <a:r>
              <a:rPr lang="en-US">
                <a:solidFill>
                  <a:srgbClr val="000099"/>
                </a:solidFill>
              </a:rPr>
              <a:t> Strong increase of graviton exchange at high energies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Search for Large Extra Dimensions</a:t>
            </a:r>
            <a:endParaRPr lang="en-GB" dirty="0">
              <a:effectLst/>
            </a:endParaRPr>
          </a:p>
        </p:txBody>
      </p:sp>
      <p:pic>
        <p:nvPicPr>
          <p:cNvPr id="7" name="Image 6" descr="Screen Shot 2014-03-30 at 12.55.5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667000"/>
            <a:ext cx="2858394" cy="2564772"/>
          </a:xfrm>
          <a:prstGeom prst="rect">
            <a:avLst/>
          </a:prstGeom>
        </p:spPr>
      </p:pic>
      <p:pic>
        <p:nvPicPr>
          <p:cNvPr id="10" name="Image 9" descr="Screen Shot 2014-03-30 at 12.55.2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976" y="5334000"/>
            <a:ext cx="7184572" cy="1524000"/>
          </a:xfrm>
          <a:prstGeom prst="rect">
            <a:avLst/>
          </a:prstGeom>
        </p:spPr>
      </p:pic>
      <p:pic>
        <p:nvPicPr>
          <p:cNvPr id="13" name="Image 12" descr="Screen Shot 2014-03-30 at 12.55.1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490" y="2666999"/>
            <a:ext cx="2968173" cy="2590801"/>
          </a:xfrm>
          <a:prstGeom prst="rect">
            <a:avLst/>
          </a:prstGeom>
        </p:spPr>
      </p:pic>
      <p:pic>
        <p:nvPicPr>
          <p:cNvPr id="8" name="Image 7" descr="Screen Shot 2014-03-31 at 5.24.1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6151880"/>
            <a:ext cx="7162800" cy="5537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1219200" y="6172200"/>
            <a:ext cx="7010400" cy="45720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2" name="Image 11" descr="Screen shot 2011-07-27 at 10.06.54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2667000"/>
            <a:ext cx="2438400" cy="2039389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52400" y="838200"/>
            <a:ext cx="5518909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00FF"/>
                </a:solidFill>
              </a:rPr>
              <a:t>Mono-jet</a:t>
            </a:r>
            <a:r>
              <a:rPr lang="fr-FR" sz="2400" dirty="0" smtClean="0">
                <a:solidFill>
                  <a:srgbClr val="0000FF"/>
                </a:solidFill>
              </a:rPr>
              <a:t> final state +</a:t>
            </a:r>
            <a:r>
              <a:rPr lang="fr-FR" sz="2400" dirty="0" err="1" smtClean="0">
                <a:solidFill>
                  <a:srgbClr val="0000FF"/>
                </a:solidFill>
              </a:rPr>
              <a:t>Missing</a:t>
            </a:r>
            <a:r>
              <a:rPr lang="fr-FR" sz="2400" dirty="0" smtClean="0">
                <a:solidFill>
                  <a:srgbClr val="0000FF"/>
                </a:solidFill>
              </a:rPr>
              <a:t> E</a:t>
            </a:r>
            <a:r>
              <a:rPr lang="fr-FR" sz="2400" baseline="-25000" dirty="0" smtClean="0">
                <a:solidFill>
                  <a:srgbClr val="0000FF"/>
                </a:solidFill>
              </a:rPr>
              <a:t>T</a:t>
            </a:r>
            <a:r>
              <a:rPr lang="fr-FR" sz="2400" dirty="0" smtClean="0">
                <a:solidFill>
                  <a:srgbClr val="0000FF"/>
                </a:solidFill>
              </a:rPr>
              <a:t> (ADD)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81000" y="1524000"/>
            <a:ext cx="2105806" cy="70788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jet &gt; 110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MET &gt; 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048000" y="1371600"/>
            <a:ext cx="1899679" cy="1200328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Limits on M</a:t>
            </a:r>
            <a:r>
              <a:rPr lang="en-GB" sz="2400" baseline="-25000" dirty="0" smtClean="0">
                <a:solidFill>
                  <a:srgbClr val="FF0000"/>
                </a:solidFill>
              </a:rPr>
              <a:t>D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between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3 and 4 </a:t>
            </a:r>
            <a:r>
              <a:rPr lang="en-GB" sz="2400" dirty="0" err="1" smtClean="0">
                <a:solidFill>
                  <a:srgbClr val="FF0000"/>
                </a:solidFill>
              </a:rPr>
              <a:t>TeV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385151" y="1828800"/>
            <a:ext cx="375884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Lower limit on the Planck Scale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versus number of extra dimensions 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22" name="Image 21" descr="Screen Shot 2014-10-02 at 2.07.5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5143" y="2590800"/>
            <a:ext cx="3008857" cy="26670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3962400" y="2971800"/>
            <a:ext cx="609600" cy="152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086600" y="1371600"/>
            <a:ext cx="1665240" cy="33855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smtClean="0"/>
              <a:t>arXiv:1408.3583</a:t>
            </a:r>
            <a:endParaRPr lang="en-GB" sz="1600" dirty="0" smtClean="0"/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763000" cy="904875"/>
          </a:xfrm>
        </p:spPr>
        <p:txBody>
          <a:bodyPr/>
          <a:lstStyle/>
          <a:p>
            <a:r>
              <a:rPr lang="en-GB" dirty="0" smtClean="0"/>
              <a:t>A High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Mono-jet event</a:t>
            </a:r>
            <a:endParaRPr lang="en-GB" dirty="0"/>
          </a:p>
        </p:txBody>
      </p:sp>
      <p:pic>
        <p:nvPicPr>
          <p:cNvPr id="5" name="Espace réservé du contenu 4" descr="Screen shot 2011-07-25 at 6.10.5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90600"/>
            <a:ext cx="7580463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610599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Quantum Black Holes at the LHC?</a:t>
            </a:r>
            <a:r>
              <a:rPr lang="en-US" dirty="0"/>
              <a:t> </a:t>
            </a:r>
          </a:p>
        </p:txBody>
      </p:sp>
      <p:pic>
        <p:nvPicPr>
          <p:cNvPr id="105478" name="Picture 3" descr="bh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1139" y="914400"/>
            <a:ext cx="16705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Text Box 4"/>
          <p:cNvSpPr txBox="1">
            <a:spLocks noChangeArrowheads="1"/>
          </p:cNvSpPr>
          <p:nvPr/>
        </p:nvSpPr>
        <p:spPr bwMode="auto">
          <a:xfrm>
            <a:off x="422031" y="984251"/>
            <a:ext cx="5525922" cy="707886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Black Holes are a direct prediction of Einstein’s</a:t>
            </a:r>
          </a:p>
          <a:p>
            <a:r>
              <a:rPr lang="en-US">
                <a:latin typeface="Arial" charset="0"/>
              </a:rPr>
              <a:t>general theory on relativity</a:t>
            </a:r>
          </a:p>
        </p:txBody>
      </p:sp>
      <p:sp>
        <p:nvSpPr>
          <p:cNvPr id="105480" name="Text Box 5"/>
          <p:cNvSpPr txBox="1">
            <a:spLocks noChangeArrowheads="1"/>
          </p:cNvSpPr>
          <p:nvPr/>
        </p:nvSpPr>
        <p:spPr bwMode="auto">
          <a:xfrm>
            <a:off x="492369" y="1974851"/>
            <a:ext cx="5117532" cy="707886"/>
          </a:xfrm>
          <a:prstGeom prst="rect">
            <a:avLst/>
          </a:prstGeom>
          <a:solidFill>
            <a:srgbClr val="FFFF66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If the Planck scale is in ~TeV region: </a:t>
            </a:r>
          </a:p>
          <a:p>
            <a:r>
              <a:rPr lang="en-US">
                <a:solidFill>
                  <a:srgbClr val="0000CC"/>
                </a:solidFill>
                <a:latin typeface="Arial" charset="0"/>
              </a:rPr>
              <a:t>can expect Quantum Black Hole production</a:t>
            </a:r>
          </a:p>
        </p:txBody>
      </p:sp>
      <p:graphicFrame>
        <p:nvGraphicFramePr>
          <p:cNvPr id="105474" name="Object 2"/>
          <p:cNvGraphicFramePr>
            <a:graphicFrameLocks noChangeAspect="1"/>
          </p:cNvGraphicFramePr>
          <p:nvPr>
            <p:ph idx="1"/>
          </p:nvPr>
        </p:nvGraphicFramePr>
        <p:xfrm>
          <a:off x="351692" y="3025776"/>
          <a:ext cx="4214446" cy="3222625"/>
        </p:xfrm>
        <a:graphic>
          <a:graphicData uri="http://schemas.openxmlformats.org/presentationml/2006/ole">
            <p:oleObj spid="_x0000_s248834" name="CorelPhotoPaint.Image.10" r:id="rId5" imgW="9752381" imgH="6882540" progId="">
              <p:embed/>
            </p:oleObj>
          </a:graphicData>
        </a:graphic>
      </p:graphicFrame>
      <p:sp>
        <p:nvSpPr>
          <p:cNvPr id="105481" name="Text Box 7"/>
          <p:cNvSpPr txBox="1">
            <a:spLocks noChangeArrowheads="1"/>
          </p:cNvSpPr>
          <p:nvPr/>
        </p:nvSpPr>
        <p:spPr bwMode="auto">
          <a:xfrm>
            <a:off x="422031" y="6232525"/>
            <a:ext cx="4521453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chemeClr val="tx2"/>
                </a:solidFill>
                <a:latin typeface="Arial" charset="0"/>
              </a:rPr>
              <a:t>Simulation of a Quantum Black Hole event</a:t>
            </a:r>
            <a:r>
              <a:rPr lang="en-US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5482" name="Text Box 8"/>
          <p:cNvSpPr txBox="1">
            <a:spLocks noChangeArrowheads="1"/>
          </p:cNvSpPr>
          <p:nvPr/>
        </p:nvSpPr>
        <p:spPr bwMode="auto">
          <a:xfrm>
            <a:off x="5682761" y="39036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CC"/>
              </a:solidFill>
            </a:endParaRPr>
          </a:p>
        </p:txBody>
      </p:sp>
      <p:sp>
        <p:nvSpPr>
          <p:cNvPr id="105483" name="Rectangle 9"/>
          <p:cNvSpPr>
            <a:spLocks noChangeArrowheads="1"/>
          </p:cNvSpPr>
          <p:nvPr/>
        </p:nvSpPr>
        <p:spPr bwMode="auto">
          <a:xfrm>
            <a:off x="5416062" y="3581401"/>
            <a:ext cx="3516923" cy="1631216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CC"/>
                </a:solidFill>
                <a:latin typeface="Arial" charset="0"/>
              </a:rPr>
              <a:t>Quantum Black Holes are harmless for the environment: they will decay within 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less than 10</a:t>
            </a:r>
            <a:r>
              <a:rPr lang="en-US" b="1" baseline="30000">
                <a:solidFill>
                  <a:srgbClr val="006600"/>
                </a:solidFill>
                <a:latin typeface="Arial" charset="0"/>
              </a:rPr>
              <a:t>-27</a:t>
            </a:r>
            <a:r>
              <a:rPr lang="en-US">
                <a:solidFill>
                  <a:srgbClr val="006600"/>
                </a:solidFill>
                <a:latin typeface="Arial" charset="0"/>
              </a:rPr>
              <a:t> seconds  </a:t>
            </a:r>
            <a:r>
              <a:rPr lang="en-US">
                <a:solidFill>
                  <a:srgbClr val="CC0000"/>
                </a:solidFill>
                <a:latin typeface="Arial" charset="0"/>
                <a:sym typeface="Symbol" charset="2"/>
              </a:rPr>
              <a:t> SAFE!</a:t>
            </a:r>
            <a:endParaRPr lang="en-US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3392522" name="Text Box 10"/>
          <p:cNvSpPr txBox="1">
            <a:spLocks noChangeArrowheads="1"/>
          </p:cNvSpPr>
          <p:nvPr/>
        </p:nvSpPr>
        <p:spPr bwMode="auto">
          <a:xfrm>
            <a:off x="5029200" y="5303838"/>
            <a:ext cx="4089694" cy="110799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Quantum Black Holes open the</a:t>
            </a:r>
          </a:p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exciting perspective to study</a:t>
            </a:r>
          </a:p>
          <a:p>
            <a:r>
              <a:rPr lang="en-US" sz="2200">
                <a:solidFill>
                  <a:srgbClr val="CC0000"/>
                </a:solidFill>
                <a:latin typeface="Arial" charset="0"/>
              </a:rPr>
              <a:t>Quantum Gravity in the lab!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9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25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4102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 smtClean="0"/>
              <a:t>  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Overview of the two lectures in the next two  days at this school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1:</a:t>
            </a:r>
            <a:r>
              <a:rPr lang="en-GB" dirty="0" smtClean="0">
                <a:solidFill>
                  <a:srgbClr val="0000FF"/>
                </a:solidFill>
              </a:rPr>
              <a:t> Introduction to physics Beyond the Standard Model (BSM) and searches for exotic phenomena at the LHC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Lecture 2:</a:t>
            </a:r>
            <a:r>
              <a:rPr lang="en-GB" dirty="0" smtClean="0">
                <a:solidFill>
                  <a:srgbClr val="0000FF"/>
                </a:solidFill>
              </a:rPr>
              <a:t> Searches for </a:t>
            </a:r>
            <a:r>
              <a:rPr lang="en-GB" dirty="0" err="1" smtClean="0">
                <a:solidFill>
                  <a:srgbClr val="0000FF"/>
                </a:solidFill>
              </a:rPr>
              <a:t>Supersymmetry</a:t>
            </a:r>
            <a:r>
              <a:rPr lang="en-GB" dirty="0" smtClean="0">
                <a:solidFill>
                  <a:srgbClr val="0000FF"/>
                </a:solidFill>
              </a:rPr>
              <a:t>, the connection to dark matter searches and an outlook for the future.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609600" y="-152400"/>
            <a:ext cx="7848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Lecture Plan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Black Holes at the LHC?</a:t>
            </a:r>
            <a:endParaRPr lang="en-GB" dirty="0"/>
          </a:p>
        </p:txBody>
      </p:sp>
      <p:pic>
        <p:nvPicPr>
          <p:cNvPr id="5" name="Espace réservé du contenu 4" descr="PastedGraphic-1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3733800"/>
            <a:ext cx="5943600" cy="2971800"/>
          </a:xfrm>
        </p:spPr>
      </p:pic>
      <p:pic>
        <p:nvPicPr>
          <p:cNvPr id="6" name="Espace réservé du contenu 4" descr="Screen shot 2012-05-12 at 2.45.3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-76200" y="1015093"/>
            <a:ext cx="7010400" cy="256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Screen shot 2012-05-12 at 3.01.1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4038600"/>
            <a:ext cx="1828799" cy="2115402"/>
          </a:xfrm>
          <a:prstGeom prst="rect">
            <a:avLst/>
          </a:prstGeom>
        </p:spPr>
      </p:pic>
      <p:pic>
        <p:nvPicPr>
          <p:cNvPr id="9" name="Image 8" descr="Screen shot 2012-05-14 at 8.03.10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8993" y="1066800"/>
            <a:ext cx="2325007" cy="16764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477000" y="3581400"/>
            <a:ext cx="201935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Snowmass 2001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2895600" y="3657600"/>
            <a:ext cx="289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New York times 9/11/2001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72971" y="6248400"/>
            <a:ext cx="2847229" cy="553998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Greg </a:t>
            </a:r>
            <a:r>
              <a:rPr lang="en-GB" sz="1600" dirty="0" err="1" smtClean="0"/>
              <a:t>Landsberg</a:t>
            </a:r>
            <a:endParaRPr lang="en-GB" sz="1600" dirty="0" smtClean="0"/>
          </a:p>
          <a:p>
            <a:r>
              <a:rPr lang="en-GB" sz="1400" dirty="0" smtClean="0"/>
              <a:t>Previous CMS physics coordinator</a:t>
            </a:r>
            <a:endParaRPr lang="en-GB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705600" y="2743200"/>
            <a:ext cx="255711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Savas</a:t>
            </a:r>
            <a:r>
              <a:rPr lang="en-GB" sz="1600" dirty="0" smtClean="0"/>
              <a:t> </a:t>
            </a:r>
            <a:r>
              <a:rPr lang="en-GB" sz="1600" dirty="0" err="1" smtClean="0"/>
              <a:t>Dimopoulos</a:t>
            </a:r>
            <a:r>
              <a:rPr lang="en-GB" sz="1600" dirty="0" smtClean="0"/>
              <a:t>, </a:t>
            </a:r>
            <a:r>
              <a:rPr lang="en-GB" sz="1400" dirty="0" smtClean="0"/>
              <a:t>theorist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2400" y="1143000"/>
            <a:ext cx="5216770" cy="730250"/>
            <a:chOff x="144" y="960"/>
            <a:chExt cx="2582" cy="364"/>
          </a:xfrm>
        </p:grpSpPr>
        <p:sp>
          <p:nvSpPr>
            <p:cNvPr id="96285" name="Text Box 3"/>
            <p:cNvSpPr txBox="1">
              <a:spLocks noChangeArrowheads="1"/>
            </p:cNvSpPr>
            <p:nvPr/>
          </p:nvSpPr>
          <p:spPr bwMode="auto">
            <a:xfrm>
              <a:off x="144" y="1009"/>
              <a:ext cx="1917" cy="199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tx1"/>
                  </a:solidFill>
                </a:rPr>
                <a:t>4-dim.,  </a:t>
              </a:r>
              <a:r>
                <a:rPr lang="en-US" dirty="0" err="1">
                  <a:solidFill>
                    <a:srgbClr val="008000"/>
                  </a:solidFill>
                </a:rPr>
                <a:t>M</a:t>
              </a:r>
              <a:r>
                <a:rPr lang="en-US" b="1" baseline="-25000" dirty="0" err="1">
                  <a:solidFill>
                    <a:srgbClr val="008000"/>
                  </a:solidFill>
                </a:rPr>
                <a:t>gravity</a:t>
              </a:r>
              <a:r>
                <a:rPr lang="en-US" dirty="0">
                  <a:solidFill>
                    <a:srgbClr val="008000"/>
                  </a:solidFill>
                </a:rPr>
                <a:t>= </a:t>
              </a:r>
              <a:r>
                <a:rPr lang="en-US" dirty="0" err="1">
                  <a:solidFill>
                    <a:srgbClr val="008000"/>
                  </a:solidFill>
                </a:rPr>
                <a:t>M</a:t>
              </a:r>
              <a:r>
                <a:rPr lang="en-US" b="1" baseline="-25000" dirty="0" err="1">
                  <a:solidFill>
                    <a:srgbClr val="008000"/>
                  </a:solidFill>
                </a:rPr>
                <a:t>Planck</a:t>
              </a:r>
              <a:r>
                <a:rPr lang="en-US" b="1" dirty="0">
                  <a:solidFill>
                    <a:schemeClr val="tx1"/>
                  </a:solidFill>
                </a:rPr>
                <a:t> </a:t>
              </a:r>
              <a:r>
                <a:rPr lang="en-US" dirty="0">
                  <a:solidFill>
                    <a:schemeClr val="tx1"/>
                  </a:solidFill>
                </a:rPr>
                <a:t>: </a:t>
              </a:r>
            </a:p>
          </p:txBody>
        </p:sp>
        <p:graphicFrame>
          <p:nvGraphicFramePr>
            <p:cNvPr id="96260" name="Object 4"/>
            <p:cNvGraphicFramePr>
              <a:graphicFrameLocks noChangeAspect="1"/>
            </p:cNvGraphicFramePr>
            <p:nvPr/>
          </p:nvGraphicFramePr>
          <p:xfrm>
            <a:off x="1863" y="960"/>
            <a:ext cx="863" cy="364"/>
          </p:xfrm>
          <a:graphic>
            <a:graphicData uri="http://schemas.openxmlformats.org/presentationml/2006/ole">
              <p:oleObj spid="_x0000_s168964" name="…quation" r:id="rId4" imgW="1054497" imgH="444897" progId="Equation.3">
                <p:embed/>
              </p:oleObj>
            </a:graphicData>
          </a:graphic>
        </p:graphicFrame>
      </p:grpSp>
      <p:sp>
        <p:nvSpPr>
          <p:cNvPr id="96264" name="Rectangle 5"/>
          <p:cNvSpPr>
            <a:spLocks noChangeArrowheads="1"/>
          </p:cNvSpPr>
          <p:nvPr/>
        </p:nvSpPr>
        <p:spPr bwMode="auto">
          <a:xfrm>
            <a:off x="281354" y="762000"/>
            <a:ext cx="2723823" cy="400110"/>
          </a:xfrm>
          <a:prstGeom prst="rect">
            <a:avLst/>
          </a:prstGeom>
          <a:solidFill>
            <a:schemeClr val="accent3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</a:pPr>
            <a:r>
              <a:rPr lang="en-US" sz="1600">
                <a:solidFill>
                  <a:schemeClr val="tx1"/>
                </a:solidFill>
              </a:rPr>
              <a:t>  </a:t>
            </a:r>
            <a:r>
              <a:rPr lang="en-US">
                <a:solidFill>
                  <a:schemeClr val="tx1"/>
                </a:solidFill>
              </a:rPr>
              <a:t>Schwarzschild radius </a:t>
            </a:r>
          </a:p>
        </p:txBody>
      </p:sp>
      <p:sp>
        <p:nvSpPr>
          <p:cNvPr id="96265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266" name="Text Box 7"/>
          <p:cNvSpPr txBox="1">
            <a:spLocks noChangeArrowheads="1"/>
          </p:cNvSpPr>
          <p:nvPr/>
        </p:nvSpPr>
        <p:spPr bwMode="auto">
          <a:xfrm>
            <a:off x="76200" y="2638961"/>
            <a:ext cx="4303047" cy="132343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>
                <a:solidFill>
                  <a:schemeClr val="accent2"/>
                </a:solidFill>
              </a:rPr>
              <a:t>Since M</a:t>
            </a:r>
            <a:r>
              <a:rPr lang="en-US" b="1" baseline="-25000" dirty="0">
                <a:solidFill>
                  <a:schemeClr val="accent2"/>
                </a:solidFill>
              </a:rPr>
              <a:t>D</a:t>
            </a:r>
            <a:r>
              <a:rPr lang="en-US" dirty="0">
                <a:solidFill>
                  <a:schemeClr val="accent2"/>
                </a:solidFill>
              </a:rPr>
              <a:t> is low, tiny black holes </a:t>
            </a:r>
          </a:p>
          <a:p>
            <a:pPr eaLnBrk="0" hangingPunct="0"/>
            <a:r>
              <a:rPr lang="en-US" dirty="0">
                <a:solidFill>
                  <a:schemeClr val="accent2"/>
                </a:solidFill>
              </a:rPr>
              <a:t>of M</a:t>
            </a:r>
            <a:r>
              <a:rPr lang="en-US" b="1" baseline="-25000" dirty="0">
                <a:solidFill>
                  <a:schemeClr val="accent2"/>
                </a:solidFill>
              </a:rPr>
              <a:t>BH</a:t>
            </a:r>
            <a:r>
              <a:rPr lang="en-US" dirty="0">
                <a:solidFill>
                  <a:schemeClr val="accent2"/>
                </a:solidFill>
              </a:rPr>
              <a:t> ~ </a:t>
            </a:r>
            <a:r>
              <a:rPr lang="en-US" dirty="0" err="1">
                <a:solidFill>
                  <a:schemeClr val="accent2"/>
                </a:solidFill>
              </a:rPr>
              <a:t>TeV</a:t>
            </a:r>
            <a:r>
              <a:rPr lang="en-US" dirty="0">
                <a:solidFill>
                  <a:schemeClr val="accent2"/>
                </a:solidFill>
              </a:rPr>
              <a:t> can be produced if </a:t>
            </a:r>
          </a:p>
          <a:p>
            <a:pPr eaLnBrk="0" hangingPunct="0"/>
            <a:r>
              <a:rPr lang="en-US" dirty="0" err="1">
                <a:solidFill>
                  <a:schemeClr val="accent2"/>
                </a:solidFill>
              </a:rPr>
              <a:t>partons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ij</a:t>
            </a:r>
            <a:r>
              <a:rPr lang="en-US" dirty="0">
                <a:solidFill>
                  <a:schemeClr val="accent2"/>
                </a:solidFill>
              </a:rPr>
              <a:t> with   </a:t>
            </a:r>
            <a:r>
              <a:rPr lang="en-US" b="1" dirty="0" err="1">
                <a:solidFill>
                  <a:schemeClr val="accent2"/>
                </a:solidFill>
                <a:sym typeface="Symbol" charset="2"/>
              </a:rPr>
              <a:t></a:t>
            </a:r>
            <a:r>
              <a:rPr lang="en-US" dirty="0" err="1">
                <a:solidFill>
                  <a:schemeClr val="accent2"/>
                </a:solidFill>
                <a:sym typeface="Symbol" charset="2"/>
              </a:rPr>
              <a:t>s</a:t>
            </a:r>
            <a:r>
              <a:rPr lang="en-US" b="1" baseline="-25000" dirty="0" err="1">
                <a:solidFill>
                  <a:schemeClr val="accent2"/>
                </a:solidFill>
                <a:sym typeface="Symbol" charset="2"/>
              </a:rPr>
              <a:t>ij</a:t>
            </a:r>
            <a:r>
              <a:rPr lang="en-US" dirty="0">
                <a:solidFill>
                  <a:schemeClr val="accent2"/>
                </a:solidFill>
                <a:sym typeface="Symbol" charset="2"/>
              </a:rPr>
              <a:t> = M</a:t>
            </a:r>
            <a:r>
              <a:rPr lang="en-US" b="1" baseline="-25000" dirty="0">
                <a:solidFill>
                  <a:schemeClr val="accent2"/>
                </a:solidFill>
                <a:sym typeface="Symbol" charset="2"/>
              </a:rPr>
              <a:t>BH</a:t>
            </a:r>
            <a:r>
              <a:rPr lang="en-US" b="1" dirty="0">
                <a:solidFill>
                  <a:schemeClr val="accent2"/>
                </a:solidFill>
                <a:sym typeface="Symbol" charset="2"/>
              </a:rPr>
              <a:t> </a:t>
            </a:r>
            <a:r>
              <a:rPr lang="en-US" dirty="0">
                <a:solidFill>
                  <a:schemeClr val="accent2"/>
                </a:solidFill>
                <a:sym typeface="Symbol" charset="2"/>
              </a:rPr>
              <a:t>pass at a </a:t>
            </a:r>
          </a:p>
          <a:p>
            <a:pPr eaLnBrk="0" hangingPunct="0"/>
            <a:r>
              <a:rPr lang="en-US" dirty="0">
                <a:solidFill>
                  <a:schemeClr val="accent2"/>
                </a:solidFill>
                <a:sym typeface="Symbol" charset="2"/>
              </a:rPr>
              <a:t>distance smaller than R</a:t>
            </a:r>
            <a:r>
              <a:rPr lang="en-US" b="1" baseline="-25000" dirty="0">
                <a:solidFill>
                  <a:schemeClr val="accent2"/>
                </a:solidFill>
                <a:sym typeface="Symbol" charset="2"/>
              </a:rPr>
              <a:t>S</a:t>
            </a:r>
            <a:endParaRPr lang="en-US" b="1" baseline="-25000" dirty="0">
              <a:solidFill>
                <a:schemeClr val="accent2"/>
              </a:solidFill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741985" y="2362200"/>
            <a:ext cx="4402015" cy="1905000"/>
            <a:chOff x="2784" y="1494"/>
            <a:chExt cx="2684" cy="1018"/>
          </a:xfrm>
        </p:grpSpPr>
        <p:graphicFrame>
          <p:nvGraphicFramePr>
            <p:cNvPr id="96259" name="Object 3"/>
            <p:cNvGraphicFramePr>
              <a:graphicFrameLocks noChangeAspect="1"/>
            </p:cNvGraphicFramePr>
            <p:nvPr/>
          </p:nvGraphicFramePr>
          <p:xfrm>
            <a:off x="2784" y="1494"/>
            <a:ext cx="2684" cy="1018"/>
          </p:xfrm>
          <a:graphic>
            <a:graphicData uri="http://schemas.openxmlformats.org/presentationml/2006/ole">
              <p:oleObj spid="_x0000_s168963" name="CorelPhotoPaint.Image.10" r:id="rId5" imgW="5320635" imgH="2019048" progId="">
                <p:embed/>
              </p:oleObj>
            </a:graphicData>
          </a:graphic>
        </p:graphicFrame>
        <p:sp>
          <p:nvSpPr>
            <p:cNvPr id="96283" name="Rectangle 10"/>
            <p:cNvSpPr>
              <a:spLocks noChangeArrowheads="1"/>
            </p:cNvSpPr>
            <p:nvPr/>
          </p:nvSpPr>
          <p:spPr bwMode="auto">
            <a:xfrm>
              <a:off x="4752" y="1872"/>
              <a:ext cx="144" cy="1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284" name="Text Box 11"/>
            <p:cNvSpPr txBox="1">
              <a:spLocks noChangeArrowheads="1"/>
            </p:cNvSpPr>
            <p:nvPr/>
          </p:nvSpPr>
          <p:spPr bwMode="auto">
            <a:xfrm>
              <a:off x="4656" y="1905"/>
              <a:ext cx="274" cy="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800" b="1">
                  <a:solidFill>
                    <a:srgbClr val="CC0000"/>
                  </a:solidFill>
                </a:rPr>
                <a:t>R</a:t>
              </a:r>
              <a:r>
                <a:rPr lang="en-US" sz="1800" b="1" baseline="-25000">
                  <a:solidFill>
                    <a:srgbClr val="CC0000"/>
                  </a:solidFill>
                </a:rPr>
                <a:t>S</a:t>
              </a:r>
            </a:p>
          </p:txBody>
        </p:sp>
      </p:grpSp>
      <p:sp>
        <p:nvSpPr>
          <p:cNvPr id="3051532" name="Text Box 12"/>
          <p:cNvSpPr txBox="1">
            <a:spLocks noChangeArrowheads="1"/>
          </p:cNvSpPr>
          <p:nvPr/>
        </p:nvSpPr>
        <p:spPr bwMode="auto">
          <a:xfrm>
            <a:off x="152400" y="5130801"/>
            <a:ext cx="9289723" cy="1323439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Black holes decay immediately 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by Hawking radiation </a:t>
            </a:r>
            <a:r>
              <a:rPr lang="en-US" dirty="0">
                <a:solidFill>
                  <a:srgbClr val="FF6600"/>
                </a:solidFill>
                <a:sym typeface="Symbol" charset="2"/>
              </a:rPr>
              <a:t>(democratic evaporation)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: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tx1"/>
                </a:solidFill>
                <a:sym typeface="Symbol" charset="2"/>
              </a:rPr>
              <a:t>      -- </a:t>
            </a:r>
            <a:r>
              <a:rPr lang="en-US" dirty="0">
                <a:solidFill>
                  <a:srgbClr val="FF6600"/>
                </a:solidFill>
                <a:sym typeface="Symbol" charset="2"/>
              </a:rPr>
              <a:t>large multiplicity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tx1"/>
                </a:solidFill>
                <a:sym typeface="Symbol" charset="2"/>
              </a:rPr>
              <a:t>      -- </a:t>
            </a:r>
            <a:r>
              <a:rPr lang="en-US" dirty="0">
                <a:solidFill>
                  <a:srgbClr val="FF6600"/>
                </a:solidFill>
                <a:sym typeface="Symbol" charset="2"/>
              </a:rPr>
              <a:t>small missing E</a:t>
            </a:r>
          </a:p>
          <a:p>
            <a:pPr eaLnBrk="0" hangingPunct="0">
              <a:defRPr/>
            </a:pPr>
            <a:r>
              <a:rPr lang="en-US" dirty="0">
                <a:solidFill>
                  <a:schemeClr val="tx1"/>
                </a:solidFill>
                <a:sym typeface="Symbol" charset="2"/>
              </a:rPr>
              <a:t>      -- </a:t>
            </a:r>
            <a:r>
              <a:rPr lang="en-US" dirty="0">
                <a:solidFill>
                  <a:srgbClr val="FF6600"/>
                </a:solidFill>
                <a:sym typeface="Symbol" charset="2"/>
              </a:rPr>
              <a:t>jets/leptons  ~ 5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6269" name="AutoShape 13"/>
          <p:cNvSpPr>
            <a:spLocks noChangeAspect="1"/>
          </p:cNvSpPr>
          <p:nvPr/>
        </p:nvSpPr>
        <p:spPr bwMode="auto">
          <a:xfrm>
            <a:off x="3200401" y="5562600"/>
            <a:ext cx="121627" cy="730250"/>
          </a:xfrm>
          <a:prstGeom prst="rightBrace">
            <a:avLst>
              <a:gd name="adj1" fmla="val 4618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270" name="Text Box 14"/>
          <p:cNvSpPr txBox="1">
            <a:spLocks noChangeArrowheads="1"/>
          </p:cNvSpPr>
          <p:nvPr/>
        </p:nvSpPr>
        <p:spPr bwMode="auto">
          <a:xfrm>
            <a:off x="3657600" y="5688014"/>
            <a:ext cx="5283643" cy="430887"/>
          </a:xfrm>
          <a:prstGeom prst="rect">
            <a:avLst/>
          </a:prstGeom>
          <a:noFill/>
          <a:ln w="412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200">
                <a:solidFill>
                  <a:srgbClr val="CC0000"/>
                </a:solidFill>
              </a:rPr>
              <a:t>expected signature (quite spectacular …)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75430" y="1752234"/>
            <a:ext cx="5639570" cy="838200"/>
            <a:chOff x="65" y="1370"/>
            <a:chExt cx="3461" cy="416"/>
          </a:xfrm>
          <a:solidFill>
            <a:schemeClr val="accent3"/>
          </a:solidFill>
        </p:grpSpPr>
        <p:sp>
          <p:nvSpPr>
            <p:cNvPr id="96282" name="Rectangle 17"/>
            <p:cNvSpPr>
              <a:spLocks noChangeArrowheads="1"/>
            </p:cNvSpPr>
            <p:nvPr/>
          </p:nvSpPr>
          <p:spPr bwMode="auto">
            <a:xfrm>
              <a:off x="65" y="1474"/>
              <a:ext cx="2292" cy="1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dirty="0">
                  <a:solidFill>
                    <a:schemeClr val="tx1"/>
                  </a:solidFill>
                </a:rPr>
                <a:t>4 + </a:t>
              </a:r>
              <a:r>
                <a:rPr lang="en-US" dirty="0" err="1">
                  <a:solidFill>
                    <a:schemeClr val="tx1"/>
                  </a:solidFill>
                </a:rPr>
                <a:t>n</a:t>
              </a:r>
              <a:r>
                <a:rPr lang="en-US" dirty="0">
                  <a:solidFill>
                    <a:schemeClr val="tx1"/>
                  </a:solidFill>
                </a:rPr>
                <a:t>-dim.,  </a:t>
              </a:r>
              <a:r>
                <a:rPr lang="en-US" dirty="0" err="1">
                  <a:solidFill>
                    <a:srgbClr val="CC0000"/>
                  </a:solidFill>
                </a:rPr>
                <a:t>M</a:t>
              </a:r>
              <a:r>
                <a:rPr lang="en-US" b="1" baseline="-25000" dirty="0" err="1">
                  <a:solidFill>
                    <a:srgbClr val="CC0000"/>
                  </a:solidFill>
                </a:rPr>
                <a:t>gravity</a:t>
              </a:r>
              <a:r>
                <a:rPr lang="en-US" dirty="0">
                  <a:solidFill>
                    <a:srgbClr val="CC0000"/>
                  </a:solidFill>
                </a:rPr>
                <a:t>= M</a:t>
              </a:r>
              <a:r>
                <a:rPr lang="en-US" b="1" baseline="-25000" dirty="0">
                  <a:solidFill>
                    <a:srgbClr val="CC0000"/>
                  </a:solidFill>
                </a:rPr>
                <a:t>D</a:t>
              </a:r>
              <a:r>
                <a:rPr lang="en-US" baseline="-25000" dirty="0">
                  <a:solidFill>
                    <a:srgbClr val="CC0000"/>
                  </a:solidFill>
                </a:rPr>
                <a:t> </a:t>
              </a:r>
              <a:r>
                <a:rPr lang="en-US" dirty="0" smtClean="0">
                  <a:solidFill>
                    <a:srgbClr val="CC0000"/>
                  </a:solidFill>
                </a:rPr>
                <a:t>~</a:t>
              </a:r>
              <a:r>
                <a:rPr lang="en-US" dirty="0" err="1" smtClean="0">
                  <a:solidFill>
                    <a:srgbClr val="CC0000"/>
                  </a:solidFill>
                </a:rPr>
                <a:t>TeV</a:t>
              </a:r>
              <a:r>
                <a:rPr lang="en-US" dirty="0" smtClean="0">
                  <a:solidFill>
                    <a:schemeClr val="tx1"/>
                  </a:solidFill>
                </a:rPr>
                <a:t>: 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96258" name="Object 2"/>
            <p:cNvGraphicFramePr>
              <a:graphicFrameLocks noChangeAspect="1"/>
            </p:cNvGraphicFramePr>
            <p:nvPr/>
          </p:nvGraphicFramePr>
          <p:xfrm>
            <a:off x="2352" y="1370"/>
            <a:ext cx="1174" cy="416"/>
          </p:xfrm>
          <a:graphic>
            <a:graphicData uri="http://schemas.openxmlformats.org/presentationml/2006/ole">
              <p:oleObj spid="_x0000_s168962" name="Equation" r:id="rId6" imgW="1435497" imgH="508397" progId="Equation.3">
                <p:embed/>
              </p:oleObj>
            </a:graphicData>
          </a:graphic>
        </p:graphicFrame>
      </p:grpSp>
      <p:sp>
        <p:nvSpPr>
          <p:cNvPr id="96273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11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rgbClr val="000099"/>
              </a:solidFill>
            </a:endParaRPr>
          </a:p>
        </p:txBody>
      </p:sp>
      <p:sp>
        <p:nvSpPr>
          <p:cNvPr id="96274" name="Text Box 20"/>
          <p:cNvSpPr txBox="1">
            <a:spLocks noChangeArrowheads="1"/>
          </p:cNvSpPr>
          <p:nvPr/>
        </p:nvSpPr>
        <p:spPr bwMode="auto">
          <a:xfrm>
            <a:off x="4552371" y="762001"/>
            <a:ext cx="4667829" cy="338554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solidFill>
                  <a:schemeClr val="tx2"/>
                </a:solidFill>
              </a:rPr>
              <a:t>Landsberg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 smtClean="0">
                <a:solidFill>
                  <a:schemeClr val="tx2"/>
                </a:solidFill>
              </a:rPr>
              <a:t>Dimopoulos</a:t>
            </a:r>
            <a:r>
              <a:rPr lang="en-US" sz="1600" dirty="0" smtClean="0">
                <a:solidFill>
                  <a:schemeClr val="tx2"/>
                </a:solidFill>
              </a:rPr>
              <a:t>, Giddings</a:t>
            </a:r>
            <a:r>
              <a:rPr lang="en-US" sz="1600" dirty="0">
                <a:solidFill>
                  <a:schemeClr val="tx2"/>
                </a:solidFill>
              </a:rPr>
              <a:t>, Thomas, </a:t>
            </a:r>
            <a:r>
              <a:rPr lang="en-US" sz="1600" dirty="0" smtClean="0">
                <a:solidFill>
                  <a:schemeClr val="tx2"/>
                </a:solidFill>
              </a:rPr>
              <a:t>Rizzo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6275" name="Rectangle 21"/>
          <p:cNvSpPr>
            <a:spLocks noChangeArrowheads="1"/>
          </p:cNvSpPr>
          <p:nvPr/>
        </p:nvSpPr>
        <p:spPr bwMode="auto">
          <a:xfrm>
            <a:off x="4079631" y="4648200"/>
            <a:ext cx="4009292" cy="38100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51542" name="Text Box 22"/>
          <p:cNvSpPr txBox="1">
            <a:spLocks noChangeArrowheads="1"/>
          </p:cNvSpPr>
          <p:nvPr/>
        </p:nvSpPr>
        <p:spPr bwMode="auto">
          <a:xfrm>
            <a:off x="228600" y="4014788"/>
            <a:ext cx="8340444" cy="10156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Large </a:t>
            </a:r>
            <a:r>
              <a:rPr lang="en-US" dirty="0" err="1">
                <a:solidFill>
                  <a:schemeClr val="tx1"/>
                </a:solidFill>
              </a:rPr>
              <a:t>partonic</a:t>
            </a:r>
            <a:r>
              <a:rPr lang="en-US" dirty="0">
                <a:solidFill>
                  <a:schemeClr val="tx1"/>
                </a:solidFill>
              </a:rPr>
              <a:t> cross-section :  </a:t>
            </a:r>
            <a:r>
              <a:rPr lang="en-US" b="1" dirty="0" err="1">
                <a:solidFill>
                  <a:schemeClr val="tx1"/>
                </a:solidFill>
                <a:sym typeface="Symbol" charset="2"/>
              </a:rPr>
              <a:t></a:t>
            </a:r>
            <a:r>
              <a:rPr lang="en-US" baseline="-25000" dirty="0">
                <a:solidFill>
                  <a:schemeClr val="tx1"/>
                </a:solidFill>
                <a:sym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(</a:t>
            </a:r>
            <a:r>
              <a:rPr lang="en-US" dirty="0" err="1">
                <a:solidFill>
                  <a:schemeClr val="tx1"/>
                </a:solidFill>
                <a:sym typeface="Symbol" charset="2"/>
              </a:rPr>
              <a:t>ij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</a:t>
            </a:r>
            <a:r>
              <a:rPr lang="en-US" dirty="0" err="1">
                <a:solidFill>
                  <a:schemeClr val="tx1"/>
                </a:solidFill>
                <a:sym typeface="Symbol" charset="2"/>
              </a:rPr>
              <a:t>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BH)</a:t>
            </a:r>
            <a:r>
              <a:rPr lang="en-US" baseline="-25000" dirty="0">
                <a:solidFill>
                  <a:schemeClr val="tx1"/>
                </a:solidFill>
                <a:sym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~ </a:t>
            </a:r>
            <a:r>
              <a:rPr lang="en-US" b="1" dirty="0" err="1">
                <a:solidFill>
                  <a:schemeClr val="tx1"/>
                </a:solidFill>
                <a:sym typeface="Symbol" charset="2"/>
              </a:rPr>
              <a:t>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R</a:t>
            </a:r>
            <a:r>
              <a:rPr lang="en-US" b="1" baseline="-25000" dirty="0">
                <a:solidFill>
                  <a:schemeClr val="tx1"/>
                </a:solidFill>
                <a:sym typeface="Symbol" charset="2"/>
              </a:rPr>
              <a:t>S</a:t>
            </a:r>
            <a:r>
              <a:rPr lang="en-US" b="1" baseline="30000" dirty="0">
                <a:solidFill>
                  <a:schemeClr val="tx1"/>
                </a:solidFill>
                <a:sym typeface="Symbol" charset="2"/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 eaLnBrk="0" hangingPunct="0">
              <a:buFontTx/>
              <a:buChar char="•"/>
              <a:defRPr/>
            </a:pPr>
            <a:r>
              <a:rPr lang="en-US" b="1" dirty="0" err="1">
                <a:solidFill>
                  <a:schemeClr val="tx1"/>
                </a:solidFill>
                <a:sym typeface="Symbol" charset="2"/>
              </a:rPr>
              <a:t></a:t>
            </a:r>
            <a:r>
              <a:rPr lang="en-US" baseline="-25000" dirty="0">
                <a:solidFill>
                  <a:schemeClr val="tx1"/>
                </a:solidFill>
                <a:sym typeface="Symbol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(pp </a:t>
            </a:r>
            <a:r>
              <a:rPr lang="en-US" dirty="0" err="1">
                <a:solidFill>
                  <a:schemeClr val="tx1"/>
                </a:solidFill>
                <a:sym typeface="Symbol" charset="2"/>
              </a:rPr>
              <a:t>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BH) is in the range of 1 </a:t>
            </a:r>
            <a:r>
              <a:rPr lang="en-US" dirty="0" err="1">
                <a:solidFill>
                  <a:schemeClr val="tx1"/>
                </a:solidFill>
                <a:sym typeface="Symbol" charset="2"/>
              </a:rPr>
              <a:t>nb</a:t>
            </a:r>
            <a:r>
              <a:rPr lang="en-US" dirty="0">
                <a:solidFill>
                  <a:schemeClr val="tx1"/>
                </a:solidFill>
                <a:sym typeface="Symbol" charset="2"/>
              </a:rPr>
              <a:t> – 1 </a:t>
            </a:r>
            <a:r>
              <a:rPr lang="en-US" dirty="0" err="1">
                <a:solidFill>
                  <a:schemeClr val="tx1"/>
                </a:solidFill>
                <a:sym typeface="Symbol" charset="2"/>
              </a:rPr>
              <a:t>fb</a:t>
            </a:r>
            <a:endParaRPr lang="en-US" dirty="0">
              <a:solidFill>
                <a:schemeClr val="tx1"/>
              </a:solidFill>
            </a:endParaRPr>
          </a:p>
          <a:p>
            <a:pPr eaLnBrk="0" hangingPunct="0">
              <a:defRPr/>
            </a:pPr>
            <a:r>
              <a:rPr lang="en-US" dirty="0">
                <a:solidFill>
                  <a:schemeClr val="tx1"/>
                </a:solidFill>
              </a:rPr>
              <a:t>        </a:t>
            </a:r>
            <a:r>
              <a:rPr lang="en-US" dirty="0">
                <a:solidFill>
                  <a:srgbClr val="FF0000"/>
                </a:solidFill>
              </a:rPr>
              <a:t>e.g.  For M</a:t>
            </a:r>
            <a:r>
              <a:rPr lang="en-US" b="1" baseline="-25000" dirty="0">
                <a:solidFill>
                  <a:srgbClr val="FF0000"/>
                </a:solidFill>
              </a:rPr>
              <a:t>D </a:t>
            </a:r>
            <a:r>
              <a:rPr lang="en-US" dirty="0">
                <a:solidFill>
                  <a:srgbClr val="FF0000"/>
                </a:solidFill>
              </a:rPr>
              <a:t>~1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and </a:t>
            </a:r>
            <a:r>
              <a:rPr lang="en-US" dirty="0" err="1">
                <a:solidFill>
                  <a:srgbClr val="FF0000"/>
                </a:solidFill>
              </a:rPr>
              <a:t>n</a:t>
            </a:r>
            <a:r>
              <a:rPr lang="en-US" dirty="0">
                <a:solidFill>
                  <a:srgbClr val="FF0000"/>
                </a:solidFill>
              </a:rPr>
              <a:t>=3, </a:t>
            </a:r>
            <a:r>
              <a:rPr lang="en-US" b="1" dirty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US" dirty="0">
                <a:solidFill>
                  <a:srgbClr val="FF0000"/>
                </a:solidFill>
                <a:sym typeface="Symbol" charset="2"/>
              </a:rPr>
              <a:t>produce 1 event/second at the LHC </a:t>
            </a:r>
          </a:p>
        </p:txBody>
      </p:sp>
      <p:pic>
        <p:nvPicPr>
          <p:cNvPr id="3051545" name="Picture 25" descr="event26-blackHole3000-Y-wireframe-rot-more-blueTrack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92369" y="2438400"/>
            <a:ext cx="1856232" cy="18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80" name="Text Box 26"/>
          <p:cNvSpPr txBox="1">
            <a:spLocks noChangeArrowheads="1"/>
          </p:cNvSpPr>
          <p:nvPr/>
        </p:nvSpPr>
        <p:spPr bwMode="auto">
          <a:xfrm>
            <a:off x="5791200" y="1270337"/>
            <a:ext cx="2135570" cy="1015663"/>
          </a:xfrm>
          <a:prstGeom prst="rect">
            <a:avLst/>
          </a:prstGeom>
          <a:solidFill>
            <a:schemeClr val="accent3"/>
          </a:solidFill>
          <a:ln w="349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rgbClr val="006600"/>
                </a:solidFill>
              </a:rPr>
              <a:t>R</a:t>
            </a:r>
            <a:r>
              <a:rPr lang="en-US" b="1" baseline="-25000" dirty="0" err="1">
                <a:solidFill>
                  <a:srgbClr val="006600"/>
                </a:solidFill>
              </a:rPr>
              <a:t>s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 err="1">
                <a:solidFill>
                  <a:srgbClr val="006600"/>
                </a:solidFill>
                <a:sym typeface="Symbol" charset="2"/>
              </a:rPr>
              <a:t></a:t>
            </a:r>
            <a:r>
              <a:rPr lang="en-US" dirty="0">
                <a:solidFill>
                  <a:srgbClr val="006600"/>
                </a:solidFill>
                <a:sym typeface="Symbol" charset="2"/>
              </a:rPr>
              <a:t> &lt;&lt; 10</a:t>
            </a:r>
            <a:r>
              <a:rPr lang="en-US" b="1" baseline="30000" dirty="0">
                <a:solidFill>
                  <a:srgbClr val="006600"/>
                </a:solidFill>
                <a:sym typeface="Symbol" charset="2"/>
              </a:rPr>
              <a:t>-35 </a:t>
            </a:r>
            <a:r>
              <a:rPr lang="en-US" dirty="0" err="1">
                <a:solidFill>
                  <a:srgbClr val="006600"/>
                </a:solidFill>
                <a:sym typeface="Symbol" charset="2"/>
              </a:rPr>
              <a:t>m</a:t>
            </a:r>
            <a:endParaRPr lang="en-US" dirty="0">
              <a:solidFill>
                <a:srgbClr val="006600"/>
              </a:solidFill>
              <a:sym typeface="Symbol" charset="2"/>
            </a:endParaRPr>
          </a:p>
          <a:p>
            <a:endParaRPr lang="en-US" dirty="0">
              <a:solidFill>
                <a:srgbClr val="006600"/>
              </a:solidFill>
              <a:sym typeface="Symbol" charset="2"/>
            </a:endParaRPr>
          </a:p>
          <a:p>
            <a:r>
              <a:rPr lang="en-US" dirty="0" err="1">
                <a:solidFill>
                  <a:srgbClr val="CC0000"/>
                </a:solidFill>
              </a:rPr>
              <a:t>R</a:t>
            </a:r>
            <a:r>
              <a:rPr lang="en-US" sz="2200" b="1" baseline="-25000" dirty="0" err="1">
                <a:solidFill>
                  <a:srgbClr val="CC0000"/>
                </a:solidFill>
              </a:rPr>
              <a:t>s</a:t>
            </a:r>
            <a:r>
              <a:rPr lang="en-US" dirty="0">
                <a:solidFill>
                  <a:srgbClr val="CC0000"/>
                </a:solidFill>
              </a:rPr>
              <a:t> </a:t>
            </a:r>
            <a:r>
              <a:rPr lang="en-US" dirty="0" err="1">
                <a:solidFill>
                  <a:srgbClr val="CC0000"/>
                </a:solidFill>
                <a:sym typeface="Symbol" charset="2"/>
              </a:rPr>
              <a:t></a:t>
            </a:r>
            <a:r>
              <a:rPr lang="en-US" dirty="0">
                <a:solidFill>
                  <a:srgbClr val="CC0000"/>
                </a:solidFill>
                <a:sym typeface="Symbol" charset="2"/>
              </a:rPr>
              <a:t> ~ 10</a:t>
            </a:r>
            <a:r>
              <a:rPr lang="en-US" b="1" baseline="30000" dirty="0">
                <a:solidFill>
                  <a:srgbClr val="CC0000"/>
                </a:solidFill>
                <a:sym typeface="Symbol" charset="2"/>
              </a:rPr>
              <a:t>-19 </a:t>
            </a:r>
            <a:r>
              <a:rPr lang="en-US" dirty="0" err="1">
                <a:solidFill>
                  <a:srgbClr val="CC0000"/>
                </a:solidFill>
                <a:sym typeface="Symbol" charset="2"/>
              </a:rPr>
              <a:t>m</a:t>
            </a:r>
            <a:endParaRPr lang="en-US" dirty="0">
              <a:solidFill>
                <a:srgbClr val="CC0000"/>
              </a:solidFill>
              <a:sym typeface="Symbol" charset="2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auto">
          <a:xfrm>
            <a:off x="990600" y="-1524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Quantum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Black Holes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>
            <a:off x="6324600" y="4191000"/>
            <a:ext cx="2827032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charset="0"/>
              </a:rPr>
              <a:t>Evaporates in 10</a:t>
            </a:r>
            <a:r>
              <a:rPr lang="en-US" baseline="30000">
                <a:latin typeface="Arial" charset="0"/>
              </a:rPr>
              <a:t>-27</a:t>
            </a:r>
            <a:r>
              <a:rPr lang="en-US">
                <a:latin typeface="Arial" charset="0"/>
              </a:rPr>
              <a:t> sec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1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AutoShape 6"/>
          <p:cNvSpPr>
            <a:spLocks noChangeAspect="1" noChangeArrowheads="1"/>
          </p:cNvSpPr>
          <p:nvPr/>
        </p:nvSpPr>
        <p:spPr bwMode="auto">
          <a:xfrm>
            <a:off x="2570285" y="2362200"/>
            <a:ext cx="155331" cy="312738"/>
          </a:xfrm>
          <a:prstGeom prst="downArrow">
            <a:avLst>
              <a:gd name="adj1" fmla="val 50000"/>
              <a:gd name="adj2" fmla="val 46462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0357" name="Text Box 19"/>
          <p:cNvSpPr txBox="1">
            <a:spLocks noChangeArrowheads="1"/>
          </p:cNvSpPr>
          <p:nvPr/>
        </p:nvSpPr>
        <p:spPr bwMode="auto">
          <a:xfrm>
            <a:off x="633046" y="381000"/>
            <a:ext cx="984738" cy="40005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00360" name="Picture 8" descr="e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14400"/>
            <a:ext cx="25908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2" name="ZoneTexte 17"/>
          <p:cNvSpPr txBox="1">
            <a:spLocks noChangeArrowheads="1"/>
          </p:cNvSpPr>
          <p:nvPr/>
        </p:nvSpPr>
        <p:spPr bwMode="auto">
          <a:xfrm>
            <a:off x="2743200" y="1066801"/>
            <a:ext cx="24737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>
                <a:solidFill>
                  <a:srgbClr val="FF0000"/>
                </a:solidFill>
                <a:latin typeface="Arial" charset="0"/>
              </a:rPr>
              <a:t>Extra Dimensions!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-17585" y="3581400"/>
            <a:ext cx="3072100" cy="2308324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Look for the decay </a:t>
            </a:r>
            <a:r>
              <a:rPr lang="en-GB" sz="1800" dirty="0" err="1" smtClean="0">
                <a:solidFill>
                  <a:srgbClr val="FF0000"/>
                </a:solidFill>
                <a:latin typeface="Arial"/>
              </a:rPr>
              <a:t>producs</a:t>
            </a: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en-GB" sz="1800" dirty="0" smtClean="0">
                <a:solidFill>
                  <a:srgbClr val="FF0000"/>
                </a:solidFill>
                <a:latin typeface="Arial"/>
              </a:rPr>
              <a:t>of an evaporating black hole </a:t>
            </a:r>
          </a:p>
          <a:p>
            <a:pPr>
              <a:defRPr/>
            </a:pPr>
            <a:endParaRPr lang="en-GB" sz="1800" dirty="0" smtClean="0">
              <a:latin typeface="Arial"/>
              <a:ea typeface="Wingdings" charset="2"/>
              <a:cs typeface="Wingdings" charset="2"/>
            </a:endParaRPr>
          </a:p>
          <a:p>
            <a:pPr>
              <a:defRPr/>
            </a:pPr>
            <a:r>
              <a:rPr lang="en-GB" sz="1800" dirty="0" err="1" smtClean="0"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Define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to be the scalar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sum of all high 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p</a:t>
            </a:r>
            <a:r>
              <a:rPr lang="en-GB" sz="1800" baseline="-25000" dirty="0" err="1" smtClean="0">
                <a:solidFill>
                  <a:srgbClr val="0000FF"/>
                </a:solidFill>
                <a:latin typeface="Arial"/>
              </a:rPr>
              <a:t>T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objects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found in the event</a:t>
            </a:r>
          </a:p>
          <a:p>
            <a:pPr>
              <a:defRPr/>
            </a:pPr>
            <a:r>
              <a:rPr lang="en-GB" sz="1800" dirty="0" err="1" smtClean="0">
                <a:solidFill>
                  <a:srgbClr val="0000FF"/>
                </a:solidFill>
                <a:latin typeface="Arial"/>
                <a:ea typeface="Wingdings" charset="2"/>
                <a:cs typeface="Wingdings" charset="2"/>
              </a:rPr>
              <a:t></a:t>
            </a:r>
            <a:r>
              <a:rPr lang="en-GB" sz="1800" dirty="0" err="1" smtClean="0">
                <a:solidFill>
                  <a:srgbClr val="0000FF"/>
                </a:solidFill>
                <a:latin typeface="Arial"/>
              </a:rPr>
              <a:t>Look</a:t>
            </a: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for deviations </a:t>
            </a:r>
          </a:p>
          <a:p>
            <a:pPr>
              <a:defRPr/>
            </a:pPr>
            <a:r>
              <a:rPr lang="en-GB" sz="1800" dirty="0" smtClean="0">
                <a:solidFill>
                  <a:srgbClr val="0000FF"/>
                </a:solidFill>
                <a:latin typeface="Arial"/>
              </a:rPr>
              <a:t>  at high S</a:t>
            </a:r>
            <a:r>
              <a:rPr lang="en-GB" sz="1800" baseline="-25000" dirty="0" smtClean="0">
                <a:solidFill>
                  <a:srgbClr val="0000FF"/>
                </a:solidFill>
                <a:latin typeface="Arial"/>
              </a:rPr>
              <a:t>T</a:t>
            </a:r>
            <a:endParaRPr lang="en-GB" sz="1800" baseline="-250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00367" name="ZoneTexte 22"/>
          <p:cNvSpPr txBox="1">
            <a:spLocks noChangeArrowheads="1"/>
          </p:cNvSpPr>
          <p:nvPr/>
        </p:nvSpPr>
        <p:spPr bwMode="auto">
          <a:xfrm>
            <a:off x="3032130" y="1676400"/>
            <a:ext cx="17684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Arial" charset="0"/>
              </a:rPr>
              <a:t>Planck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scale</a:t>
            </a:r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r>
              <a:rPr lang="fr-FR" sz="2200" dirty="0" smtClean="0">
                <a:solidFill>
                  <a:srgbClr val="FF0000"/>
                </a:solidFill>
                <a:latin typeface="Arial" charset="0"/>
              </a:rPr>
              <a:t>a 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few </a:t>
            </a:r>
            <a:r>
              <a:rPr lang="fr-FR" sz="2200" dirty="0" err="1">
                <a:solidFill>
                  <a:srgbClr val="FF0000"/>
                </a:solidFill>
                <a:latin typeface="Arial" charset="0"/>
              </a:rPr>
              <a:t>TeV</a:t>
            </a:r>
            <a:r>
              <a:rPr lang="fr-FR" sz="2200" dirty="0">
                <a:solidFill>
                  <a:srgbClr val="FF0000"/>
                </a:solidFill>
                <a:latin typeface="Arial" charset="0"/>
              </a:rPr>
              <a:t>?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76200" y="6324600"/>
            <a:ext cx="9098364" cy="40011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dirty="0">
                <a:solidFill>
                  <a:srgbClr val="FF0000"/>
                </a:solidFill>
                <a:latin typeface="Arial"/>
              </a:rPr>
              <a:t>Black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hole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masses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excluded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in </a:t>
            </a:r>
            <a:r>
              <a:rPr lang="fr-FR" dirty="0" smtClean="0">
                <a:solidFill>
                  <a:srgbClr val="FF0000"/>
                </a:solidFill>
                <a:latin typeface="Arial"/>
              </a:rPr>
              <a:t>range </a:t>
            </a:r>
            <a:r>
              <a:rPr lang="fr-FR" dirty="0" err="1" smtClean="0">
                <a:solidFill>
                  <a:srgbClr val="FF0000"/>
                </a:solidFill>
                <a:latin typeface="Arial"/>
              </a:rPr>
              <a:t>below</a:t>
            </a:r>
            <a:r>
              <a:rPr lang="fr-FR" dirty="0" smtClean="0">
                <a:solidFill>
                  <a:srgbClr val="FF0000"/>
                </a:solidFill>
                <a:latin typeface="Arial"/>
              </a:rPr>
              <a:t> ~5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TeV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depending</a:t>
            </a:r>
            <a:r>
              <a:rPr lang="fr-FR" dirty="0">
                <a:solidFill>
                  <a:srgbClr val="FF0000"/>
                </a:solidFill>
                <a:latin typeface="Arial"/>
              </a:rPr>
              <a:t> on </a:t>
            </a:r>
            <a:r>
              <a:rPr lang="fr-FR" dirty="0" err="1">
                <a:solidFill>
                  <a:srgbClr val="FF0000"/>
                </a:solidFill>
                <a:latin typeface="Arial"/>
              </a:rPr>
              <a:t>assumptions</a:t>
            </a:r>
            <a:endParaRPr lang="fr-FR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5" name="Titre 1"/>
          <p:cNvSpPr txBox="1">
            <a:spLocks/>
          </p:cNvSpPr>
          <p:nvPr/>
        </p:nvSpPr>
        <p:spPr bwMode="auto">
          <a:xfrm>
            <a:off x="762000" y="-76200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 for Micro Black Holes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33400" y="3200400"/>
            <a:ext cx="166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arXiv:1202.6396</a:t>
            </a:r>
            <a:endParaRPr lang="en-GB" sz="1600" dirty="0"/>
          </a:p>
        </p:txBody>
      </p:sp>
      <p:pic>
        <p:nvPicPr>
          <p:cNvPr id="23" name="Espace réservé du contenu 5" descr="Screen shot 2011-07-21 at 10.29.3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926114" y="914400"/>
            <a:ext cx="3217886" cy="232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ZoneTexte 25"/>
          <p:cNvSpPr txBox="1"/>
          <p:nvPr/>
        </p:nvSpPr>
        <p:spPr>
          <a:xfrm>
            <a:off x="5560968" y="838200"/>
            <a:ext cx="3583032" cy="400110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Nice events,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a 10 jet event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4-03-29 at 1.46.46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600" y="3352800"/>
            <a:ext cx="2851348" cy="2851379"/>
          </a:xfrm>
          <a:prstGeom prst="rect">
            <a:avLst/>
          </a:prstGeom>
        </p:spPr>
      </p:pic>
      <p:pic>
        <p:nvPicPr>
          <p:cNvPr id="16" name="Image 15" descr="Screen Shot 2014-03-29 at 1.47.43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002" y="3352800"/>
            <a:ext cx="2844998" cy="272433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04451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8E1499F1-B9ED-0648-AF35-AD3E40DF2A32}" type="slidenum">
              <a:rPr lang="fr-CH" smtClean="0"/>
              <a:pPr/>
              <a:t>22</a:t>
            </a:fld>
            <a:r>
              <a:rPr lang="fr-CH" smtClean="0"/>
              <a:t> </a:t>
            </a:r>
            <a:endParaRPr lang="fr-FR" smtClean="0"/>
          </a:p>
        </p:txBody>
      </p:sp>
      <p:pic>
        <p:nvPicPr>
          <p:cNvPr id="104452" name="Picture 2" descr="hawk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1692" y="-249238"/>
            <a:ext cx="9566031" cy="756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3" name="Rectangle 3"/>
          <p:cNvSpPr>
            <a:spLocks noGrp="1" noChangeArrowheads="1"/>
          </p:cNvSpPr>
          <p:nvPr>
            <p:ph type="title"/>
          </p:nvPr>
        </p:nvSpPr>
        <p:spPr>
          <a:xfrm>
            <a:off x="6260123" y="0"/>
            <a:ext cx="3024554" cy="8382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rgbClr val="FFFF00"/>
                </a:solidFill>
                <a:latin typeface="Arial" charset="0"/>
              </a:rPr>
              <a:t>Black Holes Hunters </a:t>
            </a:r>
            <a:br>
              <a:rPr lang="en-US" sz="2400" dirty="0">
                <a:solidFill>
                  <a:srgbClr val="FFFF00"/>
                </a:solidFill>
                <a:latin typeface="Arial" charset="0"/>
              </a:rPr>
            </a:br>
            <a:r>
              <a:rPr lang="en-US" sz="2400" dirty="0">
                <a:solidFill>
                  <a:srgbClr val="FFFF00"/>
                </a:solidFill>
                <a:latin typeface="Arial" charset="0"/>
              </a:rPr>
              <a:t>at the </a:t>
            </a:r>
            <a:r>
              <a:rPr lang="en-US" sz="2400" dirty="0" smtClean="0">
                <a:solidFill>
                  <a:srgbClr val="FFFF00"/>
                </a:solidFill>
                <a:latin typeface="Arial" charset="0"/>
              </a:rPr>
              <a:t>LHC</a:t>
            </a: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85800" y="27432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Search for High Mass Resonances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142875"/>
            <a:ext cx="7239000" cy="904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E.g</a:t>
            </a:r>
            <a:r>
              <a:rPr lang="en-US" sz="3600" dirty="0"/>
              <a:t>. Di-lepton Resonance</a:t>
            </a:r>
          </a:p>
        </p:txBody>
      </p:sp>
      <p:pic>
        <p:nvPicPr>
          <p:cNvPr id="22533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376246" y="838200"/>
            <a:ext cx="2791558" cy="266858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22535" name="Text Box 6"/>
          <p:cNvSpPr txBox="1">
            <a:spLocks noChangeArrowheads="1"/>
          </p:cNvSpPr>
          <p:nvPr/>
        </p:nvSpPr>
        <p:spPr bwMode="auto">
          <a:xfrm>
            <a:off x="3657600" y="3810001"/>
            <a:ext cx="2680091" cy="1200328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If we are lucky:</a:t>
            </a:r>
          </a:p>
          <a:p>
            <a:r>
              <a:rPr lang="en-US" sz="2400"/>
              <a:t>a signal could be </a:t>
            </a:r>
          </a:p>
          <a:p>
            <a:r>
              <a:rPr lang="en-US" sz="2400"/>
              <a:t>seen very early on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471139" y="838201"/>
            <a:ext cx="1931639" cy="954107"/>
          </a:xfrm>
          <a:prstGeom prst="rect">
            <a:avLst/>
          </a:prstGeom>
          <a:solidFill>
            <a:srgbClr val="FFFF99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Example </a:t>
            </a:r>
          </a:p>
          <a:p>
            <a:r>
              <a:rPr lang="en-US" sz="2800" dirty="0" err="1" smtClean="0">
                <a:solidFill>
                  <a:srgbClr val="0000FF"/>
                </a:solidFill>
              </a:rPr>
              <a:t>pp</a:t>
            </a:r>
            <a:r>
              <a:rPr lang="en-US" sz="2800" dirty="0" err="1">
                <a:solidFill>
                  <a:srgbClr val="0000FF"/>
                </a:solidFill>
                <a:sym typeface="Symbol" charset="2"/>
              </a:rPr>
              <a:t></a:t>
            </a:r>
            <a:r>
              <a:rPr lang="en-US" sz="2800" dirty="0">
                <a:solidFill>
                  <a:srgbClr val="0000FF"/>
                </a:solidFill>
                <a:sym typeface="Symbol" charset="2"/>
              </a:rPr>
              <a:t> +X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44061" y="1143000"/>
            <a:ext cx="2318213" cy="1815882"/>
          </a:xfrm>
          <a:prstGeom prst="rect">
            <a:avLst/>
          </a:prstGeom>
          <a:solidFill>
            <a:srgbClr val="FFFF66"/>
          </a:solidFill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Plot the di-lepton</a:t>
            </a:r>
          </a:p>
          <a:p>
            <a:r>
              <a:rPr lang="en-US"/>
              <a:t>invariant mass</a:t>
            </a:r>
          </a:p>
          <a:p>
            <a:r>
              <a:rPr lang="en-US" sz="2400">
                <a:solidFill>
                  <a:srgbClr val="CC0000"/>
                </a:solidFill>
              </a:rPr>
              <a:t>A peak!! </a:t>
            </a:r>
          </a:p>
          <a:p>
            <a:r>
              <a:rPr lang="en-US" sz="2400">
                <a:solidFill>
                  <a:srgbClr val="CC0000"/>
                </a:solidFill>
              </a:rPr>
              <a:t>A new particle!!</a:t>
            </a:r>
          </a:p>
          <a:p>
            <a:r>
              <a:rPr lang="en-US" sz="2400">
                <a:solidFill>
                  <a:srgbClr val="CC0000"/>
                </a:solidFill>
              </a:rPr>
              <a:t>A discovery!!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2057400"/>
            <a:ext cx="2089371" cy="1295401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8229600" y="2133600"/>
            <a:ext cx="38985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μ</a:t>
            </a:r>
            <a:endParaRPr lang="en-GB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8229600" y="2895600"/>
            <a:ext cx="38985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μ</a:t>
            </a:r>
            <a:endParaRPr lang="en-GB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344962" y="2209800"/>
            <a:ext cx="55748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 ?</a:t>
            </a:r>
            <a:endParaRPr lang="en-GB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/>
              <a:stretch>
                <a:fillRect/>
              </a:stretch>
            </p:blipFill>
          </mc:Choice>
          <mc:Fallback>
            <p:blipFill>
              <a:blip r:embed="rId7"/>
              <a:srcRect/>
              <a:stretch>
                <a:fillRect/>
              </a:stretch>
            </p:blipFill>
          </mc:Fallback>
        </mc:AlternateContent>
        <p:spPr bwMode="auto">
          <a:xfrm>
            <a:off x="990600" y="4114800"/>
            <a:ext cx="2409783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/>
              <a:stretch>
                <a:fillRect/>
              </a:stretch>
            </p:blipFill>
          </mc:Choice>
          <mc:Fallback>
            <p:blipFill>
              <a:blip r:embed="rId9"/>
              <a:srcRect/>
              <a:stretch>
                <a:fillRect/>
              </a:stretch>
            </p:blipFill>
          </mc:Fallback>
        </mc:AlternateContent>
        <p:spPr bwMode="auto">
          <a:xfrm>
            <a:off x="914400" y="3581400"/>
            <a:ext cx="7923335" cy="3160713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09.0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07542"/>
            <a:ext cx="8077200" cy="5150458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2011:  Z’ Boson to </a:t>
            </a:r>
            <a:r>
              <a:rPr lang="en-GB" dirty="0" err="1" smtClean="0">
                <a:effectLst/>
              </a:rPr>
              <a:t>ee</a:t>
            </a:r>
            <a:r>
              <a:rPr lang="en-GB" dirty="0" smtClean="0">
                <a:effectLst/>
              </a:rPr>
              <a:t> or </a:t>
            </a:r>
            <a:r>
              <a:rPr lang="en-GB" dirty="0" err="1" smtClean="0">
                <a:effectLst/>
              </a:rPr>
              <a:t>μμ</a:t>
            </a:r>
            <a:r>
              <a:rPr lang="en-GB" dirty="0" smtClean="0">
                <a:effectLst/>
              </a:rPr>
              <a:t>?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2-09-19 at 3.14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2921000" cy="4826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70282" y="892314"/>
            <a:ext cx="333531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Extension of the symmetry?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New Gauge bosons?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620000" y="1066800"/>
            <a:ext cx="122286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Mid 2012</a:t>
            </a:r>
            <a:endParaRPr lang="en-GB" dirty="0"/>
          </a:p>
        </p:txBody>
      </p:sp>
      <p:sp>
        <p:nvSpPr>
          <p:cNvPr id="13" name="Ellipse 12"/>
          <p:cNvSpPr/>
          <p:nvPr/>
        </p:nvSpPr>
        <p:spPr bwMode="auto">
          <a:xfrm>
            <a:off x="5638800" y="5562600"/>
            <a:ext cx="304800" cy="3810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5638800" y="2971800"/>
            <a:ext cx="304800" cy="3810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450064" y="5308937"/>
            <a:ext cx="1794932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Did additional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data confirm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excess??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7239000" cy="904875"/>
          </a:xfrm>
        </p:spPr>
        <p:txBody>
          <a:bodyPr/>
          <a:lstStyle/>
          <a:p>
            <a:r>
              <a:rPr lang="en-GB" dirty="0" smtClean="0"/>
              <a:t>New Gauge Bosons: Z’, W’</a:t>
            </a:r>
            <a:endParaRPr lang="en-GB" dirty="0"/>
          </a:p>
        </p:txBody>
      </p:sp>
      <p:pic>
        <p:nvPicPr>
          <p:cNvPr id="5" name="Image 4" descr="Screen Shot 2014-03-29 at 6.10.0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4642759" cy="2904965"/>
          </a:xfrm>
          <a:prstGeom prst="rect">
            <a:avLst/>
          </a:prstGeom>
        </p:spPr>
      </p:pic>
      <p:pic>
        <p:nvPicPr>
          <p:cNvPr id="7" name="Image 6" descr="Screen Shot 2014-03-31 at 3.21.5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295400"/>
            <a:ext cx="3931701" cy="3717730"/>
          </a:xfrm>
          <a:prstGeom prst="rect">
            <a:avLst/>
          </a:prstGeom>
        </p:spPr>
      </p:pic>
      <p:pic>
        <p:nvPicPr>
          <p:cNvPr id="8" name="Espace réservé du contenu 5" descr="Screen Shot 2014-11-15 at 12.12.18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5921" y="3733800"/>
            <a:ext cx="4674679" cy="2971800"/>
          </a:xfrm>
        </p:spPr>
      </p:pic>
      <p:sp>
        <p:nvSpPr>
          <p:cNvPr id="10" name="ZoneTexte 9"/>
          <p:cNvSpPr txBox="1"/>
          <p:nvPr/>
        </p:nvSpPr>
        <p:spPr>
          <a:xfrm>
            <a:off x="4953000" y="5695890"/>
            <a:ext cx="408547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W,’ Z’ Limits are now around 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66800" y="1600200"/>
            <a:ext cx="38985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Z’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8305800" y="1885890"/>
            <a:ext cx="47961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W’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1828800" y="2133600"/>
            <a:ext cx="116179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No… </a:t>
            </a:r>
            <a:r>
              <a:rPr lang="en-GB" sz="2400" dirty="0" err="1" smtClean="0">
                <a:solidFill>
                  <a:srgbClr val="FF0000"/>
                </a:solidFill>
                <a:sym typeface="Wingdings"/>
              </a:rPr>
              <a:t>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876800" y="838200"/>
            <a:ext cx="138215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Early 2013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dirty="0" smtClean="0"/>
              <a:t>New Gauge Bosons: 13 </a:t>
            </a:r>
            <a:r>
              <a:rPr lang="en-GB" dirty="0" err="1" smtClean="0"/>
              <a:t>TeV</a:t>
            </a:r>
            <a:endParaRPr lang="en-GB" dirty="0">
              <a:effectLst/>
            </a:endParaRPr>
          </a:p>
        </p:txBody>
      </p:sp>
      <p:pic>
        <p:nvPicPr>
          <p:cNvPr id="5" name="Image 4" descr="Screen Shot 2015-09-02 at 15.48.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4" y="914400"/>
            <a:ext cx="7850836" cy="539603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14400" y="6381690"/>
            <a:ext cx="704906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Higher mass than we ever saw before, with 40 pb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  <a:r>
              <a:rPr lang="en-GB" dirty="0" smtClean="0">
                <a:solidFill>
                  <a:srgbClr val="FF0000"/>
                </a:solidFill>
              </a:rPr>
              <a:t> data only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263" y="12192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66349" y="5257800"/>
            <a:ext cx="2605451" cy="132343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Jets of particles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emerge after a high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energy </a:t>
            </a:r>
            <a:r>
              <a:rPr lang="en-GB" dirty="0" err="1" smtClean="0">
                <a:solidFill>
                  <a:srgbClr val="0000FF"/>
                </a:solidFill>
              </a:rPr>
              <a:t>parton-parton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scattering</a:t>
            </a:r>
          </a:p>
          <a:p>
            <a:endParaRPr lang="en-GB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124200" y="895290"/>
            <a:ext cx="6016941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Study the strong force using jet production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3-05-10 at 9.05.1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904999"/>
            <a:ext cx="4572451" cy="488634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429000" y="1447800"/>
            <a:ext cx="5398182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Di-jet invariant mass = </a:t>
            </a:r>
            <a:r>
              <a:rPr lang="en-GB" dirty="0" smtClean="0">
                <a:solidFill>
                  <a:srgbClr val="FF0000"/>
                </a:solidFill>
              </a:rPr>
              <a:t>5.15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rgbClr val="0000FF"/>
                </a:solidFill>
              </a:rPr>
              <a:t>(R=1.1 jets)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315200" y="4953000"/>
            <a:ext cx="1828800" cy="175432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In this event more than 60% of the full 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proton-proton energy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ends up in jets</a:t>
            </a:r>
          </a:p>
          <a:p>
            <a:endParaRPr lang="en-GB" dirty="0"/>
          </a:p>
        </p:txBody>
      </p:sp>
      <p:pic>
        <p:nvPicPr>
          <p:cNvPr id="12" name="Picture 6" descr="Picture 1a.png"/>
          <p:cNvPicPr>
            <a:picLocks noChangeAspect="1"/>
          </p:cNvPicPr>
          <p:nvPr/>
        </p:nvPicPr>
        <p:blipFill>
          <a:blip r:embed="rId4">
            <a:lum bright="14000"/>
          </a:blip>
          <a:srcRect/>
          <a:stretch>
            <a:fillRect/>
          </a:stretch>
        </p:blipFill>
        <p:spPr bwMode="auto">
          <a:xfrm>
            <a:off x="500224" y="2895600"/>
            <a:ext cx="247157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Di-jet Resonances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962400" y="685800"/>
            <a:ext cx="51816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38600" y="1676400"/>
            <a:ext cx="5105400" cy="2780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Search for Physics Beyond   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the Standard Model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Search for Exotic and new  </a:t>
            </a:r>
          </a:p>
          <a:p>
            <a:pPr>
              <a:spcBef>
                <a:spcPts val="200"/>
              </a:spcBef>
            </a:pPr>
            <a:r>
              <a:rPr lang="en-GB" sz="2800" dirty="0" smtClean="0">
                <a:solidFill>
                  <a:schemeClr val="bg1"/>
                </a:solidFill>
              </a:rPr>
              <a:t>  phenomena in the LHC data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800" dirty="0" smtClean="0">
                <a:solidFill>
                  <a:schemeClr val="bg1"/>
                </a:solidFill>
              </a:rPr>
              <a:t> Summary 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0-05-02 at 7.54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3968143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12.0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682044"/>
            <a:ext cx="8171371" cy="6099756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Di-jet Resonances</a:t>
            </a:r>
            <a:endParaRPr lang="en-GB" dirty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12.18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71077"/>
            <a:ext cx="8686800" cy="5706228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Di-jet Searches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4-03-29 at 1.52.2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219200"/>
            <a:ext cx="3624492" cy="348633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8600" y="5924490"/>
            <a:ext cx="2036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/>
              <a:t>CMS-EXO-12-059 </a:t>
            </a:r>
          </a:p>
          <a:p>
            <a:r>
              <a:rPr lang="fr-FR" sz="1800" dirty="0" smtClean="0"/>
              <a:t>arXiv:1407.1376</a:t>
            </a:r>
            <a:r>
              <a:rPr lang="fr-FR" sz="1800" b="1" dirty="0" smtClean="0"/>
              <a:t>  	</a:t>
            </a:r>
          </a:p>
          <a:p>
            <a:endParaRPr lang="en-GB" dirty="0"/>
          </a:p>
        </p:txBody>
      </p:sp>
      <p:pic>
        <p:nvPicPr>
          <p:cNvPr id="9" name="Image 8" descr="Screen Shot 2014-03-29 at 6.14.07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990600"/>
            <a:ext cx="3861423" cy="3683409"/>
          </a:xfrm>
          <a:prstGeom prst="rect">
            <a:avLst/>
          </a:prstGeom>
        </p:spPr>
      </p:pic>
      <p:pic>
        <p:nvPicPr>
          <p:cNvPr id="10" name="Image 9" descr="Screen Shot 2014-11-15 at 12.15.1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492" y="990600"/>
            <a:ext cx="3581947" cy="3733800"/>
          </a:xfrm>
          <a:prstGeom prst="rect">
            <a:avLst/>
          </a:prstGeom>
        </p:spPr>
      </p:pic>
      <p:pic>
        <p:nvPicPr>
          <p:cNvPr id="11" name="Image 10" descr="Screen Shot 2014-11-15 at 12.15.53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2833" y="5257800"/>
            <a:ext cx="2637366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Di-jet Searches: 13 </a:t>
            </a:r>
            <a:r>
              <a:rPr lang="en-GB" dirty="0" err="1" smtClean="0">
                <a:effectLst/>
              </a:rPr>
              <a:t>TeV</a:t>
            </a:r>
            <a:endParaRPr lang="en-GB" dirty="0">
              <a:effectLst/>
            </a:endParaRPr>
          </a:p>
        </p:txBody>
      </p:sp>
      <p:pic>
        <p:nvPicPr>
          <p:cNvPr id="5" name="Image 4" descr="Screen Shot 2015-09-02 at 15.36.4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8393"/>
            <a:ext cx="9144000" cy="5361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Di-jet Searches: 13 </a:t>
            </a:r>
            <a:r>
              <a:rPr lang="en-GB" dirty="0" err="1" smtClean="0">
                <a:effectLst/>
              </a:rPr>
              <a:t>TeV</a:t>
            </a:r>
            <a:endParaRPr lang="en-GB" dirty="0">
              <a:effectLst/>
            </a:endParaRPr>
          </a:p>
        </p:txBody>
      </p:sp>
      <p:pic>
        <p:nvPicPr>
          <p:cNvPr id="5" name="Image 4" descr="Screen Shot 2015-09-02 at 15.48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8500"/>
            <a:ext cx="9144000" cy="494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Are Quarks Elementary Particles?</a:t>
            </a:r>
            <a:endParaRPr lang="en-GB" dirty="0"/>
          </a:p>
        </p:txBody>
      </p:sp>
      <p:pic>
        <p:nvPicPr>
          <p:cNvPr id="4" name="Espace réservé du contenu 3" descr="Screen Shot 2014-01-29 at 2.50.1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8599" y="3810000"/>
            <a:ext cx="3536201" cy="2860947"/>
          </a:xfrm>
        </p:spPr>
      </p:pic>
      <p:pic>
        <p:nvPicPr>
          <p:cNvPr id="5" name="Image 4" descr="Screen Shot 2014-01-29 at 2.49.3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5800" y="1066800"/>
            <a:ext cx="3759000" cy="2667000"/>
          </a:xfrm>
          <a:prstGeom prst="rect">
            <a:avLst/>
          </a:prstGeom>
        </p:spPr>
      </p:pic>
      <p:pic>
        <p:nvPicPr>
          <p:cNvPr id="6" name="Image 5" descr="Screen Shot 2014-01-29 at 2.50.4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1600200"/>
            <a:ext cx="1675336" cy="216986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8147" y="4191000"/>
            <a:ext cx="3834253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Rutherford experiment: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Unexpected backscattering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of </a:t>
            </a:r>
            <a:r>
              <a:rPr lang="en-GB" sz="2400" dirty="0" err="1" smtClean="0">
                <a:solidFill>
                  <a:srgbClr val="0000FF"/>
                </a:solidFill>
              </a:rPr>
              <a:t>α</a:t>
            </a:r>
            <a:r>
              <a:rPr lang="en-GB" sz="2400" dirty="0" smtClean="0">
                <a:solidFill>
                  <a:srgbClr val="0000FF"/>
                </a:solidFill>
              </a:rPr>
              <a:t>-particles: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Evidence for the structure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of atoms !! (1911)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04800" y="-76200"/>
            <a:ext cx="8534400" cy="914400"/>
          </a:xfrm>
        </p:spPr>
        <p:txBody>
          <a:bodyPr>
            <a:normAutofit/>
          </a:bodyPr>
          <a:lstStyle/>
          <a:p>
            <a:r>
              <a:rPr lang="fr-FR" dirty="0" smtClean="0">
                <a:effectLst/>
              </a:rPr>
              <a:t>Are Quarks </a:t>
            </a:r>
            <a:r>
              <a:rPr lang="fr-FR" dirty="0" err="1" smtClean="0">
                <a:effectLst/>
              </a:rPr>
              <a:t>Elementary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Particles</a:t>
            </a:r>
            <a:r>
              <a:rPr lang="fr-FR" dirty="0" smtClean="0">
                <a:effectLst/>
              </a:rPr>
              <a:t>?</a:t>
            </a:r>
            <a:endParaRPr lang="fr-FR" dirty="0">
              <a:effectLst/>
            </a:endParaRPr>
          </a:p>
        </p:txBody>
      </p:sp>
      <p:pic>
        <p:nvPicPr>
          <p:cNvPr id="6" name="Picture 15" descr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2889737" cy="162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Picture 1a.png"/>
          <p:cNvPicPr>
            <a:picLocks noChangeAspect="1"/>
          </p:cNvPicPr>
          <p:nvPr/>
        </p:nvPicPr>
        <p:blipFill>
          <a:blip r:embed="rId3">
            <a:lum bright="14000"/>
          </a:blip>
          <a:srcRect/>
          <a:stretch>
            <a:fillRect/>
          </a:stretch>
        </p:blipFill>
        <p:spPr bwMode="auto">
          <a:xfrm>
            <a:off x="3064311" y="914400"/>
            <a:ext cx="181248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381000" y="6243935"/>
            <a:ext cx="8174033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Quarks remain elementary particles after these first results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91000" y="2667000"/>
            <a:ext cx="4876800" cy="1015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Measurement of the production angle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the jet with respect to the beam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</a:t>
            </a:r>
            <a:r>
              <a:rPr lang="en-GB" dirty="0" smtClean="0">
                <a:solidFill>
                  <a:srgbClr val="FF0000"/>
                </a:solidFill>
              </a:rPr>
              <a:t>&gt; High Energy Rutherford Experiment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4" name="Espace réservé du contenu 5" descr="Screen shot 2010-09-17 at 4.55.4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5738" y="838199"/>
            <a:ext cx="3892062" cy="18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Espace réservé du contenu 15" descr="Screen shot 2011-08-26 at 2.06.43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346028" y="3776420"/>
            <a:ext cx="4874172" cy="2395780"/>
          </a:xfrm>
        </p:spPr>
      </p:pic>
      <p:sp>
        <p:nvSpPr>
          <p:cNvPr id="17" name="AutoShape 7"/>
          <p:cNvSpPr>
            <a:spLocks noChangeArrowheads="1"/>
          </p:cNvSpPr>
          <p:nvPr/>
        </p:nvSpPr>
        <p:spPr bwMode="auto">
          <a:xfrm rot="16200000">
            <a:off x="3692953" y="4460447"/>
            <a:ext cx="448408" cy="671513"/>
          </a:xfrm>
          <a:prstGeom prst="downArrow">
            <a:avLst>
              <a:gd name="adj1" fmla="val 50000"/>
              <a:gd name="adj2" fmla="val 34559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Image 10" descr="Screen shot 2012-07-12 at 4.00.27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895600"/>
            <a:ext cx="352322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620000" cy="904875"/>
          </a:xfrm>
        </p:spPr>
        <p:txBody>
          <a:bodyPr/>
          <a:lstStyle/>
          <a:p>
            <a:r>
              <a:rPr lang="en-GB" dirty="0" smtClean="0"/>
              <a:t>Excited Quark in Dijet Search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1066800" y="6305490"/>
            <a:ext cx="6818719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Limit on the mass of excited quarks &gt; 4.09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at 95% CL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24000" y="2038290"/>
            <a:ext cx="183340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arXiv:1407.1376</a:t>
            </a:r>
          </a:p>
          <a:p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2133600" y="1182469"/>
            <a:ext cx="4313275" cy="646331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>
                <a:solidFill>
                  <a:srgbClr val="0000FF"/>
                </a:solidFill>
              </a:rPr>
              <a:t>invariant mass of 4.69 </a:t>
            </a:r>
            <a:r>
              <a:rPr lang="fr-FR" sz="1800" dirty="0" err="1" smtClean="0">
                <a:solidFill>
                  <a:srgbClr val="0000FF"/>
                </a:solidFill>
              </a:rPr>
              <a:t>TeV</a:t>
            </a:r>
            <a:r>
              <a:rPr lang="fr-FR" sz="1800" dirty="0" smtClean="0">
                <a:solidFill>
                  <a:srgbClr val="0000FF"/>
                </a:solidFill>
              </a:rPr>
              <a:t>, and jets </a:t>
            </a:r>
            <a:r>
              <a:rPr lang="fr-FR" sz="1800" dirty="0" err="1" smtClean="0">
                <a:solidFill>
                  <a:srgbClr val="0000FF"/>
                </a:solidFill>
              </a:rPr>
              <a:t>with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fr-FR" sz="1800" dirty="0" smtClean="0">
                <a:solidFill>
                  <a:srgbClr val="0000FF"/>
                </a:solidFill>
              </a:rPr>
              <a:t>a </a:t>
            </a:r>
            <a:r>
              <a:rPr lang="fr-FR" sz="1800" dirty="0" err="1" smtClean="0">
                <a:solidFill>
                  <a:srgbClr val="0000FF"/>
                </a:solidFill>
              </a:rPr>
              <a:t>jet-p</a:t>
            </a:r>
            <a:r>
              <a:rPr lang="fr-FR" sz="1800" baseline="-25000" dirty="0" err="1" smtClean="0">
                <a:solidFill>
                  <a:srgbClr val="0000FF"/>
                </a:solidFill>
              </a:rPr>
              <a:t>T</a:t>
            </a:r>
            <a:r>
              <a:rPr lang="fr-FR" sz="1800" dirty="0" smtClean="0">
                <a:solidFill>
                  <a:srgbClr val="0000FF"/>
                </a:solidFill>
              </a:rPr>
              <a:t> of 2.29 </a:t>
            </a:r>
            <a:r>
              <a:rPr lang="fr-FR" sz="1800" dirty="0" err="1" smtClean="0">
                <a:solidFill>
                  <a:srgbClr val="0000FF"/>
                </a:solidFill>
              </a:rPr>
              <a:t>TeV</a:t>
            </a:r>
            <a:r>
              <a:rPr lang="fr-FR" sz="1800" dirty="0" smtClean="0">
                <a:solidFill>
                  <a:srgbClr val="0000FF"/>
                </a:solidFill>
              </a:rPr>
              <a:t> and  2.19 </a:t>
            </a:r>
            <a:r>
              <a:rPr lang="fr-FR" sz="1800" dirty="0" err="1" smtClean="0">
                <a:solidFill>
                  <a:srgbClr val="0000FF"/>
                </a:solidFill>
              </a:rPr>
              <a:t>TeV</a:t>
            </a:r>
            <a:endParaRPr lang="en-GB" sz="1800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4-03-29 at 1.28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799" y="609600"/>
            <a:ext cx="2756201" cy="1828800"/>
          </a:xfrm>
          <a:prstGeom prst="rect">
            <a:avLst/>
          </a:prstGeom>
        </p:spPr>
      </p:pic>
      <p:pic>
        <p:nvPicPr>
          <p:cNvPr id="10" name="Image 9" descr="Screen shot 2011-07-27 at 7.53.0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871344"/>
            <a:ext cx="1790700" cy="1033656"/>
          </a:xfrm>
          <a:prstGeom prst="rect">
            <a:avLst/>
          </a:prstGeom>
        </p:spPr>
      </p:pic>
      <p:pic>
        <p:nvPicPr>
          <p:cNvPr id="11" name="Image 10" descr="Screen Shot 2014-10-04 at 6.31.0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590800"/>
            <a:ext cx="3810000" cy="3684626"/>
          </a:xfrm>
          <a:prstGeom prst="rect">
            <a:avLst/>
          </a:prstGeom>
        </p:spPr>
      </p:pic>
      <p:pic>
        <p:nvPicPr>
          <p:cNvPr id="12" name="Image 11" descr="Screen Shot 2014-10-04 at 6.31.2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2590800"/>
            <a:ext cx="3901440" cy="3657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Search for a 4</a:t>
            </a:r>
            <a:r>
              <a:rPr lang="en-GB" baseline="30000" dirty="0" smtClean="0">
                <a:effectLst/>
              </a:rPr>
              <a:t>th</a:t>
            </a:r>
            <a:r>
              <a:rPr lang="en-GB" dirty="0" smtClean="0">
                <a:effectLst/>
              </a:rPr>
              <a:t> Generation</a:t>
            </a:r>
            <a:endParaRPr lang="en-GB" dirty="0">
              <a:effectLst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676400" y="3581400"/>
            <a:ext cx="5656385" cy="1785104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rgbClr val="CC0000"/>
                </a:solidFill>
              </a:rPr>
              <a:t>We can’t  be sure that there are only 3 generations (</a:t>
            </a:r>
            <a:r>
              <a:rPr lang="en-US" sz="2200" dirty="0" err="1">
                <a:solidFill>
                  <a:srgbClr val="CC0000"/>
                </a:solidFill>
              </a:rPr>
              <a:t>u,d</a:t>
            </a:r>
            <a:r>
              <a:rPr lang="en-US" sz="2200" dirty="0">
                <a:solidFill>
                  <a:srgbClr val="CC0000"/>
                </a:solidFill>
              </a:rPr>
              <a:t>) (</a:t>
            </a:r>
            <a:r>
              <a:rPr lang="en-US" sz="2200" dirty="0" err="1">
                <a:solidFill>
                  <a:srgbClr val="CC0000"/>
                </a:solidFill>
              </a:rPr>
              <a:t>s,c</a:t>
            </a:r>
            <a:r>
              <a:rPr lang="en-US" sz="2200" dirty="0">
                <a:solidFill>
                  <a:srgbClr val="CC0000"/>
                </a:solidFill>
              </a:rPr>
              <a:t>) (</a:t>
            </a:r>
            <a:r>
              <a:rPr lang="en-US" sz="2200" dirty="0" err="1">
                <a:solidFill>
                  <a:srgbClr val="CC0000"/>
                </a:solidFill>
              </a:rPr>
              <a:t>b,t</a:t>
            </a:r>
            <a:r>
              <a:rPr lang="en-US" sz="2200" dirty="0">
                <a:solidFill>
                  <a:srgbClr val="CC0000"/>
                </a:solidFill>
              </a:rPr>
              <a:t>)</a:t>
            </a:r>
          </a:p>
          <a:p>
            <a:r>
              <a:rPr lang="en-US" sz="2200" dirty="0">
                <a:solidFill>
                  <a:srgbClr val="CC0000"/>
                </a:solidFill>
              </a:rPr>
              <a:t>A possible new generation should</a:t>
            </a:r>
            <a:r>
              <a:rPr lang="en-US" sz="2200" dirty="0" smtClean="0">
                <a:solidFill>
                  <a:srgbClr val="CC0000"/>
                </a:solidFill>
              </a:rPr>
              <a:t> be </a:t>
            </a:r>
            <a:r>
              <a:rPr lang="en-US" sz="2200" dirty="0">
                <a:solidFill>
                  <a:srgbClr val="CC0000"/>
                </a:solidFill>
              </a:rPr>
              <a:t>heavy!</a:t>
            </a:r>
            <a:endParaRPr lang="en-US" sz="2200" dirty="0">
              <a:solidFill>
                <a:srgbClr val="000099"/>
              </a:solidFill>
            </a:endParaRPr>
          </a:p>
          <a:p>
            <a:endParaRPr lang="en-US" sz="2200" dirty="0">
              <a:solidFill>
                <a:srgbClr val="000099"/>
              </a:solidFill>
            </a:endParaRPr>
          </a:p>
          <a:p>
            <a:r>
              <a:rPr lang="en-US" sz="2200" dirty="0">
                <a:solidFill>
                  <a:srgbClr val="000099"/>
                </a:solidFill>
              </a:rPr>
              <a:t>Look for </a:t>
            </a:r>
            <a:r>
              <a:rPr lang="en-US" sz="2200" dirty="0" err="1">
                <a:solidFill>
                  <a:srgbClr val="000099"/>
                </a:solidFill>
              </a:rPr>
              <a:t>b</a:t>
            </a:r>
            <a:r>
              <a:rPr lang="en-US" sz="2200" dirty="0">
                <a:solidFill>
                  <a:srgbClr val="000099"/>
                </a:solidFill>
              </a:rPr>
              <a:t>’ and </a:t>
            </a:r>
            <a:r>
              <a:rPr lang="en-US" sz="2200" dirty="0" err="1">
                <a:solidFill>
                  <a:srgbClr val="000099"/>
                </a:solidFill>
              </a:rPr>
              <a:t>t</a:t>
            </a:r>
            <a:r>
              <a:rPr lang="en-US" sz="2200" dirty="0">
                <a:solidFill>
                  <a:srgbClr val="000099"/>
                </a:solidFill>
              </a:rPr>
              <a:t>’ </a:t>
            </a:r>
            <a:r>
              <a:rPr lang="en-US" sz="2200" dirty="0" smtClean="0">
                <a:solidFill>
                  <a:srgbClr val="000099"/>
                </a:solidFill>
              </a:rPr>
              <a:t>quarks</a:t>
            </a:r>
            <a:endParaRPr lang="en-US" sz="2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04.01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6200" y="914400"/>
            <a:ext cx="9236221" cy="57912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dirty="0" smtClean="0">
                <a:effectLst/>
              </a:rPr>
              <a:t>4</a:t>
            </a:r>
            <a:r>
              <a:rPr lang="en-GB" baseline="30000" dirty="0" smtClean="0">
                <a:effectLst/>
              </a:rPr>
              <a:t>th</a:t>
            </a:r>
            <a:r>
              <a:rPr lang="en-GB" dirty="0" smtClean="0">
                <a:effectLst/>
              </a:rPr>
              <a:t> Generation Searches</a:t>
            </a:r>
            <a:endParaRPr lang="en-GB" dirty="0">
              <a:effectLst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8600" y="4648200"/>
            <a:ext cx="4724400" cy="18288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0" y="4857690"/>
            <a:ext cx="5222979" cy="16312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No evidence found for a new quark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generation for quarks with mass &lt; 550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!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 4</a:t>
            </a:r>
            <a:r>
              <a:rPr lang="en-GB" baseline="30000" dirty="0" smtClean="0">
                <a:solidFill>
                  <a:srgbClr val="0000FF"/>
                </a:solidFill>
              </a:rPr>
              <a:t>th</a:t>
            </a:r>
            <a:r>
              <a:rPr lang="en-GB" dirty="0" smtClean="0">
                <a:solidFill>
                  <a:srgbClr val="0000FF"/>
                </a:solidFill>
              </a:rPr>
              <a:t> generation would also affect the Higgs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rate in a substantial way, </a:t>
            </a:r>
            <a:r>
              <a:rPr lang="en-GB" dirty="0" smtClean="0">
                <a:solidFill>
                  <a:srgbClr val="FF0000"/>
                </a:solidFill>
              </a:rPr>
              <a:t>so it is unlikely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to exist! 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Searches for Top/Bottom Partners 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Image 2" descr="Screen Shot 2014-12-13 at 3.56.5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2794528" cy="2667000"/>
          </a:xfrm>
          <a:prstGeom prst="rect">
            <a:avLst/>
          </a:prstGeom>
        </p:spPr>
      </p:pic>
      <p:pic>
        <p:nvPicPr>
          <p:cNvPr id="4" name="Image 3" descr="Screen Shot 2014-12-13 at 3.57.0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213071"/>
            <a:ext cx="3505200" cy="2568729"/>
          </a:xfrm>
          <a:prstGeom prst="rect">
            <a:avLst/>
          </a:prstGeom>
        </p:spPr>
      </p:pic>
      <p:pic>
        <p:nvPicPr>
          <p:cNvPr id="6" name="Espace réservé du contenu 3" descr="Screen Shot 2014-12-10 at 4.24.3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41635" y="1414940"/>
            <a:ext cx="3321365" cy="262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200400" y="2057400"/>
            <a:ext cx="219893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Vector-like quarks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Relevant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in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composite Higgs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models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5-03-27 at 3.34.5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6990" y="4114800"/>
            <a:ext cx="3422210" cy="2743200"/>
          </a:xfrm>
          <a:prstGeom prst="rect">
            <a:avLst/>
          </a:prstGeom>
        </p:spPr>
      </p:pic>
      <p:pic>
        <p:nvPicPr>
          <p:cNvPr id="8" name="Image 7" descr="Screen Shot 2015-03-29 at 12.20.25 A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762000"/>
            <a:ext cx="7391400" cy="67888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038600" y="4800600"/>
            <a:ext cx="170802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Exclusions up</a:t>
            </a:r>
          </a:p>
          <a:p>
            <a:r>
              <a:rPr lang="en-GB" dirty="0" smtClean="0"/>
              <a:t>to masses of</a:t>
            </a:r>
          </a:p>
          <a:p>
            <a:r>
              <a:rPr lang="en-GB" dirty="0" smtClean="0"/>
              <a:t>800 </a:t>
            </a:r>
            <a:r>
              <a:rPr lang="en-GB" dirty="0" err="1" smtClean="0"/>
              <a:t>GeV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a date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32984" cy="514350"/>
          </a:xfrm>
        </p:spPr>
        <p:txBody>
          <a:bodyPr/>
          <a:lstStyle/>
          <a:p>
            <a:pPr eaLnBrk="1" hangingPunct="1"/>
            <a:r>
              <a:rPr lang="en-US" sz="3200" dirty="0"/>
              <a:t>Physics case for new High Energy Machines</a:t>
            </a: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76200" y="2052221"/>
            <a:ext cx="7008712" cy="4139595"/>
          </a:xfrm>
          <a:prstGeom prst="rect">
            <a:avLst/>
          </a:prstGeom>
          <a:solidFill>
            <a:schemeClr val="accent5"/>
          </a:solidFill>
          <a:ln w="508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900" dirty="0">
                <a:solidFill>
                  <a:srgbClr val="000099"/>
                </a:solidFill>
              </a:rPr>
              <a:t>Reminder: </a:t>
            </a:r>
            <a:r>
              <a:rPr lang="en-US" sz="1900" dirty="0">
                <a:solidFill>
                  <a:srgbClr val="CC0000"/>
                </a:solidFill>
              </a:rPr>
              <a:t>The Standard Model</a:t>
            </a:r>
            <a:r>
              <a:rPr lang="en-US" sz="1900" dirty="0">
                <a:solidFill>
                  <a:srgbClr val="000099"/>
                </a:solidFill>
              </a:rPr>
              <a:t>  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tells us </a:t>
            </a:r>
            <a:r>
              <a:rPr lang="en-US" sz="1900" dirty="0">
                <a:solidFill>
                  <a:srgbClr val="CC0000"/>
                </a:solidFill>
              </a:rPr>
              <a:t>how</a:t>
            </a:r>
            <a:r>
              <a:rPr lang="en-US" sz="1900" dirty="0">
                <a:solidFill>
                  <a:srgbClr val="000099"/>
                </a:solidFill>
              </a:rPr>
              <a:t> but not </a:t>
            </a:r>
            <a:r>
              <a:rPr lang="en-US" sz="1900" dirty="0">
                <a:solidFill>
                  <a:srgbClr val="CC0000"/>
                </a:solidFill>
              </a:rPr>
              <a:t>why </a:t>
            </a:r>
            <a:endParaRPr lang="en-US" sz="19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   3 </a:t>
            </a:r>
            <a:r>
              <a:rPr lang="en-US" sz="1900" dirty="0" err="1">
                <a:solidFill>
                  <a:srgbClr val="000099"/>
                </a:solidFill>
              </a:rPr>
              <a:t>flavour</a:t>
            </a:r>
            <a:r>
              <a:rPr lang="en-US" sz="1900" dirty="0">
                <a:solidFill>
                  <a:srgbClr val="000099"/>
                </a:solidFill>
              </a:rPr>
              <a:t> families? Mass spectra? Hierarchy</a:t>
            </a:r>
            <a:r>
              <a:rPr lang="en-US" sz="1900" dirty="0" smtClean="0">
                <a:solidFill>
                  <a:srgbClr val="000099"/>
                </a:solidFill>
              </a:rPr>
              <a:t>? 19 parameters!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needs fine tuning of parameters to level of 10</a:t>
            </a:r>
            <a:r>
              <a:rPr lang="en-US" sz="1900" b="1" baseline="30000" dirty="0">
                <a:solidFill>
                  <a:srgbClr val="000099"/>
                </a:solidFill>
              </a:rPr>
              <a:t>-30 </a:t>
            </a:r>
            <a:r>
              <a:rPr lang="en-US" sz="1900" dirty="0">
                <a:solidFill>
                  <a:srgbClr val="000099"/>
                </a:solidFill>
              </a:rPr>
              <a:t>!</a:t>
            </a:r>
            <a:endParaRPr lang="en-US" sz="1900" b="1" baseline="30000" dirty="0">
              <a:solidFill>
                <a:srgbClr val="000099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has no connection with gravity</a:t>
            </a:r>
          </a:p>
          <a:p>
            <a:r>
              <a:rPr lang="en-US" sz="1900" dirty="0">
                <a:solidFill>
                  <a:srgbClr val="000099"/>
                </a:solidFill>
              </a:rPr>
              <a:t>  - no unification of the forces at high energy</a:t>
            </a:r>
          </a:p>
          <a:p>
            <a:r>
              <a:rPr lang="en-US" sz="1900" dirty="0" smtClean="0">
                <a:solidFill>
                  <a:srgbClr val="000099"/>
                </a:solidFill>
              </a:rPr>
              <a:t> </a:t>
            </a:r>
          </a:p>
          <a:p>
            <a:endParaRPr lang="en-US" sz="1900" dirty="0" smtClean="0">
              <a:solidFill>
                <a:srgbClr val="000099"/>
              </a:solidFill>
            </a:endParaRPr>
          </a:p>
          <a:p>
            <a:endParaRPr lang="en-US" sz="1900" dirty="0" smtClean="0">
              <a:solidFill>
                <a:srgbClr val="000099"/>
              </a:solidFill>
            </a:endParaRPr>
          </a:p>
          <a:p>
            <a:r>
              <a:rPr lang="en-US" sz="1900" dirty="0" smtClean="0">
                <a:solidFill>
                  <a:srgbClr val="000099"/>
                </a:solidFill>
              </a:rPr>
              <a:t>  - </a:t>
            </a:r>
            <a:r>
              <a:rPr lang="en-US" sz="1900" dirty="0" err="1">
                <a:solidFill>
                  <a:srgbClr val="CC0000"/>
                </a:solidFill>
              </a:rPr>
              <a:t>Supersymmetry</a:t>
            </a:r>
            <a:endParaRPr lang="en-US" sz="1900" dirty="0">
              <a:solidFill>
                <a:srgbClr val="CC0000"/>
              </a:solidFill>
            </a:endParaRPr>
          </a:p>
          <a:p>
            <a:r>
              <a:rPr lang="en-US" sz="1900" dirty="0">
                <a:solidFill>
                  <a:srgbClr val="000099"/>
                </a:solidFill>
              </a:rPr>
              <a:t>  - </a:t>
            </a:r>
            <a:r>
              <a:rPr lang="en-US" sz="1900" dirty="0">
                <a:solidFill>
                  <a:srgbClr val="CC0000"/>
                </a:solidFill>
              </a:rPr>
              <a:t>Extra space dimensions</a:t>
            </a:r>
            <a:endParaRPr lang="en-US" sz="1900" dirty="0" smtClean="0">
              <a:solidFill>
                <a:srgbClr val="CC0000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Many other </a:t>
            </a:r>
            <a:r>
              <a:rPr lang="en-US" sz="1800" dirty="0">
                <a:solidFill>
                  <a:srgbClr val="0000FF"/>
                </a:solidFill>
              </a:rPr>
              <a:t>ideas:</a:t>
            </a:r>
            <a:r>
              <a:rPr lang="en-US" sz="1800" dirty="0" smtClean="0">
                <a:solidFill>
                  <a:srgbClr val="0000FF"/>
                </a:solidFill>
              </a:rPr>
              <a:t> More symmetry and gauge bosons, composite 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Higgs models, L-R symmetry, quark </a:t>
            </a:r>
            <a:r>
              <a:rPr lang="en-US" sz="1800" dirty="0">
                <a:solidFill>
                  <a:srgbClr val="0000FF"/>
                </a:solidFill>
              </a:rPr>
              <a:t>&amp;</a:t>
            </a:r>
            <a:r>
              <a:rPr lang="en-US" sz="1800" dirty="0" smtClean="0">
                <a:solidFill>
                  <a:srgbClr val="0000FF"/>
                </a:solidFill>
              </a:rPr>
              <a:t> lepton </a:t>
            </a:r>
            <a:r>
              <a:rPr lang="en-US" sz="1800" dirty="0">
                <a:solidFill>
                  <a:srgbClr val="0000FF"/>
                </a:solidFill>
              </a:rPr>
              <a:t>substructure</a:t>
            </a:r>
            <a:r>
              <a:rPr lang="en-US" sz="1800" dirty="0" smtClean="0">
                <a:solidFill>
                  <a:srgbClr val="0000FF"/>
                </a:solidFill>
              </a:rPr>
              <a:t>,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Little </a:t>
            </a:r>
            <a:r>
              <a:rPr lang="en-US" sz="1800" dirty="0">
                <a:solidFill>
                  <a:srgbClr val="0000FF"/>
                </a:solidFill>
              </a:rPr>
              <a:t>Higgs models,</a:t>
            </a:r>
            <a:r>
              <a:rPr lang="en-US" sz="1800" dirty="0" smtClean="0">
                <a:solidFill>
                  <a:srgbClr val="0000FF"/>
                </a:solidFill>
              </a:rPr>
              <a:t> Technicolor, Hidden Valleys, 4</a:t>
            </a:r>
            <a:r>
              <a:rPr lang="en-US" sz="1800" baseline="30000" dirty="0" smtClean="0">
                <a:solidFill>
                  <a:srgbClr val="0000FF"/>
                </a:solidFill>
              </a:rPr>
              <a:t>th</a:t>
            </a:r>
            <a:r>
              <a:rPr lang="en-US" sz="1800" dirty="0" smtClean="0">
                <a:solidFill>
                  <a:srgbClr val="0000FF"/>
                </a:solidFill>
              </a:rPr>
              <a:t> generation…</a:t>
            </a:r>
          </a:p>
          <a:p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4487008" y="3140076"/>
            <a:ext cx="184666" cy="5847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3200" b="1"/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844061" y="1001524"/>
            <a:ext cx="8159262" cy="446276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Understand the mechanism Electroweak Symmetry Breaking</a:t>
            </a:r>
            <a:endParaRPr lang="en-US" sz="2300" dirty="0">
              <a:solidFill>
                <a:srgbClr val="000099"/>
              </a:solidFill>
            </a:endParaRPr>
          </a:p>
        </p:txBody>
      </p:sp>
      <p:sp>
        <p:nvSpPr>
          <p:cNvPr id="22539" name="Text Box 13"/>
          <p:cNvSpPr txBox="1">
            <a:spLocks noChangeArrowheads="1"/>
          </p:cNvSpPr>
          <p:nvPr/>
        </p:nvSpPr>
        <p:spPr bwMode="auto">
          <a:xfrm>
            <a:off x="844062" y="1519535"/>
            <a:ext cx="6260123" cy="461665"/>
          </a:xfrm>
          <a:prstGeom prst="rect">
            <a:avLst/>
          </a:prstGeom>
          <a:solidFill>
            <a:srgbClr val="FFFF99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CC0000"/>
                </a:solidFill>
              </a:rPr>
              <a:t>Discover physics beyond the Standard Model</a:t>
            </a:r>
          </a:p>
        </p:txBody>
      </p:sp>
      <p:sp>
        <p:nvSpPr>
          <p:cNvPr id="22540" name="AutoShape 14"/>
          <p:cNvSpPr>
            <a:spLocks noChangeArrowheads="1"/>
          </p:cNvSpPr>
          <p:nvPr/>
        </p:nvSpPr>
        <p:spPr bwMode="auto">
          <a:xfrm>
            <a:off x="70339" y="1080968"/>
            <a:ext cx="619858" cy="366832"/>
          </a:xfrm>
          <a:prstGeom prst="rightArrow">
            <a:avLst>
              <a:gd name="adj1" fmla="val 50000"/>
              <a:gd name="adj2" fmla="val 65278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 sz="1800" dirty="0"/>
          </a:p>
        </p:txBody>
      </p:sp>
      <p:sp>
        <p:nvSpPr>
          <p:cNvPr id="22541" name="AutoShape 15"/>
          <p:cNvSpPr>
            <a:spLocks noChangeArrowheads="1"/>
          </p:cNvSpPr>
          <p:nvPr/>
        </p:nvSpPr>
        <p:spPr bwMode="auto">
          <a:xfrm>
            <a:off x="76200" y="1600200"/>
            <a:ext cx="609600" cy="397401"/>
          </a:xfrm>
          <a:prstGeom prst="rightArrow">
            <a:avLst>
              <a:gd name="adj1" fmla="val 50000"/>
              <a:gd name="adj2" fmla="val 50936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542" name="Text Box 16"/>
          <p:cNvSpPr txBox="1">
            <a:spLocks noChangeArrowheads="1"/>
          </p:cNvSpPr>
          <p:nvPr/>
        </p:nvSpPr>
        <p:spPr bwMode="auto">
          <a:xfrm>
            <a:off x="281354" y="4171890"/>
            <a:ext cx="4218973" cy="400110"/>
          </a:xfrm>
          <a:prstGeom prst="rect">
            <a:avLst/>
          </a:prstGeom>
          <a:noFill/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Most popular extensions</a:t>
            </a:r>
            <a:r>
              <a:rPr lang="en-US" dirty="0" smtClean="0">
                <a:solidFill>
                  <a:srgbClr val="FF0000"/>
                </a:solidFill>
              </a:rPr>
              <a:t> since 2000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Image 18" descr="Screen shot 2011-08-01 at 9.11.4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409" y="4343400"/>
            <a:ext cx="2138791" cy="2295135"/>
          </a:xfrm>
          <a:prstGeom prst="rect">
            <a:avLst/>
          </a:prstGeom>
        </p:spPr>
      </p:pic>
      <p:pic>
        <p:nvPicPr>
          <p:cNvPr id="20" name="Image 19" descr="Screen shot 2011-08-01 at 9.12.2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3554" y="2057400"/>
            <a:ext cx="2080446" cy="2285999"/>
          </a:xfrm>
          <a:prstGeom prst="rect">
            <a:avLst/>
          </a:prstGeom>
        </p:spPr>
      </p:pic>
      <p:sp>
        <p:nvSpPr>
          <p:cNvPr id="21" name="Line 11"/>
          <p:cNvSpPr>
            <a:spLocks noChangeShapeType="1"/>
          </p:cNvSpPr>
          <p:nvPr/>
        </p:nvSpPr>
        <p:spPr bwMode="auto">
          <a:xfrm flipV="1">
            <a:off x="2590800" y="4876800"/>
            <a:ext cx="4583723" cy="4571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 flipV="1">
            <a:off x="5345723" y="3429000"/>
            <a:ext cx="1688123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457200" y="6324600"/>
            <a:ext cx="603249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Higgsless</a:t>
            </a:r>
            <a:r>
              <a:rPr lang="en-GB" dirty="0" smtClean="0">
                <a:solidFill>
                  <a:srgbClr val="FF0000"/>
                </a:solidFill>
              </a:rPr>
              <a:t> models somewhat disfavoured these days 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4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Searches for Top/Bottom Partners: CMS </a:t>
            </a:r>
            <a:endParaRPr kumimoji="0" lang="en-GB" sz="34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5-03-27 at 3.33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019309" cy="55118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787325" y="833735"/>
            <a:ext cx="14704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Summary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1295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Searches with Boosted Objects</a:t>
            </a:r>
            <a:br>
              <a:rPr lang="en-GB" dirty="0" smtClean="0">
                <a:effectLst/>
              </a:rPr>
            </a:br>
            <a:endParaRPr lang="en-GB" dirty="0">
              <a:effectLst/>
            </a:endParaRPr>
          </a:p>
        </p:txBody>
      </p:sp>
      <p:pic>
        <p:nvPicPr>
          <p:cNvPr id="5" name="Espace réservé du contenu 4" descr="Screen shot 2012-07-21 at 4.19.32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2800" y="3200400"/>
            <a:ext cx="2230257" cy="332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5-03-20 at 1.58.1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915371"/>
            <a:ext cx="8001000" cy="4942629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 bwMode="auto">
          <a:xfrm>
            <a:off x="304800" y="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Searches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with Boosted Objects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5-03-19 at 12.41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838200"/>
            <a:ext cx="3733800" cy="98446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24400" y="838200"/>
            <a:ext cx="419858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</a:rPr>
              <a:t>Discussed in topical “Boost Workshops”</a:t>
            </a:r>
          </a:p>
          <a:p>
            <a:r>
              <a:rPr lang="en-GB" sz="1800" smtClean="0">
                <a:solidFill>
                  <a:srgbClr val="0000FF"/>
                </a:solidFill>
              </a:rPr>
              <a:t>Last </a:t>
            </a:r>
            <a:r>
              <a:rPr lang="en-GB" sz="1800" dirty="0" smtClean="0">
                <a:solidFill>
                  <a:srgbClr val="0000FF"/>
                </a:solidFill>
              </a:rPr>
              <a:t>one Chicago  10-14 August</a:t>
            </a:r>
          </a:p>
          <a:p>
            <a:r>
              <a:rPr lang="fr-FR" sz="1800" u="sng" dirty="0" smtClean="0"/>
              <a:t>http://boost2015.uchicago.edu/</a:t>
            </a:r>
            <a:r>
              <a:rPr lang="en-GB" sz="1800" dirty="0" smtClean="0"/>
              <a:t> 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228600" y="-7620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Resonances Decaying into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qV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or VV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09600" y="838200"/>
            <a:ext cx="749486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Heavy resonances decaying into </a:t>
            </a:r>
            <a:r>
              <a:rPr lang="en-GB" dirty="0" err="1" smtClean="0">
                <a:solidFill>
                  <a:srgbClr val="0000FF"/>
                </a:solidFill>
              </a:rPr>
              <a:t>qZ</a:t>
            </a:r>
            <a:r>
              <a:rPr lang="en-GB" dirty="0" smtClean="0">
                <a:solidFill>
                  <a:srgbClr val="0000FF"/>
                </a:solidFill>
              </a:rPr>
              <a:t> or </a:t>
            </a:r>
            <a:r>
              <a:rPr lang="en-GB" dirty="0" err="1" smtClean="0">
                <a:solidFill>
                  <a:srgbClr val="0000FF"/>
                </a:solidFill>
              </a:rPr>
              <a:t>qW</a:t>
            </a:r>
            <a:r>
              <a:rPr lang="en-GB" dirty="0" smtClean="0">
                <a:solidFill>
                  <a:srgbClr val="0000FF"/>
                </a:solidFill>
              </a:rPr>
              <a:t>, or VV jets only (CMS)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or </a:t>
            </a:r>
            <a:r>
              <a:rPr lang="en-GB" dirty="0" err="1" smtClean="0">
                <a:solidFill>
                  <a:srgbClr val="0000FF"/>
                </a:solidFill>
              </a:rPr>
              <a:t>llqq</a:t>
            </a:r>
            <a:r>
              <a:rPr lang="en-GB" dirty="0" smtClean="0">
                <a:solidFill>
                  <a:srgbClr val="0000FF"/>
                </a:solidFill>
              </a:rPr>
              <a:t> (ATLAS) using boosted jets and jet substructure analysis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400800" y="5461337"/>
            <a:ext cx="2773641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These type of analyses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will get even more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important at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5-03-29 at 12.25.4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752600"/>
            <a:ext cx="2766801" cy="162569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248400" y="3505200"/>
            <a:ext cx="2714655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Jets start to merge for </a:t>
            </a:r>
          </a:p>
          <a:p>
            <a:r>
              <a:rPr lang="en-GB" dirty="0" smtClean="0"/>
              <a:t>X = 700-900 </a:t>
            </a:r>
            <a:r>
              <a:rPr lang="en-GB" dirty="0" err="1" smtClean="0"/>
              <a:t>GeV</a:t>
            </a:r>
            <a:endParaRPr lang="en-GB" dirty="0"/>
          </a:p>
        </p:txBody>
      </p:sp>
      <p:pic>
        <p:nvPicPr>
          <p:cNvPr id="11" name="Image 10" descr="Screen Shot 2015-03-29 at 4.51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200" y="1828800"/>
            <a:ext cx="228616" cy="228616"/>
          </a:xfrm>
          <a:prstGeom prst="rect">
            <a:avLst/>
          </a:prstGeom>
        </p:spPr>
      </p:pic>
      <p:pic>
        <p:nvPicPr>
          <p:cNvPr id="12" name="Image 11" descr="Screen Shot 2015-03-29 at 4.51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2286000"/>
            <a:ext cx="266719" cy="266719"/>
          </a:xfrm>
          <a:prstGeom prst="rect">
            <a:avLst/>
          </a:prstGeom>
        </p:spPr>
      </p:pic>
      <p:pic>
        <p:nvPicPr>
          <p:cNvPr id="13" name="Image 12" descr="Screen Shot 2015-03-29 at 4.51.2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2743200"/>
            <a:ext cx="228616" cy="228616"/>
          </a:xfrm>
          <a:prstGeom prst="rect">
            <a:avLst/>
          </a:prstGeom>
        </p:spPr>
      </p:pic>
      <p:pic>
        <p:nvPicPr>
          <p:cNvPr id="14" name="Image 13" descr="Screen Shot 2015-03-29 at 4.51.3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0" y="3124200"/>
            <a:ext cx="266719" cy="266719"/>
          </a:xfrm>
          <a:prstGeom prst="rect">
            <a:avLst/>
          </a:prstGeom>
        </p:spPr>
      </p:pic>
      <p:pic>
        <p:nvPicPr>
          <p:cNvPr id="18" name="Image 17" descr="Screen Shot 2015-03-29 at 8.08.3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00200"/>
            <a:ext cx="5613673" cy="2698185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 bwMode="auto">
          <a:xfrm>
            <a:off x="1219200" y="2667000"/>
            <a:ext cx="6858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0" y="1524000"/>
            <a:ext cx="67921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CMS</a:t>
            </a:r>
            <a:endParaRPr lang="en-GB" dirty="0"/>
          </a:p>
        </p:txBody>
      </p:sp>
      <p:sp>
        <p:nvSpPr>
          <p:cNvPr id="21" name="ZoneTexte 20"/>
          <p:cNvSpPr txBox="1"/>
          <p:nvPr/>
        </p:nvSpPr>
        <p:spPr>
          <a:xfrm>
            <a:off x="0" y="4191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arXiv:1405.1994</a:t>
            </a:r>
            <a:endParaRPr lang="en-GB" sz="1600" dirty="0"/>
          </a:p>
        </p:txBody>
      </p:sp>
      <p:pic>
        <p:nvPicPr>
          <p:cNvPr id="22" name="Image 21" descr="Screen Shot 2015-08-30 at 11.28.3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5999" y="4267200"/>
            <a:ext cx="3778275" cy="259055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438400" y="4267200"/>
            <a:ext cx="89249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ATLAS</a:t>
            </a:r>
            <a:endParaRPr lang="en-GB" dirty="0"/>
          </a:p>
        </p:txBody>
      </p:sp>
      <p:sp>
        <p:nvSpPr>
          <p:cNvPr id="24" name="ZoneTexte 23"/>
          <p:cNvSpPr txBox="1"/>
          <p:nvPr/>
        </p:nvSpPr>
        <p:spPr>
          <a:xfrm>
            <a:off x="661151" y="5029200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arXiv:1506.00962</a:t>
            </a:r>
            <a:endParaRPr lang="en-GB" sz="1600" dirty="0"/>
          </a:p>
        </p:txBody>
      </p:sp>
      <p:sp>
        <p:nvSpPr>
          <p:cNvPr id="25" name="Ellipse 24"/>
          <p:cNvSpPr/>
          <p:nvPr/>
        </p:nvSpPr>
        <p:spPr bwMode="auto">
          <a:xfrm>
            <a:off x="3581400" y="5334000"/>
            <a:ext cx="990600" cy="5334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52400" y="5715000"/>
            <a:ext cx="232268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Excess in WZ of 3.4σ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(2.5 with LEE)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 smtClean="0"/>
              <a:t>Search for W+H Resonance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" y="1416784"/>
            <a:ext cx="4803318" cy="163121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Motivation: </a:t>
            </a:r>
            <a:r>
              <a:rPr lang="en-GB" dirty="0" err="1" smtClean="0">
                <a:solidFill>
                  <a:srgbClr val="0000FF"/>
                </a:solidFill>
              </a:rPr>
              <a:t>Compositness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GUTs</a:t>
            </a:r>
            <a:r>
              <a:rPr lang="en-GB" dirty="0" smtClean="0">
                <a:solidFill>
                  <a:srgbClr val="0000FF"/>
                </a:solidFill>
              </a:rPr>
              <a:t>…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Lepton</a:t>
            </a:r>
            <a:r>
              <a:rPr lang="en-GB" dirty="0" smtClean="0">
                <a:solidFill>
                  <a:srgbClr val="0000FF"/>
                </a:solidFill>
              </a:rPr>
              <a:t> decay for the W boson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H-&gt;bb for the Higgs generally boosted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Make use of pruned jets and </a:t>
            </a:r>
            <a:r>
              <a:rPr lang="en-GB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-tagging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in these jets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Image 4" descr="Screen Shot 2015-03-27 at 2.35.0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124200"/>
            <a:ext cx="3450327" cy="3060949"/>
          </a:xfrm>
          <a:prstGeom prst="rect">
            <a:avLst/>
          </a:prstGeom>
        </p:spPr>
      </p:pic>
      <p:pic>
        <p:nvPicPr>
          <p:cNvPr id="6" name="Image 5" descr="Screen Shot 2015-03-27 at 2.34.3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3223" y="838200"/>
            <a:ext cx="3138377" cy="58674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6200" y="6324600"/>
            <a:ext cx="60960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 </a:t>
            </a:r>
            <a:r>
              <a:rPr lang="en-GB" dirty="0" err="1" smtClean="0">
                <a:solidFill>
                  <a:srgbClr val="FF0000"/>
                </a:solidFill>
              </a:rPr>
              <a:t>outlayer</a:t>
            </a:r>
            <a:r>
              <a:rPr lang="en-GB" dirty="0" smtClean="0">
                <a:solidFill>
                  <a:srgbClr val="FF0000"/>
                </a:solidFill>
              </a:rPr>
              <a:t> events in electron channel (2.9</a:t>
            </a:r>
            <a:r>
              <a:rPr lang="en-GB" dirty="0" smtClean="0">
                <a:solidFill>
                  <a:srgbClr val="FF0000"/>
                </a:solidFill>
                <a:latin typeface="Georgia"/>
              </a:rPr>
              <a:t>σ </a:t>
            </a:r>
            <a:r>
              <a:rPr lang="en-GB" dirty="0" smtClean="0">
                <a:solidFill>
                  <a:srgbClr val="FF0000"/>
                </a:solidFill>
              </a:rPr>
              <a:t>effect) 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158901" y="2754868"/>
            <a:ext cx="193709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CMS-EXO-14-010</a:t>
            </a:r>
            <a:endParaRPr lang="en-GB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832764" y="838200"/>
            <a:ext cx="4644270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Enter the Higgs in the searches!!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12" name="Image 11" descr="Screen Shot 2015-03-29 at 5.31.1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39" y="3657600"/>
            <a:ext cx="2074261" cy="143522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0" y="5334000"/>
            <a:ext cx="2085101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Shown last week</a:t>
            </a:r>
          </a:p>
          <a:p>
            <a:r>
              <a:rPr lang="en-GB" dirty="0" smtClean="0"/>
              <a:t>in </a:t>
            </a:r>
            <a:r>
              <a:rPr lang="en-GB" dirty="0" err="1" smtClean="0"/>
              <a:t>Moriond</a:t>
            </a:r>
            <a:r>
              <a:rPr lang="en-GB" dirty="0" smtClean="0"/>
              <a:t>…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 bwMode="auto">
          <a:xfrm>
            <a:off x="152400" y="-76200"/>
            <a:ext cx="899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Is Something Going on Around 2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TeV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?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5-03-29 at 12.56.5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295400"/>
            <a:ext cx="4921295" cy="4495800"/>
          </a:xfrm>
          <a:prstGeom prst="rect">
            <a:avLst/>
          </a:prstGeom>
        </p:spPr>
      </p:pic>
      <p:pic>
        <p:nvPicPr>
          <p:cNvPr id="5" name="Image 4" descr="Screen Shot 2015-03-29 at 4.48.3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990600"/>
            <a:ext cx="1986643" cy="57150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819400" y="914400"/>
            <a:ext cx="193709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CMS-EXO-13-009</a:t>
            </a:r>
            <a:endParaRPr lang="en-GB" sz="1800" dirty="0"/>
          </a:p>
        </p:txBody>
      </p:sp>
      <p:sp>
        <p:nvSpPr>
          <p:cNvPr id="7" name="ZoneTexte 6"/>
          <p:cNvSpPr txBox="1"/>
          <p:nvPr/>
        </p:nvSpPr>
        <p:spPr>
          <a:xfrm>
            <a:off x="5334000" y="895290"/>
            <a:ext cx="195848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Previous results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85264" y="6000690"/>
            <a:ext cx="439315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Arial"/>
              </a:rPr>
              <a:t>2015-2016 data will clarify this! </a:t>
            </a:r>
          </a:p>
          <a:p>
            <a:endParaRPr lang="en-GB" dirty="0" smtClean="0">
              <a:solidFill>
                <a:srgbClr val="FF0000"/>
              </a:solidFill>
              <a:latin typeface="Georgia"/>
            </a:endParaRPr>
          </a:p>
        </p:txBody>
      </p:sp>
      <p:pic>
        <p:nvPicPr>
          <p:cNvPr id="10" name="Image 9" descr="Screen Shot 2015-03-29 at 4.56.2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2885" y="1981200"/>
            <a:ext cx="1651115" cy="1587610"/>
          </a:xfrm>
          <a:prstGeom prst="rect">
            <a:avLst/>
          </a:prstGeom>
        </p:spPr>
      </p:pic>
      <p:sp>
        <p:nvSpPr>
          <p:cNvPr id="11" name="Ellipse 10"/>
          <p:cNvSpPr/>
          <p:nvPr/>
        </p:nvSpPr>
        <p:spPr bwMode="auto">
          <a:xfrm>
            <a:off x="4800600" y="3048000"/>
            <a:ext cx="1143000" cy="17526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791200" y="2743200"/>
            <a:ext cx="48836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0" dirty="0" smtClean="0">
                <a:solidFill>
                  <a:srgbClr val="FF0000"/>
                </a:solidFill>
                <a:latin typeface="Georgia"/>
              </a:rPr>
              <a:t>?</a:t>
            </a:r>
            <a:endParaRPr lang="en-GB" sz="5000" dirty="0">
              <a:solidFill>
                <a:srgbClr val="FF0000"/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458200" cy="904875"/>
          </a:xfrm>
        </p:spPr>
        <p:txBody>
          <a:bodyPr/>
          <a:lstStyle/>
          <a:p>
            <a:r>
              <a:rPr lang="en-GB" dirty="0" smtClean="0"/>
              <a:t>Searches for Unusual Particles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dirty="0" smtClean="0"/>
              <a:t>Heavy stable charged particles with </a:t>
            </a:r>
            <a:r>
              <a:rPr lang="en-GB" dirty="0" smtClean="0">
                <a:solidFill>
                  <a:srgbClr val="FF0000"/>
                </a:solidFill>
              </a:rPr>
              <a:t>unit charge</a:t>
            </a:r>
            <a:r>
              <a:rPr lang="en-GB" dirty="0" smtClean="0"/>
              <a:t> traversing the detector</a:t>
            </a:r>
          </a:p>
          <a:p>
            <a:r>
              <a:rPr lang="en-GB" dirty="0" smtClean="0"/>
              <a:t>Heavy stable charged particles with </a:t>
            </a:r>
            <a:r>
              <a:rPr lang="en-GB" dirty="0" smtClean="0">
                <a:solidFill>
                  <a:srgbClr val="FF0000"/>
                </a:solidFill>
              </a:rPr>
              <a:t>multiple  charge </a:t>
            </a:r>
            <a:r>
              <a:rPr lang="en-GB" dirty="0" smtClean="0"/>
              <a:t>traversing the detectors</a:t>
            </a:r>
          </a:p>
          <a:p>
            <a:r>
              <a:rPr lang="en-GB" dirty="0" smtClean="0"/>
              <a:t>Heavy stable charge particles with </a:t>
            </a:r>
            <a:r>
              <a:rPr lang="en-GB" dirty="0" smtClean="0">
                <a:solidFill>
                  <a:srgbClr val="FF0000"/>
                </a:solidFill>
              </a:rPr>
              <a:t>fractional charge</a:t>
            </a:r>
            <a:r>
              <a:rPr lang="en-GB" dirty="0" smtClean="0"/>
              <a:t> traversing the detector</a:t>
            </a:r>
          </a:p>
          <a:p>
            <a:r>
              <a:rPr lang="en-GB" dirty="0" smtClean="0"/>
              <a:t>Heavy new particles </a:t>
            </a:r>
            <a:r>
              <a:rPr lang="en-GB" dirty="0" smtClean="0">
                <a:solidFill>
                  <a:srgbClr val="FF0000"/>
                </a:solidFill>
              </a:rPr>
              <a:t>decaying</a:t>
            </a:r>
            <a:r>
              <a:rPr lang="en-GB" dirty="0" smtClean="0"/>
              <a:t> in the detector</a:t>
            </a:r>
          </a:p>
          <a:p>
            <a:r>
              <a:rPr lang="en-GB" dirty="0" smtClean="0"/>
              <a:t>Heavy new particles </a:t>
            </a:r>
            <a:r>
              <a:rPr lang="en-GB" dirty="0" smtClean="0">
                <a:solidFill>
                  <a:srgbClr val="FF0000"/>
                </a:solidFill>
              </a:rPr>
              <a:t>stuck</a:t>
            </a:r>
            <a:r>
              <a:rPr lang="en-GB" dirty="0" smtClean="0"/>
              <a:t> in the material in or before the detector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95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Fractional Charged Particles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3962400"/>
            <a:ext cx="4724400" cy="2057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/>
              <a:t>Search possible @ LHC</a:t>
            </a:r>
          </a:p>
          <a:p>
            <a:r>
              <a:rPr lang="en-GB" sz="2400" dirty="0" smtClean="0"/>
              <a:t>Both for </a:t>
            </a:r>
            <a:r>
              <a:rPr lang="en-GB" sz="2400" dirty="0" err="1" smtClean="0"/>
              <a:t>q</a:t>
            </a:r>
            <a:r>
              <a:rPr lang="en-GB" sz="2400" dirty="0" smtClean="0"/>
              <a:t>=1/3e and </a:t>
            </a:r>
            <a:r>
              <a:rPr lang="en-GB" sz="2400" dirty="0" err="1" smtClean="0"/>
              <a:t>q</a:t>
            </a:r>
            <a:r>
              <a:rPr lang="en-GB" sz="2400" dirty="0" smtClean="0"/>
              <a:t>=2/3e</a:t>
            </a:r>
          </a:p>
          <a:p>
            <a:r>
              <a:rPr lang="en-GB" sz="2400" dirty="0" smtClean="0"/>
              <a:t>Tracks with a high number of low-ionizing hits in the tracker</a:t>
            </a:r>
          </a:p>
        </p:txBody>
      </p:sp>
      <p:pic>
        <p:nvPicPr>
          <p:cNvPr id="5" name="Image 4" descr="Screen shot 2012-06-17 at 8.18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578031"/>
            <a:ext cx="3900409" cy="2594169"/>
          </a:xfrm>
          <a:prstGeom prst="rect">
            <a:avLst/>
          </a:prstGeom>
        </p:spPr>
      </p:pic>
      <p:pic>
        <p:nvPicPr>
          <p:cNvPr id="6" name="Image 4" descr="Screen shot 2011-09-07 at 5.07.46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914400"/>
            <a:ext cx="4923692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Espace réservé du contenu 5" descr="Screen shot 2011-09-10 at 9.36.4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76400"/>
            <a:ext cx="8581292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248400" y="2971800"/>
            <a:ext cx="233732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4"/>
                </a:solidFill>
                <a:latin typeface="Arial"/>
              </a:rPr>
              <a:t>M. Perl et al., 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14.0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267679"/>
            <a:ext cx="8229600" cy="5413491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Particles with Fractional Charge</a:t>
            </a:r>
            <a:endParaRPr lang="en-GB" dirty="0">
              <a:effectLst/>
            </a:endParaRPr>
          </a:p>
        </p:txBody>
      </p:sp>
      <p:pic>
        <p:nvPicPr>
          <p:cNvPr id="6" name="Image 5" descr="Screen Shot 2015-08-24 at 22.29.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838200"/>
            <a:ext cx="3225800" cy="660400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 bwMode="auto">
          <a:xfrm>
            <a:off x="2133600" y="990600"/>
            <a:ext cx="228600" cy="304800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Espace réservé du numéro de diapositive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9F1E2B4-2F73-334D-90B9-9A0CB1C567F5}" type="slidenum">
              <a:rPr lang="fr-CH"/>
              <a:pPr/>
              <a:t>48</a:t>
            </a:fld>
            <a:r>
              <a:rPr lang="fr-CH"/>
              <a:t> </a:t>
            </a:r>
            <a:endParaRPr lang="fr-FR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34046" cy="6858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Long Lived Particles </a:t>
            </a:r>
          </a:p>
        </p:txBody>
      </p:sp>
      <p:sp>
        <p:nvSpPr>
          <p:cNvPr id="10240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8200"/>
            <a:ext cx="4648200" cy="5486400"/>
          </a:xfrm>
          <a:solidFill>
            <a:srgbClr val="FFFF66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400" dirty="0"/>
              <a:t>      </a:t>
            </a:r>
            <a:r>
              <a:rPr lang="en-US" dirty="0">
                <a:solidFill>
                  <a:schemeClr val="tx2"/>
                </a:solidFill>
              </a:rPr>
              <a:t> 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Split </a:t>
            </a:r>
            <a:r>
              <a:rPr lang="en-US" sz="2000" dirty="0" err="1">
                <a:solidFill>
                  <a:schemeClr val="tx2"/>
                </a:solidFill>
                <a:latin typeface="Arial" charset="0"/>
              </a:rPr>
              <a:t>Supersymmetry</a:t>
            </a:r>
            <a:endParaRPr lang="en-US" sz="2000" dirty="0" smtClean="0">
              <a:solidFill>
                <a:srgbClr val="000099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The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only light particles are the </a:t>
            </a:r>
            <a:r>
              <a:rPr lang="en-US" sz="1800" dirty="0">
                <a:solidFill>
                  <a:srgbClr val="006600"/>
                </a:solidFill>
                <a:latin typeface="Arial" charset="0"/>
              </a:rPr>
              <a:t>Higgs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and the </a:t>
            </a:r>
            <a:r>
              <a:rPr lang="en-US" sz="1800" dirty="0" err="1">
                <a:solidFill>
                  <a:srgbClr val="006600"/>
                </a:solidFill>
                <a:latin typeface="Arial" charset="0"/>
              </a:rPr>
              <a:t>gauginos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can live long: sec, min, years!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- </a:t>
            </a:r>
            <a:r>
              <a:rPr lang="en-US" sz="1800" dirty="0">
                <a:solidFill>
                  <a:srgbClr val="CC0000"/>
                </a:solidFill>
                <a:latin typeface="Arial" charset="0"/>
              </a:rPr>
              <a:t>R-</a:t>
            </a:r>
            <a:r>
              <a:rPr lang="en-US" sz="1800" dirty="0" err="1">
                <a:solidFill>
                  <a:srgbClr val="CC0000"/>
                </a:solidFill>
                <a:latin typeface="Arial" charset="0"/>
              </a:rPr>
              <a:t>hadron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formation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eg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: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gluino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+ gluon): slow, heavy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particles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   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</a:t>
            </a:r>
            <a:r>
              <a:rPr lang="en-US" sz="1800" dirty="0" err="1" smtClean="0">
                <a:solidFill>
                  <a:schemeClr val="tx2"/>
                </a:solidFill>
                <a:latin typeface="Arial" charset="0"/>
              </a:rPr>
              <a:t>Gravitino</a:t>
            </a: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Arial" charset="0"/>
              </a:rPr>
              <a:t>Dark Matter and GMSB </a:t>
            </a:r>
          </a:p>
          <a:p>
            <a:pPr>
              <a:lnSpc>
                <a:spcPct val="90000"/>
              </a:lnSpc>
            </a:pPr>
            <a:r>
              <a:rPr lang="en-US" sz="1800" dirty="0">
                <a:solidFill>
                  <a:srgbClr val="000099"/>
                </a:solidFill>
                <a:latin typeface="Arial" charset="0"/>
              </a:rPr>
              <a:t>In some models/phase space the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gravitino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is the LSP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NLSP (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neutralino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1800" dirty="0" err="1">
                <a:solidFill>
                  <a:srgbClr val="000099"/>
                </a:solidFill>
                <a:latin typeface="Arial" charset="0"/>
              </a:rPr>
              <a:t>stau</a:t>
            </a:r>
            <a:r>
              <a:rPr lang="en-US" sz="1800" dirty="0">
                <a:solidFill>
                  <a:srgbClr val="000099"/>
                </a:solidFill>
                <a:latin typeface="Arial" charset="0"/>
              </a:rPr>
              <a:t> lepton) can live ‘long’</a:t>
            </a:r>
          </a:p>
          <a:p>
            <a:pPr>
              <a:lnSpc>
                <a:spcPct val="90000"/>
              </a:lnSpc>
            </a:pPr>
            <a:r>
              <a:rPr lang="en-US" sz="1800" dirty="0" err="1">
                <a:solidFill>
                  <a:srgbClr val="000099"/>
                </a:solidFill>
                <a:latin typeface="Arial" charset="0"/>
                <a:sym typeface="Symbol" charset="2"/>
              </a:rPr>
              <a:t></a:t>
            </a:r>
            <a:r>
              <a:rPr lang="en-US" sz="1800" dirty="0">
                <a:solidFill>
                  <a:srgbClr val="000099"/>
                </a:solidFill>
                <a:latin typeface="Arial" charset="0"/>
                <a:sym typeface="Symbol" charset="2"/>
              </a:rPr>
              <a:t> non-pointing </a:t>
            </a:r>
            <a:r>
              <a:rPr lang="en-US" sz="1800" dirty="0" smtClean="0">
                <a:solidFill>
                  <a:srgbClr val="000099"/>
                </a:solidFill>
                <a:latin typeface="Arial" charset="0"/>
                <a:sym typeface="Symbol" charset="2"/>
              </a:rPr>
              <a:t>photons</a:t>
            </a:r>
          </a:p>
          <a:p>
            <a:pPr>
              <a:lnSpc>
                <a:spcPct val="90000"/>
              </a:lnSpc>
            </a:pPr>
            <a:endParaRPr lang="en-US" sz="1800" dirty="0" smtClean="0">
              <a:solidFill>
                <a:srgbClr val="000099"/>
              </a:solidFill>
              <a:latin typeface="Arial" charset="0"/>
              <a:sym typeface="Symbol" charset="2"/>
            </a:endParaRP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       Hidden Valley modes!…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0099"/>
                </a:solidFill>
                <a:latin typeface="Arial" charset="0"/>
              </a:rPr>
              <a:t>     Plethora of possibilities for long lived neutrals</a:t>
            </a: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chemeClr val="tx2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9"/>
              </a:solidFill>
              <a:latin typeface="Arial" charset="0"/>
              <a:sym typeface="Symbol" charset="2"/>
            </a:endParaRPr>
          </a:p>
        </p:txBody>
      </p:sp>
      <p:pic>
        <p:nvPicPr>
          <p:cNvPr id="102406" name="Picture 6" descr="cms"/>
          <p:cNvPicPr>
            <a:picLocks noChangeAspect="1" noChangeArrowheads="1"/>
          </p:cNvPicPr>
          <p:nvPr/>
        </p:nvPicPr>
        <p:blipFill>
          <a:blip r:embed="rId3"/>
          <a:srcRect l="18274" r="21255"/>
          <a:stretch>
            <a:fillRect/>
          </a:stretch>
        </p:blipFill>
        <p:spPr bwMode="auto">
          <a:xfrm>
            <a:off x="5486401" y="3581400"/>
            <a:ext cx="234754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304800" y="6350913"/>
            <a:ext cx="4327089" cy="430887"/>
          </a:xfrm>
          <a:prstGeom prst="rect">
            <a:avLst/>
          </a:prstGeom>
          <a:solidFill>
            <a:srgbClr val="FFFF99"/>
          </a:solidFill>
          <a:ln w="476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ym typeface="Symbol" charset="2"/>
              </a:rPr>
              <a:t></a:t>
            </a:r>
            <a:r>
              <a:rPr lang="en-US" sz="2200" dirty="0" err="1" smtClean="0">
                <a:latin typeface="Arial" charset="0"/>
              </a:rPr>
              <a:t>Challenges</a:t>
            </a:r>
            <a:r>
              <a:rPr lang="en-US" sz="2200" dirty="0" smtClean="0">
                <a:latin typeface="Arial" charset="0"/>
              </a:rPr>
              <a:t> </a:t>
            </a:r>
            <a:r>
              <a:rPr lang="en-US" sz="2200" dirty="0">
                <a:latin typeface="Arial" charset="0"/>
              </a:rPr>
              <a:t>to the experiments!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4876800" y="5867400"/>
            <a:ext cx="4195999" cy="892552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latin typeface="Arial" charset="0"/>
              </a:rPr>
              <a:t>Sparticles</a:t>
            </a:r>
            <a:r>
              <a:rPr lang="en-US" sz="1700" dirty="0">
                <a:latin typeface="Arial" charset="0"/>
              </a:rPr>
              <a:t> stopped in the </a:t>
            </a:r>
            <a:r>
              <a:rPr lang="en-US" sz="1700" dirty="0" err="1">
                <a:latin typeface="Arial" charset="0"/>
              </a:rPr>
              <a:t>detector,walls</a:t>
            </a:r>
            <a:r>
              <a:rPr lang="en-US" sz="1700" dirty="0">
                <a:latin typeface="Arial" charset="0"/>
              </a:rPr>
              <a:t> </a:t>
            </a:r>
          </a:p>
          <a:p>
            <a:r>
              <a:rPr lang="en-US" sz="1700" dirty="0">
                <a:latin typeface="Arial" charset="0"/>
              </a:rPr>
              <a:t>of the cavern, or dense ‘stopper’ detector. </a:t>
            </a:r>
          </a:p>
          <a:p>
            <a:r>
              <a:rPr lang="en-US" sz="1700" dirty="0">
                <a:latin typeface="Arial" charset="0"/>
              </a:rPr>
              <a:t>They  decay after hours---months… </a:t>
            </a:r>
          </a:p>
        </p:txBody>
      </p:sp>
      <p:sp>
        <p:nvSpPr>
          <p:cNvPr id="102409" name="Line 9"/>
          <p:cNvSpPr>
            <a:spLocks noChangeShapeType="1"/>
          </p:cNvSpPr>
          <p:nvPr/>
        </p:nvSpPr>
        <p:spPr bwMode="auto">
          <a:xfrm flipH="1">
            <a:off x="6471138" y="5029200"/>
            <a:ext cx="281354" cy="228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0" name="Line 10"/>
          <p:cNvSpPr>
            <a:spLocks noChangeShapeType="1"/>
          </p:cNvSpPr>
          <p:nvPr/>
        </p:nvSpPr>
        <p:spPr bwMode="auto">
          <a:xfrm flipH="1" flipV="1">
            <a:off x="5838092" y="4724400"/>
            <a:ext cx="914400" cy="304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411" name="Text Box 11"/>
          <p:cNvSpPr txBox="1">
            <a:spLocks noChangeArrowheads="1"/>
          </p:cNvSpPr>
          <p:nvPr/>
        </p:nvSpPr>
        <p:spPr bwMode="auto">
          <a:xfrm>
            <a:off x="4768361" y="550863"/>
            <a:ext cx="184666" cy="40011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12" name="Text Box 13"/>
          <p:cNvSpPr txBox="1">
            <a:spLocks noChangeArrowheads="1"/>
          </p:cNvSpPr>
          <p:nvPr/>
        </p:nvSpPr>
        <p:spPr bwMode="auto">
          <a:xfrm>
            <a:off x="4953000" y="3276600"/>
            <a:ext cx="4052499" cy="52322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EG: K</a:t>
            </a:r>
            <a:r>
              <a:rPr lang="en-US" sz="1400" dirty="0">
                <a:solidFill>
                  <a:schemeClr val="tx2"/>
                </a:solidFill>
              </a:rPr>
              <a:t>. </a:t>
            </a:r>
            <a:r>
              <a:rPr lang="en-US" sz="1400" dirty="0" err="1">
                <a:solidFill>
                  <a:schemeClr val="tx2"/>
                </a:solidFill>
              </a:rPr>
              <a:t>Hamaguchi,M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</a:rPr>
              <a:t>Nojiri</a:t>
            </a:r>
            <a:r>
              <a:rPr lang="en-US" sz="1400" dirty="0" err="1">
                <a:solidFill>
                  <a:schemeClr val="tx2"/>
                </a:solidFill>
              </a:rPr>
              <a:t>,ADR</a:t>
            </a:r>
            <a:r>
              <a:rPr lang="en-US" sz="1400" dirty="0">
                <a:solidFill>
                  <a:schemeClr val="tx2"/>
                </a:solidFill>
              </a:rPr>
              <a:t> hep-ph/0612060</a:t>
            </a:r>
          </a:p>
          <a:p>
            <a:r>
              <a:rPr lang="en-US" sz="1400" dirty="0">
                <a:solidFill>
                  <a:schemeClr val="tx2"/>
                </a:solidFill>
              </a:rPr>
              <a:t>ADR, J. Ellis et al. </a:t>
            </a:r>
            <a:r>
              <a:rPr lang="en-US" sz="1400" dirty="0">
                <a:solidFill>
                  <a:schemeClr val="tx1"/>
                </a:solidFill>
              </a:rPr>
              <a:t>hep-ph/0508198</a:t>
            </a:r>
            <a:r>
              <a:rPr lang="en-US" sz="1400" dirty="0"/>
              <a:t> </a:t>
            </a:r>
          </a:p>
        </p:txBody>
      </p:sp>
      <p:pic>
        <p:nvPicPr>
          <p:cNvPr id="14" name="Espace réservé du contenu 5" descr="Screen shot 2011-07-21 at 10.55.53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16689" y="1066800"/>
            <a:ext cx="4627312" cy="1828800"/>
          </a:xfrm>
        </p:spPr>
      </p:pic>
      <p:pic>
        <p:nvPicPr>
          <p:cNvPr id="13" name="Image 12" descr="Screen Shot 2015-08-24 at 22.40.1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4846" y="914400"/>
            <a:ext cx="2769154" cy="22733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	</a:t>
            </a:r>
            <a:endParaRPr lang="fr-FR"/>
          </a:p>
        </p:txBody>
      </p:sp>
      <p:sp>
        <p:nvSpPr>
          <p:cNvPr id="663555" name="Text Box 3"/>
          <p:cNvSpPr txBox="1">
            <a:spLocks noChangeArrowheads="1"/>
          </p:cNvSpPr>
          <p:nvPr/>
        </p:nvSpPr>
        <p:spPr bwMode="auto">
          <a:xfrm>
            <a:off x="304800" y="838200"/>
            <a:ext cx="8088397" cy="769441"/>
          </a:xfrm>
          <a:prstGeom prst="rect">
            <a:avLst/>
          </a:prstGeom>
          <a:solidFill>
            <a:srgbClr val="CCFFFF"/>
          </a:solidFill>
          <a:ln w="4127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Observation of a </a:t>
            </a:r>
            <a:r>
              <a:rPr lang="en-US" sz="2200" dirty="0" smtClean="0">
                <a:solidFill>
                  <a:srgbClr val="CC0000"/>
                </a:solidFill>
                <a:latin typeface="Arial" pitchFamily="-84" charset="0"/>
              </a:rPr>
              <a:t>Higgs</a:t>
            </a: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 Particle at the LHC, after about 40 years </a:t>
            </a:r>
          </a:p>
          <a:p>
            <a:pPr>
              <a:buFont typeface="Symbol" pitchFamily="-84" charset="2"/>
              <a:buNone/>
            </a:pPr>
            <a:r>
              <a:rPr lang="en-US" sz="2200" dirty="0" smtClean="0">
                <a:solidFill>
                  <a:srgbClr val="0033CC"/>
                </a:solidFill>
                <a:latin typeface="Arial" pitchFamily="-84" charset="0"/>
              </a:rPr>
              <a:t>of experimental searches to find it     </a:t>
            </a:r>
            <a:endParaRPr lang="en-US" sz="2200" dirty="0">
              <a:solidFill>
                <a:srgbClr val="CC0000"/>
              </a:solidFill>
              <a:latin typeface="Arial" pitchFamily="-84" charset="0"/>
            </a:endParaRPr>
          </a:p>
        </p:txBody>
      </p:sp>
      <p:sp>
        <p:nvSpPr>
          <p:cNvPr id="663570" name="Text Box 18"/>
          <p:cNvSpPr txBox="1">
            <a:spLocks noChangeArrowheads="1"/>
          </p:cNvSpPr>
          <p:nvPr/>
        </p:nvSpPr>
        <p:spPr bwMode="auto">
          <a:xfrm>
            <a:off x="1" y="5798403"/>
            <a:ext cx="9263824" cy="800219"/>
          </a:xfrm>
          <a:prstGeom prst="rect">
            <a:avLst/>
          </a:prstGeom>
          <a:solidFill>
            <a:srgbClr val="CCFFFF"/>
          </a:solidFill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300" dirty="0">
                <a:solidFill>
                  <a:srgbClr val="FF0000"/>
                </a:solidFill>
              </a:rPr>
              <a:t>The Higgs </a:t>
            </a:r>
            <a:r>
              <a:rPr lang="en-US" sz="2300" dirty="0" smtClean="0">
                <a:solidFill>
                  <a:srgbClr val="FF0000"/>
                </a:solidFill>
              </a:rPr>
              <a:t>particle was </a:t>
            </a:r>
            <a:r>
              <a:rPr lang="en-US" sz="2300" dirty="0">
                <a:solidFill>
                  <a:srgbClr val="FF0000"/>
                </a:solidFill>
              </a:rPr>
              <a:t>the last missing particle in the Standard </a:t>
            </a:r>
            <a:r>
              <a:rPr lang="en-US" sz="2300" dirty="0" smtClean="0">
                <a:solidFill>
                  <a:srgbClr val="FF0000"/>
                </a:solidFill>
              </a:rPr>
              <a:t>Model</a:t>
            </a:r>
          </a:p>
          <a:p>
            <a:r>
              <a:rPr lang="en-US" sz="2300" dirty="0" smtClean="0">
                <a:solidFill>
                  <a:srgbClr val="FF0000"/>
                </a:solidFill>
              </a:rPr>
              <a:t>and possibly our portal to physics Beyond the Standard Model</a:t>
            </a:r>
            <a:endParaRPr lang="en-US" sz="2300" dirty="0">
              <a:solidFill>
                <a:srgbClr val="FF0000"/>
              </a:solidFill>
            </a:endParaRPr>
          </a:p>
        </p:txBody>
      </p:sp>
      <p:sp>
        <p:nvSpPr>
          <p:cNvPr id="663574" name="AutoShape 22"/>
          <p:cNvSpPr>
            <a:spLocks noChangeArrowheads="1"/>
          </p:cNvSpPr>
          <p:nvPr/>
        </p:nvSpPr>
        <p:spPr bwMode="auto">
          <a:xfrm>
            <a:off x="609600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5" name="AutoShape 23"/>
          <p:cNvSpPr>
            <a:spLocks noChangeArrowheads="1"/>
          </p:cNvSpPr>
          <p:nvPr/>
        </p:nvSpPr>
        <p:spPr bwMode="auto">
          <a:xfrm rot="10800000">
            <a:off x="2895601" y="3048001"/>
            <a:ext cx="619858" cy="333375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63577" name="Text Box 25"/>
          <p:cNvSpPr txBox="1">
            <a:spLocks noChangeArrowheads="1"/>
          </p:cNvSpPr>
          <p:nvPr/>
        </p:nvSpPr>
        <p:spPr bwMode="auto">
          <a:xfrm>
            <a:off x="76200" y="344805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sp>
        <p:nvSpPr>
          <p:cNvPr id="663578" name="Text Box 26"/>
          <p:cNvSpPr txBox="1">
            <a:spLocks noChangeArrowheads="1"/>
          </p:cNvSpPr>
          <p:nvPr/>
        </p:nvSpPr>
        <p:spPr bwMode="auto">
          <a:xfrm>
            <a:off x="2743200" y="3429001"/>
            <a:ext cx="1221032" cy="523220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proton</a:t>
            </a:r>
          </a:p>
        </p:txBody>
      </p:sp>
      <p:pic>
        <p:nvPicPr>
          <p:cNvPr id="663580" name="Picture 28" descr="Picture 1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1453662" cy="3556000"/>
          </a:xfrm>
          <a:prstGeom prst="rect">
            <a:avLst/>
          </a:prstGeom>
          <a:noFill/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2012: A Milestone in Particle Physics</a:t>
            </a:r>
            <a:endParaRPr lang="en-GB" dirty="0"/>
          </a:p>
        </p:txBody>
      </p:sp>
      <p:pic>
        <p:nvPicPr>
          <p:cNvPr id="13" name="Image 12" descr="Screen Shot 2013-05-25 at 5.46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971800"/>
            <a:ext cx="3352800" cy="274320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 bwMode="auto">
          <a:xfrm>
            <a:off x="5791200" y="4191000"/>
            <a:ext cx="609600" cy="1143000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pic>
        <p:nvPicPr>
          <p:cNvPr id="1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2874962"/>
            <a:ext cx="1239837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ZoneTexte 19"/>
          <p:cNvSpPr txBox="1"/>
          <p:nvPr/>
        </p:nvSpPr>
        <p:spPr>
          <a:xfrm>
            <a:off x="8018285" y="4191000"/>
            <a:ext cx="74471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2013</a:t>
            </a:r>
            <a:endParaRPr lang="en-GB" dirty="0"/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7240" y="1600200"/>
            <a:ext cx="14821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5-03-28 at 1.52.5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4"/>
            <a:ext cx="9144000" cy="685071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248400" y="4343400"/>
            <a:ext cx="914400" cy="21544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800" b="1" dirty="0" err="1" smtClean="0"/>
              <a:t>Muon</a:t>
            </a:r>
            <a:r>
              <a:rPr lang="en-GB" sz="800" b="1" dirty="0" smtClean="0"/>
              <a:t>-based</a:t>
            </a:r>
            <a:endParaRPr lang="en-GB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5-03-28 at 1.53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" y="0"/>
            <a:ext cx="9131049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943600" y="2709446"/>
            <a:ext cx="3096320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HEP-PH/0202233; 853 citations!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5-03-28 at 1.55.0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3" y="0"/>
            <a:ext cx="909873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9203" name="Espace réservé du numéro de diapositive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fr-CH" dirty="0" smtClean="0"/>
              <a:t> </a:t>
            </a:r>
            <a:endParaRPr lang="fr-FR" dirty="0" smtClean="0"/>
          </a:p>
        </p:txBody>
      </p:sp>
      <p:sp>
        <p:nvSpPr>
          <p:cNvPr id="179204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179206" name="Slide Number Placeholder 5"/>
          <p:cNvSpPr txBox="1">
            <a:spLocks noGrp="1"/>
          </p:cNvSpPr>
          <p:nvPr/>
        </p:nvSpPr>
        <p:spPr bwMode="auto">
          <a:xfrm>
            <a:off x="8141677" y="6524625"/>
            <a:ext cx="79130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5F81CBB6-EFBA-A44B-8B29-A16785992333}" type="slidenum">
              <a:rPr lang="fr-CH" sz="1400">
                <a:solidFill>
                  <a:schemeClr val="tx1"/>
                </a:solidFill>
                <a:latin typeface="Times New Roman" charset="0"/>
              </a:rPr>
              <a:pPr algn="r"/>
              <a:t>52</a:t>
            </a:fld>
            <a:r>
              <a:rPr lang="fr-CH" sz="1400">
                <a:solidFill>
                  <a:schemeClr val="tx1"/>
                </a:solidFill>
                <a:latin typeface="Times New Roman" charset="0"/>
              </a:rPr>
              <a:t> </a:t>
            </a:r>
            <a:endParaRPr lang="fr-FR" sz="1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792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838200"/>
          </a:xfrm>
        </p:spPr>
        <p:txBody>
          <a:bodyPr/>
          <a:lstStyle/>
          <a:p>
            <a:pPr eaLnBrk="1" hangingPunct="1"/>
            <a:r>
              <a:rPr lang="en-US" sz="3200" dirty="0"/>
              <a:t>Hidden Valley Physics: New Signatures</a:t>
            </a:r>
          </a:p>
        </p:txBody>
      </p:sp>
      <p:pic>
        <p:nvPicPr>
          <p:cNvPr id="179208" name="Picture 4" descr="Picture 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954" y="3819526"/>
            <a:ext cx="54864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09" name="Picture 5" descr="Picture 2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016" y="914401"/>
            <a:ext cx="405911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9210" name="Picture 6" descr="Picture 2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1" y="1143000"/>
            <a:ext cx="396093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9211" name="AutoShape 7"/>
          <p:cNvSpPr>
            <a:spLocks noChangeArrowheads="1"/>
          </p:cNvSpPr>
          <p:nvPr/>
        </p:nvSpPr>
        <p:spPr bwMode="auto">
          <a:xfrm rot="5400000">
            <a:off x="3244545" y="4583540"/>
            <a:ext cx="852488" cy="677008"/>
          </a:xfrm>
          <a:custGeom>
            <a:avLst/>
            <a:gdLst>
              <a:gd name="T0" fmla="*/ 948508933 w 21600"/>
              <a:gd name="T1" fmla="*/ 0 h 21600"/>
              <a:gd name="T2" fmla="*/ 569080101 w 21600"/>
              <a:gd name="T3" fmla="*/ 281863173 h 21600"/>
              <a:gd name="T4" fmla="*/ 0 w 21600"/>
              <a:gd name="T5" fmla="*/ 704696641 h 21600"/>
              <a:gd name="T6" fmla="*/ 569080101 w 21600"/>
              <a:gd name="T7" fmla="*/ 845589553 h 21600"/>
              <a:gd name="T8" fmla="*/ 1138161741 w 21600"/>
              <a:gd name="T9" fmla="*/ 587215029 h 21600"/>
              <a:gd name="T10" fmla="*/ 1327875289 w 21600"/>
              <a:gd name="T11" fmla="*/ 281863173 h 21600"/>
              <a:gd name="T12" fmla="*/ 3 60000 65536"/>
              <a:gd name="T13" fmla="*/ 2 60000 65536"/>
              <a:gd name="T14" fmla="*/ 2 60000 65536"/>
              <a:gd name="T15" fmla="*/ 1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79212" name="Text Box 8"/>
          <p:cNvSpPr txBox="1">
            <a:spLocks noChangeArrowheads="1"/>
          </p:cNvSpPr>
          <p:nvPr/>
        </p:nvSpPr>
        <p:spPr bwMode="auto">
          <a:xfrm>
            <a:off x="152400" y="4191001"/>
            <a:ext cx="3124924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Will </a:t>
            </a:r>
            <a:r>
              <a:rPr lang="en-US" dirty="0" smtClean="0"/>
              <a:t>produce “</a:t>
            </a:r>
            <a:r>
              <a:rPr lang="en-US" dirty="0"/>
              <a:t>Weird Jets”</a:t>
            </a:r>
          </a:p>
          <a:p>
            <a:r>
              <a:rPr lang="en-US" dirty="0"/>
              <a:t>and a lot of secondary</a:t>
            </a:r>
            <a:endParaRPr lang="en-US" dirty="0" smtClean="0"/>
          </a:p>
          <a:p>
            <a:r>
              <a:rPr lang="en-US" dirty="0" smtClean="0"/>
              <a:t>vertices from </a:t>
            </a:r>
            <a:r>
              <a:rPr lang="en-US" dirty="0" err="1" smtClean="0"/>
              <a:t>b</a:t>
            </a:r>
            <a:r>
              <a:rPr lang="en-US" dirty="0" smtClean="0"/>
              <a:t>-quark jets</a:t>
            </a:r>
            <a:endParaRPr lang="en-US" dirty="0"/>
          </a:p>
        </p:txBody>
      </p:sp>
      <p:sp>
        <p:nvSpPr>
          <p:cNvPr id="179213" name="Text Box 9"/>
          <p:cNvSpPr txBox="1">
            <a:spLocks noChangeArrowheads="1"/>
          </p:cNvSpPr>
          <p:nvPr/>
        </p:nvSpPr>
        <p:spPr bwMode="auto">
          <a:xfrm>
            <a:off x="281354" y="5638801"/>
            <a:ext cx="4218523" cy="830997"/>
          </a:xfrm>
          <a:prstGeom prst="rect">
            <a:avLst/>
          </a:prstGeom>
          <a:solidFill>
            <a:schemeClr val="accent3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sym typeface="Symbol" charset="2"/>
              </a:rPr>
              <a:t></a:t>
            </a:r>
            <a:r>
              <a:rPr lang="en-US" sz="2400" dirty="0">
                <a:solidFill>
                  <a:srgbClr val="FF0000"/>
                </a:solidFill>
                <a:sym typeface="Symbol" charset="2"/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Difference with QCD jets??</a:t>
            </a:r>
          </a:p>
          <a:p>
            <a:r>
              <a:rPr lang="en-US" sz="2400" dirty="0" err="1">
                <a:solidFill>
                  <a:srgbClr val="FF0000"/>
                </a:solidFill>
                <a:sym typeface="Symbol" charset="2"/>
              </a:rPr>
              <a:t></a:t>
            </a:r>
            <a:r>
              <a:rPr lang="en-US" sz="2400" dirty="0">
                <a:solidFill>
                  <a:srgbClr val="FF0000"/>
                </a:solidFill>
                <a:sym typeface="Symbol" charset="2"/>
              </a:rPr>
              <a:t> Study SM jet </a:t>
            </a:r>
            <a:r>
              <a:rPr lang="en-US" sz="2400" dirty="0" smtClean="0">
                <a:solidFill>
                  <a:srgbClr val="FF0000"/>
                </a:solidFill>
                <a:sym typeface="Symbol" charset="2"/>
              </a:rPr>
              <a:t>structure!!</a:t>
            </a:r>
            <a:endParaRPr lang="en-US" sz="2400" dirty="0">
              <a:solidFill>
                <a:srgbClr val="FF0000"/>
              </a:solidFill>
              <a:sym typeface="Symbol" charset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953000" y="838200"/>
            <a:ext cx="2518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Strassler</a:t>
            </a:r>
            <a:r>
              <a:rPr lang="en-GB" dirty="0" smtClean="0"/>
              <a:t>, K. </a:t>
            </a:r>
            <a:r>
              <a:rPr lang="en-GB" sz="1800" dirty="0" err="1" smtClean="0"/>
              <a:t>Zurek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573767" y="2362200"/>
            <a:ext cx="1341633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Possible new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Higgs decay 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modes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5-03-28 at 1.56.4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33"/>
            <a:ext cx="9144000" cy="68337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6896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534400" cy="9048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Heavy Stable Charged Particles </a:t>
            </a:r>
            <a:endParaRPr lang="en-US" sz="3600" dirty="0"/>
          </a:p>
        </p:txBody>
      </p:sp>
      <p:pic>
        <p:nvPicPr>
          <p:cNvPr id="168965" name="Picture 3" descr="Picture 33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429000"/>
            <a:ext cx="6588369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6" name="Text Box 4"/>
          <p:cNvSpPr txBox="1">
            <a:spLocks noChangeArrowheads="1"/>
          </p:cNvSpPr>
          <p:nvPr/>
        </p:nvSpPr>
        <p:spPr bwMode="auto">
          <a:xfrm>
            <a:off x="533401" y="1198563"/>
            <a:ext cx="8229600" cy="1938992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Detection techniques used for heavy (multiple/fractional ) stable charge particles in CMS </a:t>
            </a:r>
          </a:p>
          <a:p>
            <a:r>
              <a:rPr lang="en-US" dirty="0" err="1" smtClean="0">
                <a:sym typeface="Symbol" charset="2"/>
              </a:rPr>
              <a:t></a:t>
            </a:r>
            <a:r>
              <a:rPr lang="en-US" dirty="0" smtClean="0">
                <a:sym typeface="Symbol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Abnormal energy loss (de/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dx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) for given momentum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err="1">
                <a:solidFill>
                  <a:srgbClr val="0000FF"/>
                </a:solidFill>
                <a:sym typeface="Symbol" charset="2"/>
              </a:rPr>
              <a:t></a:t>
            </a:r>
            <a:r>
              <a:rPr lang="en-US" dirty="0" smtClean="0">
                <a:solidFill>
                  <a:srgbClr val="0000FF"/>
                </a:solidFill>
              </a:rPr>
              <a:t> Slower than speed of light (</a:t>
            </a:r>
            <a:r>
              <a:rPr lang="en-US" dirty="0" err="1" smtClean="0">
                <a:solidFill>
                  <a:srgbClr val="0000FF"/>
                </a:solidFill>
              </a:rPr>
              <a:t>lowβ</a:t>
            </a:r>
            <a:r>
              <a:rPr lang="en-US" dirty="0" smtClean="0">
                <a:solidFill>
                  <a:srgbClr val="0000FF"/>
                </a:solidFill>
              </a:rPr>
              <a:t>) via time of flight measurements    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with the CMS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system (CSC/DT/RPC) </a:t>
            </a:r>
          </a:p>
          <a:p>
            <a:r>
              <a:rPr lang="en-US" dirty="0" err="1">
                <a:solidFill>
                  <a:srgbClr val="0000FF"/>
                </a:solidFill>
                <a:sym typeface="Symbol" charset="2"/>
              </a:rPr>
              <a:t></a:t>
            </a:r>
            <a:r>
              <a:rPr lang="en-US" dirty="0" smtClean="0">
                <a:solidFill>
                  <a:srgbClr val="0000FF"/>
                </a:solidFill>
              </a:rPr>
              <a:t> A few special measurements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7" name="Espace réservé du contenu 4" descr="Screen shot 2012-06-17 at 8.19.19 PM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988834" y="3886200"/>
            <a:ext cx="1850366" cy="990600"/>
          </a:xfrm>
        </p:spPr>
      </p:pic>
      <p:sp>
        <p:nvSpPr>
          <p:cNvPr id="8" name="ZoneTexte 7"/>
          <p:cNvSpPr txBox="1"/>
          <p:nvPr/>
        </p:nvSpPr>
        <p:spPr>
          <a:xfrm>
            <a:off x="7010400" y="3352800"/>
            <a:ext cx="1858163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Time of flight</a:t>
            </a:r>
            <a:endParaRPr lang="en-GB" sz="2200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2-06-19 at 3.15.5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550" y="4953000"/>
            <a:ext cx="2711450" cy="5040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17306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sz="3600" dirty="0"/>
              <a:t>Stopped R-hadrons or </a:t>
            </a:r>
            <a:r>
              <a:rPr lang="en-US" sz="3600" dirty="0" err="1"/>
              <a:t>Gluinos</a:t>
            </a:r>
            <a:r>
              <a:rPr lang="en-US" sz="3600" dirty="0"/>
              <a:t>! </a:t>
            </a:r>
          </a:p>
        </p:txBody>
      </p:sp>
      <p:pic>
        <p:nvPicPr>
          <p:cNvPr id="1730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1354" y="1066800"/>
            <a:ext cx="5556738" cy="461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6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2339" y="2438400"/>
            <a:ext cx="4240823" cy="3430588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/>
            </a:solidFill>
            <a:miter lim="800000"/>
            <a:headEnd/>
            <a:tailEnd/>
          </a:ln>
        </p:spPr>
      </p:pic>
      <p:sp>
        <p:nvSpPr>
          <p:cNvPr id="173063" name="Text Box 5"/>
          <p:cNvSpPr txBox="1">
            <a:spLocks noChangeArrowheads="1"/>
          </p:cNvSpPr>
          <p:nvPr/>
        </p:nvSpPr>
        <p:spPr bwMode="auto">
          <a:xfrm>
            <a:off x="4783016" y="846139"/>
            <a:ext cx="4044697" cy="1569660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The R-hadrons may loose</a:t>
            </a:r>
          </a:p>
          <a:p>
            <a:r>
              <a:rPr lang="en-US" sz="2400" dirty="0"/>
              <a:t>so much energy that they </a:t>
            </a:r>
          </a:p>
          <a:p>
            <a:r>
              <a:rPr lang="en-US" sz="2400" dirty="0"/>
              <a:t>simply </a:t>
            </a:r>
            <a:r>
              <a:rPr lang="en-US" sz="2400" dirty="0">
                <a:solidFill>
                  <a:srgbClr val="CC0000"/>
                </a:solidFill>
              </a:rPr>
              <a:t>stop</a:t>
            </a:r>
            <a:r>
              <a:rPr lang="en-US" sz="2400" dirty="0"/>
              <a:t> in the </a:t>
            </a:r>
            <a:r>
              <a:rPr lang="en-US" sz="2400" dirty="0" smtClean="0"/>
              <a:t>detector</a:t>
            </a:r>
          </a:p>
          <a:p>
            <a:r>
              <a:rPr lang="en-US" sz="2400" dirty="0" smtClean="0"/>
              <a:t>…and decay some time later</a:t>
            </a:r>
            <a:endParaRPr lang="en-US" sz="2400" dirty="0"/>
          </a:p>
        </p:txBody>
      </p:sp>
      <p:sp>
        <p:nvSpPr>
          <p:cNvPr id="173064" name="Text Box 6"/>
          <p:cNvSpPr txBox="1">
            <a:spLocks noChangeArrowheads="1"/>
          </p:cNvSpPr>
          <p:nvPr/>
        </p:nvSpPr>
        <p:spPr bwMode="auto">
          <a:xfrm>
            <a:off x="0" y="5791200"/>
            <a:ext cx="7644015" cy="400110"/>
          </a:xfrm>
          <a:prstGeom prst="rect">
            <a:avLst/>
          </a:prstGeom>
          <a:solidFill>
            <a:srgbClr val="FFFFCC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ym typeface="Symbol" charset="2"/>
              </a:rPr>
              <a:t> </a:t>
            </a:r>
            <a:r>
              <a:rPr lang="en-US">
                <a:solidFill>
                  <a:srgbClr val="CC0000"/>
                </a:solidFill>
                <a:sym typeface="Symbol" charset="2"/>
              </a:rPr>
              <a:t>Special triggers needed</a:t>
            </a:r>
            <a:r>
              <a:rPr lang="en-US">
                <a:sym typeface="Symbol" charset="2"/>
              </a:rPr>
              <a:t>, asynchronous with the bunch crossing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5-03-28 at 1.54.1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" y="0"/>
            <a:ext cx="9134230" cy="685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810000" y="5867400"/>
            <a:ext cx="1776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Eg</a:t>
            </a:r>
            <a:r>
              <a:rPr lang="en-GB" dirty="0" smtClean="0"/>
              <a:t>. R-hadrons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Espace réservé du contenu 4" descr="Screen shot 2011-09-10 at 11.55.16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4769" y="3429000"/>
            <a:ext cx="2860431" cy="2273300"/>
          </a:xfrm>
        </p:spPr>
      </p:pic>
      <p:sp>
        <p:nvSpPr>
          <p:cNvPr id="71683" name="Titre 2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sz="4000" dirty="0" smtClean="0">
                <a:effectLst/>
                <a:latin typeface="Arial" charset="0"/>
              </a:rPr>
              <a:t>Monopoles</a:t>
            </a:r>
          </a:p>
        </p:txBody>
      </p:sp>
      <p:pic>
        <p:nvPicPr>
          <p:cNvPr id="71685" name="Image 6" descr="Screen shot 2011-09-10 at 11.54.47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276600"/>
            <a:ext cx="3429000" cy="257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Image 7" descr="Screen shot 2011-09-10 at 11.53.09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752600"/>
            <a:ext cx="3938954" cy="75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Image 9" descr="Screen shot 2011-09-10 at 11.52.41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295400"/>
            <a:ext cx="2033954" cy="43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Image 10" descr="Screen shot 2011-09-10 at 11.51.38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346" y="1371600"/>
            <a:ext cx="2932854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9" name="ZoneTexte 11"/>
          <p:cNvSpPr txBox="1">
            <a:spLocks noChangeArrowheads="1"/>
          </p:cNvSpPr>
          <p:nvPr/>
        </p:nvSpPr>
        <p:spPr bwMode="auto">
          <a:xfrm>
            <a:off x="4367021" y="2438400"/>
            <a:ext cx="3481579" cy="92333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Symmetrizes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maxwell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equations</a:t>
            </a:r>
          </a:p>
          <a:p>
            <a:r>
              <a:rPr lang="en-GB" sz="1800" dirty="0">
                <a:solidFill>
                  <a:srgbClr val="0000FF"/>
                </a:solidFill>
                <a:latin typeface="Arial" charset="0"/>
              </a:rPr>
              <a:t>Searched for at all colliders</a:t>
            </a:r>
          </a:p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Tevatron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 limits ~ 400-800 </a:t>
            </a:r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GeV</a:t>
            </a:r>
            <a:endParaRPr lang="en-GB" sz="1800" dirty="0">
              <a:solidFill>
                <a:srgbClr val="0000FF"/>
              </a:solidFill>
              <a:latin typeface="Arial" charset="0"/>
            </a:endParaRPr>
          </a:p>
          <a:p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71690" name="ZoneTexte 12"/>
          <p:cNvSpPr txBox="1">
            <a:spLocks noChangeArrowheads="1"/>
          </p:cNvSpPr>
          <p:nvPr/>
        </p:nvSpPr>
        <p:spPr bwMode="auto">
          <a:xfrm>
            <a:off x="140678" y="838200"/>
            <a:ext cx="8881208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Magnetic Monopoles to explain the quantization of electric charge (Dirac ‘31)</a:t>
            </a:r>
          </a:p>
        </p:txBody>
      </p:sp>
      <p:sp>
        <p:nvSpPr>
          <p:cNvPr id="71691" name="ZoneTexte 13"/>
          <p:cNvSpPr txBox="1">
            <a:spLocks noChangeArrowheads="1"/>
          </p:cNvSpPr>
          <p:nvPr/>
        </p:nvSpPr>
        <p:spPr bwMode="auto">
          <a:xfrm>
            <a:off x="7174523" y="1276290"/>
            <a:ext cx="13072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= </a:t>
            </a:r>
            <a:r>
              <a:rPr lang="en-GB" dirty="0" err="1"/>
              <a:t>n</a:t>
            </a:r>
            <a:r>
              <a:rPr lang="en-GB" dirty="0"/>
              <a:t> 68.5e</a:t>
            </a:r>
          </a:p>
        </p:txBody>
      </p:sp>
      <p:pic>
        <p:nvPicPr>
          <p:cNvPr id="12" name="Espace réservé du contenu 4" descr="Screen shot 2012-06-18 at 9.59.1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14400" y="5791200"/>
            <a:ext cx="6019800" cy="103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952267" y="6172200"/>
            <a:ext cx="211553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arXiv</a:t>
            </a:r>
            <a:r>
              <a:rPr lang="en-GB" dirty="0" smtClean="0"/>
              <a:t>: 1112.2999</a:t>
            </a:r>
            <a:endParaRPr lang="en-GB" dirty="0"/>
          </a:p>
        </p:txBody>
      </p:sp>
      <p:sp>
        <p:nvSpPr>
          <p:cNvPr id="14" name="Flèche vers la droite 13"/>
          <p:cNvSpPr/>
          <p:nvPr/>
        </p:nvSpPr>
        <p:spPr bwMode="auto">
          <a:xfrm>
            <a:off x="240792" y="5992368"/>
            <a:ext cx="673608" cy="637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r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GB" sz="3800" dirty="0" smtClean="0">
                <a:effectLst/>
                <a:latin typeface="Arial" charset="0"/>
              </a:rPr>
              <a:t>Potential for Monopole Searches in CMS</a:t>
            </a:r>
          </a:p>
        </p:txBody>
      </p:sp>
      <p:sp>
        <p:nvSpPr>
          <p:cNvPr id="72708" name="Espace réservé du contenu 6"/>
          <p:cNvSpPr>
            <a:spLocks noGrp="1"/>
          </p:cNvSpPr>
          <p:nvPr>
            <p:ph idx="1"/>
          </p:nvPr>
        </p:nvSpPr>
        <p:spPr>
          <a:xfrm>
            <a:off x="269630" y="838200"/>
            <a:ext cx="8721969" cy="762000"/>
          </a:xfrm>
          <a:solidFill>
            <a:schemeClr val="accent3"/>
          </a:solidFill>
        </p:spPr>
        <p:txBody>
          <a:bodyPr/>
          <a:lstStyle/>
          <a:p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Monopoles will loose a lot of energy, and stop in the detector</a:t>
            </a:r>
          </a:p>
          <a:p>
            <a:r>
              <a:rPr lang="en-GB" sz="2000" dirty="0" smtClean="0">
                <a:solidFill>
                  <a:srgbClr val="0000FF"/>
                </a:solidFill>
                <a:latin typeface="Arial" charset="0"/>
              </a:rPr>
              <a:t>Bending in the RZ plane in solenoid field (needs revised reconstruction)</a:t>
            </a:r>
          </a:p>
        </p:txBody>
      </p:sp>
      <p:pic>
        <p:nvPicPr>
          <p:cNvPr id="72711" name="Image 5" descr="ebmax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754" y="4510088"/>
            <a:ext cx="3376246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2" name="Image 5" descr="Screen shot 2011-09-09 at 3.54.45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70400"/>
            <a:ext cx="3830515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7259951" y="4162961"/>
            <a:ext cx="1884049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 smtClean="0">
                <a:latin typeface="Arial"/>
              </a:rPr>
              <a:t>PhD Study: </a:t>
            </a:r>
          </a:p>
          <a:p>
            <a:pPr>
              <a:defRPr/>
            </a:pPr>
            <a:r>
              <a:rPr lang="en-GB" sz="1600" dirty="0" smtClean="0">
                <a:latin typeface="Arial"/>
              </a:rPr>
              <a:t>Stop in ECAL</a:t>
            </a:r>
          </a:p>
          <a:p>
            <a:pPr>
              <a:defRPr/>
            </a:pP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(</a:t>
            </a:r>
            <a:r>
              <a:rPr lang="en-GB" sz="1600" dirty="0">
                <a:solidFill>
                  <a:schemeClr val="accent4"/>
                </a:solidFill>
                <a:latin typeface="Arial"/>
              </a:rPr>
              <a:t>Y. </a:t>
            </a:r>
            <a:r>
              <a:rPr lang="en-GB" sz="1600" dirty="0" err="1">
                <a:solidFill>
                  <a:schemeClr val="accent4"/>
                </a:solidFill>
                <a:latin typeface="Arial"/>
              </a:rPr>
              <a:t>Assran</a:t>
            </a: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)</a:t>
            </a:r>
          </a:p>
          <a:p>
            <a:pPr>
              <a:defRPr/>
            </a:pPr>
            <a:endParaRPr lang="en-GB" sz="1600" dirty="0" smtClean="0">
              <a:solidFill>
                <a:schemeClr val="accent4"/>
              </a:solidFill>
              <a:latin typeface="Arial"/>
            </a:endParaRPr>
          </a:p>
          <a:p>
            <a:pPr>
              <a:defRPr/>
            </a:pPr>
            <a:r>
              <a:rPr lang="en-GB" sz="1600" dirty="0" smtClean="0">
                <a:solidFill>
                  <a:schemeClr val="accent4"/>
                </a:solidFill>
                <a:latin typeface="Arial"/>
              </a:rPr>
              <a:t>Simulation Studies</a:t>
            </a:r>
          </a:p>
          <a:p>
            <a:pPr>
              <a:defRPr/>
            </a:pPr>
            <a:endParaRPr lang="en-GB" dirty="0">
              <a:latin typeface="Arial"/>
            </a:endParaRPr>
          </a:p>
        </p:txBody>
      </p:sp>
      <p:sp>
        <p:nvSpPr>
          <p:cNvPr id="72715" name="ZoneTexte 13"/>
          <p:cNvSpPr txBox="1">
            <a:spLocks noChangeArrowheads="1"/>
          </p:cNvSpPr>
          <p:nvPr/>
        </p:nvSpPr>
        <p:spPr bwMode="auto">
          <a:xfrm>
            <a:off x="592015" y="4431268"/>
            <a:ext cx="3345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Arial" charset="0"/>
              </a:rPr>
              <a:t>Kinematic acceptance in ECAL</a:t>
            </a:r>
          </a:p>
        </p:txBody>
      </p:sp>
      <p:pic>
        <p:nvPicPr>
          <p:cNvPr id="15" name="Image 14" descr="Screen shot 2012-06-19 at 3.20.5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854509"/>
            <a:ext cx="3886200" cy="2669789"/>
          </a:xfrm>
          <a:prstGeom prst="rect">
            <a:avLst/>
          </a:prstGeom>
        </p:spPr>
      </p:pic>
      <p:pic>
        <p:nvPicPr>
          <p:cNvPr id="17" name="Image 16" descr="Screen shot 2012-06-19 at 1.51.1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093" y="1676400"/>
            <a:ext cx="2983107" cy="28194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109384" y="1611868"/>
            <a:ext cx="185301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accent4"/>
                </a:solidFill>
                <a:latin typeface="Arial"/>
              </a:rPr>
              <a:t>Monopole range</a:t>
            </a:r>
          </a:p>
        </p:txBody>
      </p:sp>
      <p:sp>
        <p:nvSpPr>
          <p:cNvPr id="19" name="ZoneTexte 14"/>
          <p:cNvSpPr txBox="1">
            <a:spLocks noChangeArrowheads="1"/>
          </p:cNvSpPr>
          <p:nvPr/>
        </p:nvSpPr>
        <p:spPr bwMode="auto">
          <a:xfrm>
            <a:off x="5439169" y="2895600"/>
            <a:ext cx="16474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Arial" charset="0"/>
              </a:rPr>
              <a:t>Bending in RZ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3-06-05 at 10.16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39" y="914400"/>
            <a:ext cx="8954121" cy="2209953"/>
          </a:xfrm>
          <a:prstGeom prst="rect">
            <a:avLst/>
          </a:prstGeom>
        </p:spPr>
      </p:pic>
      <p:pic>
        <p:nvPicPr>
          <p:cNvPr id="4" name="Image 3" descr="Screen Shot 2013-06-05 at 10.16.4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909" y="3200400"/>
            <a:ext cx="6780291" cy="2895600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914400" y="76200"/>
            <a:ext cx="72448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A Higgs…</a:t>
            </a:r>
            <a:endParaRPr kumimoji="0" lang="en-GB" sz="4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342231" y="4673024"/>
            <a:ext cx="2801769" cy="58477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Stockholm Nobel Symposium</a:t>
            </a:r>
          </a:p>
          <a:p>
            <a:r>
              <a:rPr lang="en-GB" sz="1600" dirty="0" smtClean="0"/>
              <a:t>May 2013</a:t>
            </a:r>
            <a:endParaRPr lang="en-GB" sz="1600" dirty="0"/>
          </a:p>
        </p:txBody>
      </p:sp>
      <p:sp>
        <p:nvSpPr>
          <p:cNvPr id="8" name="ZoneTexte 7"/>
          <p:cNvSpPr txBox="1"/>
          <p:nvPr/>
        </p:nvSpPr>
        <p:spPr>
          <a:xfrm>
            <a:off x="495385" y="5638800"/>
            <a:ext cx="8191415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We do not understand why the mass of the Higgs is 125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It most likely tells us something on what is Beyond the Standard Model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86200" y="4781490"/>
            <a:ext cx="1754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Guido </a:t>
            </a:r>
            <a:r>
              <a:rPr lang="en-GB" dirty="0" err="1" smtClean="0"/>
              <a:t>Altarelli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5410200" y="990600"/>
            <a:ext cx="2672526" cy="46166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125.0 +/- 0.3 </a:t>
            </a:r>
            <a:r>
              <a:rPr lang="en-GB" sz="2400" dirty="0" err="1" smtClean="0">
                <a:solidFill>
                  <a:srgbClr val="FF0000"/>
                </a:solidFill>
              </a:rPr>
              <a:t>GeV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Screen shot 2012-09-14 at 9.13.53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123971"/>
            <a:ext cx="8382000" cy="5600657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ffectLst/>
              </a:rPr>
              <a:t>Search for Monopoles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Arial" charset="0"/>
              </a:rPr>
              <a:t>Beampipe</a:t>
            </a:r>
            <a:r>
              <a:rPr lang="en-US" dirty="0" smtClean="0">
                <a:latin typeface="Arial" charset="0"/>
              </a:rPr>
              <a:t> Monopole </a:t>
            </a:r>
            <a:r>
              <a:rPr lang="en-US" dirty="0">
                <a:latin typeface="Arial" charset="0"/>
              </a:rPr>
              <a:t>Search</a:t>
            </a:r>
          </a:p>
        </p:txBody>
      </p:sp>
      <p:pic>
        <p:nvPicPr>
          <p:cNvPr id="73733" name="Picture 3" descr="Picture 20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70074"/>
            <a:ext cx="7239000" cy="538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4" name="Text Box 4"/>
          <p:cNvSpPr txBox="1">
            <a:spLocks noChangeArrowheads="1"/>
          </p:cNvSpPr>
          <p:nvPr/>
        </p:nvSpPr>
        <p:spPr bwMode="auto">
          <a:xfrm>
            <a:off x="6608505" y="4648200"/>
            <a:ext cx="2606753" cy="1015663"/>
          </a:xfrm>
          <a:prstGeom prst="rect">
            <a:avLst/>
          </a:prstGeom>
          <a:solidFill>
            <a:srgbClr val="FFFF99"/>
          </a:solidFill>
          <a:ln w="476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Also searched for </a:t>
            </a:r>
          </a:p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at the </a:t>
            </a:r>
            <a:r>
              <a:rPr lang="en-US" dirty="0" err="1" smtClean="0">
                <a:solidFill>
                  <a:srgbClr val="000099"/>
                </a:solidFill>
                <a:latin typeface="Arial" charset="0"/>
              </a:rPr>
              <a:t>Tevatron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Possible at </a:t>
            </a:r>
            <a:r>
              <a:rPr lang="en-US" dirty="0">
                <a:solidFill>
                  <a:srgbClr val="000099"/>
                </a:solidFill>
                <a:latin typeface="Arial" charset="0"/>
              </a:rPr>
              <a:t>the </a:t>
            </a:r>
            <a:r>
              <a:rPr lang="en-US" dirty="0" smtClean="0">
                <a:solidFill>
                  <a:srgbClr val="000099"/>
                </a:solidFill>
                <a:latin typeface="Arial" charset="0"/>
              </a:rPr>
              <a:t>LHC!!</a:t>
            </a:r>
            <a:endParaRPr lang="en-US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73735" name="Text Box 5"/>
          <p:cNvSpPr txBox="1">
            <a:spLocks noChangeArrowheads="1"/>
          </p:cNvSpPr>
          <p:nvPr/>
        </p:nvSpPr>
        <p:spPr bwMode="auto">
          <a:xfrm>
            <a:off x="1386254" y="857251"/>
            <a:ext cx="6907510" cy="461665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Arial" charset="0"/>
              </a:rPr>
              <a:t>H1 experiment at the ep collider HERA, Hamburg</a:t>
            </a:r>
          </a:p>
        </p:txBody>
      </p:sp>
      <p:sp>
        <p:nvSpPr>
          <p:cNvPr id="73736" name="Text Box 6"/>
          <p:cNvSpPr txBox="1">
            <a:spLocks noChangeArrowheads="1"/>
          </p:cNvSpPr>
          <p:nvPr/>
        </p:nvSpPr>
        <p:spPr bwMode="auto">
          <a:xfrm>
            <a:off x="3194538" y="1500188"/>
            <a:ext cx="4730261" cy="430887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  <a:latin typeface="Arial" charset="0"/>
              </a:rPr>
              <a:t>trapped in the </a:t>
            </a:r>
            <a:r>
              <a:rPr lang="en-US" sz="2200" dirty="0" err="1" smtClean="0">
                <a:solidFill>
                  <a:schemeClr val="tx1"/>
                </a:solidFill>
                <a:latin typeface="Arial" charset="0"/>
              </a:rPr>
              <a:t>beampipe</a:t>
            </a:r>
            <a:r>
              <a:rPr lang="en-US" sz="2200" dirty="0" smtClean="0">
                <a:solidFill>
                  <a:schemeClr val="tx1"/>
                </a:solidFill>
                <a:latin typeface="Arial" charset="0"/>
              </a:rPr>
              <a:t> material?</a:t>
            </a:r>
            <a:endParaRPr lang="en-US" sz="2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Monopoles Stopped in the </a:t>
            </a:r>
            <a:r>
              <a:rPr lang="en-GB" dirty="0" err="1" smtClean="0"/>
              <a:t>Beampipe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Espace réservé du contenu 4" descr="Screen shot 2012-06-18 at 2.27.2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14354"/>
            <a:ext cx="8534400" cy="576446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pic>
        <p:nvPicPr>
          <p:cNvPr id="6" name="Image 5" descr="Screen shot 2012-06-18 at 2.25.5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819400"/>
            <a:ext cx="3914640" cy="2832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09600" y="1066800"/>
            <a:ext cx="8650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performed with pieces of material from the LHC from 18 </a:t>
            </a:r>
            <a:r>
              <a:rPr lang="en-GB" dirty="0" err="1" smtClean="0"/>
              <a:t>m</a:t>
            </a:r>
            <a:r>
              <a:rPr lang="en-GB" dirty="0" smtClean="0"/>
              <a:t> away from </a:t>
            </a:r>
          </a:p>
          <a:p>
            <a:r>
              <a:rPr lang="en-GB" dirty="0" smtClean="0"/>
              <a:t>the interaction region</a:t>
            </a:r>
            <a:endParaRPr lang="en-GB" dirty="0"/>
          </a:p>
        </p:txBody>
      </p:sp>
      <p:pic>
        <p:nvPicPr>
          <p:cNvPr id="8" name="Espace réservé du contenu 4" descr="Screen shot 2012-06-08 at 11.30.59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81600" y="2819400"/>
            <a:ext cx="3822134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 bwMode="auto">
          <a:xfrm rot="10800000" flipV="1">
            <a:off x="6477000" y="1524000"/>
            <a:ext cx="914400" cy="5334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 rot="10800000" flipV="1">
            <a:off x="4191000" y="2438400"/>
            <a:ext cx="1752600" cy="8382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Flèche vers la droite 16"/>
          <p:cNvSpPr/>
          <p:nvPr/>
        </p:nvSpPr>
        <p:spPr bwMode="auto">
          <a:xfrm>
            <a:off x="4431792" y="3962400"/>
            <a:ext cx="673608" cy="637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28600" y="5715000"/>
            <a:ext cx="490738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Faulty connecting “fingers” were removed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and scanned in a SQUID in Zurich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Monopoles Stopped in the </a:t>
            </a:r>
            <a:r>
              <a:rPr lang="en-GB" dirty="0" err="1" smtClean="0"/>
              <a:t>Beampipe</a:t>
            </a:r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5" name="Espace réservé du contenu 4" descr="Screen shot 2012-06-18 at 10.01.50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4018751"/>
            <a:ext cx="8534400" cy="2839249"/>
          </a:xfrm>
        </p:spPr>
      </p:pic>
      <p:pic>
        <p:nvPicPr>
          <p:cNvPr id="6" name="Image 5" descr="Screen shot 2012-06-18 at 10.01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8200"/>
            <a:ext cx="4419600" cy="310445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24400" y="1295400"/>
            <a:ext cx="401659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Energy below which a monopoles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stops in the </a:t>
            </a:r>
            <a:r>
              <a:rPr lang="en-GB" dirty="0" err="1" smtClean="0">
                <a:solidFill>
                  <a:srgbClr val="0000FF"/>
                </a:solidFill>
              </a:rPr>
              <a:t>beampipe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vs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r>
              <a:rPr lang="en-GB" dirty="0" err="1" smtClean="0">
                <a:solidFill>
                  <a:srgbClr val="0000FF"/>
                </a:solidFill>
              </a:rPr>
              <a:t>g</a:t>
            </a:r>
            <a:r>
              <a:rPr lang="en-GB" baseline="-25000" dirty="0" err="1" smtClean="0">
                <a:solidFill>
                  <a:srgbClr val="0000FF"/>
                </a:solidFill>
              </a:rPr>
              <a:t>D</a:t>
            </a:r>
            <a:r>
              <a:rPr lang="en-GB" dirty="0" smtClean="0">
                <a:solidFill>
                  <a:srgbClr val="0000FF"/>
                </a:solidFill>
              </a:rPr>
              <a:t> and </a:t>
            </a:r>
          </a:p>
          <a:p>
            <a:r>
              <a:rPr lang="en-GB" smtClean="0">
                <a:solidFill>
                  <a:srgbClr val="0000FF"/>
                </a:solidFill>
              </a:rPr>
              <a:t>mass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029200" y="3200400"/>
            <a:ext cx="335698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Acceptance of monopoles in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CMS (ATLAS) </a:t>
            </a:r>
            <a:r>
              <a:rPr lang="en-GB" dirty="0" err="1" smtClean="0">
                <a:solidFill>
                  <a:srgbClr val="0000FF"/>
                </a:solidFill>
              </a:rPr>
              <a:t>beampipe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 err="1" smtClean="0">
                <a:latin typeface="Arial" charset="0"/>
              </a:rPr>
              <a:t>Monopolium</a:t>
            </a:r>
            <a:r>
              <a:rPr lang="en-GB" dirty="0" smtClean="0">
                <a:latin typeface="Arial" charset="0"/>
              </a:rPr>
              <a:t>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33046" y="990600"/>
            <a:ext cx="7772400" cy="215265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  <a:latin typeface="Arial" charset="0"/>
              </a:rPr>
              <a:t>Maybe monopoles are not see because they are confined in a monopole- anti-monopole bound state: </a:t>
            </a:r>
            <a:r>
              <a:rPr lang="en-GB" sz="2400" dirty="0" err="1" smtClean="0">
                <a:solidFill>
                  <a:srgbClr val="0000FF"/>
                </a:solidFill>
                <a:latin typeface="Arial" charset="0"/>
              </a:rPr>
              <a:t>monopolium</a:t>
            </a:r>
            <a:endParaRPr lang="en-GB" sz="2400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en-GB" sz="2400" dirty="0" smtClean="0">
                <a:solidFill>
                  <a:srgbClr val="0000FF"/>
                </a:solidFill>
                <a:latin typeface="Arial" charset="0"/>
              </a:rPr>
              <a:t>Annihilation into two energetic photons</a:t>
            </a:r>
          </a:p>
          <a:p>
            <a:r>
              <a:rPr lang="en-GB" sz="2400" dirty="0" smtClean="0">
                <a:solidFill>
                  <a:srgbClr val="FF0000"/>
                </a:solidFill>
                <a:latin typeface="Arial" charset="0"/>
              </a:rPr>
              <a:t>Sensitivity to new mass range already with 1 fb</a:t>
            </a:r>
            <a:r>
              <a:rPr lang="en-GB" sz="2400" baseline="30000" dirty="0" smtClean="0">
                <a:solidFill>
                  <a:srgbClr val="FF0000"/>
                </a:solidFill>
                <a:latin typeface="Arial" charset="0"/>
              </a:rPr>
              <a:t>-1</a:t>
            </a:r>
            <a:r>
              <a:rPr lang="en-GB" sz="2400" dirty="0" smtClean="0">
                <a:solidFill>
                  <a:srgbClr val="FF0000"/>
                </a:solidFill>
                <a:latin typeface="Arial" charset="0"/>
              </a:rPr>
              <a:t>  </a:t>
            </a:r>
          </a:p>
        </p:txBody>
      </p:sp>
      <p:sp>
        <p:nvSpPr>
          <p:cNvPr id="78852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pic>
        <p:nvPicPr>
          <p:cNvPr id="78854" name="Image 5" descr="Screen shot 2011-09-12 at 2.35.20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7185" y="3276600"/>
            <a:ext cx="4566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Image 6" descr="Screen shot 2011-09-12 at 2.35.4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9478" y="3524250"/>
            <a:ext cx="206619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Image 8" descr="Screen shot 2011-09-12 at 2.34.24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016" y="3360738"/>
            <a:ext cx="2661138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7" name="Image 9" descr="Screen shot 2011-09-12 at 2.35.42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9478" y="3524250"/>
            <a:ext cx="206619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8" name="ZoneTexte 10"/>
          <p:cNvSpPr txBox="1">
            <a:spLocks noChangeArrowheads="1"/>
          </p:cNvSpPr>
          <p:nvPr/>
        </p:nvSpPr>
        <p:spPr bwMode="auto">
          <a:xfrm>
            <a:off x="5767754" y="3200401"/>
            <a:ext cx="314972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latin typeface="Arial" charset="0"/>
              </a:rPr>
              <a:t>Monopolium cross section</a:t>
            </a:r>
          </a:p>
          <a:p>
            <a:r>
              <a:rPr lang="en-GB">
                <a:latin typeface="Arial" charset="0"/>
              </a:rPr>
              <a:t>(example)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pic>
        <p:nvPicPr>
          <p:cNvPr id="8397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6769" y="1447801"/>
            <a:ext cx="391550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3"/>
          <p:cNvPicPr>
            <a:picLocks noChangeAspect="1" noChangeArrowheads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 bwMode="auto">
          <a:xfrm>
            <a:off x="1069731" y="3657600"/>
            <a:ext cx="7370885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Picture 4"/>
          <p:cNvPicPr>
            <a:picLocks noChangeAspect="1" noChangeArrowheads="1"/>
          </p:cNvPicPr>
          <p:nvPr/>
        </p:nvPicPr>
        <p:blipFill>
          <a:blip r:embed="rId5">
            <a:alphaModFix amt="70000"/>
          </a:blip>
          <a:srcRect/>
          <a:stretch>
            <a:fillRect/>
          </a:stretch>
        </p:blipFill>
        <p:spPr bwMode="auto">
          <a:xfrm>
            <a:off x="1069731" y="1954214"/>
            <a:ext cx="737088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720004" y="1371600"/>
            <a:ext cx="4142642" cy="4572000"/>
            <a:chOff x="0" y="0"/>
            <a:chExt cx="3792" cy="3200"/>
          </a:xfrm>
        </p:grpSpPr>
        <p:pic>
          <p:nvPicPr>
            <p:cNvPr id="83982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0"/>
              <a:ext cx="1784" cy="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983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736" y="0"/>
              <a:ext cx="2056" cy="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1607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0004" y="2103438"/>
            <a:ext cx="561242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281354" y="5562600"/>
            <a:ext cx="6895112" cy="1015663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ym typeface="Symbol" charset="2"/>
              </a:rPr>
              <a:t> </a:t>
            </a:r>
            <a:r>
              <a:rPr lang="en-US">
                <a:latin typeface="Arial" charset="0"/>
                <a:sym typeface="Symbol" charset="2"/>
              </a:rPr>
              <a:t>Strings do not break up  </a:t>
            </a:r>
            <a:r>
              <a:rPr lang="en-US">
                <a:latin typeface="Arial" charset="0"/>
              </a:rPr>
              <a:t>Stringy objects in the detector. </a:t>
            </a:r>
          </a:p>
          <a:p>
            <a:r>
              <a:rPr lang="en-US">
                <a:latin typeface="Arial" charset="0"/>
                <a:sym typeface="Symbol" charset="2"/>
              </a:rPr>
              <a:t> </a:t>
            </a:r>
            <a:r>
              <a:rPr lang="en-US">
                <a:latin typeface="Arial" charset="0"/>
              </a:rPr>
              <a:t>End points are massive quarks  (quirks)</a:t>
            </a:r>
          </a:p>
          <a:p>
            <a:r>
              <a:rPr lang="en-US">
                <a:latin typeface="Arial" charset="0"/>
                <a:sym typeface="Symbol" charset="2"/>
              </a:rPr>
              <a:t> </a:t>
            </a:r>
            <a:r>
              <a:rPr lang="en-US">
                <a:latin typeface="Arial" charset="0"/>
              </a:rPr>
              <a:t>The strings can oscillate </a:t>
            </a:r>
            <a:r>
              <a:rPr lang="en-US">
                <a:latin typeface="Arial" charset="0"/>
                <a:sym typeface="Symbol" charset="2"/>
              </a:rPr>
              <a:t> strange signature in detectors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-55684" y="4724400"/>
            <a:ext cx="2226190" cy="338554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tx2"/>
                </a:solidFill>
                <a:latin typeface="Arial" charset="0"/>
              </a:rPr>
              <a:t>Markus Luty/Aspen 07</a:t>
            </a:r>
          </a:p>
        </p:txBody>
      </p:sp>
      <p:sp>
        <p:nvSpPr>
          <p:cNvPr id="83979" name="Rectangle 11"/>
          <p:cNvSpPr>
            <a:spLocks noGrp="1" noChangeArrowheads="1"/>
          </p:cNvSpPr>
          <p:nvPr>
            <p:ph type="title"/>
          </p:nvPr>
        </p:nvSpPr>
        <p:spPr>
          <a:xfrm>
            <a:off x="703385" y="76200"/>
            <a:ext cx="7737231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Macro-Strings at the LHC?</a:t>
            </a: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0" y="915988"/>
            <a:ext cx="9007594" cy="400110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charset="0"/>
              </a:rPr>
              <a:t>New strong interactions with small </a:t>
            </a:r>
            <a:r>
              <a:rPr lang="en-US" dirty="0" err="1">
                <a:solidFill>
                  <a:srgbClr val="0000FF"/>
                </a:solidFill>
                <a:latin typeface="Arial" charset="0"/>
                <a:sym typeface="Symbol" charset="2"/>
              </a:rPr>
              <a:t>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&amp; new quarks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m</a:t>
            </a:r>
            <a:r>
              <a:rPr lang="en-US" b="1" baseline="-25000" dirty="0" err="1">
                <a:solidFill>
                  <a:srgbClr val="0000FF"/>
                </a:solidFill>
                <a:latin typeface="Arial" charset="0"/>
              </a:rPr>
              <a:t>Q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&gt; several hundred </a:t>
            </a:r>
            <a:r>
              <a:rPr lang="en-US" dirty="0" err="1">
                <a:solidFill>
                  <a:srgbClr val="0000FF"/>
                </a:solidFill>
                <a:latin typeface="Arial" charset="0"/>
              </a:rPr>
              <a:t>GeV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</a:t>
            </a:r>
          </a:p>
        </p:txBody>
      </p:sp>
      <p:pic>
        <p:nvPicPr>
          <p:cNvPr id="83981" name="Image 8" descr="Screen shot 2011-09-06 at 10.37.48 PM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29308" y="1873250"/>
            <a:ext cx="206912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Espace réservé du contenu 4" descr="Screen shot 2011-09-06 at 10.42.12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2370" y="4038600"/>
            <a:ext cx="7331320" cy="2781300"/>
          </a:xfr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ffectLst/>
                <a:ea typeface="+mj-ea"/>
                <a:cs typeface="+mj-cs"/>
              </a:rPr>
              <a:t>Possible Quirk Studies</a:t>
            </a:r>
            <a:endParaRPr lang="en-GB" dirty="0">
              <a:effectLst/>
              <a:ea typeface="+mj-ea"/>
              <a:cs typeface="+mj-cs"/>
            </a:endParaRPr>
          </a:p>
        </p:txBody>
      </p:sp>
      <p:pic>
        <p:nvPicPr>
          <p:cNvPr id="86021" name="Image 5" descr="Screen shot 2011-09-06 at 10.41.10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6854" y="1219200"/>
            <a:ext cx="2957146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Image 7" descr="Screen shot 2011-09-06 at 10.38.05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2031" y="1820864"/>
            <a:ext cx="5205046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0" y="914400"/>
            <a:ext cx="683808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rgbClr val="0000FF"/>
                </a:solidFill>
                <a:latin typeface="Arial"/>
              </a:rPr>
              <a:t>Study zero “curvature tracks” from pairs of </a:t>
            </a:r>
            <a:r>
              <a:rPr lang="en-GB" sz="2400" dirty="0" smtClean="0">
                <a:solidFill>
                  <a:srgbClr val="0000FF"/>
                </a:solidFill>
                <a:latin typeface="Arial"/>
              </a:rPr>
              <a:t>quirks</a:t>
            </a:r>
            <a:endParaRPr lang="en-GB" sz="2400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re 1"/>
          <p:cNvSpPr>
            <a:spLocks noGrp="1"/>
          </p:cNvSpPr>
          <p:nvPr>
            <p:ph type="title"/>
          </p:nvPr>
        </p:nvSpPr>
        <p:spPr>
          <a:xfrm>
            <a:off x="1295400" y="-152400"/>
            <a:ext cx="7239000" cy="904875"/>
          </a:xfrm>
        </p:spPr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More Quirks…</a:t>
            </a:r>
          </a:p>
        </p:txBody>
      </p:sp>
      <p:pic>
        <p:nvPicPr>
          <p:cNvPr id="87043" name="Espace réservé du contenu 5" descr="antennapattern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8494" y="1981200"/>
            <a:ext cx="4403491" cy="3276600"/>
          </a:xfrm>
        </p:spPr>
      </p:pic>
      <p:sp>
        <p:nvSpPr>
          <p:cNvPr id="87044" name="Espace réservé de la date 3"/>
          <p:cNvSpPr>
            <a:spLocks noGrp="1"/>
          </p:cNvSpPr>
          <p:nvPr>
            <p:ph type="dt" sz="quarter" idx="4294967295"/>
          </p:nvPr>
        </p:nvSpPr>
        <p:spPr>
          <a:xfrm>
            <a:off x="70338" y="6543675"/>
            <a:ext cx="2760785" cy="247650"/>
          </a:xfrm>
          <a:prstGeom prst="rect">
            <a:avLst/>
          </a:prstGeom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75782" name="ZoneTexte 6"/>
          <p:cNvSpPr txBox="1">
            <a:spLocks noChangeArrowheads="1"/>
          </p:cNvSpPr>
          <p:nvPr/>
        </p:nvSpPr>
        <p:spPr bwMode="auto">
          <a:xfrm>
            <a:off x="4841631" y="1524000"/>
            <a:ext cx="4149969" cy="415498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One possibility of a </a:t>
            </a:r>
          </a:p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fast charged oscillator</a:t>
            </a:r>
          </a:p>
          <a:p>
            <a:endParaRPr lang="en-GB" sz="2200" dirty="0">
              <a:latin typeface="Arial" charset="0"/>
            </a:endParaRPr>
          </a:p>
          <a:p>
            <a:r>
              <a:rPr lang="en-GB" sz="2200" dirty="0">
                <a:solidFill>
                  <a:srgbClr val="FF0000"/>
                </a:solidFill>
                <a:latin typeface="Arial" charset="0"/>
              </a:rPr>
              <a:t>Lots of QED radiation</a:t>
            </a:r>
          </a:p>
          <a:p>
            <a:r>
              <a:rPr lang="en-GB" sz="2200" dirty="0">
                <a:solidFill>
                  <a:srgbClr val="FF0000"/>
                </a:solidFill>
                <a:latin typeface="Arial" charset="0"/>
              </a:rPr>
              <a:t>Lots of soft photons</a:t>
            </a:r>
          </a:p>
          <a:p>
            <a:r>
              <a:rPr lang="en-GB" sz="2200" dirty="0">
                <a:solidFill>
                  <a:srgbClr val="FF0000"/>
                </a:solidFill>
                <a:latin typeface="Arial" charset="0"/>
              </a:rPr>
              <a:t>A photon cloud</a:t>
            </a:r>
          </a:p>
          <a:p>
            <a:endParaRPr lang="en-GB" sz="2200" dirty="0">
              <a:latin typeface="Arial" charset="0"/>
            </a:endParaRPr>
          </a:p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CMS had a trigger in 2010 to</a:t>
            </a:r>
          </a:p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Look for 160 </a:t>
            </a:r>
            <a:r>
              <a:rPr lang="en-GB" sz="2200" dirty="0" err="1">
                <a:solidFill>
                  <a:srgbClr val="0000FF"/>
                </a:solidFill>
                <a:latin typeface="Arial" charset="0"/>
              </a:rPr>
              <a:t>GeV</a:t>
            </a:r>
            <a:r>
              <a:rPr lang="en-GB" sz="2200" dirty="0">
                <a:solidFill>
                  <a:srgbClr val="0000FF"/>
                </a:solidFill>
                <a:latin typeface="Arial" charset="0"/>
              </a:rPr>
              <a:t> (HLT) in </a:t>
            </a:r>
          </a:p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ECAL, summing energies in towers  larger than 200 </a:t>
            </a:r>
            <a:r>
              <a:rPr lang="en-GB" sz="2200" dirty="0" err="1">
                <a:solidFill>
                  <a:srgbClr val="0000FF"/>
                </a:solidFill>
                <a:latin typeface="Arial" charset="0"/>
              </a:rPr>
              <a:t>MeV</a:t>
            </a:r>
            <a:r>
              <a:rPr lang="en-GB" sz="2200" dirty="0">
                <a:solidFill>
                  <a:srgbClr val="0000FF"/>
                </a:solidFill>
                <a:latin typeface="Arial" charset="0"/>
              </a:rPr>
              <a:t>.</a:t>
            </a:r>
          </a:p>
          <a:p>
            <a:r>
              <a:rPr lang="en-GB" sz="2200" dirty="0">
                <a:solidFill>
                  <a:srgbClr val="0000FF"/>
                </a:solidFill>
                <a:latin typeface="Arial" charset="0"/>
              </a:rPr>
              <a:t>About 25 pb</a:t>
            </a:r>
            <a:r>
              <a:rPr lang="en-GB" sz="2200" baseline="30000" dirty="0">
                <a:solidFill>
                  <a:srgbClr val="0000FF"/>
                </a:solidFill>
                <a:latin typeface="Arial" charset="0"/>
              </a:rPr>
              <a:t>-1</a:t>
            </a:r>
            <a:r>
              <a:rPr lang="en-GB" sz="2200" dirty="0">
                <a:solidFill>
                  <a:srgbClr val="0000FF"/>
                </a:solidFill>
                <a:latin typeface="Arial" charset="0"/>
              </a:rPr>
              <a:t> of data on tape</a:t>
            </a:r>
            <a:endParaRPr lang="en-GB" sz="2200" dirty="0" smtClean="0">
              <a:solidFill>
                <a:srgbClr val="0000FF"/>
              </a:solidFill>
              <a:latin typeface="Arial" charset="0"/>
            </a:endParaRPr>
          </a:p>
          <a:p>
            <a:endParaRPr lang="en-GB" sz="2200" dirty="0">
              <a:latin typeface="Arial" charset="0"/>
            </a:endParaRPr>
          </a:p>
        </p:txBody>
      </p:sp>
      <p:sp>
        <p:nvSpPr>
          <p:cNvPr id="75783" name="ZoneTexte 7"/>
          <p:cNvSpPr txBox="1">
            <a:spLocks noChangeArrowheads="1"/>
          </p:cNvSpPr>
          <p:nvPr/>
        </p:nvSpPr>
        <p:spPr bwMode="auto">
          <a:xfrm>
            <a:off x="4985239" y="990600"/>
            <a:ext cx="4275955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fr-FR" dirty="0" err="1">
                <a:solidFill>
                  <a:schemeClr val="accent4"/>
                </a:solidFill>
                <a:latin typeface="Arial"/>
              </a:rPr>
              <a:t>Harnik</a:t>
            </a:r>
            <a:r>
              <a:rPr lang="fr-FR" dirty="0">
                <a:solidFill>
                  <a:schemeClr val="accent4"/>
                </a:solidFill>
                <a:latin typeface="Arial"/>
              </a:rPr>
              <a:t> &amp; </a:t>
            </a:r>
            <a:r>
              <a:rPr lang="fr-FR" dirty="0" err="1">
                <a:solidFill>
                  <a:schemeClr val="accent4"/>
                </a:solidFill>
                <a:latin typeface="Arial"/>
              </a:rPr>
              <a:t>Wizansky</a:t>
            </a:r>
            <a:r>
              <a:rPr lang="fr-FR" dirty="0">
                <a:solidFill>
                  <a:schemeClr val="accent4"/>
                </a:solidFill>
                <a:latin typeface="Arial"/>
              </a:rPr>
              <a:t> arXiv:0810.3948</a:t>
            </a:r>
            <a:endParaRPr lang="en-GB" dirty="0">
              <a:solidFill>
                <a:schemeClr val="accent4"/>
              </a:solidFill>
              <a:latin typeface="Arial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67200" y="6172200"/>
            <a:ext cx="4889480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Master Thesis: Mohammed </a:t>
            </a:r>
            <a:r>
              <a:rPr lang="en-GB" dirty="0" err="1" smtClean="0"/>
              <a:t>Rashad</a:t>
            </a:r>
            <a:r>
              <a:rPr lang="en-GB" dirty="0" smtClean="0"/>
              <a:t> (Alex) 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Screen Shot 2014-07-05 at 7.05.56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774731"/>
            <a:ext cx="8153400" cy="6127344"/>
          </a:xfrm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-142875"/>
            <a:ext cx="8077200" cy="904875"/>
          </a:xfrm>
        </p:spPr>
        <p:txBody>
          <a:bodyPr/>
          <a:lstStyle/>
          <a:p>
            <a:r>
              <a:rPr lang="en-GB" dirty="0" smtClean="0"/>
              <a:t>Summary of Exotica Searches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3200400"/>
            <a:ext cx="7239000" cy="904875"/>
          </a:xfrm>
        </p:spPr>
        <p:txBody>
          <a:bodyPr/>
          <a:lstStyle/>
          <a:p>
            <a:r>
              <a:rPr lang="en-GB" dirty="0" smtClean="0"/>
              <a:t>End of Lecture 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Searches for New Physics</a:t>
            </a:r>
            <a:endParaRPr lang="en-GB" dirty="0">
              <a:effectLst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638800" y="962561"/>
            <a:ext cx="3105137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Precise measurements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of the top quark and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first measurements of the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Higgs mass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 smtClean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4267200"/>
            <a:ext cx="3234379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New Physics inevitable?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But at which scale/energy?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3" name="Image 12" descr="Screen Shot 2015-01-19 at 3.13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93" y="5130654"/>
            <a:ext cx="3007607" cy="1353940"/>
          </a:xfrm>
          <a:prstGeom prst="rect">
            <a:avLst/>
          </a:prstGeom>
        </p:spPr>
      </p:pic>
      <p:pic>
        <p:nvPicPr>
          <p:cNvPr id="14" name="Espace réservé du contenu 4" descr="Screen Shot 2014-04-13 at 4.20.2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600" y="5105400"/>
            <a:ext cx="3720647" cy="137160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838200" y="6248400"/>
            <a:ext cx="211703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Arkani-Hamed</a:t>
            </a:r>
            <a:endParaRPr lang="en-GB" dirty="0"/>
          </a:p>
        </p:txBody>
      </p:sp>
      <p:pic>
        <p:nvPicPr>
          <p:cNvPr id="15" name="Espace réservé du contenu 14" descr="Screen Shot 2015-04-17 at 10.32.33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3400" y="1143000"/>
            <a:ext cx="3218312" cy="3048000"/>
          </a:xfrm>
        </p:spPr>
      </p:pic>
      <p:pic>
        <p:nvPicPr>
          <p:cNvPr id="16" name="Image 15" descr="Screen Shot 2015-04-18 at 16.19.1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838200"/>
            <a:ext cx="4559300" cy="393700"/>
          </a:xfrm>
          <a:prstGeom prst="rect">
            <a:avLst/>
          </a:prstGeom>
        </p:spPr>
      </p:pic>
      <p:pic>
        <p:nvPicPr>
          <p:cNvPr id="17" name="Image 16" descr="Screen Shot 2015-04-18 at 16.19.2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3800" y="1219200"/>
            <a:ext cx="1143000" cy="2667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657600" y="1905000"/>
            <a:ext cx="1665240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arXiv:1403.6535</a:t>
            </a:r>
            <a:endParaRPr lang="en-GB" sz="1600" dirty="0"/>
          </a:p>
        </p:txBody>
      </p:sp>
      <p:pic>
        <p:nvPicPr>
          <p:cNvPr id="20" name="Image 19" descr="Screen Shot 2015-04-25 at 15.45.27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5619" y="3048000"/>
            <a:ext cx="4612181" cy="35814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461877" y="2667000"/>
            <a:ext cx="236913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We also know that: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New Physics?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153602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839200" cy="904875"/>
          </a:xfrm>
        </p:spPr>
        <p:txBody>
          <a:bodyPr/>
          <a:lstStyle/>
          <a:p>
            <a:r>
              <a:rPr lang="en-GB" dirty="0" smtClean="0"/>
              <a:t>Careful with “Discoveries”!</a:t>
            </a:r>
            <a:endParaRPr lang="en-GB" dirty="0"/>
          </a:p>
        </p:txBody>
      </p:sp>
      <p:pic>
        <p:nvPicPr>
          <p:cNvPr id="14" name="Image 13" descr="Screen Shot 2014-07-18 at 10.07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2990854" cy="342288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447800" y="1752600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4σ effect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Image 15" descr="Screen Shot 2014-07-19 at 9.34.3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914400"/>
            <a:ext cx="5029199" cy="437764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" y="4419600"/>
            <a:ext cx="3200400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Is the X(8.31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) the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Higgs particle? A lot of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excitement summer 1984</a:t>
            </a:r>
          </a:p>
        </p:txBody>
      </p:sp>
      <p:pic>
        <p:nvPicPr>
          <p:cNvPr id="19" name="Image 18" descr="Screen Shot 2014-07-18 at 11.48.1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2897" y="990600"/>
            <a:ext cx="3061103" cy="2963821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6324600" y="3886200"/>
            <a:ext cx="2634054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Excess in inclusive jet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analysis</a:t>
            </a:r>
          </a:p>
        </p:txBody>
      </p:sp>
      <p:pic>
        <p:nvPicPr>
          <p:cNvPr id="22" name="Image 21" descr="Screen Shot 2014-07-19 at 10.25.58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2514600"/>
            <a:ext cx="2743200" cy="3045898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0" y="5562600"/>
            <a:ext cx="9071714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Excess of events at high Q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ep</a:t>
            </a:r>
            <a:r>
              <a:rPr lang="en-GB" dirty="0" smtClean="0">
                <a:solidFill>
                  <a:srgbClr val="FF0000"/>
                </a:solidFill>
              </a:rPr>
              <a:t> DIS at HERA, mainly in H1: 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7 events found with an electron-quark mass of ~200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, expected ~1 event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4 events found with expected 2 events in ZEUS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248400" y="4724400"/>
            <a:ext cx="2334694" cy="70788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NON of these were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actual discoveries!!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168789</TotalTime>
  <Words>2706</Words>
  <Application>Microsoft PowerPoint</Application>
  <PresentationFormat>Présentation à l'écran (4:3)</PresentationFormat>
  <Paragraphs>480</Paragraphs>
  <Slides>69</Slides>
  <Notes>21</Notes>
  <HiddenSlides>12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69</vt:i4>
      </vt:variant>
    </vt:vector>
  </HeadingPairs>
  <TitlesOfParts>
    <vt:vector size="73" baseType="lpstr">
      <vt:lpstr>Reunion_17_01_03</vt:lpstr>
      <vt:lpstr>CorelPhotoPaint.Image.10</vt:lpstr>
      <vt:lpstr>…quation</vt:lpstr>
      <vt:lpstr>Equation</vt:lpstr>
      <vt:lpstr>Diapositive 0</vt:lpstr>
      <vt:lpstr>Diapositive 1</vt:lpstr>
      <vt:lpstr>Outline</vt:lpstr>
      <vt:lpstr>Physics case for new High Energy Machines</vt:lpstr>
      <vt:lpstr>2012: A Milestone in Particle Physics</vt:lpstr>
      <vt:lpstr>Diapositive 5</vt:lpstr>
      <vt:lpstr>Searches for New Physics</vt:lpstr>
      <vt:lpstr>New Physics?</vt:lpstr>
      <vt:lpstr>Careful with “Discoveries”!</vt:lpstr>
      <vt:lpstr>Beyond the SM Signatures </vt:lpstr>
      <vt:lpstr>Diapositive 10</vt:lpstr>
      <vt:lpstr> Searches for BSM Physics</vt:lpstr>
      <vt:lpstr>Diapositive 12</vt:lpstr>
      <vt:lpstr>Diapositive 13</vt:lpstr>
      <vt:lpstr>Large Extra Dimensions</vt:lpstr>
      <vt:lpstr>Large Extra Dimension Signatures at LHC</vt:lpstr>
      <vt:lpstr>Search for Large Extra Dimensions</vt:lpstr>
      <vt:lpstr>A High pT Mono-jet event</vt:lpstr>
      <vt:lpstr>Quantum Black Holes at the LHC? </vt:lpstr>
      <vt:lpstr>Black Holes at the LHC?</vt:lpstr>
      <vt:lpstr>Diapositive 20</vt:lpstr>
      <vt:lpstr>Diapositive 21</vt:lpstr>
      <vt:lpstr>Black Holes Hunters  at the LHC</vt:lpstr>
      <vt:lpstr>Search for High Mass Resonances</vt:lpstr>
      <vt:lpstr>E.g. Di-lepton Resonance</vt:lpstr>
      <vt:lpstr>2011:  Z’ Boson to ee or μμ?</vt:lpstr>
      <vt:lpstr>New Gauge Bosons: Z’, W’</vt:lpstr>
      <vt:lpstr>New Gauge Bosons: 13 TeV</vt:lpstr>
      <vt:lpstr>Di-jet Resonances</vt:lpstr>
      <vt:lpstr>Di-jet Resonances</vt:lpstr>
      <vt:lpstr>Di-jet Searches</vt:lpstr>
      <vt:lpstr>Di-jet Searches: 13 TeV</vt:lpstr>
      <vt:lpstr>Di-jet Searches: 13 TeV</vt:lpstr>
      <vt:lpstr>Are Quarks Elementary Particles?</vt:lpstr>
      <vt:lpstr>Are Quarks Elementary Particles?</vt:lpstr>
      <vt:lpstr>Excited Quark in Dijet Search</vt:lpstr>
      <vt:lpstr>Search for a 4th Generation</vt:lpstr>
      <vt:lpstr>4th Generation Searches</vt:lpstr>
      <vt:lpstr>Diapositive 38</vt:lpstr>
      <vt:lpstr>Diapositive 39</vt:lpstr>
      <vt:lpstr>Searches with Boosted Objects </vt:lpstr>
      <vt:lpstr>Diapositive 41</vt:lpstr>
      <vt:lpstr>Diapositive 42</vt:lpstr>
      <vt:lpstr>Search for W+H Resonance</vt:lpstr>
      <vt:lpstr>Diapositive 44</vt:lpstr>
      <vt:lpstr>Searches for Unusual Particles </vt:lpstr>
      <vt:lpstr>Fractional Charged Particles</vt:lpstr>
      <vt:lpstr>Particles with Fractional Charge</vt:lpstr>
      <vt:lpstr>Long Lived Particles </vt:lpstr>
      <vt:lpstr>Diapositive 49</vt:lpstr>
      <vt:lpstr>Diapositive 50</vt:lpstr>
      <vt:lpstr>Diapositive 51</vt:lpstr>
      <vt:lpstr>Hidden Valley Physics: New Signatures</vt:lpstr>
      <vt:lpstr>Diapositive 53</vt:lpstr>
      <vt:lpstr>Heavy Stable Charged Particles </vt:lpstr>
      <vt:lpstr>Stopped R-hadrons or Gluinos! </vt:lpstr>
      <vt:lpstr>Diapositive 56</vt:lpstr>
      <vt:lpstr>Monopoles</vt:lpstr>
      <vt:lpstr>Potential for Monopole Searches in CMS</vt:lpstr>
      <vt:lpstr>Search for Monopoles</vt:lpstr>
      <vt:lpstr>Beampipe Monopole Search</vt:lpstr>
      <vt:lpstr>Monopoles Stopped in the Beampipe </vt:lpstr>
      <vt:lpstr>Monopoles Stopped in the Beampipe  </vt:lpstr>
      <vt:lpstr>Monopolium ?</vt:lpstr>
      <vt:lpstr>Macro-Strings at the LHC?</vt:lpstr>
      <vt:lpstr>Possible Quirk Studies</vt:lpstr>
      <vt:lpstr>More Quirks…</vt:lpstr>
      <vt:lpstr>Summary of Exotica Searches</vt:lpstr>
      <vt:lpstr>End of Lecture I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5054</cp:revision>
  <cp:lastPrinted>2013-02-11T08:10:22Z</cp:lastPrinted>
  <dcterms:created xsi:type="dcterms:W3CDTF">2015-09-17T10:26:57Z</dcterms:created>
  <dcterms:modified xsi:type="dcterms:W3CDTF">2015-09-17T21:23:44Z</dcterms:modified>
</cp:coreProperties>
</file>