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EB Garamond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EBGaramondMedium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EBGaramondMedium-italic.fntdata"/><Relationship Id="rId14" Type="http://schemas.openxmlformats.org/officeDocument/2006/relationships/font" Target="fonts/EBGaramondMedium-bold.fntdata"/><Relationship Id="rId16" Type="http://schemas.openxmlformats.org/officeDocument/2006/relationships/font" Target="fonts/EBGaramondMedium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63854bb1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63854bb1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8382c8640e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8382c8640e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82f1997e02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82f1997e02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82fe65d2d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82fe65d2d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82fe65d2d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82fe65d2d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82f1997e02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82f1997e02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8382c8640e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8382c8640e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5" Type="http://schemas.openxmlformats.org/officeDocument/2006/relationships/image" Target="../media/image6.png"/><Relationship Id="rId6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 amt="23000"/>
          </a:blip>
          <a:srcRect b="57244" l="9065" r="49160" t="79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194400" cy="1110525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 b="0" l="1932" r="1913" t="2066"/>
          <a:stretch/>
        </p:blipFill>
        <p:spPr>
          <a:xfrm>
            <a:off x="8020522" y="0"/>
            <a:ext cx="1123479" cy="1044576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57" name="Google Shape;57;p13"/>
          <p:cNvSpPr txBox="1"/>
          <p:nvPr/>
        </p:nvSpPr>
        <p:spPr>
          <a:xfrm>
            <a:off x="1194400" y="201250"/>
            <a:ext cx="6826200" cy="861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1C4587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S-Wave spectroscopy of Ω baryon in a relativistic Dirac</a:t>
            </a:r>
            <a:endParaRPr b="1"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formalism using the independent Quark model</a:t>
            </a:r>
            <a:endParaRPr b="1"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0" y="2126150"/>
            <a:ext cx="9144000" cy="554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EB Garamond Medium"/>
                <a:ea typeface="EB Garamond Medium"/>
                <a:cs typeface="EB Garamond Medium"/>
                <a:sym typeface="EB Garamond Medium"/>
              </a:rPr>
              <a:t>Rameshri </a:t>
            </a:r>
            <a:r>
              <a:rPr lang="en-GB" sz="2400">
                <a:latin typeface="EB Garamond Medium"/>
                <a:ea typeface="EB Garamond Medium"/>
                <a:cs typeface="EB Garamond Medium"/>
                <a:sym typeface="EB Garamond Medium"/>
              </a:rPr>
              <a:t>Patel</a:t>
            </a:r>
            <a:r>
              <a:rPr lang="en-GB" sz="2400">
                <a:latin typeface="EB Garamond Medium"/>
                <a:ea typeface="EB Garamond Medium"/>
                <a:cs typeface="EB Garamond Medium"/>
                <a:sym typeface="EB Garamond Medium"/>
              </a:rPr>
              <a:t>, Manan </a:t>
            </a:r>
            <a:r>
              <a:rPr lang="en-GB" sz="2400">
                <a:latin typeface="EB Garamond Medium"/>
                <a:ea typeface="EB Garamond Medium"/>
                <a:cs typeface="EB Garamond Medium"/>
                <a:sym typeface="EB Garamond Medium"/>
              </a:rPr>
              <a:t>Shah</a:t>
            </a:r>
            <a:r>
              <a:rPr baseline="30000" lang="en-GB" sz="24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1</a:t>
            </a:r>
            <a:r>
              <a:rPr lang="en-GB" sz="2400">
                <a:latin typeface="EB Garamond Medium"/>
                <a:ea typeface="EB Garamond Medium"/>
                <a:cs typeface="EB Garamond Medium"/>
                <a:sym typeface="EB Garamond Medium"/>
              </a:rPr>
              <a:t>, P. C. Vinod kumar</a:t>
            </a:r>
            <a:r>
              <a:rPr baseline="30000" lang="en-GB" sz="24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1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512950" y="2911888"/>
            <a:ext cx="8189100" cy="1354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GB" sz="19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1</a:t>
            </a:r>
            <a:r>
              <a:rPr lang="en-GB" sz="1900">
                <a:latin typeface="EB Garamond Medium"/>
                <a:ea typeface="EB Garamond Medium"/>
                <a:cs typeface="EB Garamond Medium"/>
                <a:sym typeface="EB Garamond Medium"/>
              </a:rPr>
              <a:t>Department of Physical Sciences, P. D. Patel Institute of Applied Sciences, Charotar University of Science and Technology, CHARUSAT, Changa - 388421, Gujarat, INDIA</a:t>
            </a:r>
            <a:endParaRPr sz="1900"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0" y="4266400"/>
            <a:ext cx="9144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latin typeface="EB Garamond Medium"/>
                <a:ea typeface="EB Garamond Medium"/>
                <a:cs typeface="EB Garamond Medium"/>
                <a:sym typeface="EB Garamond Medium"/>
              </a:rPr>
              <a:t>9 November 2022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3"/>
          <p:cNvSpPr/>
          <p:nvPr/>
        </p:nvSpPr>
        <p:spPr>
          <a:xfrm>
            <a:off x="476188" y="1465904"/>
            <a:ext cx="8191615" cy="30486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gradFill>
                  <a:gsLst>
                    <a:gs pos="0">
                      <a:srgbClr val="00D2E9"/>
                    </a:gs>
                    <a:gs pos="100000">
                      <a:srgbClr val="045962"/>
                    </a:gs>
                  </a:gsLst>
                  <a:lin ang="5400012" scaled="0"/>
                </a:gradFill>
                <a:latin typeface="Arial"/>
              </a:rPr>
              <a:t>International Conference on the Structure of baryon-2022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 rotWithShape="1">
          <a:blip r:embed="rId3">
            <a:alphaModFix amt="23000"/>
          </a:blip>
          <a:srcRect b="57244" l="9065" r="49160" t="79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4">
            <a:alphaModFix/>
          </a:blip>
          <a:srcRect b="26032" l="9540" r="9742" t="34144"/>
          <a:stretch/>
        </p:blipFill>
        <p:spPr>
          <a:xfrm>
            <a:off x="0" y="1303482"/>
            <a:ext cx="9144001" cy="253653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68" name="Google Shape;68;p14"/>
          <p:cNvSpPr/>
          <p:nvPr/>
        </p:nvSpPr>
        <p:spPr>
          <a:xfrm>
            <a:off x="3690175" y="1541775"/>
            <a:ext cx="5383500" cy="227400"/>
          </a:xfrm>
          <a:prstGeom prst="roundRect">
            <a:avLst>
              <a:gd fmla="val 16667" name="adj"/>
            </a:avLst>
          </a:prstGeom>
          <a:solidFill>
            <a:srgbClr val="F6FF00">
              <a:alpha val="18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5"/>
          <p:cNvPicPr preferRelativeResize="0"/>
          <p:nvPr/>
        </p:nvPicPr>
        <p:blipFill rotWithShape="1">
          <a:blip r:embed="rId3">
            <a:alphaModFix amt="23000"/>
          </a:blip>
          <a:srcRect b="57244" l="9065" r="49160" t="79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4" name="Google Shape;74;p15"/>
          <p:cNvSpPr txBox="1"/>
          <p:nvPr/>
        </p:nvSpPr>
        <p:spPr>
          <a:xfrm>
            <a:off x="0" y="0"/>
            <a:ext cx="9144000" cy="569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>
                <a:latin typeface="EB Garamond Medium"/>
                <a:ea typeface="EB Garamond Medium"/>
                <a:cs typeface="EB Garamond Medium"/>
                <a:sym typeface="EB Garamond Medium"/>
              </a:rPr>
              <a:t> </a:t>
            </a:r>
            <a:r>
              <a:rPr lang="en-GB" sz="2500">
                <a:latin typeface="EB Garamond Medium"/>
                <a:ea typeface="EB Garamond Medium"/>
                <a:cs typeface="EB Garamond Medium"/>
                <a:sym typeface="EB Garamond Medium"/>
              </a:rPr>
              <a:t>Methodology: </a:t>
            </a:r>
            <a:endParaRPr sz="2500"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0" y="569400"/>
            <a:ext cx="9144000" cy="523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EB Garamond Medium"/>
              <a:buChar char="●"/>
            </a:pPr>
            <a:r>
              <a:rPr lang="en-GB" sz="2200">
                <a:latin typeface="EB Garamond Medium"/>
                <a:ea typeface="EB Garamond Medium"/>
                <a:cs typeface="EB Garamond Medium"/>
                <a:sym typeface="EB Garamond Medium"/>
              </a:rPr>
              <a:t>The Independent Confinement of Quarks in Baryon</a:t>
            </a:r>
            <a:r>
              <a:rPr lang="en-GB" sz="2200">
                <a:latin typeface="EB Garamond Medium"/>
                <a:ea typeface="EB Garamond Medium"/>
                <a:cs typeface="EB Garamond Medium"/>
                <a:sym typeface="EB Garamond Medium"/>
              </a:rPr>
              <a:t> </a:t>
            </a:r>
            <a:endParaRPr sz="2200"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4">
            <a:alphaModFix/>
          </a:blip>
          <a:srcRect b="46683" l="28886" r="28682" t="38566"/>
          <a:stretch/>
        </p:blipFill>
        <p:spPr>
          <a:xfrm>
            <a:off x="2632125" y="1206349"/>
            <a:ext cx="3879751" cy="7582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77" name="Google Shape;77;p15"/>
          <p:cNvSpPr txBox="1"/>
          <p:nvPr/>
        </p:nvSpPr>
        <p:spPr>
          <a:xfrm>
            <a:off x="0" y="2162500"/>
            <a:ext cx="9144000" cy="523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EB Garamond Medium"/>
              <a:buChar char="●"/>
            </a:pPr>
            <a:r>
              <a:rPr lang="en-GB" sz="2200">
                <a:latin typeface="EB Garamond Medium"/>
                <a:ea typeface="EB Garamond Medium"/>
                <a:cs typeface="EB Garamond Medium"/>
                <a:sym typeface="EB Garamond Medium"/>
              </a:rPr>
              <a:t>The Spin-Average Mass of a Baryon</a:t>
            </a:r>
            <a:r>
              <a:rPr lang="en-GB" sz="2200">
                <a:latin typeface="EB Garamond Medium"/>
                <a:ea typeface="EB Garamond Medium"/>
                <a:cs typeface="EB Garamond Medium"/>
                <a:sym typeface="EB Garamond Medium"/>
              </a:rPr>
              <a:t> </a:t>
            </a:r>
            <a:endParaRPr sz="2200"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 rotWithShape="1">
          <a:blip r:embed="rId4">
            <a:alphaModFix/>
          </a:blip>
          <a:srcRect b="21263" l="29713" r="30344" t="68558"/>
          <a:stretch/>
        </p:blipFill>
        <p:spPr>
          <a:xfrm>
            <a:off x="2632125" y="2883600"/>
            <a:ext cx="3879751" cy="5557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79" name="Google Shape;79;p15"/>
          <p:cNvSpPr txBox="1"/>
          <p:nvPr/>
        </p:nvSpPr>
        <p:spPr>
          <a:xfrm>
            <a:off x="0" y="3755600"/>
            <a:ext cx="9144000" cy="985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2860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[1] M. Shah et al. Phys. Rev. D 90, no.1, 014009 (2014).</a:t>
            </a:r>
            <a:endParaRPr sz="13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18288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[2] M. Shah et al. Eur. Phys. J. C 76, no.1, 36 (2016).</a:t>
            </a:r>
            <a:endParaRPr sz="13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18288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[3] M. Shah et al. Phys. Rev. D 93, no.9, 094028 (2016).</a:t>
            </a:r>
            <a:endParaRPr sz="13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6"/>
          <p:cNvPicPr preferRelativeResize="0"/>
          <p:nvPr/>
        </p:nvPicPr>
        <p:blipFill rotWithShape="1">
          <a:blip r:embed="rId3">
            <a:alphaModFix amt="23000"/>
          </a:blip>
          <a:srcRect b="57244" l="9065" r="49160" t="79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5" name="Google Shape;85;p16"/>
          <p:cNvSpPr txBox="1"/>
          <p:nvPr/>
        </p:nvSpPr>
        <p:spPr>
          <a:xfrm>
            <a:off x="0" y="1396425"/>
            <a:ext cx="9144000" cy="415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[4] N. Barik and S. n. Jena, Phys. Rev. D 26, 24202429 (1982).</a:t>
            </a:r>
            <a:endParaRPr sz="15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4">
            <a:alphaModFix/>
          </a:blip>
          <a:srcRect b="28980" l="12714" r="13620" t="48894"/>
          <a:stretch/>
        </p:blipFill>
        <p:spPr>
          <a:xfrm>
            <a:off x="1204075" y="2210449"/>
            <a:ext cx="6735848" cy="1137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87" name="Google Shape;87;p16"/>
          <p:cNvPicPr preferRelativeResize="0"/>
          <p:nvPr/>
        </p:nvPicPr>
        <p:blipFill rotWithShape="1">
          <a:blip r:embed="rId5">
            <a:alphaModFix/>
          </a:blip>
          <a:srcRect b="31685" l="15896" r="10438" t="46190"/>
          <a:stretch/>
        </p:blipFill>
        <p:spPr>
          <a:xfrm>
            <a:off x="1204075" y="3715474"/>
            <a:ext cx="6735848" cy="1137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88" name="Google Shape;88;p16"/>
          <p:cNvPicPr preferRelativeResize="0"/>
          <p:nvPr/>
        </p:nvPicPr>
        <p:blipFill rotWithShape="1">
          <a:blip r:embed="rId6">
            <a:alphaModFix/>
          </a:blip>
          <a:srcRect b="21608" l="15757" r="2974" t="65095"/>
          <a:stretch/>
        </p:blipFill>
        <p:spPr>
          <a:xfrm>
            <a:off x="856550" y="345248"/>
            <a:ext cx="7430924" cy="6835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7"/>
          <p:cNvPicPr preferRelativeResize="0"/>
          <p:nvPr/>
        </p:nvPicPr>
        <p:blipFill rotWithShape="1">
          <a:blip r:embed="rId3">
            <a:alphaModFix amt="23000"/>
          </a:blip>
          <a:srcRect b="57244" l="9065" r="49160" t="79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4">
            <a:alphaModFix/>
          </a:blip>
          <a:srcRect b="32914" l="10366" r="15001" t="44469"/>
          <a:stretch/>
        </p:blipFill>
        <p:spPr>
          <a:xfrm>
            <a:off x="1159850" y="1409074"/>
            <a:ext cx="6824300" cy="11626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95" name="Google Shape;95;p17"/>
          <p:cNvSpPr txBox="1"/>
          <p:nvPr/>
        </p:nvSpPr>
        <p:spPr>
          <a:xfrm>
            <a:off x="0" y="405875"/>
            <a:ext cx="9144000" cy="523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EB Garamond Medium"/>
              <a:buChar char="●"/>
            </a:pPr>
            <a:r>
              <a:rPr lang="en-GB" sz="2200">
                <a:latin typeface="EB Garamond Medium"/>
                <a:ea typeface="EB Garamond Medium"/>
                <a:cs typeface="EB Garamond Medium"/>
                <a:sym typeface="EB Garamond Medium"/>
              </a:rPr>
              <a:t>The Spin-Spin ( j · j ) Interaction</a:t>
            </a:r>
            <a:r>
              <a:rPr lang="en-GB" sz="2200">
                <a:latin typeface="EB Garamond Medium"/>
                <a:ea typeface="EB Garamond Medium"/>
                <a:cs typeface="EB Garamond Medium"/>
                <a:sym typeface="EB Garamond Medium"/>
              </a:rPr>
              <a:t> </a:t>
            </a:r>
            <a:endParaRPr sz="2200"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8"/>
          <p:cNvPicPr preferRelativeResize="0"/>
          <p:nvPr/>
        </p:nvPicPr>
        <p:blipFill rotWithShape="1">
          <a:blip r:embed="rId3">
            <a:alphaModFix amt="23000"/>
          </a:blip>
          <a:srcRect b="57244" l="9065" r="49160" t="79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1" name="Google Shape;101;p18"/>
          <p:cNvSpPr txBox="1"/>
          <p:nvPr/>
        </p:nvSpPr>
        <p:spPr>
          <a:xfrm>
            <a:off x="1100625" y="528875"/>
            <a:ext cx="62769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" name="Google Shape;102;p18"/>
          <p:cNvPicPr preferRelativeResize="0"/>
          <p:nvPr/>
        </p:nvPicPr>
        <p:blipFill rotWithShape="1">
          <a:blip r:embed="rId4">
            <a:alphaModFix/>
          </a:blip>
          <a:srcRect b="6855" l="16172" r="13206" t="30706"/>
          <a:stretch/>
        </p:blipFill>
        <p:spPr>
          <a:xfrm>
            <a:off x="376975" y="170975"/>
            <a:ext cx="8390051" cy="4170399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03" name="Google Shape;103;p18"/>
          <p:cNvSpPr txBox="1"/>
          <p:nvPr/>
        </p:nvSpPr>
        <p:spPr>
          <a:xfrm>
            <a:off x="0" y="4265175"/>
            <a:ext cx="9144000" cy="938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         </a:t>
            </a:r>
            <a:r>
              <a:rPr lang="en-GB" sz="11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[5] R. Aaij et al. [LHCb], Phys. Rev. Lett. 124, no.8, 082002 (2020).</a:t>
            </a:r>
            <a:endParaRPr sz="11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         [6] G. L. Yu, et al. [arXiv:2206.08128 [hep-ph]].</a:t>
            </a:r>
            <a:endParaRPr sz="11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         [7] D. Ebert, et al. Phys. Rev. D 84, 014025 (2011).</a:t>
            </a:r>
            <a:endParaRPr sz="11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         [8] Z. Shah, K. Thakkar, A. K. Rai and P. C. Vinodkumar, Chin. Phys. C 40, No.12, 123102 (2016).</a:t>
            </a:r>
            <a:endParaRPr sz="11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9"/>
          <p:cNvPicPr preferRelativeResize="0"/>
          <p:nvPr/>
        </p:nvPicPr>
        <p:blipFill rotWithShape="1">
          <a:blip r:embed="rId3">
            <a:alphaModFix amt="23000"/>
          </a:blip>
          <a:srcRect b="57244" l="9065" r="49160" t="79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9" name="Google Shape;109;p19"/>
          <p:cNvSpPr txBox="1"/>
          <p:nvPr/>
        </p:nvSpPr>
        <p:spPr>
          <a:xfrm>
            <a:off x="0" y="569400"/>
            <a:ext cx="9144000" cy="3216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72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[1] M. Shah et al. Phys. Rev. D 90, no.1, 014009 (2014).</a:t>
            </a:r>
            <a:endParaRPr sz="17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[2] M. Shah et al. Eur. Phys. J. C 76, no.1, 36 (2016).</a:t>
            </a:r>
            <a:endParaRPr sz="17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[3] M. Shah et al. Phys. Rev. D 93, no.9, </a:t>
            </a:r>
            <a:r>
              <a:rPr lang="en-GB" sz="17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094028</a:t>
            </a:r>
            <a:r>
              <a:rPr lang="en-GB" sz="17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 (2016).</a:t>
            </a:r>
            <a:endParaRPr sz="17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[4] N. Barik and S. n. Jena, Phys. Rev. D 26, 24202429 (1982).</a:t>
            </a:r>
            <a:endParaRPr sz="18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[5] R. Aaij et al. [LHCb], Phys. Rev. Lett. 124, no.8, 082002 (2020).</a:t>
            </a:r>
            <a:endParaRPr sz="17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[6] G. L. Yu, et al. [arXiv:2206.08128 [hep-ph]].</a:t>
            </a:r>
            <a:endParaRPr sz="17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[7] D. Ebert, et al. Phys. Rev. D 84, 014025 (2011).</a:t>
            </a:r>
            <a:endParaRPr sz="17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[8] Z. Shah, K. Thakkar, A. K. Rai and P. C. Vinodkumar, Chin. Phys. C 40, No.12, 123102 (2016).</a:t>
            </a:r>
            <a:endParaRPr sz="18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0" y="0"/>
            <a:ext cx="9144000" cy="569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>
                <a:latin typeface="EB Garamond Medium"/>
                <a:ea typeface="EB Garamond Medium"/>
                <a:cs typeface="EB Garamond Medium"/>
                <a:sym typeface="EB Garamond Medium"/>
              </a:rPr>
              <a:t> References: </a:t>
            </a:r>
            <a:endParaRPr sz="2500"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0" y="3675150"/>
            <a:ext cx="9144000" cy="798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         </a:t>
            </a:r>
            <a:r>
              <a:rPr lang="en-GB" sz="19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[9] P. C. Vinodkumar, et al. Pramana 39, 47-70 (1992).</a:t>
            </a:r>
            <a:endParaRPr sz="19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         [10] Workman, R. L.et al.ParticleDataGroup:2022pth.</a:t>
            </a:r>
            <a:endParaRPr sz="1900">
              <a:solidFill>
                <a:schemeClr val="dk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112" name="Google Shape;112;p19"/>
          <p:cNvSpPr/>
          <p:nvPr/>
        </p:nvSpPr>
        <p:spPr>
          <a:xfrm>
            <a:off x="3420150" y="4372600"/>
            <a:ext cx="2303703" cy="7709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gradFill>
                  <a:gsLst>
                    <a:gs pos="0">
                      <a:srgbClr val="4E29AA"/>
                    </a:gs>
                    <a:gs pos="100000">
                      <a:srgbClr val="1E123D"/>
                    </a:gs>
                  </a:gsLst>
                  <a:lin ang="5400012" scaled="0"/>
                </a:gradFill>
                <a:latin typeface="Amatic SC"/>
              </a:rPr>
              <a:t>Thank You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