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Proxima Nova"/>
      <p:regular r:id="rId15"/>
      <p:bold r:id="rId16"/>
      <p:italic r:id="rId17"/>
      <p:boldItalic r:id="rId18"/>
    </p:embeddedFont>
    <p:embeddedFont>
      <p:font typeface="Alfa Slab One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regular.fntdata"/><Relationship Id="rId14" Type="http://schemas.openxmlformats.org/officeDocument/2006/relationships/slide" Target="slides/slide9.xml"/><Relationship Id="rId17" Type="http://schemas.openxmlformats.org/officeDocument/2006/relationships/font" Target="fonts/ProximaNova-italic.fntdata"/><Relationship Id="rId16" Type="http://schemas.openxmlformats.org/officeDocument/2006/relationships/font" Target="fonts/ProximaNova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AlfaSlabOne-regular.fntdata"/><Relationship Id="rId6" Type="http://schemas.openxmlformats.org/officeDocument/2006/relationships/slide" Target="slides/slide1.xml"/><Relationship Id="rId18" Type="http://schemas.openxmlformats.org/officeDocument/2006/relationships/font" Target="fonts/ProximaNova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70ef771c15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70ef771c15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70ef771c15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70ef771c1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70ef771c15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70ef771c15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70ef771c15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70ef771c15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70ef771c15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70ef771c15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70ef771c15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170ef771c15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7255ef5cd6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7255ef5cd6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7255ef5cd6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7255ef5cd6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jpg"/><Relationship Id="rId4" Type="http://schemas.openxmlformats.org/officeDocument/2006/relationships/hyperlink" Target="https://web.infn.it/SELDOM/" TargetMode="External"/><Relationship Id="rId9" Type="http://schemas.openxmlformats.org/officeDocument/2006/relationships/image" Target="../media/image10.jp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1.jpg"/><Relationship Id="rId8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7.png"/><Relationship Id="rId7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0" y="197775"/>
            <a:ext cx="91440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3559"/>
              <a:t>Towards the measurement of electromagnetic dipole moments of strange and charm baryons at LHC</a:t>
            </a:r>
            <a:endParaRPr sz="3559"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2816500"/>
            <a:ext cx="8520600" cy="132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u="sng"/>
              <a:t>Giorgia Tonani</a:t>
            </a:r>
            <a:r>
              <a:rPr b="1" lang="it"/>
              <a:t>,</a:t>
            </a:r>
            <a:r>
              <a:rPr b="1" lang="it"/>
              <a:t> 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/>
              <a:t>INFN and </a:t>
            </a:r>
            <a:r>
              <a:rPr b="1" lang="it"/>
              <a:t>Milano University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/>
              <a:t>IFIC and </a:t>
            </a:r>
            <a:r>
              <a:rPr b="1" lang="it"/>
              <a:t>Valencia University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dk1"/>
                </a:solidFill>
              </a:rPr>
              <a:t>Baryons 2022 - International Conference on the Structure of Baryons, 7-11 November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dk1"/>
                </a:solidFill>
              </a:rPr>
              <a:t>9th November 2022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7125" y="4061533"/>
            <a:ext cx="1593159" cy="88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4303520"/>
            <a:ext cx="1716800" cy="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22855" y="4061525"/>
            <a:ext cx="884200" cy="88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44140" y="4137223"/>
            <a:ext cx="1085900" cy="732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86869" y="4195662"/>
            <a:ext cx="1798901" cy="6159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/>
        </p:nvSpPr>
        <p:spPr>
          <a:xfrm>
            <a:off x="1081750" y="4531325"/>
            <a:ext cx="683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 u="sng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website</a:t>
            </a:r>
            <a:endParaRPr b="1" sz="1000" u="sng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165585" y="3985825"/>
            <a:ext cx="884199" cy="88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234750" y="183975"/>
            <a:ext cx="867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Electromagnetic dipole moments: what? why?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153075" y="955225"/>
            <a:ext cx="4235400" cy="418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Static property of particles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400"/>
              <a:t>In a quantum system, for spin ½ particles: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Electric dipole moment (</a:t>
            </a:r>
            <a:r>
              <a:rPr b="1" lang="it" sz="1400">
                <a:solidFill>
                  <a:schemeClr val="accent4"/>
                </a:solidFill>
              </a:rPr>
              <a:t>EDM</a:t>
            </a:r>
            <a:r>
              <a:rPr lang="it" sz="1400"/>
              <a:t>)</a:t>
            </a:r>
            <a:endParaRPr sz="14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it" sz="1400"/>
              <a:t>Magnetic dipole moment (</a:t>
            </a:r>
            <a:r>
              <a:rPr b="1" lang="it" sz="1400">
                <a:solidFill>
                  <a:schemeClr val="accent5"/>
                </a:solidFill>
              </a:rPr>
              <a:t>MDM</a:t>
            </a:r>
            <a:r>
              <a:rPr lang="it" sz="1400"/>
              <a:t>)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 sz="1400">
                <a:solidFill>
                  <a:schemeClr val="accent1"/>
                </a:solidFill>
                <a:highlight>
                  <a:srgbClr val="FFFFFF"/>
                </a:highlight>
              </a:rPr>
              <a:t>with the spin polarization vector: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71" name="Google Shape;71;p14" title="[102,102,102,&quot;https://www.codecogs.com/eqnedit.php?latex=%5Ctextbf%7BP%7D%20%3D%202%20%3C%5Ctextbf%7BS%7D%3E%2F%5Chbar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175" y="4162325"/>
            <a:ext cx="1816199" cy="2671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4020900" y="1610250"/>
            <a:ext cx="4980300" cy="33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</a:pPr>
            <a:r>
              <a:rPr b="1" lang="it">
                <a:solidFill>
                  <a:schemeClr val="accent4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EDM</a:t>
            </a: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violates T and P → </a:t>
            </a:r>
            <a:r>
              <a:rPr b="1" lang="it">
                <a:solidFill>
                  <a:schemeClr val="accent4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CP violation</a:t>
            </a: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via CPT theorem</a:t>
            </a:r>
            <a:endParaRPr>
              <a:solidFill>
                <a:schemeClr val="dk2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</a:pP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SM prediction (from neutron EDM): EDM &lt; 10</a:t>
            </a:r>
            <a:r>
              <a:rPr baseline="30000"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−26 </a:t>
            </a: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e cm [1]→ sensitive to physics </a:t>
            </a:r>
            <a:r>
              <a:rPr b="1" lang="it">
                <a:solidFill>
                  <a:schemeClr val="accent4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Beyond the Standard Model </a:t>
            </a: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at the current experimental sensitivity</a:t>
            </a:r>
            <a:endParaRPr>
              <a:solidFill>
                <a:schemeClr val="dk2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</a:pPr>
            <a:r>
              <a:rPr b="1" lang="it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MDM</a:t>
            </a: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measurement of particle and anti-particle → </a:t>
            </a:r>
            <a:r>
              <a:rPr b="1" lang="it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CPT invariance test</a:t>
            </a:r>
            <a:endParaRPr b="1">
              <a:solidFill>
                <a:schemeClr val="accent5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</a:pPr>
            <a:r>
              <a:rPr b="1" lang="it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MDM</a:t>
            </a: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measurement → experimental test of low-energy </a:t>
            </a:r>
            <a:r>
              <a:rPr b="1" lang="it">
                <a:solidFill>
                  <a:schemeClr val="accent5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QCD models</a:t>
            </a:r>
            <a:r>
              <a:rPr lang="it">
                <a:solidFill>
                  <a:schemeClr val="dk2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, related to non-perturbative QCD dynamics + sensitive to internal baryon dynamics</a:t>
            </a:r>
            <a:endParaRPr>
              <a:solidFill>
                <a:schemeClr val="dk2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3" name="Google Shape;73;p14" title="[0,0,0,&quot;https://www.codecogs.com/eqnedit.php?latex=%20H%20%3D%7B%5Cboldsymbol%7B-%7D%7D%20%5Cboldsymbol%7B%5Cdelta%7D%20%5Ccdot%20%5Cboldsymbol%7BE%7D%20%7B%5Cboldsymbol%7B-%7D%7D%20%5Cboldsymbol%7B%5Cmu%7D%20%5Ccdot%20%5Cboldsymbol%7BB%7D%20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3300" y="908250"/>
            <a:ext cx="2978600" cy="329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 title="[0,0,0,&quot;https://www.codecogs.com/eqnedit.php?latex=%20H%20%3D%7B%5Cboldsymbol%7B%2B%7D%7D%20%5Cboldsymbol%7B%5Cdelta%7D%20%5Ccdot%20%5Cboldsymbol%7BE%7D%20%7B%5Cboldsymbol%7B-%7D%7D%20%5Cboldsymbol%7B%5Cmu%7D%20%5Ccdot%20%5Cboldsymbol%7BB%7D%20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12675" y="1369900"/>
            <a:ext cx="2969100" cy="3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/>
          <p:nvPr/>
        </p:nvSpPr>
        <p:spPr>
          <a:xfrm>
            <a:off x="5998288" y="1304000"/>
            <a:ext cx="438900" cy="461700"/>
          </a:xfrm>
          <a:prstGeom prst="ellipse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76" name="Google Shape;76;p14"/>
          <p:cNvSpPr/>
          <p:nvPr/>
        </p:nvSpPr>
        <p:spPr>
          <a:xfrm>
            <a:off x="7159900" y="850900"/>
            <a:ext cx="357300" cy="375300"/>
          </a:xfrm>
          <a:prstGeom prst="ellipse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77" name="Google Shape;77;p14"/>
          <p:cNvSpPr/>
          <p:nvPr/>
        </p:nvSpPr>
        <p:spPr>
          <a:xfrm>
            <a:off x="7107450" y="1347200"/>
            <a:ext cx="387900" cy="375300"/>
          </a:xfrm>
          <a:prstGeom prst="ellipse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78" name="Google Shape;78;p14"/>
          <p:cNvSpPr/>
          <p:nvPr/>
        </p:nvSpPr>
        <p:spPr>
          <a:xfrm>
            <a:off x="4940125" y="1037550"/>
            <a:ext cx="387900" cy="5727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4"/>
          <p:cNvSpPr txBox="1"/>
          <p:nvPr/>
        </p:nvSpPr>
        <p:spPr>
          <a:xfrm>
            <a:off x="4322750" y="1283500"/>
            <a:ext cx="602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P, T</a:t>
            </a:r>
            <a:endParaRPr b="1" sz="18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0" name="Google Shape;80;p14"/>
          <p:cNvSpPr/>
          <p:nvPr/>
        </p:nvSpPr>
        <p:spPr>
          <a:xfrm>
            <a:off x="6024513" y="842350"/>
            <a:ext cx="438900" cy="461700"/>
          </a:xfrm>
          <a:prstGeom prst="ellipse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81" name="Google Shape;81;p14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1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51025" y="4646300"/>
            <a:ext cx="26637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  <a:highlight>
                  <a:srgbClr val="FFFFFF"/>
                </a:highlight>
              </a:rPr>
              <a:t>[1] Phys. Lett. B291 (1992) 293</a:t>
            </a:r>
            <a:endParaRPr sz="1200">
              <a:solidFill>
                <a:schemeClr val="accent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1724775" y="2161850"/>
            <a:ext cx="275400" cy="375300"/>
          </a:xfrm>
          <a:prstGeom prst="ellipse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85" name="Google Shape;85;p14" title="[0,0,0,&quot;https://www.codecogs.com/eqnedit.php?latex=%5Cboldsymbol%7B%5Cdelta%7D%20%3D%20%5Cfrac%7B1%7D%7B2%7D%20d%20%5Cmu_B%20%5Ctextbf%7BP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39965" y="2127250"/>
            <a:ext cx="1092199" cy="44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4" title="[0,0,0,&quot;https://www.codecogs.com/eqnedit.php?latex=%20%5Cboldsymbol%7B%5Cmu%7D%20%3D%20%5Cfrac%7B1%7D%7B2%7D%20g%20%5Cmu_B%20%5Ctextbf%7BP%7D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27275" y="3013950"/>
            <a:ext cx="1117601" cy="4445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4"/>
          <p:cNvSpPr/>
          <p:nvPr/>
        </p:nvSpPr>
        <p:spPr>
          <a:xfrm>
            <a:off x="1724775" y="3103650"/>
            <a:ext cx="275400" cy="375300"/>
          </a:xfrm>
          <a:prstGeom prst="ellipse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763" y="796987"/>
            <a:ext cx="6770826" cy="358157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/>
          <p:nvPr/>
        </p:nvSpPr>
        <p:spPr>
          <a:xfrm>
            <a:off x="5776225" y="3613163"/>
            <a:ext cx="1714500" cy="572700"/>
          </a:xfrm>
          <a:prstGeom prst="ellipse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2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96" name="Google Shape;96;p15"/>
          <p:cNvCxnSpPr>
            <a:stCxn id="93" idx="1"/>
          </p:cNvCxnSpPr>
          <p:nvPr/>
        </p:nvCxnSpPr>
        <p:spPr>
          <a:xfrm rot="10800000">
            <a:off x="5306708" y="3338832"/>
            <a:ext cx="720600" cy="35820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7" name="Google Shape;97;p15"/>
          <p:cNvSpPr/>
          <p:nvPr/>
        </p:nvSpPr>
        <p:spPr>
          <a:xfrm>
            <a:off x="4337275" y="2757138"/>
            <a:ext cx="990000" cy="7449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4316875" y="2821788"/>
            <a:ext cx="1030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strange</a:t>
            </a:r>
            <a:endParaRPr b="1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𝝉∼10</a:t>
            </a:r>
            <a:r>
              <a:rPr b="1" baseline="30000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-10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s</a:t>
            </a:r>
            <a:endParaRPr b="1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15"/>
          <p:cNvSpPr/>
          <p:nvPr/>
        </p:nvSpPr>
        <p:spPr>
          <a:xfrm>
            <a:off x="8031625" y="2692500"/>
            <a:ext cx="990000" cy="7449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8031625" y="2757138"/>
            <a:ext cx="990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charm</a:t>
            </a:r>
            <a:endParaRPr b="1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𝝉∼10</a:t>
            </a:r>
            <a:r>
              <a:rPr b="1" baseline="30000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-13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s</a:t>
            </a:r>
            <a:endParaRPr b="1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01" name="Google Shape;101;p15"/>
          <p:cNvCxnSpPr>
            <a:stCxn id="93" idx="6"/>
            <a:endCxn id="100" idx="1"/>
          </p:cNvCxnSpPr>
          <p:nvPr/>
        </p:nvCxnSpPr>
        <p:spPr>
          <a:xfrm flipH="1" rot="10800000">
            <a:off x="7490725" y="3172913"/>
            <a:ext cx="540900" cy="72660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" name="Google Shape;102;p15"/>
          <p:cNvSpPr txBox="1"/>
          <p:nvPr/>
        </p:nvSpPr>
        <p:spPr>
          <a:xfrm>
            <a:off x="0" y="4418875"/>
            <a:ext cx="48987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[1] J. Phys. G: Nucl. Part. Phys. 47 (2020) 010501</a:t>
            </a:r>
            <a:endParaRPr sz="12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[2] CERN-PBC-REPORT-2018-008 </a:t>
            </a:r>
            <a:endParaRPr sz="12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3" name="Google Shape;103;p15"/>
          <p:cNvSpPr/>
          <p:nvPr/>
        </p:nvSpPr>
        <p:spPr>
          <a:xfrm>
            <a:off x="5582300" y="4215225"/>
            <a:ext cx="2334300" cy="15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5"/>
          <p:cNvSpPr txBox="1"/>
          <p:nvPr>
            <p:ph type="title"/>
          </p:nvPr>
        </p:nvSpPr>
        <p:spPr>
          <a:xfrm>
            <a:off x="234750" y="183975"/>
            <a:ext cx="867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Electromagnetic dipole moments: why?</a:t>
            </a:r>
            <a:endParaRPr/>
          </a:p>
        </p:txBody>
      </p:sp>
      <p:pic>
        <p:nvPicPr>
          <p:cNvPr id="105" name="Google Shape;10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238" y="760912"/>
            <a:ext cx="8486389" cy="365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idx="1" type="body"/>
          </p:nvPr>
        </p:nvSpPr>
        <p:spPr>
          <a:xfrm>
            <a:off x="311700" y="944475"/>
            <a:ext cx="8520600" cy="4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/>
              <a:t>Polarization precession in electromagnetic field:</a:t>
            </a:r>
            <a:r>
              <a:rPr lang="it" sz="1400">
                <a:highlight>
                  <a:schemeClr val="lt1"/>
                </a:highlight>
              </a:rPr>
              <a:t> </a:t>
            </a:r>
            <a:r>
              <a:rPr lang="it">
                <a:solidFill>
                  <a:schemeClr val="accent1"/>
                </a:solidFill>
                <a:highlight>
                  <a:srgbClr val="FFFFFF"/>
                </a:highlight>
              </a:rPr>
              <a:t>Λ</a:t>
            </a:r>
            <a:r>
              <a:rPr lang="it"/>
              <a:t> at</a:t>
            </a:r>
            <a:r>
              <a:rPr lang="it"/>
              <a:t> L</a:t>
            </a:r>
            <a:r>
              <a:rPr lang="it"/>
              <a:t>HCb experiment</a:t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3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3" name="Google Shape;113;p16"/>
          <p:cNvSpPr/>
          <p:nvPr/>
        </p:nvSpPr>
        <p:spPr>
          <a:xfrm rot="1233678">
            <a:off x="7604003" y="156713"/>
            <a:ext cx="1531565" cy="689326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 txBox="1"/>
          <p:nvPr/>
        </p:nvSpPr>
        <p:spPr>
          <a:xfrm rot="1459159">
            <a:off x="7890308" y="255054"/>
            <a:ext cx="1061382" cy="492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strange</a:t>
            </a:r>
            <a:endParaRPr b="1" sz="2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15" name="Google Shape;115;p16"/>
          <p:cNvCxnSpPr/>
          <p:nvPr/>
        </p:nvCxnSpPr>
        <p:spPr>
          <a:xfrm flipH="1" rot="10800000">
            <a:off x="4184200" y="3371875"/>
            <a:ext cx="285900" cy="51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6"/>
          <p:cNvCxnSpPr/>
          <p:nvPr/>
        </p:nvCxnSpPr>
        <p:spPr>
          <a:xfrm flipH="1" rot="10800000">
            <a:off x="4470100" y="3229075"/>
            <a:ext cx="806100" cy="1428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7" name="Google Shape;117;p16"/>
          <p:cNvCxnSpPr/>
          <p:nvPr/>
        </p:nvCxnSpPr>
        <p:spPr>
          <a:xfrm flipH="1" rot="10800000">
            <a:off x="5296575" y="3198375"/>
            <a:ext cx="81600" cy="30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" name="Google Shape;118;p16"/>
          <p:cNvCxnSpPr/>
          <p:nvPr/>
        </p:nvCxnSpPr>
        <p:spPr>
          <a:xfrm rot="10800000">
            <a:off x="724575" y="1596100"/>
            <a:ext cx="0" cy="2806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9" name="Google Shape;119;p16"/>
          <p:cNvSpPr/>
          <p:nvPr/>
        </p:nvSpPr>
        <p:spPr>
          <a:xfrm>
            <a:off x="479650" y="2718700"/>
            <a:ext cx="1020600" cy="400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0" name="Google Shape;120;p16"/>
          <p:cNvCxnSpPr/>
          <p:nvPr/>
        </p:nvCxnSpPr>
        <p:spPr>
          <a:xfrm>
            <a:off x="734775" y="4412800"/>
            <a:ext cx="6960000" cy="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1" name="Google Shape;121;p16"/>
          <p:cNvCxnSpPr>
            <a:stCxn id="119" idx="1"/>
          </p:cNvCxnSpPr>
          <p:nvPr/>
        </p:nvCxnSpPr>
        <p:spPr>
          <a:xfrm>
            <a:off x="479650" y="291880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16"/>
          <p:cNvCxnSpPr/>
          <p:nvPr/>
        </p:nvCxnSpPr>
        <p:spPr>
          <a:xfrm>
            <a:off x="5919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p16"/>
          <p:cNvCxnSpPr/>
          <p:nvPr/>
        </p:nvCxnSpPr>
        <p:spPr>
          <a:xfrm>
            <a:off x="7078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4" name="Google Shape;124;p16"/>
          <p:cNvCxnSpPr/>
          <p:nvPr/>
        </p:nvCxnSpPr>
        <p:spPr>
          <a:xfrm>
            <a:off x="8238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16"/>
          <p:cNvCxnSpPr/>
          <p:nvPr/>
        </p:nvCxnSpPr>
        <p:spPr>
          <a:xfrm>
            <a:off x="9397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" name="Google Shape;126;p16"/>
          <p:cNvCxnSpPr/>
          <p:nvPr/>
        </p:nvCxnSpPr>
        <p:spPr>
          <a:xfrm>
            <a:off x="10557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" name="Google Shape;127;p16"/>
          <p:cNvCxnSpPr/>
          <p:nvPr/>
        </p:nvCxnSpPr>
        <p:spPr>
          <a:xfrm>
            <a:off x="11716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8" name="Google Shape;128;p16"/>
          <p:cNvCxnSpPr/>
          <p:nvPr/>
        </p:nvCxnSpPr>
        <p:spPr>
          <a:xfrm>
            <a:off x="12876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16"/>
          <p:cNvCxnSpPr/>
          <p:nvPr/>
        </p:nvCxnSpPr>
        <p:spPr>
          <a:xfrm>
            <a:off x="14035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1383363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" name="Google Shape;131;p16"/>
          <p:cNvCxnSpPr/>
          <p:nvPr/>
        </p:nvCxnSpPr>
        <p:spPr>
          <a:xfrm>
            <a:off x="2042150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" name="Google Shape;132;p16"/>
          <p:cNvCxnSpPr/>
          <p:nvPr/>
        </p:nvCxnSpPr>
        <p:spPr>
          <a:xfrm>
            <a:off x="2700938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" name="Google Shape;133;p16"/>
          <p:cNvCxnSpPr/>
          <p:nvPr/>
        </p:nvCxnSpPr>
        <p:spPr>
          <a:xfrm>
            <a:off x="3359725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6"/>
          <p:cNvCxnSpPr/>
          <p:nvPr/>
        </p:nvCxnSpPr>
        <p:spPr>
          <a:xfrm>
            <a:off x="4018513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5" name="Google Shape;135;p16"/>
          <p:cNvCxnSpPr/>
          <p:nvPr/>
        </p:nvCxnSpPr>
        <p:spPr>
          <a:xfrm>
            <a:off x="4677300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16"/>
          <p:cNvCxnSpPr/>
          <p:nvPr/>
        </p:nvCxnSpPr>
        <p:spPr>
          <a:xfrm>
            <a:off x="5994875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16"/>
          <p:cNvCxnSpPr/>
          <p:nvPr/>
        </p:nvCxnSpPr>
        <p:spPr>
          <a:xfrm>
            <a:off x="7312450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6"/>
          <p:cNvCxnSpPr/>
          <p:nvPr/>
        </p:nvCxnSpPr>
        <p:spPr>
          <a:xfrm>
            <a:off x="724575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16"/>
          <p:cNvCxnSpPr/>
          <p:nvPr/>
        </p:nvCxnSpPr>
        <p:spPr>
          <a:xfrm>
            <a:off x="6653663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" name="Google Shape;140;p16"/>
          <p:cNvCxnSpPr/>
          <p:nvPr/>
        </p:nvCxnSpPr>
        <p:spPr>
          <a:xfrm>
            <a:off x="5336088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1" name="Google Shape;141;p16"/>
          <p:cNvSpPr txBox="1"/>
          <p:nvPr/>
        </p:nvSpPr>
        <p:spPr>
          <a:xfrm>
            <a:off x="653200" y="4434600"/>
            <a:ext cx="7694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1                                                        5                                                                     10    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2" name="Google Shape;142;p16"/>
          <p:cNvSpPr/>
          <p:nvPr/>
        </p:nvSpPr>
        <p:spPr>
          <a:xfrm>
            <a:off x="2215200" y="2459350"/>
            <a:ext cx="172800" cy="88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6"/>
          <p:cNvSpPr/>
          <p:nvPr/>
        </p:nvSpPr>
        <p:spPr>
          <a:xfrm>
            <a:off x="2533550" y="2187375"/>
            <a:ext cx="172800" cy="1338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6"/>
          <p:cNvSpPr/>
          <p:nvPr/>
        </p:nvSpPr>
        <p:spPr>
          <a:xfrm>
            <a:off x="3315600" y="1754100"/>
            <a:ext cx="2009100" cy="2132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6"/>
          <p:cNvSpPr/>
          <p:nvPr/>
        </p:nvSpPr>
        <p:spPr>
          <a:xfrm>
            <a:off x="5933950" y="1596100"/>
            <a:ext cx="172800" cy="24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6"/>
          <p:cNvSpPr/>
          <p:nvPr/>
        </p:nvSpPr>
        <p:spPr>
          <a:xfrm flipH="1">
            <a:off x="6320975" y="1596050"/>
            <a:ext cx="172800" cy="24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6"/>
          <p:cNvSpPr/>
          <p:nvPr/>
        </p:nvSpPr>
        <p:spPr>
          <a:xfrm>
            <a:off x="6708000" y="1596100"/>
            <a:ext cx="172800" cy="24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6"/>
          <p:cNvSpPr txBox="1"/>
          <p:nvPr/>
        </p:nvSpPr>
        <p:spPr>
          <a:xfrm>
            <a:off x="663938" y="2331300"/>
            <a:ext cx="72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VELO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9" name="Google Shape;149;p16"/>
          <p:cNvSpPr txBox="1"/>
          <p:nvPr/>
        </p:nvSpPr>
        <p:spPr>
          <a:xfrm>
            <a:off x="2215200" y="1725625"/>
            <a:ext cx="38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TT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3806600" y="1354350"/>
            <a:ext cx="122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MAGNET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16"/>
          <p:cNvSpPr txBox="1"/>
          <p:nvPr/>
        </p:nvSpPr>
        <p:spPr>
          <a:xfrm>
            <a:off x="5795075" y="1243775"/>
            <a:ext cx="122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T1      T2    T3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16"/>
          <p:cNvSpPr/>
          <p:nvPr/>
        </p:nvSpPr>
        <p:spPr>
          <a:xfrm>
            <a:off x="836850" y="2262606"/>
            <a:ext cx="6912425" cy="930650"/>
          </a:xfrm>
          <a:custGeom>
            <a:rect b="b" l="l" r="r" t="t"/>
            <a:pathLst>
              <a:path extrusionOk="0" h="37226" w="276497">
                <a:moveTo>
                  <a:pt x="0" y="27225"/>
                </a:moveTo>
                <a:cubicBezTo>
                  <a:pt x="20139" y="22735"/>
                  <a:pt x="86133" y="2256"/>
                  <a:pt x="120831" y="283"/>
                </a:cubicBezTo>
                <a:cubicBezTo>
                  <a:pt x="155529" y="-1690"/>
                  <a:pt x="184036" y="9808"/>
                  <a:pt x="208189" y="15387"/>
                </a:cubicBezTo>
                <a:cubicBezTo>
                  <a:pt x="232342" y="20966"/>
                  <a:pt x="254997" y="30286"/>
                  <a:pt x="265747" y="33756"/>
                </a:cubicBezTo>
                <a:cubicBezTo>
                  <a:pt x="276497" y="37226"/>
                  <a:pt x="271530" y="35798"/>
                  <a:pt x="272687" y="36206"/>
                </a:cubicBez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3" name="Google Shape;153;p16"/>
          <p:cNvSpPr/>
          <p:nvPr/>
        </p:nvSpPr>
        <p:spPr>
          <a:xfrm flipH="1" rot="10800000">
            <a:off x="823800" y="2705518"/>
            <a:ext cx="6912425" cy="930650"/>
          </a:xfrm>
          <a:custGeom>
            <a:rect b="b" l="l" r="r" t="t"/>
            <a:pathLst>
              <a:path extrusionOk="0" h="37226" w="276497">
                <a:moveTo>
                  <a:pt x="0" y="27225"/>
                </a:moveTo>
                <a:cubicBezTo>
                  <a:pt x="20139" y="22735"/>
                  <a:pt x="86133" y="2256"/>
                  <a:pt x="120831" y="283"/>
                </a:cubicBezTo>
                <a:cubicBezTo>
                  <a:pt x="155529" y="-1690"/>
                  <a:pt x="184036" y="9808"/>
                  <a:pt x="208189" y="15387"/>
                </a:cubicBezTo>
                <a:cubicBezTo>
                  <a:pt x="232342" y="20966"/>
                  <a:pt x="254997" y="30286"/>
                  <a:pt x="265747" y="33756"/>
                </a:cubicBezTo>
                <a:cubicBezTo>
                  <a:pt x="276497" y="37226"/>
                  <a:pt x="271530" y="35798"/>
                  <a:pt x="272687" y="36206"/>
                </a:cubicBez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54" name="Google Shape;154;p16"/>
          <p:cNvCxnSpPr>
            <a:endCxn id="155" idx="3"/>
          </p:cNvCxnSpPr>
          <p:nvPr/>
        </p:nvCxnSpPr>
        <p:spPr>
          <a:xfrm flipH="1" rot="10800000">
            <a:off x="846903" y="2877537"/>
            <a:ext cx="520500" cy="759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56" name="Google Shape;156;p16"/>
          <p:cNvSpPr/>
          <p:nvPr/>
        </p:nvSpPr>
        <p:spPr>
          <a:xfrm>
            <a:off x="1403549" y="2276850"/>
            <a:ext cx="6432362" cy="572727"/>
          </a:xfrm>
          <a:custGeom>
            <a:rect b="b" l="l" r="r" t="t"/>
            <a:pathLst>
              <a:path extrusionOk="0" h="30854" w="277586">
                <a:moveTo>
                  <a:pt x="0" y="30854"/>
                </a:moveTo>
                <a:cubicBezTo>
                  <a:pt x="16465" y="25751"/>
                  <a:pt x="60620" y="2143"/>
                  <a:pt x="98788" y="238"/>
                </a:cubicBezTo>
                <a:cubicBezTo>
                  <a:pt x="136956" y="-1667"/>
                  <a:pt x="199208" y="14730"/>
                  <a:pt x="229008" y="19424"/>
                </a:cubicBezTo>
                <a:cubicBezTo>
                  <a:pt x="258808" y="24118"/>
                  <a:pt x="269490" y="26907"/>
                  <a:pt x="277586" y="28404"/>
                </a:cubicBez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7" name="Google Shape;157;p16"/>
          <p:cNvSpPr/>
          <p:nvPr/>
        </p:nvSpPr>
        <p:spPr>
          <a:xfrm>
            <a:off x="1403550" y="1750250"/>
            <a:ext cx="6600959" cy="1525642"/>
          </a:xfrm>
          <a:custGeom>
            <a:rect b="b" l="l" r="r" t="t"/>
            <a:pathLst>
              <a:path extrusionOk="0" h="65317" w="258102">
                <a:moveTo>
                  <a:pt x="0" y="47562"/>
                </a:moveTo>
                <a:cubicBezTo>
                  <a:pt x="14560" y="50283"/>
                  <a:pt x="47625" y="70626"/>
                  <a:pt x="87358" y="63890"/>
                </a:cubicBezTo>
                <a:cubicBezTo>
                  <a:pt x="127091" y="57154"/>
                  <a:pt x="209958" y="17762"/>
                  <a:pt x="238397" y="7148"/>
                </a:cubicBezTo>
                <a:cubicBezTo>
                  <a:pt x="266836" y="-3465"/>
                  <a:pt x="254726" y="1366"/>
                  <a:pt x="257992" y="209"/>
                </a:cubicBez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8" name="Google Shape;158;p16"/>
          <p:cNvSpPr txBox="1"/>
          <p:nvPr/>
        </p:nvSpPr>
        <p:spPr>
          <a:xfrm>
            <a:off x="1287600" y="3727588"/>
            <a:ext cx="185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INITIAL POLARIZATION </a:t>
            </a:r>
            <a:r>
              <a:rPr b="1" lang="it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P</a:t>
            </a:r>
            <a:r>
              <a:rPr b="1" baseline="-25000" lang="it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0</a:t>
            </a:r>
            <a:endParaRPr b="1" baseline="-25000">
              <a:solidFill>
                <a:srgbClr val="FF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9" name="Google Shape;159;p16"/>
          <p:cNvSpPr txBox="1"/>
          <p:nvPr/>
        </p:nvSpPr>
        <p:spPr>
          <a:xfrm>
            <a:off x="4229000" y="1808475"/>
            <a:ext cx="38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B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0" name="Google Shape;160;p16"/>
          <p:cNvSpPr txBox="1"/>
          <p:nvPr/>
        </p:nvSpPr>
        <p:spPr>
          <a:xfrm>
            <a:off x="7704975" y="4217800"/>
            <a:ext cx="806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z </a:t>
            </a: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[m]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1" name="Google Shape;161;p16"/>
          <p:cNvSpPr txBox="1"/>
          <p:nvPr/>
        </p:nvSpPr>
        <p:spPr>
          <a:xfrm>
            <a:off x="163275" y="1510400"/>
            <a:ext cx="56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x [m]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62" name="Google Shape;162;p16"/>
          <p:cNvCxnSpPr/>
          <p:nvPr/>
        </p:nvCxnSpPr>
        <p:spPr>
          <a:xfrm flipH="1" rot="10800000">
            <a:off x="639450" y="2208675"/>
            <a:ext cx="1368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p16"/>
          <p:cNvCxnSpPr/>
          <p:nvPr/>
        </p:nvCxnSpPr>
        <p:spPr>
          <a:xfrm flipH="1" rot="10800000">
            <a:off x="656175" y="3527538"/>
            <a:ext cx="1368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4" name="Google Shape;164;p16"/>
          <p:cNvSpPr txBox="1"/>
          <p:nvPr/>
        </p:nvSpPr>
        <p:spPr>
          <a:xfrm>
            <a:off x="354000" y="2028913"/>
            <a:ext cx="28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1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5" name="Google Shape;165;p16"/>
          <p:cNvSpPr txBox="1"/>
          <p:nvPr/>
        </p:nvSpPr>
        <p:spPr>
          <a:xfrm>
            <a:off x="337275" y="3328775"/>
            <a:ext cx="38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1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6" name="Google Shape;166;p16"/>
          <p:cNvSpPr txBox="1"/>
          <p:nvPr/>
        </p:nvSpPr>
        <p:spPr>
          <a:xfrm>
            <a:off x="8098300" y="1485225"/>
            <a:ext cx="1109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π</a:t>
            </a:r>
            <a:r>
              <a:rPr b="1" baseline="30000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endParaRPr b="1" baseline="30000" sz="20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7" name="Google Shape;167;p16"/>
          <p:cNvSpPr txBox="1"/>
          <p:nvPr/>
        </p:nvSpPr>
        <p:spPr>
          <a:xfrm>
            <a:off x="7436575" y="3100375"/>
            <a:ext cx="48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endParaRPr b="1" baseline="30000" sz="20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8" name="Google Shape;168;p16"/>
          <p:cNvSpPr txBox="1"/>
          <p:nvPr/>
        </p:nvSpPr>
        <p:spPr>
          <a:xfrm>
            <a:off x="7482050" y="2318500"/>
            <a:ext cx="48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endParaRPr b="1" baseline="30000" sz="20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9" name="Google Shape;169;p16"/>
          <p:cNvSpPr txBox="1"/>
          <p:nvPr/>
        </p:nvSpPr>
        <p:spPr>
          <a:xfrm>
            <a:off x="8053425" y="2656425"/>
            <a:ext cx="38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p</a:t>
            </a:r>
            <a:endParaRPr b="1" sz="20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214950" y="2981488"/>
            <a:ext cx="7248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J/𝜓</a:t>
            </a:r>
            <a:endParaRPr b="1" sz="25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1" name="Google Shape;171;p16"/>
          <p:cNvSpPr txBox="1"/>
          <p:nvPr/>
        </p:nvSpPr>
        <p:spPr>
          <a:xfrm>
            <a:off x="1277913" y="2331290"/>
            <a:ext cx="599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𝝠</a:t>
            </a:r>
            <a:endParaRPr b="1" sz="25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5" name="Google Shape;155;p16"/>
          <p:cNvSpPr/>
          <p:nvPr/>
        </p:nvSpPr>
        <p:spPr>
          <a:xfrm rot="-434956">
            <a:off x="974325" y="2804146"/>
            <a:ext cx="394655" cy="196583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6"/>
          <p:cNvSpPr txBox="1"/>
          <p:nvPr/>
        </p:nvSpPr>
        <p:spPr>
          <a:xfrm>
            <a:off x="809250" y="1222988"/>
            <a:ext cx="35175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latin typeface="Proxima Nova"/>
                <a:ea typeface="Proxima Nova"/>
                <a:cs typeface="Proxima Nova"/>
                <a:sym typeface="Proxima Nova"/>
              </a:rPr>
              <a:t>𝝠</a:t>
            </a:r>
            <a:r>
              <a:rPr b="1" baseline="-25000" lang="it" sz="2500">
                <a:latin typeface="Proxima Nova"/>
                <a:ea typeface="Proxima Nova"/>
                <a:cs typeface="Proxima Nova"/>
                <a:sym typeface="Proxima Nova"/>
              </a:rPr>
              <a:t>b</a:t>
            </a: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it" sz="2300">
                <a:highlight>
                  <a:srgbClr val="FFFFFF"/>
                </a:highlight>
              </a:rPr>
              <a:t>→ </a:t>
            </a:r>
            <a:r>
              <a:rPr b="1" lang="it" sz="25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J/𝜓(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 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r>
              <a:rPr b="1" lang="it" sz="25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𝝠(p</a:t>
            </a:r>
            <a:r>
              <a:rPr b="1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π</a:t>
            </a:r>
            <a:r>
              <a:rPr b="1" baseline="30000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endParaRPr b="1" sz="25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5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3" name="Google Shape;173;p16"/>
          <p:cNvSpPr/>
          <p:nvPr/>
        </p:nvSpPr>
        <p:spPr>
          <a:xfrm>
            <a:off x="3199650" y="2016237"/>
            <a:ext cx="5515800" cy="177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4" name="Google Shape;1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5800" y="2610225"/>
            <a:ext cx="5425100" cy="49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6"/>
          <p:cNvSpPr txBox="1"/>
          <p:nvPr/>
        </p:nvSpPr>
        <p:spPr>
          <a:xfrm>
            <a:off x="3265350" y="2074513"/>
            <a:ext cx="53853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Λ decay angular distribution in Λ helicity frame (½ →½ 0)</a:t>
            </a:r>
            <a:endParaRPr sz="1600">
              <a:solidFill>
                <a:schemeClr val="accent1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3199650" y="3309600"/>
            <a:ext cx="5112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with 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α the</a:t>
            </a: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Λ decay asymmetry parameter</a:t>
            </a:r>
            <a:endParaRPr sz="1600">
              <a:solidFill>
                <a:schemeClr val="accent1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7" name="Google Shape;177;p16"/>
          <p:cNvSpPr/>
          <p:nvPr/>
        </p:nvSpPr>
        <p:spPr>
          <a:xfrm>
            <a:off x="5192400" y="2753588"/>
            <a:ext cx="285900" cy="3111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6"/>
          <p:cNvSpPr/>
          <p:nvPr/>
        </p:nvSpPr>
        <p:spPr>
          <a:xfrm>
            <a:off x="6510050" y="2778713"/>
            <a:ext cx="285900" cy="3111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6"/>
          <p:cNvSpPr/>
          <p:nvPr/>
        </p:nvSpPr>
        <p:spPr>
          <a:xfrm>
            <a:off x="7827700" y="2778713"/>
            <a:ext cx="285900" cy="3111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6"/>
          <p:cNvSpPr txBox="1"/>
          <p:nvPr/>
        </p:nvSpPr>
        <p:spPr>
          <a:xfrm>
            <a:off x="7081125" y="4644375"/>
            <a:ext cx="2053800" cy="6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3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[1] Eur. Phys. J. </a:t>
            </a:r>
            <a:r>
              <a:rPr b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(2017) 77:181</a:t>
            </a:r>
            <a:endParaRPr sz="1300">
              <a:solidFill>
                <a:schemeClr val="accent1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1" name="Google Shape;181;p16"/>
          <p:cNvSpPr txBox="1"/>
          <p:nvPr>
            <p:ph type="title"/>
          </p:nvPr>
        </p:nvSpPr>
        <p:spPr>
          <a:xfrm>
            <a:off x="234750" y="183975"/>
            <a:ext cx="867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Electromagnetic dipole moments: how?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"/>
          <p:cNvSpPr txBox="1"/>
          <p:nvPr>
            <p:ph idx="1" type="body"/>
          </p:nvPr>
        </p:nvSpPr>
        <p:spPr>
          <a:xfrm>
            <a:off x="311700" y="944475"/>
            <a:ext cx="8520600" cy="4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/>
              <a:t>Polarization precession in electromagnetic field of LHCb experiment</a:t>
            </a:r>
            <a:endParaRPr/>
          </a:p>
        </p:txBody>
      </p:sp>
      <p:sp>
        <p:nvSpPr>
          <p:cNvPr id="187" name="Google Shape;187;p17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7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3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9" name="Google Shape;189;p17"/>
          <p:cNvSpPr/>
          <p:nvPr/>
        </p:nvSpPr>
        <p:spPr>
          <a:xfrm rot="1233678">
            <a:off x="7604003" y="156713"/>
            <a:ext cx="1531565" cy="689326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7"/>
          <p:cNvSpPr txBox="1"/>
          <p:nvPr/>
        </p:nvSpPr>
        <p:spPr>
          <a:xfrm rot="1459159">
            <a:off x="7890308" y="255054"/>
            <a:ext cx="1061382" cy="492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strange</a:t>
            </a:r>
            <a:endParaRPr b="1" sz="2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91" name="Google Shape;191;p17"/>
          <p:cNvCxnSpPr/>
          <p:nvPr/>
        </p:nvCxnSpPr>
        <p:spPr>
          <a:xfrm flipH="1" rot="10800000">
            <a:off x="4184200" y="3371875"/>
            <a:ext cx="285900" cy="51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17"/>
          <p:cNvCxnSpPr/>
          <p:nvPr/>
        </p:nvCxnSpPr>
        <p:spPr>
          <a:xfrm flipH="1" rot="10800000">
            <a:off x="4470100" y="3229075"/>
            <a:ext cx="806100" cy="1428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3" name="Google Shape;193;p17"/>
          <p:cNvCxnSpPr/>
          <p:nvPr/>
        </p:nvCxnSpPr>
        <p:spPr>
          <a:xfrm flipH="1" rot="10800000">
            <a:off x="5296575" y="3198375"/>
            <a:ext cx="81600" cy="30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4" name="Google Shape;194;p17"/>
          <p:cNvCxnSpPr/>
          <p:nvPr/>
        </p:nvCxnSpPr>
        <p:spPr>
          <a:xfrm rot="10800000">
            <a:off x="724575" y="1596100"/>
            <a:ext cx="0" cy="2806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5" name="Google Shape;195;p17"/>
          <p:cNvSpPr/>
          <p:nvPr/>
        </p:nvSpPr>
        <p:spPr>
          <a:xfrm>
            <a:off x="479650" y="2718700"/>
            <a:ext cx="1020600" cy="400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6" name="Google Shape;196;p17"/>
          <p:cNvCxnSpPr/>
          <p:nvPr/>
        </p:nvCxnSpPr>
        <p:spPr>
          <a:xfrm>
            <a:off x="734775" y="4412800"/>
            <a:ext cx="6960000" cy="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p17"/>
          <p:cNvCxnSpPr>
            <a:stCxn id="195" idx="1"/>
          </p:cNvCxnSpPr>
          <p:nvPr/>
        </p:nvCxnSpPr>
        <p:spPr>
          <a:xfrm>
            <a:off x="479650" y="291880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8" name="Google Shape;198;p17"/>
          <p:cNvCxnSpPr/>
          <p:nvPr/>
        </p:nvCxnSpPr>
        <p:spPr>
          <a:xfrm>
            <a:off x="5919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17"/>
          <p:cNvCxnSpPr/>
          <p:nvPr/>
        </p:nvCxnSpPr>
        <p:spPr>
          <a:xfrm>
            <a:off x="7078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17"/>
          <p:cNvCxnSpPr/>
          <p:nvPr/>
        </p:nvCxnSpPr>
        <p:spPr>
          <a:xfrm>
            <a:off x="8238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17"/>
          <p:cNvCxnSpPr/>
          <p:nvPr/>
        </p:nvCxnSpPr>
        <p:spPr>
          <a:xfrm>
            <a:off x="9397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17"/>
          <p:cNvCxnSpPr/>
          <p:nvPr/>
        </p:nvCxnSpPr>
        <p:spPr>
          <a:xfrm>
            <a:off x="10557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17"/>
          <p:cNvCxnSpPr/>
          <p:nvPr/>
        </p:nvCxnSpPr>
        <p:spPr>
          <a:xfrm>
            <a:off x="11716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4" name="Google Shape;204;p17"/>
          <p:cNvCxnSpPr/>
          <p:nvPr/>
        </p:nvCxnSpPr>
        <p:spPr>
          <a:xfrm>
            <a:off x="128760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5" name="Google Shape;205;p17"/>
          <p:cNvCxnSpPr/>
          <p:nvPr/>
        </p:nvCxnSpPr>
        <p:spPr>
          <a:xfrm>
            <a:off x="1403550" y="2824956"/>
            <a:ext cx="0" cy="21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6" name="Google Shape;206;p17"/>
          <p:cNvCxnSpPr/>
          <p:nvPr/>
        </p:nvCxnSpPr>
        <p:spPr>
          <a:xfrm>
            <a:off x="1383363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17"/>
          <p:cNvCxnSpPr/>
          <p:nvPr/>
        </p:nvCxnSpPr>
        <p:spPr>
          <a:xfrm>
            <a:off x="2042150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8" name="Google Shape;208;p17"/>
          <p:cNvCxnSpPr/>
          <p:nvPr/>
        </p:nvCxnSpPr>
        <p:spPr>
          <a:xfrm>
            <a:off x="2700938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17"/>
          <p:cNvCxnSpPr/>
          <p:nvPr/>
        </p:nvCxnSpPr>
        <p:spPr>
          <a:xfrm>
            <a:off x="3359725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17"/>
          <p:cNvCxnSpPr/>
          <p:nvPr/>
        </p:nvCxnSpPr>
        <p:spPr>
          <a:xfrm>
            <a:off x="4018513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17"/>
          <p:cNvCxnSpPr/>
          <p:nvPr/>
        </p:nvCxnSpPr>
        <p:spPr>
          <a:xfrm>
            <a:off x="4677300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17"/>
          <p:cNvCxnSpPr/>
          <p:nvPr/>
        </p:nvCxnSpPr>
        <p:spPr>
          <a:xfrm>
            <a:off x="5994875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17"/>
          <p:cNvCxnSpPr/>
          <p:nvPr/>
        </p:nvCxnSpPr>
        <p:spPr>
          <a:xfrm>
            <a:off x="7312450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4" name="Google Shape;214;p17"/>
          <p:cNvCxnSpPr/>
          <p:nvPr/>
        </p:nvCxnSpPr>
        <p:spPr>
          <a:xfrm>
            <a:off x="724575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5" name="Google Shape;215;p17"/>
          <p:cNvCxnSpPr/>
          <p:nvPr/>
        </p:nvCxnSpPr>
        <p:spPr>
          <a:xfrm>
            <a:off x="6653663" y="433115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17"/>
          <p:cNvCxnSpPr/>
          <p:nvPr/>
        </p:nvCxnSpPr>
        <p:spPr>
          <a:xfrm>
            <a:off x="5336088" y="4321000"/>
            <a:ext cx="0" cy="19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7" name="Google Shape;217;p17"/>
          <p:cNvSpPr txBox="1"/>
          <p:nvPr/>
        </p:nvSpPr>
        <p:spPr>
          <a:xfrm>
            <a:off x="653200" y="4434600"/>
            <a:ext cx="7694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1                                                        5                                                                     10    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8" name="Google Shape;218;p17"/>
          <p:cNvSpPr/>
          <p:nvPr/>
        </p:nvSpPr>
        <p:spPr>
          <a:xfrm>
            <a:off x="2215200" y="2459350"/>
            <a:ext cx="172800" cy="88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7"/>
          <p:cNvSpPr/>
          <p:nvPr/>
        </p:nvSpPr>
        <p:spPr>
          <a:xfrm>
            <a:off x="2533550" y="2187375"/>
            <a:ext cx="172800" cy="1338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7"/>
          <p:cNvSpPr/>
          <p:nvPr/>
        </p:nvSpPr>
        <p:spPr>
          <a:xfrm>
            <a:off x="3315600" y="1754100"/>
            <a:ext cx="2009100" cy="2132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7"/>
          <p:cNvSpPr/>
          <p:nvPr/>
        </p:nvSpPr>
        <p:spPr>
          <a:xfrm>
            <a:off x="5933950" y="1596100"/>
            <a:ext cx="172800" cy="24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7"/>
          <p:cNvSpPr/>
          <p:nvPr/>
        </p:nvSpPr>
        <p:spPr>
          <a:xfrm flipH="1">
            <a:off x="6320975" y="1596050"/>
            <a:ext cx="172800" cy="24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7"/>
          <p:cNvSpPr/>
          <p:nvPr/>
        </p:nvSpPr>
        <p:spPr>
          <a:xfrm>
            <a:off x="6708000" y="1596100"/>
            <a:ext cx="172800" cy="2413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7"/>
          <p:cNvSpPr txBox="1"/>
          <p:nvPr/>
        </p:nvSpPr>
        <p:spPr>
          <a:xfrm>
            <a:off x="663938" y="2331300"/>
            <a:ext cx="72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VELO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5" name="Google Shape;225;p17"/>
          <p:cNvSpPr txBox="1"/>
          <p:nvPr/>
        </p:nvSpPr>
        <p:spPr>
          <a:xfrm>
            <a:off x="2215200" y="1725625"/>
            <a:ext cx="38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TT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6" name="Google Shape;226;p17"/>
          <p:cNvSpPr txBox="1"/>
          <p:nvPr/>
        </p:nvSpPr>
        <p:spPr>
          <a:xfrm>
            <a:off x="3806600" y="1354350"/>
            <a:ext cx="122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MAGNET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7" name="Google Shape;227;p17"/>
          <p:cNvSpPr txBox="1"/>
          <p:nvPr/>
        </p:nvSpPr>
        <p:spPr>
          <a:xfrm>
            <a:off x="5795075" y="1243775"/>
            <a:ext cx="122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T1      T2    T3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8" name="Google Shape;228;p17"/>
          <p:cNvSpPr/>
          <p:nvPr/>
        </p:nvSpPr>
        <p:spPr>
          <a:xfrm>
            <a:off x="836850" y="2262606"/>
            <a:ext cx="6912425" cy="930650"/>
          </a:xfrm>
          <a:custGeom>
            <a:rect b="b" l="l" r="r" t="t"/>
            <a:pathLst>
              <a:path extrusionOk="0" h="37226" w="276497">
                <a:moveTo>
                  <a:pt x="0" y="27225"/>
                </a:moveTo>
                <a:cubicBezTo>
                  <a:pt x="20139" y="22735"/>
                  <a:pt x="86133" y="2256"/>
                  <a:pt x="120831" y="283"/>
                </a:cubicBezTo>
                <a:cubicBezTo>
                  <a:pt x="155529" y="-1690"/>
                  <a:pt x="184036" y="9808"/>
                  <a:pt x="208189" y="15387"/>
                </a:cubicBezTo>
                <a:cubicBezTo>
                  <a:pt x="232342" y="20966"/>
                  <a:pt x="254997" y="30286"/>
                  <a:pt x="265747" y="33756"/>
                </a:cubicBezTo>
                <a:cubicBezTo>
                  <a:pt x="276497" y="37226"/>
                  <a:pt x="271530" y="35798"/>
                  <a:pt x="272687" y="36206"/>
                </a:cubicBez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9" name="Google Shape;229;p17"/>
          <p:cNvSpPr/>
          <p:nvPr/>
        </p:nvSpPr>
        <p:spPr>
          <a:xfrm flipH="1" rot="10800000">
            <a:off x="823800" y="2705518"/>
            <a:ext cx="6912425" cy="930650"/>
          </a:xfrm>
          <a:custGeom>
            <a:rect b="b" l="l" r="r" t="t"/>
            <a:pathLst>
              <a:path extrusionOk="0" h="37226" w="276497">
                <a:moveTo>
                  <a:pt x="0" y="27225"/>
                </a:moveTo>
                <a:cubicBezTo>
                  <a:pt x="20139" y="22735"/>
                  <a:pt x="86133" y="2256"/>
                  <a:pt x="120831" y="283"/>
                </a:cubicBezTo>
                <a:cubicBezTo>
                  <a:pt x="155529" y="-1690"/>
                  <a:pt x="184036" y="9808"/>
                  <a:pt x="208189" y="15387"/>
                </a:cubicBezTo>
                <a:cubicBezTo>
                  <a:pt x="232342" y="20966"/>
                  <a:pt x="254997" y="30286"/>
                  <a:pt x="265747" y="33756"/>
                </a:cubicBezTo>
                <a:cubicBezTo>
                  <a:pt x="276497" y="37226"/>
                  <a:pt x="271530" y="35798"/>
                  <a:pt x="272687" y="36206"/>
                </a:cubicBez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230" name="Google Shape;230;p17"/>
          <p:cNvCxnSpPr/>
          <p:nvPr/>
        </p:nvCxnSpPr>
        <p:spPr>
          <a:xfrm flipH="1" rot="10800000">
            <a:off x="847050" y="2469825"/>
            <a:ext cx="4194300" cy="4836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31" name="Google Shape;231;p17"/>
          <p:cNvSpPr txBox="1"/>
          <p:nvPr/>
        </p:nvSpPr>
        <p:spPr>
          <a:xfrm>
            <a:off x="1287600" y="3727588"/>
            <a:ext cx="185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INITIAL POLARIZATION </a:t>
            </a:r>
            <a:r>
              <a:rPr b="1" lang="it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P</a:t>
            </a:r>
            <a:r>
              <a:rPr b="1" baseline="-25000" lang="it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0</a:t>
            </a:r>
            <a:endParaRPr b="1" baseline="-25000">
              <a:solidFill>
                <a:srgbClr val="FF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2" name="Google Shape;232;p17"/>
          <p:cNvSpPr txBox="1"/>
          <p:nvPr/>
        </p:nvSpPr>
        <p:spPr>
          <a:xfrm>
            <a:off x="4229000" y="1808475"/>
            <a:ext cx="38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B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3" name="Google Shape;233;p17"/>
          <p:cNvSpPr txBox="1"/>
          <p:nvPr/>
        </p:nvSpPr>
        <p:spPr>
          <a:xfrm>
            <a:off x="7704975" y="4217800"/>
            <a:ext cx="806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z [m]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4" name="Google Shape;234;p17"/>
          <p:cNvSpPr txBox="1"/>
          <p:nvPr/>
        </p:nvSpPr>
        <p:spPr>
          <a:xfrm>
            <a:off x="163275" y="1510400"/>
            <a:ext cx="56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x [m]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35" name="Google Shape;235;p17"/>
          <p:cNvCxnSpPr/>
          <p:nvPr/>
        </p:nvCxnSpPr>
        <p:spPr>
          <a:xfrm flipH="1" rot="10800000">
            <a:off x="639450" y="2208675"/>
            <a:ext cx="1368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6" name="Google Shape;236;p17"/>
          <p:cNvCxnSpPr/>
          <p:nvPr/>
        </p:nvCxnSpPr>
        <p:spPr>
          <a:xfrm flipH="1" rot="10800000">
            <a:off x="656175" y="3527538"/>
            <a:ext cx="1368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7" name="Google Shape;237;p17"/>
          <p:cNvSpPr txBox="1"/>
          <p:nvPr/>
        </p:nvSpPr>
        <p:spPr>
          <a:xfrm>
            <a:off x="354000" y="2028913"/>
            <a:ext cx="28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1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8" name="Google Shape;238;p17"/>
          <p:cNvSpPr txBox="1"/>
          <p:nvPr/>
        </p:nvSpPr>
        <p:spPr>
          <a:xfrm>
            <a:off x="337275" y="3328775"/>
            <a:ext cx="38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2"/>
                </a:solidFill>
                <a:latin typeface="Proxima Nova"/>
                <a:ea typeface="Proxima Nova"/>
                <a:cs typeface="Proxima Nova"/>
                <a:sym typeface="Proxima Nova"/>
              </a:rPr>
              <a:t>-1</a:t>
            </a:r>
            <a:endParaRPr>
              <a:solidFill>
                <a:schemeClr val="accen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9" name="Google Shape;239;p17"/>
          <p:cNvSpPr txBox="1"/>
          <p:nvPr/>
        </p:nvSpPr>
        <p:spPr>
          <a:xfrm>
            <a:off x="7490050" y="1376788"/>
            <a:ext cx="1109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π</a:t>
            </a:r>
            <a:r>
              <a:rPr b="1" baseline="30000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endParaRPr b="1" baseline="30000" sz="20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0" name="Google Shape;240;p17"/>
          <p:cNvSpPr txBox="1"/>
          <p:nvPr/>
        </p:nvSpPr>
        <p:spPr>
          <a:xfrm>
            <a:off x="7436575" y="3100375"/>
            <a:ext cx="48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endParaRPr b="1" baseline="30000" sz="20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1" name="Google Shape;241;p17"/>
          <p:cNvSpPr txBox="1"/>
          <p:nvPr/>
        </p:nvSpPr>
        <p:spPr>
          <a:xfrm>
            <a:off x="7482050" y="2318500"/>
            <a:ext cx="48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endParaRPr b="1" baseline="30000" sz="20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7749275" y="1963725"/>
            <a:ext cx="38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p</a:t>
            </a:r>
            <a:endParaRPr b="1" sz="20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3" name="Google Shape;243;p17"/>
          <p:cNvSpPr txBox="1"/>
          <p:nvPr/>
        </p:nvSpPr>
        <p:spPr>
          <a:xfrm>
            <a:off x="214950" y="2981488"/>
            <a:ext cx="7248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J/𝜓</a:t>
            </a:r>
            <a:endParaRPr b="1" sz="25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4" name="Google Shape;244;p17"/>
          <p:cNvSpPr txBox="1"/>
          <p:nvPr/>
        </p:nvSpPr>
        <p:spPr>
          <a:xfrm>
            <a:off x="1335888" y="2275140"/>
            <a:ext cx="5991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𝝠</a:t>
            </a:r>
            <a:endParaRPr b="1" sz="25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5" name="Google Shape;245;p17"/>
          <p:cNvSpPr/>
          <p:nvPr/>
        </p:nvSpPr>
        <p:spPr>
          <a:xfrm rot="-434956">
            <a:off x="2862775" y="2616971"/>
            <a:ext cx="394655" cy="196583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7"/>
          <p:cNvSpPr/>
          <p:nvPr/>
        </p:nvSpPr>
        <p:spPr>
          <a:xfrm rot="458614">
            <a:off x="3464005" y="2515491"/>
            <a:ext cx="394707" cy="196739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7"/>
          <p:cNvSpPr/>
          <p:nvPr/>
        </p:nvSpPr>
        <p:spPr>
          <a:xfrm rot="2698153">
            <a:off x="4608003" y="2358594"/>
            <a:ext cx="394778" cy="196859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8" name="Google Shape;248;p17"/>
          <p:cNvCxnSpPr/>
          <p:nvPr/>
        </p:nvCxnSpPr>
        <p:spPr>
          <a:xfrm flipH="1" rot="10800000">
            <a:off x="5092475" y="1653400"/>
            <a:ext cx="2316600" cy="8163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9" name="Google Shape;249;p17"/>
          <p:cNvCxnSpPr/>
          <p:nvPr/>
        </p:nvCxnSpPr>
        <p:spPr>
          <a:xfrm flipH="1" rot="10800000">
            <a:off x="5102675" y="2184100"/>
            <a:ext cx="2367600" cy="3060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0" name="Google Shape;250;p17"/>
          <p:cNvSpPr/>
          <p:nvPr/>
        </p:nvSpPr>
        <p:spPr>
          <a:xfrm rot="1714333">
            <a:off x="4100537" y="2464964"/>
            <a:ext cx="394550" cy="196401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7"/>
          <p:cNvSpPr txBox="1"/>
          <p:nvPr/>
        </p:nvSpPr>
        <p:spPr>
          <a:xfrm>
            <a:off x="4677313" y="3716688"/>
            <a:ext cx="185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FINAL</a:t>
            </a:r>
            <a:endParaRPr b="1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POLARIZATION </a:t>
            </a:r>
            <a:r>
              <a:rPr b="1" lang="it">
                <a:solidFill>
                  <a:schemeClr val="accent6"/>
                </a:solidFill>
                <a:latin typeface="Proxima Nova"/>
                <a:ea typeface="Proxima Nova"/>
                <a:cs typeface="Proxima Nova"/>
                <a:sym typeface="Proxima Nova"/>
              </a:rPr>
              <a:t>P</a:t>
            </a:r>
            <a:r>
              <a:rPr b="1" baseline="-25000" lang="it">
                <a:solidFill>
                  <a:schemeClr val="accent6"/>
                </a:solidFill>
                <a:latin typeface="Proxima Nova"/>
                <a:ea typeface="Proxima Nova"/>
                <a:cs typeface="Proxima Nova"/>
                <a:sym typeface="Proxima Nova"/>
              </a:rPr>
              <a:t>f</a:t>
            </a:r>
            <a:endParaRPr b="1" baseline="-25000">
              <a:solidFill>
                <a:schemeClr val="accent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2" name="Google Shape;252;p17"/>
          <p:cNvSpPr txBox="1"/>
          <p:nvPr/>
        </p:nvSpPr>
        <p:spPr>
          <a:xfrm>
            <a:off x="809250" y="1222995"/>
            <a:ext cx="35175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500">
                <a:latin typeface="Proxima Nova"/>
                <a:ea typeface="Proxima Nova"/>
                <a:cs typeface="Proxima Nova"/>
                <a:sym typeface="Proxima Nova"/>
              </a:rPr>
              <a:t>𝝠</a:t>
            </a:r>
            <a:r>
              <a:rPr b="1" baseline="-25000" lang="it" sz="2500">
                <a:latin typeface="Proxima Nova"/>
                <a:ea typeface="Proxima Nova"/>
                <a:cs typeface="Proxima Nova"/>
                <a:sym typeface="Proxima Nova"/>
              </a:rPr>
              <a:t>b</a:t>
            </a: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it" sz="2300">
                <a:highlight>
                  <a:srgbClr val="FFFFFF"/>
                </a:highlight>
              </a:rPr>
              <a:t>→ </a:t>
            </a:r>
            <a:r>
              <a:rPr b="1" lang="it" sz="25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J/𝜓(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 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𝝁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r>
              <a:rPr b="1" lang="it" sz="25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𝝠(p</a:t>
            </a:r>
            <a:r>
              <a:rPr b="1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π</a:t>
            </a:r>
            <a:r>
              <a:rPr b="1" baseline="30000" lang="it" sz="20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-</a:t>
            </a:r>
            <a:r>
              <a:rPr b="1" lang="it" sz="2500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endParaRPr b="1" sz="25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500">
              <a:solidFill>
                <a:schemeClr val="accent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3" name="Google Shape;253;p17"/>
          <p:cNvSpPr txBox="1"/>
          <p:nvPr/>
        </p:nvSpPr>
        <p:spPr>
          <a:xfrm>
            <a:off x="6837600" y="2630950"/>
            <a:ext cx="193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54" name="Google Shape;25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5925" y="2448553"/>
            <a:ext cx="2910524" cy="1406898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17"/>
          <p:cNvSpPr/>
          <p:nvPr/>
        </p:nvSpPr>
        <p:spPr>
          <a:xfrm>
            <a:off x="6045913" y="2448500"/>
            <a:ext cx="2959800" cy="1407000"/>
          </a:xfrm>
          <a:prstGeom prst="rect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7"/>
          <p:cNvSpPr/>
          <p:nvPr/>
        </p:nvSpPr>
        <p:spPr>
          <a:xfrm>
            <a:off x="1775725" y="2602375"/>
            <a:ext cx="2453400" cy="1033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7"/>
          <p:cNvSpPr txBox="1"/>
          <p:nvPr/>
        </p:nvSpPr>
        <p:spPr>
          <a:xfrm>
            <a:off x="1877775" y="2714625"/>
            <a:ext cx="110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8" name="Google Shape;258;p17"/>
          <p:cNvSpPr txBox="1"/>
          <p:nvPr/>
        </p:nvSpPr>
        <p:spPr>
          <a:xfrm>
            <a:off x="1817275" y="2657525"/>
            <a:ext cx="2717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P</a:t>
            </a:r>
            <a:r>
              <a:rPr b="1" baseline="-25000" lang="it" sz="1600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0</a:t>
            </a:r>
            <a:r>
              <a:rPr b="1" lang="it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∼ 100% measured by LHCb, ATLAS and CMS collaborations </a:t>
            </a:r>
            <a:endParaRPr b="1" sz="1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9" name="Google Shape;259;p17"/>
          <p:cNvSpPr txBox="1"/>
          <p:nvPr/>
        </p:nvSpPr>
        <p:spPr>
          <a:xfrm>
            <a:off x="2180275" y="4677125"/>
            <a:ext cx="6535200" cy="5949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[1] Eur. Phys. J. </a:t>
            </a:r>
            <a:r>
              <a:rPr b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(2017) 77:181     [2] EPJC, 77, 181, 2017</a:t>
            </a:r>
            <a:endParaRPr sz="11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0" name="Google Shape;260;p17"/>
          <p:cNvSpPr txBox="1"/>
          <p:nvPr>
            <p:ph type="title"/>
          </p:nvPr>
        </p:nvSpPr>
        <p:spPr>
          <a:xfrm>
            <a:off x="234750" y="183975"/>
            <a:ext cx="867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Electromagnetic dipole moments: how?</a:t>
            </a:r>
            <a:endParaRPr/>
          </a:p>
        </p:txBody>
      </p:sp>
      <p:sp>
        <p:nvSpPr>
          <p:cNvPr id="261" name="Google Shape;261;p17"/>
          <p:cNvSpPr txBox="1"/>
          <p:nvPr/>
        </p:nvSpPr>
        <p:spPr>
          <a:xfrm>
            <a:off x="6081775" y="2970738"/>
            <a:ext cx="293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Precession angle: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62" name="Google Shape;26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2337" y="2545138"/>
            <a:ext cx="2717699" cy="5002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4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4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8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8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4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9" name="Google Shape;269;p18"/>
          <p:cNvSpPr txBox="1"/>
          <p:nvPr/>
        </p:nvSpPr>
        <p:spPr>
          <a:xfrm>
            <a:off x="265325" y="1214450"/>
            <a:ext cx="3112800" cy="40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Proxima Nova"/>
              <a:buChar char="●"/>
            </a:pPr>
            <a:r>
              <a:rPr b="1"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Most challenging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part: never performed a physics measurement at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LHCb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with particles decaying at the end of the magnetic field, between about 6 and 8 m after production (poor resolution)</a:t>
            </a:r>
            <a:endParaRPr sz="1600">
              <a:solidFill>
                <a:schemeClr val="accent1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1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Proxima Nova"/>
              <a:buChar char="●"/>
            </a:pPr>
            <a:r>
              <a:rPr b="1"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Reconstruction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feasibility </a:t>
            </a:r>
            <a:r>
              <a:rPr b="1"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demonstrated 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(LHCb-DP-2022-001 paper shortly 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released</a:t>
            </a:r>
            <a:r>
              <a:rPr lang="it" sz="1600">
                <a:solidFill>
                  <a:schemeClr val="accent1"/>
                </a:solidFill>
                <a:highlight>
                  <a:srgbClr val="FFFFFF"/>
                </a:highlight>
                <a:latin typeface="Proxima Nova"/>
                <a:ea typeface="Proxima Nova"/>
                <a:cs typeface="Proxima Nova"/>
                <a:sym typeface="Proxima Nova"/>
              </a:rPr>
              <a:t> by LHCb)</a:t>
            </a:r>
            <a:endParaRPr sz="1600">
              <a:solidFill>
                <a:schemeClr val="accent1"/>
              </a:solidFill>
              <a:highlight>
                <a:srgbClr val="FFFFFF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70" name="Google Shape;27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2800" y="1394650"/>
            <a:ext cx="5338600" cy="2130716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8"/>
          <p:cNvSpPr/>
          <p:nvPr/>
        </p:nvSpPr>
        <p:spPr>
          <a:xfrm>
            <a:off x="3208625" y="3607300"/>
            <a:ext cx="653100" cy="24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8"/>
          <p:cNvSpPr/>
          <p:nvPr/>
        </p:nvSpPr>
        <p:spPr>
          <a:xfrm rot="5400000">
            <a:off x="6091925" y="3607300"/>
            <a:ext cx="653100" cy="2448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8"/>
          <p:cNvSpPr txBox="1"/>
          <p:nvPr/>
        </p:nvSpPr>
        <p:spPr>
          <a:xfrm>
            <a:off x="3861725" y="4010700"/>
            <a:ext cx="5113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Next step</a:t>
            </a: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: polarization and first electromagnetic dipole moments </a:t>
            </a:r>
            <a:r>
              <a:rPr b="1"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measurements</a:t>
            </a: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4" name="Google Shape;274;p18"/>
          <p:cNvSpPr/>
          <p:nvPr/>
        </p:nvSpPr>
        <p:spPr>
          <a:xfrm rot="1233678">
            <a:off x="7604003" y="156713"/>
            <a:ext cx="1531565" cy="689326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8"/>
          <p:cNvSpPr txBox="1"/>
          <p:nvPr/>
        </p:nvSpPr>
        <p:spPr>
          <a:xfrm rot="1459159">
            <a:off x="7890308" y="255054"/>
            <a:ext cx="1061382" cy="492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strange</a:t>
            </a:r>
            <a:endParaRPr b="1" sz="2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6" name="Google Shape;276;p18"/>
          <p:cNvSpPr txBox="1"/>
          <p:nvPr>
            <p:ph type="title"/>
          </p:nvPr>
        </p:nvSpPr>
        <p:spPr>
          <a:xfrm>
            <a:off x="234750" y="183975"/>
            <a:ext cx="867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Electromagnetic dipole moments: how?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Final polarization P</a:t>
            </a:r>
            <a:r>
              <a:rPr baseline="-25000" lang="it"/>
              <a:t>f</a:t>
            </a:r>
            <a:endParaRPr baseline="-25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9"/>
          <p:cNvSpPr txBox="1"/>
          <p:nvPr>
            <p:ph idx="1" type="body"/>
          </p:nvPr>
        </p:nvSpPr>
        <p:spPr>
          <a:xfrm>
            <a:off x="311700" y="902975"/>
            <a:ext cx="85206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 sz="1600"/>
              <a:t>Very short-lived particles (∼ 5 cm) → need large EM field in small space (∼ 10</a:t>
            </a:r>
            <a:r>
              <a:rPr baseline="30000" lang="it" sz="1600"/>
              <a:t>3</a:t>
            </a:r>
            <a:r>
              <a:rPr lang="it" sz="1600"/>
              <a:t> T)</a:t>
            </a:r>
            <a:endParaRPr sz="1600"/>
          </a:p>
        </p:txBody>
      </p:sp>
      <p:sp>
        <p:nvSpPr>
          <p:cNvPr id="282" name="Google Shape;282;p19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9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5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4" name="Google Shape;284;p19"/>
          <p:cNvSpPr/>
          <p:nvPr/>
        </p:nvSpPr>
        <p:spPr>
          <a:xfrm rot="1233678">
            <a:off x="7604003" y="156713"/>
            <a:ext cx="1531565" cy="689326"/>
          </a:xfrm>
          <a:prstGeom prst="wave">
            <a:avLst>
              <a:gd fmla="val 12500" name="adj1"/>
              <a:gd fmla="val 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9"/>
          <p:cNvSpPr txBox="1"/>
          <p:nvPr/>
        </p:nvSpPr>
        <p:spPr>
          <a:xfrm rot="1459159">
            <a:off x="7971933" y="255054"/>
            <a:ext cx="1061382" cy="492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charm</a:t>
            </a:r>
            <a:endParaRPr b="1" sz="20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6" name="Google Shape;286;p19"/>
          <p:cNvSpPr txBox="1"/>
          <p:nvPr/>
        </p:nvSpPr>
        <p:spPr>
          <a:xfrm>
            <a:off x="311700" y="1313700"/>
            <a:ext cx="4133100" cy="3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Bent crystals:</a:t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Proxima Nova"/>
              <a:buChar char="●"/>
            </a:pP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Electric field between atomic planes </a:t>
            </a:r>
            <a:r>
              <a:rPr b="1"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E ≈ 1 GV/cm</a:t>
            </a:r>
            <a:endParaRPr b="1"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Proxima Nova"/>
              <a:buChar char="●"/>
            </a:pP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Incident positively-charged particles can be </a:t>
            </a:r>
            <a:r>
              <a:rPr b="1"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trapped </a:t>
            </a: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if their transverse energy is small ⇒ small incident angle w.r.t the crystal planes (few µrad)</a:t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Proxima Nova"/>
              <a:buChar char="●"/>
            </a:pP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To induce a net EM field, the crystal must be bent ⇒ effective magnetic field of </a:t>
            </a:r>
            <a:r>
              <a:rPr b="1"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B≈500 T</a:t>
            </a: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⇒ </a:t>
            </a:r>
            <a:r>
              <a:rPr b="1"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spin precession</a:t>
            </a:r>
            <a:endParaRPr b="1"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87" name="Google Shape;28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682075"/>
            <a:ext cx="3062861" cy="291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0174" y="1785158"/>
            <a:ext cx="4576675" cy="2598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10171" y="1504925"/>
            <a:ext cx="4576666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19"/>
          <p:cNvSpPr txBox="1"/>
          <p:nvPr/>
        </p:nvSpPr>
        <p:spPr>
          <a:xfrm>
            <a:off x="4410100" y="2018938"/>
            <a:ext cx="45768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Initial polarization (s</a:t>
            </a:r>
            <a:r>
              <a:rPr baseline="-25000"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0</a:t>
            </a:r>
            <a:r>
              <a:rPr lang="it" sz="16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) perpendicular to the production plane</a:t>
            </a:r>
            <a:endParaRPr sz="16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91" name="Google Shape;29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03626" y="2645869"/>
            <a:ext cx="2989768" cy="160037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19"/>
          <p:cNvSpPr/>
          <p:nvPr/>
        </p:nvSpPr>
        <p:spPr>
          <a:xfrm>
            <a:off x="4612825" y="4378100"/>
            <a:ext cx="204000" cy="193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9"/>
          <p:cNvSpPr txBox="1"/>
          <p:nvPr/>
        </p:nvSpPr>
        <p:spPr>
          <a:xfrm>
            <a:off x="7558425" y="4660600"/>
            <a:ext cx="162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4" name="Google Shape;294;p19"/>
          <p:cNvSpPr txBox="1"/>
          <p:nvPr/>
        </p:nvSpPr>
        <p:spPr>
          <a:xfrm>
            <a:off x="4175200" y="4489000"/>
            <a:ext cx="273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[1] 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Pis’ma Zh. Tekh. Fiz. </a:t>
            </a:r>
            <a:r>
              <a:rPr b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5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(1979) 182</a:t>
            </a:r>
            <a:endParaRPr sz="11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[2]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J. High Energ. Phys. </a:t>
            </a:r>
            <a:r>
              <a:rPr b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2017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(2017) 120</a:t>
            </a:r>
            <a:endParaRPr sz="11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5" name="Google Shape;295;p19"/>
          <p:cNvSpPr txBox="1"/>
          <p:nvPr/>
        </p:nvSpPr>
        <p:spPr>
          <a:xfrm>
            <a:off x="6837675" y="4489000"/>
            <a:ext cx="2316600" cy="7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[3] Eur. Phys. J. </a:t>
            </a:r>
            <a:r>
              <a:rPr b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(2017) 77:181  </a:t>
            </a:r>
            <a:endParaRPr sz="11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[4] Eur. Phys. J. </a:t>
            </a:r>
            <a:r>
              <a:rPr b="1"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lang="it" sz="11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rPr>
              <a:t> (2017) 77:828</a:t>
            </a:r>
            <a:endParaRPr sz="1100">
              <a:solidFill>
                <a:schemeClr val="accen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96" name="Google Shape;296;p19"/>
          <p:cNvSpPr txBox="1"/>
          <p:nvPr>
            <p:ph type="title"/>
          </p:nvPr>
        </p:nvSpPr>
        <p:spPr>
          <a:xfrm>
            <a:off x="234750" y="183975"/>
            <a:ext cx="867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Electromagnetic dipole moments: how?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300" y="144463"/>
            <a:ext cx="7391974" cy="4854576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0"/>
          <p:cNvSpPr/>
          <p:nvPr/>
        </p:nvSpPr>
        <p:spPr>
          <a:xfrm>
            <a:off x="6960050" y="4457000"/>
            <a:ext cx="724500" cy="285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0"/>
          <p:cNvSpPr txBox="1"/>
          <p:nvPr/>
        </p:nvSpPr>
        <p:spPr>
          <a:xfrm>
            <a:off x="122475" y="91850"/>
            <a:ext cx="4643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4" name="Google Shape;304;p20"/>
          <p:cNvSpPr txBox="1"/>
          <p:nvPr>
            <p:ph type="title"/>
          </p:nvPr>
        </p:nvSpPr>
        <p:spPr>
          <a:xfrm>
            <a:off x="0" y="5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Proof of principle test at LHC</a:t>
            </a:r>
            <a:endParaRPr/>
          </a:p>
        </p:txBody>
      </p:sp>
      <p:sp>
        <p:nvSpPr>
          <p:cNvPr id="305" name="Google Shape;305;p20"/>
          <p:cNvSpPr/>
          <p:nvPr/>
        </p:nvSpPr>
        <p:spPr>
          <a:xfrm rot="-5400000">
            <a:off x="1949275" y="3488613"/>
            <a:ext cx="1239900" cy="3114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0"/>
          <p:cNvSpPr txBox="1"/>
          <p:nvPr/>
        </p:nvSpPr>
        <p:spPr>
          <a:xfrm>
            <a:off x="1775725" y="4264275"/>
            <a:ext cx="2878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accent4"/>
                </a:solidFill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Λ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(𝚵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) 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production</a:t>
            </a:r>
            <a:endParaRPr b="1" sz="20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7" name="Google Shape;307;p20"/>
          <p:cNvSpPr/>
          <p:nvPr/>
        </p:nvSpPr>
        <p:spPr>
          <a:xfrm rot="5400000">
            <a:off x="2387425" y="1548913"/>
            <a:ext cx="1239900" cy="3114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0"/>
          <p:cNvSpPr txBox="1"/>
          <p:nvPr/>
        </p:nvSpPr>
        <p:spPr>
          <a:xfrm>
            <a:off x="2413525" y="599750"/>
            <a:ext cx="2770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accent4"/>
                </a:solidFill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Λ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 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(𝚵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 precession</a:t>
            </a:r>
            <a:endParaRPr b="1" sz="20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9" name="Google Shape;309;p20"/>
          <p:cNvSpPr/>
          <p:nvPr/>
        </p:nvSpPr>
        <p:spPr>
          <a:xfrm rot="-5400000">
            <a:off x="4867325" y="3988838"/>
            <a:ext cx="1239900" cy="311400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0"/>
          <p:cNvSpPr txBox="1"/>
          <p:nvPr/>
        </p:nvSpPr>
        <p:spPr>
          <a:xfrm>
            <a:off x="5571525" y="4430150"/>
            <a:ext cx="2878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accent4"/>
                </a:solidFill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Λ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 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(𝚵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) r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econstruction</a:t>
            </a:r>
            <a:endParaRPr b="1" sz="2000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1" name="Google Shape;311;p20"/>
          <p:cNvSpPr/>
          <p:nvPr/>
        </p:nvSpPr>
        <p:spPr>
          <a:xfrm>
            <a:off x="1821750" y="4291125"/>
            <a:ext cx="2250300" cy="4389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0"/>
          <p:cNvSpPr/>
          <p:nvPr/>
        </p:nvSpPr>
        <p:spPr>
          <a:xfrm>
            <a:off x="2413525" y="638950"/>
            <a:ext cx="2250300" cy="4389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0"/>
          <p:cNvSpPr/>
          <p:nvPr/>
        </p:nvSpPr>
        <p:spPr>
          <a:xfrm>
            <a:off x="5642975" y="4476350"/>
            <a:ext cx="2613000" cy="4002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0"/>
          <p:cNvSpPr txBox="1"/>
          <p:nvPr/>
        </p:nvSpPr>
        <p:spPr>
          <a:xfrm>
            <a:off x="1775725" y="2508938"/>
            <a:ext cx="34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FF0000"/>
                </a:solidFill>
                <a:latin typeface="Proxima Nova"/>
                <a:ea typeface="Proxima Nova"/>
                <a:cs typeface="Proxima Nova"/>
                <a:sym typeface="Proxima Nova"/>
              </a:rPr>
              <a:t>p</a:t>
            </a:r>
            <a:endParaRPr b="1">
              <a:solidFill>
                <a:srgbClr val="FF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5" name="Google Shape;315;p20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20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6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7" name="Google Shape;317;p20"/>
          <p:cNvSpPr txBox="1"/>
          <p:nvPr/>
        </p:nvSpPr>
        <p:spPr>
          <a:xfrm>
            <a:off x="7633600" y="132675"/>
            <a:ext cx="1459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Goal of the test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: prove the </a:t>
            </a: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layout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 at the LHC energy and measure crystal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channeling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Once completed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: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install in front of </a:t>
            </a: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LHCb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 or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build a </a:t>
            </a: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dedicated experiment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8" name="Google Shape;318;p20"/>
          <p:cNvSpPr/>
          <p:nvPr/>
        </p:nvSpPr>
        <p:spPr>
          <a:xfrm>
            <a:off x="3337150" y="2490100"/>
            <a:ext cx="347100" cy="23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0"/>
          <p:cNvSpPr txBox="1"/>
          <p:nvPr/>
        </p:nvSpPr>
        <p:spPr>
          <a:xfrm>
            <a:off x="3296325" y="2361100"/>
            <a:ext cx="1122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accent4"/>
                </a:solidFill>
                <a:highlight>
                  <a:schemeClr val="lt1"/>
                </a:highlight>
                <a:latin typeface="Proxima Nova"/>
                <a:ea typeface="Proxima Nova"/>
                <a:cs typeface="Proxima Nova"/>
                <a:sym typeface="Proxima Nova"/>
              </a:rPr>
              <a:t>Λ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 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(𝚵</a:t>
            </a:r>
            <a:r>
              <a:rPr b="1" baseline="-25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="1" baseline="30000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b="1" lang="it" sz="20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1"/>
          <p:cNvSpPr/>
          <p:nvPr/>
        </p:nvSpPr>
        <p:spPr>
          <a:xfrm>
            <a:off x="4694475" y="1112375"/>
            <a:ext cx="4092300" cy="3641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1"/>
          <p:cNvSpPr txBox="1"/>
          <p:nvPr>
            <p:ph type="title"/>
          </p:nvPr>
        </p:nvSpPr>
        <p:spPr>
          <a:xfrm>
            <a:off x="296375" y="252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Electromagnetic dipole moments: sensitivity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1"/>
          <p:cNvSpPr txBox="1"/>
          <p:nvPr>
            <p:ph idx="1" type="body"/>
          </p:nvPr>
        </p:nvSpPr>
        <p:spPr>
          <a:xfrm>
            <a:off x="403550" y="1152475"/>
            <a:ext cx="348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1"/>
          <p:cNvSpPr/>
          <p:nvPr/>
        </p:nvSpPr>
        <p:spPr>
          <a:xfrm>
            <a:off x="-40825" y="4949600"/>
            <a:ext cx="9195000" cy="19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1"/>
          <p:cNvSpPr txBox="1"/>
          <p:nvPr/>
        </p:nvSpPr>
        <p:spPr>
          <a:xfrm>
            <a:off x="153075" y="4846400"/>
            <a:ext cx="900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Giorgia Tonani                                         Baryons 2022, 7-11 november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            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7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r>
              <a:rPr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                                                       </a:t>
            </a: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29" name="Google Shape;329;p21"/>
          <p:cNvSpPr/>
          <p:nvPr/>
        </p:nvSpPr>
        <p:spPr>
          <a:xfrm>
            <a:off x="365063" y="1091975"/>
            <a:ext cx="4092300" cy="36414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1"/>
          <p:cNvSpPr/>
          <p:nvPr/>
        </p:nvSpPr>
        <p:spPr>
          <a:xfrm>
            <a:off x="4686638" y="1111363"/>
            <a:ext cx="4092300" cy="3641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1"/>
          <p:cNvSpPr txBox="1"/>
          <p:nvPr/>
        </p:nvSpPr>
        <p:spPr>
          <a:xfrm>
            <a:off x="296375" y="1152475"/>
            <a:ext cx="42477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</a:pP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Current limit Λ EDM: Fermilab, 1981, fixed target experiment 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Λ EDM &lt; 1.5 × 10</a:t>
            </a:r>
            <a:r>
              <a:rPr b="1" baseline="30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−16 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ecm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, with 95% C.L.</a:t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</a:pP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Expected improvement Λ EDM: LHCb project, sensitivity reachable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σ</a:t>
            </a:r>
            <a:r>
              <a:rPr b="1" baseline="-25000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δ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≈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1.3×10</a:t>
            </a:r>
            <a:r>
              <a:rPr b="1" baseline="30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−18 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ecm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with 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5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0 fb</a:t>
            </a:r>
            <a:r>
              <a:rPr baseline="30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-1 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data</a:t>
            </a:r>
            <a:endParaRPr baseline="30000"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</a:pP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Current measured value Λ MDM: </a:t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μ = 0.613±0.004 μ</a:t>
            </a:r>
            <a:r>
              <a:rPr b="1" baseline="-25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N</a:t>
            </a:r>
            <a:endParaRPr b="1" baseline="-25000"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Char char="●"/>
            </a:pP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Expected improvement Λ MDM: sensitivity reachable </a:t>
            </a:r>
            <a:r>
              <a:rPr b="1" lang="it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σ</a:t>
            </a:r>
            <a:r>
              <a:rPr b="1" baseline="-25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μ 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≈ 10</a:t>
            </a:r>
            <a:r>
              <a:rPr b="1" baseline="30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−4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μ</a:t>
            </a:r>
            <a:r>
              <a:rPr b="1" baseline="-25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N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 with 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 50 fb</a:t>
            </a:r>
            <a:r>
              <a:rPr baseline="30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-1 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data </a:t>
            </a:r>
            <a:r>
              <a:rPr lang="it" sz="16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⇒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 first 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CPT 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test at 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10</a:t>
            </a:r>
            <a:r>
              <a:rPr b="1" baseline="30000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−4</a:t>
            </a:r>
            <a:r>
              <a:rPr b="1"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 level </a:t>
            </a:r>
            <a:r>
              <a:rPr lang="it">
                <a:solidFill>
                  <a:schemeClr val="lt1"/>
                </a:solidFill>
                <a:highlight>
                  <a:schemeClr val="accent3"/>
                </a:highlight>
                <a:latin typeface="Proxima Nova"/>
                <a:ea typeface="Proxima Nova"/>
                <a:cs typeface="Proxima Nova"/>
                <a:sym typeface="Proxima Nova"/>
              </a:rPr>
              <a:t>with Λ baryons</a:t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highlight>
                <a:schemeClr val="accent3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32" name="Google Shape;3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6775" y="763475"/>
            <a:ext cx="3047500" cy="2934999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1"/>
          <p:cNvSpPr txBox="1"/>
          <p:nvPr/>
        </p:nvSpPr>
        <p:spPr>
          <a:xfrm>
            <a:off x="4694475" y="1220150"/>
            <a:ext cx="3758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With two years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of data taking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(10</a:t>
            </a:r>
            <a:r>
              <a:rPr baseline="30000" lang="it">
                <a:latin typeface="Proxima Nova"/>
                <a:ea typeface="Proxima Nova"/>
                <a:cs typeface="Proxima Nova"/>
                <a:sym typeface="Proxima Nova"/>
              </a:rPr>
              <a:t>13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 PoT)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●"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Λ</a:t>
            </a:r>
            <a:r>
              <a:rPr baseline="-25000" lang="it"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aseline="30000" lang="it">
                <a:latin typeface="Proxima Nova"/>
                <a:ea typeface="Proxima Nova"/>
                <a:cs typeface="Proxima Nova"/>
                <a:sym typeface="Proxima Nova"/>
              </a:rPr>
              <a:t>+ 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(𝚵</a:t>
            </a:r>
            <a:r>
              <a:rPr baseline="-25000" lang="it"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aseline="30000" lang="it"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)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EDM sensitivity: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σ</a:t>
            </a:r>
            <a:r>
              <a:rPr b="1" baseline="-25000" lang="it">
                <a:latin typeface="Proxima Nova"/>
                <a:ea typeface="Proxima Nova"/>
                <a:cs typeface="Proxima Nova"/>
                <a:sym typeface="Proxima Nova"/>
              </a:rPr>
              <a:t>δ</a:t>
            </a: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 ≈ 4 · 10</a:t>
            </a:r>
            <a:r>
              <a:rPr b="1" baseline="30000" lang="it">
                <a:latin typeface="Proxima Nova"/>
                <a:ea typeface="Proxima Nova"/>
                <a:cs typeface="Proxima Nova"/>
                <a:sym typeface="Proxima Nova"/>
              </a:rPr>
              <a:t>−16</a:t>
            </a: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ecm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Char char="●"/>
            </a:pP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First measurement of Λ</a:t>
            </a:r>
            <a:r>
              <a:rPr baseline="-25000" lang="it"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aseline="30000" lang="it">
                <a:latin typeface="Proxima Nova"/>
                <a:ea typeface="Proxima Nova"/>
                <a:cs typeface="Proxima Nova"/>
                <a:sym typeface="Proxima Nova"/>
              </a:rPr>
              <a:t>+  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(𝚵</a:t>
            </a:r>
            <a:r>
              <a:rPr baseline="-25000" lang="it">
                <a:latin typeface="Proxima Nova"/>
                <a:ea typeface="Proxima Nova"/>
                <a:cs typeface="Proxima Nova"/>
                <a:sym typeface="Proxima Nova"/>
              </a:rPr>
              <a:t>c</a:t>
            </a:r>
            <a:r>
              <a:rPr baseline="30000" lang="it"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) MDM: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σ</a:t>
            </a:r>
            <a:r>
              <a:rPr b="1" baseline="-25000" lang="it">
                <a:latin typeface="Proxima Nova"/>
                <a:ea typeface="Proxima Nova"/>
                <a:cs typeface="Proxima Nova"/>
                <a:sym typeface="Proxima Nova"/>
              </a:rPr>
              <a:t>g−2</a:t>
            </a:r>
            <a:r>
              <a:rPr b="1" lang="it">
                <a:latin typeface="Proxima Nova"/>
                <a:ea typeface="Proxima Nova"/>
                <a:cs typeface="Proxima Nova"/>
                <a:sym typeface="Proxima Nova"/>
              </a:rPr>
              <a:t> ≈ 2 × 10</a:t>
            </a:r>
            <a:r>
              <a:rPr b="1" baseline="30000" lang="it">
                <a:latin typeface="Proxima Nova"/>
                <a:ea typeface="Proxima Nova"/>
                <a:cs typeface="Proxima Nova"/>
                <a:sym typeface="Proxima Nova"/>
              </a:rPr>
              <a:t>−2</a:t>
            </a:r>
            <a:r>
              <a:rPr lang="it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4" name="Google Shape;334;p21"/>
          <p:cNvSpPr txBox="1"/>
          <p:nvPr/>
        </p:nvSpPr>
        <p:spPr>
          <a:xfrm>
            <a:off x="6528925" y="4398775"/>
            <a:ext cx="2359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latin typeface="Proxima Nova"/>
                <a:ea typeface="Proxima Nova"/>
                <a:cs typeface="Proxima Nova"/>
                <a:sym typeface="Proxima Nova"/>
              </a:rPr>
              <a:t>[1] Phys. Rev. </a:t>
            </a:r>
            <a:r>
              <a:rPr b="1" lang="it" sz="1100">
                <a:latin typeface="Proxima Nova"/>
                <a:ea typeface="Proxima Nova"/>
                <a:cs typeface="Proxima Nova"/>
                <a:sym typeface="Proxima Nova"/>
              </a:rPr>
              <a:t>D</a:t>
            </a:r>
            <a:r>
              <a:rPr lang="it" sz="1100">
                <a:latin typeface="Proxima Nova"/>
                <a:ea typeface="Proxima Nova"/>
                <a:cs typeface="Proxima Nova"/>
                <a:sym typeface="Proxima Nova"/>
              </a:rPr>
              <a:t> 103 (2021) 072003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