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9" r:id="rId1"/>
  </p:sldMasterIdLst>
  <p:notesMasterIdLst>
    <p:notesMasterId r:id="rId24"/>
  </p:notesMasterIdLst>
  <p:sldIdLst>
    <p:sldId id="256" r:id="rId2"/>
    <p:sldId id="384" r:id="rId3"/>
    <p:sldId id="342" r:id="rId4"/>
    <p:sldId id="344" r:id="rId5"/>
    <p:sldId id="347" r:id="rId6"/>
    <p:sldId id="348" r:id="rId7"/>
    <p:sldId id="376" r:id="rId8"/>
    <p:sldId id="265" r:id="rId9"/>
    <p:sldId id="352" r:id="rId10"/>
    <p:sldId id="356" r:id="rId11"/>
    <p:sldId id="425" r:id="rId12"/>
    <p:sldId id="389" r:id="rId13"/>
    <p:sldId id="390" r:id="rId14"/>
    <p:sldId id="391" r:id="rId15"/>
    <p:sldId id="374" r:id="rId16"/>
    <p:sldId id="404" r:id="rId17"/>
    <p:sldId id="397" r:id="rId18"/>
    <p:sldId id="422" r:id="rId19"/>
    <p:sldId id="424" r:id="rId20"/>
    <p:sldId id="379" r:id="rId21"/>
    <p:sldId id="381" r:id="rId22"/>
    <p:sldId id="383"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6B9F1068-B957-44B0-BD40-FC96C41E30AA}">
          <p14:sldIdLst>
            <p14:sldId id="256"/>
            <p14:sldId id="384"/>
            <p14:sldId id="342"/>
            <p14:sldId id="344"/>
            <p14:sldId id="347"/>
            <p14:sldId id="348"/>
            <p14:sldId id="376"/>
            <p14:sldId id="265"/>
            <p14:sldId id="352"/>
            <p14:sldId id="356"/>
            <p14:sldId id="425"/>
            <p14:sldId id="389"/>
            <p14:sldId id="390"/>
            <p14:sldId id="391"/>
            <p14:sldId id="374"/>
            <p14:sldId id="404"/>
            <p14:sldId id="397"/>
            <p14:sldId id="422"/>
            <p14:sldId id="424"/>
            <p14:sldId id="379"/>
            <p14:sldId id="381"/>
            <p14:sldId id="383"/>
          </p14:sldIdLst>
        </p14:section>
        <p14:section name="Sección sin título" id="{E35D3226-CB1B-4D03-A9AA-603D10AF3402}">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B2DF"/>
    <a:srgbClr val="0000FF"/>
    <a:srgbClr val="3184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30" autoAdjust="0"/>
    <p:restoredTop sz="94660"/>
  </p:normalViewPr>
  <p:slideViewPr>
    <p:cSldViewPr>
      <p:cViewPr varScale="1">
        <p:scale>
          <a:sx n="91" d="100"/>
          <a:sy n="91" d="100"/>
        </p:scale>
        <p:origin x="1056" y="7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197329-F629-4E01-8766-7B84A7E6772D}" type="datetimeFigureOut">
              <a:rPr lang="en-US" smtClean="0"/>
              <a:pPr/>
              <a:t>11/9/2022</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2C76AD-827F-4F7F-9C53-4C9868F8C518}" type="slidenum">
              <a:rPr lang="en-US" smtClean="0"/>
              <a:pPr/>
              <a:t>‹Nº›</a:t>
            </a:fld>
            <a:endParaRPr lang="en-US"/>
          </a:p>
        </p:txBody>
      </p:sp>
    </p:spTree>
    <p:extLst>
      <p:ext uri="{BB962C8B-B14F-4D97-AF65-F5344CB8AC3E}">
        <p14:creationId xmlns:p14="http://schemas.microsoft.com/office/powerpoint/2010/main" val="1349400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MX" dirty="0"/>
              <a:t>Lamentablemente,</a:t>
            </a:r>
            <a:r>
              <a:rPr lang="es-MX" baseline="0" dirty="0"/>
              <a:t> estos fenómenos no son obvios de </a:t>
            </a:r>
            <a:r>
              <a:rPr lang="es-MX" baseline="0" dirty="0" err="1"/>
              <a:t>lagrangiano</a:t>
            </a:r>
            <a:r>
              <a:rPr lang="es-MX" baseline="0" dirty="0"/>
              <a:t> de QCD. Sin estos QCD sería igual que QED, pero las interacciones entre tres y cuatro gluones estos fenómenos bastante interesantes</a:t>
            </a:r>
            <a:endParaRPr lang="es-MX" dirty="0"/>
          </a:p>
        </p:txBody>
      </p:sp>
      <p:sp>
        <p:nvSpPr>
          <p:cNvPr id="4" name="Marcador de número de diapositiva 3"/>
          <p:cNvSpPr>
            <a:spLocks noGrp="1"/>
          </p:cNvSpPr>
          <p:nvPr>
            <p:ph type="sldNum" sz="quarter" idx="10"/>
          </p:nvPr>
        </p:nvSpPr>
        <p:spPr/>
        <p:txBody>
          <a:bodyPr/>
          <a:lstStyle/>
          <a:p>
            <a:fld id="{0C2C76AD-827F-4F7F-9C53-4C9868F8C518}" type="slidenum">
              <a:rPr lang="en-US" smtClean="0"/>
              <a:pPr/>
              <a:t>2</a:t>
            </a:fld>
            <a:endParaRPr lang="en-US"/>
          </a:p>
        </p:txBody>
      </p:sp>
    </p:spTree>
    <p:extLst>
      <p:ext uri="{BB962C8B-B14F-4D97-AF65-F5344CB8AC3E}">
        <p14:creationId xmlns:p14="http://schemas.microsoft.com/office/powerpoint/2010/main" val="36039460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baseline="0" dirty="0"/>
              <a:t>El resto se ajustó para tener en el límite </a:t>
            </a:r>
            <a:r>
              <a:rPr lang="es-ES" baseline="0" dirty="0" err="1"/>
              <a:t>chiral</a:t>
            </a:r>
            <a:r>
              <a:rPr lang="es-ES" baseline="0" dirty="0"/>
              <a:t> </a:t>
            </a:r>
            <a:r>
              <a:rPr lang="es-ES" baseline="0" dirty="0" err="1"/>
              <a:t>Mpi</a:t>
            </a:r>
            <a:r>
              <a:rPr lang="es-ES" baseline="0" dirty="0"/>
              <a:t>=0.4GeV, </a:t>
            </a:r>
            <a:r>
              <a:rPr lang="es-ES" baseline="0" dirty="0" err="1"/>
              <a:t>Mrho</a:t>
            </a:r>
            <a:r>
              <a:rPr lang="es-ES" baseline="0" dirty="0"/>
              <a:t>=0.78 </a:t>
            </a:r>
            <a:r>
              <a:rPr lang="es-ES" baseline="0" dirty="0" err="1"/>
              <a:t>fpi</a:t>
            </a:r>
            <a:r>
              <a:rPr lang="es-ES" baseline="0" dirty="0"/>
              <a:t>=0.088, </a:t>
            </a:r>
            <a:r>
              <a:rPr lang="es-ES" baseline="0" dirty="0" err="1"/>
              <a:t>frho</a:t>
            </a:r>
            <a:r>
              <a:rPr lang="es-ES" baseline="0" dirty="0"/>
              <a:t>=0.15, </a:t>
            </a:r>
            <a:r>
              <a:rPr lang="es-ES" baseline="0" dirty="0" err="1"/>
              <a:t>kpi</a:t>
            </a:r>
            <a:r>
              <a:rPr lang="es-ES" baseline="0" dirty="0"/>
              <a:t>=0.22 con error del 13%</a:t>
            </a:r>
            <a:endParaRPr lang="es-ES" dirty="0"/>
          </a:p>
        </p:txBody>
      </p:sp>
      <p:sp>
        <p:nvSpPr>
          <p:cNvPr id="4" name="Marcador de número de diapositiva 3"/>
          <p:cNvSpPr>
            <a:spLocks noGrp="1"/>
          </p:cNvSpPr>
          <p:nvPr>
            <p:ph type="sldNum" sz="quarter" idx="10"/>
          </p:nvPr>
        </p:nvSpPr>
        <p:spPr/>
        <p:txBody>
          <a:bodyPr/>
          <a:lstStyle/>
          <a:p>
            <a:fld id="{0C2C76AD-827F-4F7F-9C53-4C9868F8C518}" type="slidenum">
              <a:rPr lang="en-US" smtClean="0"/>
              <a:pPr/>
              <a:t>11</a:t>
            </a:fld>
            <a:endParaRPr lang="en-US"/>
          </a:p>
        </p:txBody>
      </p:sp>
    </p:spTree>
    <p:extLst>
      <p:ext uri="{BB962C8B-B14F-4D97-AF65-F5344CB8AC3E}">
        <p14:creationId xmlns:p14="http://schemas.microsoft.com/office/powerpoint/2010/main" val="595506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baseline="0" dirty="0"/>
              <a:t>El resto se ajustó para tener en el límite </a:t>
            </a:r>
            <a:r>
              <a:rPr lang="es-ES" baseline="0" dirty="0" err="1"/>
              <a:t>chiral</a:t>
            </a:r>
            <a:r>
              <a:rPr lang="es-ES" baseline="0" dirty="0"/>
              <a:t> </a:t>
            </a:r>
            <a:r>
              <a:rPr lang="es-ES" baseline="0" dirty="0" err="1"/>
              <a:t>Mpi</a:t>
            </a:r>
            <a:r>
              <a:rPr lang="es-ES" baseline="0" dirty="0"/>
              <a:t>=0.4GeV, </a:t>
            </a:r>
            <a:r>
              <a:rPr lang="es-ES" baseline="0" dirty="0" err="1"/>
              <a:t>Mrho</a:t>
            </a:r>
            <a:r>
              <a:rPr lang="es-ES" baseline="0" dirty="0"/>
              <a:t>=0.78 </a:t>
            </a:r>
            <a:r>
              <a:rPr lang="es-ES" baseline="0" dirty="0" err="1"/>
              <a:t>fpi</a:t>
            </a:r>
            <a:r>
              <a:rPr lang="es-ES" baseline="0" dirty="0"/>
              <a:t>=0.088, </a:t>
            </a:r>
            <a:r>
              <a:rPr lang="es-ES" baseline="0" dirty="0" err="1"/>
              <a:t>frho</a:t>
            </a:r>
            <a:r>
              <a:rPr lang="es-ES" baseline="0" dirty="0"/>
              <a:t>=0.15, </a:t>
            </a:r>
            <a:r>
              <a:rPr lang="es-ES" baseline="0" dirty="0" err="1"/>
              <a:t>kpi</a:t>
            </a:r>
            <a:r>
              <a:rPr lang="es-ES" baseline="0" dirty="0"/>
              <a:t>=0.22 con error del 13%</a:t>
            </a:r>
            <a:endParaRPr lang="es-ES" dirty="0"/>
          </a:p>
        </p:txBody>
      </p:sp>
      <p:sp>
        <p:nvSpPr>
          <p:cNvPr id="4" name="Marcador de número de diapositiva 3"/>
          <p:cNvSpPr>
            <a:spLocks noGrp="1"/>
          </p:cNvSpPr>
          <p:nvPr>
            <p:ph type="sldNum" sz="quarter" idx="10"/>
          </p:nvPr>
        </p:nvSpPr>
        <p:spPr/>
        <p:txBody>
          <a:bodyPr/>
          <a:lstStyle/>
          <a:p>
            <a:fld id="{0C2C76AD-827F-4F7F-9C53-4C9868F8C518}" type="slidenum">
              <a:rPr lang="en-US" smtClean="0"/>
              <a:pPr/>
              <a:t>13</a:t>
            </a:fld>
            <a:endParaRPr lang="en-US"/>
          </a:p>
        </p:txBody>
      </p:sp>
    </p:spTree>
    <p:extLst>
      <p:ext uri="{BB962C8B-B14F-4D97-AF65-F5344CB8AC3E}">
        <p14:creationId xmlns:p14="http://schemas.microsoft.com/office/powerpoint/2010/main" val="11181828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baseline="0" dirty="0"/>
              <a:t>El resto se ajustó para tener en el límite </a:t>
            </a:r>
            <a:r>
              <a:rPr lang="es-ES" baseline="0" dirty="0" err="1"/>
              <a:t>chiral</a:t>
            </a:r>
            <a:r>
              <a:rPr lang="es-ES" baseline="0" dirty="0"/>
              <a:t> </a:t>
            </a:r>
            <a:r>
              <a:rPr lang="es-ES" baseline="0" dirty="0" err="1"/>
              <a:t>Mpi</a:t>
            </a:r>
            <a:r>
              <a:rPr lang="es-ES" baseline="0" dirty="0"/>
              <a:t>=0.4GeV, </a:t>
            </a:r>
            <a:r>
              <a:rPr lang="es-ES" baseline="0" dirty="0" err="1"/>
              <a:t>Mrho</a:t>
            </a:r>
            <a:r>
              <a:rPr lang="es-ES" baseline="0" dirty="0"/>
              <a:t>=0.78 </a:t>
            </a:r>
            <a:r>
              <a:rPr lang="es-ES" baseline="0" dirty="0" err="1"/>
              <a:t>fpi</a:t>
            </a:r>
            <a:r>
              <a:rPr lang="es-ES" baseline="0" dirty="0"/>
              <a:t>=0.088, </a:t>
            </a:r>
            <a:r>
              <a:rPr lang="es-ES" baseline="0" dirty="0" err="1"/>
              <a:t>frho</a:t>
            </a:r>
            <a:r>
              <a:rPr lang="es-ES" baseline="0" dirty="0"/>
              <a:t>=0.15, </a:t>
            </a:r>
            <a:r>
              <a:rPr lang="es-ES" baseline="0" dirty="0" err="1"/>
              <a:t>kpi</a:t>
            </a:r>
            <a:r>
              <a:rPr lang="es-ES" baseline="0" dirty="0"/>
              <a:t>=0.22 con error del 13%</a:t>
            </a:r>
            <a:endParaRPr lang="es-ES" dirty="0"/>
          </a:p>
        </p:txBody>
      </p:sp>
      <p:sp>
        <p:nvSpPr>
          <p:cNvPr id="4" name="Marcador de número de diapositiva 3"/>
          <p:cNvSpPr>
            <a:spLocks noGrp="1"/>
          </p:cNvSpPr>
          <p:nvPr>
            <p:ph type="sldNum" sz="quarter" idx="10"/>
          </p:nvPr>
        </p:nvSpPr>
        <p:spPr/>
        <p:txBody>
          <a:bodyPr/>
          <a:lstStyle/>
          <a:p>
            <a:fld id="{0C2C76AD-827F-4F7F-9C53-4C9868F8C518}" type="slidenum">
              <a:rPr lang="en-US" smtClean="0"/>
              <a:pPr/>
              <a:t>14</a:t>
            </a:fld>
            <a:endParaRPr lang="en-US"/>
          </a:p>
        </p:txBody>
      </p:sp>
    </p:spTree>
    <p:extLst>
      <p:ext uri="{BB962C8B-B14F-4D97-AF65-F5344CB8AC3E}">
        <p14:creationId xmlns:p14="http://schemas.microsoft.com/office/powerpoint/2010/main" val="16314312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dirty="0"/>
              <a:t>Para hacerlo </a:t>
            </a:r>
            <a:r>
              <a:rPr lang="es-ES" dirty="0" err="1"/>
              <a:t>momentum</a:t>
            </a:r>
            <a:r>
              <a:rPr lang="es-ES" dirty="0"/>
              <a:t> </a:t>
            </a:r>
            <a:r>
              <a:rPr lang="es-ES" dirty="0" err="1"/>
              <a:t>dependance</a:t>
            </a:r>
            <a:r>
              <a:rPr lang="es-ES" dirty="0"/>
              <a:t>, dividimos por mg^2</a:t>
            </a:r>
            <a:r>
              <a:rPr lang="es-ES" baseline="0" dirty="0"/>
              <a:t> para así poder tener una dependencia con Lambda ^2</a:t>
            </a:r>
            <a:endParaRPr lang="es-ES" dirty="0"/>
          </a:p>
        </p:txBody>
      </p:sp>
      <p:sp>
        <p:nvSpPr>
          <p:cNvPr id="4" name="Marcador de número de diapositiva 3"/>
          <p:cNvSpPr>
            <a:spLocks noGrp="1"/>
          </p:cNvSpPr>
          <p:nvPr>
            <p:ph type="sldNum" sz="quarter" idx="10"/>
          </p:nvPr>
        </p:nvSpPr>
        <p:spPr/>
        <p:txBody>
          <a:bodyPr/>
          <a:lstStyle/>
          <a:p>
            <a:fld id="{0C2C76AD-827F-4F7F-9C53-4C9868F8C518}" type="slidenum">
              <a:rPr lang="en-US" smtClean="0"/>
              <a:pPr/>
              <a:t>15</a:t>
            </a:fld>
            <a:endParaRPr lang="en-US"/>
          </a:p>
        </p:txBody>
      </p:sp>
    </p:spTree>
    <p:extLst>
      <p:ext uri="{BB962C8B-B14F-4D97-AF65-F5344CB8AC3E}">
        <p14:creationId xmlns:p14="http://schemas.microsoft.com/office/powerpoint/2010/main" val="12338783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baseline="0" dirty="0"/>
              <a:t>El resto se ajustó para tener en el límite </a:t>
            </a:r>
            <a:r>
              <a:rPr lang="es-ES" baseline="0" dirty="0" err="1"/>
              <a:t>chiral</a:t>
            </a:r>
            <a:r>
              <a:rPr lang="es-ES" baseline="0" dirty="0"/>
              <a:t> </a:t>
            </a:r>
            <a:r>
              <a:rPr lang="es-ES" baseline="0" dirty="0" err="1"/>
              <a:t>Mpi</a:t>
            </a:r>
            <a:r>
              <a:rPr lang="es-ES" baseline="0" dirty="0"/>
              <a:t>=0.4GeV, </a:t>
            </a:r>
            <a:r>
              <a:rPr lang="es-ES" baseline="0" dirty="0" err="1"/>
              <a:t>Mrho</a:t>
            </a:r>
            <a:r>
              <a:rPr lang="es-ES" baseline="0" dirty="0"/>
              <a:t>=0.78 </a:t>
            </a:r>
            <a:r>
              <a:rPr lang="es-ES" baseline="0" dirty="0" err="1"/>
              <a:t>fpi</a:t>
            </a:r>
            <a:r>
              <a:rPr lang="es-ES" baseline="0" dirty="0"/>
              <a:t>=0.088, </a:t>
            </a:r>
            <a:r>
              <a:rPr lang="es-ES" baseline="0" dirty="0" err="1"/>
              <a:t>frho</a:t>
            </a:r>
            <a:r>
              <a:rPr lang="es-ES" baseline="0" dirty="0"/>
              <a:t>=0.15, </a:t>
            </a:r>
            <a:r>
              <a:rPr lang="es-ES" baseline="0" dirty="0" err="1"/>
              <a:t>kpi</a:t>
            </a:r>
            <a:r>
              <a:rPr lang="es-ES" baseline="0" dirty="0"/>
              <a:t>=0.22 con error del 13%</a:t>
            </a:r>
            <a:endParaRPr lang="es-ES" dirty="0"/>
          </a:p>
        </p:txBody>
      </p:sp>
      <p:sp>
        <p:nvSpPr>
          <p:cNvPr id="4" name="Marcador de número de diapositiva 3"/>
          <p:cNvSpPr>
            <a:spLocks noGrp="1"/>
          </p:cNvSpPr>
          <p:nvPr>
            <p:ph type="sldNum" sz="quarter" idx="10"/>
          </p:nvPr>
        </p:nvSpPr>
        <p:spPr/>
        <p:txBody>
          <a:bodyPr/>
          <a:lstStyle/>
          <a:p>
            <a:fld id="{0C2C76AD-827F-4F7F-9C53-4C9868F8C518}" type="slidenum">
              <a:rPr lang="en-US" smtClean="0"/>
              <a:pPr/>
              <a:t>16</a:t>
            </a:fld>
            <a:endParaRPr lang="en-US"/>
          </a:p>
        </p:txBody>
      </p:sp>
    </p:spTree>
    <p:extLst>
      <p:ext uri="{BB962C8B-B14F-4D97-AF65-F5344CB8AC3E}">
        <p14:creationId xmlns:p14="http://schemas.microsoft.com/office/powerpoint/2010/main" val="1472957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MX" dirty="0"/>
              <a:t>Lamentablemente,</a:t>
            </a:r>
            <a:r>
              <a:rPr lang="es-MX" baseline="0" dirty="0"/>
              <a:t> estos fenómenos no son obvios de </a:t>
            </a:r>
            <a:r>
              <a:rPr lang="es-MX" baseline="0" dirty="0" err="1"/>
              <a:t>lagrangiano</a:t>
            </a:r>
            <a:r>
              <a:rPr lang="es-MX" baseline="0" dirty="0"/>
              <a:t> de QCD. Sin estos QCD sería igual que QED, pero las interacciones entre tres y cuatro gluones estos fenómenos bastante interesantes</a:t>
            </a:r>
            <a:endParaRPr lang="es-MX" dirty="0"/>
          </a:p>
        </p:txBody>
      </p:sp>
      <p:sp>
        <p:nvSpPr>
          <p:cNvPr id="4" name="Marcador de número de diapositiva 3"/>
          <p:cNvSpPr>
            <a:spLocks noGrp="1"/>
          </p:cNvSpPr>
          <p:nvPr>
            <p:ph type="sldNum" sz="quarter" idx="10"/>
          </p:nvPr>
        </p:nvSpPr>
        <p:spPr/>
        <p:txBody>
          <a:bodyPr/>
          <a:lstStyle/>
          <a:p>
            <a:fld id="{0C2C76AD-827F-4F7F-9C53-4C9868F8C518}" type="slidenum">
              <a:rPr lang="en-US" smtClean="0"/>
              <a:pPr/>
              <a:t>3</a:t>
            </a:fld>
            <a:endParaRPr lang="en-US"/>
          </a:p>
        </p:txBody>
      </p:sp>
    </p:spTree>
    <p:extLst>
      <p:ext uri="{BB962C8B-B14F-4D97-AF65-F5344CB8AC3E}">
        <p14:creationId xmlns:p14="http://schemas.microsoft.com/office/powerpoint/2010/main" val="3914390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r>
              <a:rPr lang="en-US" dirty="0"/>
              <a:t>El</a:t>
            </a:r>
            <a:r>
              <a:rPr lang="en-US" baseline="0" dirty="0"/>
              <a:t> </a:t>
            </a:r>
            <a:r>
              <a:rPr lang="en-US" baseline="0" dirty="0" err="1"/>
              <a:t>propagador</a:t>
            </a:r>
            <a:r>
              <a:rPr lang="en-US" baseline="0" dirty="0"/>
              <a:t> </a:t>
            </a:r>
            <a:r>
              <a:rPr lang="en-US" baseline="0" dirty="0" err="1"/>
              <a:t>vestido</a:t>
            </a:r>
            <a:r>
              <a:rPr lang="en-US" baseline="0" dirty="0"/>
              <a:t> del quark se escribe </a:t>
            </a:r>
            <a:r>
              <a:rPr lang="en-US" baseline="0" dirty="0" err="1"/>
              <a:t>como</a:t>
            </a:r>
            <a:r>
              <a:rPr lang="en-US" baseline="0" dirty="0"/>
              <a:t> el </a:t>
            </a:r>
            <a:r>
              <a:rPr lang="en-US" baseline="0" dirty="0" err="1"/>
              <a:t>propagador</a:t>
            </a:r>
            <a:r>
              <a:rPr lang="en-US" baseline="0" dirty="0"/>
              <a:t> </a:t>
            </a:r>
            <a:r>
              <a:rPr lang="en-US" baseline="0" dirty="0" err="1"/>
              <a:t>desnudo</a:t>
            </a:r>
            <a:r>
              <a:rPr lang="en-US" baseline="0" dirty="0"/>
              <a:t> </a:t>
            </a:r>
            <a:r>
              <a:rPr lang="en-US" baseline="0" dirty="0" err="1"/>
              <a:t>más</a:t>
            </a:r>
            <a:r>
              <a:rPr lang="en-US" baseline="0" dirty="0"/>
              <a:t> </a:t>
            </a:r>
            <a:r>
              <a:rPr lang="en-US" baseline="0" dirty="0" err="1"/>
              <a:t>los</a:t>
            </a:r>
            <a:r>
              <a:rPr lang="en-US" baseline="0" dirty="0"/>
              <a:t> </a:t>
            </a:r>
            <a:r>
              <a:rPr lang="en-US" baseline="0" dirty="0" err="1"/>
              <a:t>términos</a:t>
            </a:r>
            <a:r>
              <a:rPr lang="en-US" baseline="0" dirty="0"/>
              <a:t> de </a:t>
            </a:r>
            <a:r>
              <a:rPr lang="en-US" baseline="0" dirty="0" err="1"/>
              <a:t>autointeracción</a:t>
            </a:r>
            <a:r>
              <a:rPr lang="en-US" baseline="0" dirty="0"/>
              <a:t>. </a:t>
            </a:r>
            <a:r>
              <a:rPr lang="en-US" baseline="0" dirty="0" err="1"/>
              <a:t>Aquí</a:t>
            </a:r>
            <a:r>
              <a:rPr lang="en-US" baseline="0" dirty="0"/>
              <a:t> </a:t>
            </a:r>
            <a:r>
              <a:rPr lang="en-US" baseline="0" dirty="0" err="1"/>
              <a:t>tenemos</a:t>
            </a:r>
            <a:r>
              <a:rPr lang="en-US" baseline="0" dirty="0"/>
              <a:t> las </a:t>
            </a:r>
            <a:r>
              <a:rPr lang="en-US" baseline="0" dirty="0" err="1"/>
              <a:t>correcciones</a:t>
            </a:r>
            <a:r>
              <a:rPr lang="en-US" baseline="0" dirty="0"/>
              <a:t> al </a:t>
            </a:r>
            <a:r>
              <a:rPr lang="en-US" baseline="0" dirty="0" err="1"/>
              <a:t>propagador</a:t>
            </a:r>
            <a:r>
              <a:rPr lang="en-US" baseline="0" dirty="0"/>
              <a:t> del quark, las </a:t>
            </a:r>
            <a:r>
              <a:rPr lang="en-US" baseline="0" dirty="0" err="1"/>
              <a:t>correcciones</a:t>
            </a:r>
            <a:r>
              <a:rPr lang="en-US" baseline="0" dirty="0"/>
              <a:t> al </a:t>
            </a:r>
            <a:r>
              <a:rPr lang="en-US" baseline="0" dirty="0" err="1"/>
              <a:t>vértice</a:t>
            </a:r>
            <a:r>
              <a:rPr lang="en-US" baseline="0" dirty="0"/>
              <a:t> y las </a:t>
            </a:r>
            <a:r>
              <a:rPr lang="en-US" baseline="0" dirty="0" err="1"/>
              <a:t>correccones</a:t>
            </a:r>
            <a:r>
              <a:rPr lang="en-US" baseline="0" dirty="0"/>
              <a:t> al </a:t>
            </a:r>
            <a:r>
              <a:rPr lang="en-US" baseline="0" dirty="0" err="1"/>
              <a:t>propagador</a:t>
            </a:r>
            <a:r>
              <a:rPr lang="en-US" baseline="0" dirty="0"/>
              <a:t> del </a:t>
            </a:r>
            <a:r>
              <a:rPr lang="en-US" baseline="0" dirty="0" err="1"/>
              <a:t>gluón</a:t>
            </a:r>
            <a:endParaRPr lang="en-US" dirty="0"/>
          </a:p>
        </p:txBody>
      </p:sp>
      <p:sp>
        <p:nvSpPr>
          <p:cNvPr id="4" name="3 Marcador de número de diapositiva"/>
          <p:cNvSpPr>
            <a:spLocks noGrp="1"/>
          </p:cNvSpPr>
          <p:nvPr>
            <p:ph type="sldNum" sz="quarter" idx="10"/>
          </p:nvPr>
        </p:nvSpPr>
        <p:spPr/>
        <p:txBody>
          <a:bodyPr/>
          <a:lstStyle/>
          <a:p>
            <a:fld id="{0C2C76AD-827F-4F7F-9C53-4C9868F8C518}" type="slidenum">
              <a:rPr lang="en-US" smtClean="0"/>
              <a:pPr/>
              <a:t>4</a:t>
            </a:fld>
            <a:endParaRPr lang="en-US"/>
          </a:p>
        </p:txBody>
      </p:sp>
    </p:spTree>
    <p:extLst>
      <p:ext uri="{BB962C8B-B14F-4D97-AF65-F5344CB8AC3E}">
        <p14:creationId xmlns:p14="http://schemas.microsoft.com/office/powerpoint/2010/main" val="3800845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normAutofit/>
          </a:bodyPr>
          <a:lstStyle/>
          <a:p>
            <a:r>
              <a:rPr lang="es-MX" noProof="0" dirty="0"/>
              <a:t>La</a:t>
            </a:r>
            <a:r>
              <a:rPr lang="es-MX" baseline="0" noProof="0" dirty="0"/>
              <a:t> ecuación de </a:t>
            </a:r>
            <a:r>
              <a:rPr lang="es-MX" baseline="0" noProof="0" dirty="0" err="1"/>
              <a:t>Schwinger-Dyson</a:t>
            </a:r>
            <a:r>
              <a:rPr lang="es-MX" baseline="0" noProof="0" dirty="0"/>
              <a:t> no se puede resolver hasta que se define un problema manejable. Para ello se hace un modelo para el </a:t>
            </a:r>
            <a:r>
              <a:rPr lang="es-MX" baseline="0" noProof="0" dirty="0" err="1"/>
              <a:t>gluón</a:t>
            </a:r>
            <a:r>
              <a:rPr lang="es-MX" baseline="0" noProof="0" dirty="0"/>
              <a:t>, donde por lo general se considera el </a:t>
            </a:r>
            <a:r>
              <a:rPr lang="es-MX" baseline="0" noProof="0" dirty="0" err="1"/>
              <a:t>gluón</a:t>
            </a:r>
            <a:r>
              <a:rPr lang="es-MX" baseline="0" noProof="0" dirty="0"/>
              <a:t> libre multiplicado por un acoplamiento efectivo que </a:t>
            </a:r>
            <a:r>
              <a:rPr lang="es-MX" baseline="0" noProof="0" dirty="0" err="1"/>
              <a:t>reuna</a:t>
            </a:r>
            <a:r>
              <a:rPr lang="es-MX" baseline="0" noProof="0" dirty="0"/>
              <a:t> las propiedades de QCD. Al mismo tiempo para el vértice, donde usualmente se toma el vértice desnudo. Nosotros las truncamos a primer orden. Y los efectos de QCD se incluyen en el acoplamiento efectivo.</a:t>
            </a:r>
            <a:endParaRPr lang="es-MX" noProof="0" dirty="0"/>
          </a:p>
        </p:txBody>
      </p:sp>
      <p:sp>
        <p:nvSpPr>
          <p:cNvPr id="4" name="3 Marcador de número de diapositiva"/>
          <p:cNvSpPr>
            <a:spLocks noGrp="1"/>
          </p:cNvSpPr>
          <p:nvPr>
            <p:ph type="sldNum" sz="quarter" idx="10"/>
          </p:nvPr>
        </p:nvSpPr>
        <p:spPr/>
        <p:txBody>
          <a:bodyPr/>
          <a:lstStyle/>
          <a:p>
            <a:fld id="{0C2C76AD-827F-4F7F-9C53-4C9868F8C518}" type="slidenum">
              <a:rPr lang="en-US" smtClean="0"/>
              <a:pPr/>
              <a:t>5</a:t>
            </a:fld>
            <a:endParaRPr lang="en-US"/>
          </a:p>
        </p:txBody>
      </p:sp>
    </p:spTree>
    <p:extLst>
      <p:ext uri="{BB962C8B-B14F-4D97-AF65-F5344CB8AC3E}">
        <p14:creationId xmlns:p14="http://schemas.microsoft.com/office/powerpoint/2010/main" val="731318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lstStyle/>
          <a:p>
            <a:r>
              <a:rPr lang="es-MX" noProof="0" dirty="0"/>
              <a:t>Mientras</a:t>
            </a:r>
            <a:r>
              <a:rPr lang="es-MX" baseline="0" noProof="0" dirty="0"/>
              <a:t> más pequeña es la masa, los efectos de las </a:t>
            </a:r>
            <a:r>
              <a:rPr lang="es-MX" baseline="0" noProof="0" dirty="0" err="1"/>
              <a:t>autointeracciones</a:t>
            </a:r>
            <a:r>
              <a:rPr lang="es-MX" baseline="0" noProof="0" dirty="0"/>
              <a:t> influyen más en la adquisición de masa dinámica del quark, los quarks pesados no sienten tanta influencia. Dicho de otra manera, los quarks pesados no se ven afectados por la masa del </a:t>
            </a:r>
            <a:r>
              <a:rPr lang="es-MX" baseline="0" noProof="0" dirty="0" err="1"/>
              <a:t>gluón</a:t>
            </a:r>
            <a:endParaRPr lang="es-MX" noProof="0" dirty="0"/>
          </a:p>
        </p:txBody>
      </p:sp>
      <p:sp>
        <p:nvSpPr>
          <p:cNvPr id="4" name="3 Marcador de número de diapositiva"/>
          <p:cNvSpPr>
            <a:spLocks noGrp="1"/>
          </p:cNvSpPr>
          <p:nvPr>
            <p:ph type="sldNum" sz="quarter" idx="10"/>
          </p:nvPr>
        </p:nvSpPr>
        <p:spPr/>
        <p:txBody>
          <a:bodyPr/>
          <a:lstStyle/>
          <a:p>
            <a:fld id="{0C2C76AD-827F-4F7F-9C53-4C9868F8C518}" type="slidenum">
              <a:rPr lang="en-US" smtClean="0"/>
              <a:pPr/>
              <a:t>6</a:t>
            </a:fld>
            <a:endParaRPr lang="en-US"/>
          </a:p>
        </p:txBody>
      </p:sp>
    </p:spTree>
    <p:extLst>
      <p:ext uri="{BB962C8B-B14F-4D97-AF65-F5344CB8AC3E}">
        <p14:creationId xmlns:p14="http://schemas.microsoft.com/office/powerpoint/2010/main" val="2899655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n-US" sz="1200" dirty="0">
                <a:solidFill>
                  <a:schemeClr val="accent2">
                    <a:lumMod val="50000"/>
                  </a:schemeClr>
                </a:solidFill>
              </a:rPr>
              <a:t>Quarks and gluons are not free– This makes QCD unique: the elementary constituents are not the asymptotic states of the theory.</a:t>
            </a:r>
          </a:p>
        </p:txBody>
      </p:sp>
      <p:sp>
        <p:nvSpPr>
          <p:cNvPr id="4" name="Marcador de número de diapositiva 3"/>
          <p:cNvSpPr>
            <a:spLocks noGrp="1"/>
          </p:cNvSpPr>
          <p:nvPr>
            <p:ph type="sldNum" sz="quarter" idx="10"/>
          </p:nvPr>
        </p:nvSpPr>
        <p:spPr/>
        <p:txBody>
          <a:bodyPr/>
          <a:lstStyle/>
          <a:p>
            <a:fld id="{0C2C76AD-827F-4F7F-9C53-4C9868F8C518}" type="slidenum">
              <a:rPr lang="en-US" smtClean="0"/>
              <a:pPr/>
              <a:t>7</a:t>
            </a:fld>
            <a:endParaRPr lang="en-US"/>
          </a:p>
        </p:txBody>
      </p:sp>
    </p:spTree>
    <p:extLst>
      <p:ext uri="{BB962C8B-B14F-4D97-AF65-F5344CB8AC3E}">
        <p14:creationId xmlns:p14="http://schemas.microsoft.com/office/powerpoint/2010/main" val="2683768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MX" dirty="0" err="1"/>
              <a:t>It</a:t>
            </a:r>
            <a:r>
              <a:rPr lang="es-MX" dirty="0"/>
              <a:t> a </a:t>
            </a:r>
            <a:r>
              <a:rPr lang="es-MX" dirty="0" err="1"/>
              <a:t>model</a:t>
            </a:r>
            <a:r>
              <a:rPr lang="es-MX" dirty="0"/>
              <a:t> </a:t>
            </a:r>
            <a:r>
              <a:rPr lang="es-MX" dirty="0" err="1"/>
              <a:t>which</a:t>
            </a:r>
            <a:r>
              <a:rPr lang="es-MX" baseline="0" dirty="0"/>
              <a:t> </a:t>
            </a:r>
            <a:r>
              <a:rPr lang="es-MX" baseline="0" dirty="0" err="1"/>
              <a:t>is</a:t>
            </a:r>
            <a:r>
              <a:rPr lang="es-MX" baseline="0" dirty="0"/>
              <a:t> </a:t>
            </a:r>
            <a:r>
              <a:rPr lang="es-MX" baseline="0" dirty="0" err="1"/>
              <a:t>independent</a:t>
            </a:r>
            <a:r>
              <a:rPr lang="es-MX" baseline="0" dirty="0"/>
              <a:t> of </a:t>
            </a:r>
            <a:r>
              <a:rPr lang="es-MX" baseline="0" dirty="0" err="1"/>
              <a:t>relative</a:t>
            </a:r>
            <a:r>
              <a:rPr lang="es-MX" baseline="0" dirty="0"/>
              <a:t> </a:t>
            </a:r>
            <a:r>
              <a:rPr lang="es-MX" baseline="0" dirty="0" err="1"/>
              <a:t>momentum</a:t>
            </a:r>
            <a:endParaRPr lang="es-MX" baseline="0" dirty="0"/>
          </a:p>
          <a:p>
            <a:r>
              <a:rPr lang="es-MX" baseline="0" dirty="0"/>
              <a:t>En el segundo se calcula para el </a:t>
            </a:r>
            <a:r>
              <a:rPr lang="es-MX" baseline="0" dirty="0" err="1"/>
              <a:t>meson</a:t>
            </a:r>
            <a:r>
              <a:rPr lang="es-MX" baseline="0" dirty="0"/>
              <a:t> rho</a:t>
            </a:r>
            <a:endParaRPr lang="es-MX" dirty="0"/>
          </a:p>
        </p:txBody>
      </p:sp>
      <p:sp>
        <p:nvSpPr>
          <p:cNvPr id="4" name="Marcador de número de diapositiva 3"/>
          <p:cNvSpPr>
            <a:spLocks noGrp="1"/>
          </p:cNvSpPr>
          <p:nvPr>
            <p:ph type="sldNum" sz="quarter" idx="10"/>
          </p:nvPr>
        </p:nvSpPr>
        <p:spPr/>
        <p:txBody>
          <a:bodyPr/>
          <a:lstStyle/>
          <a:p>
            <a:fld id="{0C2C76AD-827F-4F7F-9C53-4C9868F8C518}" type="slidenum">
              <a:rPr lang="en-US" smtClean="0"/>
              <a:pPr/>
              <a:t>8</a:t>
            </a:fld>
            <a:endParaRPr lang="en-US"/>
          </a:p>
        </p:txBody>
      </p:sp>
    </p:spTree>
    <p:extLst>
      <p:ext uri="{BB962C8B-B14F-4D97-AF65-F5344CB8AC3E}">
        <p14:creationId xmlns:p14="http://schemas.microsoft.com/office/powerpoint/2010/main" val="33452646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43000" y="685800"/>
            <a:ext cx="4572000" cy="3429000"/>
          </a:xfrm>
        </p:spPr>
      </p:sp>
      <p:sp>
        <p:nvSpPr>
          <p:cNvPr id="3" name="2 Marcador de notas"/>
          <p:cNvSpPr>
            <a:spLocks noGrp="1"/>
          </p:cNvSpPr>
          <p:nvPr>
            <p:ph type="body" idx="1"/>
          </p:nvPr>
        </p:nvSpPr>
        <p:spPr/>
        <p:txBody>
          <a:bodyPr/>
          <a:lstStyle/>
          <a:p>
            <a:r>
              <a:rPr lang="es-MX" baseline="0" noProof="0" dirty="0"/>
              <a:t>Tau ir diferente de cero implementa confinamiento al eliminar el polo, tau </a:t>
            </a:r>
            <a:r>
              <a:rPr lang="es-MX" baseline="0" noProof="0" dirty="0" err="1"/>
              <a:t>uv</a:t>
            </a:r>
            <a:r>
              <a:rPr lang="es-MX" baseline="0" noProof="0" dirty="0"/>
              <a:t> es el regulador, no puede ser eliminado pero juega un rol dinámico y ajusta la escala para nuestras dimensiones</a:t>
            </a:r>
            <a:endParaRPr lang="es-MX" noProof="0" dirty="0"/>
          </a:p>
        </p:txBody>
      </p:sp>
      <p:sp>
        <p:nvSpPr>
          <p:cNvPr id="4" name="3 Marcador de número de diapositiva"/>
          <p:cNvSpPr>
            <a:spLocks noGrp="1"/>
          </p:cNvSpPr>
          <p:nvPr>
            <p:ph type="sldNum" sz="quarter" idx="10"/>
          </p:nvPr>
        </p:nvSpPr>
        <p:spPr/>
        <p:txBody>
          <a:bodyPr/>
          <a:lstStyle/>
          <a:p>
            <a:fld id="{0C2C76AD-827F-4F7F-9C53-4C9868F8C518}" type="slidenum">
              <a:rPr lang="en-US" smtClean="0"/>
              <a:pPr/>
              <a:t>9</a:t>
            </a:fld>
            <a:endParaRPr lang="en-US"/>
          </a:p>
        </p:txBody>
      </p:sp>
    </p:spTree>
    <p:extLst>
      <p:ext uri="{BB962C8B-B14F-4D97-AF65-F5344CB8AC3E}">
        <p14:creationId xmlns:p14="http://schemas.microsoft.com/office/powerpoint/2010/main" val="6440648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143000" y="685800"/>
            <a:ext cx="4572000" cy="3429000"/>
          </a:xfrm>
        </p:spPr>
      </p:sp>
      <p:sp>
        <p:nvSpPr>
          <p:cNvPr id="3" name="Marcador de notas 2"/>
          <p:cNvSpPr>
            <a:spLocks noGrp="1"/>
          </p:cNvSpPr>
          <p:nvPr>
            <p:ph type="body" idx="1"/>
          </p:nvPr>
        </p:nvSpPr>
        <p:spPr/>
        <p:txBody>
          <a:bodyPr/>
          <a:lstStyle/>
          <a:p>
            <a:r>
              <a:rPr lang="es-ES" baseline="0" dirty="0"/>
              <a:t>El resto se ajustó para tener en el límite </a:t>
            </a:r>
            <a:r>
              <a:rPr lang="es-ES" baseline="0" dirty="0" err="1"/>
              <a:t>chiral</a:t>
            </a:r>
            <a:r>
              <a:rPr lang="es-ES" baseline="0" dirty="0"/>
              <a:t> </a:t>
            </a:r>
            <a:r>
              <a:rPr lang="es-ES" baseline="0" dirty="0" err="1"/>
              <a:t>Mpi</a:t>
            </a:r>
            <a:r>
              <a:rPr lang="es-ES" baseline="0" dirty="0"/>
              <a:t>=0.4GeV, </a:t>
            </a:r>
            <a:r>
              <a:rPr lang="es-ES" baseline="0" dirty="0" err="1"/>
              <a:t>Mrho</a:t>
            </a:r>
            <a:r>
              <a:rPr lang="es-ES" baseline="0" dirty="0"/>
              <a:t>=0.78 </a:t>
            </a:r>
            <a:r>
              <a:rPr lang="es-ES" baseline="0" dirty="0" err="1"/>
              <a:t>fpi</a:t>
            </a:r>
            <a:r>
              <a:rPr lang="es-ES" baseline="0" dirty="0"/>
              <a:t>=0.088, </a:t>
            </a:r>
            <a:r>
              <a:rPr lang="es-ES" baseline="0" dirty="0" err="1"/>
              <a:t>frho</a:t>
            </a:r>
            <a:r>
              <a:rPr lang="es-ES" baseline="0" dirty="0"/>
              <a:t>=0.15, </a:t>
            </a:r>
            <a:r>
              <a:rPr lang="es-ES" baseline="0" dirty="0" err="1"/>
              <a:t>kpi</a:t>
            </a:r>
            <a:r>
              <a:rPr lang="es-ES" baseline="0" dirty="0"/>
              <a:t>=0.22 con error del 13%</a:t>
            </a:r>
            <a:endParaRPr lang="es-ES" dirty="0"/>
          </a:p>
        </p:txBody>
      </p:sp>
      <p:sp>
        <p:nvSpPr>
          <p:cNvPr id="4" name="Marcador de número de diapositiva 3"/>
          <p:cNvSpPr>
            <a:spLocks noGrp="1"/>
          </p:cNvSpPr>
          <p:nvPr>
            <p:ph type="sldNum" sz="quarter" idx="10"/>
          </p:nvPr>
        </p:nvSpPr>
        <p:spPr/>
        <p:txBody>
          <a:bodyPr/>
          <a:lstStyle/>
          <a:p>
            <a:fld id="{0C2C76AD-827F-4F7F-9C53-4C9868F8C518}" type="slidenum">
              <a:rPr lang="en-US" smtClean="0"/>
              <a:pPr/>
              <a:t>10</a:t>
            </a:fld>
            <a:endParaRPr lang="en-US"/>
          </a:p>
        </p:txBody>
      </p:sp>
    </p:spTree>
    <p:extLst>
      <p:ext uri="{BB962C8B-B14F-4D97-AF65-F5344CB8AC3E}">
        <p14:creationId xmlns:p14="http://schemas.microsoft.com/office/powerpoint/2010/main" val="728782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493F12C-F5E9-40EF-8FE9-FA00454FE042}" type="datetimeFigureOut">
              <a:rPr lang="es-MX" smtClean="0"/>
              <a:pPr/>
              <a:t>09/11/2022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418DFEA-D2AB-4475-AFE4-EBFACE755540}"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286865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493F12C-F5E9-40EF-8FE9-FA00454FE042}" type="datetimeFigureOut">
              <a:rPr lang="es-MX" smtClean="0"/>
              <a:pPr/>
              <a:t>09/11/2022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418DFEA-D2AB-4475-AFE4-EBFACE755540}" type="slidenum">
              <a:rPr lang="es-MX" smtClean="0"/>
              <a:pPr/>
              <a:t>‹Nº›</a:t>
            </a:fld>
            <a:endParaRPr lang="es-MX"/>
          </a:p>
        </p:txBody>
      </p:sp>
    </p:spTree>
    <p:extLst>
      <p:ext uri="{BB962C8B-B14F-4D97-AF65-F5344CB8AC3E}">
        <p14:creationId xmlns:p14="http://schemas.microsoft.com/office/powerpoint/2010/main" val="576380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493F12C-F5E9-40EF-8FE9-FA00454FE042}" type="datetimeFigureOut">
              <a:rPr lang="es-MX" smtClean="0"/>
              <a:pPr/>
              <a:t>09/11/2022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418DFEA-D2AB-4475-AFE4-EBFACE755540}" type="slidenum">
              <a:rPr lang="es-MX" smtClean="0"/>
              <a:pPr/>
              <a:t>‹Nº›</a:t>
            </a:fld>
            <a:endParaRPr lang="es-MX"/>
          </a:p>
        </p:txBody>
      </p:sp>
    </p:spTree>
    <p:extLst>
      <p:ext uri="{BB962C8B-B14F-4D97-AF65-F5344CB8AC3E}">
        <p14:creationId xmlns:p14="http://schemas.microsoft.com/office/powerpoint/2010/main" val="6290171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493F12C-F5E9-40EF-8FE9-FA00454FE042}" type="datetimeFigureOut">
              <a:rPr lang="es-MX" smtClean="0"/>
              <a:pPr/>
              <a:t>09/11/2022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418DFEA-D2AB-4475-AFE4-EBFACE755540}" type="slidenum">
              <a:rPr lang="es-MX" smtClean="0"/>
              <a:pPr/>
              <a:t>‹Nº›</a:t>
            </a:fld>
            <a:endParaRPr lang="es-MX"/>
          </a:p>
        </p:txBody>
      </p:sp>
    </p:spTree>
    <p:extLst>
      <p:ext uri="{BB962C8B-B14F-4D97-AF65-F5344CB8AC3E}">
        <p14:creationId xmlns:p14="http://schemas.microsoft.com/office/powerpoint/2010/main" val="33483260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493F12C-F5E9-40EF-8FE9-FA00454FE042}" type="datetimeFigureOut">
              <a:rPr lang="es-MX" smtClean="0"/>
              <a:pPr/>
              <a:t>09/11/2022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418DFEA-D2AB-4475-AFE4-EBFACE755540}" type="slidenum">
              <a:rPr lang="es-MX" smtClean="0"/>
              <a:pPr/>
              <a:t>‹Nº›</a:t>
            </a:fld>
            <a:endParaRPr lang="es-MX"/>
          </a:p>
        </p:txBody>
      </p:sp>
    </p:spTree>
    <p:extLst>
      <p:ext uri="{BB962C8B-B14F-4D97-AF65-F5344CB8AC3E}">
        <p14:creationId xmlns:p14="http://schemas.microsoft.com/office/powerpoint/2010/main" val="152299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493F12C-F5E9-40EF-8FE9-FA00454FE042}" type="datetimeFigureOut">
              <a:rPr lang="es-MX" smtClean="0"/>
              <a:pPr/>
              <a:t>09/11/2022</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F418DFEA-D2AB-4475-AFE4-EBFACE755540}" type="slidenum">
              <a:rPr lang="es-MX" smtClean="0"/>
              <a:pPr/>
              <a:t>‹Nº›</a:t>
            </a:fld>
            <a:endParaRPr lang="es-MX"/>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528122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493F12C-F5E9-40EF-8FE9-FA00454FE042}" type="datetimeFigureOut">
              <a:rPr lang="es-MX" smtClean="0"/>
              <a:pPr/>
              <a:t>09/11/2022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418DFEA-D2AB-4475-AFE4-EBFACE755540}" type="slidenum">
              <a:rPr lang="es-MX" smtClean="0"/>
              <a:pPr/>
              <a:t>‹Nº›</a:t>
            </a:fld>
            <a:endParaRPr lang="es-MX"/>
          </a:p>
        </p:txBody>
      </p:sp>
    </p:spTree>
    <p:extLst>
      <p:ext uri="{BB962C8B-B14F-4D97-AF65-F5344CB8AC3E}">
        <p14:creationId xmlns:p14="http://schemas.microsoft.com/office/powerpoint/2010/main" val="1591905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822960" y="2582334"/>
            <a:ext cx="3703320" cy="32867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4663440" y="2582334"/>
            <a:ext cx="3703320" cy="32867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493F12C-F5E9-40EF-8FE9-FA00454FE042}" type="datetimeFigureOut">
              <a:rPr lang="es-MX" smtClean="0"/>
              <a:pPr/>
              <a:t>09/11/2022</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F418DFEA-D2AB-4475-AFE4-EBFACE755540}" type="slidenum">
              <a:rPr lang="es-MX" smtClean="0"/>
              <a:pPr/>
              <a:t>‹Nº›</a:t>
            </a:fld>
            <a:endParaRPr lang="es-MX"/>
          </a:p>
        </p:txBody>
      </p:sp>
    </p:spTree>
    <p:extLst>
      <p:ext uri="{BB962C8B-B14F-4D97-AF65-F5344CB8AC3E}">
        <p14:creationId xmlns:p14="http://schemas.microsoft.com/office/powerpoint/2010/main" val="1249001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493F12C-F5E9-40EF-8FE9-FA00454FE042}" type="datetimeFigureOut">
              <a:rPr lang="es-MX" smtClean="0"/>
              <a:pPr/>
              <a:t>09/11/2022</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F418DFEA-D2AB-4475-AFE4-EBFACE755540}" type="slidenum">
              <a:rPr lang="es-MX" smtClean="0"/>
              <a:pPr/>
              <a:t>‹Nº›</a:t>
            </a:fld>
            <a:endParaRPr lang="es-MX"/>
          </a:p>
        </p:txBody>
      </p:sp>
    </p:spTree>
    <p:extLst>
      <p:ext uri="{BB962C8B-B14F-4D97-AF65-F5344CB8AC3E}">
        <p14:creationId xmlns:p14="http://schemas.microsoft.com/office/powerpoint/2010/main" val="390778089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493F12C-F5E9-40EF-8FE9-FA00454FE042}" type="datetimeFigureOut">
              <a:rPr lang="es-MX" smtClean="0"/>
              <a:pPr/>
              <a:t>09/11/2022</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F418DFEA-D2AB-4475-AFE4-EBFACE755540}" type="slidenum">
              <a:rPr lang="es-MX" smtClean="0"/>
              <a:pPr/>
              <a:t>‹Nº›</a:t>
            </a:fld>
            <a:endParaRPr lang="es-MX"/>
          </a:p>
        </p:txBody>
      </p:sp>
    </p:spTree>
    <p:extLst>
      <p:ext uri="{BB962C8B-B14F-4D97-AF65-F5344CB8AC3E}">
        <p14:creationId xmlns:p14="http://schemas.microsoft.com/office/powerpoint/2010/main" val="116088895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4493F12C-F5E9-40EF-8FE9-FA00454FE042}" type="datetimeFigureOut">
              <a:rPr lang="es-MX" smtClean="0"/>
              <a:pPr/>
              <a:t>09/11/2022</a:t>
            </a:fld>
            <a:endParaRPr lang="es-MX"/>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418DFEA-D2AB-4475-AFE4-EBFACE755540}" type="slidenum">
              <a:rPr lang="es-MX" smtClean="0"/>
              <a:pPr/>
              <a:t>‹Nº›</a:t>
            </a:fld>
            <a:endParaRPr lang="es-MX"/>
          </a:p>
        </p:txBody>
      </p:sp>
    </p:spTree>
    <p:extLst>
      <p:ext uri="{BB962C8B-B14F-4D97-AF65-F5344CB8AC3E}">
        <p14:creationId xmlns:p14="http://schemas.microsoft.com/office/powerpoint/2010/main" val="1779005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493F12C-F5E9-40EF-8FE9-FA00454FE042}" type="datetimeFigureOut">
              <a:rPr lang="es-MX" smtClean="0"/>
              <a:pPr/>
              <a:t>09/11/2022</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F418DFEA-D2AB-4475-AFE4-EBFACE755540}" type="slidenum">
              <a:rPr lang="es-MX" smtClean="0"/>
              <a:pPr/>
              <a:t>‹Nº›</a:t>
            </a:fld>
            <a:endParaRPr lang="es-MX"/>
          </a:p>
        </p:txBody>
      </p:sp>
    </p:spTree>
    <p:extLst>
      <p:ext uri="{BB962C8B-B14F-4D97-AF65-F5344CB8AC3E}">
        <p14:creationId xmlns:p14="http://schemas.microsoft.com/office/powerpoint/2010/main" val="183087976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4493F12C-F5E9-40EF-8FE9-FA00454FE042}" type="datetimeFigureOut">
              <a:rPr lang="es-MX" smtClean="0"/>
              <a:pPr/>
              <a:t>09/11/2022</a:t>
            </a:fld>
            <a:endParaRPr lang="es-MX"/>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F418DFEA-D2AB-4475-AFE4-EBFACE755540}" type="slidenum">
              <a:rPr lang="es-MX" smtClean="0"/>
              <a:pPr/>
              <a:t>‹Nº›</a:t>
            </a:fld>
            <a:endParaRPr lang="es-MX"/>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8814179"/>
      </p:ext>
    </p:extLst>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 id="2147483831" r:id="rId12"/>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2.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55.png"/><Relationship Id="rId1" Type="http://schemas.openxmlformats.org/officeDocument/2006/relationships/slideLayout" Target="../slideLayouts/slideLayout1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png"/><Relationship Id="rId7" Type="http://schemas.microsoft.com/office/2007/relationships/hdphoto" Target="../media/hdphoto1.wdp"/><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87624" y="1748973"/>
            <a:ext cx="7128792" cy="1512168"/>
          </a:xfrm>
        </p:spPr>
        <p:txBody>
          <a:bodyPr>
            <a:noAutofit/>
          </a:bodyPr>
          <a:lstStyle/>
          <a:p>
            <a:pPr algn="ctr"/>
            <a:r>
              <a:rPr lang="en-US" sz="4400" dirty="0">
                <a:solidFill>
                  <a:schemeClr val="accent2">
                    <a:lumMod val="50000"/>
                  </a:schemeClr>
                </a:solidFill>
                <a:effectLst>
                  <a:outerShdw blurRad="38100" dist="38100" dir="2700000" algn="tl">
                    <a:srgbClr val="000000">
                      <a:alpha val="43137"/>
                    </a:srgbClr>
                  </a:outerShdw>
                </a:effectLst>
              </a:rPr>
              <a:t>Baryon spectrum with a contact interaction</a:t>
            </a:r>
          </a:p>
        </p:txBody>
      </p:sp>
      <p:sp>
        <p:nvSpPr>
          <p:cNvPr id="3" name="2 Subtítulo"/>
          <p:cNvSpPr>
            <a:spLocks noGrp="1"/>
          </p:cNvSpPr>
          <p:nvPr>
            <p:ph type="subTitle" idx="1"/>
          </p:nvPr>
        </p:nvSpPr>
        <p:spPr>
          <a:xfrm>
            <a:off x="719572" y="3287017"/>
            <a:ext cx="7704856" cy="2985594"/>
          </a:xfrm>
        </p:spPr>
        <p:txBody>
          <a:bodyPr>
            <a:normAutofit fontScale="85000" lnSpcReduction="20000"/>
          </a:bodyPr>
          <a:lstStyle/>
          <a:p>
            <a:r>
              <a:rPr lang="es-MX" sz="2400" b="1" dirty="0">
                <a:solidFill>
                  <a:schemeClr val="accent2">
                    <a:lumMod val="50000"/>
                  </a:schemeClr>
                </a:solidFill>
              </a:rPr>
              <a:t>Marco Antonio Bedolla Hernández</a:t>
            </a:r>
          </a:p>
          <a:p>
            <a:r>
              <a:rPr lang="es-MX" b="1" dirty="0">
                <a:solidFill>
                  <a:schemeClr val="accent2">
                    <a:lumMod val="50000"/>
                  </a:schemeClr>
                </a:solidFill>
              </a:rPr>
              <a:t>Universidad Autónoma de Chiapas, </a:t>
            </a:r>
            <a:r>
              <a:rPr lang="es-MX" b="1" dirty="0" err="1">
                <a:solidFill>
                  <a:schemeClr val="accent2">
                    <a:lumMod val="50000"/>
                  </a:schemeClr>
                </a:solidFill>
              </a:rPr>
              <a:t>mexico</a:t>
            </a:r>
            <a:endParaRPr lang="es-MX" b="1" dirty="0">
              <a:solidFill>
                <a:schemeClr val="accent2">
                  <a:lumMod val="50000"/>
                </a:schemeClr>
              </a:solidFill>
            </a:endParaRPr>
          </a:p>
          <a:p>
            <a:r>
              <a:rPr lang="es-MX" sz="2400" b="1" dirty="0" err="1">
                <a:solidFill>
                  <a:schemeClr val="accent2">
                    <a:lumMod val="50000"/>
                  </a:schemeClr>
                </a:solidFill>
              </a:rPr>
              <a:t>Collaborators</a:t>
            </a:r>
            <a:r>
              <a:rPr lang="es-MX" b="1" dirty="0">
                <a:solidFill>
                  <a:schemeClr val="accent2">
                    <a:lumMod val="50000"/>
                  </a:schemeClr>
                </a:solidFill>
              </a:rPr>
              <a:t>: Elena Santopinto, </a:t>
            </a:r>
            <a:r>
              <a:rPr lang="es-MX" b="1" dirty="0" err="1">
                <a:solidFill>
                  <a:schemeClr val="accent2">
                    <a:lumMod val="50000"/>
                  </a:schemeClr>
                </a:solidFill>
              </a:rPr>
              <a:t>Adnan</a:t>
            </a:r>
            <a:r>
              <a:rPr lang="es-MX" b="1" dirty="0">
                <a:solidFill>
                  <a:schemeClr val="accent2">
                    <a:lumMod val="50000"/>
                  </a:schemeClr>
                </a:solidFill>
              </a:rPr>
              <a:t> </a:t>
            </a:r>
            <a:r>
              <a:rPr lang="es-MX" b="1">
                <a:solidFill>
                  <a:schemeClr val="accent2">
                    <a:lumMod val="50000"/>
                  </a:schemeClr>
                </a:solidFill>
              </a:rPr>
              <a:t>Bashir</a:t>
            </a:r>
            <a:endParaRPr lang="es-MX" sz="2400" b="1" dirty="0">
              <a:solidFill>
                <a:schemeClr val="accent2">
                  <a:lumMod val="50000"/>
                </a:schemeClr>
              </a:solidFill>
            </a:endParaRPr>
          </a:p>
          <a:p>
            <a:endParaRPr lang="es-MX" sz="2400" b="1" dirty="0">
              <a:solidFill>
                <a:schemeClr val="accent2">
                  <a:lumMod val="50000"/>
                </a:schemeClr>
              </a:solidFill>
            </a:endParaRPr>
          </a:p>
          <a:p>
            <a:r>
              <a:rPr lang="es-MX" sz="2400" b="1" dirty="0">
                <a:solidFill>
                  <a:schemeClr val="accent2">
                    <a:lumMod val="50000"/>
                  </a:schemeClr>
                </a:solidFill>
              </a:rPr>
              <a:t>International </a:t>
            </a:r>
            <a:r>
              <a:rPr lang="es-MX" sz="2400" b="1" dirty="0" err="1">
                <a:solidFill>
                  <a:schemeClr val="accent2">
                    <a:lumMod val="50000"/>
                  </a:schemeClr>
                </a:solidFill>
              </a:rPr>
              <a:t>conference</a:t>
            </a:r>
            <a:r>
              <a:rPr lang="es-MX" sz="2400" b="1" dirty="0">
                <a:solidFill>
                  <a:schemeClr val="accent2">
                    <a:lumMod val="50000"/>
                  </a:schemeClr>
                </a:solidFill>
              </a:rPr>
              <a:t> </a:t>
            </a:r>
            <a:r>
              <a:rPr lang="es-MX" sz="2400" b="1" dirty="0" err="1">
                <a:solidFill>
                  <a:schemeClr val="accent2">
                    <a:lumMod val="50000"/>
                  </a:schemeClr>
                </a:solidFill>
              </a:rPr>
              <a:t>on</a:t>
            </a:r>
            <a:r>
              <a:rPr lang="es-MX" sz="2400" b="1" dirty="0">
                <a:solidFill>
                  <a:schemeClr val="accent2">
                    <a:lumMod val="50000"/>
                  </a:schemeClr>
                </a:solidFill>
              </a:rPr>
              <a:t> </a:t>
            </a:r>
            <a:r>
              <a:rPr lang="es-MX" sz="2400" b="1" dirty="0" err="1">
                <a:solidFill>
                  <a:schemeClr val="accent2">
                    <a:lumMod val="50000"/>
                  </a:schemeClr>
                </a:solidFill>
              </a:rPr>
              <a:t>the</a:t>
            </a:r>
            <a:r>
              <a:rPr lang="es-MX" sz="2400" b="1" dirty="0">
                <a:solidFill>
                  <a:schemeClr val="accent2">
                    <a:lumMod val="50000"/>
                  </a:schemeClr>
                </a:solidFill>
              </a:rPr>
              <a:t> </a:t>
            </a:r>
            <a:r>
              <a:rPr lang="es-MX" sz="2400" b="1" dirty="0" err="1">
                <a:solidFill>
                  <a:schemeClr val="accent2">
                    <a:lumMod val="50000"/>
                  </a:schemeClr>
                </a:solidFill>
              </a:rPr>
              <a:t>structure</a:t>
            </a:r>
            <a:r>
              <a:rPr lang="es-MX" sz="2400" b="1" dirty="0">
                <a:solidFill>
                  <a:schemeClr val="accent2">
                    <a:lumMod val="50000"/>
                  </a:schemeClr>
                </a:solidFill>
              </a:rPr>
              <a:t> </a:t>
            </a:r>
            <a:r>
              <a:rPr lang="es-MX" sz="2400" b="1" dirty="0" err="1">
                <a:solidFill>
                  <a:schemeClr val="accent2">
                    <a:lumMod val="50000"/>
                  </a:schemeClr>
                </a:solidFill>
              </a:rPr>
              <a:t>of</a:t>
            </a:r>
            <a:r>
              <a:rPr lang="es-MX" sz="2400" b="1" dirty="0">
                <a:solidFill>
                  <a:schemeClr val="accent2">
                    <a:lumMod val="50000"/>
                  </a:schemeClr>
                </a:solidFill>
              </a:rPr>
              <a:t> </a:t>
            </a:r>
            <a:r>
              <a:rPr lang="es-MX" sz="2400" b="1" dirty="0" err="1">
                <a:solidFill>
                  <a:schemeClr val="accent2">
                    <a:lumMod val="50000"/>
                  </a:schemeClr>
                </a:solidFill>
              </a:rPr>
              <a:t>Baryons</a:t>
            </a:r>
            <a:r>
              <a:rPr lang="es-MX" sz="2400" b="1" dirty="0">
                <a:solidFill>
                  <a:schemeClr val="accent2">
                    <a:lumMod val="50000"/>
                  </a:schemeClr>
                </a:solidFill>
              </a:rPr>
              <a:t> 2022</a:t>
            </a:r>
          </a:p>
          <a:p>
            <a:r>
              <a:rPr lang="es-MX" sz="2400" b="1" dirty="0">
                <a:solidFill>
                  <a:schemeClr val="accent2">
                    <a:lumMod val="50000"/>
                  </a:schemeClr>
                </a:solidFill>
              </a:rPr>
              <a:t>7-11 </a:t>
            </a:r>
            <a:r>
              <a:rPr lang="es-MX" sz="2400" b="1" dirty="0" err="1">
                <a:solidFill>
                  <a:schemeClr val="accent2">
                    <a:lumMod val="50000"/>
                  </a:schemeClr>
                </a:solidFill>
              </a:rPr>
              <a:t>November</a:t>
            </a:r>
            <a:r>
              <a:rPr lang="es-MX" sz="2400" b="1" dirty="0">
                <a:solidFill>
                  <a:schemeClr val="accent2">
                    <a:lumMod val="50000"/>
                  </a:schemeClr>
                </a:solidFill>
              </a:rPr>
              <a:t> 2022</a:t>
            </a:r>
          </a:p>
          <a:p>
            <a:r>
              <a:rPr lang="es-MX" sz="2400" b="1" dirty="0">
                <a:solidFill>
                  <a:schemeClr val="accent2">
                    <a:lumMod val="50000"/>
                  </a:schemeClr>
                </a:solidFill>
              </a:rPr>
              <a:t>Universidad Pablo de Olavide, Sevilla, </a:t>
            </a:r>
            <a:r>
              <a:rPr lang="es-MX" sz="2400" b="1" dirty="0" err="1">
                <a:solidFill>
                  <a:schemeClr val="accent2">
                    <a:lumMod val="50000"/>
                  </a:schemeClr>
                </a:solidFill>
              </a:rPr>
              <a:t>Spain</a:t>
            </a:r>
            <a:endParaRPr lang="es-MX" b="1" dirty="0">
              <a:solidFill>
                <a:schemeClr val="accent2">
                  <a:lumMod val="50000"/>
                </a:schemeClr>
              </a:solidFill>
            </a:endParaRPr>
          </a:p>
          <a:p>
            <a:endParaRPr lang="es-MX" dirty="0">
              <a:solidFill>
                <a:schemeClr val="accent2">
                  <a:lumMod val="50000"/>
                </a:schemeClr>
              </a:solidFill>
            </a:endParaRPr>
          </a:p>
          <a:p>
            <a:endParaRPr lang="es-MX" dirty="0">
              <a:solidFill>
                <a:schemeClr val="accent2">
                  <a:lumMod val="50000"/>
                </a:schemeClr>
              </a:solidFill>
            </a:endParaRPr>
          </a:p>
        </p:txBody>
      </p:sp>
      <p:pic>
        <p:nvPicPr>
          <p:cNvPr id="6" name="Imagen 5">
            <a:extLst>
              <a:ext uri="{FF2B5EF4-FFF2-40B4-BE49-F238E27FC236}">
                <a16:creationId xmlns:a16="http://schemas.microsoft.com/office/drawing/2014/main" id="{04A0D93F-C03A-4E29-87B5-E8CF7FFB0BF8}"/>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272725" y="330667"/>
            <a:ext cx="1871275" cy="1190811"/>
          </a:xfrm>
          <a:prstGeom prst="rect">
            <a:avLst/>
          </a:prstGeom>
        </p:spPr>
      </p:pic>
      <p:pic>
        <p:nvPicPr>
          <p:cNvPr id="1028" name="Picture 4">
            <a:extLst>
              <a:ext uri="{FF2B5EF4-FFF2-40B4-BE49-F238E27FC236}">
                <a16:creationId xmlns:a16="http://schemas.microsoft.com/office/drawing/2014/main" id="{BC79620E-F5DB-F546-9018-42B0298C553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16023"/>
            <a:ext cx="9144000" cy="1755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373201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12 Tabla"/>
          <p:cNvGraphicFramePr>
            <a:graphicFrameLocks noGrp="1"/>
          </p:cNvGraphicFramePr>
          <p:nvPr>
            <p:extLst>
              <p:ext uri="{D42A27DB-BD31-4B8C-83A1-F6EECF244321}">
                <p14:modId xmlns:p14="http://schemas.microsoft.com/office/powerpoint/2010/main" val="4287287925"/>
              </p:ext>
            </p:extLst>
          </p:nvPr>
        </p:nvGraphicFramePr>
        <p:xfrm>
          <a:off x="251520" y="1709650"/>
          <a:ext cx="8568950" cy="4599670"/>
        </p:xfrm>
        <a:graphic>
          <a:graphicData uri="http://schemas.openxmlformats.org/drawingml/2006/table">
            <a:tbl>
              <a:tblPr/>
              <a:tblGrid>
                <a:gridCol w="2759004">
                  <a:extLst>
                    <a:ext uri="{9D8B030D-6E8A-4147-A177-3AD203B41FA5}">
                      <a16:colId xmlns:a16="http://schemas.microsoft.com/office/drawing/2014/main" val="20000"/>
                    </a:ext>
                  </a:extLst>
                </a:gridCol>
                <a:gridCol w="1434775">
                  <a:extLst>
                    <a:ext uri="{9D8B030D-6E8A-4147-A177-3AD203B41FA5}">
                      <a16:colId xmlns:a16="http://schemas.microsoft.com/office/drawing/2014/main" val="20001"/>
                    </a:ext>
                  </a:extLst>
                </a:gridCol>
                <a:gridCol w="1434775">
                  <a:extLst>
                    <a:ext uri="{9D8B030D-6E8A-4147-A177-3AD203B41FA5}">
                      <a16:colId xmlns:a16="http://schemas.microsoft.com/office/drawing/2014/main" val="20002"/>
                    </a:ext>
                  </a:extLst>
                </a:gridCol>
                <a:gridCol w="1433997">
                  <a:extLst>
                    <a:ext uri="{9D8B030D-6E8A-4147-A177-3AD203B41FA5}">
                      <a16:colId xmlns:a16="http://schemas.microsoft.com/office/drawing/2014/main" val="20003"/>
                    </a:ext>
                  </a:extLst>
                </a:gridCol>
                <a:gridCol w="1506399">
                  <a:extLst>
                    <a:ext uri="{9D8B030D-6E8A-4147-A177-3AD203B41FA5}">
                      <a16:colId xmlns:a16="http://schemas.microsoft.com/office/drawing/2014/main" val="20004"/>
                    </a:ext>
                  </a:extLst>
                </a:gridCol>
              </a:tblGrid>
              <a:tr h="352247">
                <a:tc>
                  <a:txBody>
                    <a:bodyPr/>
                    <a:lstStyle/>
                    <a:p>
                      <a:pPr algn="ctr">
                        <a:lnSpc>
                          <a:spcPct val="115000"/>
                        </a:lnSpc>
                        <a:spcAft>
                          <a:spcPts val="1000"/>
                        </a:spcAft>
                      </a:pPr>
                      <a:r>
                        <a:rPr lang="es-MX" sz="1800" b="1" i="1" baseline="0" dirty="0">
                          <a:solidFill>
                            <a:srgbClr val="0070C0"/>
                          </a:solidFill>
                          <a:latin typeface="Calibri"/>
                          <a:ea typeface="Calibri"/>
                          <a:cs typeface="Times New Roman"/>
                        </a:rPr>
                        <a:t>M</a:t>
                      </a:r>
                      <a:r>
                        <a:rPr lang="es-MX" sz="1800" b="1" i="1" baseline="-25000" dirty="0">
                          <a:solidFill>
                            <a:srgbClr val="0070C0"/>
                          </a:solidFill>
                          <a:latin typeface="Calibri"/>
                          <a:ea typeface="Calibri"/>
                          <a:cs typeface="Times New Roman"/>
                        </a:rPr>
                        <a:t>u</a:t>
                      </a:r>
                      <a:r>
                        <a:rPr lang="es-MX" sz="1800" b="1" i="1" dirty="0">
                          <a:solidFill>
                            <a:srgbClr val="0070C0"/>
                          </a:solidFill>
                          <a:latin typeface="Calibri"/>
                          <a:ea typeface="Calibri"/>
                          <a:cs typeface="Times New Roman"/>
                        </a:rPr>
                        <a:t>=</a:t>
                      </a:r>
                      <a:r>
                        <a:rPr lang="es-MX" sz="1800" b="1" i="0" dirty="0">
                          <a:solidFill>
                            <a:srgbClr val="0070C0"/>
                          </a:solidFill>
                          <a:latin typeface="Calibri"/>
                          <a:ea typeface="Calibri"/>
                          <a:cs typeface="Times New Roman"/>
                        </a:rPr>
                        <a:t>367</a:t>
                      </a:r>
                      <a:endParaRPr lang="es-MX" sz="1800" i="0" dirty="0">
                        <a:solidFill>
                          <a:srgbClr val="0070C0"/>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dirty="0">
                          <a:solidFill>
                            <a:srgbClr val="FF0000"/>
                          </a:solidFill>
                          <a:latin typeface="Calibri"/>
                          <a:ea typeface="Calibri"/>
                          <a:cs typeface="Times New Roman"/>
                        </a:rPr>
                        <a:t>Λ</a:t>
                      </a:r>
                      <a:r>
                        <a:rPr lang="es-MX" sz="1800" b="1" baseline="-25000" dirty="0">
                          <a:solidFill>
                            <a:srgbClr val="FF0000"/>
                          </a:solidFill>
                          <a:latin typeface="Calibri"/>
                          <a:ea typeface="Calibri"/>
                          <a:cs typeface="Times New Roman"/>
                        </a:rPr>
                        <a:t>UV</a:t>
                      </a:r>
                      <a:r>
                        <a:rPr lang="es-MX" sz="1800" b="1" dirty="0">
                          <a:solidFill>
                            <a:srgbClr val="FF0000"/>
                          </a:solidFill>
                          <a:latin typeface="Calibri"/>
                          <a:ea typeface="Calibri"/>
                          <a:cs typeface="Times New Roman"/>
                        </a:rPr>
                        <a:t>=905</a:t>
                      </a:r>
                      <a:endParaRPr lang="es-MX" sz="1800" dirty="0">
                        <a:solidFill>
                          <a:srgbClr val="FF0000"/>
                        </a:solidFill>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dirty="0">
                          <a:solidFill>
                            <a:srgbClr val="FF0000"/>
                          </a:solidFill>
                          <a:latin typeface="Calibri"/>
                          <a:ea typeface="Calibri"/>
                          <a:cs typeface="Times New Roman"/>
                        </a:rPr>
                        <a:t>Λ</a:t>
                      </a:r>
                      <a:r>
                        <a:rPr lang="es-MX" sz="1800" b="1" baseline="-25000" dirty="0">
                          <a:solidFill>
                            <a:srgbClr val="FF0000"/>
                          </a:solidFill>
                          <a:latin typeface="Calibri"/>
                          <a:ea typeface="Calibri"/>
                          <a:cs typeface="Times New Roman"/>
                        </a:rPr>
                        <a:t>IR</a:t>
                      </a:r>
                      <a:r>
                        <a:rPr lang="es-MX" sz="1800" b="1" dirty="0">
                          <a:solidFill>
                            <a:srgbClr val="FF0000"/>
                          </a:solidFill>
                          <a:latin typeface="Calibri"/>
                          <a:ea typeface="Calibri"/>
                          <a:cs typeface="Times New Roman"/>
                        </a:rPr>
                        <a:t>=240</a:t>
                      </a:r>
                      <a:endParaRPr lang="es-MX" sz="1800" dirty="0">
                        <a:solidFill>
                          <a:srgbClr val="FF0000"/>
                        </a:solidFill>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baseline="0" dirty="0" err="1">
                          <a:solidFill>
                            <a:srgbClr val="FF0000"/>
                          </a:solidFill>
                          <a:latin typeface="Calibri"/>
                          <a:ea typeface="Calibri"/>
                          <a:cs typeface="Times New Roman"/>
                        </a:rPr>
                        <a:t>m</a:t>
                      </a:r>
                      <a:r>
                        <a:rPr lang="es-MX" sz="1800" b="1" i="1" baseline="-25000" dirty="0" err="1">
                          <a:solidFill>
                            <a:srgbClr val="FF0000"/>
                          </a:solidFill>
                          <a:latin typeface="Calibri"/>
                          <a:ea typeface="Calibri"/>
                          <a:cs typeface="Times New Roman"/>
                        </a:rPr>
                        <a:t>u,d</a:t>
                      </a:r>
                      <a:r>
                        <a:rPr lang="es-MX" sz="1800" b="1" dirty="0">
                          <a:solidFill>
                            <a:srgbClr val="FF0000"/>
                          </a:solidFill>
                          <a:latin typeface="Calibri"/>
                          <a:ea typeface="Calibri"/>
                          <a:cs typeface="Times New Roman"/>
                        </a:rPr>
                        <a:t>=7</a:t>
                      </a:r>
                      <a:endParaRPr lang="es-MX" sz="1800" dirty="0">
                        <a:solidFill>
                          <a:srgbClr val="FF0000"/>
                        </a:solidFill>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dirty="0">
                          <a:solidFill>
                            <a:srgbClr val="FF0000"/>
                          </a:solidFill>
                          <a:latin typeface="Calibri"/>
                          <a:ea typeface="Calibri"/>
                          <a:cs typeface="Times New Roman"/>
                        </a:rPr>
                        <a:t>α</a:t>
                      </a:r>
                      <a:r>
                        <a:rPr lang="es-MX" sz="1800" b="1" baseline="-25000" dirty="0">
                          <a:solidFill>
                            <a:srgbClr val="FF0000"/>
                          </a:solidFill>
                          <a:latin typeface="Calibri"/>
                          <a:ea typeface="Calibri"/>
                          <a:cs typeface="Times New Roman"/>
                        </a:rPr>
                        <a:t>IR</a:t>
                      </a:r>
                      <a:r>
                        <a:rPr lang="es-MX" sz="1800" b="1" dirty="0">
                          <a:solidFill>
                            <a:srgbClr val="FF0000"/>
                          </a:solidFill>
                          <a:latin typeface="Calibri"/>
                          <a:ea typeface="Calibri"/>
                          <a:cs typeface="Times New Roman"/>
                        </a:rPr>
                        <a:t>=0.93π</a:t>
                      </a:r>
                      <a:endParaRPr lang="es-MX" sz="1800" dirty="0">
                        <a:solidFill>
                          <a:srgbClr val="FF0000"/>
                        </a:solidFill>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452544">
                <a:tc>
                  <a:txBody>
                    <a:bodyPr/>
                    <a:lstStyle/>
                    <a:p>
                      <a:pPr>
                        <a:lnSpc>
                          <a:spcPct val="115000"/>
                        </a:lnSpc>
                        <a:spcAft>
                          <a:spcPts val="1000"/>
                        </a:spcAft>
                      </a:pPr>
                      <a:r>
                        <a:rPr lang="en-US" sz="1800" b="1" dirty="0">
                          <a:solidFill>
                            <a:srgbClr val="31849B"/>
                          </a:solidFill>
                          <a:latin typeface="Calibri"/>
                          <a:ea typeface="Calibri"/>
                          <a:cs typeface="Times New Roman"/>
                        </a:rPr>
                        <a:t> </a:t>
                      </a:r>
                      <a:r>
                        <a:rPr lang="es-MX" sz="1800" b="1" dirty="0" err="1">
                          <a:solidFill>
                            <a:schemeClr val="tx1"/>
                          </a:solidFill>
                          <a:latin typeface="Calibri"/>
                          <a:ea typeface="Calibri"/>
                          <a:cs typeface="Times New Roman"/>
                        </a:rPr>
                        <a:t>Masses</a:t>
                      </a:r>
                      <a:r>
                        <a:rPr lang="es-MX" sz="1800" b="1" dirty="0">
                          <a:solidFill>
                            <a:schemeClr val="tx1"/>
                          </a:solidFill>
                          <a:latin typeface="Calibri"/>
                          <a:ea typeface="Calibri"/>
                          <a:cs typeface="Times New Roman"/>
                        </a:rPr>
                        <a:t> in </a:t>
                      </a:r>
                      <a:r>
                        <a:rPr lang="es-MX" sz="1800" b="1" dirty="0" err="1">
                          <a:solidFill>
                            <a:schemeClr val="tx1"/>
                          </a:solidFill>
                          <a:latin typeface="Calibri"/>
                          <a:ea typeface="Calibri"/>
                          <a:cs typeface="Times New Roman"/>
                        </a:rPr>
                        <a:t>MeV</a:t>
                      </a:r>
                      <a:endParaRPr lang="es-MX" sz="1800" dirty="0">
                        <a:solidFill>
                          <a:schemeClr val="tx1"/>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a:solidFill>
                            <a:srgbClr val="31849B"/>
                          </a:solidFill>
                          <a:latin typeface="Calibri"/>
                          <a:ea typeface="Calibri"/>
                          <a:cs typeface="Times New Roman"/>
                        </a:rPr>
                        <a:t>m</a:t>
                      </a:r>
                      <a:r>
                        <a:rPr lang="es-MX" sz="1800" b="1" baseline="-25000" dirty="0">
                          <a:solidFill>
                            <a:srgbClr val="31849B"/>
                          </a:solidFill>
                          <a:latin typeface="Calibri"/>
                          <a:ea typeface="Calibri"/>
                          <a:cs typeface="Times New Roman"/>
                          <a:sym typeface="Symbol" panose="05050102010706020507" pitchFamily="18" charset="2"/>
                        </a:rPr>
                        <a:t></a:t>
                      </a:r>
                      <a:r>
                        <a:rPr lang="es-MX" sz="1800" b="1" dirty="0">
                          <a:solidFill>
                            <a:srgbClr val="31849B"/>
                          </a:solidFill>
                          <a:latin typeface="Calibri"/>
                          <a:ea typeface="Calibri"/>
                          <a:cs typeface="Times New Roman"/>
                        </a:rPr>
                        <a:t>(1S)</a:t>
                      </a:r>
                      <a:endParaRPr lang="es-MX" sz="1800" dirty="0">
                        <a:solidFill>
                          <a:srgbClr val="31849B"/>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a:solidFill>
                            <a:srgbClr val="31849B"/>
                          </a:solidFill>
                          <a:latin typeface="Calibri"/>
                          <a:ea typeface="Calibri"/>
                          <a:cs typeface="Times New Roman"/>
                        </a:rPr>
                        <a:t>m</a:t>
                      </a:r>
                      <a:r>
                        <a:rPr lang="es-MX" sz="1800" b="1" baseline="-25000" dirty="0">
                          <a:solidFill>
                            <a:srgbClr val="31849B"/>
                          </a:solidFill>
                          <a:latin typeface="Calibri"/>
                          <a:ea typeface="Calibri"/>
                          <a:cs typeface="Times New Roman"/>
                          <a:sym typeface="Symbol" panose="05050102010706020507" pitchFamily="18" charset="2"/>
                        </a:rPr>
                        <a:t></a:t>
                      </a:r>
                      <a:r>
                        <a:rPr lang="es-MX" sz="1800" b="1" dirty="0">
                          <a:solidFill>
                            <a:srgbClr val="31849B"/>
                          </a:solidFill>
                          <a:latin typeface="Calibri"/>
                          <a:ea typeface="Calibri"/>
                          <a:cs typeface="Times New Roman"/>
                        </a:rPr>
                        <a:t>(1S)</a:t>
                      </a:r>
                      <a:endParaRPr lang="es-MX" sz="1800" dirty="0">
                        <a:solidFill>
                          <a:srgbClr val="31849B"/>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a:solidFill>
                            <a:srgbClr val="31849B"/>
                          </a:solidFill>
                          <a:latin typeface="Calibri"/>
                          <a:ea typeface="Calibri"/>
                          <a:cs typeface="Times New Roman"/>
                        </a:rPr>
                        <a:t>m</a:t>
                      </a:r>
                      <a:r>
                        <a:rPr lang="es-MX" sz="1800" b="1" baseline="-25000" dirty="0">
                          <a:solidFill>
                            <a:srgbClr val="31849B"/>
                          </a:solidFill>
                          <a:latin typeface="Calibri"/>
                          <a:ea typeface="Calibri"/>
                          <a:cs typeface="Times New Roman"/>
                          <a:sym typeface="Symbol" panose="05050102010706020507" pitchFamily="18" charset="2"/>
                        </a:rPr>
                        <a:t></a:t>
                      </a:r>
                      <a:r>
                        <a:rPr lang="es-MX" sz="1800" b="1" dirty="0">
                          <a:solidFill>
                            <a:srgbClr val="31849B"/>
                          </a:solidFill>
                          <a:latin typeface="Calibri"/>
                          <a:ea typeface="Calibri"/>
                          <a:cs typeface="Times New Roman"/>
                        </a:rPr>
                        <a:t>(1P)</a:t>
                      </a:r>
                      <a:endParaRPr lang="es-MX" sz="1800" dirty="0">
                        <a:solidFill>
                          <a:srgbClr val="31849B"/>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a:solidFill>
                            <a:srgbClr val="31849B"/>
                          </a:solidFill>
                          <a:latin typeface="Calibri"/>
                          <a:ea typeface="Calibri"/>
                          <a:cs typeface="Times New Roman"/>
                        </a:rPr>
                        <a:t>m</a:t>
                      </a:r>
                      <a:r>
                        <a:rPr lang="es-MX" sz="1800" b="1" baseline="-25000" dirty="0">
                          <a:solidFill>
                            <a:srgbClr val="31849B"/>
                          </a:solidFill>
                          <a:latin typeface="Calibri"/>
                          <a:ea typeface="Calibri"/>
                          <a:cs typeface="Times New Roman"/>
                          <a:sym typeface="Symbol"/>
                        </a:rPr>
                        <a:t>a1</a:t>
                      </a:r>
                      <a:r>
                        <a:rPr lang="es-MX" sz="1800" b="1" dirty="0">
                          <a:solidFill>
                            <a:srgbClr val="31849B"/>
                          </a:solidFill>
                          <a:latin typeface="Calibri"/>
                          <a:ea typeface="Calibri"/>
                          <a:cs typeface="Times New Roman"/>
                        </a:rPr>
                        <a:t>(1P)</a:t>
                      </a:r>
                      <a:endParaRPr lang="es-MX" sz="1800" dirty="0">
                        <a:solidFill>
                          <a:srgbClr val="31849B"/>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1"/>
                  </a:ext>
                </a:extLst>
              </a:tr>
              <a:tr h="344989">
                <a:tc>
                  <a:txBody>
                    <a:bodyPr/>
                    <a:lstStyle/>
                    <a:p>
                      <a:pPr>
                        <a:lnSpc>
                          <a:spcPct val="115000"/>
                        </a:lnSpc>
                        <a:spcAft>
                          <a:spcPts val="0"/>
                        </a:spcAft>
                      </a:pPr>
                      <a:r>
                        <a:rPr lang="en-US" sz="1800" b="1" dirty="0">
                          <a:latin typeface="Calibri"/>
                          <a:ea typeface="Calibri"/>
                          <a:cs typeface="Times New Roman"/>
                        </a:rPr>
                        <a:t>PDG(2016)</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solidFill>
                            <a:schemeClr val="tx1"/>
                          </a:solidFill>
                          <a:latin typeface="Calibri"/>
                          <a:ea typeface="Calibri"/>
                          <a:cs typeface="Times New Roman"/>
                        </a:rPr>
                        <a:t>140</a:t>
                      </a:r>
                      <a:endParaRPr lang="es-MX" sz="1800" dirty="0">
                        <a:solidFill>
                          <a:schemeClr val="tx1"/>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780</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1000-1200</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1230</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r h="344989">
                <a:tc>
                  <a:txBody>
                    <a:bodyPr/>
                    <a:lstStyle/>
                    <a:p>
                      <a:pPr>
                        <a:lnSpc>
                          <a:spcPct val="115000"/>
                        </a:lnSpc>
                        <a:spcAft>
                          <a:spcPts val="0"/>
                        </a:spcAft>
                      </a:pPr>
                      <a:r>
                        <a:rPr lang="en-US" sz="1800" b="1" dirty="0">
                          <a:latin typeface="Calibri"/>
                          <a:ea typeface="Calibri"/>
                          <a:cs typeface="Times New Roman"/>
                        </a:rPr>
                        <a:t>Contact Interaction</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solidFill>
                            <a:srgbClr val="00B050"/>
                          </a:solidFill>
                          <a:latin typeface="Calibri"/>
                          <a:ea typeface="Calibri"/>
                          <a:cs typeface="Times New Roman"/>
                        </a:rPr>
                        <a:t>140</a:t>
                      </a:r>
                      <a:endParaRPr lang="es-MX" sz="1800" dirty="0">
                        <a:solidFill>
                          <a:srgbClr val="00B050"/>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solidFill>
                            <a:srgbClr val="0070C0"/>
                          </a:solidFill>
                          <a:latin typeface="Calibri"/>
                          <a:ea typeface="Calibri"/>
                          <a:cs typeface="Times New Roman"/>
                        </a:rPr>
                        <a:t>930</a:t>
                      </a:r>
                      <a:endParaRPr lang="es-MX" sz="1800" dirty="0">
                        <a:solidFill>
                          <a:srgbClr val="0070C0"/>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solidFill>
                            <a:srgbClr val="0070C0"/>
                          </a:solidFill>
                          <a:latin typeface="Calibri"/>
                          <a:ea typeface="Calibri"/>
                          <a:cs typeface="Times New Roman"/>
                        </a:rPr>
                        <a:t>1290</a:t>
                      </a:r>
                      <a:endParaRPr lang="es-MX" sz="1800" dirty="0">
                        <a:solidFill>
                          <a:srgbClr val="0070C0"/>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solidFill>
                            <a:srgbClr val="0070C0"/>
                          </a:solidFill>
                          <a:latin typeface="Calibri"/>
                          <a:ea typeface="Calibri"/>
                          <a:cs typeface="Times New Roman"/>
                        </a:rPr>
                        <a:t>1380</a:t>
                      </a:r>
                      <a:endParaRPr lang="es-MX" sz="1800" dirty="0">
                        <a:solidFill>
                          <a:srgbClr val="0070C0"/>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
                  </a:ext>
                </a:extLst>
              </a:tr>
              <a:tr h="344989">
                <a:tc gridSpan="5">
                  <a:txBody>
                    <a:bodyPr/>
                    <a:lstStyle/>
                    <a:p>
                      <a:pPr algn="ctr">
                        <a:lnSpc>
                          <a:spcPct val="115000"/>
                        </a:lnSpc>
                        <a:spcAft>
                          <a:spcPts val="1000"/>
                        </a:spcAft>
                      </a:pPr>
                      <a:r>
                        <a:rPr lang="en-US" sz="1800" b="1" noProof="0" dirty="0">
                          <a:latin typeface="Calibri"/>
                          <a:ea typeface="Calibri"/>
                          <a:cs typeface="Times New Roman"/>
                        </a:rPr>
                        <a:t>Decay Constants</a:t>
                      </a:r>
                      <a:r>
                        <a:rPr lang="es-MX" sz="1800" noProof="0" dirty="0">
                          <a:latin typeface="Calibri"/>
                          <a:ea typeface="Calibri"/>
                          <a:cs typeface="Times New Roman"/>
                        </a:rPr>
                        <a:t> </a:t>
                      </a:r>
                      <a:r>
                        <a:rPr lang="en-US" sz="1800" b="1" dirty="0">
                          <a:latin typeface="Calibri"/>
                          <a:ea typeface="Calibri"/>
                          <a:cs typeface="Times New Roman"/>
                        </a:rPr>
                        <a:t>(GeV) (</a:t>
                      </a:r>
                      <a:r>
                        <a:rPr lang="en-US" sz="1800" b="1" dirty="0" err="1">
                          <a:latin typeface="Calibri"/>
                          <a:ea typeface="Calibri"/>
                          <a:cs typeface="Times New Roman"/>
                        </a:rPr>
                        <a:t>g</a:t>
                      </a:r>
                      <a:r>
                        <a:rPr lang="en-US" sz="1800" b="1" baseline="-25000" dirty="0" err="1">
                          <a:latin typeface="Calibri"/>
                          <a:ea typeface="Calibri"/>
                          <a:cs typeface="Times New Roman"/>
                        </a:rPr>
                        <a:t>so</a:t>
                      </a:r>
                      <a:r>
                        <a:rPr lang="en-US" sz="1800" b="1" dirty="0">
                          <a:latin typeface="Calibri"/>
                          <a:ea typeface="Calibri"/>
                          <a:cs typeface="Times New Roman"/>
                        </a:rPr>
                        <a:t>=0.24)</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0"/>
                  </a:ext>
                </a:extLst>
              </a:tr>
              <a:tr h="344989">
                <a:tc>
                  <a:txBody>
                    <a:bodyPr/>
                    <a:lstStyle/>
                    <a:p>
                      <a:pPr>
                        <a:lnSpc>
                          <a:spcPct val="115000"/>
                        </a:lnSpc>
                        <a:spcAft>
                          <a:spcPts val="1000"/>
                        </a:spcAft>
                      </a:pPr>
                      <a:r>
                        <a:rPr lang="en-US" sz="1800" b="1" dirty="0">
                          <a:latin typeface="Calibri"/>
                          <a:ea typeface="Calibri"/>
                          <a:cs typeface="Times New Roman"/>
                        </a:rPr>
                        <a:t>PDG(2016)</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solidFill>
                            <a:schemeClr val="tx1"/>
                          </a:solidFill>
                          <a:latin typeface="Calibri"/>
                          <a:ea typeface="Calibri"/>
                          <a:cs typeface="Times New Roman"/>
                        </a:rPr>
                        <a:t>130</a:t>
                      </a:r>
                      <a:endParaRPr lang="es-MX" sz="1800" dirty="0">
                        <a:solidFill>
                          <a:schemeClr val="tx1"/>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152</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1"/>
                  </a:ext>
                </a:extLst>
              </a:tr>
              <a:tr h="344989">
                <a:tc>
                  <a:txBody>
                    <a:bodyPr/>
                    <a:lstStyle/>
                    <a:p>
                      <a:pPr>
                        <a:lnSpc>
                          <a:spcPct val="115000"/>
                        </a:lnSpc>
                        <a:spcAft>
                          <a:spcPts val="1000"/>
                        </a:spcAft>
                      </a:pPr>
                      <a:r>
                        <a:rPr lang="en-US" sz="1800" b="1" dirty="0">
                          <a:latin typeface="Calibri"/>
                          <a:ea typeface="Calibri"/>
                          <a:cs typeface="Times New Roman"/>
                        </a:rPr>
                        <a:t>Contact Interaction</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solidFill>
                            <a:srgbClr val="00B050"/>
                          </a:solidFill>
                          <a:latin typeface="Calibri"/>
                          <a:ea typeface="Calibri"/>
                          <a:cs typeface="Times New Roman"/>
                        </a:rPr>
                        <a:t>101</a:t>
                      </a:r>
                      <a:endParaRPr lang="es-MX" sz="1800" dirty="0">
                        <a:solidFill>
                          <a:srgbClr val="00B050"/>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129</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2"/>
                  </a:ext>
                </a:extLst>
              </a:tr>
              <a:tr h="344989">
                <a:tc gridSpan="5">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Bethe-</a:t>
                      </a:r>
                      <a:r>
                        <a:rPr kumimoji="0" lang="en-US" sz="1800" b="1" i="0" u="none" strike="noStrike" kern="1200" cap="none" spc="0" normalizeH="0" baseline="0" noProof="0" dirty="0" err="1">
                          <a:ln>
                            <a:noFill/>
                          </a:ln>
                          <a:solidFill>
                            <a:prstClr val="black"/>
                          </a:solidFill>
                          <a:effectLst/>
                          <a:uLnTx/>
                          <a:uFillTx/>
                          <a:latin typeface="Calibri"/>
                          <a:ea typeface="Calibri"/>
                          <a:cs typeface="Times New Roman"/>
                        </a:rPr>
                        <a:t>Salpeter</a:t>
                      </a: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 Amplitudes</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a:lnSpc>
                          <a:spcPct val="115000"/>
                        </a:lnSpc>
                        <a:spcAft>
                          <a:spcPts val="1000"/>
                        </a:spcAft>
                      </a:pPr>
                      <a:endParaRPr lang="es-MX" sz="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a:lnSpc>
                          <a:spcPct val="115000"/>
                        </a:lnSpc>
                        <a:spcAft>
                          <a:spcPts val="1000"/>
                        </a:spcAft>
                      </a:pPr>
                      <a:endParaRPr lang="es-MX" sz="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nSpc>
                          <a:spcPct val="115000"/>
                        </a:lnSpc>
                        <a:spcAft>
                          <a:spcPts val="1000"/>
                        </a:spcAft>
                      </a:pPr>
                      <a:endParaRPr lang="es-MX" sz="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nSpc>
                          <a:spcPct val="115000"/>
                        </a:lnSpc>
                        <a:spcAft>
                          <a:spcPts val="1000"/>
                        </a:spcAft>
                      </a:pPr>
                      <a:endParaRPr lang="es-MX" sz="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50670707"/>
                  </a:ext>
                </a:extLst>
              </a:tr>
              <a:tr h="344989">
                <a:tc>
                  <a: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a:ea typeface="Calibri"/>
                          <a:cs typeface="Times New Roman"/>
                        </a:rPr>
                        <a:t>E</a:t>
                      </a:r>
                      <a:r>
                        <a:rPr kumimoji="0" lang="en-US" sz="1800" b="1" i="1" u="none" strike="noStrike" kern="1200" cap="none" spc="0" normalizeH="0" baseline="-25000" noProof="0" dirty="0">
                          <a:ln>
                            <a:noFill/>
                          </a:ln>
                          <a:solidFill>
                            <a:prstClr val="black"/>
                          </a:solidFill>
                          <a:effectLst/>
                          <a:uLnTx/>
                          <a:uFillTx/>
                          <a:latin typeface="Calibri"/>
                          <a:ea typeface="Calibri"/>
                          <a:cs typeface="Times New Roman"/>
                        </a:rPr>
                        <a:t>H</a:t>
                      </a:r>
                      <a:endParaRPr kumimoji="0" lang="es-MX" sz="1800" b="0" i="1"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Calibri"/>
                          <a:ea typeface="Calibri"/>
                          <a:cs typeface="Times New Roman"/>
                        </a:rPr>
                        <a:t>3.593</a:t>
                      </a:r>
                      <a:endParaRPr kumimoji="0" lang="es-MX" sz="1800" b="0" i="0" u="none" strike="noStrike" kern="1200" cap="none" spc="0" normalizeH="0" baseline="0" noProof="0" dirty="0">
                        <a:ln>
                          <a:noFill/>
                        </a:ln>
                        <a:solidFill>
                          <a:schemeClr val="tx1"/>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1.530</a:t>
                      </a: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0.472</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0.309</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33673606"/>
                  </a:ext>
                </a:extLst>
              </a:tr>
              <a:tr h="344989">
                <a:tc>
                  <a: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a:ea typeface="Calibri"/>
                          <a:cs typeface="Times New Roman"/>
                        </a:rPr>
                        <a:t>F</a:t>
                      </a:r>
                      <a:r>
                        <a:rPr kumimoji="0" lang="en-US" sz="1800" b="1" i="1" u="none" strike="noStrike" kern="1200" cap="none" spc="0" normalizeH="0" baseline="-25000" noProof="0" dirty="0">
                          <a:ln>
                            <a:noFill/>
                          </a:ln>
                          <a:solidFill>
                            <a:prstClr val="black"/>
                          </a:solidFill>
                          <a:effectLst/>
                          <a:uLnTx/>
                          <a:uFillTx/>
                          <a:latin typeface="Calibri"/>
                          <a:ea typeface="Calibri"/>
                          <a:cs typeface="Times New Roman"/>
                        </a:rPr>
                        <a:t>H</a:t>
                      </a:r>
                      <a:endParaRPr lang="es-MX" sz="1800" i="1"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Calibri"/>
                          <a:ea typeface="Calibri"/>
                          <a:cs typeface="Times New Roman"/>
                        </a:rPr>
                        <a:t>0.474</a:t>
                      </a:r>
                      <a:endParaRPr kumimoji="0" lang="es-MX" sz="1800" b="0" i="0" u="none" strike="noStrike" kern="1200" cap="none" spc="0" normalizeH="0" baseline="0" noProof="0" dirty="0">
                        <a:ln>
                          <a:noFill/>
                        </a:ln>
                        <a:solidFill>
                          <a:schemeClr val="tx1"/>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13417164"/>
                  </a:ext>
                </a:extLst>
              </a:tr>
              <a:tr h="344989">
                <a:tc gridSpan="5">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Charge-Radii</a:t>
                      </a:r>
                      <a:r>
                        <a:rPr kumimoji="0" lang="es-MX" sz="1800" b="0" i="0" u="none" strike="noStrike" kern="1200" cap="none" spc="0" normalizeH="0" baseline="0" noProof="0" dirty="0">
                          <a:ln>
                            <a:noFill/>
                          </a:ln>
                          <a:solidFill>
                            <a:prstClr val="black"/>
                          </a:solidFill>
                          <a:effectLst/>
                          <a:uLnTx/>
                          <a:uFillTx/>
                          <a:latin typeface="Calibri"/>
                          <a:ea typeface="Calibri"/>
                          <a:cs typeface="Times New Roman"/>
                        </a:rPr>
                        <a:t> </a:t>
                      </a: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(fm)</a:t>
                      </a:r>
                      <a:endParaRPr lang="es-MX" sz="1800" i="1"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nSpc>
                          <a:spcPct val="115000"/>
                        </a:lnSpc>
                        <a:spcAft>
                          <a:spcPts val="1000"/>
                        </a:spcAft>
                      </a:pPr>
                      <a:endParaRPr lang="es-MX" sz="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02596082"/>
                  </a:ext>
                </a:extLst>
              </a:tr>
              <a:tr h="344989">
                <a:tc>
                  <a:txBody>
                    <a:bodyPr/>
                    <a:lstStyle/>
                    <a:p>
                      <a:pPr>
                        <a:lnSpc>
                          <a:spcPct val="115000"/>
                        </a:lnSpc>
                        <a:spcAft>
                          <a:spcPts val="1000"/>
                        </a:spcAft>
                      </a:pPr>
                      <a:r>
                        <a:rPr lang="en-US" sz="1800" b="1" dirty="0">
                          <a:latin typeface="Calibri"/>
                          <a:ea typeface="Calibri"/>
                          <a:cs typeface="Times New Roman"/>
                        </a:rPr>
                        <a:t>PDG(2016)</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0.672</a:t>
                      </a: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2835212"/>
                  </a:ext>
                </a:extLst>
              </a:tr>
              <a:tr h="344989">
                <a:tc>
                  <a:txBody>
                    <a:bodyPr/>
                    <a:lstStyle/>
                    <a:p>
                      <a:pPr>
                        <a:lnSpc>
                          <a:spcPct val="115000"/>
                        </a:lnSpc>
                        <a:spcAft>
                          <a:spcPts val="1000"/>
                        </a:spcAft>
                      </a:pPr>
                      <a:r>
                        <a:rPr lang="en-US" sz="1800" b="1" dirty="0">
                          <a:latin typeface="Calibri"/>
                          <a:ea typeface="Calibri"/>
                          <a:cs typeface="Times New Roman"/>
                        </a:rPr>
                        <a:t>Contact Interaction</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0.450</a:t>
                      </a: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89460516"/>
                  </a:ext>
                </a:extLst>
              </a:tr>
            </a:tbl>
          </a:graphicData>
        </a:graphic>
      </p:graphicFrame>
      <p:sp>
        <p:nvSpPr>
          <p:cNvPr id="4" name="5 CuadroTexto"/>
          <p:cNvSpPr txBox="1"/>
          <p:nvPr/>
        </p:nvSpPr>
        <p:spPr>
          <a:xfrm>
            <a:off x="1547664" y="883524"/>
            <a:ext cx="7920878" cy="923330"/>
          </a:xfrm>
          <a:prstGeom prst="rect">
            <a:avLst/>
          </a:prstGeom>
          <a:noFill/>
        </p:spPr>
        <p:txBody>
          <a:bodyPr wrap="square" rtlCol="0">
            <a:spAutoFit/>
          </a:bodyPr>
          <a:lstStyle/>
          <a:p>
            <a:r>
              <a:rPr lang="en-US" b="1" dirty="0">
                <a:solidFill>
                  <a:schemeClr val="accent5">
                    <a:lumMod val="75000"/>
                  </a:schemeClr>
                </a:solidFill>
                <a:latin typeface="Calibri(Cuerpo)"/>
              </a:rPr>
              <a:t>C. Chen, et. al. 	       Few Body Syst. 53, 293 (2012).</a:t>
            </a:r>
          </a:p>
          <a:p>
            <a:r>
              <a:rPr lang="en-US" b="1" dirty="0">
                <a:solidFill>
                  <a:schemeClr val="accent5">
                    <a:lumMod val="75000"/>
                  </a:schemeClr>
                </a:solidFill>
                <a:latin typeface="Calibri(Cuerpo)"/>
              </a:rPr>
              <a:t>				       Few Body Syst. 51, 1 (2011).</a:t>
            </a:r>
          </a:p>
          <a:p>
            <a:r>
              <a:rPr lang="en-US" b="1" dirty="0">
                <a:solidFill>
                  <a:schemeClr val="accent5">
                    <a:lumMod val="75000"/>
                  </a:schemeClr>
                </a:solidFill>
              </a:rPr>
              <a:t>				</a:t>
            </a:r>
          </a:p>
        </p:txBody>
      </p:sp>
      <p:sp>
        <p:nvSpPr>
          <p:cNvPr id="5" name="1 Título"/>
          <p:cNvSpPr txBox="1">
            <a:spLocks/>
          </p:cNvSpPr>
          <p:nvPr/>
        </p:nvSpPr>
        <p:spPr>
          <a:xfrm>
            <a:off x="377316" y="221776"/>
            <a:ext cx="85344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dirty="0">
                <a:solidFill>
                  <a:schemeClr val="accent2">
                    <a:lumMod val="50000"/>
                  </a:schemeClr>
                </a:solidFill>
                <a:effectLst>
                  <a:outerShdw blurRad="38100" dist="38100" dir="2700000" algn="tl">
                    <a:srgbClr val="000000">
                      <a:alpha val="43137"/>
                    </a:srgbClr>
                  </a:outerShdw>
                </a:effectLst>
              </a:rPr>
              <a:t>Light mesons: </a:t>
            </a:r>
            <a:r>
              <a:rPr lang="en-US" dirty="0">
                <a:solidFill>
                  <a:srgbClr val="0000FF"/>
                </a:solidFill>
                <a:effectLst>
                  <a:outerShdw blurRad="38100" dist="38100" dir="2700000" algn="tl">
                    <a:srgbClr val="000000">
                      <a:alpha val="43137"/>
                    </a:srgbClr>
                  </a:outerShdw>
                </a:effectLst>
              </a:rPr>
              <a:t>masses</a:t>
            </a:r>
            <a:r>
              <a:rPr lang="en-US" dirty="0">
                <a:solidFill>
                  <a:schemeClr val="accent2">
                    <a:lumMod val="50000"/>
                  </a:schemeClr>
                </a:solidFill>
                <a:effectLst>
                  <a:outerShdw blurRad="38100" dist="38100" dir="2700000" algn="tl">
                    <a:srgbClr val="000000">
                      <a:alpha val="43137"/>
                    </a:srgbClr>
                  </a:outerShdw>
                </a:effectLst>
              </a:rPr>
              <a:t> and </a:t>
            </a:r>
            <a:r>
              <a:rPr lang="en-US" dirty="0">
                <a:solidFill>
                  <a:srgbClr val="0000FF"/>
                </a:solidFill>
                <a:effectLst>
                  <a:outerShdw blurRad="38100" dist="38100" dir="2700000" algn="tl">
                    <a:srgbClr val="000000">
                      <a:alpha val="43137"/>
                    </a:srgbClr>
                  </a:outerShdw>
                </a:effectLst>
              </a:rPr>
              <a:t>decay constants</a:t>
            </a:r>
            <a:endParaRPr lang="en-US" dirty="0">
              <a:solidFill>
                <a:schemeClr val="accent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7191627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12 Tabla"/>
          <p:cNvGraphicFramePr>
            <a:graphicFrameLocks noGrp="1"/>
          </p:cNvGraphicFramePr>
          <p:nvPr>
            <p:extLst>
              <p:ext uri="{D42A27DB-BD31-4B8C-83A1-F6EECF244321}">
                <p14:modId xmlns:p14="http://schemas.microsoft.com/office/powerpoint/2010/main" val="2974998779"/>
              </p:ext>
            </p:extLst>
          </p:nvPr>
        </p:nvGraphicFramePr>
        <p:xfrm>
          <a:off x="251520" y="1709650"/>
          <a:ext cx="8568950" cy="4599670"/>
        </p:xfrm>
        <a:graphic>
          <a:graphicData uri="http://schemas.openxmlformats.org/drawingml/2006/table">
            <a:tbl>
              <a:tblPr/>
              <a:tblGrid>
                <a:gridCol w="2759004">
                  <a:extLst>
                    <a:ext uri="{9D8B030D-6E8A-4147-A177-3AD203B41FA5}">
                      <a16:colId xmlns:a16="http://schemas.microsoft.com/office/drawing/2014/main" val="20000"/>
                    </a:ext>
                  </a:extLst>
                </a:gridCol>
                <a:gridCol w="1434775">
                  <a:extLst>
                    <a:ext uri="{9D8B030D-6E8A-4147-A177-3AD203B41FA5}">
                      <a16:colId xmlns:a16="http://schemas.microsoft.com/office/drawing/2014/main" val="20001"/>
                    </a:ext>
                  </a:extLst>
                </a:gridCol>
                <a:gridCol w="1434775">
                  <a:extLst>
                    <a:ext uri="{9D8B030D-6E8A-4147-A177-3AD203B41FA5}">
                      <a16:colId xmlns:a16="http://schemas.microsoft.com/office/drawing/2014/main" val="20002"/>
                    </a:ext>
                  </a:extLst>
                </a:gridCol>
                <a:gridCol w="1433997">
                  <a:extLst>
                    <a:ext uri="{9D8B030D-6E8A-4147-A177-3AD203B41FA5}">
                      <a16:colId xmlns:a16="http://schemas.microsoft.com/office/drawing/2014/main" val="20003"/>
                    </a:ext>
                  </a:extLst>
                </a:gridCol>
                <a:gridCol w="1506399">
                  <a:extLst>
                    <a:ext uri="{9D8B030D-6E8A-4147-A177-3AD203B41FA5}">
                      <a16:colId xmlns:a16="http://schemas.microsoft.com/office/drawing/2014/main" val="20004"/>
                    </a:ext>
                  </a:extLst>
                </a:gridCol>
              </a:tblGrid>
              <a:tr h="352247">
                <a:tc>
                  <a:txBody>
                    <a:bodyPr/>
                    <a:lstStyle/>
                    <a:p>
                      <a:pPr algn="ctr">
                        <a:lnSpc>
                          <a:spcPct val="115000"/>
                        </a:lnSpc>
                        <a:spcAft>
                          <a:spcPts val="1000"/>
                        </a:spcAft>
                      </a:pPr>
                      <a:r>
                        <a:rPr lang="es-MX" sz="1800" b="1" i="1" baseline="0" dirty="0">
                          <a:solidFill>
                            <a:srgbClr val="0070C0"/>
                          </a:solidFill>
                          <a:latin typeface="Calibri"/>
                          <a:ea typeface="Calibri"/>
                          <a:cs typeface="Times New Roman"/>
                        </a:rPr>
                        <a:t>M</a:t>
                      </a:r>
                      <a:r>
                        <a:rPr lang="es-MX" sz="1800" b="1" i="1" baseline="-25000" dirty="0">
                          <a:solidFill>
                            <a:srgbClr val="0070C0"/>
                          </a:solidFill>
                          <a:latin typeface="Calibri"/>
                          <a:ea typeface="Calibri"/>
                          <a:cs typeface="Times New Roman"/>
                        </a:rPr>
                        <a:t>u</a:t>
                      </a:r>
                      <a:r>
                        <a:rPr lang="es-MX" sz="1800" b="1" i="1" dirty="0">
                          <a:solidFill>
                            <a:srgbClr val="0070C0"/>
                          </a:solidFill>
                          <a:latin typeface="Calibri"/>
                          <a:ea typeface="Calibri"/>
                          <a:cs typeface="Times New Roman"/>
                        </a:rPr>
                        <a:t>=</a:t>
                      </a:r>
                      <a:r>
                        <a:rPr lang="es-MX" sz="1800" b="1" i="0" dirty="0">
                          <a:solidFill>
                            <a:srgbClr val="0070C0"/>
                          </a:solidFill>
                          <a:latin typeface="Calibri"/>
                          <a:ea typeface="Calibri"/>
                          <a:cs typeface="Times New Roman"/>
                        </a:rPr>
                        <a:t>1600</a:t>
                      </a:r>
                      <a:endParaRPr lang="es-MX" sz="1800" i="0" dirty="0">
                        <a:solidFill>
                          <a:srgbClr val="0070C0"/>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dirty="0">
                          <a:solidFill>
                            <a:srgbClr val="FF0000"/>
                          </a:solidFill>
                          <a:latin typeface="Calibri"/>
                          <a:ea typeface="Calibri"/>
                          <a:cs typeface="Times New Roman"/>
                        </a:rPr>
                        <a:t>Λ</a:t>
                      </a:r>
                      <a:r>
                        <a:rPr lang="es-MX" sz="1800" b="1" baseline="-25000" dirty="0">
                          <a:solidFill>
                            <a:srgbClr val="FF0000"/>
                          </a:solidFill>
                          <a:latin typeface="Calibri"/>
                          <a:ea typeface="Calibri"/>
                          <a:cs typeface="Times New Roman"/>
                        </a:rPr>
                        <a:t>UV</a:t>
                      </a:r>
                      <a:r>
                        <a:rPr lang="es-MX" sz="1800" b="1" dirty="0">
                          <a:solidFill>
                            <a:srgbClr val="FF0000"/>
                          </a:solidFill>
                          <a:latin typeface="Calibri"/>
                          <a:ea typeface="Calibri"/>
                          <a:cs typeface="Times New Roman"/>
                        </a:rPr>
                        <a:t>=905</a:t>
                      </a:r>
                      <a:endParaRPr lang="es-MX" sz="1800" dirty="0">
                        <a:solidFill>
                          <a:srgbClr val="FF0000"/>
                        </a:solidFill>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dirty="0">
                          <a:solidFill>
                            <a:srgbClr val="FF0000"/>
                          </a:solidFill>
                          <a:latin typeface="Calibri"/>
                          <a:ea typeface="Calibri"/>
                          <a:cs typeface="Times New Roman"/>
                        </a:rPr>
                        <a:t>Λ</a:t>
                      </a:r>
                      <a:r>
                        <a:rPr lang="es-MX" sz="1800" b="1" baseline="-25000" dirty="0">
                          <a:solidFill>
                            <a:srgbClr val="FF0000"/>
                          </a:solidFill>
                          <a:latin typeface="Calibri"/>
                          <a:ea typeface="Calibri"/>
                          <a:cs typeface="Times New Roman"/>
                        </a:rPr>
                        <a:t>IR</a:t>
                      </a:r>
                      <a:r>
                        <a:rPr lang="es-MX" sz="1800" b="1" dirty="0">
                          <a:solidFill>
                            <a:srgbClr val="FF0000"/>
                          </a:solidFill>
                          <a:latin typeface="Calibri"/>
                          <a:ea typeface="Calibri"/>
                          <a:cs typeface="Times New Roman"/>
                        </a:rPr>
                        <a:t>=240</a:t>
                      </a:r>
                      <a:endParaRPr lang="es-MX" sz="1800" dirty="0">
                        <a:solidFill>
                          <a:srgbClr val="FF0000"/>
                        </a:solidFill>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baseline="0" dirty="0" err="1">
                          <a:solidFill>
                            <a:srgbClr val="FF0000"/>
                          </a:solidFill>
                          <a:latin typeface="Calibri"/>
                          <a:ea typeface="Calibri"/>
                          <a:cs typeface="Times New Roman"/>
                        </a:rPr>
                        <a:t>m</a:t>
                      </a:r>
                      <a:r>
                        <a:rPr lang="es-MX" sz="1800" b="1" i="1" baseline="-25000" dirty="0" err="1">
                          <a:solidFill>
                            <a:srgbClr val="FF0000"/>
                          </a:solidFill>
                          <a:latin typeface="Calibri"/>
                          <a:ea typeface="Calibri"/>
                          <a:cs typeface="Times New Roman"/>
                        </a:rPr>
                        <a:t>u,d</a:t>
                      </a:r>
                      <a:r>
                        <a:rPr lang="es-MX" sz="1800" b="1" dirty="0">
                          <a:solidFill>
                            <a:srgbClr val="FF0000"/>
                          </a:solidFill>
                          <a:latin typeface="Calibri"/>
                          <a:ea typeface="Calibri"/>
                          <a:cs typeface="Times New Roman"/>
                        </a:rPr>
                        <a:t>=1578</a:t>
                      </a:r>
                      <a:endParaRPr lang="es-MX" sz="1800" dirty="0">
                        <a:solidFill>
                          <a:srgbClr val="FF0000"/>
                        </a:solidFill>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dirty="0">
                          <a:solidFill>
                            <a:srgbClr val="FF0000"/>
                          </a:solidFill>
                          <a:latin typeface="Calibri"/>
                          <a:ea typeface="Calibri"/>
                          <a:cs typeface="Times New Roman"/>
                        </a:rPr>
                        <a:t>α</a:t>
                      </a:r>
                      <a:r>
                        <a:rPr lang="es-MX" sz="1800" b="1" baseline="-25000" dirty="0">
                          <a:solidFill>
                            <a:srgbClr val="FF0000"/>
                          </a:solidFill>
                          <a:latin typeface="Calibri"/>
                          <a:ea typeface="Calibri"/>
                          <a:cs typeface="Times New Roman"/>
                        </a:rPr>
                        <a:t>IR</a:t>
                      </a:r>
                      <a:r>
                        <a:rPr lang="es-MX" sz="1800" b="1" dirty="0">
                          <a:solidFill>
                            <a:srgbClr val="FF0000"/>
                          </a:solidFill>
                          <a:latin typeface="Calibri"/>
                          <a:ea typeface="Calibri"/>
                          <a:cs typeface="Times New Roman"/>
                        </a:rPr>
                        <a:t>=0.93π</a:t>
                      </a:r>
                      <a:endParaRPr lang="es-MX" sz="1800" dirty="0">
                        <a:solidFill>
                          <a:srgbClr val="FF0000"/>
                        </a:solidFill>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452544">
                <a:tc>
                  <a:txBody>
                    <a:bodyPr/>
                    <a:lstStyle/>
                    <a:p>
                      <a:pPr>
                        <a:lnSpc>
                          <a:spcPct val="115000"/>
                        </a:lnSpc>
                        <a:spcAft>
                          <a:spcPts val="1000"/>
                        </a:spcAft>
                      </a:pPr>
                      <a:r>
                        <a:rPr lang="en-US" sz="1800" b="1" dirty="0">
                          <a:solidFill>
                            <a:srgbClr val="31849B"/>
                          </a:solidFill>
                          <a:latin typeface="Calibri"/>
                          <a:ea typeface="Calibri"/>
                          <a:cs typeface="Times New Roman"/>
                        </a:rPr>
                        <a:t> </a:t>
                      </a:r>
                      <a:r>
                        <a:rPr lang="es-MX" sz="1800" b="1" dirty="0" err="1">
                          <a:solidFill>
                            <a:schemeClr val="tx1"/>
                          </a:solidFill>
                          <a:latin typeface="Calibri"/>
                          <a:ea typeface="Calibri"/>
                          <a:cs typeface="Times New Roman"/>
                        </a:rPr>
                        <a:t>Masses</a:t>
                      </a:r>
                      <a:r>
                        <a:rPr lang="es-MX" sz="1800" b="1" dirty="0">
                          <a:solidFill>
                            <a:schemeClr val="tx1"/>
                          </a:solidFill>
                          <a:latin typeface="Calibri"/>
                          <a:ea typeface="Calibri"/>
                          <a:cs typeface="Times New Roman"/>
                        </a:rPr>
                        <a:t> in </a:t>
                      </a:r>
                      <a:r>
                        <a:rPr lang="es-MX" sz="1800" b="1" dirty="0" err="1">
                          <a:solidFill>
                            <a:schemeClr val="tx1"/>
                          </a:solidFill>
                          <a:latin typeface="Calibri"/>
                          <a:ea typeface="Calibri"/>
                          <a:cs typeface="Times New Roman"/>
                        </a:rPr>
                        <a:t>MeV</a:t>
                      </a:r>
                      <a:endParaRPr lang="es-MX" sz="1800" dirty="0">
                        <a:solidFill>
                          <a:schemeClr val="tx1"/>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err="1">
                          <a:solidFill>
                            <a:srgbClr val="31849B"/>
                          </a:solidFill>
                          <a:latin typeface="Calibri"/>
                          <a:ea typeface="Calibri"/>
                          <a:cs typeface="Times New Roman"/>
                        </a:rPr>
                        <a:t>m</a:t>
                      </a:r>
                      <a:r>
                        <a:rPr lang="es-MX" sz="1800" b="1" baseline="-25000" dirty="0" err="1">
                          <a:solidFill>
                            <a:srgbClr val="31849B"/>
                          </a:solidFill>
                          <a:latin typeface="Calibri"/>
                          <a:ea typeface="Calibri"/>
                          <a:cs typeface="Times New Roman"/>
                          <a:sym typeface="Symbol"/>
                        </a:rPr>
                        <a:t></a:t>
                      </a:r>
                      <a:r>
                        <a:rPr lang="es-MX" sz="1800" b="1" baseline="-25000" dirty="0" err="1">
                          <a:solidFill>
                            <a:srgbClr val="31849B"/>
                          </a:solidFill>
                          <a:latin typeface="Calibri"/>
                          <a:ea typeface="Calibri"/>
                          <a:cs typeface="Times New Roman"/>
                        </a:rPr>
                        <a:t>c</a:t>
                      </a:r>
                      <a:r>
                        <a:rPr lang="es-MX" sz="1800" b="1" dirty="0">
                          <a:solidFill>
                            <a:srgbClr val="31849B"/>
                          </a:solidFill>
                          <a:latin typeface="Calibri"/>
                          <a:ea typeface="Calibri"/>
                          <a:cs typeface="Times New Roman"/>
                        </a:rPr>
                        <a:t>(1S)</a:t>
                      </a:r>
                      <a:endParaRPr lang="es-MX" sz="1800" dirty="0">
                        <a:solidFill>
                          <a:srgbClr val="31849B"/>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err="1">
                          <a:solidFill>
                            <a:srgbClr val="31849B"/>
                          </a:solidFill>
                          <a:latin typeface="Calibri"/>
                          <a:ea typeface="Calibri"/>
                          <a:cs typeface="Times New Roman"/>
                        </a:rPr>
                        <a:t>m</a:t>
                      </a:r>
                      <a:r>
                        <a:rPr lang="es-MX" sz="1800" b="1" baseline="-25000" dirty="0" err="1">
                          <a:solidFill>
                            <a:srgbClr val="31849B"/>
                          </a:solidFill>
                          <a:latin typeface="Calibri"/>
                          <a:ea typeface="Calibri"/>
                          <a:cs typeface="Times New Roman"/>
                        </a:rPr>
                        <a:t>J</a:t>
                      </a:r>
                      <a:r>
                        <a:rPr lang="es-MX" sz="1800" b="1" baseline="-25000" dirty="0">
                          <a:solidFill>
                            <a:srgbClr val="31849B"/>
                          </a:solidFill>
                          <a:latin typeface="Calibri"/>
                          <a:ea typeface="Calibri"/>
                          <a:cs typeface="Times New Roman"/>
                        </a:rPr>
                        <a:t>/</a:t>
                      </a:r>
                      <a:r>
                        <a:rPr lang="es-MX" sz="1800" b="1" baseline="-25000" dirty="0">
                          <a:solidFill>
                            <a:srgbClr val="31849B"/>
                          </a:solidFill>
                          <a:latin typeface="Calibri"/>
                          <a:ea typeface="Calibri"/>
                          <a:cs typeface="Times New Roman"/>
                          <a:sym typeface="Symbol"/>
                        </a:rPr>
                        <a:t></a:t>
                      </a:r>
                      <a:r>
                        <a:rPr lang="es-MX" sz="1800" b="1" dirty="0">
                          <a:solidFill>
                            <a:srgbClr val="31849B"/>
                          </a:solidFill>
                          <a:latin typeface="Calibri"/>
                          <a:ea typeface="Calibri"/>
                          <a:cs typeface="Times New Roman"/>
                        </a:rPr>
                        <a:t> (1S)</a:t>
                      </a:r>
                      <a:endParaRPr lang="es-MX" sz="1800" dirty="0">
                        <a:solidFill>
                          <a:srgbClr val="31849B"/>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a:solidFill>
                            <a:srgbClr val="31849B"/>
                          </a:solidFill>
                          <a:latin typeface="Calibri"/>
                          <a:ea typeface="Calibri"/>
                          <a:cs typeface="Times New Roman"/>
                        </a:rPr>
                        <a:t>m</a:t>
                      </a:r>
                      <a:r>
                        <a:rPr lang="es-MX" sz="1800" b="1" baseline="-25000" dirty="0">
                          <a:solidFill>
                            <a:srgbClr val="31849B"/>
                          </a:solidFill>
                          <a:latin typeface="Calibri"/>
                          <a:ea typeface="Calibri"/>
                          <a:cs typeface="Times New Roman"/>
                          <a:sym typeface="Symbol"/>
                        </a:rPr>
                        <a:t></a:t>
                      </a:r>
                      <a:r>
                        <a:rPr lang="es-MX" sz="1800" b="1" baseline="-25000" dirty="0">
                          <a:solidFill>
                            <a:srgbClr val="31849B"/>
                          </a:solidFill>
                          <a:latin typeface="Calibri"/>
                          <a:ea typeface="Calibri"/>
                          <a:cs typeface="Times New Roman"/>
                        </a:rPr>
                        <a:t>c0</a:t>
                      </a:r>
                      <a:r>
                        <a:rPr lang="es-MX" sz="1800" b="1" dirty="0">
                          <a:solidFill>
                            <a:srgbClr val="31849B"/>
                          </a:solidFill>
                          <a:latin typeface="Calibri"/>
                          <a:ea typeface="Calibri"/>
                          <a:cs typeface="Times New Roman"/>
                        </a:rPr>
                        <a:t>(1P)</a:t>
                      </a:r>
                      <a:endParaRPr lang="es-MX" sz="1800" dirty="0">
                        <a:solidFill>
                          <a:srgbClr val="31849B"/>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a:solidFill>
                            <a:srgbClr val="31849B"/>
                          </a:solidFill>
                          <a:latin typeface="Calibri"/>
                          <a:ea typeface="Calibri"/>
                          <a:cs typeface="Times New Roman"/>
                        </a:rPr>
                        <a:t>m</a:t>
                      </a:r>
                      <a:r>
                        <a:rPr lang="es-MX" sz="1800" b="1" baseline="-25000" dirty="0">
                          <a:solidFill>
                            <a:srgbClr val="31849B"/>
                          </a:solidFill>
                          <a:latin typeface="Calibri"/>
                          <a:ea typeface="Calibri"/>
                          <a:cs typeface="Times New Roman"/>
                          <a:sym typeface="Symbol"/>
                        </a:rPr>
                        <a:t></a:t>
                      </a:r>
                      <a:r>
                        <a:rPr lang="es-MX" sz="1800" b="1" baseline="-25000" dirty="0">
                          <a:solidFill>
                            <a:srgbClr val="31849B"/>
                          </a:solidFill>
                          <a:latin typeface="Calibri"/>
                          <a:ea typeface="Calibri"/>
                          <a:cs typeface="Times New Roman"/>
                        </a:rPr>
                        <a:t>c1</a:t>
                      </a:r>
                      <a:r>
                        <a:rPr lang="es-MX" sz="1800" b="1" dirty="0">
                          <a:solidFill>
                            <a:srgbClr val="31849B"/>
                          </a:solidFill>
                          <a:latin typeface="Calibri"/>
                          <a:ea typeface="Calibri"/>
                          <a:cs typeface="Times New Roman"/>
                        </a:rPr>
                        <a:t>(1P)</a:t>
                      </a:r>
                      <a:endParaRPr lang="es-MX" sz="1800" dirty="0">
                        <a:solidFill>
                          <a:srgbClr val="31849B"/>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1"/>
                  </a:ext>
                </a:extLst>
              </a:tr>
              <a:tr h="344989">
                <a:tc>
                  <a:txBody>
                    <a:bodyPr/>
                    <a:lstStyle/>
                    <a:p>
                      <a:pPr>
                        <a:lnSpc>
                          <a:spcPct val="115000"/>
                        </a:lnSpc>
                        <a:spcAft>
                          <a:spcPts val="0"/>
                        </a:spcAft>
                      </a:pPr>
                      <a:r>
                        <a:rPr lang="en-US" sz="1800" b="1" dirty="0">
                          <a:latin typeface="Calibri"/>
                          <a:ea typeface="Calibri"/>
                          <a:cs typeface="Times New Roman"/>
                        </a:rPr>
                        <a:t>PDG(2016)</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2.983</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3.096</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3.414</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3.510</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r h="344989">
                <a:tc>
                  <a:txBody>
                    <a:bodyPr/>
                    <a:lstStyle/>
                    <a:p>
                      <a:pPr>
                        <a:lnSpc>
                          <a:spcPct val="115000"/>
                        </a:lnSpc>
                        <a:spcAft>
                          <a:spcPts val="0"/>
                        </a:spcAft>
                      </a:pPr>
                      <a:r>
                        <a:rPr lang="en-US" sz="1800" b="1" dirty="0">
                          <a:latin typeface="Calibri"/>
                          <a:ea typeface="Calibri"/>
                          <a:cs typeface="Times New Roman"/>
                        </a:rPr>
                        <a:t>Contact Interaction</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2.98</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a:latin typeface="Calibri"/>
                          <a:ea typeface="Calibri"/>
                          <a:cs typeface="Times New Roman"/>
                        </a:rPr>
                        <a:t>2.994</a:t>
                      </a:r>
                      <a:endParaRPr lang="es-MX" sz="180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a:latin typeface="Calibri"/>
                          <a:ea typeface="Calibri"/>
                          <a:cs typeface="Times New Roman"/>
                        </a:rPr>
                        <a:t>3.419</a:t>
                      </a:r>
                      <a:endParaRPr lang="es-MX" sz="180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3.442</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
                  </a:ext>
                </a:extLst>
              </a:tr>
              <a:tr h="344989">
                <a:tc gridSpan="5">
                  <a:txBody>
                    <a:bodyPr/>
                    <a:lstStyle/>
                    <a:p>
                      <a:pPr algn="ctr">
                        <a:lnSpc>
                          <a:spcPct val="115000"/>
                        </a:lnSpc>
                        <a:spcAft>
                          <a:spcPts val="1000"/>
                        </a:spcAft>
                      </a:pPr>
                      <a:r>
                        <a:rPr lang="en-US" sz="1800" b="1" noProof="0" dirty="0">
                          <a:latin typeface="Calibri"/>
                          <a:ea typeface="Calibri"/>
                          <a:cs typeface="Times New Roman"/>
                        </a:rPr>
                        <a:t>Decay Constants</a:t>
                      </a:r>
                      <a:r>
                        <a:rPr lang="es-MX" sz="1800" noProof="0" dirty="0">
                          <a:latin typeface="Calibri"/>
                          <a:ea typeface="Calibri"/>
                          <a:cs typeface="Times New Roman"/>
                        </a:rPr>
                        <a:t> </a:t>
                      </a:r>
                      <a:r>
                        <a:rPr lang="en-US" sz="1800" b="1" dirty="0">
                          <a:latin typeface="Calibri"/>
                          <a:ea typeface="Calibri"/>
                          <a:cs typeface="Times New Roman"/>
                        </a:rPr>
                        <a:t>(GeV) (</a:t>
                      </a:r>
                      <a:r>
                        <a:rPr lang="en-US" sz="1800" b="1" dirty="0" err="1">
                          <a:latin typeface="Calibri"/>
                          <a:ea typeface="Calibri"/>
                          <a:cs typeface="Times New Roman"/>
                        </a:rPr>
                        <a:t>g</a:t>
                      </a:r>
                      <a:r>
                        <a:rPr lang="en-US" sz="1800" b="1" baseline="-25000" dirty="0" err="1">
                          <a:latin typeface="Calibri"/>
                          <a:ea typeface="Calibri"/>
                          <a:cs typeface="Times New Roman"/>
                        </a:rPr>
                        <a:t>so</a:t>
                      </a:r>
                      <a:r>
                        <a:rPr lang="en-US" sz="1800" b="1" dirty="0">
                          <a:latin typeface="Calibri"/>
                          <a:ea typeface="Calibri"/>
                          <a:cs typeface="Times New Roman"/>
                        </a:rPr>
                        <a:t>=0.24)</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0"/>
                  </a:ext>
                </a:extLst>
              </a:tr>
              <a:tr h="344989">
                <a:tc>
                  <a:txBody>
                    <a:bodyPr/>
                    <a:lstStyle/>
                    <a:p>
                      <a:pPr>
                        <a:lnSpc>
                          <a:spcPct val="115000"/>
                        </a:lnSpc>
                        <a:spcAft>
                          <a:spcPts val="1000"/>
                        </a:spcAft>
                      </a:pPr>
                      <a:r>
                        <a:rPr lang="en-US" sz="1800" b="1" dirty="0">
                          <a:latin typeface="Calibri"/>
                          <a:ea typeface="Calibri"/>
                          <a:cs typeface="Times New Roman"/>
                        </a:rPr>
                        <a:t>PDG(2016)</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a:latin typeface="Calibri"/>
                          <a:ea typeface="Calibri"/>
                          <a:cs typeface="Times New Roman"/>
                        </a:rPr>
                        <a:t>0.361</a:t>
                      </a:r>
                      <a:endParaRPr lang="es-MX" sz="180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0.416</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1"/>
                  </a:ext>
                </a:extLst>
              </a:tr>
              <a:tr h="344989">
                <a:tc>
                  <a:txBody>
                    <a:bodyPr/>
                    <a:lstStyle/>
                    <a:p>
                      <a:pPr>
                        <a:lnSpc>
                          <a:spcPct val="115000"/>
                        </a:lnSpc>
                        <a:spcAft>
                          <a:spcPts val="1000"/>
                        </a:spcAft>
                      </a:pPr>
                      <a:r>
                        <a:rPr lang="en-US" sz="1800" b="1" dirty="0">
                          <a:latin typeface="Calibri"/>
                          <a:ea typeface="Calibri"/>
                          <a:cs typeface="Times New Roman"/>
                        </a:rPr>
                        <a:t>Contact Interaction</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a:latin typeface="Calibri"/>
                          <a:ea typeface="Calibri"/>
                          <a:cs typeface="Times New Roman"/>
                        </a:rPr>
                        <a:t>0.0838</a:t>
                      </a:r>
                      <a:endParaRPr lang="es-MX" sz="180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0.0796</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2"/>
                  </a:ext>
                </a:extLst>
              </a:tr>
              <a:tr h="344989">
                <a:tc gridSpan="5">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Bethe-</a:t>
                      </a:r>
                      <a:r>
                        <a:rPr kumimoji="0" lang="en-US" sz="1800" b="1" i="0" u="none" strike="noStrike" kern="1200" cap="none" spc="0" normalizeH="0" baseline="0" noProof="0" dirty="0" err="1">
                          <a:ln>
                            <a:noFill/>
                          </a:ln>
                          <a:solidFill>
                            <a:prstClr val="black"/>
                          </a:solidFill>
                          <a:effectLst/>
                          <a:uLnTx/>
                          <a:uFillTx/>
                          <a:latin typeface="Calibri"/>
                          <a:ea typeface="Calibri"/>
                          <a:cs typeface="Times New Roman"/>
                        </a:rPr>
                        <a:t>Salpeter</a:t>
                      </a: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 Amplitudes</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a:lnSpc>
                          <a:spcPct val="115000"/>
                        </a:lnSpc>
                        <a:spcAft>
                          <a:spcPts val="1000"/>
                        </a:spcAft>
                      </a:pPr>
                      <a:endParaRPr lang="es-MX" sz="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a:lnSpc>
                          <a:spcPct val="115000"/>
                        </a:lnSpc>
                        <a:spcAft>
                          <a:spcPts val="1000"/>
                        </a:spcAft>
                      </a:pPr>
                      <a:endParaRPr lang="es-MX" sz="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nSpc>
                          <a:spcPct val="115000"/>
                        </a:lnSpc>
                        <a:spcAft>
                          <a:spcPts val="1000"/>
                        </a:spcAft>
                      </a:pPr>
                      <a:endParaRPr lang="es-MX" sz="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nSpc>
                          <a:spcPct val="115000"/>
                        </a:lnSpc>
                        <a:spcAft>
                          <a:spcPts val="1000"/>
                        </a:spcAft>
                      </a:pPr>
                      <a:endParaRPr lang="es-MX" sz="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50670707"/>
                  </a:ext>
                </a:extLst>
              </a:tr>
              <a:tr h="344989">
                <a:tc>
                  <a: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a:ea typeface="Calibri"/>
                          <a:cs typeface="Times New Roman"/>
                        </a:rPr>
                        <a:t>E</a:t>
                      </a:r>
                      <a:r>
                        <a:rPr kumimoji="0" lang="en-US" sz="1800" b="1" i="1" u="none" strike="noStrike" kern="1200" cap="none" spc="0" normalizeH="0" baseline="-25000" noProof="0" dirty="0">
                          <a:ln>
                            <a:noFill/>
                          </a:ln>
                          <a:solidFill>
                            <a:prstClr val="black"/>
                          </a:solidFill>
                          <a:effectLst/>
                          <a:uLnTx/>
                          <a:uFillTx/>
                          <a:latin typeface="Calibri"/>
                          <a:ea typeface="Calibri"/>
                          <a:cs typeface="Times New Roman"/>
                        </a:rPr>
                        <a:t>H</a:t>
                      </a:r>
                      <a:endParaRPr kumimoji="0" lang="es-MX" sz="1800" b="0" i="1"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6.026</a:t>
                      </a: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3.023</a:t>
                      </a: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0.437</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0.297</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33673606"/>
                  </a:ext>
                </a:extLst>
              </a:tr>
              <a:tr h="344989">
                <a:tc>
                  <a: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a:ea typeface="Calibri"/>
                          <a:cs typeface="Times New Roman"/>
                        </a:rPr>
                        <a:t>F</a:t>
                      </a:r>
                      <a:r>
                        <a:rPr kumimoji="0" lang="en-US" sz="1800" b="1" i="1" u="none" strike="noStrike" kern="1200" cap="none" spc="0" normalizeH="0" baseline="-25000" noProof="0" dirty="0">
                          <a:ln>
                            <a:noFill/>
                          </a:ln>
                          <a:solidFill>
                            <a:prstClr val="black"/>
                          </a:solidFill>
                          <a:effectLst/>
                          <a:uLnTx/>
                          <a:uFillTx/>
                          <a:latin typeface="Calibri"/>
                          <a:ea typeface="Calibri"/>
                          <a:cs typeface="Times New Roman"/>
                        </a:rPr>
                        <a:t>H</a:t>
                      </a:r>
                      <a:endParaRPr lang="es-MX" sz="1800" i="1"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1.711</a:t>
                      </a: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13417164"/>
                  </a:ext>
                </a:extLst>
              </a:tr>
              <a:tr h="344989">
                <a:tc gridSpan="5">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Charge-Radii</a:t>
                      </a:r>
                      <a:r>
                        <a:rPr kumimoji="0" lang="es-MX" sz="1800" b="0" i="0" u="none" strike="noStrike" kern="1200" cap="none" spc="0" normalizeH="0" baseline="0" noProof="0" dirty="0">
                          <a:ln>
                            <a:noFill/>
                          </a:ln>
                          <a:solidFill>
                            <a:prstClr val="black"/>
                          </a:solidFill>
                          <a:effectLst/>
                          <a:uLnTx/>
                          <a:uFillTx/>
                          <a:latin typeface="Calibri"/>
                          <a:ea typeface="Calibri"/>
                          <a:cs typeface="Times New Roman"/>
                        </a:rPr>
                        <a:t> </a:t>
                      </a: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(fm)</a:t>
                      </a:r>
                      <a:endParaRPr lang="es-MX" sz="1800" i="1"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nSpc>
                          <a:spcPct val="115000"/>
                        </a:lnSpc>
                        <a:spcAft>
                          <a:spcPts val="1000"/>
                        </a:spcAft>
                      </a:pPr>
                      <a:endParaRPr lang="es-MX" sz="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02596082"/>
                  </a:ext>
                </a:extLst>
              </a:tr>
              <a:tr h="344989">
                <a:tc>
                  <a:txBody>
                    <a:bodyPr/>
                    <a:lstStyle/>
                    <a:p>
                      <a:pPr>
                        <a:lnSpc>
                          <a:spcPct val="115000"/>
                        </a:lnSpc>
                        <a:spcAft>
                          <a:spcPts val="1000"/>
                        </a:spcAft>
                      </a:pPr>
                      <a:r>
                        <a:rPr lang="en-US" sz="1800" b="1" dirty="0">
                          <a:latin typeface="Calibri"/>
                          <a:ea typeface="Calibri"/>
                          <a:cs typeface="Times New Roman"/>
                        </a:rPr>
                        <a:t>SDE(2017)</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0.219</a:t>
                      </a: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2835212"/>
                  </a:ext>
                </a:extLst>
              </a:tr>
              <a:tr h="344989">
                <a:tc>
                  <a:txBody>
                    <a:bodyPr/>
                    <a:lstStyle/>
                    <a:p>
                      <a:pPr>
                        <a:lnSpc>
                          <a:spcPct val="115000"/>
                        </a:lnSpc>
                        <a:spcAft>
                          <a:spcPts val="1000"/>
                        </a:spcAft>
                      </a:pPr>
                      <a:r>
                        <a:rPr lang="en-US" sz="1800" b="1" dirty="0">
                          <a:latin typeface="Calibri"/>
                          <a:ea typeface="Calibri"/>
                          <a:cs typeface="Times New Roman"/>
                        </a:rPr>
                        <a:t>Contact Interaction</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0.186</a:t>
                      </a: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89460516"/>
                  </a:ext>
                </a:extLst>
              </a:tr>
            </a:tbl>
          </a:graphicData>
        </a:graphic>
      </p:graphicFrame>
      <p:sp>
        <p:nvSpPr>
          <p:cNvPr id="5" name="1 Título"/>
          <p:cNvSpPr txBox="1">
            <a:spLocks/>
          </p:cNvSpPr>
          <p:nvPr/>
        </p:nvSpPr>
        <p:spPr>
          <a:xfrm>
            <a:off x="377316" y="221776"/>
            <a:ext cx="85344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dirty="0">
                <a:solidFill>
                  <a:schemeClr val="accent2">
                    <a:lumMod val="50000"/>
                  </a:schemeClr>
                </a:solidFill>
                <a:effectLst>
                  <a:outerShdw blurRad="38100" dist="38100" dir="2700000" algn="tl">
                    <a:srgbClr val="000000">
                      <a:alpha val="43137"/>
                    </a:srgbClr>
                  </a:outerShdw>
                </a:effectLst>
              </a:rPr>
              <a:t>Charm mesons: </a:t>
            </a:r>
            <a:r>
              <a:rPr lang="en-US" dirty="0">
                <a:solidFill>
                  <a:srgbClr val="0000FF"/>
                </a:solidFill>
                <a:effectLst>
                  <a:outerShdw blurRad="38100" dist="38100" dir="2700000" algn="tl">
                    <a:srgbClr val="000000">
                      <a:alpha val="43137"/>
                    </a:srgbClr>
                  </a:outerShdw>
                </a:effectLst>
              </a:rPr>
              <a:t>masses</a:t>
            </a:r>
            <a:r>
              <a:rPr lang="en-US" dirty="0">
                <a:solidFill>
                  <a:schemeClr val="accent2">
                    <a:lumMod val="50000"/>
                  </a:schemeClr>
                </a:solidFill>
                <a:effectLst>
                  <a:outerShdw blurRad="38100" dist="38100" dir="2700000" algn="tl">
                    <a:srgbClr val="000000">
                      <a:alpha val="43137"/>
                    </a:srgbClr>
                  </a:outerShdw>
                </a:effectLst>
              </a:rPr>
              <a:t> and </a:t>
            </a:r>
            <a:r>
              <a:rPr lang="en-US" dirty="0">
                <a:solidFill>
                  <a:srgbClr val="0000FF"/>
                </a:solidFill>
                <a:effectLst>
                  <a:outerShdw blurRad="38100" dist="38100" dir="2700000" algn="tl">
                    <a:srgbClr val="000000">
                      <a:alpha val="43137"/>
                    </a:srgbClr>
                  </a:outerShdw>
                </a:effectLst>
              </a:rPr>
              <a:t>decay constants</a:t>
            </a:r>
            <a:endParaRPr lang="en-US" dirty="0">
              <a:solidFill>
                <a:schemeClr val="accent2">
                  <a:lumMod val="50000"/>
                </a:schemeClr>
              </a:solidFill>
              <a:effectLst>
                <a:outerShdw blurRad="38100" dist="38100" dir="2700000" algn="tl">
                  <a:srgbClr val="000000">
                    <a:alpha val="43137"/>
                  </a:srgbClr>
                </a:outerShdw>
              </a:effectLst>
            </a:endParaRPr>
          </a:p>
        </p:txBody>
      </p:sp>
      <p:sp>
        <p:nvSpPr>
          <p:cNvPr id="6" name="12 CuadroTexto">
            <a:extLst>
              <a:ext uri="{FF2B5EF4-FFF2-40B4-BE49-F238E27FC236}">
                <a16:creationId xmlns:a16="http://schemas.microsoft.com/office/drawing/2014/main" id="{88AF932C-14AD-4306-B98F-58795435B8EC}"/>
              </a:ext>
            </a:extLst>
          </p:cNvPr>
          <p:cNvSpPr txBox="1"/>
          <p:nvPr/>
        </p:nvSpPr>
        <p:spPr>
          <a:xfrm>
            <a:off x="11174" y="993502"/>
            <a:ext cx="9289032" cy="923330"/>
          </a:xfrm>
          <a:prstGeom prst="rect">
            <a:avLst/>
          </a:prstGeom>
          <a:noFill/>
        </p:spPr>
        <p:txBody>
          <a:bodyPr wrap="square" rtlCol="0">
            <a:spAutoFit/>
          </a:bodyPr>
          <a:lstStyle/>
          <a:p>
            <a:r>
              <a:rPr lang="en-US" b="1" dirty="0">
                <a:solidFill>
                  <a:schemeClr val="accent5">
                    <a:lumMod val="75000"/>
                  </a:schemeClr>
                </a:solidFill>
                <a:latin typeface="Calibri(Cuerpo)"/>
                <a:cs typeface="Calibri" panose="020F0502020204030204" pitchFamily="34" charset="0"/>
              </a:rPr>
              <a:t>                           M.A. Bedolla, et. al	      Phys. Rev. D 92, 054031 (2015).</a:t>
            </a:r>
          </a:p>
          <a:p>
            <a:r>
              <a:rPr lang="en-US" b="1" dirty="0">
                <a:solidFill>
                  <a:schemeClr val="accent5">
                    <a:lumMod val="75000"/>
                  </a:schemeClr>
                </a:solidFill>
                <a:latin typeface="Calibri(Cuerpo)"/>
                <a:cs typeface="Calibri" panose="020F0502020204030204" pitchFamily="34" charset="0"/>
              </a:rPr>
              <a:t>                           M.A Bedolla, et. al.	      Phys. Rev. D 93, 094025 (2016). </a:t>
            </a:r>
          </a:p>
          <a:p>
            <a:r>
              <a:rPr lang="en-US" b="1" dirty="0">
                <a:solidFill>
                  <a:schemeClr val="accent5">
                    <a:lumMod val="75000"/>
                  </a:schemeClr>
                </a:solidFill>
                <a:latin typeface="Calibri(Cuerpo)"/>
                <a:cs typeface="Calibri" panose="020F0502020204030204" pitchFamily="34" charset="0"/>
              </a:rPr>
              <a:t> </a:t>
            </a:r>
          </a:p>
        </p:txBody>
      </p:sp>
    </p:spTree>
    <p:extLst>
      <p:ext uri="{BB962C8B-B14F-4D97-AF65-F5344CB8AC3E}">
        <p14:creationId xmlns:p14="http://schemas.microsoft.com/office/powerpoint/2010/main" val="170510780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quarter" idx="13"/>
          </p:nvPr>
        </p:nvSpPr>
        <p:spPr>
          <a:xfrm>
            <a:off x="251520" y="2492896"/>
            <a:ext cx="8503920" cy="4572000"/>
          </a:xfrm>
        </p:spPr>
        <p:txBody>
          <a:bodyPr>
            <a:noAutofit/>
          </a:bodyPr>
          <a:lstStyle/>
          <a:p>
            <a:r>
              <a:rPr lang="en-US" cap="none" dirty="0">
                <a:solidFill>
                  <a:schemeClr val="accent2">
                    <a:lumMod val="50000"/>
                  </a:schemeClr>
                </a:solidFill>
              </a:rPr>
              <a:t>The </a:t>
            </a:r>
            <a:r>
              <a:rPr lang="en-US" cap="none" dirty="0" err="1">
                <a:solidFill>
                  <a:srgbClr val="0000FF"/>
                </a:solidFill>
              </a:rPr>
              <a:t>leptonic</a:t>
            </a:r>
            <a:r>
              <a:rPr lang="en-US" cap="none" dirty="0">
                <a:solidFill>
                  <a:srgbClr val="0000FF"/>
                </a:solidFill>
              </a:rPr>
              <a:t> decay constant</a:t>
            </a:r>
            <a:r>
              <a:rPr lang="en-US" cap="none" dirty="0">
                <a:solidFill>
                  <a:schemeClr val="accent2">
                    <a:lumMod val="50000"/>
                  </a:schemeClr>
                </a:solidFill>
              </a:rPr>
              <a:t> is highly influenced by the high momentum tail of the quark mass function.</a:t>
            </a:r>
          </a:p>
          <a:p>
            <a:r>
              <a:rPr lang="en-US" cap="none" dirty="0">
                <a:solidFill>
                  <a:schemeClr val="accent2">
                    <a:lumMod val="50000"/>
                  </a:schemeClr>
                </a:solidFill>
              </a:rPr>
              <a:t>This </a:t>
            </a:r>
            <a:r>
              <a:rPr lang="en-US" cap="none" dirty="0">
                <a:solidFill>
                  <a:srgbClr val="0000FF"/>
                </a:solidFill>
              </a:rPr>
              <a:t>high momentum region</a:t>
            </a:r>
            <a:r>
              <a:rPr lang="en-US" cap="none" dirty="0">
                <a:solidFill>
                  <a:schemeClr val="accent2">
                    <a:lumMod val="50000"/>
                  </a:schemeClr>
                </a:solidFill>
              </a:rPr>
              <a:t> probes the wave function at the </a:t>
            </a:r>
            <a:r>
              <a:rPr lang="en-US" cap="none" dirty="0">
                <a:solidFill>
                  <a:srgbClr val="0000FF"/>
                </a:solidFill>
              </a:rPr>
              <a:t>origin</a:t>
            </a:r>
            <a:r>
              <a:rPr lang="en-US" cap="none" dirty="0">
                <a:solidFill>
                  <a:schemeClr val="accent2">
                    <a:lumMod val="50000"/>
                  </a:schemeClr>
                </a:solidFill>
              </a:rPr>
              <a:t>.</a:t>
            </a:r>
          </a:p>
          <a:p>
            <a:r>
              <a:rPr lang="en-US" cap="none" dirty="0">
                <a:solidFill>
                  <a:schemeClr val="accent2">
                    <a:lumMod val="50000"/>
                  </a:schemeClr>
                </a:solidFill>
              </a:rPr>
              <a:t>The</a:t>
            </a:r>
            <a:r>
              <a:rPr lang="en-US" cap="none" dirty="0">
                <a:solidFill>
                  <a:srgbClr val="0000FF"/>
                </a:solidFill>
              </a:rPr>
              <a:t> CI</a:t>
            </a:r>
            <a:r>
              <a:rPr lang="en-US" cap="none" dirty="0">
                <a:solidFill>
                  <a:schemeClr val="accent2">
                    <a:lumMod val="50000"/>
                  </a:schemeClr>
                </a:solidFill>
              </a:rPr>
              <a:t> yields constant dressing functions with no perturbative tail.</a:t>
            </a:r>
          </a:p>
          <a:p>
            <a:r>
              <a:rPr lang="en-US" cap="none" dirty="0">
                <a:solidFill>
                  <a:schemeClr val="accent2">
                    <a:lumMod val="50000"/>
                  </a:schemeClr>
                </a:solidFill>
              </a:rPr>
              <a:t>By increasing the mass of heavy quarks, </a:t>
            </a:r>
            <a:r>
              <a:rPr lang="en-US" cap="none" dirty="0" err="1">
                <a:solidFill>
                  <a:srgbClr val="0000FF"/>
                </a:solidFill>
              </a:rPr>
              <a:t>quarkonuim</a:t>
            </a:r>
            <a:r>
              <a:rPr lang="en-US" cap="none" dirty="0">
                <a:solidFill>
                  <a:schemeClr val="accent2">
                    <a:lumMod val="50000"/>
                  </a:schemeClr>
                </a:solidFill>
              </a:rPr>
              <a:t>  becomes increasingly point like—and the closer the quarks, the smaller the interaction between them.</a:t>
            </a:r>
          </a:p>
          <a:p>
            <a:r>
              <a:rPr lang="en-US" cap="none" dirty="0">
                <a:solidFill>
                  <a:schemeClr val="accent2">
                    <a:lumMod val="50000"/>
                  </a:schemeClr>
                </a:solidFill>
              </a:rPr>
              <a:t>We need to </a:t>
            </a:r>
            <a:r>
              <a:rPr lang="en-US" cap="none" dirty="0">
                <a:solidFill>
                  <a:srgbClr val="0000FF"/>
                </a:solidFill>
              </a:rPr>
              <a:t>reduce the effective interaction strength</a:t>
            </a:r>
            <a:r>
              <a:rPr lang="en-US" cap="none" dirty="0">
                <a:solidFill>
                  <a:schemeClr val="accent2">
                    <a:lumMod val="50000"/>
                  </a:schemeClr>
                </a:solidFill>
              </a:rPr>
              <a:t> for the </a:t>
            </a:r>
            <a:r>
              <a:rPr lang="en-US" cap="none" dirty="0">
                <a:solidFill>
                  <a:srgbClr val="0000FF"/>
                </a:solidFill>
              </a:rPr>
              <a:t>ci</a:t>
            </a:r>
            <a:r>
              <a:rPr lang="en-US" cap="none" dirty="0">
                <a:solidFill>
                  <a:schemeClr val="accent2">
                    <a:lumMod val="50000"/>
                  </a:schemeClr>
                </a:solidFill>
              </a:rPr>
              <a:t> to extend to the heavy quarks sector.</a:t>
            </a:r>
          </a:p>
          <a:p>
            <a:r>
              <a:rPr lang="en-US" cap="none" dirty="0">
                <a:solidFill>
                  <a:schemeClr val="accent2">
                    <a:lumMod val="50000"/>
                  </a:schemeClr>
                </a:solidFill>
              </a:rPr>
              <a:t>A reduction in the strength of the kernel has to be compensated by an </a:t>
            </a:r>
            <a:r>
              <a:rPr lang="en-US" cap="none" dirty="0">
                <a:solidFill>
                  <a:srgbClr val="0000FF"/>
                </a:solidFill>
              </a:rPr>
              <a:t>increased ultraviolet cutoff</a:t>
            </a:r>
            <a:r>
              <a:rPr lang="en-US" cap="none" dirty="0">
                <a:solidFill>
                  <a:schemeClr val="accent2">
                    <a:lumMod val="50000"/>
                  </a:schemeClr>
                </a:solidFill>
              </a:rPr>
              <a:t>.</a:t>
            </a:r>
          </a:p>
        </p:txBody>
      </p:sp>
      <p:sp>
        <p:nvSpPr>
          <p:cNvPr id="6" name="1 Título"/>
          <p:cNvSpPr txBox="1">
            <a:spLocks/>
          </p:cNvSpPr>
          <p:nvPr/>
        </p:nvSpPr>
        <p:spPr>
          <a:xfrm>
            <a:off x="304800" y="836712"/>
            <a:ext cx="8534400" cy="758952"/>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4400" dirty="0">
                <a:solidFill>
                  <a:schemeClr val="accent2">
                    <a:lumMod val="50000"/>
                  </a:schemeClr>
                </a:solidFill>
                <a:effectLst>
                  <a:outerShdw blurRad="38100" dist="38100" dir="2700000" algn="tl">
                    <a:srgbClr val="000000">
                      <a:alpha val="43137"/>
                    </a:srgbClr>
                  </a:outerShdw>
                </a:effectLst>
              </a:rPr>
              <a:t>What is the problem in preserving the set of parameters?</a:t>
            </a:r>
          </a:p>
        </p:txBody>
      </p:sp>
      <p:sp>
        <p:nvSpPr>
          <p:cNvPr id="7" name="12 CuadroTexto"/>
          <p:cNvSpPr txBox="1"/>
          <p:nvPr/>
        </p:nvSpPr>
        <p:spPr>
          <a:xfrm>
            <a:off x="251520" y="1772816"/>
            <a:ext cx="9289032" cy="923330"/>
          </a:xfrm>
          <a:prstGeom prst="rect">
            <a:avLst/>
          </a:prstGeom>
          <a:noFill/>
        </p:spPr>
        <p:txBody>
          <a:bodyPr wrap="square" rtlCol="0">
            <a:spAutoFit/>
          </a:bodyPr>
          <a:lstStyle/>
          <a:p>
            <a:r>
              <a:rPr lang="en-US" b="1" dirty="0">
                <a:solidFill>
                  <a:schemeClr val="accent5">
                    <a:lumMod val="75000"/>
                  </a:schemeClr>
                </a:solidFill>
                <a:latin typeface="Calibri(Cuerpo)"/>
                <a:cs typeface="Calibri" panose="020F0502020204030204" pitchFamily="34" charset="0"/>
              </a:rPr>
              <a:t>                           M.A. Bedolla, et. al	      Phys. Rev. D 92, 054031 (2015).</a:t>
            </a:r>
          </a:p>
          <a:p>
            <a:r>
              <a:rPr lang="en-US" b="1" dirty="0">
                <a:solidFill>
                  <a:schemeClr val="accent5">
                    <a:lumMod val="75000"/>
                  </a:schemeClr>
                </a:solidFill>
                <a:latin typeface="Calibri(Cuerpo)"/>
                <a:cs typeface="Calibri" panose="020F0502020204030204" pitchFamily="34" charset="0"/>
              </a:rPr>
              <a:t>                           M.A Bedolla, et. al.	      Phys. Rev. D 93, 094025 (2016). </a:t>
            </a:r>
          </a:p>
          <a:p>
            <a:r>
              <a:rPr lang="en-US" b="1" dirty="0">
                <a:solidFill>
                  <a:schemeClr val="accent5">
                    <a:lumMod val="75000"/>
                  </a:schemeClr>
                </a:solidFill>
                <a:latin typeface="Calibri(Cuerpo)"/>
                <a:cs typeface="Calibri" panose="020F0502020204030204" pitchFamily="34" charset="0"/>
              </a:rPr>
              <a:t> </a:t>
            </a:r>
          </a:p>
        </p:txBody>
      </p:sp>
    </p:spTree>
    <p:extLst>
      <p:ext uri="{BB962C8B-B14F-4D97-AF65-F5344CB8AC3E}">
        <p14:creationId xmlns:p14="http://schemas.microsoft.com/office/powerpoint/2010/main" val="5382899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12 Tabla"/>
          <p:cNvGraphicFramePr>
            <a:graphicFrameLocks noGrp="1"/>
          </p:cNvGraphicFramePr>
          <p:nvPr>
            <p:extLst>
              <p:ext uri="{D42A27DB-BD31-4B8C-83A1-F6EECF244321}">
                <p14:modId xmlns:p14="http://schemas.microsoft.com/office/powerpoint/2010/main" val="4041823551"/>
              </p:ext>
            </p:extLst>
          </p:nvPr>
        </p:nvGraphicFramePr>
        <p:xfrm>
          <a:off x="251520" y="1709650"/>
          <a:ext cx="8568950" cy="4599670"/>
        </p:xfrm>
        <a:graphic>
          <a:graphicData uri="http://schemas.openxmlformats.org/drawingml/2006/table">
            <a:tbl>
              <a:tblPr/>
              <a:tblGrid>
                <a:gridCol w="2759004">
                  <a:extLst>
                    <a:ext uri="{9D8B030D-6E8A-4147-A177-3AD203B41FA5}">
                      <a16:colId xmlns:a16="http://schemas.microsoft.com/office/drawing/2014/main" val="20000"/>
                    </a:ext>
                  </a:extLst>
                </a:gridCol>
                <a:gridCol w="1434775">
                  <a:extLst>
                    <a:ext uri="{9D8B030D-6E8A-4147-A177-3AD203B41FA5}">
                      <a16:colId xmlns:a16="http://schemas.microsoft.com/office/drawing/2014/main" val="20001"/>
                    </a:ext>
                  </a:extLst>
                </a:gridCol>
                <a:gridCol w="1434775">
                  <a:extLst>
                    <a:ext uri="{9D8B030D-6E8A-4147-A177-3AD203B41FA5}">
                      <a16:colId xmlns:a16="http://schemas.microsoft.com/office/drawing/2014/main" val="20002"/>
                    </a:ext>
                  </a:extLst>
                </a:gridCol>
                <a:gridCol w="1433997">
                  <a:extLst>
                    <a:ext uri="{9D8B030D-6E8A-4147-A177-3AD203B41FA5}">
                      <a16:colId xmlns:a16="http://schemas.microsoft.com/office/drawing/2014/main" val="20003"/>
                    </a:ext>
                  </a:extLst>
                </a:gridCol>
                <a:gridCol w="1506399">
                  <a:extLst>
                    <a:ext uri="{9D8B030D-6E8A-4147-A177-3AD203B41FA5}">
                      <a16:colId xmlns:a16="http://schemas.microsoft.com/office/drawing/2014/main" val="20004"/>
                    </a:ext>
                  </a:extLst>
                </a:gridCol>
              </a:tblGrid>
              <a:tr h="352247">
                <a:tc>
                  <a:txBody>
                    <a:bodyPr/>
                    <a:lstStyle/>
                    <a:p>
                      <a:pPr algn="ctr">
                        <a:lnSpc>
                          <a:spcPct val="115000"/>
                        </a:lnSpc>
                        <a:spcAft>
                          <a:spcPts val="1000"/>
                        </a:spcAft>
                      </a:pPr>
                      <a:r>
                        <a:rPr lang="es-MX" sz="1800" b="1" i="1" baseline="0" dirty="0">
                          <a:solidFill>
                            <a:srgbClr val="0070C0"/>
                          </a:solidFill>
                          <a:latin typeface="Calibri"/>
                          <a:ea typeface="Calibri"/>
                          <a:cs typeface="Times New Roman"/>
                        </a:rPr>
                        <a:t>M</a:t>
                      </a:r>
                      <a:r>
                        <a:rPr lang="es-MX" sz="1800" b="1" i="1" baseline="-25000" dirty="0">
                          <a:solidFill>
                            <a:srgbClr val="0070C0"/>
                          </a:solidFill>
                          <a:latin typeface="Calibri"/>
                          <a:ea typeface="Calibri"/>
                          <a:cs typeface="Times New Roman"/>
                        </a:rPr>
                        <a:t>c</a:t>
                      </a:r>
                      <a:r>
                        <a:rPr lang="es-MX" sz="1800" b="1" i="1" dirty="0">
                          <a:solidFill>
                            <a:srgbClr val="0070C0"/>
                          </a:solidFill>
                          <a:latin typeface="Calibri"/>
                          <a:ea typeface="Calibri"/>
                          <a:cs typeface="Times New Roman"/>
                        </a:rPr>
                        <a:t>=</a:t>
                      </a:r>
                      <a:r>
                        <a:rPr lang="es-MX" sz="1800" b="1" i="0" dirty="0">
                          <a:solidFill>
                            <a:srgbClr val="0070C0"/>
                          </a:solidFill>
                          <a:latin typeface="Calibri"/>
                          <a:ea typeface="Calibri"/>
                          <a:cs typeface="Times New Roman"/>
                        </a:rPr>
                        <a:t>1482</a:t>
                      </a:r>
                      <a:endParaRPr lang="es-MX" sz="1800" i="0" dirty="0">
                        <a:solidFill>
                          <a:srgbClr val="0070C0"/>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dirty="0">
                          <a:solidFill>
                            <a:srgbClr val="7030A0"/>
                          </a:solidFill>
                          <a:latin typeface="Calibri"/>
                          <a:ea typeface="Calibri"/>
                          <a:cs typeface="Times New Roman"/>
                        </a:rPr>
                        <a:t>Λ</a:t>
                      </a:r>
                      <a:r>
                        <a:rPr lang="es-MX" sz="1800" b="1" baseline="-25000" dirty="0">
                          <a:solidFill>
                            <a:srgbClr val="7030A0"/>
                          </a:solidFill>
                          <a:latin typeface="Calibri"/>
                          <a:ea typeface="Calibri"/>
                          <a:cs typeface="Times New Roman"/>
                        </a:rPr>
                        <a:t>UV</a:t>
                      </a:r>
                      <a:r>
                        <a:rPr lang="es-MX" sz="1800" b="1" dirty="0">
                          <a:solidFill>
                            <a:srgbClr val="7030A0"/>
                          </a:solidFill>
                          <a:latin typeface="Calibri"/>
                          <a:ea typeface="Calibri"/>
                          <a:cs typeface="Times New Roman"/>
                        </a:rPr>
                        <a:t>=2400</a:t>
                      </a:r>
                      <a:endParaRPr lang="es-MX" sz="1800" dirty="0">
                        <a:solidFill>
                          <a:srgbClr val="7030A0"/>
                        </a:solidFill>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dirty="0">
                          <a:solidFill>
                            <a:srgbClr val="0000FF"/>
                          </a:solidFill>
                          <a:latin typeface="Calibri"/>
                          <a:ea typeface="Calibri"/>
                          <a:cs typeface="Times New Roman"/>
                        </a:rPr>
                        <a:t>Λ</a:t>
                      </a:r>
                      <a:r>
                        <a:rPr lang="es-MX" sz="1800" b="1" baseline="-25000" dirty="0">
                          <a:solidFill>
                            <a:srgbClr val="0000FF"/>
                          </a:solidFill>
                          <a:latin typeface="Calibri"/>
                          <a:ea typeface="Calibri"/>
                          <a:cs typeface="Times New Roman"/>
                        </a:rPr>
                        <a:t>IR</a:t>
                      </a:r>
                      <a:r>
                        <a:rPr lang="es-MX" sz="1800" b="1" dirty="0">
                          <a:solidFill>
                            <a:srgbClr val="0000FF"/>
                          </a:solidFill>
                          <a:latin typeface="Calibri"/>
                          <a:ea typeface="Calibri"/>
                          <a:cs typeface="Times New Roman"/>
                        </a:rPr>
                        <a:t>=240</a:t>
                      </a:r>
                      <a:endParaRPr lang="es-MX" sz="1800" dirty="0">
                        <a:solidFill>
                          <a:srgbClr val="0000FF"/>
                        </a:solidFill>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a:solidFill>
                            <a:srgbClr val="7030A0"/>
                          </a:solidFill>
                          <a:latin typeface="Calibri"/>
                          <a:ea typeface="Calibri"/>
                          <a:cs typeface="Times New Roman"/>
                        </a:rPr>
                        <a:t>m</a:t>
                      </a:r>
                      <a:r>
                        <a:rPr lang="es-MX" sz="1800" b="1" i="1" baseline="-25000" dirty="0">
                          <a:solidFill>
                            <a:srgbClr val="7030A0"/>
                          </a:solidFill>
                          <a:latin typeface="Calibri"/>
                          <a:ea typeface="Calibri"/>
                          <a:cs typeface="Times New Roman"/>
                        </a:rPr>
                        <a:t>c</a:t>
                      </a:r>
                      <a:r>
                        <a:rPr lang="es-MX" sz="1800" b="1" dirty="0">
                          <a:solidFill>
                            <a:srgbClr val="7030A0"/>
                          </a:solidFill>
                          <a:latin typeface="Calibri"/>
                          <a:ea typeface="Calibri"/>
                          <a:cs typeface="Times New Roman"/>
                        </a:rPr>
                        <a:t>=1090</a:t>
                      </a:r>
                      <a:endParaRPr lang="es-MX" sz="1800" dirty="0">
                        <a:solidFill>
                          <a:srgbClr val="7030A0"/>
                        </a:solidFill>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dirty="0">
                          <a:solidFill>
                            <a:srgbClr val="7030A0"/>
                          </a:solidFill>
                          <a:latin typeface="Calibri"/>
                          <a:ea typeface="Calibri"/>
                          <a:cs typeface="Times New Roman"/>
                        </a:rPr>
                        <a:t>α</a:t>
                      </a:r>
                      <a:r>
                        <a:rPr lang="es-MX" sz="1800" b="1" baseline="-25000" dirty="0">
                          <a:solidFill>
                            <a:srgbClr val="7030A0"/>
                          </a:solidFill>
                          <a:latin typeface="Calibri"/>
                          <a:ea typeface="Calibri"/>
                          <a:cs typeface="Times New Roman"/>
                        </a:rPr>
                        <a:t>IR</a:t>
                      </a:r>
                      <a:r>
                        <a:rPr lang="es-MX" sz="1800" b="1" dirty="0">
                          <a:solidFill>
                            <a:srgbClr val="7030A0"/>
                          </a:solidFill>
                          <a:latin typeface="Calibri"/>
                          <a:ea typeface="Calibri"/>
                          <a:cs typeface="Times New Roman"/>
                        </a:rPr>
                        <a:t>=0.172</a:t>
                      </a:r>
                      <a:endParaRPr lang="es-MX" sz="1800" dirty="0">
                        <a:solidFill>
                          <a:srgbClr val="7030A0"/>
                        </a:solidFill>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452544">
                <a:tc>
                  <a:txBody>
                    <a:bodyPr/>
                    <a:lstStyle/>
                    <a:p>
                      <a:pPr>
                        <a:lnSpc>
                          <a:spcPct val="115000"/>
                        </a:lnSpc>
                        <a:spcAft>
                          <a:spcPts val="1000"/>
                        </a:spcAft>
                      </a:pPr>
                      <a:r>
                        <a:rPr lang="en-US" sz="1800" b="1" dirty="0">
                          <a:latin typeface="Calibri"/>
                          <a:ea typeface="Calibri"/>
                          <a:cs typeface="Times New Roman"/>
                        </a:rPr>
                        <a:t> </a:t>
                      </a:r>
                      <a:r>
                        <a:rPr lang="es-MX" sz="1800" b="1" dirty="0" err="1">
                          <a:latin typeface="Calibri"/>
                          <a:ea typeface="Calibri"/>
                          <a:cs typeface="Times New Roman"/>
                        </a:rPr>
                        <a:t>Masses</a:t>
                      </a:r>
                      <a:r>
                        <a:rPr lang="es-MX" sz="1800" b="1" baseline="0" dirty="0">
                          <a:latin typeface="Calibri"/>
                          <a:ea typeface="Calibri"/>
                          <a:cs typeface="Times New Roman"/>
                        </a:rPr>
                        <a:t> in </a:t>
                      </a:r>
                      <a:r>
                        <a:rPr lang="es-MX" sz="1800" b="1" baseline="0" dirty="0" err="1">
                          <a:latin typeface="Calibri"/>
                          <a:ea typeface="Calibri"/>
                          <a:cs typeface="Times New Roman"/>
                        </a:rPr>
                        <a:t>M</a:t>
                      </a:r>
                      <a:r>
                        <a:rPr lang="es-MX" sz="1800" b="1" dirty="0" err="1">
                          <a:latin typeface="Calibri"/>
                          <a:ea typeface="Calibri"/>
                          <a:cs typeface="Times New Roman"/>
                        </a:rPr>
                        <a:t>eV</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err="1">
                          <a:solidFill>
                            <a:srgbClr val="31849B"/>
                          </a:solidFill>
                          <a:latin typeface="Calibri"/>
                          <a:ea typeface="Calibri"/>
                          <a:cs typeface="Times New Roman"/>
                        </a:rPr>
                        <a:t>m</a:t>
                      </a:r>
                      <a:r>
                        <a:rPr lang="es-MX" sz="1800" b="1" baseline="-25000" dirty="0" err="1">
                          <a:solidFill>
                            <a:srgbClr val="31849B"/>
                          </a:solidFill>
                          <a:latin typeface="Calibri"/>
                          <a:ea typeface="Calibri"/>
                          <a:cs typeface="Times New Roman"/>
                          <a:sym typeface="Symbol"/>
                        </a:rPr>
                        <a:t></a:t>
                      </a:r>
                      <a:r>
                        <a:rPr lang="es-MX" sz="1800" b="1" baseline="-25000" dirty="0" err="1">
                          <a:solidFill>
                            <a:srgbClr val="31849B"/>
                          </a:solidFill>
                          <a:latin typeface="Calibri"/>
                          <a:ea typeface="Calibri"/>
                          <a:cs typeface="Times New Roman"/>
                        </a:rPr>
                        <a:t>c</a:t>
                      </a:r>
                      <a:r>
                        <a:rPr lang="es-MX" sz="1800" b="1" dirty="0">
                          <a:solidFill>
                            <a:srgbClr val="31849B"/>
                          </a:solidFill>
                          <a:latin typeface="Calibri"/>
                          <a:ea typeface="Calibri"/>
                          <a:cs typeface="Times New Roman"/>
                        </a:rPr>
                        <a:t>(1S)</a:t>
                      </a:r>
                      <a:endParaRPr lang="es-MX" sz="1800" dirty="0">
                        <a:solidFill>
                          <a:srgbClr val="31849B"/>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err="1">
                          <a:solidFill>
                            <a:srgbClr val="31849B"/>
                          </a:solidFill>
                          <a:latin typeface="Calibri"/>
                          <a:ea typeface="Calibri"/>
                          <a:cs typeface="Times New Roman"/>
                        </a:rPr>
                        <a:t>m</a:t>
                      </a:r>
                      <a:r>
                        <a:rPr lang="es-MX" sz="1800" b="1" baseline="-25000" dirty="0" err="1">
                          <a:solidFill>
                            <a:srgbClr val="31849B"/>
                          </a:solidFill>
                          <a:latin typeface="Calibri"/>
                          <a:ea typeface="Calibri"/>
                          <a:cs typeface="Times New Roman"/>
                        </a:rPr>
                        <a:t>J</a:t>
                      </a:r>
                      <a:r>
                        <a:rPr lang="es-MX" sz="1800" b="1" baseline="-25000" dirty="0">
                          <a:solidFill>
                            <a:srgbClr val="31849B"/>
                          </a:solidFill>
                          <a:latin typeface="Calibri"/>
                          <a:ea typeface="Calibri"/>
                          <a:cs typeface="Times New Roman"/>
                        </a:rPr>
                        <a:t>/</a:t>
                      </a:r>
                      <a:r>
                        <a:rPr lang="es-MX" sz="1800" b="1" baseline="-25000" dirty="0">
                          <a:solidFill>
                            <a:srgbClr val="31849B"/>
                          </a:solidFill>
                          <a:latin typeface="Calibri"/>
                          <a:ea typeface="Calibri"/>
                          <a:cs typeface="Times New Roman"/>
                          <a:sym typeface="Symbol"/>
                        </a:rPr>
                        <a:t></a:t>
                      </a:r>
                      <a:r>
                        <a:rPr lang="es-MX" sz="1800" b="1" dirty="0">
                          <a:solidFill>
                            <a:srgbClr val="31849B"/>
                          </a:solidFill>
                          <a:latin typeface="Calibri"/>
                          <a:ea typeface="Calibri"/>
                          <a:cs typeface="Times New Roman"/>
                        </a:rPr>
                        <a:t> (1S)</a:t>
                      </a:r>
                      <a:endParaRPr lang="es-MX" sz="1800" dirty="0">
                        <a:solidFill>
                          <a:srgbClr val="31849B"/>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a:solidFill>
                            <a:srgbClr val="31849B"/>
                          </a:solidFill>
                          <a:latin typeface="Calibri"/>
                          <a:ea typeface="Calibri"/>
                          <a:cs typeface="Times New Roman"/>
                        </a:rPr>
                        <a:t>m</a:t>
                      </a:r>
                      <a:r>
                        <a:rPr lang="es-MX" sz="1800" b="1" baseline="-25000" dirty="0">
                          <a:solidFill>
                            <a:srgbClr val="31849B"/>
                          </a:solidFill>
                          <a:latin typeface="Calibri"/>
                          <a:ea typeface="Calibri"/>
                          <a:cs typeface="Times New Roman"/>
                          <a:sym typeface="Symbol"/>
                        </a:rPr>
                        <a:t></a:t>
                      </a:r>
                      <a:r>
                        <a:rPr lang="es-MX" sz="1800" b="1" baseline="-25000" dirty="0">
                          <a:solidFill>
                            <a:srgbClr val="31849B"/>
                          </a:solidFill>
                          <a:latin typeface="Calibri"/>
                          <a:ea typeface="Calibri"/>
                          <a:cs typeface="Times New Roman"/>
                        </a:rPr>
                        <a:t>c0</a:t>
                      </a:r>
                      <a:r>
                        <a:rPr lang="es-MX" sz="1800" b="1" dirty="0">
                          <a:solidFill>
                            <a:srgbClr val="31849B"/>
                          </a:solidFill>
                          <a:latin typeface="Calibri"/>
                          <a:ea typeface="Calibri"/>
                          <a:cs typeface="Times New Roman"/>
                        </a:rPr>
                        <a:t>(1P)</a:t>
                      </a:r>
                      <a:endParaRPr lang="es-MX" sz="1800" dirty="0">
                        <a:solidFill>
                          <a:srgbClr val="31849B"/>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a:solidFill>
                            <a:srgbClr val="31849B"/>
                          </a:solidFill>
                          <a:latin typeface="Calibri"/>
                          <a:ea typeface="Calibri"/>
                          <a:cs typeface="Times New Roman"/>
                        </a:rPr>
                        <a:t>m</a:t>
                      </a:r>
                      <a:r>
                        <a:rPr lang="es-MX" sz="1800" b="1" baseline="-25000" dirty="0">
                          <a:solidFill>
                            <a:srgbClr val="31849B"/>
                          </a:solidFill>
                          <a:latin typeface="Calibri"/>
                          <a:ea typeface="Calibri"/>
                          <a:cs typeface="Times New Roman"/>
                          <a:sym typeface="Symbol"/>
                        </a:rPr>
                        <a:t></a:t>
                      </a:r>
                      <a:r>
                        <a:rPr lang="es-MX" sz="1800" b="1" baseline="-25000" dirty="0">
                          <a:solidFill>
                            <a:srgbClr val="31849B"/>
                          </a:solidFill>
                          <a:latin typeface="Calibri"/>
                          <a:ea typeface="Calibri"/>
                          <a:cs typeface="Times New Roman"/>
                        </a:rPr>
                        <a:t>c1</a:t>
                      </a:r>
                      <a:r>
                        <a:rPr lang="es-MX" sz="1800" b="1" dirty="0">
                          <a:solidFill>
                            <a:srgbClr val="31849B"/>
                          </a:solidFill>
                          <a:latin typeface="Calibri"/>
                          <a:ea typeface="Calibri"/>
                          <a:cs typeface="Times New Roman"/>
                        </a:rPr>
                        <a:t>(1P)</a:t>
                      </a:r>
                      <a:endParaRPr lang="es-MX" sz="1800" dirty="0">
                        <a:solidFill>
                          <a:srgbClr val="31849B"/>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1"/>
                  </a:ext>
                </a:extLst>
              </a:tr>
              <a:tr h="344989">
                <a:tc>
                  <a:txBody>
                    <a:bodyPr/>
                    <a:lstStyle/>
                    <a:p>
                      <a:pPr>
                        <a:lnSpc>
                          <a:spcPct val="115000"/>
                        </a:lnSpc>
                        <a:spcAft>
                          <a:spcPts val="0"/>
                        </a:spcAft>
                      </a:pPr>
                      <a:r>
                        <a:rPr lang="en-US" sz="1800" b="1" dirty="0">
                          <a:latin typeface="Calibri"/>
                          <a:ea typeface="Calibri"/>
                          <a:cs typeface="Times New Roman"/>
                        </a:rPr>
                        <a:t>PDG(2016)</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2983</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3096</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3414</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3510</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r h="344989">
                <a:tc>
                  <a:txBody>
                    <a:bodyPr/>
                    <a:lstStyle/>
                    <a:p>
                      <a:pPr>
                        <a:lnSpc>
                          <a:spcPct val="115000"/>
                        </a:lnSpc>
                        <a:spcAft>
                          <a:spcPts val="0"/>
                        </a:spcAft>
                      </a:pPr>
                      <a:r>
                        <a:rPr lang="en-US" sz="1800" b="1" dirty="0">
                          <a:latin typeface="Calibri"/>
                          <a:ea typeface="Calibri"/>
                          <a:cs typeface="Times New Roman"/>
                        </a:rPr>
                        <a:t>Contact Interaction</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solidFill>
                            <a:srgbClr val="00B050"/>
                          </a:solidFill>
                          <a:latin typeface="Calibri"/>
                          <a:ea typeface="Calibri"/>
                          <a:cs typeface="Times New Roman"/>
                        </a:rPr>
                        <a:t>2976</a:t>
                      </a:r>
                      <a:endParaRPr lang="es-MX" sz="1800" dirty="0">
                        <a:solidFill>
                          <a:srgbClr val="00B050"/>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solidFill>
                            <a:srgbClr val="0070C0"/>
                          </a:solidFill>
                          <a:latin typeface="Calibri"/>
                          <a:ea typeface="Calibri"/>
                          <a:cs typeface="Times New Roman"/>
                        </a:rPr>
                        <a:t>3090</a:t>
                      </a:r>
                      <a:endParaRPr lang="es-MX" sz="1800" dirty="0">
                        <a:solidFill>
                          <a:srgbClr val="0070C0"/>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dirty="0">
                          <a:solidFill>
                            <a:srgbClr val="0070C0"/>
                          </a:solidFill>
                          <a:latin typeface="Calibri"/>
                          <a:ea typeface="Calibri"/>
                          <a:cs typeface="Times New Roman"/>
                        </a:rPr>
                        <a:t>3374</a:t>
                      </a:r>
                      <a:endParaRPr lang="es-MX" sz="1800" dirty="0">
                        <a:solidFill>
                          <a:srgbClr val="0070C0"/>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solidFill>
                            <a:srgbClr val="0070C0"/>
                          </a:solidFill>
                          <a:latin typeface="Calibri"/>
                          <a:ea typeface="Calibri"/>
                          <a:cs typeface="Times New Roman"/>
                        </a:rPr>
                        <a:t>3400</a:t>
                      </a:r>
                      <a:endParaRPr lang="es-MX" sz="1800" dirty="0">
                        <a:solidFill>
                          <a:srgbClr val="0070C0"/>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
                  </a:ext>
                </a:extLst>
              </a:tr>
              <a:tr h="344989">
                <a:tc gridSpan="5">
                  <a:txBody>
                    <a:bodyPr/>
                    <a:lstStyle/>
                    <a:p>
                      <a:pPr algn="ctr">
                        <a:lnSpc>
                          <a:spcPct val="115000"/>
                        </a:lnSpc>
                        <a:spcAft>
                          <a:spcPts val="1000"/>
                        </a:spcAft>
                      </a:pPr>
                      <a:r>
                        <a:rPr lang="en-US" sz="1800" b="1" noProof="0" dirty="0">
                          <a:latin typeface="Calibri"/>
                          <a:ea typeface="Calibri"/>
                          <a:cs typeface="Times New Roman"/>
                        </a:rPr>
                        <a:t>Decay Constants</a:t>
                      </a:r>
                      <a:r>
                        <a:rPr lang="es-MX" sz="1800" noProof="0" dirty="0">
                          <a:latin typeface="Calibri"/>
                          <a:ea typeface="Calibri"/>
                          <a:cs typeface="Times New Roman"/>
                        </a:rPr>
                        <a:t> </a:t>
                      </a:r>
                      <a:r>
                        <a:rPr lang="en-US" sz="1800" b="1" dirty="0">
                          <a:latin typeface="Calibri"/>
                          <a:ea typeface="Calibri"/>
                          <a:cs typeface="Times New Roman"/>
                        </a:rPr>
                        <a:t>(MeV) (</a:t>
                      </a:r>
                      <a:r>
                        <a:rPr lang="en-US" sz="1800" b="1" dirty="0" err="1">
                          <a:latin typeface="Calibri"/>
                          <a:ea typeface="Calibri"/>
                          <a:cs typeface="Times New Roman"/>
                        </a:rPr>
                        <a:t>g</a:t>
                      </a:r>
                      <a:r>
                        <a:rPr lang="en-US" sz="1800" b="1" baseline="-25000" dirty="0" err="1">
                          <a:latin typeface="Calibri"/>
                          <a:ea typeface="Calibri"/>
                          <a:cs typeface="Times New Roman"/>
                        </a:rPr>
                        <a:t>so</a:t>
                      </a:r>
                      <a:r>
                        <a:rPr lang="en-US" sz="1800" b="1" dirty="0">
                          <a:latin typeface="Calibri"/>
                          <a:ea typeface="Calibri"/>
                          <a:cs typeface="Times New Roman"/>
                        </a:rPr>
                        <a:t>=0.24)</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0"/>
                  </a:ext>
                </a:extLst>
              </a:tr>
              <a:tr h="344989">
                <a:tc>
                  <a:txBody>
                    <a:bodyPr/>
                    <a:lstStyle/>
                    <a:p>
                      <a:pPr>
                        <a:lnSpc>
                          <a:spcPct val="115000"/>
                        </a:lnSpc>
                        <a:spcAft>
                          <a:spcPts val="1000"/>
                        </a:spcAft>
                      </a:pPr>
                      <a:r>
                        <a:rPr lang="en-US" sz="1800" b="1" dirty="0">
                          <a:latin typeface="Calibri"/>
                          <a:ea typeface="Calibri"/>
                          <a:cs typeface="Times New Roman"/>
                        </a:rPr>
                        <a:t>PDG(2016)</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solidFill>
                            <a:schemeClr val="tx1"/>
                          </a:solidFill>
                          <a:latin typeface="Calibri"/>
                          <a:ea typeface="Calibri"/>
                          <a:cs typeface="Times New Roman"/>
                        </a:rPr>
                        <a:t>238</a:t>
                      </a:r>
                      <a:endParaRPr lang="es-MX" sz="1800" dirty="0">
                        <a:solidFill>
                          <a:schemeClr val="tx1"/>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294</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1"/>
                  </a:ext>
                </a:extLst>
              </a:tr>
              <a:tr h="344989">
                <a:tc>
                  <a:txBody>
                    <a:bodyPr/>
                    <a:lstStyle/>
                    <a:p>
                      <a:pPr>
                        <a:lnSpc>
                          <a:spcPct val="115000"/>
                        </a:lnSpc>
                        <a:spcAft>
                          <a:spcPts val="1000"/>
                        </a:spcAft>
                      </a:pPr>
                      <a:r>
                        <a:rPr lang="en-US" sz="1800" b="1" dirty="0">
                          <a:latin typeface="Calibri"/>
                          <a:ea typeface="Calibri"/>
                          <a:cs typeface="Times New Roman"/>
                        </a:rPr>
                        <a:t>Contact Interaction</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dirty="0">
                          <a:solidFill>
                            <a:srgbClr val="00B050"/>
                          </a:solidFill>
                          <a:latin typeface="Calibri"/>
                          <a:ea typeface="Calibri"/>
                          <a:cs typeface="Times New Roman"/>
                        </a:rPr>
                        <a:t>255</a:t>
                      </a:r>
                      <a:endParaRPr lang="es-MX" sz="1800" dirty="0">
                        <a:solidFill>
                          <a:srgbClr val="00B050"/>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solidFill>
                            <a:srgbClr val="0070C0"/>
                          </a:solidFill>
                          <a:latin typeface="Calibri"/>
                          <a:ea typeface="Calibri"/>
                          <a:cs typeface="Times New Roman"/>
                        </a:rPr>
                        <a:t>206</a:t>
                      </a:r>
                      <a:endParaRPr lang="es-MX" sz="1800" dirty="0">
                        <a:solidFill>
                          <a:srgbClr val="0070C0"/>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2"/>
                  </a:ext>
                </a:extLst>
              </a:tr>
              <a:tr h="344989">
                <a:tc gridSpan="5">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Bethe-</a:t>
                      </a:r>
                      <a:r>
                        <a:rPr kumimoji="0" lang="en-US" sz="1800" b="1" i="0" u="none" strike="noStrike" kern="1200" cap="none" spc="0" normalizeH="0" baseline="0" noProof="0" dirty="0" err="1">
                          <a:ln>
                            <a:noFill/>
                          </a:ln>
                          <a:solidFill>
                            <a:prstClr val="black"/>
                          </a:solidFill>
                          <a:effectLst/>
                          <a:uLnTx/>
                          <a:uFillTx/>
                          <a:latin typeface="Calibri"/>
                          <a:ea typeface="Calibri"/>
                          <a:cs typeface="Times New Roman"/>
                        </a:rPr>
                        <a:t>Salpeter</a:t>
                      </a: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 Amplitudes</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a:lnSpc>
                          <a:spcPct val="115000"/>
                        </a:lnSpc>
                        <a:spcAft>
                          <a:spcPts val="1000"/>
                        </a:spcAft>
                      </a:pPr>
                      <a:endParaRPr lang="es-MX" sz="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a:lnSpc>
                          <a:spcPct val="115000"/>
                        </a:lnSpc>
                        <a:spcAft>
                          <a:spcPts val="1000"/>
                        </a:spcAft>
                      </a:pPr>
                      <a:endParaRPr lang="es-MX" sz="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nSpc>
                          <a:spcPct val="115000"/>
                        </a:lnSpc>
                        <a:spcAft>
                          <a:spcPts val="1000"/>
                        </a:spcAft>
                      </a:pPr>
                      <a:endParaRPr lang="es-MX" sz="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nSpc>
                          <a:spcPct val="115000"/>
                        </a:lnSpc>
                        <a:spcAft>
                          <a:spcPts val="1000"/>
                        </a:spcAft>
                      </a:pPr>
                      <a:endParaRPr lang="es-MX" sz="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50670707"/>
                  </a:ext>
                </a:extLst>
              </a:tr>
              <a:tr h="344989">
                <a:tc>
                  <a: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a:ea typeface="Calibri"/>
                          <a:cs typeface="Times New Roman"/>
                        </a:rPr>
                        <a:t>E</a:t>
                      </a:r>
                      <a:r>
                        <a:rPr kumimoji="0" lang="en-US" sz="1800" b="1" i="1" u="none" strike="noStrike" kern="1200" cap="none" spc="0" normalizeH="0" baseline="-25000" noProof="0" dirty="0">
                          <a:ln>
                            <a:noFill/>
                          </a:ln>
                          <a:solidFill>
                            <a:prstClr val="black"/>
                          </a:solidFill>
                          <a:effectLst/>
                          <a:uLnTx/>
                          <a:uFillTx/>
                          <a:latin typeface="Calibri"/>
                          <a:ea typeface="Calibri"/>
                          <a:cs typeface="Times New Roman"/>
                        </a:rPr>
                        <a:t>H</a:t>
                      </a:r>
                      <a:endParaRPr kumimoji="0" lang="es-MX" sz="1800" b="0" i="1"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Calibri"/>
                          <a:ea typeface="Calibri"/>
                          <a:cs typeface="Times New Roman"/>
                        </a:rPr>
                        <a:t>2.156</a:t>
                      </a:r>
                      <a:endParaRPr kumimoji="0" lang="es-MX" sz="1800" b="0" i="0" u="none" strike="noStrike" kern="1200" cap="none" spc="0" normalizeH="0" baseline="0" noProof="0" dirty="0">
                        <a:ln>
                          <a:noFill/>
                        </a:ln>
                        <a:solidFill>
                          <a:schemeClr val="tx1"/>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0.612</a:t>
                      </a: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0.051</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0.028</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33673606"/>
                  </a:ext>
                </a:extLst>
              </a:tr>
              <a:tr h="344989">
                <a:tc>
                  <a: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a:ea typeface="Calibri"/>
                          <a:cs typeface="Times New Roman"/>
                        </a:rPr>
                        <a:t>F</a:t>
                      </a:r>
                      <a:r>
                        <a:rPr kumimoji="0" lang="en-US" sz="1800" b="1" i="1" u="none" strike="noStrike" kern="1200" cap="none" spc="0" normalizeH="0" baseline="-25000" noProof="0" dirty="0">
                          <a:ln>
                            <a:noFill/>
                          </a:ln>
                          <a:solidFill>
                            <a:prstClr val="black"/>
                          </a:solidFill>
                          <a:effectLst/>
                          <a:uLnTx/>
                          <a:uFillTx/>
                          <a:latin typeface="Calibri"/>
                          <a:ea typeface="Calibri"/>
                          <a:cs typeface="Times New Roman"/>
                        </a:rPr>
                        <a:t>H</a:t>
                      </a:r>
                      <a:endParaRPr lang="es-MX" sz="1800" i="1"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Calibri"/>
                          <a:ea typeface="Calibri"/>
                          <a:cs typeface="Times New Roman"/>
                        </a:rPr>
                        <a:t>0.406</a:t>
                      </a:r>
                      <a:endParaRPr kumimoji="0" lang="es-MX" sz="1800" b="0" i="0" u="none" strike="noStrike" kern="1200" cap="none" spc="0" normalizeH="0" baseline="0" noProof="0" dirty="0">
                        <a:ln>
                          <a:noFill/>
                        </a:ln>
                        <a:solidFill>
                          <a:schemeClr val="tx1"/>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13417164"/>
                  </a:ext>
                </a:extLst>
              </a:tr>
              <a:tr h="344989">
                <a:tc gridSpan="5">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Charge-Radii</a:t>
                      </a:r>
                      <a:r>
                        <a:rPr kumimoji="0" lang="es-MX" sz="1800" b="0" i="0" u="none" strike="noStrike" kern="1200" cap="none" spc="0" normalizeH="0" baseline="0" noProof="0" dirty="0">
                          <a:ln>
                            <a:noFill/>
                          </a:ln>
                          <a:solidFill>
                            <a:prstClr val="black"/>
                          </a:solidFill>
                          <a:effectLst/>
                          <a:uLnTx/>
                          <a:uFillTx/>
                          <a:latin typeface="Calibri"/>
                          <a:ea typeface="Calibri"/>
                          <a:cs typeface="Times New Roman"/>
                        </a:rPr>
                        <a:t> </a:t>
                      </a: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(fm)</a:t>
                      </a:r>
                      <a:endParaRPr lang="es-MX" sz="1800" i="1"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nSpc>
                          <a:spcPct val="115000"/>
                        </a:lnSpc>
                        <a:spcAft>
                          <a:spcPts val="1000"/>
                        </a:spcAft>
                      </a:pPr>
                      <a:endParaRPr lang="es-MX" sz="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02596082"/>
                  </a:ext>
                </a:extLst>
              </a:tr>
              <a:tr h="344989">
                <a:tc>
                  <a:txBody>
                    <a:bodyPr/>
                    <a:lstStyle/>
                    <a:p>
                      <a:pPr>
                        <a:lnSpc>
                          <a:spcPct val="115000"/>
                        </a:lnSpc>
                        <a:spcAft>
                          <a:spcPts val="1000"/>
                        </a:spcAft>
                      </a:pPr>
                      <a:r>
                        <a:rPr lang="en-US" sz="1800" b="1" dirty="0">
                          <a:latin typeface="Calibri"/>
                          <a:ea typeface="Calibri"/>
                          <a:cs typeface="Times New Roman"/>
                        </a:rPr>
                        <a:t>SDE(2017)</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0.219</a:t>
                      </a: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2835212"/>
                  </a:ext>
                </a:extLst>
              </a:tr>
              <a:tr h="344989">
                <a:tc>
                  <a:txBody>
                    <a:bodyPr/>
                    <a:lstStyle/>
                    <a:p>
                      <a:pPr>
                        <a:lnSpc>
                          <a:spcPct val="115000"/>
                        </a:lnSpc>
                        <a:spcAft>
                          <a:spcPts val="1000"/>
                        </a:spcAft>
                      </a:pPr>
                      <a:r>
                        <a:rPr lang="en-US" sz="1800" b="1" dirty="0">
                          <a:latin typeface="Calibri"/>
                          <a:ea typeface="Calibri"/>
                          <a:cs typeface="Times New Roman"/>
                        </a:rPr>
                        <a:t>Contact Interaction</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0.250</a:t>
                      </a: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89460516"/>
                  </a:ext>
                </a:extLst>
              </a:tr>
            </a:tbl>
          </a:graphicData>
        </a:graphic>
      </p:graphicFrame>
      <p:sp>
        <p:nvSpPr>
          <p:cNvPr id="4" name="12 CuadroTexto"/>
          <p:cNvSpPr txBox="1"/>
          <p:nvPr/>
        </p:nvSpPr>
        <p:spPr>
          <a:xfrm>
            <a:off x="11174" y="993502"/>
            <a:ext cx="9289032" cy="923330"/>
          </a:xfrm>
          <a:prstGeom prst="rect">
            <a:avLst/>
          </a:prstGeom>
          <a:noFill/>
        </p:spPr>
        <p:txBody>
          <a:bodyPr wrap="square" rtlCol="0">
            <a:spAutoFit/>
          </a:bodyPr>
          <a:lstStyle/>
          <a:p>
            <a:r>
              <a:rPr lang="en-US" b="1" dirty="0">
                <a:solidFill>
                  <a:schemeClr val="accent5">
                    <a:lumMod val="75000"/>
                  </a:schemeClr>
                </a:solidFill>
                <a:latin typeface="Calibri(Cuerpo)"/>
                <a:cs typeface="Calibri" panose="020F0502020204030204" pitchFamily="34" charset="0"/>
              </a:rPr>
              <a:t>                           M.A. Bedolla, et. al	      Phys. Rev. D 92, 054031 (2015).</a:t>
            </a:r>
          </a:p>
          <a:p>
            <a:r>
              <a:rPr lang="en-US" b="1" dirty="0">
                <a:solidFill>
                  <a:schemeClr val="accent5">
                    <a:lumMod val="75000"/>
                  </a:schemeClr>
                </a:solidFill>
                <a:latin typeface="Calibri(Cuerpo)"/>
                <a:cs typeface="Calibri" panose="020F0502020204030204" pitchFamily="34" charset="0"/>
              </a:rPr>
              <a:t>                           M.A Bedolla, et. al.	      Phys. Rev. D 93, 094025 (2016). </a:t>
            </a:r>
          </a:p>
          <a:p>
            <a:r>
              <a:rPr lang="en-US" b="1" dirty="0">
                <a:solidFill>
                  <a:schemeClr val="accent5">
                    <a:lumMod val="75000"/>
                  </a:schemeClr>
                </a:solidFill>
                <a:latin typeface="Calibri(Cuerpo)"/>
                <a:cs typeface="Calibri" panose="020F0502020204030204" pitchFamily="34" charset="0"/>
              </a:rPr>
              <a:t> </a:t>
            </a:r>
          </a:p>
        </p:txBody>
      </p:sp>
      <p:sp>
        <p:nvSpPr>
          <p:cNvPr id="5" name="1 Título"/>
          <p:cNvSpPr txBox="1">
            <a:spLocks/>
          </p:cNvSpPr>
          <p:nvPr/>
        </p:nvSpPr>
        <p:spPr>
          <a:xfrm>
            <a:off x="377316" y="221776"/>
            <a:ext cx="85344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dirty="0">
                <a:solidFill>
                  <a:schemeClr val="accent2">
                    <a:lumMod val="50000"/>
                  </a:schemeClr>
                </a:solidFill>
                <a:effectLst>
                  <a:outerShdw blurRad="38100" dist="38100" dir="2700000" algn="tl">
                    <a:srgbClr val="000000">
                      <a:alpha val="43137"/>
                    </a:srgbClr>
                  </a:outerShdw>
                </a:effectLst>
              </a:rPr>
              <a:t>Charm mesons: </a:t>
            </a:r>
            <a:r>
              <a:rPr lang="en-US" dirty="0">
                <a:solidFill>
                  <a:srgbClr val="0000FF"/>
                </a:solidFill>
                <a:effectLst>
                  <a:outerShdw blurRad="38100" dist="38100" dir="2700000" algn="tl">
                    <a:srgbClr val="000000">
                      <a:alpha val="43137"/>
                    </a:srgbClr>
                  </a:outerShdw>
                </a:effectLst>
              </a:rPr>
              <a:t>masses</a:t>
            </a:r>
            <a:r>
              <a:rPr lang="en-US" dirty="0">
                <a:solidFill>
                  <a:schemeClr val="accent2">
                    <a:lumMod val="50000"/>
                  </a:schemeClr>
                </a:solidFill>
                <a:effectLst>
                  <a:outerShdw blurRad="38100" dist="38100" dir="2700000" algn="tl">
                    <a:srgbClr val="000000">
                      <a:alpha val="43137"/>
                    </a:srgbClr>
                  </a:outerShdw>
                </a:effectLst>
              </a:rPr>
              <a:t> and </a:t>
            </a:r>
            <a:r>
              <a:rPr lang="en-US" dirty="0">
                <a:solidFill>
                  <a:srgbClr val="0000FF"/>
                </a:solidFill>
                <a:effectLst>
                  <a:outerShdw blurRad="38100" dist="38100" dir="2700000" algn="tl">
                    <a:srgbClr val="000000">
                      <a:alpha val="43137"/>
                    </a:srgbClr>
                  </a:outerShdw>
                </a:effectLst>
              </a:rPr>
              <a:t>decay constants</a:t>
            </a:r>
            <a:endParaRPr lang="en-US" dirty="0">
              <a:solidFill>
                <a:schemeClr val="accent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4128335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12 Tabla"/>
          <p:cNvGraphicFramePr>
            <a:graphicFrameLocks noGrp="1"/>
          </p:cNvGraphicFramePr>
          <p:nvPr>
            <p:extLst>
              <p:ext uri="{D42A27DB-BD31-4B8C-83A1-F6EECF244321}">
                <p14:modId xmlns:p14="http://schemas.microsoft.com/office/powerpoint/2010/main" val="2591343999"/>
              </p:ext>
            </p:extLst>
          </p:nvPr>
        </p:nvGraphicFramePr>
        <p:xfrm>
          <a:off x="251520" y="1709650"/>
          <a:ext cx="8568950" cy="4599670"/>
        </p:xfrm>
        <a:graphic>
          <a:graphicData uri="http://schemas.openxmlformats.org/drawingml/2006/table">
            <a:tbl>
              <a:tblPr/>
              <a:tblGrid>
                <a:gridCol w="2759004">
                  <a:extLst>
                    <a:ext uri="{9D8B030D-6E8A-4147-A177-3AD203B41FA5}">
                      <a16:colId xmlns:a16="http://schemas.microsoft.com/office/drawing/2014/main" val="20000"/>
                    </a:ext>
                  </a:extLst>
                </a:gridCol>
                <a:gridCol w="1434775">
                  <a:extLst>
                    <a:ext uri="{9D8B030D-6E8A-4147-A177-3AD203B41FA5}">
                      <a16:colId xmlns:a16="http://schemas.microsoft.com/office/drawing/2014/main" val="20001"/>
                    </a:ext>
                  </a:extLst>
                </a:gridCol>
                <a:gridCol w="1434775">
                  <a:extLst>
                    <a:ext uri="{9D8B030D-6E8A-4147-A177-3AD203B41FA5}">
                      <a16:colId xmlns:a16="http://schemas.microsoft.com/office/drawing/2014/main" val="20002"/>
                    </a:ext>
                  </a:extLst>
                </a:gridCol>
                <a:gridCol w="1433997">
                  <a:extLst>
                    <a:ext uri="{9D8B030D-6E8A-4147-A177-3AD203B41FA5}">
                      <a16:colId xmlns:a16="http://schemas.microsoft.com/office/drawing/2014/main" val="20003"/>
                    </a:ext>
                  </a:extLst>
                </a:gridCol>
                <a:gridCol w="1506399">
                  <a:extLst>
                    <a:ext uri="{9D8B030D-6E8A-4147-A177-3AD203B41FA5}">
                      <a16:colId xmlns:a16="http://schemas.microsoft.com/office/drawing/2014/main" val="20004"/>
                    </a:ext>
                  </a:extLst>
                </a:gridCol>
              </a:tblGrid>
              <a:tr h="352247">
                <a:tc>
                  <a:txBody>
                    <a:bodyPr/>
                    <a:lstStyle/>
                    <a:p>
                      <a:pPr algn="ctr">
                        <a:lnSpc>
                          <a:spcPct val="115000"/>
                        </a:lnSpc>
                        <a:spcAft>
                          <a:spcPts val="1000"/>
                        </a:spcAft>
                      </a:pPr>
                      <a:r>
                        <a:rPr lang="es-MX" sz="1800" b="1" i="1" baseline="0" dirty="0">
                          <a:solidFill>
                            <a:srgbClr val="0070C0"/>
                          </a:solidFill>
                          <a:latin typeface="Calibri"/>
                          <a:ea typeface="Calibri"/>
                          <a:cs typeface="Times New Roman"/>
                        </a:rPr>
                        <a:t>M</a:t>
                      </a:r>
                      <a:r>
                        <a:rPr lang="es-MX" sz="1800" b="1" i="1" baseline="-25000" dirty="0">
                          <a:solidFill>
                            <a:srgbClr val="0070C0"/>
                          </a:solidFill>
                          <a:latin typeface="Calibri"/>
                          <a:ea typeface="Calibri"/>
                          <a:cs typeface="Times New Roman"/>
                        </a:rPr>
                        <a:t>b</a:t>
                      </a:r>
                      <a:r>
                        <a:rPr lang="es-MX" sz="1800" b="1" i="1" dirty="0">
                          <a:solidFill>
                            <a:srgbClr val="0070C0"/>
                          </a:solidFill>
                          <a:latin typeface="Calibri"/>
                          <a:ea typeface="Calibri"/>
                          <a:cs typeface="Times New Roman"/>
                        </a:rPr>
                        <a:t>=</a:t>
                      </a:r>
                      <a:r>
                        <a:rPr lang="es-MX" sz="1800" b="1" i="0" dirty="0">
                          <a:solidFill>
                            <a:srgbClr val="0070C0"/>
                          </a:solidFill>
                          <a:latin typeface="Calibri"/>
                          <a:ea typeface="Calibri"/>
                          <a:cs typeface="Times New Roman"/>
                        </a:rPr>
                        <a:t>4710</a:t>
                      </a:r>
                      <a:endParaRPr lang="es-MX" sz="1800" i="0" dirty="0">
                        <a:solidFill>
                          <a:srgbClr val="0000FF"/>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dirty="0">
                          <a:solidFill>
                            <a:srgbClr val="7030A0"/>
                          </a:solidFill>
                          <a:latin typeface="Calibri"/>
                          <a:ea typeface="Calibri"/>
                          <a:cs typeface="Times New Roman"/>
                        </a:rPr>
                        <a:t>Λ</a:t>
                      </a:r>
                      <a:r>
                        <a:rPr lang="es-MX" sz="1800" b="1" baseline="-25000" dirty="0">
                          <a:solidFill>
                            <a:srgbClr val="7030A0"/>
                          </a:solidFill>
                          <a:latin typeface="Calibri"/>
                          <a:ea typeface="Calibri"/>
                          <a:cs typeface="Times New Roman"/>
                        </a:rPr>
                        <a:t>UV</a:t>
                      </a:r>
                      <a:r>
                        <a:rPr lang="es-MX" sz="1800" b="1" dirty="0">
                          <a:solidFill>
                            <a:srgbClr val="7030A0"/>
                          </a:solidFill>
                          <a:latin typeface="Calibri"/>
                          <a:ea typeface="Calibri"/>
                          <a:cs typeface="Times New Roman"/>
                        </a:rPr>
                        <a:t>=6400</a:t>
                      </a:r>
                      <a:endParaRPr lang="es-MX" sz="1800" dirty="0">
                        <a:solidFill>
                          <a:srgbClr val="7030A0"/>
                        </a:solidFill>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dirty="0">
                          <a:solidFill>
                            <a:srgbClr val="0000FF"/>
                          </a:solidFill>
                          <a:latin typeface="Calibri"/>
                          <a:ea typeface="Calibri"/>
                          <a:cs typeface="Times New Roman"/>
                        </a:rPr>
                        <a:t>Λ</a:t>
                      </a:r>
                      <a:r>
                        <a:rPr lang="es-MX" sz="1800" b="1" baseline="-25000" dirty="0">
                          <a:solidFill>
                            <a:srgbClr val="0000FF"/>
                          </a:solidFill>
                          <a:latin typeface="Calibri"/>
                          <a:ea typeface="Calibri"/>
                          <a:cs typeface="Times New Roman"/>
                        </a:rPr>
                        <a:t>IR</a:t>
                      </a:r>
                      <a:r>
                        <a:rPr lang="es-MX" sz="1800" b="1" dirty="0">
                          <a:solidFill>
                            <a:srgbClr val="0000FF"/>
                          </a:solidFill>
                          <a:latin typeface="Calibri"/>
                          <a:ea typeface="Calibri"/>
                          <a:cs typeface="Times New Roman"/>
                        </a:rPr>
                        <a:t>=240</a:t>
                      </a:r>
                      <a:endParaRPr lang="es-MX" sz="1800" dirty="0">
                        <a:solidFill>
                          <a:srgbClr val="0000FF"/>
                        </a:solidFill>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err="1">
                          <a:solidFill>
                            <a:srgbClr val="7030A0"/>
                          </a:solidFill>
                          <a:latin typeface="Calibri"/>
                          <a:ea typeface="Calibri"/>
                          <a:cs typeface="Times New Roman"/>
                        </a:rPr>
                        <a:t>m</a:t>
                      </a:r>
                      <a:r>
                        <a:rPr lang="es-MX" sz="1800" b="1" i="1" baseline="-25000" dirty="0" err="1">
                          <a:solidFill>
                            <a:srgbClr val="7030A0"/>
                          </a:solidFill>
                          <a:latin typeface="Calibri"/>
                          <a:ea typeface="Calibri"/>
                          <a:cs typeface="Times New Roman"/>
                        </a:rPr>
                        <a:t>b</a:t>
                      </a:r>
                      <a:r>
                        <a:rPr lang="es-MX" sz="1800" b="1" dirty="0">
                          <a:solidFill>
                            <a:srgbClr val="7030A0"/>
                          </a:solidFill>
                          <a:latin typeface="Calibri"/>
                          <a:ea typeface="Calibri"/>
                          <a:cs typeface="Times New Roman"/>
                        </a:rPr>
                        <a:t>=3800</a:t>
                      </a:r>
                      <a:endParaRPr lang="es-MX" sz="1800" dirty="0">
                        <a:solidFill>
                          <a:srgbClr val="7030A0"/>
                        </a:solidFill>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dirty="0">
                          <a:solidFill>
                            <a:srgbClr val="7030A0"/>
                          </a:solidFill>
                          <a:latin typeface="Calibri"/>
                          <a:ea typeface="Calibri"/>
                          <a:cs typeface="Times New Roman"/>
                        </a:rPr>
                        <a:t>α</a:t>
                      </a:r>
                      <a:r>
                        <a:rPr lang="es-MX" sz="1800" b="1" baseline="-25000" dirty="0">
                          <a:solidFill>
                            <a:srgbClr val="7030A0"/>
                          </a:solidFill>
                          <a:latin typeface="Calibri"/>
                          <a:ea typeface="Calibri"/>
                          <a:cs typeface="Times New Roman"/>
                        </a:rPr>
                        <a:t>IR</a:t>
                      </a:r>
                      <a:r>
                        <a:rPr lang="es-MX" sz="1800" b="1" dirty="0">
                          <a:solidFill>
                            <a:srgbClr val="7030A0"/>
                          </a:solidFill>
                          <a:latin typeface="Calibri"/>
                          <a:ea typeface="Calibri"/>
                          <a:cs typeface="Times New Roman"/>
                        </a:rPr>
                        <a:t>=0.023</a:t>
                      </a:r>
                      <a:endParaRPr lang="es-MX" sz="1800" dirty="0">
                        <a:solidFill>
                          <a:srgbClr val="7030A0"/>
                        </a:solidFill>
                        <a:latin typeface="Calibri"/>
                        <a:ea typeface="Calibri"/>
                        <a:cs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452544">
                <a:tc>
                  <a:txBody>
                    <a:bodyPr/>
                    <a:lstStyle/>
                    <a:p>
                      <a:pPr>
                        <a:lnSpc>
                          <a:spcPct val="115000"/>
                        </a:lnSpc>
                        <a:spcAft>
                          <a:spcPts val="1000"/>
                        </a:spcAft>
                      </a:pPr>
                      <a:r>
                        <a:rPr lang="en-US" sz="1800" b="1" dirty="0">
                          <a:latin typeface="Calibri"/>
                          <a:ea typeface="Calibri"/>
                          <a:cs typeface="Times New Roman"/>
                        </a:rPr>
                        <a:t> </a:t>
                      </a:r>
                      <a:r>
                        <a:rPr lang="es-MX" sz="1800" b="1" dirty="0" err="1">
                          <a:latin typeface="Calibri"/>
                          <a:ea typeface="Calibri"/>
                          <a:cs typeface="Times New Roman"/>
                        </a:rPr>
                        <a:t>Masses</a:t>
                      </a:r>
                      <a:r>
                        <a:rPr lang="es-MX" sz="1800" b="1" dirty="0">
                          <a:latin typeface="Calibri"/>
                          <a:ea typeface="Calibri"/>
                          <a:cs typeface="Times New Roman"/>
                        </a:rPr>
                        <a:t> in </a:t>
                      </a:r>
                      <a:r>
                        <a:rPr lang="es-MX" sz="1800" b="1" dirty="0" err="1">
                          <a:latin typeface="Calibri"/>
                          <a:ea typeface="Calibri"/>
                          <a:cs typeface="Times New Roman"/>
                        </a:rPr>
                        <a:t>MeV</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err="1">
                          <a:solidFill>
                            <a:srgbClr val="31849B"/>
                          </a:solidFill>
                          <a:latin typeface="Calibri"/>
                          <a:ea typeface="Calibri"/>
                          <a:cs typeface="Times New Roman"/>
                        </a:rPr>
                        <a:t>m</a:t>
                      </a:r>
                      <a:r>
                        <a:rPr lang="es-MX" sz="1800" b="1" baseline="-25000" dirty="0" err="1">
                          <a:solidFill>
                            <a:srgbClr val="31849B"/>
                          </a:solidFill>
                          <a:latin typeface="Calibri"/>
                          <a:ea typeface="Calibri"/>
                          <a:cs typeface="Times New Roman"/>
                          <a:sym typeface="Symbol"/>
                        </a:rPr>
                        <a:t>b</a:t>
                      </a:r>
                      <a:r>
                        <a:rPr lang="es-MX" sz="1800" b="1" dirty="0">
                          <a:solidFill>
                            <a:srgbClr val="31849B"/>
                          </a:solidFill>
                          <a:latin typeface="Calibri"/>
                          <a:ea typeface="Calibri"/>
                          <a:cs typeface="Times New Roman"/>
                        </a:rPr>
                        <a:t>(1S)</a:t>
                      </a:r>
                      <a:endParaRPr lang="es-MX" sz="1800" dirty="0">
                        <a:solidFill>
                          <a:srgbClr val="31849B"/>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s-MX" sz="1800" b="1" i="1" u="none" strike="noStrike" kern="1200" cap="none" spc="0" normalizeH="0" baseline="0" noProof="0" dirty="0" err="1">
                          <a:ln>
                            <a:noFill/>
                          </a:ln>
                          <a:solidFill>
                            <a:srgbClr val="31849B"/>
                          </a:solidFill>
                          <a:effectLst/>
                          <a:uLnTx/>
                          <a:uFillTx/>
                          <a:latin typeface="Calibri"/>
                          <a:ea typeface="Calibri"/>
                          <a:cs typeface="Times New Roman"/>
                        </a:rPr>
                        <a:t>m</a:t>
                      </a:r>
                      <a:r>
                        <a:rPr kumimoji="0" lang="es-MX" sz="1800" b="1" i="0" u="none" strike="noStrike" kern="1200" cap="none" spc="0" normalizeH="0" baseline="-25000" noProof="0" dirty="0" err="1">
                          <a:ln>
                            <a:noFill/>
                          </a:ln>
                          <a:solidFill>
                            <a:srgbClr val="31849B"/>
                          </a:solidFill>
                          <a:effectLst/>
                          <a:uLnTx/>
                          <a:uFillTx/>
                          <a:latin typeface="Calibri"/>
                          <a:ea typeface="Calibri"/>
                          <a:cs typeface="Times New Roman"/>
                          <a:sym typeface="Symbol"/>
                        </a:rPr>
                        <a:t>Υ</a:t>
                      </a:r>
                      <a:r>
                        <a:rPr kumimoji="0" lang="es-MX" sz="1800" b="1" i="0" u="none" strike="noStrike" kern="1200" cap="none" spc="0" normalizeH="0" baseline="0" noProof="0" dirty="0">
                          <a:ln>
                            <a:noFill/>
                          </a:ln>
                          <a:solidFill>
                            <a:srgbClr val="31849B"/>
                          </a:solidFill>
                          <a:effectLst/>
                          <a:uLnTx/>
                          <a:uFillTx/>
                          <a:latin typeface="Calibri"/>
                          <a:ea typeface="Calibri"/>
                          <a:cs typeface="Times New Roman"/>
                        </a:rPr>
                        <a:t>(1S)</a:t>
                      </a:r>
                      <a:endParaRPr lang="es-MX" sz="1800" dirty="0">
                        <a:solidFill>
                          <a:srgbClr val="31849B"/>
                        </a:solidFill>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a:solidFill>
                            <a:srgbClr val="31849B"/>
                          </a:solidFill>
                          <a:latin typeface="Calibri"/>
                          <a:ea typeface="Calibri"/>
                          <a:cs typeface="Times New Roman"/>
                        </a:rPr>
                        <a:t>m</a:t>
                      </a:r>
                      <a:r>
                        <a:rPr lang="es-MX" sz="1800" b="1" baseline="-25000" dirty="0">
                          <a:solidFill>
                            <a:srgbClr val="31849B"/>
                          </a:solidFill>
                          <a:latin typeface="Calibri"/>
                          <a:ea typeface="Calibri"/>
                          <a:cs typeface="Times New Roman"/>
                          <a:sym typeface="Symbol"/>
                        </a:rPr>
                        <a:t>b</a:t>
                      </a:r>
                      <a:r>
                        <a:rPr lang="es-MX" sz="1800" b="1" baseline="-25000" dirty="0">
                          <a:solidFill>
                            <a:srgbClr val="31849B"/>
                          </a:solidFill>
                          <a:latin typeface="Calibri"/>
                          <a:ea typeface="Calibri"/>
                          <a:cs typeface="Times New Roman"/>
                        </a:rPr>
                        <a:t>0</a:t>
                      </a:r>
                      <a:r>
                        <a:rPr lang="es-MX" sz="1800" b="1" dirty="0">
                          <a:solidFill>
                            <a:srgbClr val="31849B"/>
                          </a:solidFill>
                          <a:latin typeface="Calibri"/>
                          <a:ea typeface="Calibri"/>
                          <a:cs typeface="Times New Roman"/>
                        </a:rPr>
                        <a:t>(1P)</a:t>
                      </a:r>
                      <a:endParaRPr lang="es-MX" sz="1800" dirty="0">
                        <a:solidFill>
                          <a:srgbClr val="31849B"/>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i="1" dirty="0">
                          <a:solidFill>
                            <a:srgbClr val="31849B"/>
                          </a:solidFill>
                          <a:latin typeface="Calibri"/>
                          <a:ea typeface="Calibri"/>
                          <a:cs typeface="Times New Roman"/>
                        </a:rPr>
                        <a:t>m</a:t>
                      </a:r>
                      <a:r>
                        <a:rPr lang="es-MX" sz="1800" b="1" baseline="-25000" dirty="0">
                          <a:solidFill>
                            <a:srgbClr val="31849B"/>
                          </a:solidFill>
                          <a:latin typeface="Calibri"/>
                          <a:ea typeface="Calibri"/>
                          <a:cs typeface="Times New Roman"/>
                          <a:sym typeface="Symbol"/>
                        </a:rPr>
                        <a:t>b</a:t>
                      </a:r>
                      <a:r>
                        <a:rPr lang="es-MX" sz="1800" b="1" baseline="-25000" dirty="0">
                          <a:solidFill>
                            <a:srgbClr val="31849B"/>
                          </a:solidFill>
                          <a:latin typeface="Calibri"/>
                          <a:ea typeface="Calibri"/>
                          <a:cs typeface="Times New Roman"/>
                        </a:rPr>
                        <a:t>1</a:t>
                      </a:r>
                      <a:r>
                        <a:rPr lang="es-MX" sz="1800" b="1" dirty="0">
                          <a:solidFill>
                            <a:srgbClr val="31849B"/>
                          </a:solidFill>
                          <a:latin typeface="Calibri"/>
                          <a:ea typeface="Calibri"/>
                          <a:cs typeface="Times New Roman"/>
                        </a:rPr>
                        <a:t>(1P)</a:t>
                      </a:r>
                      <a:endParaRPr lang="es-MX" sz="1800" dirty="0">
                        <a:solidFill>
                          <a:srgbClr val="31849B"/>
                        </a:solidFill>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1"/>
                  </a:ext>
                </a:extLst>
              </a:tr>
              <a:tr h="344989">
                <a:tc>
                  <a:txBody>
                    <a:bodyPr/>
                    <a:lstStyle/>
                    <a:p>
                      <a:pPr>
                        <a:lnSpc>
                          <a:spcPct val="115000"/>
                        </a:lnSpc>
                        <a:spcAft>
                          <a:spcPts val="0"/>
                        </a:spcAft>
                      </a:pPr>
                      <a:r>
                        <a:rPr lang="en-US" sz="1800" b="1" dirty="0">
                          <a:latin typeface="Calibri"/>
                          <a:ea typeface="Calibri"/>
                          <a:cs typeface="Times New Roman"/>
                        </a:rPr>
                        <a:t>PDG(2016)</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9400</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9460</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9860</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9892</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r h="344989">
                <a:tc>
                  <a:txBody>
                    <a:bodyPr/>
                    <a:lstStyle/>
                    <a:p>
                      <a:pPr>
                        <a:lnSpc>
                          <a:spcPct val="115000"/>
                        </a:lnSpc>
                        <a:spcAft>
                          <a:spcPts val="0"/>
                        </a:spcAft>
                      </a:pPr>
                      <a:r>
                        <a:rPr lang="en-US" sz="1800" b="1" dirty="0">
                          <a:latin typeface="Calibri"/>
                          <a:ea typeface="Calibri"/>
                          <a:cs typeface="Times New Roman"/>
                        </a:rPr>
                        <a:t>Contact Interaction</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solidFill>
                            <a:srgbClr val="00B050"/>
                          </a:solidFill>
                          <a:latin typeface="Calibri"/>
                          <a:ea typeface="Calibri"/>
                          <a:cs typeface="Times New Roman"/>
                        </a:rPr>
                        <a:t>9407</a:t>
                      </a:r>
                      <a:endParaRPr lang="es-MX" sz="1800" dirty="0">
                        <a:solidFill>
                          <a:srgbClr val="00B050"/>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solidFill>
                            <a:srgbClr val="0070C0"/>
                          </a:solidFill>
                          <a:latin typeface="Calibri"/>
                          <a:ea typeface="Calibri"/>
                          <a:cs typeface="Times New Roman"/>
                        </a:rPr>
                        <a:t>9547</a:t>
                      </a:r>
                      <a:endParaRPr lang="es-MX" sz="1800" dirty="0">
                        <a:solidFill>
                          <a:srgbClr val="0070C0"/>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dirty="0">
                          <a:solidFill>
                            <a:srgbClr val="0070C0"/>
                          </a:solidFill>
                          <a:latin typeface="Calibri"/>
                          <a:ea typeface="Calibri"/>
                          <a:cs typeface="Times New Roman"/>
                        </a:rPr>
                        <a:t>9671</a:t>
                      </a:r>
                      <a:endParaRPr lang="es-MX" sz="1800" dirty="0">
                        <a:solidFill>
                          <a:srgbClr val="0070C0"/>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solidFill>
                            <a:srgbClr val="0070C0"/>
                          </a:solidFill>
                          <a:latin typeface="Calibri"/>
                          <a:ea typeface="Calibri"/>
                          <a:cs typeface="Times New Roman"/>
                        </a:rPr>
                        <a:t>9680</a:t>
                      </a:r>
                      <a:endParaRPr lang="es-MX" sz="1800" dirty="0">
                        <a:solidFill>
                          <a:srgbClr val="0070C0"/>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
                  </a:ext>
                </a:extLst>
              </a:tr>
              <a:tr h="344989">
                <a:tc gridSpan="5">
                  <a:txBody>
                    <a:bodyPr/>
                    <a:lstStyle/>
                    <a:p>
                      <a:pPr algn="ctr">
                        <a:lnSpc>
                          <a:spcPct val="115000"/>
                        </a:lnSpc>
                        <a:spcAft>
                          <a:spcPts val="1000"/>
                        </a:spcAft>
                      </a:pPr>
                      <a:r>
                        <a:rPr lang="en-US" sz="1800" b="1" noProof="0" dirty="0">
                          <a:latin typeface="Calibri"/>
                          <a:ea typeface="Calibri"/>
                          <a:cs typeface="Times New Roman"/>
                        </a:rPr>
                        <a:t>Decay Constants</a:t>
                      </a:r>
                      <a:r>
                        <a:rPr lang="es-MX" sz="1800" noProof="0" dirty="0">
                          <a:latin typeface="Calibri"/>
                          <a:ea typeface="Calibri"/>
                          <a:cs typeface="Times New Roman"/>
                        </a:rPr>
                        <a:t> </a:t>
                      </a:r>
                      <a:r>
                        <a:rPr lang="en-US" sz="1800" b="1" dirty="0">
                          <a:latin typeface="Calibri"/>
                          <a:ea typeface="Calibri"/>
                          <a:cs typeface="Times New Roman"/>
                        </a:rPr>
                        <a:t>(MeV) (</a:t>
                      </a:r>
                      <a:r>
                        <a:rPr lang="en-US" sz="1800" b="1" dirty="0" err="1">
                          <a:latin typeface="Calibri"/>
                          <a:ea typeface="Calibri"/>
                          <a:cs typeface="Times New Roman"/>
                        </a:rPr>
                        <a:t>g</a:t>
                      </a:r>
                      <a:r>
                        <a:rPr lang="en-US" sz="1800" b="1" baseline="-25000" dirty="0" err="1">
                          <a:latin typeface="Calibri"/>
                          <a:ea typeface="Calibri"/>
                          <a:cs typeface="Times New Roman"/>
                        </a:rPr>
                        <a:t>so</a:t>
                      </a:r>
                      <a:r>
                        <a:rPr lang="en-US" sz="1800" b="1" dirty="0">
                          <a:latin typeface="Calibri"/>
                          <a:ea typeface="Calibri"/>
                          <a:cs typeface="Times New Roman"/>
                        </a:rPr>
                        <a:t>=0.24)</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0"/>
                  </a:ext>
                </a:extLst>
              </a:tr>
              <a:tr h="344989">
                <a:tc>
                  <a:txBody>
                    <a:bodyPr/>
                    <a:lstStyle/>
                    <a:p>
                      <a:pPr>
                        <a:lnSpc>
                          <a:spcPct val="115000"/>
                        </a:lnSpc>
                        <a:spcAft>
                          <a:spcPts val="1000"/>
                        </a:spcAft>
                      </a:pPr>
                      <a:r>
                        <a:rPr lang="en-US" sz="1800" b="1" dirty="0">
                          <a:latin typeface="Calibri"/>
                          <a:ea typeface="Calibri"/>
                          <a:cs typeface="Times New Roman"/>
                        </a:rPr>
                        <a:t>PDG(2016)</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solidFill>
                            <a:schemeClr val="tx1"/>
                          </a:solidFill>
                          <a:latin typeface="Calibri"/>
                          <a:ea typeface="Calibri"/>
                          <a:cs typeface="Times New Roman"/>
                        </a:rPr>
                        <a:t>----</a:t>
                      </a:r>
                      <a:endParaRPr lang="es-MX" sz="1800" dirty="0">
                        <a:solidFill>
                          <a:schemeClr val="tx1"/>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506</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1"/>
                  </a:ext>
                </a:extLst>
              </a:tr>
              <a:tr h="344989">
                <a:tc>
                  <a:txBody>
                    <a:bodyPr/>
                    <a:lstStyle/>
                    <a:p>
                      <a:pPr>
                        <a:lnSpc>
                          <a:spcPct val="115000"/>
                        </a:lnSpc>
                        <a:spcAft>
                          <a:spcPts val="1000"/>
                        </a:spcAft>
                      </a:pPr>
                      <a:r>
                        <a:rPr lang="en-US" sz="1800" b="1" dirty="0">
                          <a:latin typeface="Calibri"/>
                          <a:ea typeface="Calibri"/>
                          <a:cs typeface="Times New Roman"/>
                        </a:rPr>
                        <a:t>Contact Interaction</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s-MX" sz="1800" b="1" dirty="0">
                          <a:solidFill>
                            <a:srgbClr val="00B050"/>
                          </a:solidFill>
                          <a:latin typeface="Calibri"/>
                          <a:ea typeface="Calibri"/>
                          <a:cs typeface="Times New Roman"/>
                        </a:rPr>
                        <a:t>553</a:t>
                      </a:r>
                      <a:endParaRPr lang="es-MX" sz="1800" dirty="0">
                        <a:solidFill>
                          <a:srgbClr val="00B050"/>
                        </a:solidFill>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1000"/>
                        </a:spcAft>
                      </a:pPr>
                      <a:r>
                        <a:rPr lang="en-US" sz="1800" b="1" dirty="0">
                          <a:latin typeface="Calibri"/>
                          <a:ea typeface="Calibri"/>
                          <a:cs typeface="Times New Roman"/>
                        </a:rPr>
                        <a:t>219</a:t>
                      </a:r>
                      <a:endParaRPr lang="es-MX" sz="1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12"/>
                  </a:ext>
                </a:extLst>
              </a:tr>
              <a:tr h="344989">
                <a:tc gridSpan="5">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Bethe-</a:t>
                      </a:r>
                      <a:r>
                        <a:rPr kumimoji="0" lang="en-US" sz="1800" b="1" i="0" u="none" strike="noStrike" kern="1200" cap="none" spc="0" normalizeH="0" baseline="0" noProof="0" dirty="0" err="1">
                          <a:ln>
                            <a:noFill/>
                          </a:ln>
                          <a:solidFill>
                            <a:prstClr val="black"/>
                          </a:solidFill>
                          <a:effectLst/>
                          <a:uLnTx/>
                          <a:uFillTx/>
                          <a:latin typeface="Calibri"/>
                          <a:ea typeface="Calibri"/>
                          <a:cs typeface="Times New Roman"/>
                        </a:rPr>
                        <a:t>Salpeter</a:t>
                      </a: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 Amplitudes</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a:lnSpc>
                          <a:spcPct val="115000"/>
                        </a:lnSpc>
                        <a:spcAft>
                          <a:spcPts val="1000"/>
                        </a:spcAft>
                      </a:pPr>
                      <a:endParaRPr lang="es-MX" sz="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a:lnSpc>
                          <a:spcPct val="115000"/>
                        </a:lnSpc>
                        <a:spcAft>
                          <a:spcPts val="1000"/>
                        </a:spcAft>
                      </a:pPr>
                      <a:endParaRPr lang="es-MX" sz="800" dirty="0">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nSpc>
                          <a:spcPct val="115000"/>
                        </a:lnSpc>
                        <a:spcAft>
                          <a:spcPts val="1000"/>
                        </a:spcAft>
                      </a:pPr>
                      <a:endParaRPr lang="es-MX" sz="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nSpc>
                          <a:spcPct val="115000"/>
                        </a:lnSpc>
                        <a:spcAft>
                          <a:spcPts val="1000"/>
                        </a:spcAft>
                      </a:pPr>
                      <a:endParaRPr lang="es-MX" sz="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50670707"/>
                  </a:ext>
                </a:extLst>
              </a:tr>
              <a:tr h="344989">
                <a:tc>
                  <a: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a:ea typeface="Calibri"/>
                          <a:cs typeface="Times New Roman"/>
                        </a:rPr>
                        <a:t>E</a:t>
                      </a:r>
                      <a:r>
                        <a:rPr kumimoji="0" lang="en-US" sz="1800" b="1" i="1" u="none" strike="noStrike" kern="1200" cap="none" spc="0" normalizeH="0" baseline="-25000" noProof="0" dirty="0">
                          <a:ln>
                            <a:noFill/>
                          </a:ln>
                          <a:solidFill>
                            <a:prstClr val="black"/>
                          </a:solidFill>
                          <a:effectLst/>
                          <a:uLnTx/>
                          <a:uFillTx/>
                          <a:latin typeface="Calibri"/>
                          <a:ea typeface="Calibri"/>
                          <a:cs typeface="Times New Roman"/>
                        </a:rPr>
                        <a:t>H</a:t>
                      </a:r>
                      <a:endParaRPr kumimoji="0" lang="es-MX" sz="1800" b="0" i="1"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Calibri"/>
                          <a:ea typeface="Calibri"/>
                          <a:cs typeface="Times New Roman"/>
                        </a:rPr>
                        <a:t>0.851</a:t>
                      </a:r>
                      <a:endParaRPr kumimoji="0" lang="es-MX" sz="1800" b="0" i="0" u="none" strike="noStrike" kern="1200" cap="none" spc="0" normalizeH="0" baseline="0" noProof="0" dirty="0">
                        <a:ln>
                          <a:noFill/>
                        </a:ln>
                        <a:solidFill>
                          <a:schemeClr val="tx1"/>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0.184</a:t>
                      </a: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0.001</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0.0008</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33673606"/>
                  </a:ext>
                </a:extLst>
              </a:tr>
              <a:tr h="344989">
                <a:tc>
                  <a: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kumimoji="0" lang="en-US" sz="1800" b="1" i="1" u="none" strike="noStrike" kern="1200" cap="none" spc="0" normalizeH="0" baseline="0" noProof="0" dirty="0">
                          <a:ln>
                            <a:noFill/>
                          </a:ln>
                          <a:solidFill>
                            <a:prstClr val="black"/>
                          </a:solidFill>
                          <a:effectLst/>
                          <a:uLnTx/>
                          <a:uFillTx/>
                          <a:latin typeface="Calibri"/>
                          <a:ea typeface="Calibri"/>
                          <a:cs typeface="Times New Roman"/>
                        </a:rPr>
                        <a:t>F</a:t>
                      </a:r>
                      <a:r>
                        <a:rPr kumimoji="0" lang="en-US" sz="1800" b="1" i="1" u="none" strike="noStrike" kern="1200" cap="none" spc="0" normalizeH="0" baseline="-25000" noProof="0" dirty="0">
                          <a:ln>
                            <a:noFill/>
                          </a:ln>
                          <a:solidFill>
                            <a:prstClr val="black"/>
                          </a:solidFill>
                          <a:effectLst/>
                          <a:uLnTx/>
                          <a:uFillTx/>
                          <a:latin typeface="Calibri"/>
                          <a:ea typeface="Calibri"/>
                          <a:cs typeface="Times New Roman"/>
                        </a:rPr>
                        <a:t>H</a:t>
                      </a:r>
                      <a:endParaRPr lang="es-MX" sz="1800" i="1"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schemeClr val="tx1"/>
                          </a:solidFill>
                          <a:effectLst/>
                          <a:uLnTx/>
                          <a:uFillTx/>
                          <a:latin typeface="Calibri"/>
                          <a:ea typeface="Calibri"/>
                          <a:cs typeface="Times New Roman"/>
                        </a:rPr>
                        <a:t>0.173</a:t>
                      </a:r>
                      <a:endParaRPr kumimoji="0" lang="es-MX" sz="1800" b="0" i="0" u="none" strike="noStrike" kern="1200" cap="none" spc="0" normalizeH="0" baseline="0" noProof="0" dirty="0">
                        <a:ln>
                          <a:noFill/>
                        </a:ln>
                        <a:solidFill>
                          <a:schemeClr val="tx1"/>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13417164"/>
                  </a:ext>
                </a:extLst>
              </a:tr>
              <a:tr h="344989">
                <a:tc gridSpan="5">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Charge-Radii</a:t>
                      </a:r>
                      <a:r>
                        <a:rPr kumimoji="0" lang="es-MX" sz="1800" b="0" i="0" u="none" strike="noStrike" kern="1200" cap="none" spc="0" normalizeH="0" baseline="0" noProof="0" dirty="0">
                          <a:ln>
                            <a:noFill/>
                          </a:ln>
                          <a:solidFill>
                            <a:prstClr val="black"/>
                          </a:solidFill>
                          <a:effectLst/>
                          <a:uLnTx/>
                          <a:uFillTx/>
                          <a:latin typeface="Calibri"/>
                          <a:ea typeface="Calibri"/>
                          <a:cs typeface="Times New Roman"/>
                        </a:rPr>
                        <a:t> </a:t>
                      </a: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(fm)</a:t>
                      </a:r>
                      <a:endParaRPr lang="es-MX" sz="1800" i="1"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nSpc>
                          <a:spcPct val="115000"/>
                        </a:lnSpc>
                        <a:spcAft>
                          <a:spcPts val="1000"/>
                        </a:spcAft>
                      </a:pPr>
                      <a:endParaRPr lang="es-MX" sz="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02596082"/>
                  </a:ext>
                </a:extLst>
              </a:tr>
              <a:tr h="344989">
                <a:tc>
                  <a:txBody>
                    <a:bodyPr/>
                    <a:lstStyle/>
                    <a:p>
                      <a:pPr>
                        <a:lnSpc>
                          <a:spcPct val="115000"/>
                        </a:lnSpc>
                        <a:spcAft>
                          <a:spcPts val="1000"/>
                        </a:spcAft>
                      </a:pPr>
                      <a:r>
                        <a:rPr lang="en-US" sz="1800" b="1" dirty="0">
                          <a:latin typeface="Calibri"/>
                          <a:ea typeface="Calibri"/>
                          <a:cs typeface="Times New Roman"/>
                        </a:rPr>
                        <a:t>SDE(2017)</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0.086</a:t>
                      </a: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2835212"/>
                  </a:ext>
                </a:extLst>
              </a:tr>
              <a:tr h="344989">
                <a:tc>
                  <a:txBody>
                    <a:bodyPr/>
                    <a:lstStyle/>
                    <a:p>
                      <a:pPr>
                        <a:lnSpc>
                          <a:spcPct val="115000"/>
                        </a:lnSpc>
                        <a:spcAft>
                          <a:spcPts val="1000"/>
                        </a:spcAft>
                      </a:pPr>
                      <a:r>
                        <a:rPr lang="en-US" sz="1800" b="1" dirty="0">
                          <a:latin typeface="Calibri"/>
                          <a:ea typeface="Calibri"/>
                          <a:cs typeface="Times New Roman"/>
                        </a:rPr>
                        <a:t>Contact Interaction</a:t>
                      </a:r>
                      <a:r>
                        <a:rPr lang="en-US" sz="1800" dirty="0">
                          <a:latin typeface="Calibri"/>
                          <a:ea typeface="Calibri"/>
                          <a:cs typeface="Times New Roman"/>
                        </a:rPr>
                        <a:t> </a:t>
                      </a: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Calibri"/>
                          <a:cs typeface="Times New Roman"/>
                        </a:rPr>
                        <a:t>0.109</a:t>
                      </a: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15000"/>
                        </a:lnSpc>
                        <a:spcAft>
                          <a:spcPts val="1000"/>
                        </a:spcAft>
                      </a:pPr>
                      <a:endParaRPr lang="es-MX" sz="1800" dirty="0">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ctr" defTabSz="914400" rtl="0" eaLnBrk="1" fontAlgn="auto" latinLnBrk="0" hangingPunct="1">
                        <a:lnSpc>
                          <a:spcPct val="115000"/>
                        </a:lnSpc>
                        <a:spcBef>
                          <a:spcPts val="0"/>
                        </a:spcBef>
                        <a:spcAft>
                          <a:spcPts val="100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a:ea typeface="Calibri"/>
                        <a:cs typeface="Times New Roman"/>
                      </a:endParaRPr>
                    </a:p>
                  </a:txBody>
                  <a:tcPr marL="47491" marR="47491" marT="571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89460516"/>
                  </a:ext>
                </a:extLst>
              </a:tr>
            </a:tbl>
          </a:graphicData>
        </a:graphic>
      </p:graphicFrame>
      <p:sp>
        <p:nvSpPr>
          <p:cNvPr id="4" name="12 CuadroTexto"/>
          <p:cNvSpPr txBox="1"/>
          <p:nvPr/>
        </p:nvSpPr>
        <p:spPr>
          <a:xfrm>
            <a:off x="223447" y="897601"/>
            <a:ext cx="9289032" cy="923330"/>
          </a:xfrm>
          <a:prstGeom prst="rect">
            <a:avLst/>
          </a:prstGeom>
          <a:noFill/>
        </p:spPr>
        <p:txBody>
          <a:bodyPr wrap="square" rtlCol="0">
            <a:spAutoFit/>
          </a:bodyPr>
          <a:lstStyle/>
          <a:p>
            <a:r>
              <a:rPr lang="en-US" b="1" dirty="0">
                <a:solidFill>
                  <a:schemeClr val="accent5">
                    <a:lumMod val="75000"/>
                  </a:schemeClr>
                </a:solidFill>
                <a:latin typeface="Calibri(Cuerpo)"/>
                <a:cs typeface="Calibri" panose="020F0502020204030204" pitchFamily="34" charset="0"/>
              </a:rPr>
              <a:t>                            K. Raya, et. al	 Few Body Syst. 59 (2018) no.6, 133 </a:t>
            </a:r>
          </a:p>
          <a:p>
            <a:endParaRPr lang="en-US" b="1" dirty="0">
              <a:solidFill>
                <a:schemeClr val="accent5">
                  <a:lumMod val="75000"/>
                </a:schemeClr>
              </a:solidFill>
              <a:latin typeface="Calibri(Cuerpo)"/>
              <a:cs typeface="Calibri" panose="020F0502020204030204" pitchFamily="34" charset="0"/>
            </a:endParaRPr>
          </a:p>
          <a:p>
            <a:r>
              <a:rPr lang="en-US" b="1" dirty="0">
                <a:solidFill>
                  <a:schemeClr val="accent5">
                    <a:lumMod val="75000"/>
                  </a:schemeClr>
                </a:solidFill>
                <a:latin typeface="Calibri(Cuerpo)"/>
                <a:cs typeface="Calibri" panose="020F0502020204030204" pitchFamily="34" charset="0"/>
              </a:rPr>
              <a:t> </a:t>
            </a:r>
          </a:p>
        </p:txBody>
      </p:sp>
      <p:sp>
        <p:nvSpPr>
          <p:cNvPr id="5" name="1 Título"/>
          <p:cNvSpPr txBox="1">
            <a:spLocks/>
          </p:cNvSpPr>
          <p:nvPr/>
        </p:nvSpPr>
        <p:spPr>
          <a:xfrm>
            <a:off x="377316" y="221776"/>
            <a:ext cx="85344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dirty="0">
                <a:solidFill>
                  <a:schemeClr val="accent2">
                    <a:lumMod val="50000"/>
                  </a:schemeClr>
                </a:solidFill>
                <a:effectLst>
                  <a:outerShdw blurRad="38100" dist="38100" dir="2700000" algn="tl">
                    <a:srgbClr val="000000">
                      <a:alpha val="43137"/>
                    </a:srgbClr>
                  </a:outerShdw>
                </a:effectLst>
              </a:rPr>
              <a:t> Bottom mesons: </a:t>
            </a:r>
            <a:r>
              <a:rPr lang="en-US" dirty="0">
                <a:solidFill>
                  <a:srgbClr val="0000FF"/>
                </a:solidFill>
                <a:effectLst>
                  <a:outerShdw blurRad="38100" dist="38100" dir="2700000" algn="tl">
                    <a:srgbClr val="000000">
                      <a:alpha val="43137"/>
                    </a:srgbClr>
                  </a:outerShdw>
                </a:effectLst>
              </a:rPr>
              <a:t>masses</a:t>
            </a:r>
            <a:r>
              <a:rPr lang="en-US" dirty="0">
                <a:solidFill>
                  <a:schemeClr val="accent2">
                    <a:lumMod val="50000"/>
                  </a:schemeClr>
                </a:solidFill>
                <a:effectLst>
                  <a:outerShdw blurRad="38100" dist="38100" dir="2700000" algn="tl">
                    <a:srgbClr val="000000">
                      <a:alpha val="43137"/>
                    </a:srgbClr>
                  </a:outerShdw>
                </a:effectLst>
              </a:rPr>
              <a:t> and </a:t>
            </a:r>
            <a:r>
              <a:rPr lang="en-US" dirty="0">
                <a:solidFill>
                  <a:srgbClr val="0000FF"/>
                </a:solidFill>
                <a:effectLst>
                  <a:outerShdw blurRad="38100" dist="38100" dir="2700000" algn="tl">
                    <a:srgbClr val="000000">
                      <a:alpha val="43137"/>
                    </a:srgbClr>
                  </a:outerShdw>
                </a:effectLst>
              </a:rPr>
              <a:t>decay constants</a:t>
            </a:r>
            <a:endParaRPr lang="en-US" dirty="0">
              <a:solidFill>
                <a:schemeClr val="accent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7103226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3" cstate="print">
            <a:clrChange>
              <a:clrFrom>
                <a:srgbClr val="FFFFFF"/>
              </a:clrFrom>
              <a:clrTo>
                <a:srgbClr val="FFFFFF">
                  <a:alpha val="0"/>
                </a:srgbClr>
              </a:clrTo>
            </a:clrChange>
          </a:blip>
          <a:stretch>
            <a:fillRect/>
          </a:stretch>
        </p:blipFill>
        <p:spPr>
          <a:xfrm>
            <a:off x="1691680" y="4702606"/>
            <a:ext cx="1840402" cy="900686"/>
          </a:xfrm>
          <a:prstGeom prst="rect">
            <a:avLst/>
          </a:prstGeom>
        </p:spPr>
      </p:pic>
      <p:sp>
        <p:nvSpPr>
          <p:cNvPr id="7" name="3 CuadroTexto"/>
          <p:cNvSpPr txBox="1"/>
          <p:nvPr/>
        </p:nvSpPr>
        <p:spPr>
          <a:xfrm>
            <a:off x="755576" y="3717034"/>
            <a:ext cx="8554724" cy="461665"/>
          </a:xfrm>
          <a:prstGeom prst="rect">
            <a:avLst/>
          </a:prstGeom>
          <a:noFill/>
        </p:spPr>
        <p:txBody>
          <a:bodyPr wrap="square" rtlCol="0">
            <a:spAutoFit/>
          </a:bodyPr>
          <a:lstStyle/>
          <a:p>
            <a:r>
              <a:rPr lang="en-US" sz="2400" dirty="0">
                <a:solidFill>
                  <a:schemeClr val="accent2">
                    <a:lumMod val="50000"/>
                  </a:schemeClr>
                </a:solidFill>
              </a:rPr>
              <a:t>Let’s define a dimensionless </a:t>
            </a:r>
            <a:r>
              <a:rPr lang="en-US" sz="2400" dirty="0">
                <a:solidFill>
                  <a:srgbClr val="0000FF"/>
                </a:solidFill>
              </a:rPr>
              <a:t>coupling constant.</a:t>
            </a:r>
            <a:r>
              <a:rPr lang="es-MX" sz="2400" dirty="0">
                <a:solidFill>
                  <a:srgbClr val="0000FF"/>
                </a:solidFill>
              </a:rPr>
              <a:t> </a:t>
            </a:r>
          </a:p>
        </p:txBody>
      </p:sp>
      <p:pic>
        <p:nvPicPr>
          <p:cNvPr id="9" name="Imagen 8"/>
          <p:cNvPicPr>
            <a:picLocks noChangeAspect="1"/>
          </p:cNvPicPr>
          <p:nvPr/>
        </p:nvPicPr>
        <p:blipFill>
          <a:blip r:embed="rId4">
            <a:clrChange>
              <a:clrFrom>
                <a:srgbClr val="FFFFFF"/>
              </a:clrFrom>
              <a:clrTo>
                <a:srgbClr val="FFFFFF">
                  <a:alpha val="0"/>
                </a:srgbClr>
              </a:clrTo>
            </a:clrChange>
          </a:blip>
          <a:stretch>
            <a:fillRect/>
          </a:stretch>
        </p:blipFill>
        <p:spPr>
          <a:xfrm>
            <a:off x="903145" y="1484784"/>
            <a:ext cx="7629297" cy="2321960"/>
          </a:xfrm>
          <a:prstGeom prst="rect">
            <a:avLst/>
          </a:prstGeom>
        </p:spPr>
      </p:pic>
      <p:pic>
        <p:nvPicPr>
          <p:cNvPr id="11" name="Imagen 1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43808" y="30504008"/>
            <a:ext cx="4776788"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agen 2"/>
          <p:cNvPicPr>
            <a:picLocks noChangeAspect="1"/>
          </p:cNvPicPr>
          <p:nvPr/>
        </p:nvPicPr>
        <p:blipFill>
          <a:blip r:embed="rId6">
            <a:clrChange>
              <a:clrFrom>
                <a:srgbClr val="FFFFFF"/>
              </a:clrFrom>
              <a:clrTo>
                <a:srgbClr val="FFFFFF">
                  <a:alpha val="0"/>
                </a:srgbClr>
              </a:clrTo>
            </a:clrChange>
          </a:blip>
          <a:stretch>
            <a:fillRect/>
          </a:stretch>
        </p:blipFill>
        <p:spPr>
          <a:xfrm>
            <a:off x="4249994" y="4954161"/>
            <a:ext cx="4210438" cy="563073"/>
          </a:xfrm>
          <a:prstGeom prst="rect">
            <a:avLst/>
          </a:prstGeom>
        </p:spPr>
      </p:pic>
      <p:pic>
        <p:nvPicPr>
          <p:cNvPr id="4" name="Imagen 3"/>
          <p:cNvPicPr>
            <a:picLocks noChangeAspect="1"/>
          </p:cNvPicPr>
          <p:nvPr/>
        </p:nvPicPr>
        <p:blipFill>
          <a:blip r:embed="rId7">
            <a:clrChange>
              <a:clrFrom>
                <a:srgbClr val="FFFFFF"/>
              </a:clrFrom>
              <a:clrTo>
                <a:srgbClr val="FFFFFF">
                  <a:alpha val="0"/>
                </a:srgbClr>
              </a:clrTo>
            </a:clrChange>
          </a:blip>
          <a:stretch>
            <a:fillRect/>
          </a:stretch>
        </p:blipFill>
        <p:spPr>
          <a:xfrm>
            <a:off x="533690" y="4185195"/>
            <a:ext cx="3519800" cy="2385211"/>
          </a:xfrm>
          <a:prstGeom prst="rect">
            <a:avLst/>
          </a:prstGeom>
        </p:spPr>
      </p:pic>
      <p:sp>
        <p:nvSpPr>
          <p:cNvPr id="12" name="1 Título"/>
          <p:cNvSpPr txBox="1">
            <a:spLocks/>
          </p:cNvSpPr>
          <p:nvPr/>
        </p:nvSpPr>
        <p:spPr>
          <a:xfrm>
            <a:off x="315264" y="218356"/>
            <a:ext cx="85344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dirty="0">
                <a:solidFill>
                  <a:schemeClr val="accent2">
                    <a:lumMod val="50000"/>
                  </a:schemeClr>
                </a:solidFill>
                <a:effectLst>
                  <a:outerShdw blurRad="38100" dist="38100" dir="2700000" algn="tl">
                    <a:srgbClr val="000000">
                      <a:alpha val="43137"/>
                    </a:srgbClr>
                  </a:outerShdw>
                </a:effectLst>
              </a:rPr>
              <a:t>Contact Interaction</a:t>
            </a:r>
          </a:p>
        </p:txBody>
      </p:sp>
      <p:sp>
        <p:nvSpPr>
          <p:cNvPr id="14" name="12 CuadroTexto"/>
          <p:cNvSpPr txBox="1"/>
          <p:nvPr/>
        </p:nvSpPr>
        <p:spPr>
          <a:xfrm>
            <a:off x="-684584" y="1126485"/>
            <a:ext cx="9289032" cy="923330"/>
          </a:xfrm>
          <a:prstGeom prst="rect">
            <a:avLst/>
          </a:prstGeom>
          <a:noFill/>
        </p:spPr>
        <p:txBody>
          <a:bodyPr wrap="square" rtlCol="0">
            <a:spAutoFit/>
          </a:bodyPr>
          <a:lstStyle/>
          <a:p>
            <a:r>
              <a:rPr lang="en-US" b="1" dirty="0">
                <a:solidFill>
                  <a:schemeClr val="accent5">
                    <a:lumMod val="75000"/>
                  </a:schemeClr>
                </a:solidFill>
                <a:latin typeface="Calibri(Cuerpo)"/>
                <a:cs typeface="Calibri" panose="020F0502020204030204" pitchFamily="34" charset="0"/>
              </a:rPr>
              <a:t>                            K. Raya, et. al	                      Few Body Syst. 59 (2018) no.6, 133 </a:t>
            </a:r>
          </a:p>
          <a:p>
            <a:endParaRPr lang="en-US" b="1" dirty="0">
              <a:solidFill>
                <a:schemeClr val="accent5">
                  <a:lumMod val="75000"/>
                </a:schemeClr>
              </a:solidFill>
              <a:latin typeface="Calibri(Cuerpo)"/>
              <a:cs typeface="Calibri" panose="020F0502020204030204" pitchFamily="34" charset="0"/>
            </a:endParaRPr>
          </a:p>
          <a:p>
            <a:r>
              <a:rPr lang="en-US" b="1" dirty="0">
                <a:solidFill>
                  <a:schemeClr val="accent5">
                    <a:lumMod val="75000"/>
                  </a:schemeClr>
                </a:solidFill>
                <a:latin typeface="Calibri(Cuerpo)"/>
                <a:cs typeface="Calibri" panose="020F0502020204030204" pitchFamily="34" charset="0"/>
              </a:rPr>
              <a:t> </a:t>
            </a:r>
          </a:p>
        </p:txBody>
      </p:sp>
      <p:pic>
        <p:nvPicPr>
          <p:cNvPr id="5" name="Imagen 4"/>
          <p:cNvPicPr>
            <a:picLocks noChangeAspect="1"/>
          </p:cNvPicPr>
          <p:nvPr/>
        </p:nvPicPr>
        <p:blipFill>
          <a:blip r:embed="rId8">
            <a:clrChange>
              <a:clrFrom>
                <a:srgbClr val="FFFFFF"/>
              </a:clrFrom>
              <a:clrTo>
                <a:srgbClr val="FFFFFF">
                  <a:alpha val="0"/>
                </a:srgbClr>
              </a:clrTo>
            </a:clrChange>
          </a:blip>
          <a:stretch>
            <a:fillRect/>
          </a:stretch>
        </p:blipFill>
        <p:spPr>
          <a:xfrm>
            <a:off x="4249994" y="5517233"/>
            <a:ext cx="1402126" cy="369852"/>
          </a:xfrm>
          <a:prstGeom prst="rect">
            <a:avLst/>
          </a:prstGeom>
        </p:spPr>
      </p:pic>
      <p:pic>
        <p:nvPicPr>
          <p:cNvPr id="6" name="Imagen 5"/>
          <p:cNvPicPr>
            <a:picLocks noChangeAspect="1"/>
          </p:cNvPicPr>
          <p:nvPr/>
        </p:nvPicPr>
        <p:blipFill>
          <a:blip r:embed="rId9">
            <a:clrChange>
              <a:clrFrom>
                <a:srgbClr val="FFFFFF"/>
              </a:clrFrom>
              <a:clrTo>
                <a:srgbClr val="FFFFFF">
                  <a:alpha val="0"/>
                </a:srgbClr>
              </a:clrTo>
            </a:clrChange>
          </a:blip>
          <a:stretch>
            <a:fillRect/>
          </a:stretch>
        </p:blipFill>
        <p:spPr>
          <a:xfrm>
            <a:off x="5865478" y="5537818"/>
            <a:ext cx="1654552" cy="328682"/>
          </a:xfrm>
          <a:prstGeom prst="rect">
            <a:avLst/>
          </a:prstGeom>
        </p:spPr>
      </p:pic>
    </p:spTree>
    <p:extLst>
      <p:ext uri="{BB962C8B-B14F-4D97-AF65-F5344CB8AC3E}">
        <p14:creationId xmlns:p14="http://schemas.microsoft.com/office/powerpoint/2010/main" val="66558345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48BAFFA7-D6C4-4F38-B763-53277F57CE68}"/>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582464" y="3153722"/>
            <a:ext cx="3640208" cy="1282228"/>
          </a:xfrm>
          <a:prstGeom prst="rect">
            <a:avLst/>
          </a:prstGeom>
        </p:spPr>
      </p:pic>
      <p:sp>
        <p:nvSpPr>
          <p:cNvPr id="9" name="1 Título">
            <a:extLst>
              <a:ext uri="{FF2B5EF4-FFF2-40B4-BE49-F238E27FC236}">
                <a16:creationId xmlns:a16="http://schemas.microsoft.com/office/drawing/2014/main" id="{25A1A6CB-97E4-43FD-B287-5F2F0BA7E0E3}"/>
              </a:ext>
            </a:extLst>
          </p:cNvPr>
          <p:cNvSpPr txBox="1">
            <a:spLocks/>
          </p:cNvSpPr>
          <p:nvPr/>
        </p:nvSpPr>
        <p:spPr>
          <a:xfrm>
            <a:off x="315264" y="218356"/>
            <a:ext cx="8534400" cy="758952"/>
          </a:xfrm>
          <a:prstGeom prst="rect">
            <a:avLst/>
          </a:prstGeom>
        </p:spPr>
        <p:txBody>
          <a:bodyPr vert="horz" anchor="b">
            <a:norm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dirty="0">
                <a:solidFill>
                  <a:schemeClr val="accent2">
                    <a:lumMod val="50000"/>
                  </a:schemeClr>
                </a:solidFill>
                <a:effectLst>
                  <a:outerShdw blurRad="38100" dist="38100" dir="2700000" algn="tl">
                    <a:srgbClr val="000000">
                      <a:alpha val="43137"/>
                    </a:srgbClr>
                  </a:outerShdw>
                </a:effectLst>
              </a:rPr>
              <a:t>Contact Interaction</a:t>
            </a:r>
          </a:p>
        </p:txBody>
      </p:sp>
      <p:pic>
        <p:nvPicPr>
          <p:cNvPr id="4" name="Imagen 3">
            <a:extLst>
              <a:ext uri="{FF2B5EF4-FFF2-40B4-BE49-F238E27FC236}">
                <a16:creationId xmlns:a16="http://schemas.microsoft.com/office/drawing/2014/main" id="{582D6737-EA70-4F58-9DC9-21585CB8A243}"/>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805153" y="2562386"/>
            <a:ext cx="3712216" cy="1873564"/>
          </a:xfrm>
          <a:prstGeom prst="rect">
            <a:avLst/>
          </a:prstGeom>
        </p:spPr>
      </p:pic>
      <p:sp>
        <p:nvSpPr>
          <p:cNvPr id="11" name="3 Marcador de contenido">
            <a:extLst>
              <a:ext uri="{FF2B5EF4-FFF2-40B4-BE49-F238E27FC236}">
                <a16:creationId xmlns:a16="http://schemas.microsoft.com/office/drawing/2014/main" id="{E02E8F5B-443A-46B1-89DE-58373D52FE5F}"/>
              </a:ext>
            </a:extLst>
          </p:cNvPr>
          <p:cNvSpPr>
            <a:spLocks noGrp="1"/>
          </p:cNvSpPr>
          <p:nvPr>
            <p:ph sz="quarter" idx="13"/>
          </p:nvPr>
        </p:nvSpPr>
        <p:spPr>
          <a:xfrm>
            <a:off x="611328" y="1836879"/>
            <a:ext cx="8532672" cy="3131840"/>
          </a:xfrm>
        </p:spPr>
        <p:txBody>
          <a:bodyPr>
            <a:noAutofit/>
          </a:bodyPr>
          <a:lstStyle/>
          <a:p>
            <a:r>
              <a:rPr lang="en-US" cap="none" dirty="0">
                <a:solidFill>
                  <a:schemeClr val="accent2">
                    <a:lumMod val="50000"/>
                  </a:schemeClr>
                </a:solidFill>
              </a:rPr>
              <a:t>Here, we will compute the masses of mesons (diquarks) and baryons with light-sector parameters and logarithmic fit parameters.</a:t>
            </a:r>
            <a:endParaRPr lang="en-US" cap="none" dirty="0">
              <a:solidFill>
                <a:srgbClr val="0000FF"/>
              </a:solidFill>
            </a:endParaRPr>
          </a:p>
          <a:p>
            <a:pPr marL="0" indent="0">
              <a:buNone/>
            </a:pPr>
            <a:endParaRPr lang="en-US" cap="none" dirty="0">
              <a:solidFill>
                <a:schemeClr val="accent2">
                  <a:lumMod val="50000"/>
                </a:schemeClr>
              </a:solidFill>
            </a:endParaRPr>
          </a:p>
        </p:txBody>
      </p:sp>
      <p:pic>
        <p:nvPicPr>
          <p:cNvPr id="5" name="Imagen 4">
            <a:extLst>
              <a:ext uri="{FF2B5EF4-FFF2-40B4-BE49-F238E27FC236}">
                <a16:creationId xmlns:a16="http://schemas.microsoft.com/office/drawing/2014/main" id="{C6435374-4862-4BD5-957D-B855CCAF132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043608" y="4581128"/>
            <a:ext cx="6804248" cy="1706940"/>
          </a:xfrm>
          <a:prstGeom prst="rect">
            <a:avLst/>
          </a:prstGeom>
        </p:spPr>
      </p:pic>
      <p:sp>
        <p:nvSpPr>
          <p:cNvPr id="13" name="3 CuadroTexto">
            <a:extLst>
              <a:ext uri="{FF2B5EF4-FFF2-40B4-BE49-F238E27FC236}">
                <a16:creationId xmlns:a16="http://schemas.microsoft.com/office/drawing/2014/main" id="{465D9DCA-EA21-4805-8354-E7968A812710}"/>
              </a:ext>
            </a:extLst>
          </p:cNvPr>
          <p:cNvSpPr txBox="1"/>
          <p:nvPr/>
        </p:nvSpPr>
        <p:spPr>
          <a:xfrm>
            <a:off x="4561537" y="2445836"/>
            <a:ext cx="4032448" cy="707886"/>
          </a:xfrm>
          <a:prstGeom prst="rect">
            <a:avLst/>
          </a:prstGeom>
          <a:noFill/>
        </p:spPr>
        <p:txBody>
          <a:bodyPr wrap="square" rtlCol="0">
            <a:spAutoFit/>
          </a:bodyPr>
          <a:lstStyle/>
          <a:p>
            <a:r>
              <a:rPr lang="en-US" sz="2000" dirty="0">
                <a:solidFill>
                  <a:schemeClr val="accent2">
                    <a:lumMod val="50000"/>
                  </a:schemeClr>
                </a:solidFill>
              </a:rPr>
              <a:t>Light parameters require a heavier bare mass.</a:t>
            </a:r>
          </a:p>
        </p:txBody>
      </p:sp>
      <p:pic>
        <p:nvPicPr>
          <p:cNvPr id="10" name="Imagen 9">
            <a:extLst>
              <a:ext uri="{FF2B5EF4-FFF2-40B4-BE49-F238E27FC236}">
                <a16:creationId xmlns:a16="http://schemas.microsoft.com/office/drawing/2014/main" id="{5C38CA40-6C6E-4991-A069-BBF6234CE60D}"/>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772589" y="4764139"/>
            <a:ext cx="7489559" cy="1340917"/>
          </a:xfrm>
          <a:prstGeom prst="rect">
            <a:avLst/>
          </a:prstGeom>
        </p:spPr>
      </p:pic>
      <p:sp>
        <p:nvSpPr>
          <p:cNvPr id="3" name="CuadroTexto 2">
            <a:extLst>
              <a:ext uri="{FF2B5EF4-FFF2-40B4-BE49-F238E27FC236}">
                <a16:creationId xmlns:a16="http://schemas.microsoft.com/office/drawing/2014/main" id="{7361D4C7-D3A1-88A0-EB2D-4E7C6F3AE138}"/>
              </a:ext>
            </a:extLst>
          </p:cNvPr>
          <p:cNvSpPr txBox="1"/>
          <p:nvPr/>
        </p:nvSpPr>
        <p:spPr>
          <a:xfrm>
            <a:off x="4680461" y="873699"/>
            <a:ext cx="4626528" cy="923330"/>
          </a:xfrm>
          <a:prstGeom prst="rect">
            <a:avLst/>
          </a:prstGeom>
          <a:noFill/>
        </p:spPr>
        <p:txBody>
          <a:bodyPr wrap="square">
            <a:spAutoFit/>
          </a:bodyPr>
          <a:lstStyle/>
          <a:p>
            <a:r>
              <a:rPr lang="en-US" b="1" dirty="0">
                <a:solidFill>
                  <a:schemeClr val="accent5">
                    <a:lumMod val="75000"/>
                  </a:schemeClr>
                </a:solidFill>
                <a:latin typeface="Calibri(Cuerpo)"/>
                <a:cs typeface="Calibri" panose="020F0502020204030204" pitchFamily="34" charset="0"/>
              </a:rPr>
              <a:t> L.X Gutiérrez-Guerrero, A. Bashir.</a:t>
            </a:r>
          </a:p>
          <a:p>
            <a:r>
              <a:rPr lang="en-US" b="1" dirty="0">
                <a:solidFill>
                  <a:schemeClr val="accent5">
                    <a:lumMod val="75000"/>
                  </a:schemeClr>
                </a:solidFill>
                <a:latin typeface="Calibri(Cuerpo)"/>
                <a:cs typeface="Calibri" panose="020F0502020204030204" pitchFamily="34" charset="0"/>
              </a:rPr>
              <a:t> M.A. Bedolla, E. Santopinto</a:t>
            </a:r>
          </a:p>
          <a:p>
            <a:r>
              <a:rPr lang="en-US" b="1" dirty="0">
                <a:solidFill>
                  <a:schemeClr val="accent5">
                    <a:lumMod val="75000"/>
                  </a:schemeClr>
                </a:solidFill>
                <a:latin typeface="Calibri(Cuerpo)"/>
                <a:cs typeface="Calibri" panose="020F0502020204030204" pitchFamily="34" charset="0"/>
              </a:rPr>
              <a:t> </a:t>
            </a:r>
            <a:r>
              <a:rPr lang="en-US" b="1" dirty="0" err="1">
                <a:solidFill>
                  <a:schemeClr val="accent5">
                    <a:lumMod val="75000"/>
                  </a:schemeClr>
                </a:solidFill>
                <a:latin typeface="Calibri(Cuerpo)"/>
                <a:cs typeface="Calibri" panose="020F0502020204030204" pitchFamily="34" charset="0"/>
              </a:rPr>
              <a:t>Phys.Rev.D</a:t>
            </a:r>
            <a:r>
              <a:rPr lang="en-US" b="1" dirty="0">
                <a:solidFill>
                  <a:schemeClr val="accent5">
                    <a:lumMod val="75000"/>
                  </a:schemeClr>
                </a:solidFill>
                <a:latin typeface="Calibri(Cuerpo)"/>
                <a:cs typeface="Calibri" panose="020F0502020204030204" pitchFamily="34" charset="0"/>
              </a:rPr>
              <a:t> 100 (2019) 11, 114032</a:t>
            </a:r>
            <a:endParaRPr lang="es-MX" dirty="0"/>
          </a:p>
        </p:txBody>
      </p:sp>
      <p:sp>
        <p:nvSpPr>
          <p:cNvPr id="6" name="CuadroTexto 5">
            <a:extLst>
              <a:ext uri="{FF2B5EF4-FFF2-40B4-BE49-F238E27FC236}">
                <a16:creationId xmlns:a16="http://schemas.microsoft.com/office/drawing/2014/main" id="{26798A2D-C09E-B917-1AE4-FD4616E31275}"/>
              </a:ext>
            </a:extLst>
          </p:cNvPr>
          <p:cNvSpPr txBox="1"/>
          <p:nvPr/>
        </p:nvSpPr>
        <p:spPr>
          <a:xfrm>
            <a:off x="772589" y="833848"/>
            <a:ext cx="4626528" cy="923330"/>
          </a:xfrm>
          <a:prstGeom prst="rect">
            <a:avLst/>
          </a:prstGeom>
          <a:noFill/>
        </p:spPr>
        <p:txBody>
          <a:bodyPr wrap="square">
            <a:spAutoFit/>
          </a:bodyPr>
          <a:lstStyle/>
          <a:p>
            <a:r>
              <a:rPr lang="en-US" b="1" dirty="0">
                <a:solidFill>
                  <a:schemeClr val="accent5">
                    <a:lumMod val="75000"/>
                  </a:schemeClr>
                </a:solidFill>
                <a:latin typeface="Calibri(Cuerpo)"/>
                <a:cs typeface="Calibri" panose="020F0502020204030204" pitchFamily="34" charset="0"/>
              </a:rPr>
              <a:t>M.A. Bedolla, E. Santopinto</a:t>
            </a:r>
          </a:p>
          <a:p>
            <a:r>
              <a:rPr lang="nl-NL" b="1" dirty="0">
                <a:solidFill>
                  <a:schemeClr val="accent5">
                    <a:lumMod val="75000"/>
                  </a:schemeClr>
                </a:solidFill>
              </a:rPr>
              <a:t>EPJ Web Conf. 192 (2018) 00039</a:t>
            </a:r>
          </a:p>
          <a:p>
            <a:r>
              <a:rPr lang="es-MX" b="1" i="1" dirty="0">
                <a:solidFill>
                  <a:schemeClr val="accent5">
                    <a:lumMod val="75000"/>
                  </a:schemeClr>
                </a:solidFill>
                <a:effectLst/>
                <a:latin typeface="-apple-system"/>
              </a:rPr>
              <a:t>Springer </a:t>
            </a:r>
            <a:r>
              <a:rPr lang="es-MX" b="1" i="1" dirty="0" err="1">
                <a:solidFill>
                  <a:schemeClr val="accent5">
                    <a:lumMod val="75000"/>
                  </a:schemeClr>
                </a:solidFill>
                <a:effectLst/>
                <a:latin typeface="-apple-system"/>
              </a:rPr>
              <a:t>Proc.Phys</a:t>
            </a:r>
            <a:r>
              <a:rPr lang="es-MX" b="1" i="1" dirty="0">
                <a:solidFill>
                  <a:schemeClr val="accent5">
                    <a:lumMod val="75000"/>
                  </a:schemeClr>
                </a:solidFill>
                <a:effectLst/>
                <a:latin typeface="-apple-system"/>
              </a:rPr>
              <a:t>.</a:t>
            </a:r>
            <a:r>
              <a:rPr lang="es-MX" b="1" i="0" dirty="0">
                <a:solidFill>
                  <a:schemeClr val="accent5">
                    <a:lumMod val="75000"/>
                  </a:schemeClr>
                </a:solidFill>
                <a:effectLst/>
                <a:latin typeface="-apple-system"/>
              </a:rPr>
              <a:t> 238 (2020) 737-743</a:t>
            </a:r>
            <a:r>
              <a:rPr lang="nl-NL" b="1" dirty="0">
                <a:solidFill>
                  <a:schemeClr val="accent5">
                    <a:lumMod val="75000"/>
                  </a:schemeClr>
                </a:solidFill>
              </a:rPr>
              <a:t> </a:t>
            </a:r>
            <a:endParaRPr lang="es-MX" b="1" dirty="0">
              <a:solidFill>
                <a:schemeClr val="accent5">
                  <a:lumMod val="75000"/>
                </a:schemeClr>
              </a:solidFill>
            </a:endParaRPr>
          </a:p>
        </p:txBody>
      </p:sp>
    </p:spTree>
    <p:extLst>
      <p:ext uri="{BB962C8B-B14F-4D97-AF65-F5344CB8AC3E}">
        <p14:creationId xmlns:p14="http://schemas.microsoft.com/office/powerpoint/2010/main" val="159315503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nodeType="clickEffect">
                                  <p:stCondLst>
                                    <p:cond delay="0"/>
                                  </p:stCondLst>
                                  <p:childTnLst>
                                    <p:animEffect transition="out" filter="fade">
                                      <p:cBhvr>
                                        <p:cTn id="6" dur="1000"/>
                                        <p:tgtEl>
                                          <p:spTgt spid="5"/>
                                        </p:tgtEl>
                                      </p:cBhvr>
                                    </p:animEffect>
                                    <p:anim calcmode="lin" valueType="num">
                                      <p:cBhvr>
                                        <p:cTn id="7" dur="1000"/>
                                        <p:tgtEl>
                                          <p:spTgt spid="5"/>
                                        </p:tgtEl>
                                        <p:attrNameLst>
                                          <p:attrName>ppt_x</p:attrName>
                                        </p:attrNameLst>
                                      </p:cBhvr>
                                      <p:tavLst>
                                        <p:tav tm="0">
                                          <p:val>
                                            <p:strVal val="ppt_x"/>
                                          </p:val>
                                        </p:tav>
                                        <p:tav tm="100000">
                                          <p:val>
                                            <p:strVal val="ppt_x"/>
                                          </p:val>
                                        </p:tav>
                                      </p:tavLst>
                                    </p:anim>
                                    <p:anim calcmode="lin" valueType="num">
                                      <p:cBhvr>
                                        <p:cTn id="8" dur="1000"/>
                                        <p:tgtEl>
                                          <p:spTgt spid="5"/>
                                        </p:tgtEl>
                                        <p:attrNameLst>
                                          <p:attrName>ppt_y</p:attrName>
                                        </p:attrNameLst>
                                      </p:cBhvr>
                                      <p:tavLst>
                                        <p:tav tm="0">
                                          <p:val>
                                            <p:strVal val="ppt_y"/>
                                          </p:val>
                                        </p:tav>
                                        <p:tav tm="100000">
                                          <p:val>
                                            <p:strVal val="ppt_y+.1"/>
                                          </p:val>
                                        </p:tav>
                                      </p:tavLst>
                                    </p:anim>
                                    <p:set>
                                      <p:cBhvr>
                                        <p:cTn id="9" dur="1" fill="hold">
                                          <p:stCondLst>
                                            <p:cond delay="999"/>
                                          </p:stCondLst>
                                        </p:cTn>
                                        <p:tgtEl>
                                          <p:spTgt spid="5"/>
                                        </p:tgtEl>
                                        <p:attrNameLst>
                                          <p:attrName>style.visibility</p:attrName>
                                        </p:attrNameLst>
                                      </p:cBhvr>
                                      <p:to>
                                        <p:strVal val="hidden"/>
                                      </p:to>
                                    </p:set>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304800" y="822157"/>
            <a:ext cx="8534400" cy="758952"/>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4800" dirty="0">
                <a:solidFill>
                  <a:schemeClr val="accent2">
                    <a:lumMod val="50000"/>
                  </a:schemeClr>
                </a:solidFill>
                <a:effectLst>
                  <a:outerShdw blurRad="38100" dist="38100" dir="2700000" algn="tl">
                    <a:srgbClr val="000000">
                      <a:alpha val="43137"/>
                    </a:srgbClr>
                  </a:outerShdw>
                </a:effectLst>
              </a:rPr>
              <a:t>Baryons with heavy-quarks in a contact interaction</a:t>
            </a:r>
          </a:p>
        </p:txBody>
      </p:sp>
      <p:pic>
        <p:nvPicPr>
          <p:cNvPr id="2" name="Imagen 1">
            <a:extLst>
              <a:ext uri="{FF2B5EF4-FFF2-40B4-BE49-F238E27FC236}">
                <a16:creationId xmlns:a16="http://schemas.microsoft.com/office/drawing/2014/main" id="{9A16A0F5-FB0A-48A3-8C6B-02DA85FAE7FA}"/>
              </a:ext>
            </a:extLst>
          </p:cNvPr>
          <p:cNvPicPr>
            <a:picLocks noChangeAspect="1"/>
          </p:cNvPicPr>
          <p:nvPr/>
        </p:nvPicPr>
        <p:blipFill>
          <a:blip r:embed="rId2"/>
          <a:stretch>
            <a:fillRect/>
          </a:stretch>
        </p:blipFill>
        <p:spPr>
          <a:xfrm>
            <a:off x="3293368" y="4653136"/>
            <a:ext cx="5800500" cy="1840544"/>
          </a:xfrm>
          <a:prstGeom prst="rect">
            <a:avLst/>
          </a:prstGeom>
          <a:ln>
            <a:solidFill>
              <a:srgbClr val="7FB2DF"/>
            </a:solidFill>
          </a:ln>
          <a:effectLst>
            <a:softEdge rad="152400"/>
          </a:effectLst>
        </p:spPr>
      </p:pic>
      <mc:AlternateContent xmlns:mc="http://schemas.openxmlformats.org/markup-compatibility/2006" xmlns:a14="http://schemas.microsoft.com/office/drawing/2010/main">
        <mc:Choice Requires="a14">
          <p:sp>
            <p:nvSpPr>
              <p:cNvPr id="7" name="3 Marcador de contenido">
                <a:extLst>
                  <a:ext uri="{FF2B5EF4-FFF2-40B4-BE49-F238E27FC236}">
                    <a16:creationId xmlns:a16="http://schemas.microsoft.com/office/drawing/2014/main" id="{F586F49B-5382-B664-DB24-F232FEE37DB7}"/>
                  </a:ext>
                </a:extLst>
              </p:cNvPr>
              <p:cNvSpPr txBox="1">
                <a:spLocks/>
              </p:cNvSpPr>
              <p:nvPr/>
            </p:nvSpPr>
            <p:spPr>
              <a:xfrm>
                <a:off x="539552" y="1772816"/>
                <a:ext cx="8532672" cy="3131840"/>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nSpc>
                    <a:spcPct val="100000"/>
                  </a:lnSpc>
                  <a:buFont typeface="Arial" panose="020B0604020202020204" pitchFamily="34" charset="0"/>
                  <a:buChar char="•"/>
                </a:pPr>
                <a:r>
                  <a:rPr lang="en-US" dirty="0">
                    <a:solidFill>
                      <a:schemeClr val="accent2">
                        <a:lumMod val="50000"/>
                      </a:schemeClr>
                    </a:solidFill>
                  </a:rPr>
                  <a:t>Up to date, the single heavy baryons are not all discovered.</a:t>
                </a:r>
              </a:p>
              <a:p>
                <a:pPr>
                  <a:lnSpc>
                    <a:spcPct val="100000"/>
                  </a:lnSpc>
                  <a:buFont typeface="Arial" panose="020B0604020202020204" pitchFamily="34" charset="0"/>
                  <a:buChar char="•"/>
                </a:pPr>
                <a:r>
                  <a:rPr lang="en-US" dirty="0">
                    <a:solidFill>
                      <a:schemeClr val="accent2">
                        <a:lumMod val="50000"/>
                      </a:schemeClr>
                    </a:solidFill>
                  </a:rPr>
                  <a:t>In 2002, the observation of the </a:t>
                </a:r>
                <a:r>
                  <a:rPr lang="en-US" dirty="0">
                    <a:solidFill>
                      <a:srgbClr val="0000FF"/>
                    </a:solidFill>
                  </a:rPr>
                  <a:t>double charm </a:t>
                </a:r>
                <a14:m>
                  <m:oMath xmlns:m="http://schemas.openxmlformats.org/officeDocument/2006/math">
                    <m:sSubSup>
                      <m:sSubSupPr>
                        <m:ctrlPr>
                          <a:rPr lang="en-US" i="1" smtClean="0">
                            <a:solidFill>
                              <a:srgbClr val="0000FF"/>
                            </a:solidFill>
                            <a:latin typeface="Cambria Math" panose="02040503050406030204" pitchFamily="18" charset="0"/>
                          </a:rPr>
                        </m:ctrlPr>
                      </m:sSubSupPr>
                      <m:e>
                        <m:r>
                          <a:rPr lang="en-US" i="1" smtClean="0">
                            <a:solidFill>
                              <a:srgbClr val="0000FF"/>
                            </a:solidFill>
                            <a:latin typeface="Cambria Math" panose="02040503050406030204" pitchFamily="18" charset="0"/>
                          </a:rPr>
                          <m:t>𝛯</m:t>
                        </m:r>
                      </m:e>
                      <m:sub>
                        <m:r>
                          <a:rPr lang="es-MX" i="1" smtClean="0">
                            <a:solidFill>
                              <a:srgbClr val="0000FF"/>
                            </a:solidFill>
                            <a:latin typeface="Cambria Math" panose="02040503050406030204" pitchFamily="18" charset="0"/>
                          </a:rPr>
                          <m:t>𝑐𝑐</m:t>
                        </m:r>
                      </m:sub>
                      <m:sup>
                        <m:r>
                          <a:rPr lang="en-US" i="1" smtClean="0">
                            <a:solidFill>
                              <a:srgbClr val="0000FF"/>
                            </a:solidFill>
                            <a:latin typeface="Cambria Math" panose="02040503050406030204" pitchFamily="18" charset="0"/>
                          </a:rPr>
                          <m:t>+</m:t>
                        </m:r>
                        <m:r>
                          <a:rPr lang="es-MX" i="1" smtClean="0">
                            <a:solidFill>
                              <a:srgbClr val="0000FF"/>
                            </a:solidFill>
                            <a:latin typeface="Cambria Math" panose="02040503050406030204" pitchFamily="18" charset="0"/>
                          </a:rPr>
                          <m:t>+</m:t>
                        </m:r>
                      </m:sup>
                    </m:sSubSup>
                  </m:oMath>
                </a14:m>
                <a:r>
                  <a:rPr lang="en-US" dirty="0">
                    <a:solidFill>
                      <a:srgbClr val="0000FF"/>
                    </a:solidFill>
                  </a:rPr>
                  <a:t>baryon</a:t>
                </a:r>
                <a:r>
                  <a:rPr lang="en-US" dirty="0">
                    <a:solidFill>
                      <a:schemeClr val="accent2">
                        <a:lumMod val="50000"/>
                      </a:schemeClr>
                    </a:solidFill>
                  </a:rPr>
                  <a:t> with a mass of 3460. However, recent observations by </a:t>
                </a:r>
                <a:r>
                  <a:rPr lang="en-US" dirty="0" err="1">
                    <a:solidFill>
                      <a:schemeClr val="accent2">
                        <a:lumMod val="50000"/>
                      </a:schemeClr>
                    </a:solidFill>
                  </a:rPr>
                  <a:t>LHCb</a:t>
                </a:r>
                <a:r>
                  <a:rPr lang="en-US" dirty="0">
                    <a:solidFill>
                      <a:schemeClr val="accent2">
                        <a:lumMod val="50000"/>
                      </a:schemeClr>
                    </a:solidFill>
                  </a:rPr>
                  <a:t> put it in the range of 3621. This produced a new interest in restudy </a:t>
                </a:r>
                <a:r>
                  <a:rPr lang="en-US" dirty="0">
                    <a:solidFill>
                      <a:srgbClr val="0000FF"/>
                    </a:solidFill>
                  </a:rPr>
                  <a:t>baryons</a:t>
                </a:r>
                <a:r>
                  <a:rPr lang="en-US" dirty="0">
                    <a:solidFill>
                      <a:schemeClr val="accent2">
                        <a:lumMod val="50000"/>
                      </a:schemeClr>
                    </a:solidFill>
                  </a:rPr>
                  <a:t> with </a:t>
                </a:r>
                <a:r>
                  <a:rPr lang="en-US" dirty="0">
                    <a:solidFill>
                      <a:srgbClr val="0000FF"/>
                    </a:solidFill>
                  </a:rPr>
                  <a:t>heavy-quarks.</a:t>
                </a:r>
              </a:p>
              <a:p>
                <a:pPr>
                  <a:lnSpc>
                    <a:spcPct val="100000"/>
                  </a:lnSpc>
                  <a:buFont typeface="Arial" panose="020B0604020202020204" pitchFamily="34" charset="0"/>
                  <a:buChar char="•"/>
                </a:pPr>
                <a:r>
                  <a:rPr lang="en-US" dirty="0">
                    <a:solidFill>
                      <a:schemeClr val="accent2">
                        <a:lumMod val="50000"/>
                      </a:schemeClr>
                    </a:solidFill>
                  </a:rPr>
                  <a:t>The Schwinger-Dyson equations and the contact interaction have a </a:t>
                </a:r>
                <a:r>
                  <a:rPr lang="en-US" dirty="0">
                    <a:solidFill>
                      <a:srgbClr val="0000FF"/>
                    </a:solidFill>
                  </a:rPr>
                  <a:t>baryon</a:t>
                </a:r>
                <a:r>
                  <a:rPr lang="en-US" dirty="0">
                    <a:solidFill>
                      <a:schemeClr val="accent2">
                        <a:lumMod val="50000"/>
                      </a:schemeClr>
                    </a:solidFill>
                  </a:rPr>
                  <a:t> description in a </a:t>
                </a:r>
                <a:r>
                  <a:rPr lang="en-US" dirty="0">
                    <a:solidFill>
                      <a:srgbClr val="0000FF"/>
                    </a:solidFill>
                  </a:rPr>
                  <a:t>quark-diquark</a:t>
                </a:r>
                <a:r>
                  <a:rPr lang="en-US" dirty="0">
                    <a:solidFill>
                      <a:schemeClr val="accent2">
                        <a:lumMod val="50000"/>
                      </a:schemeClr>
                    </a:solidFill>
                  </a:rPr>
                  <a:t> interaction kernel with a </a:t>
                </a:r>
                <a:r>
                  <a:rPr lang="en-US" dirty="0">
                    <a:solidFill>
                      <a:srgbClr val="0000FF"/>
                    </a:solidFill>
                  </a:rPr>
                  <a:t>quark exchange </a:t>
                </a:r>
                <a:r>
                  <a:rPr lang="en-US" dirty="0">
                    <a:solidFill>
                      <a:schemeClr val="accent2">
                        <a:lumMod val="50000"/>
                      </a:schemeClr>
                    </a:solidFill>
                  </a:rPr>
                  <a:t>interaction.</a:t>
                </a:r>
              </a:p>
              <a:p>
                <a:pPr>
                  <a:lnSpc>
                    <a:spcPct val="100000"/>
                  </a:lnSpc>
                  <a:buFont typeface="Arial" panose="020B0604020202020204" pitchFamily="34" charset="0"/>
                  <a:buChar char="•"/>
                </a:pPr>
                <a:r>
                  <a:rPr lang="en-US" dirty="0">
                    <a:solidFill>
                      <a:schemeClr val="accent2">
                        <a:lumMod val="50000"/>
                      </a:schemeClr>
                    </a:solidFill>
                  </a:rPr>
                  <a:t>These studies have been performed in both </a:t>
                </a:r>
                <a:r>
                  <a:rPr lang="en-US" dirty="0">
                    <a:solidFill>
                      <a:srgbClr val="0000FF"/>
                    </a:solidFill>
                  </a:rPr>
                  <a:t>light-sector and heavy-sector. </a:t>
                </a:r>
                <a:endParaRPr lang="en-US" dirty="0">
                  <a:solidFill>
                    <a:srgbClr val="FF0000"/>
                  </a:solidFill>
                </a:endParaRPr>
              </a:p>
            </p:txBody>
          </p:sp>
        </mc:Choice>
        <mc:Fallback xmlns="">
          <p:sp>
            <p:nvSpPr>
              <p:cNvPr id="7" name="3 Marcador de contenido">
                <a:extLst>
                  <a:ext uri="{FF2B5EF4-FFF2-40B4-BE49-F238E27FC236}">
                    <a16:creationId xmlns:a16="http://schemas.microsoft.com/office/drawing/2014/main" id="{F586F49B-5382-B664-DB24-F232FEE37DB7}"/>
                  </a:ext>
                </a:extLst>
              </p:cNvPr>
              <p:cNvSpPr txBox="1">
                <a:spLocks noRot="1" noChangeAspect="1" noMove="1" noResize="1" noEditPoints="1" noAdjustHandles="1" noChangeArrowheads="1" noChangeShapeType="1" noTextEdit="1"/>
              </p:cNvSpPr>
              <p:nvPr/>
            </p:nvSpPr>
            <p:spPr>
              <a:xfrm>
                <a:off x="539552" y="1772816"/>
                <a:ext cx="8532672" cy="3131840"/>
              </a:xfrm>
              <a:prstGeom prst="rect">
                <a:avLst/>
              </a:prstGeom>
              <a:blipFill>
                <a:blip r:embed="rId3"/>
                <a:stretch>
                  <a:fillRect l="-1716" t="-1167" r="-715" b="-1362"/>
                </a:stretch>
              </a:blipFill>
            </p:spPr>
            <p:txBody>
              <a:bodyPr/>
              <a:lstStyle/>
              <a:p>
                <a:r>
                  <a:rPr lang="es-MX">
                    <a:noFill/>
                  </a:rPr>
                  <a:t> </a:t>
                </a:r>
              </a:p>
            </p:txBody>
          </p:sp>
        </mc:Fallback>
      </mc:AlternateContent>
      <p:sp>
        <p:nvSpPr>
          <p:cNvPr id="8" name="12 CuadroTexto">
            <a:extLst>
              <a:ext uri="{FF2B5EF4-FFF2-40B4-BE49-F238E27FC236}">
                <a16:creationId xmlns:a16="http://schemas.microsoft.com/office/drawing/2014/main" id="{B2CA8748-3C24-7F55-B4B0-C87CC7415CCE}"/>
              </a:ext>
            </a:extLst>
          </p:cNvPr>
          <p:cNvSpPr txBox="1"/>
          <p:nvPr/>
        </p:nvSpPr>
        <p:spPr>
          <a:xfrm>
            <a:off x="0" y="4660204"/>
            <a:ext cx="4265984" cy="2308324"/>
          </a:xfrm>
          <a:prstGeom prst="rect">
            <a:avLst/>
          </a:prstGeom>
          <a:noFill/>
        </p:spPr>
        <p:txBody>
          <a:bodyPr wrap="square" rtlCol="0">
            <a:spAutoFit/>
          </a:bodyPr>
          <a:lstStyle/>
          <a:p>
            <a:r>
              <a:rPr lang="en-US" b="1" dirty="0">
                <a:solidFill>
                  <a:schemeClr val="accent5">
                    <a:lumMod val="75000"/>
                  </a:schemeClr>
                </a:solidFill>
                <a:latin typeface="Calibri(Cuerpo)"/>
                <a:cs typeface="Calibri" panose="020F0502020204030204" pitchFamily="34" charset="0"/>
              </a:rPr>
              <a:t>Chen </a:t>
            </a:r>
            <a:r>
              <a:rPr lang="en-US" b="1" dirty="0" err="1">
                <a:solidFill>
                  <a:schemeClr val="accent5">
                    <a:lumMod val="75000"/>
                  </a:schemeClr>
                </a:solidFill>
                <a:latin typeface="Calibri(Cuerpo)"/>
                <a:cs typeface="Calibri" panose="020F0502020204030204" pitchFamily="34" charset="0"/>
              </a:rPr>
              <a:t>Chen</a:t>
            </a:r>
            <a:r>
              <a:rPr lang="en-US" b="1" dirty="0">
                <a:solidFill>
                  <a:schemeClr val="accent5">
                    <a:lumMod val="75000"/>
                  </a:schemeClr>
                </a:solidFill>
                <a:latin typeface="Calibri(Cuerpo)"/>
                <a:cs typeface="Calibri" panose="020F0502020204030204" pitchFamily="34" charset="0"/>
              </a:rPr>
              <a:t>, et. al	</a:t>
            </a:r>
          </a:p>
          <a:p>
            <a:r>
              <a:rPr lang="en-US" b="1" dirty="0">
                <a:solidFill>
                  <a:schemeClr val="accent5">
                    <a:lumMod val="75000"/>
                  </a:schemeClr>
                </a:solidFill>
                <a:latin typeface="Calibri(Cuerpo)"/>
                <a:cs typeface="Calibri" panose="020F0502020204030204" pitchFamily="34" charset="0"/>
              </a:rPr>
              <a:t>Few Body Syst. 53 (2012) 293-326</a:t>
            </a:r>
          </a:p>
          <a:p>
            <a:r>
              <a:rPr lang="en-US" b="1" dirty="0">
                <a:solidFill>
                  <a:schemeClr val="accent5">
                    <a:lumMod val="75000"/>
                  </a:schemeClr>
                </a:solidFill>
                <a:latin typeface="Calibri(Cuerpo)"/>
                <a:cs typeface="Calibri" panose="020F0502020204030204" pitchFamily="34" charset="0"/>
              </a:rPr>
              <a:t>Pei-Li Yin, et. al     </a:t>
            </a:r>
          </a:p>
          <a:p>
            <a:r>
              <a:rPr lang="en-US" b="1" dirty="0">
                <a:solidFill>
                  <a:schemeClr val="accent5">
                    <a:lumMod val="75000"/>
                  </a:schemeClr>
                </a:solidFill>
                <a:latin typeface="Calibri(Cuerpo)"/>
                <a:cs typeface="Calibri" panose="020F0502020204030204" pitchFamily="34" charset="0"/>
              </a:rPr>
              <a:t>Phys. Rev. D100 (2019) no.3, 034008</a:t>
            </a:r>
          </a:p>
          <a:p>
            <a:r>
              <a:rPr lang="en-US" b="1" dirty="0">
                <a:solidFill>
                  <a:schemeClr val="accent5">
                    <a:lumMod val="75000"/>
                  </a:schemeClr>
                </a:solidFill>
                <a:latin typeface="Calibri(Cuerpo)"/>
                <a:cs typeface="Calibri" panose="020F0502020204030204" pitchFamily="34" charset="0"/>
              </a:rPr>
              <a:t>P.C. </a:t>
            </a:r>
            <a:r>
              <a:rPr lang="en-US" b="1" dirty="0" err="1">
                <a:solidFill>
                  <a:schemeClr val="accent5">
                    <a:lumMod val="75000"/>
                  </a:schemeClr>
                </a:solidFill>
                <a:latin typeface="Calibri(Cuerpo)"/>
                <a:cs typeface="Calibri" panose="020F0502020204030204" pitchFamily="34" charset="0"/>
              </a:rPr>
              <a:t>Wallbott</a:t>
            </a:r>
            <a:r>
              <a:rPr lang="en-US" b="1" dirty="0">
                <a:solidFill>
                  <a:schemeClr val="accent5">
                    <a:lumMod val="75000"/>
                  </a:schemeClr>
                </a:solidFill>
                <a:latin typeface="Calibri(Cuerpo)"/>
                <a:cs typeface="Calibri" panose="020F0502020204030204" pitchFamily="34" charset="0"/>
              </a:rPr>
              <a:t>, et. al     </a:t>
            </a:r>
          </a:p>
          <a:p>
            <a:r>
              <a:rPr lang="en-US" b="1" dirty="0">
                <a:solidFill>
                  <a:schemeClr val="accent5">
                    <a:lumMod val="75000"/>
                  </a:schemeClr>
                </a:solidFill>
                <a:latin typeface="Calibri(Cuerpo)"/>
                <a:cs typeface="Calibri" panose="020F0502020204030204" pitchFamily="34" charset="0"/>
              </a:rPr>
              <a:t>J. Phys. Conf. Ser. 1024 (2018) no.1, 01205 </a:t>
            </a:r>
          </a:p>
          <a:p>
            <a:endParaRPr lang="en-US" b="1" dirty="0">
              <a:solidFill>
                <a:schemeClr val="accent5">
                  <a:lumMod val="75000"/>
                </a:schemeClr>
              </a:solidFill>
              <a:latin typeface="Calibri(Cuerpo)"/>
              <a:cs typeface="Calibri" panose="020F0502020204030204" pitchFamily="34" charset="0"/>
            </a:endParaRPr>
          </a:p>
          <a:p>
            <a:r>
              <a:rPr lang="en-US" b="1" dirty="0">
                <a:solidFill>
                  <a:schemeClr val="accent5">
                    <a:lumMod val="75000"/>
                  </a:schemeClr>
                </a:solidFill>
                <a:latin typeface="Calibri(Cuerpo)"/>
                <a:cs typeface="Calibri" panose="020F0502020204030204" pitchFamily="34" charset="0"/>
              </a:rPr>
              <a:t> </a:t>
            </a:r>
          </a:p>
        </p:txBody>
      </p:sp>
    </p:spTree>
    <p:extLst>
      <p:ext uri="{BB962C8B-B14F-4D97-AF65-F5344CB8AC3E}">
        <p14:creationId xmlns:p14="http://schemas.microsoft.com/office/powerpoint/2010/main" val="415317446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D33FBE4F-7D4D-974A-152A-9E4BC022C7AC}"/>
              </a:ext>
            </a:extLst>
          </p:cNvPr>
          <p:cNvPicPr>
            <a:picLocks noChangeAspect="1"/>
          </p:cNvPicPr>
          <p:nvPr/>
        </p:nvPicPr>
        <p:blipFill>
          <a:blip r:embed="rId2"/>
          <a:stretch>
            <a:fillRect/>
          </a:stretch>
        </p:blipFill>
        <p:spPr>
          <a:xfrm>
            <a:off x="107504" y="1447034"/>
            <a:ext cx="9144000" cy="1276567"/>
          </a:xfrm>
          <a:prstGeom prst="rect">
            <a:avLst/>
          </a:prstGeom>
        </p:spPr>
      </p:pic>
      <p:pic>
        <p:nvPicPr>
          <p:cNvPr id="13" name="Imagen 12">
            <a:extLst>
              <a:ext uri="{FF2B5EF4-FFF2-40B4-BE49-F238E27FC236}">
                <a16:creationId xmlns:a16="http://schemas.microsoft.com/office/drawing/2014/main" id="{7332C018-74C5-5F3D-8838-56138677721B}"/>
              </a:ext>
            </a:extLst>
          </p:cNvPr>
          <p:cNvPicPr>
            <a:picLocks noChangeAspect="1"/>
          </p:cNvPicPr>
          <p:nvPr/>
        </p:nvPicPr>
        <p:blipFill>
          <a:blip r:embed="rId3"/>
          <a:stretch>
            <a:fillRect/>
          </a:stretch>
        </p:blipFill>
        <p:spPr>
          <a:xfrm>
            <a:off x="467544" y="2883224"/>
            <a:ext cx="3209925" cy="3409950"/>
          </a:xfrm>
          <a:prstGeom prst="rect">
            <a:avLst/>
          </a:prstGeom>
        </p:spPr>
      </p:pic>
      <p:pic>
        <p:nvPicPr>
          <p:cNvPr id="16" name="Imagen 15">
            <a:extLst>
              <a:ext uri="{FF2B5EF4-FFF2-40B4-BE49-F238E27FC236}">
                <a16:creationId xmlns:a16="http://schemas.microsoft.com/office/drawing/2014/main" id="{F786B5FA-5325-768C-CD87-3B7953A2E7C1}"/>
              </a:ext>
            </a:extLst>
          </p:cNvPr>
          <p:cNvPicPr>
            <a:picLocks noChangeAspect="1"/>
          </p:cNvPicPr>
          <p:nvPr/>
        </p:nvPicPr>
        <p:blipFill>
          <a:blip r:embed="rId4"/>
          <a:stretch>
            <a:fillRect/>
          </a:stretch>
        </p:blipFill>
        <p:spPr>
          <a:xfrm>
            <a:off x="3924823" y="3501008"/>
            <a:ext cx="5114925" cy="2819400"/>
          </a:xfrm>
          <a:prstGeom prst="rect">
            <a:avLst/>
          </a:prstGeom>
        </p:spPr>
      </p:pic>
      <p:sp>
        <p:nvSpPr>
          <p:cNvPr id="18" name="CuadroTexto 17">
            <a:extLst>
              <a:ext uri="{FF2B5EF4-FFF2-40B4-BE49-F238E27FC236}">
                <a16:creationId xmlns:a16="http://schemas.microsoft.com/office/drawing/2014/main" id="{1DC6AEB1-FC9A-BE50-33DB-DBB20290874A}"/>
              </a:ext>
            </a:extLst>
          </p:cNvPr>
          <p:cNvSpPr txBox="1"/>
          <p:nvPr/>
        </p:nvSpPr>
        <p:spPr>
          <a:xfrm>
            <a:off x="3919330" y="2723601"/>
            <a:ext cx="4626528" cy="923330"/>
          </a:xfrm>
          <a:prstGeom prst="rect">
            <a:avLst/>
          </a:prstGeom>
          <a:noFill/>
        </p:spPr>
        <p:txBody>
          <a:bodyPr wrap="square">
            <a:spAutoFit/>
          </a:bodyPr>
          <a:lstStyle/>
          <a:p>
            <a:r>
              <a:rPr lang="en-US" b="1" dirty="0">
                <a:solidFill>
                  <a:schemeClr val="accent5">
                    <a:lumMod val="75000"/>
                  </a:schemeClr>
                </a:solidFill>
                <a:latin typeface="Calibri(Cuerpo)"/>
                <a:cs typeface="Calibri" panose="020F0502020204030204" pitchFamily="34" charset="0"/>
              </a:rPr>
              <a:t> L.X Gutiérrez-Guerrero, A. Bashir.</a:t>
            </a:r>
          </a:p>
          <a:p>
            <a:r>
              <a:rPr lang="en-US" b="1" dirty="0">
                <a:solidFill>
                  <a:schemeClr val="accent5">
                    <a:lumMod val="75000"/>
                  </a:schemeClr>
                </a:solidFill>
                <a:latin typeface="Calibri(Cuerpo)"/>
                <a:cs typeface="Calibri" panose="020F0502020204030204" pitchFamily="34" charset="0"/>
              </a:rPr>
              <a:t> M.A. Bedolla, E. Santopinto</a:t>
            </a:r>
          </a:p>
          <a:p>
            <a:r>
              <a:rPr lang="en-US" b="1" dirty="0">
                <a:solidFill>
                  <a:schemeClr val="accent5">
                    <a:lumMod val="75000"/>
                  </a:schemeClr>
                </a:solidFill>
                <a:latin typeface="Calibri(Cuerpo)"/>
                <a:cs typeface="Calibri" panose="020F0502020204030204" pitchFamily="34" charset="0"/>
              </a:rPr>
              <a:t> </a:t>
            </a:r>
            <a:r>
              <a:rPr lang="en-US" b="1" dirty="0" err="1">
                <a:solidFill>
                  <a:schemeClr val="accent5">
                    <a:lumMod val="75000"/>
                  </a:schemeClr>
                </a:solidFill>
                <a:latin typeface="Calibri(Cuerpo)"/>
                <a:cs typeface="Calibri" panose="020F0502020204030204" pitchFamily="34" charset="0"/>
              </a:rPr>
              <a:t>Phys.Rev.D</a:t>
            </a:r>
            <a:r>
              <a:rPr lang="en-US" b="1" dirty="0">
                <a:solidFill>
                  <a:schemeClr val="accent5">
                    <a:lumMod val="75000"/>
                  </a:schemeClr>
                </a:solidFill>
                <a:latin typeface="Calibri(Cuerpo)"/>
                <a:cs typeface="Calibri" panose="020F0502020204030204" pitchFamily="34" charset="0"/>
              </a:rPr>
              <a:t> 100 (2019) 11, 114032</a:t>
            </a:r>
            <a:endParaRPr lang="es-MX" dirty="0"/>
          </a:p>
        </p:txBody>
      </p:sp>
      <p:sp>
        <p:nvSpPr>
          <p:cNvPr id="19" name="1 Título">
            <a:extLst>
              <a:ext uri="{FF2B5EF4-FFF2-40B4-BE49-F238E27FC236}">
                <a16:creationId xmlns:a16="http://schemas.microsoft.com/office/drawing/2014/main" id="{859B2B73-FC3A-87E8-1911-A954AB25DA0F}"/>
              </a:ext>
            </a:extLst>
          </p:cNvPr>
          <p:cNvSpPr txBox="1">
            <a:spLocks/>
          </p:cNvSpPr>
          <p:nvPr/>
        </p:nvSpPr>
        <p:spPr>
          <a:xfrm>
            <a:off x="304800" y="822157"/>
            <a:ext cx="8534400" cy="758952"/>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4800" dirty="0">
                <a:solidFill>
                  <a:schemeClr val="accent2">
                    <a:lumMod val="50000"/>
                  </a:schemeClr>
                </a:solidFill>
                <a:effectLst>
                  <a:outerShdw blurRad="38100" dist="38100" dir="2700000" algn="tl">
                    <a:srgbClr val="000000">
                      <a:alpha val="43137"/>
                    </a:srgbClr>
                  </a:outerShdw>
                </a:effectLst>
              </a:rPr>
              <a:t>Baryons with heavy-quarks in a contact interaction</a:t>
            </a:r>
          </a:p>
        </p:txBody>
      </p:sp>
    </p:spTree>
    <p:extLst>
      <p:ext uri="{BB962C8B-B14F-4D97-AF65-F5344CB8AC3E}">
        <p14:creationId xmlns:p14="http://schemas.microsoft.com/office/powerpoint/2010/main" val="393442157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3 Marcador de contenido"/>
              <p:cNvSpPr>
                <a:spLocks noGrp="1"/>
              </p:cNvSpPr>
              <p:nvPr>
                <p:ph sz="quarter" idx="13"/>
              </p:nvPr>
            </p:nvSpPr>
            <p:spPr>
              <a:xfrm>
                <a:off x="305664" y="2199263"/>
                <a:ext cx="8532672" cy="3131840"/>
              </a:xfrm>
            </p:spPr>
            <p:txBody>
              <a:bodyPr>
                <a:noAutofit/>
              </a:bodyPr>
              <a:lstStyle/>
              <a:p>
                <a:r>
                  <a:rPr lang="en-US" cap="none" dirty="0">
                    <a:solidFill>
                      <a:schemeClr val="accent2">
                        <a:lumMod val="50000"/>
                      </a:schemeClr>
                    </a:solidFill>
                  </a:rPr>
                  <a:t>The masses of baryons with spin-3/2 with a single heavy quark obey an equal-spacing rule.</a:t>
                </a:r>
              </a:p>
              <a:p>
                <a:endParaRPr lang="en-US" cap="none" dirty="0">
                  <a:solidFill>
                    <a:schemeClr val="accent2">
                      <a:lumMod val="50000"/>
                    </a:schemeClr>
                  </a:solidFill>
                </a:endParaRPr>
              </a:p>
              <a:p>
                <a:r>
                  <a:rPr lang="es-MX" cap="none" dirty="0" err="1">
                    <a:solidFill>
                      <a:schemeClr val="accent2">
                        <a:lumMod val="50000"/>
                      </a:schemeClr>
                    </a:solidFill>
                  </a:rPr>
                  <a:t>For</a:t>
                </a:r>
                <a:r>
                  <a:rPr lang="es-MX" cap="none" dirty="0">
                    <a:solidFill>
                      <a:schemeClr val="accent2">
                        <a:lumMod val="50000"/>
                      </a:schemeClr>
                    </a:solidFill>
                  </a:rPr>
                  <a:t> </a:t>
                </a:r>
                <a:r>
                  <a:rPr lang="es-MX" cap="none" dirty="0" err="1">
                    <a:solidFill>
                      <a:schemeClr val="accent2">
                        <a:lumMod val="50000"/>
                      </a:schemeClr>
                    </a:solidFill>
                  </a:rPr>
                  <a:t>our</a:t>
                </a:r>
                <a:r>
                  <a:rPr lang="es-MX" cap="none" dirty="0">
                    <a:solidFill>
                      <a:schemeClr val="accent2">
                        <a:lumMod val="50000"/>
                      </a:schemeClr>
                    </a:solidFill>
                  </a:rPr>
                  <a:t> </a:t>
                </a:r>
                <a:r>
                  <a:rPr lang="es-MX" cap="none" dirty="0" err="1">
                    <a:solidFill>
                      <a:schemeClr val="accent2">
                        <a:lumMod val="50000"/>
                      </a:schemeClr>
                    </a:solidFill>
                  </a:rPr>
                  <a:t>parameters</a:t>
                </a:r>
                <a:r>
                  <a:rPr lang="es-MX" cap="none" dirty="0">
                    <a:solidFill>
                      <a:schemeClr val="accent2">
                        <a:lumMod val="50000"/>
                      </a:schemeClr>
                    </a:solidFill>
                  </a:rPr>
                  <a:t>, </a:t>
                </a:r>
                <a:r>
                  <a:rPr lang="es-MX" cap="none" dirty="0" err="1">
                    <a:solidFill>
                      <a:schemeClr val="accent2">
                        <a:lumMod val="50000"/>
                      </a:schemeClr>
                    </a:solidFill>
                  </a:rPr>
                  <a:t>we</a:t>
                </a:r>
                <a:r>
                  <a:rPr lang="es-MX" cap="none" dirty="0">
                    <a:solidFill>
                      <a:schemeClr val="accent2">
                        <a:lumMod val="50000"/>
                      </a:schemeClr>
                    </a:solidFill>
                  </a:rPr>
                  <a:t> </a:t>
                </a:r>
                <a:r>
                  <a:rPr lang="es-MX" cap="none" dirty="0" err="1">
                    <a:solidFill>
                      <a:schemeClr val="accent2">
                        <a:lumMod val="50000"/>
                      </a:schemeClr>
                    </a:solidFill>
                  </a:rPr>
                  <a:t>obtain</a:t>
                </a:r>
                <a:r>
                  <a:rPr lang="es-MX" cap="none" dirty="0">
                    <a:solidFill>
                      <a:schemeClr val="accent2">
                        <a:lumMod val="50000"/>
                      </a:schemeClr>
                    </a:solidFill>
                  </a:rPr>
                  <a:t> a </a:t>
                </a:r>
                <a:r>
                  <a:rPr lang="es-MX" cap="none" dirty="0" err="1">
                    <a:solidFill>
                      <a:schemeClr val="accent2">
                        <a:lumMod val="50000"/>
                      </a:schemeClr>
                    </a:solidFill>
                  </a:rPr>
                  <a:t>mass</a:t>
                </a:r>
                <a:r>
                  <a:rPr lang="es-MX" cap="none" dirty="0">
                    <a:solidFill>
                      <a:schemeClr val="accent2">
                        <a:lumMod val="50000"/>
                      </a:schemeClr>
                    </a:solidFill>
                  </a:rPr>
                  <a:t> </a:t>
                </a:r>
                <a:r>
                  <a:rPr lang="es-MX" cap="none" dirty="0" err="1">
                    <a:solidFill>
                      <a:schemeClr val="accent2">
                        <a:lumMod val="50000"/>
                      </a:schemeClr>
                    </a:solidFill>
                  </a:rPr>
                  <a:t>of</a:t>
                </a:r>
                <a:r>
                  <a:rPr lang="es-MX" cap="none" dirty="0">
                    <a:solidFill>
                      <a:schemeClr val="accent2">
                        <a:lumMod val="50000"/>
                      </a:schemeClr>
                    </a:solidFill>
                  </a:rPr>
                  <a:t> </a:t>
                </a:r>
                <a14:m>
                  <m:oMath xmlns:m="http://schemas.openxmlformats.org/officeDocument/2006/math">
                    <m:sSub>
                      <m:sSubPr>
                        <m:ctrlPr>
                          <a:rPr lang="es-MX" i="1" cap="none" smtClean="0">
                            <a:solidFill>
                              <a:schemeClr val="accent2">
                                <a:lumMod val="50000"/>
                              </a:schemeClr>
                            </a:solidFill>
                            <a:latin typeface="Cambria Math" panose="02040503050406030204" pitchFamily="18" charset="0"/>
                          </a:rPr>
                        </m:ctrlPr>
                      </m:sSubPr>
                      <m:e>
                        <m:r>
                          <a:rPr lang="es-MX" i="1" cap="none" smtClean="0">
                            <a:solidFill>
                              <a:schemeClr val="accent2">
                                <a:lumMod val="50000"/>
                              </a:schemeClr>
                            </a:solidFill>
                            <a:latin typeface="Cambria Math" panose="02040503050406030204" pitchFamily="18" charset="0"/>
                          </a:rPr>
                          <m:t>𝑚</m:t>
                        </m:r>
                      </m:e>
                      <m:sub>
                        <m:sSub>
                          <m:sSubPr>
                            <m:ctrlPr>
                              <a:rPr lang="es-MX" i="1" cap="none" smtClean="0">
                                <a:solidFill>
                                  <a:schemeClr val="accent2">
                                    <a:lumMod val="50000"/>
                                  </a:schemeClr>
                                </a:solidFill>
                                <a:latin typeface="Cambria Math" panose="02040503050406030204" pitchFamily="18" charset="0"/>
                              </a:rPr>
                            </m:ctrlPr>
                          </m:sSubPr>
                          <m:e>
                            <m:r>
                              <a:rPr lang="es-MX" i="1" cap="none" smtClean="0">
                                <a:solidFill>
                                  <a:schemeClr val="accent2">
                                    <a:lumMod val="50000"/>
                                  </a:schemeClr>
                                </a:solidFill>
                                <a:latin typeface="Cambria Math" panose="02040503050406030204" pitchFamily="18" charset="0"/>
                              </a:rPr>
                              <m:t>𝛯</m:t>
                            </m:r>
                          </m:e>
                          <m:sub>
                            <m:r>
                              <a:rPr lang="es-MX" b="0" i="1" cap="none" smtClean="0">
                                <a:solidFill>
                                  <a:schemeClr val="accent2">
                                    <a:lumMod val="50000"/>
                                  </a:schemeClr>
                                </a:solidFill>
                                <a:latin typeface="Cambria Math" panose="02040503050406030204" pitchFamily="18" charset="0"/>
                              </a:rPr>
                              <m:t>𝑢𝑠𝑐</m:t>
                            </m:r>
                            <m:r>
                              <a:rPr lang="es-MX" b="0" i="1" cap="none" smtClean="0">
                                <a:solidFill>
                                  <a:schemeClr val="accent2">
                                    <a:lumMod val="50000"/>
                                  </a:schemeClr>
                                </a:solidFill>
                                <a:latin typeface="Cambria Math" panose="02040503050406030204" pitchFamily="18" charset="0"/>
                              </a:rPr>
                              <m:t>(</m:t>
                            </m:r>
                            <m:r>
                              <a:rPr lang="es-MX" b="0" i="1" cap="none" smtClean="0">
                                <a:solidFill>
                                  <a:schemeClr val="accent2">
                                    <a:lumMod val="50000"/>
                                  </a:schemeClr>
                                </a:solidFill>
                                <a:latin typeface="Cambria Math" panose="02040503050406030204" pitchFamily="18" charset="0"/>
                              </a:rPr>
                              <m:t>𝑏</m:t>
                            </m:r>
                            <m:r>
                              <a:rPr lang="es-MX" b="0" i="1" cap="none" smtClean="0">
                                <a:solidFill>
                                  <a:schemeClr val="accent2">
                                    <a:lumMod val="50000"/>
                                  </a:schemeClr>
                                </a:solidFill>
                                <a:latin typeface="Cambria Math" panose="02040503050406030204" pitchFamily="18" charset="0"/>
                              </a:rPr>
                              <m:t>)</m:t>
                            </m:r>
                          </m:sub>
                        </m:sSub>
                      </m:sub>
                    </m:sSub>
                    <m:r>
                      <a:rPr lang="es-MX" b="0" i="1" cap="none" smtClean="0">
                        <a:solidFill>
                          <a:schemeClr val="accent2">
                            <a:lumMod val="50000"/>
                          </a:schemeClr>
                        </a:solidFill>
                        <a:latin typeface="Cambria Math" panose="02040503050406030204" pitchFamily="18" charset="0"/>
                      </a:rPr>
                      <m:t>=2.76</m:t>
                    </m:r>
                    <m:d>
                      <m:dPr>
                        <m:ctrlPr>
                          <a:rPr lang="es-MX" b="0" i="1" cap="none" smtClean="0">
                            <a:solidFill>
                              <a:schemeClr val="accent2">
                                <a:lumMod val="50000"/>
                              </a:schemeClr>
                            </a:solidFill>
                            <a:latin typeface="Cambria Math" panose="02040503050406030204" pitchFamily="18" charset="0"/>
                          </a:rPr>
                        </m:ctrlPr>
                      </m:dPr>
                      <m:e>
                        <m:r>
                          <a:rPr lang="es-MX" b="0" i="1" cap="none" smtClean="0">
                            <a:solidFill>
                              <a:schemeClr val="accent2">
                                <a:lumMod val="50000"/>
                              </a:schemeClr>
                            </a:solidFill>
                            <a:latin typeface="Cambria Math" panose="02040503050406030204" pitchFamily="18" charset="0"/>
                          </a:rPr>
                          <m:t>5.86</m:t>
                        </m:r>
                      </m:e>
                    </m:d>
                    <m:r>
                      <a:rPr lang="es-MX" b="0" i="1" cap="none" smtClean="0">
                        <a:solidFill>
                          <a:schemeClr val="accent2">
                            <a:lumMod val="50000"/>
                          </a:schemeClr>
                        </a:solidFill>
                        <a:latin typeface="Cambria Math" panose="02040503050406030204" pitchFamily="18" charset="0"/>
                      </a:rPr>
                      <m:t>𝐺𝑒𝑉</m:t>
                    </m:r>
                    <m:r>
                      <a:rPr lang="es-MX" b="0" i="1" cap="none" smtClean="0">
                        <a:solidFill>
                          <a:schemeClr val="accent2">
                            <a:lumMod val="50000"/>
                          </a:schemeClr>
                        </a:solidFill>
                        <a:latin typeface="Cambria Math" panose="02040503050406030204" pitchFamily="18" charset="0"/>
                      </a:rPr>
                      <m:t> </m:t>
                    </m:r>
                  </m:oMath>
                </a14:m>
                <a:r>
                  <a:rPr lang="en-US" cap="none" dirty="0">
                    <a:solidFill>
                      <a:schemeClr val="accent2">
                        <a:lumMod val="50000"/>
                      </a:schemeClr>
                    </a:solidFill>
                  </a:rPr>
                  <a:t>, for CI’s </a:t>
                </a:r>
                <a14:m>
                  <m:oMath xmlns:m="http://schemas.openxmlformats.org/officeDocument/2006/math">
                    <m:sSub>
                      <m:sSubPr>
                        <m:ctrlPr>
                          <a:rPr lang="es-MX" i="1" cap="none">
                            <a:solidFill>
                              <a:schemeClr val="accent2">
                                <a:lumMod val="50000"/>
                              </a:schemeClr>
                            </a:solidFill>
                            <a:latin typeface="Cambria Math" panose="02040503050406030204" pitchFamily="18" charset="0"/>
                          </a:rPr>
                        </m:ctrlPr>
                      </m:sSubPr>
                      <m:e>
                        <m:r>
                          <a:rPr lang="es-MX" i="1" cap="none">
                            <a:solidFill>
                              <a:schemeClr val="accent2">
                                <a:lumMod val="50000"/>
                              </a:schemeClr>
                            </a:solidFill>
                            <a:latin typeface="Cambria Math" panose="02040503050406030204" pitchFamily="18" charset="0"/>
                          </a:rPr>
                          <m:t>𝑚</m:t>
                        </m:r>
                      </m:e>
                      <m:sub>
                        <m:sSub>
                          <m:sSubPr>
                            <m:ctrlPr>
                              <a:rPr lang="es-MX" i="1" cap="none">
                                <a:solidFill>
                                  <a:schemeClr val="accent2">
                                    <a:lumMod val="50000"/>
                                  </a:schemeClr>
                                </a:solidFill>
                                <a:latin typeface="Cambria Math" panose="02040503050406030204" pitchFamily="18" charset="0"/>
                              </a:rPr>
                            </m:ctrlPr>
                          </m:sSubPr>
                          <m:e>
                            <m:r>
                              <a:rPr lang="es-MX" i="1" cap="none">
                                <a:solidFill>
                                  <a:schemeClr val="accent2">
                                    <a:lumMod val="50000"/>
                                  </a:schemeClr>
                                </a:solidFill>
                                <a:latin typeface="Cambria Math" panose="02040503050406030204" pitchFamily="18" charset="0"/>
                              </a:rPr>
                              <m:t>𝛯</m:t>
                            </m:r>
                          </m:e>
                          <m:sub>
                            <m:r>
                              <a:rPr lang="es-MX" i="1" cap="none">
                                <a:solidFill>
                                  <a:schemeClr val="accent2">
                                    <a:lumMod val="50000"/>
                                  </a:schemeClr>
                                </a:solidFill>
                                <a:latin typeface="Cambria Math" panose="02040503050406030204" pitchFamily="18" charset="0"/>
                              </a:rPr>
                              <m:t>𝑢𝑠𝑐</m:t>
                            </m:r>
                            <m:r>
                              <a:rPr lang="es-MX" i="1" cap="none">
                                <a:solidFill>
                                  <a:schemeClr val="accent2">
                                    <a:lumMod val="50000"/>
                                  </a:schemeClr>
                                </a:solidFill>
                                <a:latin typeface="Cambria Math" panose="02040503050406030204" pitchFamily="18" charset="0"/>
                              </a:rPr>
                              <m:t>(</m:t>
                            </m:r>
                            <m:r>
                              <a:rPr lang="es-MX" i="1" cap="none">
                                <a:solidFill>
                                  <a:schemeClr val="accent2">
                                    <a:lumMod val="50000"/>
                                  </a:schemeClr>
                                </a:solidFill>
                                <a:latin typeface="Cambria Math" panose="02040503050406030204" pitchFamily="18" charset="0"/>
                              </a:rPr>
                              <m:t>𝑏</m:t>
                            </m:r>
                            <m:r>
                              <a:rPr lang="es-MX" i="1" cap="none">
                                <a:solidFill>
                                  <a:schemeClr val="accent2">
                                    <a:lumMod val="50000"/>
                                  </a:schemeClr>
                                </a:solidFill>
                                <a:latin typeface="Cambria Math" panose="02040503050406030204" pitchFamily="18" charset="0"/>
                              </a:rPr>
                              <m:t>)</m:t>
                            </m:r>
                          </m:sub>
                        </m:sSub>
                      </m:sub>
                    </m:sSub>
                    <m:r>
                      <a:rPr lang="es-MX" i="1" cap="none">
                        <a:solidFill>
                          <a:schemeClr val="accent2">
                            <a:lumMod val="50000"/>
                          </a:schemeClr>
                        </a:solidFill>
                        <a:latin typeface="Cambria Math" panose="02040503050406030204" pitchFamily="18" charset="0"/>
                      </a:rPr>
                      <m:t>=2.</m:t>
                    </m:r>
                    <m:r>
                      <a:rPr lang="es-MX" b="0" i="1" cap="none" smtClean="0">
                        <a:solidFill>
                          <a:schemeClr val="accent2">
                            <a:lumMod val="50000"/>
                          </a:schemeClr>
                        </a:solidFill>
                        <a:latin typeface="Cambria Math" panose="02040503050406030204" pitchFamily="18" charset="0"/>
                      </a:rPr>
                      <m:t>83</m:t>
                    </m:r>
                    <m:d>
                      <m:dPr>
                        <m:ctrlPr>
                          <a:rPr lang="es-MX" i="1" cap="none">
                            <a:solidFill>
                              <a:schemeClr val="accent2">
                                <a:lumMod val="50000"/>
                              </a:schemeClr>
                            </a:solidFill>
                            <a:latin typeface="Cambria Math" panose="02040503050406030204" pitchFamily="18" charset="0"/>
                          </a:rPr>
                        </m:ctrlPr>
                      </m:dPr>
                      <m:e>
                        <m:r>
                          <a:rPr lang="es-MX" b="0" i="1" cap="none" smtClean="0">
                            <a:solidFill>
                              <a:schemeClr val="accent2">
                                <a:lumMod val="50000"/>
                              </a:schemeClr>
                            </a:solidFill>
                            <a:latin typeface="Cambria Math" panose="02040503050406030204" pitchFamily="18" charset="0"/>
                          </a:rPr>
                          <m:t>6.024</m:t>
                        </m:r>
                      </m:e>
                    </m:d>
                    <m:r>
                      <a:rPr lang="es-MX" i="1" cap="none">
                        <a:solidFill>
                          <a:schemeClr val="accent2">
                            <a:lumMod val="50000"/>
                          </a:schemeClr>
                        </a:solidFill>
                        <a:latin typeface="Cambria Math" panose="02040503050406030204" pitchFamily="18" charset="0"/>
                      </a:rPr>
                      <m:t>𝐺𝑒𝑉</m:t>
                    </m:r>
                    <m:r>
                      <a:rPr lang="es-MX" b="0" i="0" cap="none" smtClean="0">
                        <a:solidFill>
                          <a:schemeClr val="accent2">
                            <a:lumMod val="50000"/>
                          </a:schemeClr>
                        </a:solidFill>
                        <a:latin typeface="Cambria Math" panose="02040503050406030204" pitchFamily="18" charset="0"/>
                      </a:rPr>
                      <m:t>. </m:t>
                    </m:r>
                  </m:oMath>
                </a14:m>
                <a:r>
                  <a:rPr lang="en-US" cap="none" dirty="0">
                    <a:solidFill>
                      <a:schemeClr val="accent2">
                        <a:lumMod val="50000"/>
                      </a:schemeClr>
                    </a:solidFill>
                  </a:rPr>
                  <a:t>The experimental values are 2.467 (5.948)GeV</a:t>
                </a:r>
              </a:p>
              <a:p>
                <a:r>
                  <a:rPr lang="en-US" cap="none" dirty="0">
                    <a:solidFill>
                      <a:schemeClr val="accent2">
                        <a:lumMod val="50000"/>
                      </a:schemeClr>
                    </a:solidFill>
                  </a:rPr>
                  <a:t>The spacing rules combining baryons with different spins.</a:t>
                </a:r>
                <a:endParaRPr lang="en-US" cap="none" dirty="0">
                  <a:solidFill>
                    <a:srgbClr val="0000FF"/>
                  </a:solidFill>
                </a:endParaRPr>
              </a:p>
            </p:txBody>
          </p:sp>
        </mc:Choice>
        <mc:Fallback xmlns="">
          <p:sp>
            <p:nvSpPr>
              <p:cNvPr id="4" name="3 Marcador de contenido"/>
              <p:cNvSpPr>
                <a:spLocks noGrp="1" noRot="1" noChangeAspect="1" noMove="1" noResize="1" noEditPoints="1" noAdjustHandles="1" noChangeArrowheads="1" noChangeShapeType="1" noTextEdit="1"/>
              </p:cNvSpPr>
              <p:nvPr>
                <p:ph sz="quarter" idx="13"/>
              </p:nvPr>
            </p:nvSpPr>
            <p:spPr>
              <a:xfrm>
                <a:off x="305664" y="2199263"/>
                <a:ext cx="8532672" cy="3131840"/>
              </a:xfrm>
              <a:blipFill>
                <a:blip r:embed="rId2"/>
                <a:stretch>
                  <a:fillRect l="-714" t="-2140"/>
                </a:stretch>
              </a:blipFill>
            </p:spPr>
            <p:txBody>
              <a:bodyPr/>
              <a:lstStyle/>
              <a:p>
                <a:r>
                  <a:rPr lang="es-MX">
                    <a:noFill/>
                  </a:rPr>
                  <a:t> </a:t>
                </a:r>
              </a:p>
            </p:txBody>
          </p:sp>
        </mc:Fallback>
      </mc:AlternateContent>
      <p:pic>
        <p:nvPicPr>
          <p:cNvPr id="3" name="Imagen 2">
            <a:extLst>
              <a:ext uri="{FF2B5EF4-FFF2-40B4-BE49-F238E27FC236}">
                <a16:creationId xmlns:a16="http://schemas.microsoft.com/office/drawing/2014/main" id="{A5F38A03-D06C-4DCB-AF5E-8EB0402CF0C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619672" y="2847032"/>
            <a:ext cx="3024336" cy="413945"/>
          </a:xfrm>
          <a:prstGeom prst="rect">
            <a:avLst/>
          </a:prstGeom>
        </p:spPr>
      </p:pic>
      <p:pic>
        <p:nvPicPr>
          <p:cNvPr id="5" name="Imagen 4">
            <a:extLst>
              <a:ext uri="{FF2B5EF4-FFF2-40B4-BE49-F238E27FC236}">
                <a16:creationId xmlns:a16="http://schemas.microsoft.com/office/drawing/2014/main" id="{D0721303-F67E-42C7-9008-90D0AEA37986}"/>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589044" y="2877320"/>
            <a:ext cx="1152128" cy="353368"/>
          </a:xfrm>
          <a:prstGeom prst="rect">
            <a:avLst/>
          </a:prstGeom>
        </p:spPr>
      </p:pic>
      <p:pic>
        <p:nvPicPr>
          <p:cNvPr id="8" name="Imagen 7">
            <a:extLst>
              <a:ext uri="{FF2B5EF4-FFF2-40B4-BE49-F238E27FC236}">
                <a16:creationId xmlns:a16="http://schemas.microsoft.com/office/drawing/2014/main" id="{3FA4198C-8FD4-F154-F429-38190EF3B09B}"/>
              </a:ext>
            </a:extLst>
          </p:cNvPr>
          <p:cNvPicPr>
            <a:picLocks noChangeAspect="1"/>
          </p:cNvPicPr>
          <p:nvPr/>
        </p:nvPicPr>
        <p:blipFill>
          <a:blip r:embed="rId5"/>
          <a:stretch>
            <a:fillRect/>
          </a:stretch>
        </p:blipFill>
        <p:spPr>
          <a:xfrm>
            <a:off x="986383" y="5013176"/>
            <a:ext cx="5457825" cy="1095375"/>
          </a:xfrm>
          <a:prstGeom prst="rect">
            <a:avLst/>
          </a:prstGeom>
        </p:spPr>
      </p:pic>
      <p:pic>
        <p:nvPicPr>
          <p:cNvPr id="11" name="Imagen 10">
            <a:extLst>
              <a:ext uri="{FF2B5EF4-FFF2-40B4-BE49-F238E27FC236}">
                <a16:creationId xmlns:a16="http://schemas.microsoft.com/office/drawing/2014/main" id="{ED8EC0D9-67A2-5D9C-3086-B9DC50E08F30}"/>
              </a:ext>
            </a:extLst>
          </p:cNvPr>
          <p:cNvPicPr>
            <a:picLocks noChangeAspect="1"/>
          </p:cNvPicPr>
          <p:nvPr/>
        </p:nvPicPr>
        <p:blipFill>
          <a:blip r:embed="rId6"/>
          <a:stretch>
            <a:fillRect/>
          </a:stretch>
        </p:blipFill>
        <p:spPr>
          <a:xfrm>
            <a:off x="6444208" y="4699448"/>
            <a:ext cx="1638300" cy="1628775"/>
          </a:xfrm>
          <a:prstGeom prst="rect">
            <a:avLst/>
          </a:prstGeom>
        </p:spPr>
      </p:pic>
      <p:sp>
        <p:nvSpPr>
          <p:cNvPr id="12" name="1 Título">
            <a:extLst>
              <a:ext uri="{FF2B5EF4-FFF2-40B4-BE49-F238E27FC236}">
                <a16:creationId xmlns:a16="http://schemas.microsoft.com/office/drawing/2014/main" id="{A1CF5EC0-369C-BFBB-0976-ECAF7965FEFF}"/>
              </a:ext>
            </a:extLst>
          </p:cNvPr>
          <p:cNvSpPr txBox="1">
            <a:spLocks/>
          </p:cNvSpPr>
          <p:nvPr/>
        </p:nvSpPr>
        <p:spPr>
          <a:xfrm>
            <a:off x="304800" y="822157"/>
            <a:ext cx="8534400" cy="758952"/>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4800" dirty="0">
                <a:solidFill>
                  <a:schemeClr val="accent2">
                    <a:lumMod val="50000"/>
                  </a:schemeClr>
                </a:solidFill>
                <a:effectLst>
                  <a:outerShdw blurRad="38100" dist="38100" dir="2700000" algn="tl">
                    <a:srgbClr val="000000">
                      <a:alpha val="43137"/>
                    </a:srgbClr>
                  </a:outerShdw>
                </a:effectLst>
              </a:rPr>
              <a:t>Baryons with heavy-quarks in a contact interaction</a:t>
            </a:r>
          </a:p>
        </p:txBody>
      </p:sp>
      <p:sp>
        <p:nvSpPr>
          <p:cNvPr id="14" name="CuadroTexto 13">
            <a:extLst>
              <a:ext uri="{FF2B5EF4-FFF2-40B4-BE49-F238E27FC236}">
                <a16:creationId xmlns:a16="http://schemas.microsoft.com/office/drawing/2014/main" id="{DA713180-EAF6-FE43-4807-AC0DB33B6412}"/>
              </a:ext>
            </a:extLst>
          </p:cNvPr>
          <p:cNvSpPr txBox="1"/>
          <p:nvPr/>
        </p:nvSpPr>
        <p:spPr>
          <a:xfrm>
            <a:off x="819757" y="1737598"/>
            <a:ext cx="8216739" cy="369332"/>
          </a:xfrm>
          <a:prstGeom prst="rect">
            <a:avLst/>
          </a:prstGeom>
          <a:noFill/>
        </p:spPr>
        <p:txBody>
          <a:bodyPr wrap="square">
            <a:spAutoFit/>
          </a:bodyPr>
          <a:lstStyle/>
          <a:p>
            <a:r>
              <a:rPr lang="en-US" b="1" dirty="0">
                <a:solidFill>
                  <a:schemeClr val="accent5">
                    <a:lumMod val="75000"/>
                  </a:schemeClr>
                </a:solidFill>
                <a:latin typeface="Calibri(Cuerpo)"/>
                <a:cs typeface="Calibri" panose="020F0502020204030204" pitchFamily="34" charset="0"/>
              </a:rPr>
              <a:t> M.A. Bedolla et. Al.                 </a:t>
            </a:r>
            <a:r>
              <a:rPr lang="en-US" b="1" dirty="0" err="1">
                <a:solidFill>
                  <a:schemeClr val="accent5">
                    <a:lumMod val="75000"/>
                  </a:schemeClr>
                </a:solidFill>
                <a:latin typeface="Calibri(Cuerpo)"/>
                <a:cs typeface="Calibri" panose="020F0502020204030204" pitchFamily="34" charset="0"/>
              </a:rPr>
              <a:t>Phys.Rev.D</a:t>
            </a:r>
            <a:r>
              <a:rPr lang="en-US" b="1" dirty="0">
                <a:solidFill>
                  <a:schemeClr val="accent5">
                    <a:lumMod val="75000"/>
                  </a:schemeClr>
                </a:solidFill>
                <a:latin typeface="Calibri(Cuerpo)"/>
                <a:cs typeface="Calibri" panose="020F0502020204030204" pitchFamily="34" charset="0"/>
              </a:rPr>
              <a:t> 100 (2019) 11, 114032</a:t>
            </a:r>
            <a:endParaRPr lang="es-MX" dirty="0"/>
          </a:p>
        </p:txBody>
      </p:sp>
    </p:spTree>
    <p:extLst>
      <p:ext uri="{BB962C8B-B14F-4D97-AF65-F5344CB8AC3E}">
        <p14:creationId xmlns:p14="http://schemas.microsoft.com/office/powerpoint/2010/main" val="37172332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1 Título"/>
          <p:cNvSpPr txBox="1">
            <a:spLocks/>
          </p:cNvSpPr>
          <p:nvPr/>
        </p:nvSpPr>
        <p:spPr>
          <a:xfrm>
            <a:off x="305564" y="782975"/>
            <a:ext cx="8534400" cy="758952"/>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4400" dirty="0">
                <a:solidFill>
                  <a:schemeClr val="accent2">
                    <a:lumMod val="50000"/>
                  </a:schemeClr>
                </a:solidFill>
                <a:effectLst>
                  <a:outerShdw blurRad="38100" dist="38100" dir="2700000" algn="tl">
                    <a:srgbClr val="000000">
                      <a:alpha val="43137"/>
                    </a:srgbClr>
                  </a:outerShdw>
                </a:effectLst>
              </a:rPr>
              <a:t>QCD and Hadron Physics</a:t>
            </a:r>
          </a:p>
          <a:p>
            <a:r>
              <a:rPr lang="en-US" sz="4400" dirty="0">
                <a:solidFill>
                  <a:schemeClr val="accent2">
                    <a:lumMod val="50000"/>
                  </a:schemeClr>
                </a:solidFill>
                <a:effectLst>
                  <a:outerShdw blurRad="38100" dist="38100" dir="2700000" algn="tl">
                    <a:srgbClr val="000000">
                      <a:alpha val="43137"/>
                    </a:srgbClr>
                  </a:outerShdw>
                </a:effectLst>
              </a:rPr>
              <a:t>Schwinger-Dyson Equations</a:t>
            </a:r>
          </a:p>
        </p:txBody>
      </p:sp>
      <p:sp>
        <p:nvSpPr>
          <p:cNvPr id="11" name="2 Marcador de contenido"/>
          <p:cNvSpPr txBox="1">
            <a:spLocks/>
          </p:cNvSpPr>
          <p:nvPr/>
        </p:nvSpPr>
        <p:spPr>
          <a:xfrm>
            <a:off x="170959" y="3469723"/>
            <a:ext cx="8662736" cy="1037828"/>
          </a:xfrm>
          <a:prstGeom prst="rect">
            <a:avLst/>
          </a:prstGeom>
        </p:spPr>
        <p:txBody>
          <a:bodyPr vert="horz">
            <a:no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r>
              <a:rPr lang="en-US" sz="2400" dirty="0">
                <a:solidFill>
                  <a:schemeClr val="accent2">
                    <a:lumMod val="50000"/>
                  </a:schemeClr>
                </a:solidFill>
              </a:rPr>
              <a:t>Due to the theory </a:t>
            </a:r>
            <a:r>
              <a:rPr lang="en-US" sz="2400" dirty="0">
                <a:solidFill>
                  <a:srgbClr val="0000FF"/>
                </a:solidFill>
              </a:rPr>
              <a:t>running coupling constant</a:t>
            </a:r>
            <a:r>
              <a:rPr lang="en-US" sz="2400" dirty="0">
                <a:solidFill>
                  <a:schemeClr val="accent2">
                    <a:lumMod val="50000"/>
                  </a:schemeClr>
                </a:solidFill>
              </a:rPr>
              <a:t> particular behavior, studies on </a:t>
            </a:r>
            <a:r>
              <a:rPr lang="en-US" sz="2400" dirty="0">
                <a:solidFill>
                  <a:srgbClr val="FF0000"/>
                </a:solidFill>
              </a:rPr>
              <a:t>Q</a:t>
            </a:r>
            <a:r>
              <a:rPr lang="en-US" sz="2400" dirty="0">
                <a:solidFill>
                  <a:srgbClr val="00B050"/>
                </a:solidFill>
              </a:rPr>
              <a:t>C</a:t>
            </a:r>
            <a:r>
              <a:rPr lang="en-US" sz="2400" dirty="0">
                <a:solidFill>
                  <a:srgbClr val="0000FF"/>
                </a:solidFill>
              </a:rPr>
              <a:t>D</a:t>
            </a:r>
            <a:r>
              <a:rPr lang="en-US" sz="2400" dirty="0">
                <a:solidFill>
                  <a:schemeClr val="accent2">
                    <a:lumMod val="50000"/>
                  </a:schemeClr>
                </a:solidFill>
              </a:rPr>
              <a:t> are done in three regimes:</a:t>
            </a:r>
          </a:p>
        </p:txBody>
      </p:sp>
      <p:sp>
        <p:nvSpPr>
          <p:cNvPr id="7" name="2 Marcador de contenido"/>
          <p:cNvSpPr txBox="1">
            <a:spLocks/>
          </p:cNvSpPr>
          <p:nvPr/>
        </p:nvSpPr>
        <p:spPr>
          <a:xfrm>
            <a:off x="170959" y="1729943"/>
            <a:ext cx="8662736" cy="1300632"/>
          </a:xfrm>
          <a:prstGeom prst="rect">
            <a:avLst/>
          </a:prstGeom>
        </p:spPr>
        <p:txBody>
          <a:bodyPr vert="horz">
            <a:no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r>
              <a:rPr lang="en-US" sz="2400" dirty="0">
                <a:solidFill>
                  <a:schemeClr val="accent2">
                    <a:lumMod val="50000"/>
                  </a:schemeClr>
                </a:solidFill>
              </a:rPr>
              <a:t>Quantum chromodynamics (</a:t>
            </a:r>
            <a:r>
              <a:rPr lang="en-US" sz="2400" dirty="0">
                <a:solidFill>
                  <a:srgbClr val="FF0000"/>
                </a:solidFill>
              </a:rPr>
              <a:t>Q</a:t>
            </a:r>
            <a:r>
              <a:rPr lang="en-US" sz="2400" dirty="0">
                <a:solidFill>
                  <a:srgbClr val="00B050"/>
                </a:solidFill>
              </a:rPr>
              <a:t>C</a:t>
            </a:r>
            <a:r>
              <a:rPr lang="en-US" sz="2400" dirty="0">
                <a:solidFill>
                  <a:srgbClr val="0000FF"/>
                </a:solidFill>
              </a:rPr>
              <a:t>D</a:t>
            </a:r>
            <a:r>
              <a:rPr lang="en-US" sz="2400" dirty="0">
                <a:solidFill>
                  <a:schemeClr val="accent2">
                    <a:lumMod val="50000"/>
                  </a:schemeClr>
                </a:solidFill>
              </a:rPr>
              <a:t>) it the theory of quarks, gluons and their interactions</a:t>
            </a:r>
            <a:r>
              <a:rPr lang="en-US" sz="2400" dirty="0">
                <a:solidFill>
                  <a:srgbClr val="0000FF"/>
                </a:solidFill>
              </a:rPr>
              <a:t>.</a:t>
            </a:r>
          </a:p>
        </p:txBody>
      </p:sp>
      <p:sp>
        <p:nvSpPr>
          <p:cNvPr id="14" name="2 Marcador de contenido"/>
          <p:cNvSpPr txBox="1">
            <a:spLocks/>
          </p:cNvSpPr>
          <p:nvPr/>
        </p:nvSpPr>
        <p:spPr>
          <a:xfrm>
            <a:off x="170959" y="4336820"/>
            <a:ext cx="8662736" cy="1014400"/>
          </a:xfrm>
          <a:prstGeom prst="rect">
            <a:avLst/>
          </a:prstGeom>
        </p:spPr>
        <p:txBody>
          <a:bodyPr vert="horz">
            <a:noAutofit/>
          </a:bodyPr>
          <a:lstStyle/>
          <a:p>
            <a:pPr marL="274320" indent="-274320">
              <a:spcBef>
                <a:spcPct val="20000"/>
              </a:spcBef>
              <a:buClr>
                <a:schemeClr val="accent1"/>
              </a:buClr>
              <a:buSzPct val="85000"/>
              <a:buFont typeface="Wingdings 2"/>
              <a:buChar char=""/>
              <a:defRPr/>
            </a:pPr>
            <a:r>
              <a:rPr lang="en-US" sz="2400" dirty="0">
                <a:solidFill>
                  <a:schemeClr val="accent2">
                    <a:lumMod val="50000"/>
                  </a:schemeClr>
                </a:solidFill>
              </a:rPr>
              <a:t>A </a:t>
            </a:r>
            <a:r>
              <a:rPr lang="en-US" sz="2400" dirty="0">
                <a:solidFill>
                  <a:srgbClr val="0000FF"/>
                </a:solidFill>
              </a:rPr>
              <a:t>light sector,</a:t>
            </a:r>
            <a:r>
              <a:rPr lang="en-US" sz="2400" dirty="0">
                <a:solidFill>
                  <a:schemeClr val="accent2">
                    <a:lumMod val="50000"/>
                  </a:schemeClr>
                </a:solidFill>
              </a:rPr>
              <a:t> where the interactions are mainly dominated by </a:t>
            </a:r>
            <a:r>
              <a:rPr lang="en-US" sz="2400" dirty="0">
                <a:solidFill>
                  <a:srgbClr val="0000FF"/>
                </a:solidFill>
              </a:rPr>
              <a:t>chiral symmetry breaking </a:t>
            </a:r>
            <a:r>
              <a:rPr lang="en-US" sz="2400" dirty="0">
                <a:solidFill>
                  <a:schemeClr val="accent2">
                    <a:lumMod val="50000"/>
                  </a:schemeClr>
                </a:solidFill>
              </a:rPr>
              <a:t>and a </a:t>
            </a:r>
            <a:r>
              <a:rPr lang="en-US" sz="2400" dirty="0">
                <a:solidFill>
                  <a:srgbClr val="0000FF"/>
                </a:solidFill>
              </a:rPr>
              <a:t>strong</a:t>
            </a:r>
            <a:r>
              <a:rPr lang="en-US" sz="2400" dirty="0">
                <a:solidFill>
                  <a:schemeClr val="accent2">
                    <a:lumMod val="50000"/>
                  </a:schemeClr>
                </a:solidFill>
              </a:rPr>
              <a:t> </a:t>
            </a:r>
            <a:r>
              <a:rPr lang="en-US" sz="2400" dirty="0">
                <a:solidFill>
                  <a:srgbClr val="0000FF"/>
                </a:solidFill>
              </a:rPr>
              <a:t>coupling.</a:t>
            </a:r>
            <a:endParaRPr lang="en-US" sz="2400" dirty="0">
              <a:solidFill>
                <a:schemeClr val="accent2">
                  <a:lumMod val="50000"/>
                </a:schemeClr>
              </a:solidFill>
            </a:endParaRPr>
          </a:p>
        </p:txBody>
      </p:sp>
      <p:sp>
        <p:nvSpPr>
          <p:cNvPr id="15" name="2 Marcador de contenido"/>
          <p:cNvSpPr txBox="1">
            <a:spLocks/>
          </p:cNvSpPr>
          <p:nvPr/>
        </p:nvSpPr>
        <p:spPr>
          <a:xfrm>
            <a:off x="196947" y="5163480"/>
            <a:ext cx="8662736" cy="1296144"/>
          </a:xfrm>
          <a:prstGeom prst="rect">
            <a:avLst/>
          </a:prstGeom>
        </p:spPr>
        <p:txBody>
          <a:bodyPr vert="horz">
            <a:noAutofit/>
          </a:bodyPr>
          <a:lstStyle/>
          <a:p>
            <a:pPr marL="274320" indent="-274320">
              <a:spcBef>
                <a:spcPct val="20000"/>
              </a:spcBef>
              <a:buClr>
                <a:schemeClr val="accent1"/>
              </a:buClr>
              <a:buSzPct val="85000"/>
              <a:buFont typeface="Wingdings 2"/>
              <a:buChar char=""/>
              <a:defRPr/>
            </a:pPr>
            <a:r>
              <a:rPr lang="en-US" sz="2400" dirty="0">
                <a:solidFill>
                  <a:schemeClr val="accent2">
                    <a:lumMod val="50000"/>
                  </a:schemeClr>
                </a:solidFill>
              </a:rPr>
              <a:t>A </a:t>
            </a:r>
            <a:r>
              <a:rPr lang="en-US" sz="2400" dirty="0">
                <a:solidFill>
                  <a:srgbClr val="0000FF"/>
                </a:solidFill>
              </a:rPr>
              <a:t>heavy sector,</a:t>
            </a:r>
            <a:r>
              <a:rPr lang="en-US" sz="2400" dirty="0">
                <a:solidFill>
                  <a:schemeClr val="accent2">
                    <a:lumMod val="50000"/>
                  </a:schemeClr>
                </a:solidFill>
              </a:rPr>
              <a:t> where the </a:t>
            </a:r>
            <a:r>
              <a:rPr lang="en-US" sz="2400" dirty="0">
                <a:solidFill>
                  <a:srgbClr val="0000FF"/>
                </a:solidFill>
              </a:rPr>
              <a:t>coupling </a:t>
            </a:r>
            <a:r>
              <a:rPr lang="en-US" sz="2400" dirty="0">
                <a:solidFill>
                  <a:schemeClr val="accent2">
                    <a:lumMod val="50000"/>
                  </a:schemeClr>
                </a:solidFill>
              </a:rPr>
              <a:t>tends to approach </a:t>
            </a:r>
            <a:r>
              <a:rPr lang="en-US" sz="2400" dirty="0">
                <a:solidFill>
                  <a:srgbClr val="0000FF"/>
                </a:solidFill>
              </a:rPr>
              <a:t>asymptotic freedom </a:t>
            </a:r>
            <a:r>
              <a:rPr lang="en-US" sz="2400" dirty="0">
                <a:solidFill>
                  <a:schemeClr val="accent2">
                    <a:lumMod val="50000"/>
                  </a:schemeClr>
                </a:solidFill>
              </a:rPr>
              <a:t>and the systems can be treated in a </a:t>
            </a:r>
            <a:r>
              <a:rPr lang="en-US" sz="2400" dirty="0">
                <a:solidFill>
                  <a:srgbClr val="0000FF"/>
                </a:solidFill>
              </a:rPr>
              <a:t>non relativistic way.</a:t>
            </a:r>
          </a:p>
        </p:txBody>
      </p:sp>
      <p:sp>
        <p:nvSpPr>
          <p:cNvPr id="8" name="2 Marcador de contenido"/>
          <p:cNvSpPr txBox="1">
            <a:spLocks/>
          </p:cNvSpPr>
          <p:nvPr/>
        </p:nvSpPr>
        <p:spPr>
          <a:xfrm>
            <a:off x="170959" y="2550990"/>
            <a:ext cx="8662736" cy="1300632"/>
          </a:xfrm>
          <a:prstGeom prst="rect">
            <a:avLst/>
          </a:prstGeom>
        </p:spPr>
        <p:txBody>
          <a:bodyPr vert="horz">
            <a:no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r>
              <a:rPr lang="en-US" sz="2400" dirty="0">
                <a:solidFill>
                  <a:schemeClr val="accent2">
                    <a:lumMod val="50000"/>
                  </a:schemeClr>
                </a:solidFill>
              </a:rPr>
              <a:t>In particular, the way particles interact through </a:t>
            </a:r>
            <a:r>
              <a:rPr lang="en-US" sz="2400" dirty="0">
                <a:solidFill>
                  <a:srgbClr val="0000FF"/>
                </a:solidFill>
              </a:rPr>
              <a:t>strong interactions</a:t>
            </a:r>
            <a:r>
              <a:rPr lang="en-US" sz="2400" dirty="0">
                <a:solidFill>
                  <a:schemeClr val="accent2">
                    <a:lumMod val="50000"/>
                  </a:schemeClr>
                </a:solidFill>
              </a:rPr>
              <a:t> hides fascinating secrets, to be still found out in the next years.</a:t>
            </a:r>
          </a:p>
        </p:txBody>
      </p:sp>
    </p:spTree>
    <p:extLst>
      <p:ext uri="{BB962C8B-B14F-4D97-AF65-F5344CB8AC3E}">
        <p14:creationId xmlns:p14="http://schemas.microsoft.com/office/powerpoint/2010/main" val="130670053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301752" y="365792"/>
            <a:ext cx="8534400" cy="758952"/>
          </a:xfrm>
          <a:prstGeom prst="rect">
            <a:avLst/>
          </a:prstGeom>
        </p:spPr>
        <p:txBody>
          <a:bodyPr/>
          <a:lstStyle/>
          <a:p>
            <a:pPr algn="ctr" defTabSz="914400">
              <a:spcBef>
                <a:spcPct val="0"/>
              </a:spcBef>
              <a:defRPr/>
            </a:pPr>
            <a:r>
              <a:rPr lang="en-US" sz="4400" dirty="0">
                <a:solidFill>
                  <a:schemeClr val="accent2">
                    <a:lumMod val="50000"/>
                  </a:schemeClr>
                </a:solidFill>
                <a:effectLst>
                  <a:outerShdw blurRad="38100" dist="38100" dir="2700000" algn="tl">
                    <a:srgbClr val="000000">
                      <a:alpha val="43137"/>
                    </a:srgbClr>
                  </a:outerShdw>
                </a:effectLst>
                <a:latin typeface="+mj-lt"/>
                <a:ea typeface="+mj-ea"/>
                <a:cs typeface="+mj-cs"/>
              </a:rPr>
              <a:t>Final Remarks</a:t>
            </a:r>
            <a:endParaRPr lang="en-US" sz="4400" dirty="0">
              <a:solidFill>
                <a:schemeClr val="accent3">
                  <a:shade val="75000"/>
                </a:schemeClr>
              </a:solidFill>
              <a:latin typeface="+mj-lt"/>
              <a:ea typeface="+mj-ea"/>
              <a:cs typeface="+mj-cs"/>
            </a:endParaRPr>
          </a:p>
        </p:txBody>
      </p:sp>
      <p:sp>
        <p:nvSpPr>
          <p:cNvPr id="4" name="3 CuadroTexto"/>
          <p:cNvSpPr txBox="1"/>
          <p:nvPr/>
        </p:nvSpPr>
        <p:spPr>
          <a:xfrm>
            <a:off x="338264" y="1124744"/>
            <a:ext cx="8842248" cy="1569660"/>
          </a:xfrm>
          <a:prstGeom prst="rect">
            <a:avLst/>
          </a:prstGeom>
          <a:noFill/>
        </p:spPr>
        <p:txBody>
          <a:bodyPr wrap="square" rtlCol="0">
            <a:spAutoFit/>
          </a:bodyPr>
          <a:lstStyle/>
          <a:p>
            <a:r>
              <a:rPr lang="en-US" sz="2400" dirty="0">
                <a:solidFill>
                  <a:schemeClr val="accent2">
                    <a:lumMod val="50000"/>
                  </a:schemeClr>
                </a:solidFill>
              </a:rPr>
              <a:t>The contact interaction is a </a:t>
            </a:r>
            <a:r>
              <a:rPr lang="en-US" sz="2400" dirty="0">
                <a:solidFill>
                  <a:srgbClr val="0000FF"/>
                </a:solidFill>
              </a:rPr>
              <a:t>simple model</a:t>
            </a:r>
            <a:r>
              <a:rPr lang="en-US" sz="2400" dirty="0">
                <a:solidFill>
                  <a:schemeClr val="accent2">
                    <a:lumMod val="50000"/>
                  </a:schemeClr>
                </a:solidFill>
              </a:rPr>
              <a:t> in such a way that the calculation of static and dynamic observables are performed in an </a:t>
            </a:r>
            <a:r>
              <a:rPr lang="en-US" sz="2400" dirty="0">
                <a:solidFill>
                  <a:srgbClr val="0000FF"/>
                </a:solidFill>
              </a:rPr>
              <a:t>analytical or semi-analytical way</a:t>
            </a:r>
            <a:r>
              <a:rPr lang="en-US" sz="2400" dirty="0">
                <a:solidFill>
                  <a:schemeClr val="accent2">
                    <a:lumMod val="50000"/>
                  </a:schemeClr>
                </a:solidFill>
              </a:rPr>
              <a:t>.  These results can be  </a:t>
            </a:r>
            <a:r>
              <a:rPr lang="en-US" sz="2400" dirty="0">
                <a:solidFill>
                  <a:srgbClr val="0000FF"/>
                </a:solidFill>
              </a:rPr>
              <a:t>compared and contrasted</a:t>
            </a:r>
            <a:r>
              <a:rPr lang="en-US" sz="2400" dirty="0">
                <a:solidFill>
                  <a:schemeClr val="accent2">
                    <a:lumMod val="50000"/>
                  </a:schemeClr>
                </a:solidFill>
              </a:rPr>
              <a:t> with </a:t>
            </a:r>
            <a:r>
              <a:rPr lang="en-US" sz="2400" dirty="0">
                <a:solidFill>
                  <a:srgbClr val="0000FF"/>
                </a:solidFill>
              </a:rPr>
              <a:t>“full </a:t>
            </a:r>
            <a:r>
              <a:rPr lang="en-US" sz="2400" dirty="0">
                <a:solidFill>
                  <a:srgbClr val="FF0000"/>
                </a:solidFill>
              </a:rPr>
              <a:t>Q</a:t>
            </a:r>
            <a:r>
              <a:rPr lang="en-US" sz="2400" dirty="0">
                <a:solidFill>
                  <a:srgbClr val="33CC33"/>
                </a:solidFill>
              </a:rPr>
              <a:t>C</a:t>
            </a:r>
            <a:r>
              <a:rPr lang="en-US" sz="2400" dirty="0">
                <a:solidFill>
                  <a:srgbClr val="0000FF"/>
                </a:solidFill>
              </a:rPr>
              <a:t>D” and experiments</a:t>
            </a:r>
            <a:r>
              <a:rPr lang="en-US" sz="2400" dirty="0">
                <a:solidFill>
                  <a:schemeClr val="accent2">
                    <a:lumMod val="50000"/>
                  </a:schemeClr>
                </a:solidFill>
              </a:rPr>
              <a:t>.</a:t>
            </a:r>
            <a:r>
              <a:rPr lang="es-MX" sz="2400" dirty="0">
                <a:solidFill>
                  <a:schemeClr val="accent2">
                    <a:lumMod val="50000"/>
                  </a:schemeClr>
                </a:solidFill>
              </a:rPr>
              <a:t> </a:t>
            </a:r>
          </a:p>
        </p:txBody>
      </p:sp>
      <p:sp>
        <p:nvSpPr>
          <p:cNvPr id="5" name="4 CuadroTexto"/>
          <p:cNvSpPr txBox="1"/>
          <p:nvPr/>
        </p:nvSpPr>
        <p:spPr>
          <a:xfrm>
            <a:off x="338264" y="2734760"/>
            <a:ext cx="8842248" cy="830997"/>
          </a:xfrm>
          <a:prstGeom prst="rect">
            <a:avLst/>
          </a:prstGeom>
          <a:noFill/>
        </p:spPr>
        <p:txBody>
          <a:bodyPr wrap="square" rtlCol="0">
            <a:spAutoFit/>
          </a:bodyPr>
          <a:lstStyle/>
          <a:p>
            <a:r>
              <a:rPr lang="en-US" sz="2400" dirty="0">
                <a:solidFill>
                  <a:schemeClr val="accent2">
                    <a:lumMod val="50000"/>
                  </a:schemeClr>
                </a:solidFill>
              </a:rPr>
              <a:t>The contact interaction includes important features of</a:t>
            </a:r>
            <a:r>
              <a:rPr lang="en-US" sz="2400" dirty="0">
                <a:solidFill>
                  <a:srgbClr val="0000FF"/>
                </a:solidFill>
              </a:rPr>
              <a:t> </a:t>
            </a:r>
            <a:r>
              <a:rPr lang="en-US" sz="2400" dirty="0">
                <a:solidFill>
                  <a:srgbClr val="FF0000"/>
                </a:solidFill>
              </a:rPr>
              <a:t>Q</a:t>
            </a:r>
            <a:r>
              <a:rPr lang="en-US" sz="2400" dirty="0">
                <a:solidFill>
                  <a:srgbClr val="33CC33"/>
                </a:solidFill>
              </a:rPr>
              <a:t>C</a:t>
            </a:r>
            <a:r>
              <a:rPr lang="en-US" sz="2400" dirty="0">
                <a:solidFill>
                  <a:srgbClr val="0000FF"/>
                </a:solidFill>
              </a:rPr>
              <a:t>D</a:t>
            </a:r>
            <a:r>
              <a:rPr lang="en-US" sz="2400" dirty="0">
                <a:solidFill>
                  <a:schemeClr val="accent2">
                    <a:lumMod val="50000"/>
                  </a:schemeClr>
                </a:solidFill>
              </a:rPr>
              <a:t>, for example: </a:t>
            </a:r>
          </a:p>
        </p:txBody>
      </p:sp>
      <p:sp>
        <p:nvSpPr>
          <p:cNvPr id="6" name="2 Marcador de contenido"/>
          <p:cNvSpPr txBox="1">
            <a:spLocks/>
          </p:cNvSpPr>
          <p:nvPr/>
        </p:nvSpPr>
        <p:spPr>
          <a:xfrm>
            <a:off x="332591" y="3606113"/>
            <a:ext cx="8913168" cy="1656184"/>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lvl="1"/>
            <a:r>
              <a:rPr lang="en-US" dirty="0">
                <a:solidFill>
                  <a:schemeClr val="accent2">
                    <a:lumMod val="50000"/>
                  </a:schemeClr>
                </a:solidFill>
              </a:rPr>
              <a:t>Confinement. </a:t>
            </a:r>
          </a:p>
          <a:p>
            <a:pPr lvl="1"/>
            <a:r>
              <a:rPr lang="en-US" dirty="0">
                <a:solidFill>
                  <a:schemeClr val="accent2">
                    <a:lumMod val="50000"/>
                  </a:schemeClr>
                </a:solidFill>
              </a:rPr>
              <a:t>Ward identities and its consequences: Goldberger-</a:t>
            </a:r>
            <a:r>
              <a:rPr lang="en-US" dirty="0" err="1">
                <a:solidFill>
                  <a:schemeClr val="accent2">
                    <a:lumMod val="50000"/>
                  </a:schemeClr>
                </a:solidFill>
              </a:rPr>
              <a:t>Triemann</a:t>
            </a:r>
            <a:r>
              <a:rPr lang="en-US" dirty="0">
                <a:solidFill>
                  <a:schemeClr val="accent2">
                    <a:lumMod val="50000"/>
                  </a:schemeClr>
                </a:solidFill>
              </a:rPr>
              <a:t> relations. </a:t>
            </a:r>
          </a:p>
          <a:p>
            <a:pPr lvl="1"/>
            <a:r>
              <a:rPr lang="en-US" dirty="0">
                <a:solidFill>
                  <a:schemeClr val="accent2">
                    <a:lumMod val="50000"/>
                  </a:schemeClr>
                </a:solidFill>
              </a:rPr>
              <a:t>Dynamical chiral symmetry breaking.</a:t>
            </a:r>
          </a:p>
          <a:p>
            <a:pPr lvl="1"/>
            <a:r>
              <a:rPr lang="en-US" dirty="0">
                <a:solidFill>
                  <a:schemeClr val="accent2">
                    <a:lumMod val="50000"/>
                  </a:schemeClr>
                </a:solidFill>
              </a:rPr>
              <a:t>Gell-Mann-Oakes-Renner relations.</a:t>
            </a:r>
          </a:p>
        </p:txBody>
      </p:sp>
      <p:sp>
        <p:nvSpPr>
          <p:cNvPr id="2" name="3 CuadroTexto">
            <a:extLst>
              <a:ext uri="{FF2B5EF4-FFF2-40B4-BE49-F238E27FC236}">
                <a16:creationId xmlns:a16="http://schemas.microsoft.com/office/drawing/2014/main" id="{6DCC5D82-7EE9-2634-ADF2-CA76A3075A5C}"/>
              </a:ext>
            </a:extLst>
          </p:cNvPr>
          <p:cNvSpPr txBox="1"/>
          <p:nvPr/>
        </p:nvSpPr>
        <p:spPr>
          <a:xfrm>
            <a:off x="301752" y="5133091"/>
            <a:ext cx="8496944" cy="1200329"/>
          </a:xfrm>
          <a:prstGeom prst="rect">
            <a:avLst/>
          </a:prstGeom>
          <a:noFill/>
        </p:spPr>
        <p:txBody>
          <a:bodyPr wrap="square" rtlCol="0">
            <a:spAutoFit/>
          </a:bodyPr>
          <a:lstStyle/>
          <a:p>
            <a:r>
              <a:rPr lang="en-US" sz="2400" dirty="0">
                <a:solidFill>
                  <a:schemeClr val="accent2">
                    <a:lumMod val="50000"/>
                  </a:schemeClr>
                </a:solidFill>
              </a:rPr>
              <a:t>We used the contact interaction in order to describe the spectra of </a:t>
            </a:r>
            <a:r>
              <a:rPr lang="en-US" sz="2400" dirty="0">
                <a:solidFill>
                  <a:srgbClr val="0000FF"/>
                </a:solidFill>
              </a:rPr>
              <a:t>light , charm, bottom and heavy-light mesons and baryons</a:t>
            </a:r>
            <a:r>
              <a:rPr lang="en-US" sz="2400" dirty="0">
                <a:solidFill>
                  <a:schemeClr val="accent2">
                    <a:lumMod val="50000"/>
                  </a:schemeClr>
                </a:solidFill>
              </a:rPr>
              <a:t> successfully. </a:t>
            </a:r>
          </a:p>
        </p:txBody>
      </p:sp>
    </p:spTree>
    <p:extLst>
      <p:ext uri="{BB962C8B-B14F-4D97-AF65-F5344CB8AC3E}">
        <p14:creationId xmlns:p14="http://schemas.microsoft.com/office/powerpoint/2010/main" val="81074496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p:cNvSpPr txBox="1">
            <a:spLocks/>
          </p:cNvSpPr>
          <p:nvPr/>
        </p:nvSpPr>
        <p:spPr>
          <a:xfrm>
            <a:off x="301752" y="365792"/>
            <a:ext cx="8534400" cy="758952"/>
          </a:xfrm>
          <a:prstGeom prst="rect">
            <a:avLst/>
          </a:prstGeom>
        </p:spPr>
        <p:txBody>
          <a:bodyPr/>
          <a:lstStyle/>
          <a:p>
            <a:pPr algn="ctr" defTabSz="914400">
              <a:spcBef>
                <a:spcPct val="0"/>
              </a:spcBef>
              <a:defRPr/>
            </a:pPr>
            <a:r>
              <a:rPr lang="en-US" sz="4400" dirty="0">
                <a:solidFill>
                  <a:schemeClr val="accent2">
                    <a:lumMod val="50000"/>
                  </a:schemeClr>
                </a:solidFill>
                <a:effectLst>
                  <a:outerShdw blurRad="38100" dist="38100" dir="2700000" algn="tl">
                    <a:srgbClr val="000000">
                      <a:alpha val="43137"/>
                    </a:srgbClr>
                  </a:outerShdw>
                </a:effectLst>
                <a:latin typeface="+mj-lt"/>
                <a:ea typeface="+mj-ea"/>
                <a:cs typeface="+mj-cs"/>
              </a:rPr>
              <a:t>Final Remarks</a:t>
            </a:r>
            <a:endParaRPr lang="en-US" sz="4400" dirty="0">
              <a:solidFill>
                <a:schemeClr val="accent3">
                  <a:shade val="75000"/>
                </a:schemeClr>
              </a:solidFill>
              <a:latin typeface="+mj-lt"/>
              <a:ea typeface="+mj-ea"/>
              <a:cs typeface="+mj-cs"/>
            </a:endParaRPr>
          </a:p>
        </p:txBody>
      </p:sp>
      <p:sp>
        <p:nvSpPr>
          <p:cNvPr id="6" name="5 CuadroTexto"/>
          <p:cNvSpPr txBox="1"/>
          <p:nvPr/>
        </p:nvSpPr>
        <p:spPr>
          <a:xfrm>
            <a:off x="200831" y="1170992"/>
            <a:ext cx="8554216" cy="1613212"/>
          </a:xfrm>
          <a:prstGeom prst="rect">
            <a:avLst/>
          </a:prstGeom>
          <a:noFill/>
        </p:spPr>
        <p:txBody>
          <a:bodyPr wrap="square" rtlCol="0">
            <a:spAutoFit/>
          </a:bodyPr>
          <a:lstStyle/>
          <a:p>
            <a:r>
              <a:rPr lang="en-US" sz="2400" dirty="0">
                <a:solidFill>
                  <a:schemeClr val="accent2">
                    <a:lumMod val="50000"/>
                  </a:schemeClr>
                </a:solidFill>
              </a:rPr>
              <a:t>Generally, the </a:t>
            </a:r>
            <a:r>
              <a:rPr lang="en-US" sz="2400" dirty="0">
                <a:solidFill>
                  <a:srgbClr val="0000FF"/>
                </a:solidFill>
              </a:rPr>
              <a:t>coupling is a function of the larger mass scale</a:t>
            </a:r>
            <a:r>
              <a:rPr lang="en-US" sz="2400" dirty="0">
                <a:solidFill>
                  <a:schemeClr val="accent2">
                    <a:lumMod val="50000"/>
                  </a:schemeClr>
                </a:solidFill>
              </a:rPr>
              <a:t> (which is related to the quarks masses involved). Therefore, we can utilize the </a:t>
            </a:r>
            <a:r>
              <a:rPr lang="en-US" sz="2400" dirty="0">
                <a:solidFill>
                  <a:srgbClr val="0000FF"/>
                </a:solidFill>
              </a:rPr>
              <a:t>contact interaction </a:t>
            </a:r>
            <a:r>
              <a:rPr lang="en-US" sz="2400" dirty="0">
                <a:solidFill>
                  <a:schemeClr val="accent2">
                    <a:lumMod val="50000"/>
                  </a:schemeClr>
                </a:solidFill>
              </a:rPr>
              <a:t>to study </a:t>
            </a:r>
            <a:r>
              <a:rPr lang="en-US" sz="2400" dirty="0">
                <a:solidFill>
                  <a:srgbClr val="0000FF"/>
                </a:solidFill>
              </a:rPr>
              <a:t>mesons</a:t>
            </a:r>
            <a:r>
              <a:rPr lang="en-US" sz="2400" dirty="0">
                <a:solidFill>
                  <a:schemeClr val="accent2">
                    <a:lumMod val="50000"/>
                  </a:schemeClr>
                </a:solidFill>
              </a:rPr>
              <a:t> composed of </a:t>
            </a:r>
            <a:r>
              <a:rPr lang="en-US" sz="2400" dirty="0">
                <a:solidFill>
                  <a:srgbClr val="0000FF"/>
                </a:solidFill>
              </a:rPr>
              <a:t>light</a:t>
            </a:r>
            <a:r>
              <a:rPr lang="en-US" sz="2400" dirty="0">
                <a:solidFill>
                  <a:schemeClr val="accent2">
                    <a:lumMod val="50000"/>
                  </a:schemeClr>
                </a:solidFill>
              </a:rPr>
              <a:t> and </a:t>
            </a:r>
            <a:r>
              <a:rPr lang="en-US" sz="2400" dirty="0">
                <a:solidFill>
                  <a:srgbClr val="0000FF"/>
                </a:solidFill>
              </a:rPr>
              <a:t>heavy quarks</a:t>
            </a:r>
            <a:r>
              <a:rPr lang="en-US" sz="2400" dirty="0">
                <a:solidFill>
                  <a:schemeClr val="accent2">
                    <a:lumMod val="50000"/>
                  </a:schemeClr>
                </a:solidFill>
              </a:rPr>
              <a:t>.</a:t>
            </a:r>
          </a:p>
        </p:txBody>
      </p:sp>
      <p:sp>
        <p:nvSpPr>
          <p:cNvPr id="8" name="3 CuadroTexto"/>
          <p:cNvSpPr txBox="1"/>
          <p:nvPr/>
        </p:nvSpPr>
        <p:spPr>
          <a:xfrm>
            <a:off x="200831" y="2716262"/>
            <a:ext cx="8496944" cy="830997"/>
          </a:xfrm>
          <a:prstGeom prst="rect">
            <a:avLst/>
          </a:prstGeom>
          <a:noFill/>
        </p:spPr>
        <p:txBody>
          <a:bodyPr wrap="square" rtlCol="0">
            <a:spAutoFit/>
          </a:bodyPr>
          <a:lstStyle/>
          <a:p>
            <a:r>
              <a:rPr lang="en-US" sz="2400" dirty="0">
                <a:solidFill>
                  <a:schemeClr val="accent2">
                    <a:lumMod val="50000"/>
                  </a:schemeClr>
                </a:solidFill>
              </a:rPr>
              <a:t>We also computed the </a:t>
            </a:r>
            <a:r>
              <a:rPr lang="en-US" sz="2400" dirty="0">
                <a:solidFill>
                  <a:srgbClr val="0000FF"/>
                </a:solidFill>
              </a:rPr>
              <a:t>weak decay constants</a:t>
            </a:r>
            <a:r>
              <a:rPr lang="en-US" sz="2400" dirty="0">
                <a:solidFill>
                  <a:schemeClr val="accent2">
                    <a:lumMod val="50000"/>
                  </a:schemeClr>
                </a:solidFill>
              </a:rPr>
              <a:t> of </a:t>
            </a:r>
            <a:r>
              <a:rPr lang="en-US" sz="2400" dirty="0">
                <a:solidFill>
                  <a:srgbClr val="0000FF"/>
                </a:solidFill>
              </a:rPr>
              <a:t>pseudoscalar</a:t>
            </a:r>
            <a:r>
              <a:rPr lang="en-US" sz="2400" dirty="0">
                <a:solidFill>
                  <a:schemeClr val="accent2">
                    <a:lumMod val="50000"/>
                  </a:schemeClr>
                </a:solidFill>
              </a:rPr>
              <a:t> and </a:t>
            </a:r>
            <a:r>
              <a:rPr lang="en-US" sz="2400" dirty="0">
                <a:solidFill>
                  <a:srgbClr val="0000FF"/>
                </a:solidFill>
              </a:rPr>
              <a:t>vector mesons</a:t>
            </a:r>
            <a:r>
              <a:rPr lang="en-US" sz="2400" dirty="0">
                <a:solidFill>
                  <a:schemeClr val="accent2">
                    <a:lumMod val="50000"/>
                  </a:schemeClr>
                </a:solidFill>
              </a:rPr>
              <a:t>.</a:t>
            </a:r>
          </a:p>
        </p:txBody>
      </p:sp>
      <p:sp>
        <p:nvSpPr>
          <p:cNvPr id="2" name="5 CuadroTexto">
            <a:extLst>
              <a:ext uri="{FF2B5EF4-FFF2-40B4-BE49-F238E27FC236}">
                <a16:creationId xmlns:a16="http://schemas.microsoft.com/office/drawing/2014/main" id="{BA1F77A9-EC0B-2EC2-DE79-2D8DEF1A88EE}"/>
              </a:ext>
            </a:extLst>
          </p:cNvPr>
          <p:cNvSpPr txBox="1"/>
          <p:nvPr/>
        </p:nvSpPr>
        <p:spPr>
          <a:xfrm>
            <a:off x="236770" y="3539917"/>
            <a:ext cx="8425066" cy="1969770"/>
          </a:xfrm>
          <a:prstGeom prst="rect">
            <a:avLst/>
          </a:prstGeom>
          <a:noFill/>
        </p:spPr>
        <p:txBody>
          <a:bodyPr wrap="square" rtlCol="0">
            <a:spAutoFit/>
          </a:bodyPr>
          <a:lstStyle/>
          <a:p>
            <a:r>
              <a:rPr lang="en-US" sz="2400" dirty="0">
                <a:solidFill>
                  <a:schemeClr val="accent2">
                    <a:lumMod val="50000"/>
                  </a:schemeClr>
                </a:solidFill>
              </a:rPr>
              <a:t>When it is possible to make a comparison, our results are in a good of agreement with </a:t>
            </a:r>
            <a:r>
              <a:rPr lang="en-US" sz="2400" dirty="0">
                <a:solidFill>
                  <a:srgbClr val="0000FF"/>
                </a:solidFill>
              </a:rPr>
              <a:t>experimental data</a:t>
            </a:r>
            <a:r>
              <a:rPr lang="en-US" sz="2400" dirty="0">
                <a:solidFill>
                  <a:schemeClr val="accent2">
                    <a:lumMod val="50000"/>
                  </a:schemeClr>
                </a:solidFill>
              </a:rPr>
              <a:t> and with models employing the </a:t>
            </a:r>
            <a:r>
              <a:rPr lang="en-US" sz="2400" dirty="0">
                <a:solidFill>
                  <a:srgbClr val="0000FF"/>
                </a:solidFill>
              </a:rPr>
              <a:t>SDE-BSE </a:t>
            </a:r>
            <a:r>
              <a:rPr lang="en-US" sz="2400" dirty="0">
                <a:solidFill>
                  <a:schemeClr val="accent2">
                    <a:lumMod val="50000"/>
                  </a:schemeClr>
                </a:solidFill>
              </a:rPr>
              <a:t>formalism that employ more sophisticated interaction kernels.</a:t>
            </a:r>
          </a:p>
          <a:p>
            <a:endParaRPr lang="es-MX" sz="2600" dirty="0">
              <a:solidFill>
                <a:schemeClr val="accent2">
                  <a:lumMod val="50000"/>
                </a:schemeClr>
              </a:solidFill>
            </a:endParaRPr>
          </a:p>
        </p:txBody>
      </p:sp>
      <p:sp>
        <p:nvSpPr>
          <p:cNvPr id="5" name="5 CuadroTexto">
            <a:extLst>
              <a:ext uri="{FF2B5EF4-FFF2-40B4-BE49-F238E27FC236}">
                <a16:creationId xmlns:a16="http://schemas.microsoft.com/office/drawing/2014/main" id="{62E9EB97-649F-1717-29F7-B541F3113DC8}"/>
              </a:ext>
            </a:extLst>
          </p:cNvPr>
          <p:cNvSpPr txBox="1"/>
          <p:nvPr/>
        </p:nvSpPr>
        <p:spPr>
          <a:xfrm>
            <a:off x="236770" y="5109578"/>
            <a:ext cx="8842248" cy="1231106"/>
          </a:xfrm>
          <a:prstGeom prst="rect">
            <a:avLst/>
          </a:prstGeom>
          <a:noFill/>
        </p:spPr>
        <p:txBody>
          <a:bodyPr wrap="square" rtlCol="0">
            <a:spAutoFit/>
          </a:bodyPr>
          <a:lstStyle/>
          <a:p>
            <a:r>
              <a:rPr lang="en-US" sz="2400" dirty="0">
                <a:solidFill>
                  <a:schemeClr val="accent2">
                    <a:lumMod val="50000"/>
                  </a:schemeClr>
                </a:solidFill>
              </a:rPr>
              <a:t>When comparing with equal spacing rules, our computations are in good agreement our CI parameters.</a:t>
            </a:r>
            <a:endParaRPr lang="en-US" sz="2600" dirty="0">
              <a:solidFill>
                <a:schemeClr val="accent2">
                  <a:lumMod val="50000"/>
                </a:schemeClr>
              </a:solidFill>
            </a:endParaRPr>
          </a:p>
          <a:p>
            <a:endParaRPr lang="es-MX" sz="2600" dirty="0">
              <a:solidFill>
                <a:schemeClr val="accent2">
                  <a:lumMod val="50000"/>
                </a:schemeClr>
              </a:solidFill>
            </a:endParaRPr>
          </a:p>
        </p:txBody>
      </p:sp>
    </p:spTree>
    <p:extLst>
      <p:ext uri="{BB962C8B-B14F-4D97-AF65-F5344CB8AC3E}">
        <p14:creationId xmlns:p14="http://schemas.microsoft.com/office/powerpoint/2010/main" val="344975552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images.birthdayexpress.com/mgen/pokemon-thank-you-note-postcards-bx-10083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620688"/>
            <a:ext cx="8859816" cy="6030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037851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2 Marcador de contenido"/>
          <p:cNvSpPr txBox="1">
            <a:spLocks/>
          </p:cNvSpPr>
          <p:nvPr/>
        </p:nvSpPr>
        <p:spPr>
          <a:xfrm>
            <a:off x="136488" y="3062191"/>
            <a:ext cx="8662736" cy="1338918"/>
          </a:xfrm>
          <a:prstGeom prst="rect">
            <a:avLst/>
          </a:prstGeom>
        </p:spPr>
        <p:txBody>
          <a:bodyPr vert="horz">
            <a:no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r>
              <a:rPr lang="en-US" sz="2400" dirty="0">
                <a:solidFill>
                  <a:schemeClr val="accent2">
                    <a:lumMod val="50000"/>
                  </a:schemeClr>
                </a:solidFill>
              </a:rPr>
              <a:t>We use the </a:t>
            </a:r>
            <a:r>
              <a:rPr lang="en-US" sz="2400" dirty="0">
                <a:solidFill>
                  <a:srgbClr val="0000FF"/>
                </a:solidFill>
              </a:rPr>
              <a:t>Schwinger-Dyson equations</a:t>
            </a:r>
            <a:r>
              <a:rPr lang="en-US" sz="2400" dirty="0">
                <a:solidFill>
                  <a:schemeClr val="accent2">
                    <a:lumMod val="50000"/>
                  </a:schemeClr>
                </a:solidFill>
              </a:rPr>
              <a:t> (</a:t>
            </a:r>
            <a:r>
              <a:rPr lang="en-US" sz="2400" dirty="0">
                <a:solidFill>
                  <a:srgbClr val="0000FF"/>
                </a:solidFill>
              </a:rPr>
              <a:t>SDEs</a:t>
            </a:r>
            <a:r>
              <a:rPr lang="en-US" sz="2400" dirty="0">
                <a:solidFill>
                  <a:schemeClr val="accent2">
                    <a:lumMod val="50000"/>
                  </a:schemeClr>
                </a:solidFill>
              </a:rPr>
              <a:t>) of quantum chromodynamics. They provide a natural means to study the different </a:t>
            </a:r>
            <a:r>
              <a:rPr lang="en-US" sz="2400" dirty="0">
                <a:solidFill>
                  <a:srgbClr val="FF0000"/>
                </a:solidFill>
              </a:rPr>
              <a:t>Q</a:t>
            </a:r>
            <a:r>
              <a:rPr lang="en-US" sz="2400" dirty="0">
                <a:solidFill>
                  <a:srgbClr val="00B050"/>
                </a:solidFill>
              </a:rPr>
              <a:t>C</a:t>
            </a:r>
            <a:r>
              <a:rPr lang="en-US" sz="2400" dirty="0">
                <a:solidFill>
                  <a:srgbClr val="0000FF"/>
                </a:solidFill>
              </a:rPr>
              <a:t>D </a:t>
            </a:r>
            <a:r>
              <a:rPr lang="en-US" sz="2400" dirty="0">
                <a:solidFill>
                  <a:schemeClr val="accent2">
                    <a:lumMod val="50000"/>
                  </a:schemeClr>
                </a:solidFill>
              </a:rPr>
              <a:t>regions.</a:t>
            </a:r>
          </a:p>
        </p:txBody>
      </p:sp>
      <p:sp>
        <p:nvSpPr>
          <p:cNvPr id="7" name="2 Marcador de contenido"/>
          <p:cNvSpPr txBox="1">
            <a:spLocks/>
          </p:cNvSpPr>
          <p:nvPr/>
        </p:nvSpPr>
        <p:spPr>
          <a:xfrm>
            <a:off x="136488" y="1657919"/>
            <a:ext cx="8662736" cy="1300632"/>
          </a:xfrm>
          <a:prstGeom prst="rect">
            <a:avLst/>
          </a:prstGeom>
        </p:spPr>
        <p:txBody>
          <a:bodyPr vert="horz">
            <a:no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lvl="0">
              <a:defRPr/>
            </a:pPr>
            <a:r>
              <a:rPr lang="en-US" sz="2400" dirty="0">
                <a:solidFill>
                  <a:schemeClr val="accent2">
                    <a:lumMod val="50000"/>
                  </a:schemeClr>
                </a:solidFill>
              </a:rPr>
              <a:t>A </a:t>
            </a:r>
            <a:r>
              <a:rPr lang="en-US" sz="2400" dirty="0">
                <a:solidFill>
                  <a:srgbClr val="0000FF"/>
                </a:solidFill>
              </a:rPr>
              <a:t>transition region,</a:t>
            </a:r>
            <a:r>
              <a:rPr lang="en-US" sz="2400" dirty="0">
                <a:solidFill>
                  <a:schemeClr val="accent2">
                    <a:lumMod val="50000"/>
                  </a:schemeClr>
                </a:solidFill>
              </a:rPr>
              <a:t> where the </a:t>
            </a:r>
            <a:r>
              <a:rPr lang="en-US" sz="2400" dirty="0">
                <a:solidFill>
                  <a:srgbClr val="0000FF"/>
                </a:solidFill>
              </a:rPr>
              <a:t>dynamics </a:t>
            </a:r>
            <a:r>
              <a:rPr lang="en-US" sz="2400" dirty="0">
                <a:solidFill>
                  <a:schemeClr val="accent2">
                    <a:lumMod val="50000"/>
                  </a:schemeClr>
                </a:solidFill>
              </a:rPr>
              <a:t>goes from the regime of  </a:t>
            </a:r>
            <a:r>
              <a:rPr lang="en-US" sz="2400" dirty="0">
                <a:solidFill>
                  <a:srgbClr val="0000FF"/>
                </a:solidFill>
              </a:rPr>
              <a:t>chiral dynamics </a:t>
            </a:r>
            <a:r>
              <a:rPr lang="en-US" sz="2400" dirty="0">
                <a:solidFill>
                  <a:schemeClr val="accent2">
                    <a:lumMod val="50000"/>
                  </a:schemeClr>
                </a:solidFill>
              </a:rPr>
              <a:t>to the</a:t>
            </a:r>
            <a:r>
              <a:rPr lang="en-US" sz="2400" dirty="0">
                <a:solidFill>
                  <a:srgbClr val="0000FF"/>
                </a:solidFill>
              </a:rPr>
              <a:t> heavy </a:t>
            </a:r>
            <a:r>
              <a:rPr lang="en-US" sz="2400" dirty="0">
                <a:solidFill>
                  <a:schemeClr val="accent2">
                    <a:lumMod val="50000"/>
                  </a:schemeClr>
                </a:solidFill>
              </a:rPr>
              <a:t>sector symmetries.</a:t>
            </a:r>
            <a:endParaRPr lang="en-US" sz="2400" dirty="0">
              <a:solidFill>
                <a:srgbClr val="0000FF"/>
              </a:solidFill>
            </a:endParaRPr>
          </a:p>
        </p:txBody>
      </p:sp>
      <p:sp>
        <p:nvSpPr>
          <p:cNvPr id="15" name="2 Marcador de contenido"/>
          <p:cNvSpPr txBox="1">
            <a:spLocks/>
          </p:cNvSpPr>
          <p:nvPr/>
        </p:nvSpPr>
        <p:spPr>
          <a:xfrm>
            <a:off x="136488" y="5229202"/>
            <a:ext cx="8662736" cy="1296144"/>
          </a:xfrm>
          <a:prstGeom prst="rect">
            <a:avLst/>
          </a:prstGeom>
        </p:spPr>
        <p:txBody>
          <a:bodyPr vert="horz">
            <a:noAutofit/>
          </a:bodyPr>
          <a:lstStyle/>
          <a:p>
            <a:pPr marL="274320" indent="-274320">
              <a:spcBef>
                <a:spcPct val="20000"/>
              </a:spcBef>
              <a:buClr>
                <a:schemeClr val="accent1"/>
              </a:buClr>
              <a:buSzPct val="85000"/>
              <a:buFont typeface="Wingdings 2"/>
              <a:buChar char=""/>
              <a:defRPr/>
            </a:pPr>
            <a:r>
              <a:rPr lang="en-US" sz="2400" dirty="0">
                <a:solidFill>
                  <a:schemeClr val="accent2">
                    <a:lumMod val="50000"/>
                  </a:schemeClr>
                </a:solidFill>
              </a:rPr>
              <a:t>We present a simple momentum independent </a:t>
            </a:r>
            <a:r>
              <a:rPr lang="en-US" sz="2400" dirty="0">
                <a:solidFill>
                  <a:srgbClr val="0000FF"/>
                </a:solidFill>
              </a:rPr>
              <a:t>contact interaction (CI)</a:t>
            </a:r>
            <a:r>
              <a:rPr lang="en-US" sz="2400" dirty="0">
                <a:solidFill>
                  <a:schemeClr val="accent2">
                    <a:lumMod val="50000"/>
                  </a:schemeClr>
                </a:solidFill>
              </a:rPr>
              <a:t> model, which provides a simple scheme to exploratory studies on </a:t>
            </a:r>
            <a:r>
              <a:rPr lang="en-US" sz="2400" dirty="0">
                <a:solidFill>
                  <a:srgbClr val="FF0000"/>
                </a:solidFill>
              </a:rPr>
              <a:t>Q</a:t>
            </a:r>
            <a:r>
              <a:rPr lang="en-US" sz="2400" dirty="0">
                <a:solidFill>
                  <a:srgbClr val="00B050"/>
                </a:solidFill>
              </a:rPr>
              <a:t>C</a:t>
            </a:r>
            <a:r>
              <a:rPr lang="en-US" sz="2400" dirty="0">
                <a:solidFill>
                  <a:srgbClr val="0000FF"/>
                </a:solidFill>
              </a:rPr>
              <a:t>D.</a:t>
            </a:r>
          </a:p>
        </p:txBody>
      </p:sp>
      <p:sp>
        <p:nvSpPr>
          <p:cNvPr id="5" name="Rectángulo 4"/>
          <p:cNvSpPr/>
          <p:nvPr/>
        </p:nvSpPr>
        <p:spPr>
          <a:xfrm>
            <a:off x="161407" y="4141784"/>
            <a:ext cx="8678557" cy="1200329"/>
          </a:xfrm>
          <a:prstGeom prst="rect">
            <a:avLst/>
          </a:prstGeom>
        </p:spPr>
        <p:txBody>
          <a:bodyPr wrap="square">
            <a:spAutoFit/>
          </a:bodyPr>
          <a:lstStyle/>
          <a:p>
            <a:pPr marL="274320" indent="-274320">
              <a:buClr>
                <a:schemeClr val="accent1"/>
              </a:buClr>
              <a:buSzPct val="85000"/>
              <a:buFont typeface="Wingdings 2"/>
              <a:buChar char=""/>
            </a:pPr>
            <a:r>
              <a:rPr lang="en-US" sz="2400" dirty="0">
                <a:solidFill>
                  <a:srgbClr val="0000FF"/>
                </a:solidFill>
              </a:rPr>
              <a:t>Earlier</a:t>
            </a:r>
            <a:r>
              <a:rPr lang="en-US" sz="2400" dirty="0">
                <a:solidFill>
                  <a:schemeClr val="accent2">
                    <a:lumMod val="50000"/>
                  </a:schemeClr>
                </a:solidFill>
              </a:rPr>
              <a:t> studies of </a:t>
            </a:r>
            <a:r>
              <a:rPr lang="en-US" sz="2400" dirty="0">
                <a:solidFill>
                  <a:srgbClr val="FF0000"/>
                </a:solidFill>
              </a:rPr>
              <a:t>Q</a:t>
            </a:r>
            <a:r>
              <a:rPr lang="en-US" sz="2400" dirty="0">
                <a:solidFill>
                  <a:srgbClr val="00B050"/>
                </a:solidFill>
              </a:rPr>
              <a:t>C</a:t>
            </a:r>
            <a:r>
              <a:rPr lang="en-US" sz="2400" dirty="0">
                <a:solidFill>
                  <a:srgbClr val="0000FF"/>
                </a:solidFill>
              </a:rPr>
              <a:t>D</a:t>
            </a:r>
            <a:r>
              <a:rPr lang="en-US" sz="2400" dirty="0">
                <a:solidFill>
                  <a:schemeClr val="accent2">
                    <a:lumMod val="50000"/>
                  </a:schemeClr>
                </a:solidFill>
              </a:rPr>
              <a:t> through </a:t>
            </a:r>
            <a:r>
              <a:rPr lang="en-US" sz="2400" dirty="0">
                <a:solidFill>
                  <a:srgbClr val="0000FF"/>
                </a:solidFill>
              </a:rPr>
              <a:t>SDEs</a:t>
            </a:r>
            <a:r>
              <a:rPr lang="en-US" sz="2400" dirty="0">
                <a:solidFill>
                  <a:schemeClr val="accent2">
                    <a:lumMod val="50000"/>
                  </a:schemeClr>
                </a:solidFill>
              </a:rPr>
              <a:t> with refined truncations are a brute force numerical evaluation, which stops short of exploring the large momentum transfer region.</a:t>
            </a:r>
            <a:endParaRPr lang="es-MX" sz="2400" dirty="0">
              <a:solidFill>
                <a:schemeClr val="accent2">
                  <a:lumMod val="50000"/>
                </a:schemeClr>
              </a:solidFill>
            </a:endParaRPr>
          </a:p>
        </p:txBody>
      </p:sp>
      <p:sp>
        <p:nvSpPr>
          <p:cNvPr id="8" name="2 Marcador de contenido"/>
          <p:cNvSpPr txBox="1">
            <a:spLocks/>
          </p:cNvSpPr>
          <p:nvPr/>
        </p:nvSpPr>
        <p:spPr>
          <a:xfrm>
            <a:off x="169317" y="2357856"/>
            <a:ext cx="8662736" cy="1300632"/>
          </a:xfrm>
          <a:prstGeom prst="rect">
            <a:avLst/>
          </a:prstGeom>
        </p:spPr>
        <p:txBody>
          <a:bodyPr vert="horz">
            <a:no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r>
              <a:rPr lang="en-US" sz="2400" dirty="0">
                <a:solidFill>
                  <a:schemeClr val="accent2">
                    <a:lumMod val="50000"/>
                  </a:schemeClr>
                </a:solidFill>
              </a:rPr>
              <a:t>In order to understand this </a:t>
            </a:r>
            <a:r>
              <a:rPr lang="en-US" sz="2400" dirty="0">
                <a:solidFill>
                  <a:srgbClr val="0000FF"/>
                </a:solidFill>
              </a:rPr>
              <a:t>bridge</a:t>
            </a:r>
            <a:r>
              <a:rPr lang="en-US" sz="2400" dirty="0">
                <a:solidFill>
                  <a:schemeClr val="accent2">
                    <a:lumMod val="50000"/>
                  </a:schemeClr>
                </a:solidFill>
              </a:rPr>
              <a:t>, we studied the </a:t>
            </a:r>
            <a:r>
              <a:rPr lang="en-US" sz="2400" dirty="0">
                <a:solidFill>
                  <a:srgbClr val="FF0000"/>
                </a:solidFill>
              </a:rPr>
              <a:t>Q</a:t>
            </a:r>
            <a:r>
              <a:rPr lang="en-US" sz="2400" dirty="0">
                <a:solidFill>
                  <a:srgbClr val="00B050"/>
                </a:solidFill>
              </a:rPr>
              <a:t>C</a:t>
            </a:r>
            <a:r>
              <a:rPr lang="en-US" sz="2400" dirty="0">
                <a:solidFill>
                  <a:srgbClr val="0000FF"/>
                </a:solidFill>
              </a:rPr>
              <a:t>D</a:t>
            </a:r>
            <a:r>
              <a:rPr lang="en-US" sz="2400" dirty="0">
                <a:solidFill>
                  <a:schemeClr val="accent2">
                    <a:lumMod val="50000"/>
                  </a:schemeClr>
                </a:solidFill>
              </a:rPr>
              <a:t> simplest bound states: </a:t>
            </a:r>
            <a:r>
              <a:rPr lang="en-US" sz="2400" dirty="0">
                <a:solidFill>
                  <a:srgbClr val="0000FF"/>
                </a:solidFill>
              </a:rPr>
              <a:t>mesons.</a:t>
            </a:r>
            <a:endParaRPr lang="en-US" sz="2400" dirty="0">
              <a:solidFill>
                <a:schemeClr val="accent2">
                  <a:lumMod val="50000"/>
                </a:schemeClr>
              </a:solidFill>
            </a:endParaRPr>
          </a:p>
        </p:txBody>
      </p:sp>
      <p:sp>
        <p:nvSpPr>
          <p:cNvPr id="2" name="1 Título">
            <a:extLst>
              <a:ext uri="{FF2B5EF4-FFF2-40B4-BE49-F238E27FC236}">
                <a16:creationId xmlns:a16="http://schemas.microsoft.com/office/drawing/2014/main" id="{DD80F43D-E3BC-E4C5-9C79-B39AF385C3E2}"/>
              </a:ext>
            </a:extLst>
          </p:cNvPr>
          <p:cNvSpPr txBox="1">
            <a:spLocks/>
          </p:cNvSpPr>
          <p:nvPr/>
        </p:nvSpPr>
        <p:spPr>
          <a:xfrm>
            <a:off x="305564" y="782975"/>
            <a:ext cx="8534400" cy="758952"/>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4400" dirty="0">
                <a:solidFill>
                  <a:schemeClr val="accent2">
                    <a:lumMod val="50000"/>
                  </a:schemeClr>
                </a:solidFill>
                <a:effectLst>
                  <a:outerShdw blurRad="38100" dist="38100" dir="2700000" algn="tl">
                    <a:srgbClr val="000000">
                      <a:alpha val="43137"/>
                    </a:srgbClr>
                  </a:outerShdw>
                </a:effectLst>
              </a:rPr>
              <a:t>QCD and Hadron Physics</a:t>
            </a:r>
          </a:p>
          <a:p>
            <a:r>
              <a:rPr lang="en-US" sz="4400" dirty="0">
                <a:solidFill>
                  <a:schemeClr val="accent2">
                    <a:lumMod val="50000"/>
                  </a:schemeClr>
                </a:solidFill>
                <a:effectLst>
                  <a:outerShdw blurRad="38100" dist="38100" dir="2700000" algn="tl">
                    <a:srgbClr val="000000">
                      <a:alpha val="43137"/>
                    </a:srgbClr>
                  </a:outerShdw>
                </a:effectLst>
              </a:rPr>
              <a:t>Schwinger-Dyson Equations</a:t>
            </a:r>
          </a:p>
        </p:txBody>
      </p:sp>
    </p:spTree>
    <p:extLst>
      <p:ext uri="{BB962C8B-B14F-4D97-AF65-F5344CB8AC3E}">
        <p14:creationId xmlns:p14="http://schemas.microsoft.com/office/powerpoint/2010/main" val="371141135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https://inspirehep.net/record/1228217/files/quark_propagator.pn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3568" y="2492898"/>
            <a:ext cx="7442184" cy="1056311"/>
          </a:xfrm>
          <a:prstGeom prst="rect">
            <a:avLst/>
          </a:prstGeom>
          <a:noFill/>
        </p:spPr>
      </p:pic>
      <p:sp>
        <p:nvSpPr>
          <p:cNvPr id="7" name="37 Rectángulo"/>
          <p:cNvSpPr/>
          <p:nvPr/>
        </p:nvSpPr>
        <p:spPr>
          <a:xfrm>
            <a:off x="539552" y="1772818"/>
            <a:ext cx="2592288" cy="492443"/>
          </a:xfrm>
          <a:prstGeom prst="rect">
            <a:avLst/>
          </a:prstGeom>
        </p:spPr>
        <p:txBody>
          <a:bodyPr wrap="square">
            <a:spAutoFit/>
          </a:bodyPr>
          <a:lstStyle/>
          <a:p>
            <a:pPr>
              <a:defRPr/>
            </a:pPr>
            <a:r>
              <a:rPr lang="en-US" sz="2600" dirty="0">
                <a:solidFill>
                  <a:srgbClr val="0000FF"/>
                </a:solidFill>
                <a:cs typeface="Arabic Typesetting" pitchFamily="66" charset="-78"/>
              </a:rPr>
              <a:t>Quark SDE:</a:t>
            </a:r>
          </a:p>
        </p:txBody>
      </p:sp>
      <p:sp>
        <p:nvSpPr>
          <p:cNvPr id="9" name="37 Rectángulo"/>
          <p:cNvSpPr/>
          <p:nvPr/>
        </p:nvSpPr>
        <p:spPr>
          <a:xfrm>
            <a:off x="539552" y="3697870"/>
            <a:ext cx="4464496" cy="492443"/>
          </a:xfrm>
          <a:prstGeom prst="rect">
            <a:avLst/>
          </a:prstGeom>
        </p:spPr>
        <p:txBody>
          <a:bodyPr wrap="square">
            <a:spAutoFit/>
          </a:bodyPr>
          <a:lstStyle/>
          <a:p>
            <a:pPr>
              <a:defRPr/>
            </a:pPr>
            <a:r>
              <a:rPr lang="en-US" sz="2600" dirty="0">
                <a:solidFill>
                  <a:srgbClr val="0000FF"/>
                </a:solidFill>
                <a:cs typeface="Arabic Typesetting" pitchFamily="66" charset="-78"/>
              </a:rPr>
              <a:t>Mathematical expression: </a:t>
            </a:r>
          </a:p>
        </p:txBody>
      </p:sp>
      <p:pic>
        <p:nvPicPr>
          <p:cNvPr id="4" name="Imagen 3"/>
          <p:cNvPicPr>
            <a:picLocks noChangeAspect="1"/>
          </p:cNvPicPr>
          <p:nvPr/>
        </p:nvPicPr>
        <p:blipFill>
          <a:blip r:embed="rId4">
            <a:clrChange>
              <a:clrFrom>
                <a:srgbClr val="FFFFFF"/>
              </a:clrFrom>
              <a:clrTo>
                <a:srgbClr val="FFFFFF">
                  <a:alpha val="0"/>
                </a:srgbClr>
              </a:clrTo>
            </a:clrChange>
          </a:blip>
          <a:stretch>
            <a:fillRect/>
          </a:stretch>
        </p:blipFill>
        <p:spPr>
          <a:xfrm>
            <a:off x="899594" y="4369749"/>
            <a:ext cx="7924403" cy="1926666"/>
          </a:xfrm>
          <a:prstGeom prst="rect">
            <a:avLst/>
          </a:prstGeom>
        </p:spPr>
      </p:pic>
      <p:sp>
        <p:nvSpPr>
          <p:cNvPr id="2" name="1 Título">
            <a:extLst>
              <a:ext uri="{FF2B5EF4-FFF2-40B4-BE49-F238E27FC236}">
                <a16:creationId xmlns:a16="http://schemas.microsoft.com/office/drawing/2014/main" id="{6DBDE82C-6743-880C-1C0D-A5F00E09A6EE}"/>
              </a:ext>
            </a:extLst>
          </p:cNvPr>
          <p:cNvSpPr txBox="1">
            <a:spLocks/>
          </p:cNvSpPr>
          <p:nvPr/>
        </p:nvSpPr>
        <p:spPr>
          <a:xfrm>
            <a:off x="305564" y="782975"/>
            <a:ext cx="8534400" cy="758952"/>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4400" dirty="0">
                <a:solidFill>
                  <a:schemeClr val="accent2">
                    <a:lumMod val="50000"/>
                  </a:schemeClr>
                </a:solidFill>
                <a:effectLst>
                  <a:outerShdw blurRad="38100" dist="38100" dir="2700000" algn="tl">
                    <a:srgbClr val="000000">
                      <a:alpha val="43137"/>
                    </a:srgbClr>
                  </a:outerShdw>
                </a:effectLst>
              </a:rPr>
              <a:t>QCD and Hadron Physics</a:t>
            </a:r>
          </a:p>
          <a:p>
            <a:r>
              <a:rPr lang="en-US" sz="4400" dirty="0">
                <a:solidFill>
                  <a:schemeClr val="accent2">
                    <a:lumMod val="50000"/>
                  </a:schemeClr>
                </a:solidFill>
                <a:effectLst>
                  <a:outerShdw blurRad="38100" dist="38100" dir="2700000" algn="tl">
                    <a:srgbClr val="000000">
                      <a:alpha val="43137"/>
                    </a:srgbClr>
                  </a:outerShdw>
                </a:effectLst>
              </a:rPr>
              <a:t>Schwinger-Dyson Equations</a:t>
            </a:r>
          </a:p>
        </p:txBody>
      </p:sp>
    </p:spTree>
    <p:extLst>
      <p:ext uri="{BB962C8B-B14F-4D97-AF65-F5344CB8AC3E}">
        <p14:creationId xmlns:p14="http://schemas.microsoft.com/office/powerpoint/2010/main" val="302910016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37 Rectángulo"/>
          <p:cNvSpPr/>
          <p:nvPr/>
        </p:nvSpPr>
        <p:spPr>
          <a:xfrm>
            <a:off x="395536" y="4263481"/>
            <a:ext cx="3672408" cy="461665"/>
          </a:xfrm>
          <a:prstGeom prst="rect">
            <a:avLst/>
          </a:prstGeom>
        </p:spPr>
        <p:txBody>
          <a:bodyPr wrap="square">
            <a:spAutoFit/>
          </a:bodyPr>
          <a:lstStyle/>
          <a:p>
            <a:pPr>
              <a:defRPr/>
            </a:pPr>
            <a:r>
              <a:rPr lang="en-US" sz="2400" dirty="0">
                <a:solidFill>
                  <a:schemeClr val="accent2">
                    <a:lumMod val="50000"/>
                  </a:schemeClr>
                </a:solidFill>
                <a:cs typeface="Arabic Typesetting" pitchFamily="66" charset="-78"/>
              </a:rPr>
              <a:t>Rainbow truncation:</a:t>
            </a:r>
          </a:p>
        </p:txBody>
      </p:sp>
      <p:pic>
        <p:nvPicPr>
          <p:cNvPr id="2053"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076056" y="4149080"/>
            <a:ext cx="3695218" cy="1944216"/>
          </a:xfrm>
          <a:prstGeom prst="rect">
            <a:avLst/>
          </a:prstGeom>
          <a:noFill/>
          <a:ln w="9525">
            <a:noFill/>
            <a:miter lim="800000"/>
            <a:headEnd/>
            <a:tailEnd/>
          </a:ln>
        </p:spPr>
      </p:pic>
      <p:sp>
        <p:nvSpPr>
          <p:cNvPr id="9" name="37 Rectángulo"/>
          <p:cNvSpPr/>
          <p:nvPr/>
        </p:nvSpPr>
        <p:spPr>
          <a:xfrm>
            <a:off x="395536" y="1647127"/>
            <a:ext cx="8978086" cy="461665"/>
          </a:xfrm>
          <a:prstGeom prst="rect">
            <a:avLst/>
          </a:prstGeom>
        </p:spPr>
        <p:txBody>
          <a:bodyPr wrap="square">
            <a:spAutoFit/>
          </a:bodyPr>
          <a:lstStyle/>
          <a:p>
            <a:pPr>
              <a:defRPr/>
            </a:pPr>
            <a:r>
              <a:rPr lang="en-US" sz="2400" dirty="0">
                <a:solidFill>
                  <a:schemeClr val="accent2">
                    <a:lumMod val="50000"/>
                  </a:schemeClr>
                </a:solidFill>
                <a:cs typeface="Arabic Typesetting" pitchFamily="66" charset="-78"/>
              </a:rPr>
              <a:t>In order to solve the </a:t>
            </a:r>
            <a:r>
              <a:rPr lang="en-US" sz="2400" dirty="0">
                <a:solidFill>
                  <a:srgbClr val="0000FF"/>
                </a:solidFill>
                <a:cs typeface="Arabic Typesetting" pitchFamily="66" charset="-78"/>
              </a:rPr>
              <a:t>SDE</a:t>
            </a:r>
            <a:r>
              <a:rPr lang="en-US" sz="2400" dirty="0">
                <a:solidFill>
                  <a:schemeClr val="accent2">
                    <a:lumMod val="50000"/>
                  </a:schemeClr>
                </a:solidFill>
                <a:cs typeface="Arabic Typesetting" pitchFamily="66" charset="-78"/>
              </a:rPr>
              <a:t>, we employ a truncation scheme:</a:t>
            </a:r>
          </a:p>
        </p:txBody>
      </p:sp>
      <p:pic>
        <p:nvPicPr>
          <p:cNvPr id="1026"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9448" y="1959006"/>
            <a:ext cx="8606063" cy="2262082"/>
          </a:xfrm>
          <a:prstGeom prst="rect">
            <a:avLst/>
          </a:prstGeom>
          <a:noFill/>
          <a:ln w="9525">
            <a:noFill/>
            <a:miter lim="800000"/>
            <a:headEnd/>
            <a:tailEnd/>
          </a:ln>
        </p:spPr>
      </p:pic>
      <p:pic>
        <p:nvPicPr>
          <p:cNvPr id="3" name="Imagen 2"/>
          <p:cNvPicPr>
            <a:picLocks noChangeAspect="1"/>
          </p:cNvPicPr>
          <p:nvPr/>
        </p:nvPicPr>
        <p:blipFill>
          <a:blip r:embed="rId5">
            <a:clrChange>
              <a:clrFrom>
                <a:srgbClr val="FFFFFF"/>
              </a:clrFrom>
              <a:clrTo>
                <a:srgbClr val="FFFFFF">
                  <a:alpha val="0"/>
                </a:srgbClr>
              </a:clrTo>
            </a:clrChange>
          </a:blip>
          <a:stretch>
            <a:fillRect/>
          </a:stretch>
        </p:blipFill>
        <p:spPr>
          <a:xfrm>
            <a:off x="755576" y="4830346"/>
            <a:ext cx="4057650" cy="1457325"/>
          </a:xfrm>
          <a:prstGeom prst="rect">
            <a:avLst/>
          </a:prstGeom>
        </p:spPr>
      </p:pic>
      <p:sp>
        <p:nvSpPr>
          <p:cNvPr id="2" name="1 Título">
            <a:extLst>
              <a:ext uri="{FF2B5EF4-FFF2-40B4-BE49-F238E27FC236}">
                <a16:creationId xmlns:a16="http://schemas.microsoft.com/office/drawing/2014/main" id="{E9B7F79F-9621-410A-15A5-93108BF367AA}"/>
              </a:ext>
            </a:extLst>
          </p:cNvPr>
          <p:cNvSpPr txBox="1">
            <a:spLocks/>
          </p:cNvSpPr>
          <p:nvPr/>
        </p:nvSpPr>
        <p:spPr>
          <a:xfrm>
            <a:off x="305564" y="782975"/>
            <a:ext cx="8534400" cy="758952"/>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4400" dirty="0">
                <a:solidFill>
                  <a:schemeClr val="accent2">
                    <a:lumMod val="50000"/>
                  </a:schemeClr>
                </a:solidFill>
                <a:effectLst>
                  <a:outerShdw blurRad="38100" dist="38100" dir="2700000" algn="tl">
                    <a:srgbClr val="000000">
                      <a:alpha val="43137"/>
                    </a:srgbClr>
                  </a:outerShdw>
                </a:effectLst>
              </a:rPr>
              <a:t>QCD and Hadron Physics</a:t>
            </a:r>
          </a:p>
          <a:p>
            <a:r>
              <a:rPr lang="en-US" sz="4400" dirty="0">
                <a:solidFill>
                  <a:schemeClr val="accent2">
                    <a:lumMod val="50000"/>
                  </a:schemeClr>
                </a:solidFill>
                <a:effectLst>
                  <a:outerShdw blurRad="38100" dist="38100" dir="2700000" algn="tl">
                    <a:srgbClr val="000000">
                      <a:alpha val="43137"/>
                    </a:srgbClr>
                  </a:outerShdw>
                </a:effectLst>
              </a:rPr>
              <a:t>Schwinger-Dyson Equations</a:t>
            </a:r>
          </a:p>
        </p:txBody>
      </p:sp>
    </p:spTree>
    <p:extLst>
      <p:ext uri="{BB962C8B-B14F-4D97-AF65-F5344CB8AC3E}">
        <p14:creationId xmlns:p14="http://schemas.microsoft.com/office/powerpoint/2010/main" val="360248252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CuadroTexto"/>
          <p:cNvSpPr txBox="1"/>
          <p:nvPr/>
        </p:nvSpPr>
        <p:spPr>
          <a:xfrm>
            <a:off x="1043610" y="1908963"/>
            <a:ext cx="5710681" cy="369332"/>
          </a:xfrm>
          <a:prstGeom prst="rect">
            <a:avLst/>
          </a:prstGeom>
          <a:noFill/>
        </p:spPr>
        <p:txBody>
          <a:bodyPr wrap="square" rtlCol="0">
            <a:spAutoFit/>
          </a:bodyPr>
          <a:lstStyle/>
          <a:p>
            <a:r>
              <a:rPr lang="en-US" b="1" dirty="0">
                <a:solidFill>
                  <a:schemeClr val="accent5">
                    <a:lumMod val="75000"/>
                  </a:schemeClr>
                </a:solidFill>
              </a:rPr>
              <a:t>P. Maris and P. C. Tandy     Phys. Rev. C60, 055214 (1999)</a:t>
            </a:r>
          </a:p>
        </p:txBody>
      </p:sp>
      <p:pic>
        <p:nvPicPr>
          <p:cNvPr id="4" name="Imagen 3"/>
          <p:cNvPicPr>
            <a:picLocks noChangeAspect="1"/>
          </p:cNvPicPr>
          <p:nvPr/>
        </p:nvPicPr>
        <p:blipFill>
          <a:blip r:embed="rId3" cstate="print">
            <a:clrChange>
              <a:clrFrom>
                <a:srgbClr val="FFFFFF"/>
              </a:clrFrom>
              <a:clrTo>
                <a:srgbClr val="FFFFFF">
                  <a:alpha val="0"/>
                </a:srgbClr>
              </a:clrTo>
            </a:clrChange>
          </a:blip>
          <a:stretch>
            <a:fillRect/>
          </a:stretch>
        </p:blipFill>
        <p:spPr>
          <a:xfrm>
            <a:off x="467544" y="2348880"/>
            <a:ext cx="8312310" cy="4032448"/>
          </a:xfrm>
          <a:prstGeom prst="rect">
            <a:avLst/>
          </a:prstGeom>
        </p:spPr>
      </p:pic>
      <p:sp>
        <p:nvSpPr>
          <p:cNvPr id="3" name="1 Título">
            <a:extLst>
              <a:ext uri="{FF2B5EF4-FFF2-40B4-BE49-F238E27FC236}">
                <a16:creationId xmlns:a16="http://schemas.microsoft.com/office/drawing/2014/main" id="{1A381C49-B2D7-D0AF-2821-3CB4C6931118}"/>
              </a:ext>
            </a:extLst>
          </p:cNvPr>
          <p:cNvSpPr txBox="1">
            <a:spLocks/>
          </p:cNvSpPr>
          <p:nvPr/>
        </p:nvSpPr>
        <p:spPr>
          <a:xfrm>
            <a:off x="305564" y="782975"/>
            <a:ext cx="8534400" cy="758952"/>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4400" dirty="0">
                <a:solidFill>
                  <a:schemeClr val="accent2">
                    <a:lumMod val="50000"/>
                  </a:schemeClr>
                </a:solidFill>
                <a:effectLst>
                  <a:outerShdw blurRad="38100" dist="38100" dir="2700000" algn="tl">
                    <a:srgbClr val="000000">
                      <a:alpha val="43137"/>
                    </a:srgbClr>
                  </a:outerShdw>
                </a:effectLst>
              </a:rPr>
              <a:t>QCD and Hadron Physics</a:t>
            </a:r>
          </a:p>
          <a:p>
            <a:r>
              <a:rPr lang="en-US" sz="4400" dirty="0">
                <a:solidFill>
                  <a:schemeClr val="accent2">
                    <a:lumMod val="50000"/>
                  </a:schemeClr>
                </a:solidFill>
                <a:effectLst>
                  <a:outerShdw blurRad="38100" dist="38100" dir="2700000" algn="tl">
                    <a:srgbClr val="000000">
                      <a:alpha val="43137"/>
                    </a:srgbClr>
                  </a:outerShdw>
                </a:effectLst>
              </a:rPr>
              <a:t>Schwinger-Dyson Equations</a:t>
            </a:r>
          </a:p>
        </p:txBody>
      </p:sp>
    </p:spTree>
    <p:extLst>
      <p:ext uri="{BB962C8B-B14F-4D97-AF65-F5344CB8AC3E}">
        <p14:creationId xmlns:p14="http://schemas.microsoft.com/office/powerpoint/2010/main" val="53628163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3 CuadroTexto"/>
          <p:cNvSpPr txBox="1"/>
          <p:nvPr/>
        </p:nvSpPr>
        <p:spPr>
          <a:xfrm>
            <a:off x="216203" y="1714727"/>
            <a:ext cx="8964487" cy="1200329"/>
          </a:xfrm>
          <a:prstGeom prst="rect">
            <a:avLst/>
          </a:prstGeom>
          <a:noFill/>
        </p:spPr>
        <p:txBody>
          <a:bodyPr wrap="square" rtlCol="0">
            <a:spAutoFit/>
          </a:bodyPr>
          <a:lstStyle/>
          <a:p>
            <a:r>
              <a:rPr lang="en-US" sz="2400" dirty="0">
                <a:solidFill>
                  <a:schemeClr val="accent2">
                    <a:lumMod val="50000"/>
                  </a:schemeClr>
                </a:solidFill>
              </a:rPr>
              <a:t>A meson appears as a pole in the quark-antiquark (quark-quark) </a:t>
            </a:r>
            <a:r>
              <a:rPr lang="en-US" sz="2400" dirty="0">
                <a:solidFill>
                  <a:srgbClr val="0000FF"/>
                </a:solidFill>
              </a:rPr>
              <a:t>Green function</a:t>
            </a:r>
            <a:r>
              <a:rPr lang="en-US" sz="2400" dirty="0">
                <a:solidFill>
                  <a:schemeClr val="accent2">
                    <a:lumMod val="50000"/>
                  </a:schemeClr>
                </a:solidFill>
              </a:rPr>
              <a:t> </a:t>
            </a:r>
            <a:r>
              <a:rPr lang="en-US" sz="2400" dirty="0">
                <a:solidFill>
                  <a:schemeClr val="accent2">
                    <a:lumMod val="50000"/>
                  </a:schemeClr>
                </a:solidFill>
                <a:sym typeface="Wingdings" panose="05000000000000000000" pitchFamily="2" charset="2"/>
              </a:rPr>
              <a:t> </a:t>
            </a:r>
            <a:r>
              <a:rPr lang="en-US" sz="2400" dirty="0">
                <a:solidFill>
                  <a:srgbClr val="0000FF"/>
                </a:solidFill>
                <a:sym typeface="Wingdings" panose="05000000000000000000" pitchFamily="2" charset="2"/>
              </a:rPr>
              <a:t>Bethe-Salpeter Equation</a:t>
            </a:r>
            <a:r>
              <a:rPr lang="en-US" sz="2400" dirty="0">
                <a:solidFill>
                  <a:schemeClr val="accent2">
                    <a:lumMod val="50000"/>
                  </a:schemeClr>
                </a:solidFill>
                <a:sym typeface="Wingdings" panose="05000000000000000000" pitchFamily="2" charset="2"/>
              </a:rPr>
              <a:t>. In order to compute diquark mass, there is a factor a ½ due to the color factors.</a:t>
            </a:r>
            <a:endParaRPr lang="en-US" sz="2400" dirty="0">
              <a:solidFill>
                <a:schemeClr val="accent2">
                  <a:lumMod val="50000"/>
                </a:schemeClr>
              </a:solidFill>
            </a:endParaRPr>
          </a:p>
        </p:txBody>
      </p:sp>
      <p:sp>
        <p:nvSpPr>
          <p:cNvPr id="6" name="5 CuadroTexto"/>
          <p:cNvSpPr txBox="1"/>
          <p:nvPr/>
        </p:nvSpPr>
        <p:spPr>
          <a:xfrm>
            <a:off x="251520" y="5734997"/>
            <a:ext cx="7848872" cy="646331"/>
          </a:xfrm>
          <a:prstGeom prst="rect">
            <a:avLst/>
          </a:prstGeom>
          <a:noFill/>
        </p:spPr>
        <p:txBody>
          <a:bodyPr wrap="square" rtlCol="0">
            <a:spAutoFit/>
          </a:bodyPr>
          <a:lstStyle/>
          <a:p>
            <a:r>
              <a:rPr lang="en-US" b="1" dirty="0">
                <a:solidFill>
                  <a:schemeClr val="accent5">
                    <a:lumMod val="75000"/>
                  </a:schemeClr>
                </a:solidFill>
              </a:rPr>
              <a:t>E. E. </a:t>
            </a:r>
            <a:r>
              <a:rPr lang="en-US" b="1" dirty="0" err="1">
                <a:solidFill>
                  <a:schemeClr val="accent5">
                    <a:lumMod val="75000"/>
                  </a:schemeClr>
                </a:solidFill>
              </a:rPr>
              <a:t>Salpeter</a:t>
            </a:r>
            <a:r>
              <a:rPr lang="en-US" b="1" dirty="0">
                <a:solidFill>
                  <a:schemeClr val="accent5">
                    <a:lumMod val="75000"/>
                  </a:schemeClr>
                </a:solidFill>
              </a:rPr>
              <a:t>                                      Phys. Rev. 84, 1226 (1951)</a:t>
            </a:r>
          </a:p>
          <a:p>
            <a:r>
              <a:rPr lang="en-US" b="1" dirty="0">
                <a:solidFill>
                  <a:schemeClr val="accent5">
                    <a:lumMod val="75000"/>
                  </a:schemeClr>
                </a:solidFill>
              </a:rPr>
              <a:t>E. E. </a:t>
            </a:r>
            <a:r>
              <a:rPr lang="en-US" b="1" dirty="0" err="1">
                <a:solidFill>
                  <a:schemeClr val="accent5">
                    <a:lumMod val="75000"/>
                  </a:schemeClr>
                </a:solidFill>
              </a:rPr>
              <a:t>Salpeter</a:t>
            </a:r>
            <a:r>
              <a:rPr lang="en-US" b="1" dirty="0">
                <a:solidFill>
                  <a:schemeClr val="accent5">
                    <a:lumMod val="75000"/>
                  </a:schemeClr>
                </a:solidFill>
              </a:rPr>
              <a:t> and H. A. Bethe          Phys. Rev. 84, 1232 (1951)</a:t>
            </a:r>
          </a:p>
        </p:txBody>
      </p:sp>
      <p:pic>
        <p:nvPicPr>
          <p:cNvPr id="4" name="Imagen 3"/>
          <p:cNvPicPr>
            <a:picLocks noChangeAspect="1"/>
          </p:cNvPicPr>
          <p:nvPr/>
        </p:nvPicPr>
        <p:blipFill>
          <a:blip r:embed="rId3" cstate="print"/>
          <a:stretch>
            <a:fillRect/>
          </a:stretch>
        </p:blipFill>
        <p:spPr>
          <a:xfrm>
            <a:off x="6732240" y="4919596"/>
            <a:ext cx="1017662" cy="1461732"/>
          </a:xfrm>
          <a:prstGeom prst="rect">
            <a:avLst/>
          </a:prstGeom>
        </p:spPr>
      </p:pic>
      <p:pic>
        <p:nvPicPr>
          <p:cNvPr id="5" name="Imagen 4"/>
          <p:cNvPicPr>
            <a:picLocks noChangeAspect="1"/>
          </p:cNvPicPr>
          <p:nvPr/>
        </p:nvPicPr>
        <p:blipFill>
          <a:blip r:embed="rId4" cstate="print"/>
          <a:stretch>
            <a:fillRect/>
          </a:stretch>
        </p:blipFill>
        <p:spPr>
          <a:xfrm>
            <a:off x="7728157" y="4919596"/>
            <a:ext cx="1029857" cy="1461732"/>
          </a:xfrm>
          <a:prstGeom prst="rect">
            <a:avLst/>
          </a:prstGeom>
        </p:spPr>
      </p:pic>
      <p:pic>
        <p:nvPicPr>
          <p:cNvPr id="8" name="Imagen 7"/>
          <p:cNvPicPr>
            <a:picLocks noChangeAspect="1"/>
          </p:cNvPicPr>
          <p:nvPr/>
        </p:nvPicPr>
        <p:blipFill>
          <a:blip r:embed="rId5" cstate="print">
            <a:clrChange>
              <a:clrFrom>
                <a:srgbClr val="FFFFFF"/>
              </a:clrFrom>
              <a:clrTo>
                <a:srgbClr val="FFFFFF">
                  <a:alpha val="0"/>
                </a:srgbClr>
              </a:clrTo>
            </a:clrChange>
          </a:blip>
          <a:stretch>
            <a:fillRect/>
          </a:stretch>
        </p:blipFill>
        <p:spPr>
          <a:xfrm>
            <a:off x="362162" y="4553092"/>
            <a:ext cx="4495588" cy="646331"/>
          </a:xfrm>
          <a:prstGeom prst="rect">
            <a:avLst/>
          </a:prstGeom>
        </p:spPr>
      </p:pic>
      <p:pic>
        <p:nvPicPr>
          <p:cNvPr id="11" name="Imagen 10"/>
          <p:cNvPicPr>
            <a:picLocks noChangeAspect="1"/>
          </p:cNvPicPr>
          <p:nvPr/>
        </p:nvPicPr>
        <p:blipFill>
          <a:blip r:embed="rId6" cstate="print">
            <a:clrChange>
              <a:clrFrom>
                <a:srgbClr val="FFFFFF"/>
              </a:clrFrom>
              <a:clrTo>
                <a:srgbClr val="FFFFFF">
                  <a:alpha val="0"/>
                </a:srgbClr>
              </a:clrTo>
            </a:clrChange>
            <a:extLst>
              <a:ext uri="{BEBA8EAE-BF5A-486C-A8C5-ECC9F3942E4B}">
                <a14:imgProps xmlns:a14="http://schemas.microsoft.com/office/drawing/2010/main">
                  <a14:imgLayer r:embed="rId7">
                    <a14:imgEffect>
                      <a14:artisticPhotocopy/>
                    </a14:imgEffect>
                  </a14:imgLayer>
                </a14:imgProps>
              </a:ext>
            </a:extLst>
          </a:blip>
          <a:stretch>
            <a:fillRect/>
          </a:stretch>
        </p:blipFill>
        <p:spPr>
          <a:xfrm>
            <a:off x="1475656" y="3052438"/>
            <a:ext cx="5655698" cy="1599371"/>
          </a:xfrm>
          <a:prstGeom prst="rect">
            <a:avLst/>
          </a:prstGeom>
        </p:spPr>
      </p:pic>
      <p:pic>
        <p:nvPicPr>
          <p:cNvPr id="3" name="Imagen 2"/>
          <p:cNvPicPr>
            <a:picLocks noChangeAspect="1"/>
          </p:cNvPicPr>
          <p:nvPr/>
        </p:nvPicPr>
        <p:blipFill>
          <a:blip r:embed="rId8">
            <a:clrChange>
              <a:clrFrom>
                <a:srgbClr val="FFFFFF"/>
              </a:clrFrom>
              <a:clrTo>
                <a:srgbClr val="FFFFFF">
                  <a:alpha val="0"/>
                </a:srgbClr>
              </a:clrTo>
            </a:clrChange>
          </a:blip>
          <a:stretch>
            <a:fillRect/>
          </a:stretch>
        </p:blipFill>
        <p:spPr>
          <a:xfrm>
            <a:off x="660017" y="5251956"/>
            <a:ext cx="3503488" cy="376816"/>
          </a:xfrm>
          <a:prstGeom prst="rect">
            <a:avLst/>
          </a:prstGeom>
        </p:spPr>
      </p:pic>
      <p:sp>
        <p:nvSpPr>
          <p:cNvPr id="2" name="1 Título">
            <a:extLst>
              <a:ext uri="{FF2B5EF4-FFF2-40B4-BE49-F238E27FC236}">
                <a16:creationId xmlns:a16="http://schemas.microsoft.com/office/drawing/2014/main" id="{2F8F232B-11CE-9241-3811-BDEEEDD88E25}"/>
              </a:ext>
            </a:extLst>
          </p:cNvPr>
          <p:cNvSpPr txBox="1">
            <a:spLocks/>
          </p:cNvSpPr>
          <p:nvPr/>
        </p:nvSpPr>
        <p:spPr>
          <a:xfrm>
            <a:off x="304800" y="826429"/>
            <a:ext cx="8534400" cy="758952"/>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4400" dirty="0">
                <a:solidFill>
                  <a:schemeClr val="accent2">
                    <a:lumMod val="50000"/>
                  </a:schemeClr>
                </a:solidFill>
                <a:effectLst>
                  <a:outerShdw blurRad="38100" dist="38100" dir="2700000" algn="tl">
                    <a:srgbClr val="000000">
                      <a:alpha val="43137"/>
                    </a:srgbClr>
                  </a:outerShdw>
                </a:effectLst>
              </a:rPr>
              <a:t>Bethe-Salpeter Equation and the Contact Interaction</a:t>
            </a:r>
          </a:p>
        </p:txBody>
      </p:sp>
    </p:spTree>
    <p:extLst>
      <p:ext uri="{BB962C8B-B14F-4D97-AF65-F5344CB8AC3E}">
        <p14:creationId xmlns:p14="http://schemas.microsoft.com/office/powerpoint/2010/main" val="84850669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636676" y="2643191"/>
            <a:ext cx="7848872" cy="923330"/>
          </a:xfrm>
          <a:prstGeom prst="rect">
            <a:avLst/>
          </a:prstGeom>
          <a:noFill/>
        </p:spPr>
        <p:txBody>
          <a:bodyPr wrap="square" rtlCol="0">
            <a:spAutoFit/>
          </a:bodyPr>
          <a:lstStyle/>
          <a:p>
            <a:r>
              <a:rPr lang="en-US" b="1" dirty="0">
                <a:solidFill>
                  <a:schemeClr val="accent5">
                    <a:lumMod val="75000"/>
                  </a:schemeClr>
                </a:solidFill>
              </a:rPr>
              <a:t>L. </a:t>
            </a:r>
            <a:r>
              <a:rPr lang="en-US" b="1" dirty="0" err="1">
                <a:solidFill>
                  <a:schemeClr val="accent5">
                    <a:lumMod val="75000"/>
                  </a:schemeClr>
                </a:solidFill>
              </a:rPr>
              <a:t>Xiomara</a:t>
            </a:r>
            <a:r>
              <a:rPr lang="en-US" b="1" dirty="0">
                <a:solidFill>
                  <a:schemeClr val="accent5">
                    <a:lumMod val="75000"/>
                  </a:schemeClr>
                </a:solidFill>
              </a:rPr>
              <a:t> </a:t>
            </a:r>
            <a:r>
              <a:rPr lang="en-US" b="1" dirty="0" err="1">
                <a:solidFill>
                  <a:schemeClr val="accent5">
                    <a:lumMod val="75000"/>
                  </a:schemeClr>
                </a:solidFill>
              </a:rPr>
              <a:t>Gutiérrez</a:t>
            </a:r>
            <a:r>
              <a:rPr lang="en-US" b="1" dirty="0">
                <a:solidFill>
                  <a:schemeClr val="accent5">
                    <a:lumMod val="75000"/>
                  </a:schemeClr>
                </a:solidFill>
              </a:rPr>
              <a:t>, et. al.,              Phys. Rev. C81, 065202 (2010); </a:t>
            </a:r>
          </a:p>
          <a:p>
            <a:r>
              <a:rPr lang="en-US" b="1" dirty="0">
                <a:solidFill>
                  <a:schemeClr val="accent5">
                    <a:lumMod val="75000"/>
                  </a:schemeClr>
                </a:solidFill>
              </a:rPr>
              <a:t>H.L.L Roberts, et. al.                           Phys. Rev. C82, 065202 (2010); </a:t>
            </a:r>
          </a:p>
          <a:p>
            <a:r>
              <a:rPr lang="en-US" b="1" dirty="0">
                <a:solidFill>
                  <a:schemeClr val="accent5">
                    <a:lumMod val="75000"/>
                  </a:schemeClr>
                </a:solidFill>
              </a:rPr>
              <a:t>				                            Phys. Rev. C83, 065206 (2011). </a:t>
            </a:r>
          </a:p>
        </p:txBody>
      </p:sp>
      <p:sp>
        <p:nvSpPr>
          <p:cNvPr id="8" name="2 Marcador de contenido"/>
          <p:cNvSpPr txBox="1">
            <a:spLocks/>
          </p:cNvSpPr>
          <p:nvPr/>
        </p:nvSpPr>
        <p:spPr>
          <a:xfrm>
            <a:off x="230832" y="3554544"/>
            <a:ext cx="8229600" cy="3124944"/>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r>
              <a:rPr lang="en-US" sz="2400" dirty="0">
                <a:solidFill>
                  <a:schemeClr val="accent2">
                    <a:lumMod val="50000"/>
                  </a:schemeClr>
                </a:solidFill>
              </a:rPr>
              <a:t>This model provides a simple scheme to exploratory studies of the spontaneous </a:t>
            </a:r>
            <a:r>
              <a:rPr lang="en-US" sz="2400" dirty="0" err="1">
                <a:solidFill>
                  <a:srgbClr val="0000FF"/>
                </a:solidFill>
              </a:rPr>
              <a:t>chiral</a:t>
            </a:r>
            <a:r>
              <a:rPr lang="en-US" sz="2400" dirty="0">
                <a:solidFill>
                  <a:srgbClr val="0000FF"/>
                </a:solidFill>
              </a:rPr>
              <a:t> symmetry breaking </a:t>
            </a:r>
            <a:r>
              <a:rPr lang="en-US" sz="2400" dirty="0">
                <a:solidFill>
                  <a:schemeClr val="accent2">
                    <a:lumMod val="50000"/>
                  </a:schemeClr>
                </a:solidFill>
              </a:rPr>
              <a:t>and its consequences like:</a:t>
            </a:r>
          </a:p>
          <a:p>
            <a:pPr lvl="1"/>
            <a:r>
              <a:rPr lang="en-US" dirty="0">
                <a:solidFill>
                  <a:schemeClr val="accent2">
                    <a:lumMod val="50000"/>
                  </a:schemeClr>
                </a:solidFill>
              </a:rPr>
              <a:t>Dynamical  mass generation. </a:t>
            </a:r>
          </a:p>
          <a:p>
            <a:pPr lvl="1"/>
            <a:r>
              <a:rPr lang="en-US" dirty="0">
                <a:solidFill>
                  <a:schemeClr val="accent2">
                    <a:lumMod val="50000"/>
                  </a:schemeClr>
                </a:solidFill>
              </a:rPr>
              <a:t>Quark condensate.</a:t>
            </a:r>
          </a:p>
          <a:p>
            <a:pPr lvl="1"/>
            <a:r>
              <a:rPr lang="en-US" dirty="0">
                <a:solidFill>
                  <a:schemeClr val="accent2">
                    <a:lumMod val="50000"/>
                  </a:schemeClr>
                </a:solidFill>
              </a:rPr>
              <a:t>Goldstone bosons in </a:t>
            </a:r>
            <a:r>
              <a:rPr lang="en-US" dirty="0" err="1">
                <a:solidFill>
                  <a:schemeClr val="accent2">
                    <a:lumMod val="50000"/>
                  </a:schemeClr>
                </a:solidFill>
              </a:rPr>
              <a:t>chiral</a:t>
            </a:r>
            <a:r>
              <a:rPr lang="en-US" dirty="0">
                <a:solidFill>
                  <a:schemeClr val="accent2">
                    <a:lumMod val="50000"/>
                  </a:schemeClr>
                </a:solidFill>
              </a:rPr>
              <a:t> limit. </a:t>
            </a:r>
          </a:p>
          <a:p>
            <a:pPr lvl="1"/>
            <a:r>
              <a:rPr lang="en-US" dirty="0">
                <a:solidFill>
                  <a:schemeClr val="accent2">
                    <a:lumMod val="50000"/>
                  </a:schemeClr>
                </a:solidFill>
              </a:rPr>
              <a:t>Confinement.</a:t>
            </a:r>
          </a:p>
        </p:txBody>
      </p:sp>
      <p:pic>
        <p:nvPicPr>
          <p:cNvPr id="7" name="Imagen 6"/>
          <p:cNvPicPr>
            <a:picLocks noChangeAspect="1"/>
          </p:cNvPicPr>
          <p:nvPr/>
        </p:nvPicPr>
        <p:blipFill>
          <a:blip r:embed="rId3" cstate="print">
            <a:clrChange>
              <a:clrFrom>
                <a:srgbClr val="FFFFFF"/>
              </a:clrFrom>
              <a:clrTo>
                <a:srgbClr val="FFFFFF">
                  <a:alpha val="0"/>
                </a:srgbClr>
              </a:clrTo>
            </a:clrChange>
          </a:blip>
          <a:stretch>
            <a:fillRect/>
          </a:stretch>
        </p:blipFill>
        <p:spPr>
          <a:xfrm>
            <a:off x="5688668" y="3074333"/>
            <a:ext cx="1693887" cy="419165"/>
          </a:xfrm>
          <a:prstGeom prst="rect">
            <a:avLst/>
          </a:prstGeom>
        </p:spPr>
      </p:pic>
      <p:pic>
        <p:nvPicPr>
          <p:cNvPr id="9" name="Imagen 8"/>
          <p:cNvPicPr>
            <a:picLocks noChangeAspect="1"/>
          </p:cNvPicPr>
          <p:nvPr/>
        </p:nvPicPr>
        <p:blipFill>
          <a:blip r:embed="rId4" cstate="print">
            <a:clrChange>
              <a:clrFrom>
                <a:srgbClr val="FFFFFF"/>
              </a:clrFrom>
              <a:clrTo>
                <a:srgbClr val="FFFFFF">
                  <a:alpha val="0"/>
                </a:srgbClr>
              </a:clrTo>
            </a:clrChange>
          </a:blip>
          <a:stretch>
            <a:fillRect/>
          </a:stretch>
        </p:blipFill>
        <p:spPr>
          <a:xfrm>
            <a:off x="5679245" y="2545308"/>
            <a:ext cx="2027616" cy="498502"/>
          </a:xfrm>
          <a:prstGeom prst="rect">
            <a:avLst/>
          </a:prstGeom>
        </p:spPr>
      </p:pic>
      <p:pic>
        <p:nvPicPr>
          <p:cNvPr id="11" name="Imagen 10"/>
          <p:cNvPicPr>
            <a:picLocks noChangeAspect="1"/>
          </p:cNvPicPr>
          <p:nvPr/>
        </p:nvPicPr>
        <p:blipFill>
          <a:blip r:embed="rId5" cstate="print">
            <a:clrChange>
              <a:clrFrom>
                <a:srgbClr val="FFFFFF"/>
              </a:clrFrom>
              <a:clrTo>
                <a:srgbClr val="FFFFFF">
                  <a:alpha val="0"/>
                </a:srgbClr>
              </a:clrTo>
            </a:clrChange>
          </a:blip>
          <a:stretch>
            <a:fillRect/>
          </a:stretch>
        </p:blipFill>
        <p:spPr>
          <a:xfrm>
            <a:off x="975321" y="2655244"/>
            <a:ext cx="4331531" cy="960052"/>
          </a:xfrm>
          <a:prstGeom prst="rect">
            <a:avLst/>
          </a:prstGeom>
        </p:spPr>
      </p:pic>
      <p:sp>
        <p:nvSpPr>
          <p:cNvPr id="12" name="2 Marcador de contenido"/>
          <p:cNvSpPr txBox="1">
            <a:spLocks/>
          </p:cNvSpPr>
          <p:nvPr/>
        </p:nvSpPr>
        <p:spPr>
          <a:xfrm>
            <a:off x="229744" y="1798236"/>
            <a:ext cx="8662736" cy="1300632"/>
          </a:xfrm>
          <a:prstGeom prst="rect">
            <a:avLst/>
          </a:prstGeom>
        </p:spPr>
        <p:txBody>
          <a:bodyPr vert="horz">
            <a:no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lvl="0">
              <a:defRPr/>
            </a:pPr>
            <a:r>
              <a:rPr lang="en-US" sz="2400" dirty="0">
                <a:solidFill>
                  <a:schemeClr val="accent2">
                    <a:lumMod val="50000"/>
                  </a:schemeClr>
                </a:solidFill>
              </a:rPr>
              <a:t>We use a </a:t>
            </a:r>
            <a:r>
              <a:rPr lang="en-US" sz="2400" dirty="0">
                <a:solidFill>
                  <a:srgbClr val="0000FF"/>
                </a:solidFill>
              </a:rPr>
              <a:t>contact interaction </a:t>
            </a:r>
            <a:r>
              <a:rPr lang="en-US" sz="2400" dirty="0">
                <a:solidFill>
                  <a:schemeClr val="accent2">
                    <a:lumMod val="50000"/>
                  </a:schemeClr>
                </a:solidFill>
              </a:rPr>
              <a:t>model mediated by a </a:t>
            </a:r>
            <a:r>
              <a:rPr lang="en-US" sz="2400" dirty="0">
                <a:solidFill>
                  <a:srgbClr val="0000FF"/>
                </a:solidFill>
              </a:rPr>
              <a:t>vector-vector</a:t>
            </a:r>
            <a:r>
              <a:rPr lang="en-US" sz="2400" dirty="0">
                <a:solidFill>
                  <a:schemeClr val="accent2">
                    <a:lumMod val="50000"/>
                  </a:schemeClr>
                </a:solidFill>
              </a:rPr>
              <a:t> interaction employed in:</a:t>
            </a:r>
          </a:p>
        </p:txBody>
      </p:sp>
      <p:sp>
        <p:nvSpPr>
          <p:cNvPr id="2" name="1 Título">
            <a:extLst>
              <a:ext uri="{FF2B5EF4-FFF2-40B4-BE49-F238E27FC236}">
                <a16:creationId xmlns:a16="http://schemas.microsoft.com/office/drawing/2014/main" id="{48E28CFA-1545-ABBE-1D9B-3E503DA39F21}"/>
              </a:ext>
            </a:extLst>
          </p:cNvPr>
          <p:cNvSpPr txBox="1">
            <a:spLocks/>
          </p:cNvSpPr>
          <p:nvPr/>
        </p:nvSpPr>
        <p:spPr>
          <a:xfrm>
            <a:off x="304800" y="826429"/>
            <a:ext cx="8534400" cy="758952"/>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4400" dirty="0">
                <a:solidFill>
                  <a:schemeClr val="accent2">
                    <a:lumMod val="50000"/>
                  </a:schemeClr>
                </a:solidFill>
                <a:effectLst>
                  <a:outerShdw blurRad="38100" dist="38100" dir="2700000" algn="tl">
                    <a:srgbClr val="000000">
                      <a:alpha val="43137"/>
                    </a:srgbClr>
                  </a:outerShdw>
                </a:effectLst>
              </a:rPr>
              <a:t>Bethe-Salpeter Equation and the Contact Interaction</a:t>
            </a:r>
          </a:p>
        </p:txBody>
      </p:sp>
    </p:spTree>
    <p:extLst>
      <p:ext uri="{BB962C8B-B14F-4D97-AF65-F5344CB8AC3E}">
        <p14:creationId xmlns:p14="http://schemas.microsoft.com/office/powerpoint/2010/main" val="87631963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1" nodeType="clickEffect">
                                  <p:stCondLst>
                                    <p:cond delay="0"/>
                                  </p:stCondLst>
                                  <p:childTnLst>
                                    <p:animEffect transition="out" filter="fade">
                                      <p:cBhvr>
                                        <p:cTn id="6" dur="1000"/>
                                        <p:tgtEl>
                                          <p:spTgt spid="6"/>
                                        </p:tgtEl>
                                      </p:cBhvr>
                                    </p:animEffect>
                                    <p:anim calcmode="lin" valueType="num">
                                      <p:cBhvr>
                                        <p:cTn id="7" dur="1000"/>
                                        <p:tgtEl>
                                          <p:spTgt spid="6"/>
                                        </p:tgtEl>
                                        <p:attrNameLst>
                                          <p:attrName>ppt_x</p:attrName>
                                        </p:attrNameLst>
                                      </p:cBhvr>
                                      <p:tavLst>
                                        <p:tav tm="0">
                                          <p:val>
                                            <p:strVal val="ppt_x"/>
                                          </p:val>
                                        </p:tav>
                                        <p:tav tm="100000">
                                          <p:val>
                                            <p:strVal val="ppt_x"/>
                                          </p:val>
                                        </p:tav>
                                      </p:tavLst>
                                    </p:anim>
                                    <p:anim calcmode="lin" valueType="num">
                                      <p:cBhvr>
                                        <p:cTn id="8" dur="1000"/>
                                        <p:tgtEl>
                                          <p:spTgt spid="6"/>
                                        </p:tgtEl>
                                        <p:attrNameLst>
                                          <p:attrName>ppt_y</p:attrName>
                                        </p:attrNameLst>
                                      </p:cBhvr>
                                      <p:tavLst>
                                        <p:tav tm="0">
                                          <p:val>
                                            <p:strVal val="ppt_y"/>
                                          </p:val>
                                        </p:tav>
                                        <p:tav tm="100000">
                                          <p:val>
                                            <p:strVal val="ppt_y+.1"/>
                                          </p:val>
                                        </p:tav>
                                      </p:tavLst>
                                    </p:anim>
                                    <p:set>
                                      <p:cBhvr>
                                        <p:cTn id="9" dur="1" fill="hold">
                                          <p:stCondLst>
                                            <p:cond delay="999"/>
                                          </p:stCondLst>
                                        </p:cTn>
                                        <p:tgtEl>
                                          <p:spTgt spid="6"/>
                                        </p:tgtEl>
                                        <p:attrNameLst>
                                          <p:attrName>style.visibility</p:attrName>
                                        </p:attrNameLst>
                                      </p:cBhvr>
                                      <p:to>
                                        <p:strVal val="hidden"/>
                                      </p:to>
                                    </p:set>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1000"/>
                                        <p:tgtEl>
                                          <p:spTgt spid="8">
                                            <p:txEl>
                                              <p:pRg st="0" end="0"/>
                                            </p:txEl>
                                          </p:spTgt>
                                        </p:tgtEl>
                                      </p:cBhvr>
                                    </p:animEffect>
                                    <p:anim calcmode="lin" valueType="num">
                                      <p:cBhvr>
                                        <p:cTn id="30"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8">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8">
                                            <p:txEl>
                                              <p:pRg st="1" end="1"/>
                                            </p:txEl>
                                          </p:spTgt>
                                        </p:tgtEl>
                                        <p:attrNameLst>
                                          <p:attrName>style.visibility</p:attrName>
                                        </p:attrNameLst>
                                      </p:cBhvr>
                                      <p:to>
                                        <p:strVal val="visible"/>
                                      </p:to>
                                    </p:set>
                                    <p:animEffect transition="in" filter="fade">
                                      <p:cBhvr>
                                        <p:cTn id="34" dur="1000"/>
                                        <p:tgtEl>
                                          <p:spTgt spid="8">
                                            <p:txEl>
                                              <p:pRg st="1" end="1"/>
                                            </p:txEl>
                                          </p:spTgt>
                                        </p:tgtEl>
                                      </p:cBhvr>
                                    </p:animEffect>
                                    <p:anim calcmode="lin" valueType="num">
                                      <p:cBhvr>
                                        <p:cTn id="35"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36" dur="1000" fill="hold"/>
                                        <p:tgtEl>
                                          <p:spTgt spid="8">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8">
                                            <p:txEl>
                                              <p:pRg st="2" end="2"/>
                                            </p:txEl>
                                          </p:spTgt>
                                        </p:tgtEl>
                                        <p:attrNameLst>
                                          <p:attrName>style.visibility</p:attrName>
                                        </p:attrNameLst>
                                      </p:cBhvr>
                                      <p:to>
                                        <p:strVal val="visible"/>
                                      </p:to>
                                    </p:set>
                                    <p:animEffect transition="in" filter="fade">
                                      <p:cBhvr>
                                        <p:cTn id="39" dur="1000"/>
                                        <p:tgtEl>
                                          <p:spTgt spid="8">
                                            <p:txEl>
                                              <p:pRg st="2" end="2"/>
                                            </p:txEl>
                                          </p:spTgt>
                                        </p:tgtEl>
                                      </p:cBhvr>
                                    </p:animEffect>
                                    <p:anim calcmode="lin" valueType="num">
                                      <p:cBhvr>
                                        <p:cTn id="40" dur="10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41" dur="1000" fill="hold"/>
                                        <p:tgtEl>
                                          <p:spTgt spid="8">
                                            <p:txEl>
                                              <p:pRg st="2" end="2"/>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8">
                                            <p:txEl>
                                              <p:pRg st="3" end="3"/>
                                            </p:txEl>
                                          </p:spTgt>
                                        </p:tgtEl>
                                        <p:attrNameLst>
                                          <p:attrName>style.visibility</p:attrName>
                                        </p:attrNameLst>
                                      </p:cBhvr>
                                      <p:to>
                                        <p:strVal val="visible"/>
                                      </p:to>
                                    </p:set>
                                    <p:animEffect transition="in" filter="fade">
                                      <p:cBhvr>
                                        <p:cTn id="44" dur="1000"/>
                                        <p:tgtEl>
                                          <p:spTgt spid="8">
                                            <p:txEl>
                                              <p:pRg st="3" end="3"/>
                                            </p:txEl>
                                          </p:spTgt>
                                        </p:tgtEl>
                                      </p:cBhvr>
                                    </p:animEffect>
                                    <p:anim calcmode="lin" valueType="num">
                                      <p:cBhvr>
                                        <p:cTn id="45"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46" dur="1000" fill="hold"/>
                                        <p:tgtEl>
                                          <p:spTgt spid="8">
                                            <p:txEl>
                                              <p:pRg st="3" end="3"/>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8">
                                            <p:txEl>
                                              <p:pRg st="4" end="4"/>
                                            </p:txEl>
                                          </p:spTgt>
                                        </p:tgtEl>
                                        <p:attrNameLst>
                                          <p:attrName>style.visibility</p:attrName>
                                        </p:attrNameLst>
                                      </p:cBhvr>
                                      <p:to>
                                        <p:strVal val="visible"/>
                                      </p:to>
                                    </p:set>
                                    <p:animEffect transition="in" filter="fade">
                                      <p:cBhvr>
                                        <p:cTn id="49" dur="1000"/>
                                        <p:tgtEl>
                                          <p:spTgt spid="8">
                                            <p:txEl>
                                              <p:pRg st="4" end="4"/>
                                            </p:txEl>
                                          </p:spTgt>
                                        </p:tgtEl>
                                      </p:cBhvr>
                                    </p:animEffect>
                                    <p:anim calcmode="lin" valueType="num">
                                      <p:cBhvr>
                                        <p:cTn id="50" dur="1000" fill="hold"/>
                                        <p:tgtEl>
                                          <p:spTgt spid="8">
                                            <p:txEl>
                                              <p:pRg st="4" end="4"/>
                                            </p:txEl>
                                          </p:spTgt>
                                        </p:tgtEl>
                                        <p:attrNameLst>
                                          <p:attrName>ppt_x</p:attrName>
                                        </p:attrNameLst>
                                      </p:cBhvr>
                                      <p:tavLst>
                                        <p:tav tm="0">
                                          <p:val>
                                            <p:strVal val="#ppt_x"/>
                                          </p:val>
                                        </p:tav>
                                        <p:tav tm="100000">
                                          <p:val>
                                            <p:strVal val="#ppt_x"/>
                                          </p:val>
                                        </p:tav>
                                      </p:tavLst>
                                    </p:anim>
                                    <p:anim calcmode="lin" valueType="num">
                                      <p:cBhvr>
                                        <p:cTn id="51" dur="1000" fill="hold"/>
                                        <p:tgtEl>
                                          <p:spTgt spid="8">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Rectángulo"/>
          <p:cNvSpPr/>
          <p:nvPr/>
        </p:nvSpPr>
        <p:spPr>
          <a:xfrm>
            <a:off x="178025" y="1538218"/>
            <a:ext cx="2455807" cy="461665"/>
          </a:xfrm>
          <a:prstGeom prst="rect">
            <a:avLst/>
          </a:prstGeom>
        </p:spPr>
        <p:txBody>
          <a:bodyPr wrap="square">
            <a:spAutoFit/>
          </a:bodyPr>
          <a:lstStyle/>
          <a:p>
            <a:pPr>
              <a:defRPr/>
            </a:pPr>
            <a:r>
              <a:rPr lang="en-US" sz="2400" dirty="0">
                <a:solidFill>
                  <a:schemeClr val="accent2">
                    <a:lumMod val="50000"/>
                  </a:schemeClr>
                </a:solidFill>
                <a:cs typeface="Arabic Typesetting" pitchFamily="66" charset="-78"/>
              </a:rPr>
              <a:t>Mass function:</a:t>
            </a:r>
          </a:p>
        </p:txBody>
      </p:sp>
      <p:sp>
        <p:nvSpPr>
          <p:cNvPr id="18" name="17 Rectángulo"/>
          <p:cNvSpPr/>
          <p:nvPr/>
        </p:nvSpPr>
        <p:spPr>
          <a:xfrm>
            <a:off x="178024" y="2708924"/>
            <a:ext cx="2881808" cy="830997"/>
          </a:xfrm>
          <a:prstGeom prst="rect">
            <a:avLst/>
          </a:prstGeom>
        </p:spPr>
        <p:txBody>
          <a:bodyPr wrap="square">
            <a:spAutoFit/>
          </a:bodyPr>
          <a:lstStyle/>
          <a:p>
            <a:pPr>
              <a:defRPr/>
            </a:pPr>
            <a:r>
              <a:rPr lang="en-US" sz="2400" dirty="0">
                <a:solidFill>
                  <a:schemeClr val="accent2">
                    <a:lumMod val="50000"/>
                  </a:schemeClr>
                </a:solidFill>
                <a:cs typeface="Arabic Typesetting" pitchFamily="66" charset="-78"/>
              </a:rPr>
              <a:t>Proper time</a:t>
            </a:r>
          </a:p>
          <a:p>
            <a:pPr>
              <a:defRPr/>
            </a:pPr>
            <a:r>
              <a:rPr lang="en-US" sz="2400" dirty="0">
                <a:solidFill>
                  <a:schemeClr val="accent2">
                    <a:lumMod val="50000"/>
                  </a:schemeClr>
                </a:solidFill>
                <a:cs typeface="Arabic Typesetting" pitchFamily="66" charset="-78"/>
              </a:rPr>
              <a:t>regularization:</a:t>
            </a:r>
          </a:p>
        </p:txBody>
      </p:sp>
      <p:pic>
        <p:nvPicPr>
          <p:cNvPr id="2" name="Imagen 1"/>
          <p:cNvPicPr>
            <a:picLocks noChangeAspect="1"/>
          </p:cNvPicPr>
          <p:nvPr/>
        </p:nvPicPr>
        <p:blipFill>
          <a:blip r:embed="rId3" cstate="print">
            <a:clrChange>
              <a:clrFrom>
                <a:srgbClr val="FFFFFF"/>
              </a:clrFrom>
              <a:clrTo>
                <a:srgbClr val="FFFFFF">
                  <a:alpha val="0"/>
                </a:srgbClr>
              </a:clrTo>
            </a:clrChange>
          </a:blip>
          <a:stretch>
            <a:fillRect/>
          </a:stretch>
        </p:blipFill>
        <p:spPr>
          <a:xfrm>
            <a:off x="2954650" y="1271228"/>
            <a:ext cx="4785702" cy="1077652"/>
          </a:xfrm>
          <a:prstGeom prst="rect">
            <a:avLst/>
          </a:prstGeom>
        </p:spPr>
      </p:pic>
      <p:pic>
        <p:nvPicPr>
          <p:cNvPr id="7" name="Imagen 6"/>
          <p:cNvPicPr>
            <a:picLocks noChangeAspect="1"/>
          </p:cNvPicPr>
          <p:nvPr/>
        </p:nvPicPr>
        <p:blipFill>
          <a:blip r:embed="rId4" cstate="print">
            <a:clrChange>
              <a:clrFrom>
                <a:srgbClr val="FFFFFF"/>
              </a:clrFrom>
              <a:clrTo>
                <a:srgbClr val="FFFFFF">
                  <a:alpha val="0"/>
                </a:srgbClr>
              </a:clrTo>
            </a:clrChange>
          </a:blip>
          <a:stretch>
            <a:fillRect/>
          </a:stretch>
        </p:blipFill>
        <p:spPr>
          <a:xfrm>
            <a:off x="2411760" y="2276874"/>
            <a:ext cx="6356844" cy="2153745"/>
          </a:xfrm>
          <a:prstGeom prst="rect">
            <a:avLst/>
          </a:prstGeom>
        </p:spPr>
      </p:pic>
      <p:sp>
        <p:nvSpPr>
          <p:cNvPr id="11" name="3 CuadroTexto"/>
          <p:cNvSpPr txBox="1"/>
          <p:nvPr/>
        </p:nvSpPr>
        <p:spPr>
          <a:xfrm>
            <a:off x="179512" y="4221090"/>
            <a:ext cx="9217024" cy="1200329"/>
          </a:xfrm>
          <a:prstGeom prst="rect">
            <a:avLst/>
          </a:prstGeom>
          <a:noFill/>
        </p:spPr>
        <p:txBody>
          <a:bodyPr wrap="square" rtlCol="0">
            <a:spAutoFit/>
          </a:bodyPr>
          <a:lstStyle/>
          <a:p>
            <a:r>
              <a:rPr lang="en-US" sz="2400" dirty="0">
                <a:solidFill>
                  <a:schemeClr val="accent2">
                    <a:lumMod val="50000"/>
                  </a:schemeClr>
                </a:solidFill>
              </a:rPr>
              <a:t>The constant </a:t>
            </a:r>
            <a:r>
              <a:rPr lang="en-US" sz="2400" dirty="0">
                <a:solidFill>
                  <a:srgbClr val="0000FF"/>
                </a:solidFill>
                <a:sym typeface="Symbol"/>
              </a:rPr>
              <a:t></a:t>
            </a:r>
            <a:r>
              <a:rPr lang="en-US" sz="2400" baseline="-25000" dirty="0">
                <a:solidFill>
                  <a:srgbClr val="0000FF"/>
                </a:solidFill>
                <a:sym typeface="Symbol"/>
              </a:rPr>
              <a:t>UV</a:t>
            </a:r>
            <a:r>
              <a:rPr lang="en-US" sz="2400" dirty="0">
                <a:solidFill>
                  <a:srgbClr val="0000FF"/>
                </a:solidFill>
              </a:rPr>
              <a:t> </a:t>
            </a:r>
            <a:r>
              <a:rPr lang="en-US" sz="2400" dirty="0">
                <a:solidFill>
                  <a:schemeClr val="accent2">
                    <a:lumMod val="50000"/>
                  </a:schemeClr>
                </a:solidFill>
              </a:rPr>
              <a:t>is the </a:t>
            </a:r>
            <a:r>
              <a:rPr lang="en-US" sz="2400" dirty="0">
                <a:solidFill>
                  <a:srgbClr val="0000FF"/>
                </a:solidFill>
              </a:rPr>
              <a:t>regulator</a:t>
            </a:r>
            <a:r>
              <a:rPr lang="en-US" sz="2400" dirty="0">
                <a:solidFill>
                  <a:schemeClr val="accent2">
                    <a:lumMod val="50000"/>
                  </a:schemeClr>
                </a:solidFill>
              </a:rPr>
              <a:t> since the model is not </a:t>
            </a:r>
            <a:r>
              <a:rPr lang="en-US" sz="2400" dirty="0" err="1">
                <a:solidFill>
                  <a:srgbClr val="0000FF"/>
                </a:solidFill>
              </a:rPr>
              <a:t>renormalizable</a:t>
            </a:r>
            <a:r>
              <a:rPr lang="en-US" sz="2400" dirty="0">
                <a:solidFill>
                  <a:schemeClr val="accent2">
                    <a:lumMod val="50000"/>
                  </a:schemeClr>
                </a:solidFill>
              </a:rPr>
              <a:t> and cannot been removed. This </a:t>
            </a:r>
            <a:r>
              <a:rPr lang="en-US" sz="2400" dirty="0">
                <a:solidFill>
                  <a:srgbClr val="0000FF"/>
                </a:solidFill>
              </a:rPr>
              <a:t>regulator</a:t>
            </a:r>
            <a:r>
              <a:rPr lang="en-US" sz="2400" dirty="0">
                <a:solidFill>
                  <a:schemeClr val="accent2">
                    <a:lumMod val="50000"/>
                  </a:schemeClr>
                </a:solidFill>
              </a:rPr>
              <a:t> plays a </a:t>
            </a:r>
            <a:r>
              <a:rPr lang="en-US" sz="2400" dirty="0">
                <a:solidFill>
                  <a:srgbClr val="0000FF"/>
                </a:solidFill>
              </a:rPr>
              <a:t>dynamical role </a:t>
            </a:r>
            <a:r>
              <a:rPr lang="en-US" sz="2400" dirty="0">
                <a:solidFill>
                  <a:schemeClr val="accent2">
                    <a:lumMod val="50000"/>
                  </a:schemeClr>
                </a:solidFill>
              </a:rPr>
              <a:t>and sets the scale of </a:t>
            </a:r>
            <a:r>
              <a:rPr lang="en-US" sz="2400" dirty="0">
                <a:solidFill>
                  <a:srgbClr val="0000FF"/>
                </a:solidFill>
              </a:rPr>
              <a:t>dimensioned</a:t>
            </a:r>
            <a:r>
              <a:rPr lang="en-US" sz="2400" dirty="0">
                <a:solidFill>
                  <a:schemeClr val="accent2">
                    <a:lumMod val="50000"/>
                  </a:schemeClr>
                </a:solidFill>
              </a:rPr>
              <a:t> quantities.</a:t>
            </a:r>
          </a:p>
        </p:txBody>
      </p:sp>
      <p:sp>
        <p:nvSpPr>
          <p:cNvPr id="12" name="3 CuadroTexto"/>
          <p:cNvSpPr txBox="1"/>
          <p:nvPr/>
        </p:nvSpPr>
        <p:spPr>
          <a:xfrm>
            <a:off x="179512" y="5373218"/>
            <a:ext cx="8892480" cy="830997"/>
          </a:xfrm>
          <a:prstGeom prst="rect">
            <a:avLst/>
          </a:prstGeom>
          <a:noFill/>
        </p:spPr>
        <p:txBody>
          <a:bodyPr wrap="square" rtlCol="0">
            <a:spAutoFit/>
          </a:bodyPr>
          <a:lstStyle/>
          <a:p>
            <a:r>
              <a:rPr lang="en-US" sz="2400" dirty="0">
                <a:solidFill>
                  <a:schemeClr val="accent2">
                    <a:lumMod val="50000"/>
                  </a:schemeClr>
                </a:solidFill>
              </a:rPr>
              <a:t>A non zero value of </a:t>
            </a:r>
            <a:r>
              <a:rPr lang="en-US" sz="2400" dirty="0">
                <a:solidFill>
                  <a:srgbClr val="0000FF"/>
                </a:solidFill>
                <a:sym typeface="Symbol"/>
              </a:rPr>
              <a:t></a:t>
            </a:r>
            <a:r>
              <a:rPr lang="en-US" sz="2400" baseline="-25000" dirty="0">
                <a:solidFill>
                  <a:srgbClr val="0000FF"/>
                </a:solidFill>
                <a:sym typeface="Symbol"/>
              </a:rPr>
              <a:t>IR</a:t>
            </a:r>
            <a:r>
              <a:rPr lang="en-US" sz="2400" dirty="0">
                <a:solidFill>
                  <a:schemeClr val="accent2">
                    <a:lumMod val="50000"/>
                  </a:schemeClr>
                </a:solidFill>
              </a:rPr>
              <a:t> implements </a:t>
            </a:r>
            <a:r>
              <a:rPr lang="en-US" sz="2400" dirty="0">
                <a:solidFill>
                  <a:srgbClr val="0000FF"/>
                </a:solidFill>
              </a:rPr>
              <a:t>confinement</a:t>
            </a:r>
            <a:r>
              <a:rPr lang="en-US" sz="2400" dirty="0">
                <a:solidFill>
                  <a:schemeClr val="accent2">
                    <a:lumMod val="50000"/>
                  </a:schemeClr>
                </a:solidFill>
              </a:rPr>
              <a:t> by ensuring the absence of quark production threshold at </a:t>
            </a:r>
            <a:r>
              <a:rPr lang="en-US" sz="2400" i="1" dirty="0">
                <a:solidFill>
                  <a:srgbClr val="0000FF"/>
                </a:solidFill>
              </a:rPr>
              <a:t>s=-M</a:t>
            </a:r>
            <a:r>
              <a:rPr lang="en-US" sz="2400" i="1" baseline="30000" dirty="0">
                <a:solidFill>
                  <a:srgbClr val="0000FF"/>
                </a:solidFill>
              </a:rPr>
              <a:t>2</a:t>
            </a:r>
            <a:r>
              <a:rPr lang="en-US" sz="2400" i="1" baseline="-25000" dirty="0">
                <a:solidFill>
                  <a:srgbClr val="0000FF"/>
                </a:solidFill>
              </a:rPr>
              <a:t>f </a:t>
            </a:r>
            <a:r>
              <a:rPr lang="en-US" sz="2400" dirty="0">
                <a:solidFill>
                  <a:schemeClr val="accent2">
                    <a:lumMod val="50000"/>
                  </a:schemeClr>
                </a:solidFill>
              </a:rPr>
              <a:t>.</a:t>
            </a:r>
            <a:r>
              <a:rPr lang="en-US" sz="2400" i="1" baseline="-25000" dirty="0">
                <a:solidFill>
                  <a:schemeClr val="accent2">
                    <a:lumMod val="50000"/>
                  </a:schemeClr>
                </a:solidFill>
              </a:rPr>
              <a:t> </a:t>
            </a:r>
            <a:endParaRPr lang="en-US" sz="2400" dirty="0">
              <a:solidFill>
                <a:schemeClr val="accent2">
                  <a:lumMod val="50000"/>
                </a:schemeClr>
              </a:solidFill>
            </a:endParaRPr>
          </a:p>
        </p:txBody>
      </p:sp>
      <p:pic>
        <p:nvPicPr>
          <p:cNvPr id="9" name="Imagen 8">
            <a:extLst>
              <a:ext uri="{FF2B5EF4-FFF2-40B4-BE49-F238E27FC236}">
                <a16:creationId xmlns:a16="http://schemas.microsoft.com/office/drawing/2014/main" id="{BC8F0EA2-7919-4AAA-99CE-70C8D27D37CB}"/>
              </a:ext>
            </a:extLst>
          </p:cNvPr>
          <p:cNvPicPr>
            <a:picLocks noChangeAspect="1"/>
          </p:cNvPicPr>
          <p:nvPr/>
        </p:nvPicPr>
        <p:blipFill>
          <a:blip r:embed="rId5" cstate="print"/>
          <a:stretch>
            <a:fillRect/>
          </a:stretch>
        </p:blipFill>
        <p:spPr>
          <a:xfrm>
            <a:off x="20613" y="1538218"/>
            <a:ext cx="8673984" cy="4633092"/>
          </a:xfrm>
          <a:prstGeom prst="rect">
            <a:avLst/>
          </a:prstGeom>
        </p:spPr>
      </p:pic>
      <p:sp>
        <p:nvSpPr>
          <p:cNvPr id="4" name="1 Título">
            <a:extLst>
              <a:ext uri="{FF2B5EF4-FFF2-40B4-BE49-F238E27FC236}">
                <a16:creationId xmlns:a16="http://schemas.microsoft.com/office/drawing/2014/main" id="{8DD81B0F-CD6E-AC43-24FA-AB599E2001C9}"/>
              </a:ext>
            </a:extLst>
          </p:cNvPr>
          <p:cNvSpPr txBox="1">
            <a:spLocks/>
          </p:cNvSpPr>
          <p:nvPr/>
        </p:nvSpPr>
        <p:spPr>
          <a:xfrm>
            <a:off x="304800" y="826429"/>
            <a:ext cx="8534400" cy="758952"/>
          </a:xfrm>
          <a:prstGeom prst="rect">
            <a:avLst/>
          </a:prstGeom>
        </p:spPr>
        <p:txBody>
          <a:bodyPr vert="horz" anchor="b">
            <a:noAutofit/>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en-US" sz="4400" dirty="0">
                <a:solidFill>
                  <a:schemeClr val="accent2">
                    <a:lumMod val="50000"/>
                  </a:schemeClr>
                </a:solidFill>
                <a:effectLst>
                  <a:outerShdw blurRad="38100" dist="38100" dir="2700000" algn="tl">
                    <a:srgbClr val="000000">
                      <a:alpha val="43137"/>
                    </a:srgbClr>
                  </a:outerShdw>
                </a:effectLst>
              </a:rPr>
              <a:t>Bethe-Salpeter Equation and the Contact Interaction</a:t>
            </a:r>
          </a:p>
        </p:txBody>
      </p:sp>
    </p:spTree>
    <p:extLst>
      <p:ext uri="{BB962C8B-B14F-4D97-AF65-F5344CB8AC3E}">
        <p14:creationId xmlns:p14="http://schemas.microsoft.com/office/powerpoint/2010/main" val="25136907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30444</TotalTime>
  <Words>2443</Words>
  <Application>Microsoft Office PowerPoint</Application>
  <PresentationFormat>Presentación en pantalla (4:3)</PresentationFormat>
  <Paragraphs>334</Paragraphs>
  <Slides>22</Slides>
  <Notes>14</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22</vt:i4>
      </vt:variant>
    </vt:vector>
  </HeadingPairs>
  <TitlesOfParts>
    <vt:vector size="31" baseType="lpstr">
      <vt:lpstr>-apple-system</vt:lpstr>
      <vt:lpstr>Arial</vt:lpstr>
      <vt:lpstr>Calibri</vt:lpstr>
      <vt:lpstr>Calibri Light</vt:lpstr>
      <vt:lpstr>Calibri(Cuerpo)</vt:lpstr>
      <vt:lpstr>Cambria Math</vt:lpstr>
      <vt:lpstr>Wingdings</vt:lpstr>
      <vt:lpstr>Wingdings 2</vt:lpstr>
      <vt:lpstr>Retrospección</vt:lpstr>
      <vt:lpstr>Baryon spectrum with a contact interaction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Interacción de Contacto</dc:title>
  <dc:creator>cerillgran</dc:creator>
  <cp:lastModifiedBy>Marco Antonio Bedolla</cp:lastModifiedBy>
  <cp:revision>610</cp:revision>
  <dcterms:created xsi:type="dcterms:W3CDTF">2014-09-15T01:23:15Z</dcterms:created>
  <dcterms:modified xsi:type="dcterms:W3CDTF">2022-11-09T16:02:43Z</dcterms:modified>
</cp:coreProperties>
</file>