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981" r:id="rId2"/>
    <p:sldId id="995" r:id="rId3"/>
    <p:sldId id="999" r:id="rId4"/>
    <p:sldId id="1000" r:id="rId5"/>
    <p:sldId id="263" r:id="rId6"/>
    <p:sldId id="1002" r:id="rId7"/>
    <p:sldId id="267" r:id="rId8"/>
    <p:sldId id="268" r:id="rId9"/>
    <p:sldId id="270" r:id="rId10"/>
    <p:sldId id="265" r:id="rId11"/>
    <p:sldId id="988" r:id="rId12"/>
    <p:sldId id="991" r:id="rId13"/>
    <p:sldId id="837" r:id="rId14"/>
    <p:sldId id="856" r:id="rId15"/>
    <p:sldId id="927" r:id="rId16"/>
    <p:sldId id="911" r:id="rId17"/>
    <p:sldId id="904" r:id="rId18"/>
    <p:sldId id="903" r:id="rId19"/>
    <p:sldId id="929" r:id="rId20"/>
    <p:sldId id="1003" r:id="rId21"/>
    <p:sldId id="992" r:id="rId22"/>
    <p:sldId id="993" r:id="rId23"/>
    <p:sldId id="98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00"/>
    <a:srgbClr val="FF0000"/>
    <a:srgbClr val="942092"/>
    <a:srgbClr val="00D900"/>
    <a:srgbClr val="00FA00"/>
    <a:srgbClr val="0432FF"/>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2"/>
    <p:restoredTop sz="94624"/>
  </p:normalViewPr>
  <p:slideViewPr>
    <p:cSldViewPr snapToGrid="0">
      <p:cViewPr varScale="1">
        <p:scale>
          <a:sx n="111" d="100"/>
          <a:sy n="111" d="100"/>
        </p:scale>
        <p:origin x="224" y="115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623A34-1068-2C44-B389-8283E4137E17}" type="datetimeFigureOut">
              <a:rPr lang="en-US" smtClean="0"/>
              <a:t>11/9/22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81016F-8763-BB4C-A5AF-1710A01C0516}" type="slidenum">
              <a:rPr lang="en-US" smtClean="0"/>
              <a:t>‹#›</a:t>
            </a:fld>
            <a:endParaRPr lang="en-US"/>
          </a:p>
        </p:txBody>
      </p:sp>
    </p:spTree>
    <p:extLst>
      <p:ext uri="{BB962C8B-B14F-4D97-AF65-F5344CB8AC3E}">
        <p14:creationId xmlns:p14="http://schemas.microsoft.com/office/powerpoint/2010/main" val="444606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fld id="{ABBD915A-DD8B-6145-8D84-B09A57F522BC}" type="slidenum">
              <a:rPr lang="en-US" sz="1200" u="none"/>
              <a:pPr algn="r"/>
              <a:t>1</a:t>
            </a:fld>
            <a:endParaRPr lang="en-US" sz="1200" u="none"/>
          </a:p>
        </p:txBody>
      </p:sp>
      <p:sp>
        <p:nvSpPr>
          <p:cNvPr id="5122" name="Rectangle 2"/>
          <p:cNvSpPr>
            <a:spLocks noGrp="1" noRot="1" noChangeAspect="1" noChangeArrowheads="1"/>
          </p:cNvSpPr>
          <p:nvPr>
            <p:ph type="sldImg"/>
          </p:nvPr>
        </p:nvSpPr>
        <p:spPr>
          <a:solidFill>
            <a:srgbClr val="FFFFFF"/>
          </a:solidFill>
          <a:ln/>
        </p:spPr>
      </p:sp>
      <p:sp>
        <p:nvSpPr>
          <p:cNvPr id="5123"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pPr eaLnBrk="1" hangingPunct="1"/>
            <a:endParaRPr lang="en-US">
              <a:ea typeface="ＭＳ Ｐゴシック" charset="0"/>
              <a:cs typeface="ＭＳ Ｐゴシック" charset="0"/>
            </a:endParaRPr>
          </a:p>
        </p:txBody>
      </p:sp>
    </p:spTree>
    <p:extLst>
      <p:ext uri="{BB962C8B-B14F-4D97-AF65-F5344CB8AC3E}">
        <p14:creationId xmlns:p14="http://schemas.microsoft.com/office/powerpoint/2010/main" val="3316525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81016F-8763-BB4C-A5AF-1710A01C0516}" type="slidenum">
              <a:rPr lang="en-US" smtClean="0"/>
              <a:t>5</a:t>
            </a:fld>
            <a:endParaRPr lang="en-US"/>
          </a:p>
        </p:txBody>
      </p:sp>
    </p:spTree>
    <p:extLst>
      <p:ext uri="{BB962C8B-B14F-4D97-AF65-F5344CB8AC3E}">
        <p14:creationId xmlns:p14="http://schemas.microsoft.com/office/powerpoint/2010/main" val="3826459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081016F-8763-BB4C-A5AF-1710A01C0516}" type="slidenum">
              <a:rPr lang="en-US" smtClean="0"/>
              <a:t>10</a:t>
            </a:fld>
            <a:endParaRPr lang="en-US"/>
          </a:p>
        </p:txBody>
      </p:sp>
    </p:spTree>
    <p:extLst>
      <p:ext uri="{BB962C8B-B14F-4D97-AF65-F5344CB8AC3E}">
        <p14:creationId xmlns:p14="http://schemas.microsoft.com/office/powerpoint/2010/main" val="1518623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506203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624643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846815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D27CE8A7-619D-534E-9935-E4373F7FA3DC}" type="slidenum">
              <a:rPr lang="en-US" smtClean="0"/>
              <a:pPr>
                <a:defRPr/>
              </a:pPr>
              <a:t>16</a:t>
            </a:fld>
            <a:endParaRPr lang="en-US"/>
          </a:p>
        </p:txBody>
      </p:sp>
    </p:spTree>
    <p:extLst>
      <p:ext uri="{BB962C8B-B14F-4D97-AF65-F5344CB8AC3E}">
        <p14:creationId xmlns:p14="http://schemas.microsoft.com/office/powerpoint/2010/main" val="545314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383243383243</a:t>
            </a:r>
            <a:endParaRPr lang="en-US" b="1" dirty="0"/>
          </a:p>
        </p:txBody>
      </p:sp>
      <p:sp>
        <p:nvSpPr>
          <p:cNvPr id="4" name="Slide Number Placeholder 3"/>
          <p:cNvSpPr>
            <a:spLocks noGrp="1"/>
          </p:cNvSpPr>
          <p:nvPr>
            <p:ph type="sldNum" sz="quarter" idx="5"/>
          </p:nvPr>
        </p:nvSpPr>
        <p:spPr/>
        <p:txBody>
          <a:bodyPr/>
          <a:lstStyle/>
          <a:p>
            <a:fld id="{5081016F-8763-BB4C-A5AF-1710A01C0516}" type="slidenum">
              <a:rPr lang="en-US" smtClean="0"/>
              <a:t>23</a:t>
            </a:fld>
            <a:endParaRPr lang="en-US" dirty="0"/>
          </a:p>
        </p:txBody>
      </p:sp>
    </p:spTree>
    <p:extLst>
      <p:ext uri="{BB962C8B-B14F-4D97-AF65-F5344CB8AC3E}">
        <p14:creationId xmlns:p14="http://schemas.microsoft.com/office/powerpoint/2010/main" val="18556453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D54DC-5DB2-7A2F-A427-99E65F47AE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15D7F7-A5EE-438A-D311-D885845A81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7" name="Picture 170" descr="ProcessVerticle">
            <a:extLst>
              <a:ext uri="{FF2B5EF4-FFF2-40B4-BE49-F238E27FC236}">
                <a16:creationId xmlns:a16="http://schemas.microsoft.com/office/drawing/2014/main" id="{A437ADB6-3680-B2E7-0C10-0D46A7AA06BB}"/>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Arc 167">
            <a:extLst>
              <a:ext uri="{FF2B5EF4-FFF2-40B4-BE49-F238E27FC236}">
                <a16:creationId xmlns:a16="http://schemas.microsoft.com/office/drawing/2014/main" id="{35A8FD14-C8FD-2201-1943-1C358CCCB616}"/>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9" name="Arc 167">
            <a:extLst>
              <a:ext uri="{FF2B5EF4-FFF2-40B4-BE49-F238E27FC236}">
                <a16:creationId xmlns:a16="http://schemas.microsoft.com/office/drawing/2014/main" id="{E153A120-1283-FBFF-C514-543227471467}"/>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0" name="Text Box 175">
            <a:extLst>
              <a:ext uri="{FF2B5EF4-FFF2-40B4-BE49-F238E27FC236}">
                <a16:creationId xmlns:a16="http://schemas.microsoft.com/office/drawing/2014/main" id="{10748362-A1C7-756A-0CB1-31DD5AB4365E}"/>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a:solidFill>
                  <a:srgbClr val="800000"/>
                </a:solidFill>
                <a:latin typeface="Chalkboard"/>
                <a:cs typeface="Chalkboard"/>
              </a:rPr>
              <a:t> of 25)</a:t>
            </a:r>
          </a:p>
        </p:txBody>
      </p:sp>
      <p:sp>
        <p:nvSpPr>
          <p:cNvPr id="12" name="Text Box 175">
            <a:extLst>
              <a:ext uri="{FF2B5EF4-FFF2-40B4-BE49-F238E27FC236}">
                <a16:creationId xmlns:a16="http://schemas.microsoft.com/office/drawing/2014/main" id="{73E4047C-591D-CAC8-C8EB-22FC282E1E17}"/>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cxnSp>
        <p:nvCxnSpPr>
          <p:cNvPr id="14" name="Straight Connector 13">
            <a:extLst>
              <a:ext uri="{FF2B5EF4-FFF2-40B4-BE49-F238E27FC236}">
                <a16:creationId xmlns:a16="http://schemas.microsoft.com/office/drawing/2014/main" id="{1F902FE0-E4B0-8BBC-11FB-08FD1F810A70}"/>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4" name="Picture 3">
            <a:extLst>
              <a:ext uri="{FF2B5EF4-FFF2-40B4-BE49-F238E27FC236}">
                <a16:creationId xmlns:a16="http://schemas.microsoft.com/office/drawing/2014/main" id="{57CAAE53-EED8-A776-3251-5B62BB085E06}"/>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6" name="Text Box 175">
            <a:extLst>
              <a:ext uri="{FF2B5EF4-FFF2-40B4-BE49-F238E27FC236}">
                <a16:creationId xmlns:a16="http://schemas.microsoft.com/office/drawing/2014/main" id="{37232466-CDD7-386E-A92A-25E458F50230}"/>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Tree>
    <p:extLst>
      <p:ext uri="{BB962C8B-B14F-4D97-AF65-F5344CB8AC3E}">
        <p14:creationId xmlns:p14="http://schemas.microsoft.com/office/powerpoint/2010/main" val="2935569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508D-B7E8-5C6F-CBAA-F38E54E53E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D0B1E8D-7E50-BF7A-4610-E36E97A266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7C5F28-528F-AA96-453E-DCF2684F8174}"/>
              </a:ext>
            </a:extLst>
          </p:cNvPr>
          <p:cNvSpPr>
            <a:spLocks noGrp="1"/>
          </p:cNvSpPr>
          <p:nvPr>
            <p:ph type="dt" sz="half" idx="10"/>
          </p:nvPr>
        </p:nvSpPr>
        <p:spPr/>
        <p:txBody>
          <a:bodyPr/>
          <a:lstStyle/>
          <a:p>
            <a:fld id="{1CBC8656-8800-5849-80AC-560EF562867D}" type="datetimeFigureOut">
              <a:rPr lang="en-US" smtClean="0"/>
              <a:t>11/9/22</a:t>
            </a:fld>
            <a:endParaRPr lang="en-US"/>
          </a:p>
        </p:txBody>
      </p:sp>
      <p:sp>
        <p:nvSpPr>
          <p:cNvPr id="5" name="Footer Placeholder 4">
            <a:extLst>
              <a:ext uri="{FF2B5EF4-FFF2-40B4-BE49-F238E27FC236}">
                <a16:creationId xmlns:a16="http://schemas.microsoft.com/office/drawing/2014/main" id="{5D40E845-04E6-DBC4-1B96-3B77929F54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D43D94-9C5D-AC64-A338-15A9E89F892B}"/>
              </a:ext>
            </a:extLst>
          </p:cNvPr>
          <p:cNvSpPr>
            <a:spLocks noGrp="1"/>
          </p:cNvSpPr>
          <p:nvPr>
            <p:ph type="sldNum" sz="quarter" idx="12"/>
          </p:nvPr>
        </p:nvSpPr>
        <p:spPr/>
        <p:txBody>
          <a:bodyPr/>
          <a:lstStyle/>
          <a:p>
            <a:fld id="{6A72A8EA-CBAB-1A4E-96CE-B29E406B9289}" type="slidenum">
              <a:rPr lang="en-US" smtClean="0"/>
              <a:t>‹#›</a:t>
            </a:fld>
            <a:endParaRPr lang="en-US"/>
          </a:p>
        </p:txBody>
      </p:sp>
    </p:spTree>
    <p:extLst>
      <p:ext uri="{BB962C8B-B14F-4D97-AF65-F5344CB8AC3E}">
        <p14:creationId xmlns:p14="http://schemas.microsoft.com/office/powerpoint/2010/main" val="157540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1F8C51-C67D-B503-4679-9D5FC363E25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CD4496-99D8-93C7-E4C0-5E7BE881EF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4E2B69-FCFE-1341-95E3-242FFC3701A6}"/>
              </a:ext>
            </a:extLst>
          </p:cNvPr>
          <p:cNvSpPr>
            <a:spLocks noGrp="1"/>
          </p:cNvSpPr>
          <p:nvPr>
            <p:ph type="dt" sz="half" idx="10"/>
          </p:nvPr>
        </p:nvSpPr>
        <p:spPr/>
        <p:txBody>
          <a:bodyPr/>
          <a:lstStyle/>
          <a:p>
            <a:fld id="{1CBC8656-8800-5849-80AC-560EF562867D}" type="datetimeFigureOut">
              <a:rPr lang="en-US" smtClean="0"/>
              <a:t>11/9/22</a:t>
            </a:fld>
            <a:endParaRPr lang="en-US"/>
          </a:p>
        </p:txBody>
      </p:sp>
      <p:sp>
        <p:nvSpPr>
          <p:cNvPr id="5" name="Footer Placeholder 4">
            <a:extLst>
              <a:ext uri="{FF2B5EF4-FFF2-40B4-BE49-F238E27FC236}">
                <a16:creationId xmlns:a16="http://schemas.microsoft.com/office/drawing/2014/main" id="{C42893B9-38EE-C4ED-1A18-E3823B5F0A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D00212-5750-9C2B-DE85-681A45CAF83C}"/>
              </a:ext>
            </a:extLst>
          </p:cNvPr>
          <p:cNvSpPr>
            <a:spLocks noGrp="1"/>
          </p:cNvSpPr>
          <p:nvPr>
            <p:ph type="sldNum" sz="quarter" idx="12"/>
          </p:nvPr>
        </p:nvSpPr>
        <p:spPr/>
        <p:txBody>
          <a:bodyPr/>
          <a:lstStyle/>
          <a:p>
            <a:fld id="{6A72A8EA-CBAB-1A4E-96CE-B29E406B9289}" type="slidenum">
              <a:rPr lang="en-US" smtClean="0"/>
              <a:t>‹#›</a:t>
            </a:fld>
            <a:endParaRPr lang="en-US"/>
          </a:p>
        </p:txBody>
      </p:sp>
    </p:spTree>
    <p:extLst>
      <p:ext uri="{BB962C8B-B14F-4D97-AF65-F5344CB8AC3E}">
        <p14:creationId xmlns:p14="http://schemas.microsoft.com/office/powerpoint/2010/main" val="1092462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31" name="Rectangle 89"/>
          <p:cNvSpPr>
            <a:spLocks noChangeArrowheads="1"/>
          </p:cNvSpPr>
          <p:nvPr/>
        </p:nvSpPr>
        <p:spPr bwMode="auto">
          <a:xfrm>
            <a:off x="-3241966" y="-1031875"/>
            <a:ext cx="18473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lgn="ctr" eaLnBrk="0" hangingPunct="0"/>
            <a:endParaRPr lang="en-US" sz="2400"/>
          </a:p>
        </p:txBody>
      </p:sp>
    </p:spTree>
    <p:extLst>
      <p:ext uri="{BB962C8B-B14F-4D97-AF65-F5344CB8AC3E}">
        <p14:creationId xmlns:p14="http://schemas.microsoft.com/office/powerpoint/2010/main" val="2639992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26882-98C3-502D-A63B-12ABEB3596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8B347E-F113-C8E2-49E6-1A7797A748A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70" descr="ProcessVerticle">
            <a:extLst>
              <a:ext uri="{FF2B5EF4-FFF2-40B4-BE49-F238E27FC236}">
                <a16:creationId xmlns:a16="http://schemas.microsoft.com/office/drawing/2014/main" id="{E67C48D9-61AB-144E-7906-C66A43AC94C6}"/>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Arc 167">
            <a:extLst>
              <a:ext uri="{FF2B5EF4-FFF2-40B4-BE49-F238E27FC236}">
                <a16:creationId xmlns:a16="http://schemas.microsoft.com/office/drawing/2014/main" id="{73F7C610-FC37-B03F-660A-7802B2D74734}"/>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6" name="Arc 167">
            <a:extLst>
              <a:ext uri="{FF2B5EF4-FFF2-40B4-BE49-F238E27FC236}">
                <a16:creationId xmlns:a16="http://schemas.microsoft.com/office/drawing/2014/main" id="{26285A3B-862A-0B78-67C3-4F2241CA83EE}"/>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20" name="Straight Connector 19">
            <a:extLst>
              <a:ext uri="{FF2B5EF4-FFF2-40B4-BE49-F238E27FC236}">
                <a16:creationId xmlns:a16="http://schemas.microsoft.com/office/drawing/2014/main" id="{19A79A62-A45E-D979-A5D7-7BEC46BB8EB4}"/>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4" name="Picture 3">
            <a:extLst>
              <a:ext uri="{FF2B5EF4-FFF2-40B4-BE49-F238E27FC236}">
                <a16:creationId xmlns:a16="http://schemas.microsoft.com/office/drawing/2014/main" id="{EC8DFF14-A912-BDBB-5AE2-4C71EBC979B0}"/>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5" name="Text Box 175">
            <a:extLst>
              <a:ext uri="{FF2B5EF4-FFF2-40B4-BE49-F238E27FC236}">
                <a16:creationId xmlns:a16="http://schemas.microsoft.com/office/drawing/2014/main" id="{6DE7E5A2-D310-1BE2-F081-3AC38251D148}"/>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9" name="Text Box 175">
            <a:extLst>
              <a:ext uri="{FF2B5EF4-FFF2-40B4-BE49-F238E27FC236}">
                <a16:creationId xmlns:a16="http://schemas.microsoft.com/office/drawing/2014/main" id="{0232BF56-E8D2-ECB1-1716-DA3A71A4A40E}"/>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10" name="Text Box 175">
            <a:extLst>
              <a:ext uri="{FF2B5EF4-FFF2-40B4-BE49-F238E27FC236}">
                <a16:creationId xmlns:a16="http://schemas.microsoft.com/office/drawing/2014/main" id="{16AA60E4-0016-B234-4823-817FCB94D443}"/>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2741351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81C88-F1BD-4644-9A7E-421943122B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2E94E1-9942-C5C4-E1DA-4F4E208DEAD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4" name="Picture 170" descr="ProcessVerticle">
            <a:extLst>
              <a:ext uri="{FF2B5EF4-FFF2-40B4-BE49-F238E27FC236}">
                <a16:creationId xmlns:a16="http://schemas.microsoft.com/office/drawing/2014/main" id="{0A03109A-28EE-F714-87FB-688D3B6F80AC}"/>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Arc 167">
            <a:extLst>
              <a:ext uri="{FF2B5EF4-FFF2-40B4-BE49-F238E27FC236}">
                <a16:creationId xmlns:a16="http://schemas.microsoft.com/office/drawing/2014/main" id="{064E606C-4626-ADEC-DABE-4C14E02E895C}"/>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6" name="Arc 167">
            <a:extLst>
              <a:ext uri="{FF2B5EF4-FFF2-40B4-BE49-F238E27FC236}">
                <a16:creationId xmlns:a16="http://schemas.microsoft.com/office/drawing/2014/main" id="{0AFB2463-F1A6-E6A6-7E3A-21C4064F6233}"/>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20" name="Straight Connector 19">
            <a:extLst>
              <a:ext uri="{FF2B5EF4-FFF2-40B4-BE49-F238E27FC236}">
                <a16:creationId xmlns:a16="http://schemas.microsoft.com/office/drawing/2014/main" id="{21CE0AE0-F653-E80F-668C-A4A72211200F}"/>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4" name="Picture 3">
            <a:extLst>
              <a:ext uri="{FF2B5EF4-FFF2-40B4-BE49-F238E27FC236}">
                <a16:creationId xmlns:a16="http://schemas.microsoft.com/office/drawing/2014/main" id="{75F06F40-A47E-938B-E1F3-DC06FA9B430F}"/>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7" name="Text Box 175">
            <a:extLst>
              <a:ext uri="{FF2B5EF4-FFF2-40B4-BE49-F238E27FC236}">
                <a16:creationId xmlns:a16="http://schemas.microsoft.com/office/drawing/2014/main" id="{A5CD18B0-26C3-3215-B193-BAA4F4DC80FB}"/>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10" name="Text Box 175">
            <a:extLst>
              <a:ext uri="{FF2B5EF4-FFF2-40B4-BE49-F238E27FC236}">
                <a16:creationId xmlns:a16="http://schemas.microsoft.com/office/drawing/2014/main" id="{519D3C10-9994-2FA9-D969-5C349AFB5F59}"/>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11" name="Text Box 175">
            <a:extLst>
              <a:ext uri="{FF2B5EF4-FFF2-40B4-BE49-F238E27FC236}">
                <a16:creationId xmlns:a16="http://schemas.microsoft.com/office/drawing/2014/main" id="{6D4F73E5-E2D8-24FC-9BF9-610586BDD8D5}"/>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384806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34FB0-6D73-DCD9-182C-43B17A5418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748C73-9CB8-6DE2-5017-453202B575E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67A060A-7F46-D9A8-19E6-5AC3C2EACB2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8" name="Picture 170" descr="ProcessVerticle">
            <a:extLst>
              <a:ext uri="{FF2B5EF4-FFF2-40B4-BE49-F238E27FC236}">
                <a16:creationId xmlns:a16="http://schemas.microsoft.com/office/drawing/2014/main" id="{9C5C2C11-A1E2-C8BE-01C8-FD557433CCDD}"/>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Arc 167">
            <a:extLst>
              <a:ext uri="{FF2B5EF4-FFF2-40B4-BE49-F238E27FC236}">
                <a16:creationId xmlns:a16="http://schemas.microsoft.com/office/drawing/2014/main" id="{B7C8C31B-5D09-B34D-E8CC-4BAF33397D4F}"/>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0" name="Arc 167">
            <a:extLst>
              <a:ext uri="{FF2B5EF4-FFF2-40B4-BE49-F238E27FC236}">
                <a16:creationId xmlns:a16="http://schemas.microsoft.com/office/drawing/2014/main" id="{E376858E-1C3D-AFF8-B278-A019412489CC}"/>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14" name="Straight Connector 13">
            <a:extLst>
              <a:ext uri="{FF2B5EF4-FFF2-40B4-BE49-F238E27FC236}">
                <a16:creationId xmlns:a16="http://schemas.microsoft.com/office/drawing/2014/main" id="{1E8365BE-C128-8A26-7ABF-DB2DA0BF43F6}"/>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5" name="Picture 4">
            <a:extLst>
              <a:ext uri="{FF2B5EF4-FFF2-40B4-BE49-F238E27FC236}">
                <a16:creationId xmlns:a16="http://schemas.microsoft.com/office/drawing/2014/main" id="{F9E80398-10D2-5E46-43FF-A20CBCA567AD}"/>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12" name="Text Box 175">
            <a:extLst>
              <a:ext uri="{FF2B5EF4-FFF2-40B4-BE49-F238E27FC236}">
                <a16:creationId xmlns:a16="http://schemas.microsoft.com/office/drawing/2014/main" id="{82146BDF-1E08-D081-BB44-981288DA9263}"/>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17" name="Text Box 175">
            <a:extLst>
              <a:ext uri="{FF2B5EF4-FFF2-40B4-BE49-F238E27FC236}">
                <a16:creationId xmlns:a16="http://schemas.microsoft.com/office/drawing/2014/main" id="{A2B851AE-45B2-339B-C022-F80C23E869D1}"/>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18" name="Text Box 175">
            <a:extLst>
              <a:ext uri="{FF2B5EF4-FFF2-40B4-BE49-F238E27FC236}">
                <a16:creationId xmlns:a16="http://schemas.microsoft.com/office/drawing/2014/main" id="{F05272A2-C580-0B85-B3FB-54602EE56668}"/>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3733101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958A5-C7E2-4EA1-4AEB-73A0809D4B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72B054-6B8E-3B74-8960-0BA02D97E5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BB7E41-9768-9D40-7BF3-D5F125C4DA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DBECE24-36DA-8940-E7F3-530BADFD3F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7A29BF-BD34-20F6-4C01-4F18D39B4A1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170" descr="ProcessVerticle">
            <a:extLst>
              <a:ext uri="{FF2B5EF4-FFF2-40B4-BE49-F238E27FC236}">
                <a16:creationId xmlns:a16="http://schemas.microsoft.com/office/drawing/2014/main" id="{86BB8A3C-55B1-030F-93D3-94BD6074E354}"/>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Arc 167">
            <a:extLst>
              <a:ext uri="{FF2B5EF4-FFF2-40B4-BE49-F238E27FC236}">
                <a16:creationId xmlns:a16="http://schemas.microsoft.com/office/drawing/2014/main" id="{9AA841E2-1809-E4D9-DC70-243A2FD1E099}"/>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2" name="Arc 167">
            <a:extLst>
              <a:ext uri="{FF2B5EF4-FFF2-40B4-BE49-F238E27FC236}">
                <a16:creationId xmlns:a16="http://schemas.microsoft.com/office/drawing/2014/main" id="{0EDC1B71-C5B6-CA8C-F582-EA0F81EDD479}"/>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16" name="Straight Connector 15">
            <a:extLst>
              <a:ext uri="{FF2B5EF4-FFF2-40B4-BE49-F238E27FC236}">
                <a16:creationId xmlns:a16="http://schemas.microsoft.com/office/drawing/2014/main" id="{AFD3453B-553B-9BFB-8563-2D496ADCA997}"/>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7" name="Picture 6">
            <a:extLst>
              <a:ext uri="{FF2B5EF4-FFF2-40B4-BE49-F238E27FC236}">
                <a16:creationId xmlns:a16="http://schemas.microsoft.com/office/drawing/2014/main" id="{202AF46B-D1A7-3DB4-9843-C52D86C57CFB}"/>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14" name="Text Box 175">
            <a:extLst>
              <a:ext uri="{FF2B5EF4-FFF2-40B4-BE49-F238E27FC236}">
                <a16:creationId xmlns:a16="http://schemas.microsoft.com/office/drawing/2014/main" id="{E90859A3-EAFD-B884-7AD0-40344B7527A1}"/>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19" name="Text Box 175">
            <a:extLst>
              <a:ext uri="{FF2B5EF4-FFF2-40B4-BE49-F238E27FC236}">
                <a16:creationId xmlns:a16="http://schemas.microsoft.com/office/drawing/2014/main" id="{72FF1538-F038-0CBE-8991-5454D8EA9595}"/>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20" name="Text Box 175">
            <a:extLst>
              <a:ext uri="{FF2B5EF4-FFF2-40B4-BE49-F238E27FC236}">
                <a16:creationId xmlns:a16="http://schemas.microsoft.com/office/drawing/2014/main" id="{E4496F56-5AFD-2490-4E62-39B1ADD12236}"/>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306524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8AE8E-1F69-6A35-085B-783DB5235DEA}"/>
              </a:ext>
            </a:extLst>
          </p:cNvPr>
          <p:cNvSpPr>
            <a:spLocks noGrp="1"/>
          </p:cNvSpPr>
          <p:nvPr>
            <p:ph type="title"/>
          </p:nvPr>
        </p:nvSpPr>
        <p:spPr/>
        <p:txBody>
          <a:bodyPr/>
          <a:lstStyle/>
          <a:p>
            <a:r>
              <a:rPr lang="en-US"/>
              <a:t>Click to edit Master title style</a:t>
            </a:r>
          </a:p>
        </p:txBody>
      </p:sp>
      <p:pic>
        <p:nvPicPr>
          <p:cNvPr id="13" name="Picture 170" descr="ProcessVerticle">
            <a:extLst>
              <a:ext uri="{FF2B5EF4-FFF2-40B4-BE49-F238E27FC236}">
                <a16:creationId xmlns:a16="http://schemas.microsoft.com/office/drawing/2014/main" id="{204F0542-888E-49DA-5B49-700476317170}"/>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Arc 167">
            <a:extLst>
              <a:ext uri="{FF2B5EF4-FFF2-40B4-BE49-F238E27FC236}">
                <a16:creationId xmlns:a16="http://schemas.microsoft.com/office/drawing/2014/main" id="{ADFE119F-9F8F-5A57-D8DF-A77B7C4C9090}"/>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5" name="Arc 167">
            <a:extLst>
              <a:ext uri="{FF2B5EF4-FFF2-40B4-BE49-F238E27FC236}">
                <a16:creationId xmlns:a16="http://schemas.microsoft.com/office/drawing/2014/main" id="{AE8A5DAF-2950-9E3D-3AB3-83CDA78D8842}"/>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19" name="Straight Connector 18">
            <a:extLst>
              <a:ext uri="{FF2B5EF4-FFF2-40B4-BE49-F238E27FC236}">
                <a16:creationId xmlns:a16="http://schemas.microsoft.com/office/drawing/2014/main" id="{71A55766-45EC-BDBC-E3A2-73C5A3A535DD}"/>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3" name="Picture 2">
            <a:extLst>
              <a:ext uri="{FF2B5EF4-FFF2-40B4-BE49-F238E27FC236}">
                <a16:creationId xmlns:a16="http://schemas.microsoft.com/office/drawing/2014/main" id="{FA510493-EC1A-E474-3B03-8F42A3A06803}"/>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6" name="Text Box 175">
            <a:extLst>
              <a:ext uri="{FF2B5EF4-FFF2-40B4-BE49-F238E27FC236}">
                <a16:creationId xmlns:a16="http://schemas.microsoft.com/office/drawing/2014/main" id="{DBFF0D64-6B7E-BDC5-E924-200CD1904316}"/>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9" name="Text Box 175">
            <a:extLst>
              <a:ext uri="{FF2B5EF4-FFF2-40B4-BE49-F238E27FC236}">
                <a16:creationId xmlns:a16="http://schemas.microsoft.com/office/drawing/2014/main" id="{1FD32C0E-EA21-548B-63F9-AA57DEC0CDBB}"/>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10" name="Text Box 175">
            <a:extLst>
              <a:ext uri="{FF2B5EF4-FFF2-40B4-BE49-F238E27FC236}">
                <a16:creationId xmlns:a16="http://schemas.microsoft.com/office/drawing/2014/main" id="{FEF089E0-7A42-4459-0EEA-58AB23D65A41}"/>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273988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70" descr="ProcessVerticle">
            <a:extLst>
              <a:ext uri="{FF2B5EF4-FFF2-40B4-BE49-F238E27FC236}">
                <a16:creationId xmlns:a16="http://schemas.microsoft.com/office/drawing/2014/main" id="{A8209D87-C7A6-C340-1742-17A465080F40}"/>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 name="Arc 167">
            <a:extLst>
              <a:ext uri="{FF2B5EF4-FFF2-40B4-BE49-F238E27FC236}">
                <a16:creationId xmlns:a16="http://schemas.microsoft.com/office/drawing/2014/main" id="{C50A06EB-DCDC-A3BD-8A27-BE7EB5537EEA}"/>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4" name="Arc 167">
            <a:extLst>
              <a:ext uri="{FF2B5EF4-FFF2-40B4-BE49-F238E27FC236}">
                <a16:creationId xmlns:a16="http://schemas.microsoft.com/office/drawing/2014/main" id="{D459AD30-771B-6035-AE6D-6BC68262E502}"/>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18" name="Straight Connector 17">
            <a:extLst>
              <a:ext uri="{FF2B5EF4-FFF2-40B4-BE49-F238E27FC236}">
                <a16:creationId xmlns:a16="http://schemas.microsoft.com/office/drawing/2014/main" id="{4FDB48AD-63FA-6B14-FC31-14DD5C2C4EDE}"/>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pic>
        <p:nvPicPr>
          <p:cNvPr id="2" name="Picture 1">
            <a:extLst>
              <a:ext uri="{FF2B5EF4-FFF2-40B4-BE49-F238E27FC236}">
                <a16:creationId xmlns:a16="http://schemas.microsoft.com/office/drawing/2014/main" id="{E69F8C29-9B4F-A017-04D7-5200EF95FDDC}"/>
              </a:ext>
            </a:extLst>
          </p:cNvPr>
          <p:cNvPicPr>
            <a:picLocks noChangeAspect="1"/>
          </p:cNvPicPr>
          <p:nvPr userDrawn="1"/>
        </p:nvPicPr>
        <p:blipFill>
          <a:blip r:embed="rId3"/>
          <a:stretch>
            <a:fillRect/>
          </a:stretch>
        </p:blipFill>
        <p:spPr>
          <a:xfrm flipH="1">
            <a:off x="11719033" y="6282646"/>
            <a:ext cx="442073" cy="582218"/>
          </a:xfrm>
          <a:prstGeom prst="rect">
            <a:avLst/>
          </a:prstGeom>
        </p:spPr>
      </p:pic>
      <p:sp>
        <p:nvSpPr>
          <p:cNvPr id="5" name="Text Box 175">
            <a:extLst>
              <a:ext uri="{FF2B5EF4-FFF2-40B4-BE49-F238E27FC236}">
                <a16:creationId xmlns:a16="http://schemas.microsoft.com/office/drawing/2014/main" id="{E740F267-B48F-D319-7723-DDAC1F455B93}"/>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8" name="Text Box 175">
            <a:extLst>
              <a:ext uri="{FF2B5EF4-FFF2-40B4-BE49-F238E27FC236}">
                <a16:creationId xmlns:a16="http://schemas.microsoft.com/office/drawing/2014/main" id="{025389F0-BC69-582B-F00B-B37E33570910}"/>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9" name="Text Box 175">
            <a:extLst>
              <a:ext uri="{FF2B5EF4-FFF2-40B4-BE49-F238E27FC236}">
                <a16:creationId xmlns:a16="http://schemas.microsoft.com/office/drawing/2014/main" id="{25CF1804-1CC0-52C8-8CCA-0D04161835E1}"/>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1560611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EF136-7BE4-537C-9E47-FE2ED6F7DF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D6055E-4BCC-1CB2-AEDD-564890B76D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E138E9A-8DCC-473E-A9ED-794DE0D809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170" descr="ProcessVerticle">
            <a:extLst>
              <a:ext uri="{FF2B5EF4-FFF2-40B4-BE49-F238E27FC236}">
                <a16:creationId xmlns:a16="http://schemas.microsoft.com/office/drawing/2014/main" id="{1F578809-31B5-42FE-2F8D-4F3133C1F2FB}"/>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88" y="6191250"/>
            <a:ext cx="404812"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Arc 167">
            <a:extLst>
              <a:ext uri="{FF2B5EF4-FFF2-40B4-BE49-F238E27FC236}">
                <a16:creationId xmlns:a16="http://schemas.microsoft.com/office/drawing/2014/main" id="{F0680723-0955-63B2-AAA0-D4EC55BF8A84}"/>
              </a:ext>
            </a:extLst>
          </p:cNvPr>
          <p:cNvSpPr>
            <a:spLocks noChangeAspect="1"/>
          </p:cNvSpPr>
          <p:nvPr userDrawn="1"/>
        </p:nvSpPr>
        <p:spPr bwMode="auto">
          <a:xfrm rot="5400000" flipH="1" flipV="1">
            <a:off x="101600" y="6070600"/>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sp>
        <p:nvSpPr>
          <p:cNvPr id="10" name="Arc 167">
            <a:extLst>
              <a:ext uri="{FF2B5EF4-FFF2-40B4-BE49-F238E27FC236}">
                <a16:creationId xmlns:a16="http://schemas.microsoft.com/office/drawing/2014/main" id="{69FFC902-C8D6-C13F-1627-830666AF742A}"/>
              </a:ext>
            </a:extLst>
          </p:cNvPr>
          <p:cNvSpPr>
            <a:spLocks noChangeAspect="1"/>
          </p:cNvSpPr>
          <p:nvPr userDrawn="1"/>
        </p:nvSpPr>
        <p:spPr bwMode="auto">
          <a:xfrm rot="16200000" flipV="1">
            <a:off x="11758798" y="6068943"/>
            <a:ext cx="285750" cy="488950"/>
          </a:xfrm>
          <a:custGeom>
            <a:avLst/>
            <a:gdLst>
              <a:gd name="T0" fmla="*/ 2147483647 w 21600"/>
              <a:gd name="T1" fmla="*/ 0 h 36948"/>
              <a:gd name="T2" fmla="*/ 2147483647 w 21600"/>
              <a:gd name="T3" fmla="*/ 2147483647 h 36948"/>
              <a:gd name="T4" fmla="*/ 0 w 21600"/>
              <a:gd name="T5" fmla="*/ 2147483647 h 36948"/>
              <a:gd name="T6" fmla="*/ 0 60000 65536"/>
              <a:gd name="T7" fmla="*/ 0 60000 65536"/>
              <a:gd name="T8" fmla="*/ 0 60000 65536"/>
            </a:gdLst>
            <a:ahLst/>
            <a:cxnLst>
              <a:cxn ang="T6">
                <a:pos x="T0" y="T1"/>
              </a:cxn>
              <a:cxn ang="T7">
                <a:pos x="T2" y="T3"/>
              </a:cxn>
              <a:cxn ang="T8">
                <a:pos x="T4" y="T5"/>
              </a:cxn>
            </a:cxnLst>
            <a:rect l="0" t="0" r="r" b="b"/>
            <a:pathLst>
              <a:path w="21600" h="36948" fill="none" extrusionOk="0">
                <a:moveTo>
                  <a:pt x="14860" y="-1"/>
                </a:moveTo>
                <a:cubicBezTo>
                  <a:pt x="19163" y="4078"/>
                  <a:pt x="21600" y="9746"/>
                  <a:pt x="21600" y="15675"/>
                </a:cubicBezTo>
                <a:cubicBezTo>
                  <a:pt x="21600" y="26161"/>
                  <a:pt x="14068" y="35132"/>
                  <a:pt x="3741" y="36948"/>
                </a:cubicBezTo>
              </a:path>
              <a:path w="21600" h="36948" stroke="0" extrusionOk="0">
                <a:moveTo>
                  <a:pt x="14860" y="-1"/>
                </a:moveTo>
                <a:cubicBezTo>
                  <a:pt x="19163" y="4078"/>
                  <a:pt x="21600" y="9746"/>
                  <a:pt x="21600" y="15675"/>
                </a:cubicBezTo>
                <a:cubicBezTo>
                  <a:pt x="21600" y="26161"/>
                  <a:pt x="14068" y="35132"/>
                  <a:pt x="3741" y="36948"/>
                </a:cubicBezTo>
                <a:lnTo>
                  <a:pt x="0" y="15675"/>
                </a:lnTo>
                <a:lnTo>
                  <a:pt x="14860" y="-1"/>
                </a:lnTo>
                <a:close/>
              </a:path>
            </a:pathLst>
          </a:custGeom>
          <a:noFill/>
          <a:ln w="28575" cmpd="sng">
            <a:solidFill>
              <a:schemeClr val="accent2">
                <a:lumMod val="50000"/>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sz="1200" b="1" i="1">
              <a:solidFill>
                <a:srgbClr val="800000"/>
              </a:solidFill>
              <a:latin typeface="+mj-lt"/>
            </a:endParaRPr>
          </a:p>
        </p:txBody>
      </p:sp>
      <p:cxnSp>
        <p:nvCxnSpPr>
          <p:cNvPr id="14" name="Straight Connector 13">
            <a:extLst>
              <a:ext uri="{FF2B5EF4-FFF2-40B4-BE49-F238E27FC236}">
                <a16:creationId xmlns:a16="http://schemas.microsoft.com/office/drawing/2014/main" id="{2EF2061B-1310-C609-91D1-865DC4E6ABF7}"/>
              </a:ext>
            </a:extLst>
          </p:cNvPr>
          <p:cNvCxnSpPr>
            <a:cxnSpLocks/>
          </p:cNvCxnSpPr>
          <p:nvPr userDrawn="1"/>
        </p:nvCxnSpPr>
        <p:spPr>
          <a:xfrm>
            <a:off x="479011" y="6393622"/>
            <a:ext cx="11178187" cy="0"/>
          </a:xfrm>
          <a:prstGeom prst="line">
            <a:avLst/>
          </a:prstGeom>
          <a:ln w="28575">
            <a:solidFill>
              <a:schemeClr val="accent2">
                <a:lumMod val="50000"/>
              </a:schemeClr>
            </a:solidFill>
          </a:ln>
        </p:spPr>
        <p:style>
          <a:lnRef idx="3">
            <a:schemeClr val="accent1"/>
          </a:lnRef>
          <a:fillRef idx="0">
            <a:schemeClr val="accent1"/>
          </a:fillRef>
          <a:effectRef idx="2">
            <a:schemeClr val="accent1"/>
          </a:effectRef>
          <a:fontRef idx="minor">
            <a:schemeClr val="tx1"/>
          </a:fontRef>
        </p:style>
      </p:cxnSp>
      <p:sp>
        <p:nvSpPr>
          <p:cNvPr id="7" name="Text Box 175">
            <a:extLst>
              <a:ext uri="{FF2B5EF4-FFF2-40B4-BE49-F238E27FC236}">
                <a16:creationId xmlns:a16="http://schemas.microsoft.com/office/drawing/2014/main" id="{57ABD754-CE40-6AF0-9F9B-2D9E18A03C9C}"/>
              </a:ext>
            </a:extLst>
          </p:cNvPr>
          <p:cNvSpPr txBox="1">
            <a:spLocks noChangeArrowheads="1"/>
          </p:cNvSpPr>
          <p:nvPr userDrawn="1"/>
        </p:nvSpPr>
        <p:spPr bwMode="auto">
          <a:xfrm>
            <a:off x="4594207" y="6531802"/>
            <a:ext cx="1325563" cy="295209"/>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80000"/>
              </a:lnSpc>
              <a:defRPr/>
            </a:pPr>
            <a:r>
              <a:rPr lang="en-US" sz="1600" b="1" i="0" u="none" dirty="0">
                <a:solidFill>
                  <a:srgbClr val="800000"/>
                </a:solidFill>
                <a:latin typeface="Chalkboard"/>
                <a:cs typeface="Chalkboard"/>
              </a:rPr>
              <a:t>(</a:t>
            </a:r>
            <a:fld id="{D366B003-E1F8-894C-A227-CFCA8DBF44AB}" type="slidenum">
              <a:rPr lang="en-US" sz="1600" b="1" i="0" u="none" smtClean="0">
                <a:solidFill>
                  <a:srgbClr val="800000"/>
                </a:solidFill>
                <a:latin typeface="Chalkboard"/>
                <a:cs typeface="Chalkboard"/>
              </a:rPr>
              <a:pPr algn="ctr">
                <a:lnSpc>
                  <a:spcPct val="80000"/>
                </a:lnSpc>
                <a:defRPr/>
              </a:pPr>
              <a:t>‹#›</a:t>
            </a:fld>
            <a:r>
              <a:rPr lang="en-US" sz="1600" b="1" i="0" u="none" dirty="0">
                <a:solidFill>
                  <a:srgbClr val="800000"/>
                </a:solidFill>
                <a:latin typeface="Chalkboard"/>
                <a:cs typeface="Chalkboard"/>
              </a:rPr>
              <a:t> of 23)</a:t>
            </a:r>
          </a:p>
        </p:txBody>
      </p:sp>
      <p:sp>
        <p:nvSpPr>
          <p:cNvPr id="16" name="Text Box 175">
            <a:extLst>
              <a:ext uri="{FF2B5EF4-FFF2-40B4-BE49-F238E27FC236}">
                <a16:creationId xmlns:a16="http://schemas.microsoft.com/office/drawing/2014/main" id="{F08C4A5A-AEE9-544C-F7C9-D7D97FD3DAC2}"/>
              </a:ext>
            </a:extLst>
          </p:cNvPr>
          <p:cNvSpPr txBox="1">
            <a:spLocks noChangeArrowheads="1"/>
          </p:cNvSpPr>
          <p:nvPr userDrawn="1"/>
        </p:nvSpPr>
        <p:spPr bwMode="auto">
          <a:xfrm>
            <a:off x="6163519" y="6383684"/>
            <a:ext cx="5493680" cy="512961"/>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fontAlgn="t">
              <a:lnSpc>
                <a:spcPts val="1600"/>
              </a:lnSpc>
            </a:pPr>
            <a:r>
              <a:rPr lang="en-US" sz="1600" b="1" i="0" u="none">
                <a:solidFill>
                  <a:schemeClr val="accent2">
                    <a:lumMod val="50000"/>
                  </a:schemeClr>
                </a:solidFill>
                <a:effectLst/>
                <a:latin typeface="Chalkboard" panose="03050602040202020205" pitchFamily="66" charset="77"/>
              </a:rPr>
              <a:t>International Conference on the Structure of Baryons [Baryons-22 (November 7-11, 2022) Seville, Spain]</a:t>
            </a:r>
            <a:endParaRPr lang="en-US" sz="1600" b="1" i="0" u="none" strike="noStrike" kern="1200" baseline="0">
              <a:solidFill>
                <a:schemeClr val="accent2">
                  <a:lumMod val="50000"/>
                </a:schemeClr>
              </a:solidFill>
              <a:latin typeface="Chalkboard" panose="03050602040202020205" pitchFamily="66" charset="77"/>
              <a:ea typeface="ＭＳ Ｐゴシック" charset="0"/>
              <a:cs typeface="Chalkboard"/>
            </a:endParaRPr>
          </a:p>
        </p:txBody>
      </p:sp>
      <p:sp>
        <p:nvSpPr>
          <p:cNvPr id="17" name="Text Box 175">
            <a:extLst>
              <a:ext uri="{FF2B5EF4-FFF2-40B4-BE49-F238E27FC236}">
                <a16:creationId xmlns:a16="http://schemas.microsoft.com/office/drawing/2014/main" id="{C0169E26-C19B-FD3A-2683-603500010391}"/>
              </a:ext>
            </a:extLst>
          </p:cNvPr>
          <p:cNvSpPr txBox="1">
            <a:spLocks noChangeArrowheads="1"/>
          </p:cNvSpPr>
          <p:nvPr userDrawn="1"/>
        </p:nvSpPr>
        <p:spPr bwMode="auto">
          <a:xfrm>
            <a:off x="649368" y="6413500"/>
            <a:ext cx="3773545" cy="502702"/>
          </a:xfrm>
          <a:prstGeom prst="rect">
            <a:avLst/>
          </a:prstGeom>
          <a:noFill/>
          <a:ln>
            <a:noFill/>
          </a:ln>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600"/>
              </a:lnSpc>
              <a:defRPr/>
            </a:pPr>
            <a:r>
              <a:rPr lang="en-US" sz="1600" b="1" u="none">
                <a:solidFill>
                  <a:schemeClr val="accent2">
                    <a:lumMod val="50000"/>
                  </a:schemeClr>
                </a:solidFill>
                <a:latin typeface="Chalkboard" panose="03050602040202020205" pitchFamily="66" charset="77"/>
              </a:rPr>
              <a:t>Forging a Path for Understanding </a:t>
            </a:r>
          </a:p>
          <a:p>
            <a:pPr algn="ctr">
              <a:lnSpc>
                <a:spcPts val="1600"/>
              </a:lnSpc>
              <a:defRPr/>
            </a:pPr>
            <a:r>
              <a:rPr lang="en-US" sz="1600" b="1" u="none">
                <a:solidFill>
                  <a:schemeClr val="accent2">
                    <a:lumMod val="50000"/>
                  </a:schemeClr>
                </a:solidFill>
                <a:latin typeface="Chalkboard" panose="03050602040202020205" pitchFamily="66" charset="77"/>
              </a:rPr>
              <a:t>Nuclear Structure from Strong QCD</a:t>
            </a:r>
            <a:endParaRPr lang="en-US" sz="1600" b="1" i="0" u="none" baseline="0">
              <a:solidFill>
                <a:srgbClr val="800000"/>
              </a:solidFill>
              <a:latin typeface="Chalkboard"/>
              <a:cs typeface="Chalkboard"/>
            </a:endParaRPr>
          </a:p>
        </p:txBody>
      </p:sp>
    </p:spTree>
    <p:extLst>
      <p:ext uri="{BB962C8B-B14F-4D97-AF65-F5344CB8AC3E}">
        <p14:creationId xmlns:p14="http://schemas.microsoft.com/office/powerpoint/2010/main" val="1163326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7CC4-0D3D-E8E5-653F-9173FBA12B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E458831-2E12-8CF1-5341-A34A2CB835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944360C-22B4-46BB-8B0E-F4425EF287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647988-0260-0E6E-F3A6-A65B40D14382}"/>
              </a:ext>
            </a:extLst>
          </p:cNvPr>
          <p:cNvSpPr>
            <a:spLocks noGrp="1"/>
          </p:cNvSpPr>
          <p:nvPr>
            <p:ph type="dt" sz="half" idx="10"/>
          </p:nvPr>
        </p:nvSpPr>
        <p:spPr/>
        <p:txBody>
          <a:bodyPr/>
          <a:lstStyle/>
          <a:p>
            <a:fld id="{1CBC8656-8800-5849-80AC-560EF562867D}" type="datetimeFigureOut">
              <a:rPr lang="en-US" smtClean="0"/>
              <a:t>11/9/22</a:t>
            </a:fld>
            <a:endParaRPr lang="en-US"/>
          </a:p>
        </p:txBody>
      </p:sp>
      <p:sp>
        <p:nvSpPr>
          <p:cNvPr id="6" name="Footer Placeholder 5">
            <a:extLst>
              <a:ext uri="{FF2B5EF4-FFF2-40B4-BE49-F238E27FC236}">
                <a16:creationId xmlns:a16="http://schemas.microsoft.com/office/drawing/2014/main" id="{8F5D57D4-DC65-52D7-AFB6-4DB3242A41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097791-9E49-CD86-6366-D194B5EBE9DD}"/>
              </a:ext>
            </a:extLst>
          </p:cNvPr>
          <p:cNvSpPr>
            <a:spLocks noGrp="1"/>
          </p:cNvSpPr>
          <p:nvPr>
            <p:ph type="sldNum" sz="quarter" idx="12"/>
          </p:nvPr>
        </p:nvSpPr>
        <p:spPr/>
        <p:txBody>
          <a:bodyPr/>
          <a:lstStyle/>
          <a:p>
            <a:fld id="{6A72A8EA-CBAB-1A4E-96CE-B29E406B9289}" type="slidenum">
              <a:rPr lang="en-US" smtClean="0"/>
              <a:t>‹#›</a:t>
            </a:fld>
            <a:endParaRPr lang="en-US"/>
          </a:p>
        </p:txBody>
      </p:sp>
    </p:spTree>
    <p:extLst>
      <p:ext uri="{BB962C8B-B14F-4D97-AF65-F5344CB8AC3E}">
        <p14:creationId xmlns:p14="http://schemas.microsoft.com/office/powerpoint/2010/main" val="1439300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83AB92-9892-9424-E88D-D8EF92FBF0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33055C3-0477-F726-2C12-8C49DEEDDE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343B70-873A-8560-0528-25CD3505F9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BC8656-8800-5849-80AC-560EF562867D}" type="datetimeFigureOut">
              <a:rPr lang="en-US" smtClean="0"/>
              <a:t>11/9/22</a:t>
            </a:fld>
            <a:endParaRPr lang="en-US"/>
          </a:p>
        </p:txBody>
      </p:sp>
      <p:sp>
        <p:nvSpPr>
          <p:cNvPr id="5" name="Footer Placeholder 4">
            <a:extLst>
              <a:ext uri="{FF2B5EF4-FFF2-40B4-BE49-F238E27FC236}">
                <a16:creationId xmlns:a16="http://schemas.microsoft.com/office/drawing/2014/main" id="{36300236-99BF-640E-5D78-AB58DAEF50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604AFAB-4D6E-0057-870A-46DD3AE893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2A8EA-CBAB-1A4E-96CE-B29E406B9289}" type="slidenum">
              <a:rPr lang="en-US" smtClean="0"/>
              <a:t>‹#›</a:t>
            </a:fld>
            <a:endParaRPr lang="en-US"/>
          </a:p>
        </p:txBody>
      </p:sp>
    </p:spTree>
    <p:extLst>
      <p:ext uri="{BB962C8B-B14F-4D97-AF65-F5344CB8AC3E}">
        <p14:creationId xmlns:p14="http://schemas.microsoft.com/office/powerpoint/2010/main" val="430457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hyperlink" Target="https://en.wikipedia.org/wiki/Hadron" TargetMode="External"/><Relationship Id="rId4" Type="http://schemas.openxmlformats.org/officeDocument/2006/relationships/hyperlink" Target="https://en.wikipedia.org/wiki/Fermio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27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image" Target="../media/image290.png"/><Relationship Id="rId1" Type="http://schemas.openxmlformats.org/officeDocument/2006/relationships/slideLayout" Target="../slideLayouts/slideLayout2.xml"/><Relationship Id="rId5" Type="http://schemas.openxmlformats.org/officeDocument/2006/relationships/image" Target="../media/image300.png"/><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1.emf"/><Relationship Id="rId5" Type="http://schemas.openxmlformats.org/officeDocument/2006/relationships/image" Target="../media/image38.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8" Type="http://schemas.openxmlformats.org/officeDocument/2006/relationships/image" Target="../media/image51.emf"/><Relationship Id="rId3" Type="http://schemas.openxmlformats.org/officeDocument/2006/relationships/image" Target="../media/image47.emf"/><Relationship Id="rId7" Type="http://schemas.openxmlformats.org/officeDocument/2006/relationships/image" Target="../media/image50.emf"/><Relationship Id="rId2" Type="http://schemas.openxmlformats.org/officeDocument/2006/relationships/image" Target="../media/image46.emf"/><Relationship Id="rId1" Type="http://schemas.openxmlformats.org/officeDocument/2006/relationships/slideLayout" Target="../slideLayouts/slideLayout2.xml"/><Relationship Id="rId6" Type="http://schemas.openxmlformats.org/officeDocument/2006/relationships/image" Target="../media/image49.emf"/><Relationship Id="rId5" Type="http://schemas.microsoft.com/office/2007/relationships/hdphoto" Target="../media/hdphoto1.wdp"/><Relationship Id="rId4" Type="http://schemas.openxmlformats.org/officeDocument/2006/relationships/image" Target="../media/image48.jpeg"/><Relationship Id="rId9" Type="http://schemas.openxmlformats.org/officeDocument/2006/relationships/image" Target="../media/image52.emf"/></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70.png"/><Relationship Id="rId5" Type="http://schemas.openxmlformats.org/officeDocument/2006/relationships/image" Target="../media/image560.png"/><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microsoft.com/office/2007/relationships/media" Target="file://localhost/Users/draayer/Desktop/Desktop%20Folders/Conferences/Conferences-2014/14_05_Ischia_Italy%20(ISSNP11)/Ischia%20Presentation/beta2.mov" TargetMode="External"/><Relationship Id="rId7" Type="http://schemas.openxmlformats.org/officeDocument/2006/relationships/image" Target="../media/image19.png"/><Relationship Id="rId2" Type="http://schemas.openxmlformats.org/officeDocument/2006/relationships/video" Target="file://localhost/Users/draayer/Desktop/Desktop%20Folders/Conferences/Conferences-2014/14_05_Ischia_Italy%20(ISSNP11)/Ischia%20Presentation/gamma2.mov" TargetMode="External"/><Relationship Id="rId1" Type="http://schemas.microsoft.com/office/2007/relationships/media" Target="file://localhost/Users/draayer/Desktop/Desktop%20Folders/Conferences/Conferences-2014/14_05_Ischia_Italy%20(ISSNP11)/Ischia%20Presentation/gamma2.mov" TargetMode="External"/><Relationship Id="rId6" Type="http://schemas.openxmlformats.org/officeDocument/2006/relationships/image" Target="../media/image18.png"/><Relationship Id="rId5" Type="http://schemas.openxmlformats.org/officeDocument/2006/relationships/slideLayout" Target="../slideLayouts/slideLayout2.xml"/><Relationship Id="rId4" Type="http://schemas.openxmlformats.org/officeDocument/2006/relationships/video" Target="file://localhost/Users/draayer/Desktop/Desktop%20Folders/Conferences/Conferences-2014/14_05_Ischia_Italy%20(ISSNP11)/Ischia%20Presentation/beta2.mov" TargetMode="External"/><Relationship Id="rId9" Type="http://schemas.openxmlformats.org/officeDocument/2006/relationships/image" Target="../media/image9.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21.emf"/><Relationship Id="rId7" Type="http://schemas.openxmlformats.org/officeDocument/2006/relationships/oleObject" Target="../embeddings/oleObject2.bin"/><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oleObject" Target="../embeddings/oleObject1.bin"/><Relationship Id="rId5" Type="http://schemas.openxmlformats.org/officeDocument/2006/relationships/oleObject" Target="../embeddings/oleObject1.bin"/><Relationship Id="rId10" Type="http://schemas.openxmlformats.org/officeDocument/2006/relationships/image" Target="../media/image140.png"/><Relationship Id="rId4" Type="http://schemas.openxmlformats.org/officeDocument/2006/relationships/image" Target="../media/image22.png"/><Relationship Id="rId9" Type="http://schemas.openxmlformats.org/officeDocument/2006/relationships/image" Target="../media/image130.png"/></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180.png"/><Relationship Id="rId4" Type="http://schemas.openxmlformats.org/officeDocument/2006/relationships/image" Target="../media/image170.png"/></Relationships>
</file>

<file path=ppt/slides/_rels/slide9.xml.rels><?xml version="1.0" encoding="UTF-8" standalone="yes"?>
<Relationships xmlns="http://schemas.openxmlformats.org/package/2006/relationships"><Relationship Id="rId8" Type="http://schemas.openxmlformats.org/officeDocument/2006/relationships/image" Target="../media/image220.png"/><Relationship Id="rId3" Type="http://schemas.openxmlformats.org/officeDocument/2006/relationships/image" Target="../media/image24.emf"/><Relationship Id="rId7" Type="http://schemas.openxmlformats.org/officeDocument/2006/relationships/image" Target="../media/image210.png"/><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hyperlink" Target="http://johnthemathguy.blogspot.com/2013/01/what-color-is-red.html" TargetMode="External"/><Relationship Id="rId5" Type="http://schemas.openxmlformats.org/officeDocument/2006/relationships/image" Target="../media/image26.jp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5400000" scaled="1"/>
        </a:gradFill>
        <a:effectLst/>
      </p:bgPr>
    </p:bg>
    <p:spTree>
      <p:nvGrpSpPr>
        <p:cNvPr id="1" name=""/>
        <p:cNvGrpSpPr/>
        <p:nvPr/>
      </p:nvGrpSpPr>
      <p:grpSpPr>
        <a:xfrm>
          <a:off x="0" y="0"/>
          <a:ext cx="0" cy="0"/>
          <a:chOff x="0" y="0"/>
          <a:chExt cx="0" cy="0"/>
        </a:xfrm>
      </p:grpSpPr>
      <p:sp>
        <p:nvSpPr>
          <p:cNvPr id="4113" name="TextBox 4112"/>
          <p:cNvSpPr txBox="1"/>
          <p:nvPr/>
        </p:nvSpPr>
        <p:spPr>
          <a:xfrm>
            <a:off x="14668500" y="304800"/>
            <a:ext cx="184731" cy="369332"/>
          </a:xfrm>
          <a:prstGeom prst="rect">
            <a:avLst/>
          </a:prstGeom>
          <a:noFill/>
        </p:spPr>
        <p:txBody>
          <a:bodyPr wrap="none" rtlCol="0">
            <a:spAutoFit/>
          </a:bodyPr>
          <a:lstStyle/>
          <a:p>
            <a:endParaRPr lang="en-US" dirty="0"/>
          </a:p>
        </p:txBody>
      </p:sp>
      <p:sp>
        <p:nvSpPr>
          <p:cNvPr id="4114" name="TextBox 4113"/>
          <p:cNvSpPr txBox="1"/>
          <p:nvPr/>
        </p:nvSpPr>
        <p:spPr>
          <a:xfrm>
            <a:off x="14389100" y="3848100"/>
            <a:ext cx="184731" cy="369332"/>
          </a:xfrm>
          <a:prstGeom prst="rect">
            <a:avLst/>
          </a:prstGeom>
          <a:noFill/>
        </p:spPr>
        <p:txBody>
          <a:bodyPr wrap="none" rtlCol="0">
            <a:spAutoFit/>
          </a:bodyPr>
          <a:lstStyle/>
          <a:p>
            <a:endParaRPr lang="en-US" dirty="0"/>
          </a:p>
        </p:txBody>
      </p:sp>
      <p:sp>
        <p:nvSpPr>
          <p:cNvPr id="75" name="Rectangle 4">
            <a:extLst>
              <a:ext uri="{FF2B5EF4-FFF2-40B4-BE49-F238E27FC236}">
                <a16:creationId xmlns:a16="http://schemas.microsoft.com/office/drawing/2014/main" id="{7E68AACD-8AC8-014C-B2F0-1B7B85FB3174}"/>
              </a:ext>
            </a:extLst>
          </p:cNvPr>
          <p:cNvSpPr txBox="1">
            <a:spLocks noChangeArrowheads="1"/>
          </p:cNvSpPr>
          <p:nvPr/>
        </p:nvSpPr>
        <p:spPr bwMode="auto">
          <a:xfrm>
            <a:off x="-8352" y="5761736"/>
            <a:ext cx="12191999" cy="6992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lnSpc>
                <a:spcPct val="80000"/>
              </a:lnSpc>
              <a:spcBef>
                <a:spcPct val="20000"/>
              </a:spcBef>
              <a:buClr>
                <a:srgbClr val="2D5902"/>
              </a:buClr>
              <a:buFont typeface="Wingdings" charset="0"/>
              <a:buNone/>
            </a:pPr>
            <a:r>
              <a:rPr kumimoji="1" lang="en-US" b="1" u="none" dirty="0">
                <a:solidFill>
                  <a:schemeClr val="accent2">
                    <a:lumMod val="50000"/>
                  </a:schemeClr>
                </a:solidFill>
                <a:latin typeface="Chalkboard" panose="03050602040202020205" pitchFamily="66" charset="77"/>
              </a:rPr>
              <a:t>PI Team: Jerry P. Draayer, Kristina D. Launey, </a:t>
            </a:r>
            <a:r>
              <a:rPr kumimoji="1" lang="en-US" b="1" u="none" dirty="0">
                <a:solidFill>
                  <a:srgbClr val="0432FF"/>
                </a:solidFill>
                <a:latin typeface="Chalkboard" panose="03050602040202020205" pitchFamily="66" charset="77"/>
              </a:rPr>
              <a:t>Alexis </a:t>
            </a:r>
            <a:r>
              <a:rPr kumimoji="1" lang="en-US" b="1" u="none" dirty="0" err="1">
                <a:solidFill>
                  <a:srgbClr val="0432FF"/>
                </a:solidFill>
                <a:latin typeface="Chalkboard" panose="03050602040202020205" pitchFamily="66" charset="77"/>
              </a:rPr>
              <a:t>Mercenne</a:t>
            </a:r>
            <a:r>
              <a:rPr kumimoji="1" lang="en-US" b="1" u="none">
                <a:solidFill>
                  <a:srgbClr val="0432FF"/>
                </a:solidFill>
                <a:latin typeface="Chalkboard" panose="03050602040202020205" pitchFamily="66" charset="77"/>
              </a:rPr>
              <a:t> </a:t>
            </a:r>
            <a:r>
              <a:rPr kumimoji="1" lang="en-US" b="1" u="none">
                <a:solidFill>
                  <a:schemeClr val="accent2">
                    <a:lumMod val="50000"/>
                  </a:schemeClr>
                </a:solidFill>
                <a:latin typeface="Chalkboard" panose="03050602040202020205" pitchFamily="66" charset="77"/>
              </a:rPr>
              <a:t>/</a:t>
            </a:r>
            <a:r>
              <a:rPr kumimoji="1" lang="en-US" b="1" u="none">
                <a:solidFill>
                  <a:srgbClr val="FF0000"/>
                </a:solidFill>
                <a:latin typeface="Chalkboard" panose="03050602040202020205" pitchFamily="66" charset="77"/>
              </a:rPr>
              <a:t> </a:t>
            </a:r>
            <a:r>
              <a:rPr kumimoji="1" lang="en-US" b="1" u="none">
                <a:solidFill>
                  <a:srgbClr val="008F00"/>
                </a:solidFill>
                <a:latin typeface="Chalkboard" panose="03050602040202020205" pitchFamily="66" charset="77"/>
              </a:rPr>
              <a:t>Tomas Dytrych, Feng Pan </a:t>
            </a:r>
            <a:r>
              <a:rPr kumimoji="1" lang="en-US" b="1" u="none">
                <a:solidFill>
                  <a:schemeClr val="accent2">
                    <a:lumMod val="50000"/>
                  </a:schemeClr>
                </a:solidFill>
                <a:latin typeface="Chalkboard" panose="03050602040202020205" pitchFamily="66" charset="77"/>
              </a:rPr>
              <a:t>/</a:t>
            </a:r>
            <a:r>
              <a:rPr kumimoji="1" lang="en-US" b="1" u="none">
                <a:solidFill>
                  <a:srgbClr val="008F00"/>
                </a:solidFill>
                <a:latin typeface="Chalkboard" panose="03050602040202020205" pitchFamily="66" charset="77"/>
              </a:rPr>
              <a:t> </a:t>
            </a:r>
            <a:r>
              <a:rPr kumimoji="1" lang="en-US" b="1" u="none">
                <a:solidFill>
                  <a:srgbClr val="FF0000"/>
                </a:solidFill>
                <a:latin typeface="Chalkboard" panose="03050602040202020205" pitchFamily="66" charset="77"/>
              </a:rPr>
              <a:t>David S. Kekejian </a:t>
            </a:r>
          </a:p>
          <a:p>
            <a:pPr algn="ctr" eaLnBrk="1" hangingPunct="1">
              <a:lnSpc>
                <a:spcPct val="20000"/>
              </a:lnSpc>
              <a:buClr>
                <a:srgbClr val="2D5902"/>
              </a:buClr>
            </a:pPr>
            <a:r>
              <a:rPr kumimoji="1" lang="en-US" b="1">
                <a:solidFill>
                  <a:schemeClr val="accent2">
                    <a:lumMod val="50000"/>
                  </a:schemeClr>
                </a:solidFill>
                <a:latin typeface="Chalkboard" panose="03050602040202020205" pitchFamily="66" charset="77"/>
              </a:rPr>
              <a:t>______________________________________________________________________________</a:t>
            </a:r>
          </a:p>
          <a:p>
            <a:pPr algn="ctr" eaLnBrk="1" hangingPunct="1">
              <a:lnSpc>
                <a:spcPct val="20000"/>
              </a:lnSpc>
              <a:buClr>
                <a:srgbClr val="2D5902"/>
              </a:buClr>
            </a:pPr>
            <a:endParaRPr kumimoji="1" lang="en-US" b="1" u="none">
              <a:solidFill>
                <a:schemeClr val="accent2">
                  <a:lumMod val="50000"/>
                </a:schemeClr>
              </a:solidFill>
              <a:latin typeface="Chalkboard" panose="03050602040202020205" pitchFamily="66" charset="77"/>
            </a:endParaRPr>
          </a:p>
          <a:p>
            <a:pPr algn="ctr" eaLnBrk="1" hangingPunct="1">
              <a:lnSpc>
                <a:spcPct val="20000"/>
              </a:lnSpc>
              <a:buClr>
                <a:srgbClr val="2D5902"/>
              </a:buClr>
            </a:pPr>
            <a:endParaRPr kumimoji="1" lang="en-US" b="1" u="none">
              <a:solidFill>
                <a:schemeClr val="accent2">
                  <a:lumMod val="50000"/>
                </a:schemeClr>
              </a:solidFill>
              <a:latin typeface="Chalkboard" panose="03050602040202020205" pitchFamily="66" charset="77"/>
            </a:endParaRPr>
          </a:p>
          <a:p>
            <a:pPr algn="ctr" eaLnBrk="1" hangingPunct="1">
              <a:lnSpc>
                <a:spcPct val="20000"/>
              </a:lnSpc>
              <a:buClr>
                <a:srgbClr val="2D5902"/>
              </a:buClr>
            </a:pPr>
            <a:endParaRPr kumimoji="1" lang="en-US" b="1" u="none">
              <a:solidFill>
                <a:schemeClr val="accent2">
                  <a:lumMod val="50000"/>
                </a:schemeClr>
              </a:solidFill>
              <a:latin typeface="Chalkboard" panose="03050602040202020205" pitchFamily="66" charset="77"/>
            </a:endParaRPr>
          </a:p>
          <a:p>
            <a:pPr algn="ctr" eaLnBrk="1" hangingPunct="1">
              <a:lnSpc>
                <a:spcPct val="20000"/>
              </a:lnSpc>
              <a:buClr>
                <a:srgbClr val="2D5902"/>
              </a:buClr>
            </a:pPr>
            <a:endParaRPr kumimoji="1" lang="en-US" b="1" u="none">
              <a:solidFill>
                <a:schemeClr val="accent2">
                  <a:lumMod val="50000"/>
                </a:schemeClr>
              </a:solidFill>
              <a:latin typeface="Chalkboard" panose="03050602040202020205" pitchFamily="66" charset="77"/>
            </a:endParaRPr>
          </a:p>
          <a:p>
            <a:pPr algn="ctr" eaLnBrk="1" hangingPunct="1">
              <a:lnSpc>
                <a:spcPct val="20000"/>
              </a:lnSpc>
              <a:buClr>
                <a:srgbClr val="2D5902"/>
              </a:buClr>
            </a:pPr>
            <a:r>
              <a:rPr kumimoji="1" lang="en-US" b="1" u="none">
                <a:solidFill>
                  <a:schemeClr val="accent2">
                    <a:lumMod val="50000"/>
                  </a:schemeClr>
                </a:solidFill>
                <a:latin typeface="Chalkboard" panose="03050602040202020205" pitchFamily="66" charset="77"/>
              </a:rPr>
              <a:t>U.S. NSF &amp; DOE &amp; LSU Sponsored Research</a:t>
            </a:r>
          </a:p>
        </p:txBody>
      </p:sp>
      <p:pic>
        <p:nvPicPr>
          <p:cNvPr id="4" name="Picture 3">
            <a:extLst>
              <a:ext uri="{FF2B5EF4-FFF2-40B4-BE49-F238E27FC236}">
                <a16:creationId xmlns:a16="http://schemas.microsoft.com/office/drawing/2014/main" id="{3C1AEC4D-8B60-0A4C-20D6-64779EDFAA1B}"/>
              </a:ext>
            </a:extLst>
          </p:cNvPr>
          <p:cNvPicPr>
            <a:picLocks noChangeAspect="1"/>
          </p:cNvPicPr>
          <p:nvPr/>
        </p:nvPicPr>
        <p:blipFill>
          <a:blip r:embed="rId3"/>
          <a:stretch>
            <a:fillRect/>
          </a:stretch>
        </p:blipFill>
        <p:spPr>
          <a:xfrm>
            <a:off x="1157857" y="2050044"/>
            <a:ext cx="63500" cy="76200"/>
          </a:xfrm>
          <a:prstGeom prst="rect">
            <a:avLst/>
          </a:prstGeom>
        </p:spPr>
      </p:pic>
      <p:pic>
        <p:nvPicPr>
          <p:cNvPr id="6" name="Picture 5">
            <a:extLst>
              <a:ext uri="{FF2B5EF4-FFF2-40B4-BE49-F238E27FC236}">
                <a16:creationId xmlns:a16="http://schemas.microsoft.com/office/drawing/2014/main" id="{37B53E7D-C32A-8170-55CB-3C203FAF26A2}"/>
              </a:ext>
            </a:extLst>
          </p:cNvPr>
          <p:cNvPicPr>
            <a:picLocks noChangeAspect="1"/>
          </p:cNvPicPr>
          <p:nvPr/>
        </p:nvPicPr>
        <p:blipFill>
          <a:blip r:embed="rId3"/>
          <a:stretch>
            <a:fillRect/>
          </a:stretch>
        </p:blipFill>
        <p:spPr>
          <a:xfrm>
            <a:off x="1157857" y="2050044"/>
            <a:ext cx="63500" cy="76200"/>
          </a:xfrm>
          <a:prstGeom prst="rect">
            <a:avLst/>
          </a:prstGeom>
        </p:spPr>
      </p:pic>
      <p:sp>
        <p:nvSpPr>
          <p:cNvPr id="7" name="Title 1">
            <a:extLst>
              <a:ext uri="{FF2B5EF4-FFF2-40B4-BE49-F238E27FC236}">
                <a16:creationId xmlns:a16="http://schemas.microsoft.com/office/drawing/2014/main" id="{C2BADC17-F8D9-623C-CE14-304D8898BC17}"/>
              </a:ext>
            </a:extLst>
          </p:cNvPr>
          <p:cNvSpPr txBox="1">
            <a:spLocks/>
          </p:cNvSpPr>
          <p:nvPr/>
        </p:nvSpPr>
        <p:spPr>
          <a:xfrm>
            <a:off x="330082" y="4639678"/>
            <a:ext cx="11499020" cy="95587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ts val="2400"/>
              </a:lnSpc>
            </a:pPr>
            <a:r>
              <a:rPr lang="en-US" sz="1800" b="1" u="sng">
                <a:solidFill>
                  <a:srgbClr val="FF0000"/>
                </a:solidFill>
                <a:latin typeface="Chalkboard" panose="03050602040202020205" pitchFamily="66" charset="77"/>
              </a:rPr>
              <a:t>Bosons</a:t>
            </a:r>
            <a:r>
              <a:rPr lang="en-US" sz="1600" b="1">
                <a:solidFill>
                  <a:srgbClr val="FF0000"/>
                </a:solidFill>
                <a:latin typeface="Chalkboard" panose="03050602040202020205" pitchFamily="66" charset="77"/>
              </a:rPr>
              <a:t> </a:t>
            </a:r>
            <a:r>
              <a:rPr lang="en-US" sz="1600" b="1" i="0">
                <a:solidFill>
                  <a:srgbClr val="202122"/>
                </a:solidFill>
                <a:effectLst/>
                <a:latin typeface="Chalkboard" panose="03050602040202020205" pitchFamily="66" charset="77"/>
              </a:rPr>
              <a:t>(integer spin – Pauli blocking OFF) form one of the </a:t>
            </a:r>
            <a:r>
              <a:rPr lang="en-US" sz="1600" b="1" i="0">
                <a:solidFill>
                  <a:schemeClr val="accent2">
                    <a:lumMod val="50000"/>
                  </a:schemeClr>
                </a:solidFill>
                <a:effectLst/>
                <a:latin typeface="Chalkboard" panose="03050602040202020205" pitchFamily="66" charset="77"/>
              </a:rPr>
              <a:t>two fundamental classes of subatomic particles,</a:t>
            </a:r>
            <a:r>
              <a:rPr lang="en-US" sz="1600" b="1" i="0">
                <a:solidFill>
                  <a:srgbClr val="202122"/>
                </a:solidFill>
                <a:effectLst/>
                <a:latin typeface="Chalkboard" panose="03050602040202020205" pitchFamily="66" charset="77"/>
              </a:rPr>
              <a:t> </a:t>
            </a:r>
            <a:r>
              <a:rPr lang="en-US" sz="1600" b="1" i="0" u="none" strike="noStrike">
                <a:solidFill>
                  <a:schemeClr val="tx1">
                    <a:lumMod val="95000"/>
                    <a:lumOff val="5000"/>
                  </a:schemeClr>
                </a:solidFill>
                <a:effectLst/>
                <a:latin typeface="Chalkboard" panose="03050602040202020205" pitchFamily="66" charset="77"/>
              </a:rPr>
              <a:t>t</a:t>
            </a:r>
            <a:r>
              <a:rPr lang="en-US" sz="1600" b="1" i="0">
                <a:solidFill>
                  <a:schemeClr val="tx1">
                    <a:lumMod val="95000"/>
                    <a:lumOff val="5000"/>
                  </a:schemeClr>
                </a:solidFill>
                <a:effectLst/>
                <a:latin typeface="Chalkboard" panose="03050602040202020205" pitchFamily="66" charset="77"/>
              </a:rPr>
              <a:t>he other </a:t>
            </a:r>
            <a:r>
              <a:rPr lang="en-US" sz="1600" b="1" i="0">
                <a:solidFill>
                  <a:srgbClr val="202122"/>
                </a:solidFill>
                <a:effectLst/>
                <a:latin typeface="Chalkboard" panose="03050602040202020205" pitchFamily="66" charset="77"/>
              </a:rPr>
              <a:t>being </a:t>
            </a:r>
            <a:r>
              <a:rPr lang="en-US" sz="1800" b="1" u="sng">
                <a:solidFill>
                  <a:srgbClr val="0432FF"/>
                </a:solidFill>
                <a:latin typeface="Chalkboard" panose="03050602040202020205" pitchFamily="66" charset="77"/>
              </a:rPr>
              <a:t>F</a:t>
            </a:r>
            <a:r>
              <a:rPr lang="en-US" sz="1800" b="1" i="0" u="sng" strike="noStrike">
                <a:solidFill>
                  <a:srgbClr val="0432FF"/>
                </a:solidFill>
                <a:effectLst/>
                <a:latin typeface="Chalkboard" panose="03050602040202020205" pitchFamily="66" charset="77"/>
                <a:hlinkClick r:id="rId4" tooltip="Fermion">
                  <a:extLst>
                    <a:ext uri="{A12FA001-AC4F-418D-AE19-62706E023703}">
                      <ahyp:hlinkClr xmlns:ahyp="http://schemas.microsoft.com/office/drawing/2018/hyperlinkcolor" val="tx"/>
                    </a:ext>
                  </a:extLst>
                </a:hlinkClick>
              </a:rPr>
              <a:t>ermions</a:t>
            </a:r>
            <a:r>
              <a:rPr lang="en-US" sz="1600" b="1" i="0" u="none" strike="noStrike">
                <a:solidFill>
                  <a:srgbClr val="0645AD"/>
                </a:solidFill>
                <a:effectLst/>
                <a:latin typeface="Chalkboard" panose="03050602040202020205" pitchFamily="66" charset="77"/>
              </a:rPr>
              <a:t> </a:t>
            </a:r>
            <a:r>
              <a:rPr lang="en-US" sz="1600" b="1" i="0" u="none" strike="noStrike">
                <a:solidFill>
                  <a:schemeClr val="tx1">
                    <a:lumMod val="95000"/>
                    <a:lumOff val="5000"/>
                  </a:schemeClr>
                </a:solidFill>
                <a:effectLst/>
                <a:latin typeface="Chalkboard" panose="03050602040202020205" pitchFamily="66" charset="77"/>
              </a:rPr>
              <a:t>(half-integer spin – Pauli blocking ON)</a:t>
            </a:r>
            <a:r>
              <a:rPr lang="en-US" sz="1600" b="1" i="0">
                <a:solidFill>
                  <a:schemeClr val="tx1">
                    <a:lumMod val="95000"/>
                    <a:lumOff val="5000"/>
                  </a:schemeClr>
                </a:solidFill>
                <a:effectLst/>
                <a:latin typeface="Chalkboard" panose="03050602040202020205" pitchFamily="66" charset="77"/>
              </a:rPr>
              <a:t>.  </a:t>
            </a:r>
            <a:r>
              <a:rPr lang="en-US" sz="1600" b="1" i="0">
                <a:solidFill>
                  <a:srgbClr val="7030A0"/>
                </a:solidFill>
                <a:effectLst/>
                <a:latin typeface="Chalkboard" panose="03050602040202020205" pitchFamily="66" charset="77"/>
              </a:rPr>
              <a:t>All subatomic particles must be one</a:t>
            </a:r>
            <a:r>
              <a:rPr lang="en-US" sz="1600" b="1">
                <a:solidFill>
                  <a:srgbClr val="7030A0"/>
                </a:solidFill>
                <a:latin typeface="Chalkboard" panose="03050602040202020205" pitchFamily="66" charset="77"/>
              </a:rPr>
              <a:t> or </a:t>
            </a:r>
            <a:r>
              <a:rPr lang="en-US" sz="1600" b="1" i="0">
                <a:solidFill>
                  <a:srgbClr val="7030A0"/>
                </a:solidFill>
                <a:effectLst/>
                <a:latin typeface="Chalkboard" panose="03050602040202020205" pitchFamily="66" charset="77"/>
              </a:rPr>
              <a:t>the other</a:t>
            </a:r>
            <a:r>
              <a:rPr lang="en-US" sz="1600" b="1" i="0">
                <a:solidFill>
                  <a:srgbClr val="202122"/>
                </a:solidFill>
                <a:effectLst/>
                <a:latin typeface="Chalkboard" panose="03050602040202020205" pitchFamily="66" charset="77"/>
              </a:rPr>
              <a:t>.  Composite particles (</a:t>
            </a:r>
            <a:r>
              <a:rPr lang="en-US" sz="1800" b="1" i="0" u="none" strike="noStrike">
                <a:solidFill>
                  <a:srgbClr val="008F00"/>
                </a:solidFill>
                <a:effectLst/>
                <a:latin typeface="Chalkboard" panose="03050602040202020205" pitchFamily="66" charset="77"/>
                <a:hlinkClick r:id="rId5" tooltip="Hadron">
                  <a:extLst>
                    <a:ext uri="{A12FA001-AC4F-418D-AE19-62706E023703}">
                      <ahyp:hlinkClr xmlns:ahyp="http://schemas.microsoft.com/office/drawing/2018/hyperlinkcolor" val="tx"/>
                    </a:ext>
                  </a:extLst>
                </a:hlinkClick>
              </a:rPr>
              <a:t>Hadron</a:t>
            </a:r>
            <a:r>
              <a:rPr lang="en-US" sz="1800" b="1" i="0" u="none" strike="noStrike">
                <a:solidFill>
                  <a:srgbClr val="008F00"/>
                </a:solidFill>
                <a:effectLst/>
                <a:latin typeface="Chalkboard" panose="03050602040202020205" pitchFamily="66" charset="77"/>
              </a:rPr>
              <a:t>s</a:t>
            </a:r>
            <a:r>
              <a:rPr lang="en-US" sz="1600" b="1" i="0">
                <a:solidFill>
                  <a:srgbClr val="202122"/>
                </a:solidFill>
                <a:effectLst/>
                <a:latin typeface="Chalkboard" panose="03050602040202020205" pitchFamily="66" charset="77"/>
              </a:rPr>
              <a:t>) may fall into either class depending on </a:t>
            </a:r>
            <a:r>
              <a:rPr lang="en-US" sz="1600" b="1">
                <a:solidFill>
                  <a:srgbClr val="202122"/>
                </a:solidFill>
                <a:latin typeface="Chalkboard" panose="03050602040202020205" pitchFamily="66" charset="77"/>
              </a:rPr>
              <a:t>their</a:t>
            </a:r>
            <a:r>
              <a:rPr lang="en-US" sz="1600" b="1" i="0">
                <a:solidFill>
                  <a:srgbClr val="202122"/>
                </a:solidFill>
                <a:effectLst/>
                <a:latin typeface="Chalkboard" panose="03050602040202020205" pitchFamily="66" charset="77"/>
              </a:rPr>
              <a:t> composition.</a:t>
            </a:r>
            <a:endParaRPr lang="en-US" sz="1600" b="1">
              <a:latin typeface="Chalkboard" panose="03050602040202020205" pitchFamily="66" charset="77"/>
            </a:endParaRPr>
          </a:p>
        </p:txBody>
      </p:sp>
      <p:pic>
        <p:nvPicPr>
          <p:cNvPr id="10" name="Content Placeholder 3">
            <a:extLst>
              <a:ext uri="{FF2B5EF4-FFF2-40B4-BE49-F238E27FC236}">
                <a16:creationId xmlns:a16="http://schemas.microsoft.com/office/drawing/2014/main" id="{87E2B2EB-4D4B-155C-36B3-8D795416B49C}"/>
              </a:ext>
            </a:extLst>
          </p:cNvPr>
          <p:cNvPicPr>
            <a:picLocks noChangeAspect="1"/>
          </p:cNvPicPr>
          <p:nvPr/>
        </p:nvPicPr>
        <p:blipFill>
          <a:blip r:embed="rId6"/>
          <a:stretch>
            <a:fillRect/>
          </a:stretch>
        </p:blipFill>
        <p:spPr>
          <a:xfrm>
            <a:off x="2647381" y="2388219"/>
            <a:ext cx="7044190" cy="2109640"/>
          </a:xfrm>
          <a:prstGeom prst="rect">
            <a:avLst/>
          </a:prstGeom>
          <a:ln w="38100">
            <a:solidFill>
              <a:schemeClr val="tx1"/>
            </a:solidFill>
          </a:ln>
        </p:spPr>
      </p:pic>
      <p:sp>
        <p:nvSpPr>
          <p:cNvPr id="13" name="TextBox 12">
            <a:extLst>
              <a:ext uri="{FF2B5EF4-FFF2-40B4-BE49-F238E27FC236}">
                <a16:creationId xmlns:a16="http://schemas.microsoft.com/office/drawing/2014/main" id="{55FF271B-2364-4541-4D8A-924A88B62333}"/>
              </a:ext>
            </a:extLst>
          </p:cNvPr>
          <p:cNvSpPr txBox="1"/>
          <p:nvPr/>
        </p:nvSpPr>
        <p:spPr>
          <a:xfrm>
            <a:off x="2157" y="1436969"/>
            <a:ext cx="12192000" cy="400110"/>
          </a:xfrm>
          <a:prstGeom prst="rect">
            <a:avLst/>
          </a:prstGeom>
          <a:noFill/>
        </p:spPr>
        <p:txBody>
          <a:bodyPr wrap="square" rtlCol="0">
            <a:spAutoFit/>
          </a:bodyPr>
          <a:lstStyle/>
          <a:p>
            <a:pPr algn="ctr"/>
            <a:r>
              <a:rPr lang="en-US" sz="2000" b="1">
                <a:latin typeface="Chalkboard" panose="03050602040202020205" pitchFamily="66" charset="77"/>
              </a:rPr>
              <a:t>(Lessons learned from Low-energy NP) &amp; (Learning from Medium/High-energy NP)</a:t>
            </a:r>
          </a:p>
        </p:txBody>
      </p:sp>
      <p:sp>
        <p:nvSpPr>
          <p:cNvPr id="15" name="Title 1">
            <a:extLst>
              <a:ext uri="{FF2B5EF4-FFF2-40B4-BE49-F238E27FC236}">
                <a16:creationId xmlns:a16="http://schemas.microsoft.com/office/drawing/2014/main" id="{FE039E14-8710-DA2E-865D-63E766C54AAA}"/>
              </a:ext>
            </a:extLst>
          </p:cNvPr>
          <p:cNvSpPr txBox="1">
            <a:spLocks/>
          </p:cNvSpPr>
          <p:nvPr/>
        </p:nvSpPr>
        <p:spPr>
          <a:xfrm>
            <a:off x="-8352" y="1785279"/>
            <a:ext cx="12191999" cy="49387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ts val="2880"/>
              </a:lnSpc>
            </a:pPr>
            <a:r>
              <a:rPr lang="en-US" sz="2000" b="1">
                <a:solidFill>
                  <a:schemeClr val="accent2">
                    <a:lumMod val="50000"/>
                  </a:schemeClr>
                </a:solidFill>
                <a:latin typeface="Chalkboard" panose="03050602040202020205" pitchFamily="66" charset="77"/>
              </a:rPr>
              <a:t>Mr. Wikipedia: Subatomic World </a:t>
            </a:r>
            <a:endParaRPr lang="en-US" sz="2000">
              <a:solidFill>
                <a:schemeClr val="accent2">
                  <a:lumMod val="50000"/>
                </a:schemeClr>
              </a:solidFill>
              <a:latin typeface="+mn-lt"/>
            </a:endParaRPr>
          </a:p>
        </p:txBody>
      </p:sp>
      <p:pic>
        <p:nvPicPr>
          <p:cNvPr id="16" name="Picture 15">
            <a:extLst>
              <a:ext uri="{FF2B5EF4-FFF2-40B4-BE49-F238E27FC236}">
                <a16:creationId xmlns:a16="http://schemas.microsoft.com/office/drawing/2014/main" id="{0C9C9AC2-109E-450C-BD46-13DCDC30AD51}"/>
              </a:ext>
            </a:extLst>
          </p:cNvPr>
          <p:cNvPicPr>
            <a:picLocks noChangeAspect="1"/>
          </p:cNvPicPr>
          <p:nvPr/>
        </p:nvPicPr>
        <p:blipFill>
          <a:blip r:embed="rId3"/>
          <a:stretch>
            <a:fillRect/>
          </a:stretch>
        </p:blipFill>
        <p:spPr>
          <a:xfrm>
            <a:off x="1157857" y="1371601"/>
            <a:ext cx="63500" cy="76200"/>
          </a:xfrm>
          <a:prstGeom prst="rect">
            <a:avLst/>
          </a:prstGeom>
        </p:spPr>
      </p:pic>
      <p:sp>
        <p:nvSpPr>
          <p:cNvPr id="17" name="Title 1">
            <a:extLst>
              <a:ext uri="{FF2B5EF4-FFF2-40B4-BE49-F238E27FC236}">
                <a16:creationId xmlns:a16="http://schemas.microsoft.com/office/drawing/2014/main" id="{64FC5DC7-6EAC-453A-E195-8CCFA8F40ED8}"/>
              </a:ext>
            </a:extLst>
          </p:cNvPr>
          <p:cNvSpPr txBox="1">
            <a:spLocks/>
          </p:cNvSpPr>
          <p:nvPr/>
        </p:nvSpPr>
        <p:spPr>
          <a:xfrm>
            <a:off x="0" y="61538"/>
            <a:ext cx="12192000" cy="154247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ts val="1600"/>
              </a:lnSpc>
            </a:pPr>
            <a:endParaRPr lang="en-US" sz="2800" b="1">
              <a:solidFill>
                <a:schemeClr val="accent2">
                  <a:lumMod val="50000"/>
                </a:schemeClr>
              </a:solidFill>
              <a:latin typeface="Chalkboard" panose="03050602040202020205" pitchFamily="66" charset="77"/>
            </a:endParaRPr>
          </a:p>
          <a:p>
            <a:pPr algn="ctr">
              <a:lnSpc>
                <a:spcPts val="1600"/>
              </a:lnSpc>
            </a:pPr>
            <a:r>
              <a:rPr lang="en-US" sz="2800" b="1">
                <a:solidFill>
                  <a:schemeClr val="accent2">
                    <a:lumMod val="50000"/>
                  </a:schemeClr>
                </a:solidFill>
                <a:latin typeface="Chalkboard" panose="03050602040202020205" pitchFamily="66" charset="77"/>
              </a:rPr>
              <a:t>Forging a Path for Understanding Nuclear Structure from Strong QCD</a:t>
            </a:r>
            <a:br>
              <a:rPr lang="en-US" sz="2800">
                <a:solidFill>
                  <a:schemeClr val="accent2">
                    <a:lumMod val="50000"/>
                  </a:schemeClr>
                </a:solidFill>
                <a:latin typeface="Chalkboard" panose="03050602040202020205" pitchFamily="66" charset="77"/>
              </a:rPr>
            </a:br>
            <a:br>
              <a:rPr lang="en-US" sz="1800">
                <a:solidFill>
                  <a:schemeClr val="accent2">
                    <a:lumMod val="50000"/>
                  </a:schemeClr>
                </a:solidFill>
              </a:rPr>
            </a:br>
            <a:r>
              <a:rPr lang="en-US" sz="2400">
                <a:solidFill>
                  <a:schemeClr val="accent2">
                    <a:lumMod val="50000"/>
                  </a:schemeClr>
                </a:solidFill>
                <a:latin typeface="Chalkboard" panose="03050602040202020205" pitchFamily="66" charset="77"/>
              </a:rPr>
              <a:t> </a:t>
            </a:r>
            <a:r>
              <a:rPr lang="en-US" sz="2000" b="1">
                <a:solidFill>
                  <a:schemeClr val="tx1">
                    <a:lumMod val="95000"/>
                    <a:lumOff val="5000"/>
                  </a:schemeClr>
                </a:solidFill>
                <a:latin typeface="Chalkboard" panose="03050602040202020205" pitchFamily="66" charset="77"/>
              </a:rPr>
              <a:t>(JLab 2019: `Particle Picture’)         (Seville 2022: `Field Focus’)</a:t>
            </a:r>
            <a:br>
              <a:rPr lang="en-US" sz="2400" b="1">
                <a:solidFill>
                  <a:schemeClr val="tx1">
                    <a:lumMod val="95000"/>
                    <a:lumOff val="5000"/>
                  </a:schemeClr>
                </a:solidFill>
                <a:latin typeface="Chalkboard" panose="03050602040202020205" pitchFamily="66" charset="77"/>
              </a:rPr>
            </a:br>
            <a:br>
              <a:rPr lang="en-US" sz="2400" b="1">
                <a:solidFill>
                  <a:schemeClr val="accent2">
                    <a:lumMod val="50000"/>
                  </a:schemeClr>
                </a:solidFill>
                <a:latin typeface="Chalkboard" panose="03050602040202020205" pitchFamily="66" charset="77"/>
              </a:rPr>
            </a:br>
            <a:r>
              <a:rPr lang="en-US" sz="2000" b="1">
                <a:solidFill>
                  <a:schemeClr val="accent2">
                    <a:lumMod val="50000"/>
                  </a:schemeClr>
                </a:solidFill>
                <a:latin typeface="Chalkboard" panose="03050602040202020205" pitchFamily="66" charset="77"/>
              </a:rPr>
              <a:t>Jerry P Draayer (Louisiana State U) &amp; David S Kekejian (U North Carolina)</a:t>
            </a:r>
          </a:p>
        </p:txBody>
      </p:sp>
      <p:pic>
        <p:nvPicPr>
          <p:cNvPr id="18" name="Picture 17">
            <a:extLst>
              <a:ext uri="{FF2B5EF4-FFF2-40B4-BE49-F238E27FC236}">
                <a16:creationId xmlns:a16="http://schemas.microsoft.com/office/drawing/2014/main" id="{80953618-790B-6901-E81C-5DC095F7CB44}"/>
              </a:ext>
            </a:extLst>
          </p:cNvPr>
          <p:cNvPicPr>
            <a:picLocks noChangeAspect="1"/>
          </p:cNvPicPr>
          <p:nvPr/>
        </p:nvPicPr>
        <p:blipFill>
          <a:blip r:embed="rId3"/>
          <a:stretch>
            <a:fillRect/>
          </a:stretch>
        </p:blipFill>
        <p:spPr>
          <a:xfrm>
            <a:off x="4904740" y="2855223"/>
            <a:ext cx="63500" cy="76200"/>
          </a:xfrm>
          <a:prstGeom prst="rect">
            <a:avLst/>
          </a:prstGeom>
        </p:spPr>
      </p:pic>
      <p:pic>
        <p:nvPicPr>
          <p:cNvPr id="19" name="Picture 18">
            <a:extLst>
              <a:ext uri="{FF2B5EF4-FFF2-40B4-BE49-F238E27FC236}">
                <a16:creationId xmlns:a16="http://schemas.microsoft.com/office/drawing/2014/main" id="{E3FCF908-8683-FF32-DB9D-82B900C7A17E}"/>
              </a:ext>
            </a:extLst>
          </p:cNvPr>
          <p:cNvPicPr>
            <a:picLocks noChangeAspect="1"/>
          </p:cNvPicPr>
          <p:nvPr/>
        </p:nvPicPr>
        <p:blipFill>
          <a:blip r:embed="rId3"/>
          <a:stretch>
            <a:fillRect/>
          </a:stretch>
        </p:blipFill>
        <p:spPr>
          <a:xfrm>
            <a:off x="4904740" y="2855223"/>
            <a:ext cx="63500" cy="76200"/>
          </a:xfrm>
          <a:prstGeom prst="rect">
            <a:avLst/>
          </a:prstGeom>
        </p:spPr>
      </p:pic>
      <p:pic>
        <p:nvPicPr>
          <p:cNvPr id="25" name="Picture 24">
            <a:extLst>
              <a:ext uri="{FF2B5EF4-FFF2-40B4-BE49-F238E27FC236}">
                <a16:creationId xmlns:a16="http://schemas.microsoft.com/office/drawing/2014/main" id="{408B64AE-B618-2020-2C0B-C713B701BE41}"/>
              </a:ext>
            </a:extLst>
          </p:cNvPr>
          <p:cNvPicPr>
            <a:picLocks noChangeAspect="1"/>
          </p:cNvPicPr>
          <p:nvPr/>
        </p:nvPicPr>
        <p:blipFill>
          <a:blip r:embed="rId3"/>
          <a:stretch>
            <a:fillRect/>
          </a:stretch>
        </p:blipFill>
        <p:spPr>
          <a:xfrm>
            <a:off x="4904740" y="2176780"/>
            <a:ext cx="63500" cy="76200"/>
          </a:xfrm>
          <a:prstGeom prst="rect">
            <a:avLst/>
          </a:prstGeom>
        </p:spPr>
      </p:pic>
      <p:cxnSp>
        <p:nvCxnSpPr>
          <p:cNvPr id="34" name="Straight Arrow Connector 33">
            <a:extLst>
              <a:ext uri="{FF2B5EF4-FFF2-40B4-BE49-F238E27FC236}">
                <a16:creationId xmlns:a16="http://schemas.microsoft.com/office/drawing/2014/main" id="{DAAE3E8B-904C-5467-5F20-C487224F5BF9}"/>
              </a:ext>
            </a:extLst>
          </p:cNvPr>
          <p:cNvCxnSpPr>
            <a:cxnSpLocks/>
          </p:cNvCxnSpPr>
          <p:nvPr/>
        </p:nvCxnSpPr>
        <p:spPr>
          <a:xfrm>
            <a:off x="5980774" y="784435"/>
            <a:ext cx="653717" cy="0"/>
          </a:xfrm>
          <a:prstGeom prst="straightConnector1">
            <a:avLst/>
          </a:prstGeom>
          <a:ln w="38100">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6F7F9E1-2181-E72E-1DFC-253E1D989EEE}"/>
              </a:ext>
            </a:extLst>
          </p:cNvPr>
          <p:cNvPicPr>
            <a:picLocks noChangeAspect="1"/>
          </p:cNvPicPr>
          <p:nvPr/>
        </p:nvPicPr>
        <p:blipFill>
          <a:blip r:embed="rId3"/>
          <a:stretch>
            <a:fillRect/>
          </a:stretch>
        </p:blipFill>
        <p:spPr>
          <a:xfrm>
            <a:off x="1270000" y="1270000"/>
            <a:ext cx="63500" cy="76200"/>
          </a:xfrm>
          <a:prstGeom prst="rect">
            <a:avLst/>
          </a:prstGeom>
        </p:spPr>
      </p:pic>
      <p:pic>
        <p:nvPicPr>
          <p:cNvPr id="5" name="Picture 4">
            <a:extLst>
              <a:ext uri="{FF2B5EF4-FFF2-40B4-BE49-F238E27FC236}">
                <a16:creationId xmlns:a16="http://schemas.microsoft.com/office/drawing/2014/main" id="{C46942D8-7A2B-1282-14AC-740F9D286A00}"/>
              </a:ext>
            </a:extLst>
          </p:cNvPr>
          <p:cNvPicPr>
            <a:picLocks noChangeAspect="1"/>
          </p:cNvPicPr>
          <p:nvPr/>
        </p:nvPicPr>
        <p:blipFill>
          <a:blip r:embed="rId3"/>
          <a:stretch>
            <a:fillRect/>
          </a:stretch>
        </p:blipFill>
        <p:spPr>
          <a:xfrm>
            <a:off x="1270000" y="1270000"/>
            <a:ext cx="63500" cy="76200"/>
          </a:xfrm>
          <a:prstGeom prst="rect">
            <a:avLst/>
          </a:prstGeom>
        </p:spPr>
      </p:pic>
      <p:pic>
        <p:nvPicPr>
          <p:cNvPr id="8" name="Picture 7">
            <a:extLst>
              <a:ext uri="{FF2B5EF4-FFF2-40B4-BE49-F238E27FC236}">
                <a16:creationId xmlns:a16="http://schemas.microsoft.com/office/drawing/2014/main" id="{B21408BE-3C44-92CD-E5A8-EACDBC75A269}"/>
              </a:ext>
            </a:extLst>
          </p:cNvPr>
          <p:cNvPicPr>
            <a:picLocks noChangeAspect="1"/>
          </p:cNvPicPr>
          <p:nvPr/>
        </p:nvPicPr>
        <p:blipFill>
          <a:blip r:embed="rId3"/>
          <a:stretch>
            <a:fillRect/>
          </a:stretch>
        </p:blipFill>
        <p:spPr>
          <a:xfrm>
            <a:off x="1270000" y="1270000"/>
            <a:ext cx="63500" cy="76200"/>
          </a:xfrm>
          <a:prstGeom prst="rect">
            <a:avLst/>
          </a:prstGeom>
        </p:spPr>
      </p:pic>
      <p:pic>
        <p:nvPicPr>
          <p:cNvPr id="9" name="Picture 8">
            <a:extLst>
              <a:ext uri="{FF2B5EF4-FFF2-40B4-BE49-F238E27FC236}">
                <a16:creationId xmlns:a16="http://schemas.microsoft.com/office/drawing/2014/main" id="{8BDD8E4B-C7DF-1E3F-67C1-3AC0067F60E9}"/>
              </a:ext>
            </a:extLst>
          </p:cNvPr>
          <p:cNvPicPr>
            <a:picLocks noChangeAspect="1"/>
          </p:cNvPicPr>
          <p:nvPr/>
        </p:nvPicPr>
        <p:blipFill>
          <a:blip r:embed="rId3"/>
          <a:stretch>
            <a:fillRect/>
          </a:stretch>
        </p:blipFill>
        <p:spPr>
          <a:xfrm>
            <a:off x="1270000" y="1270000"/>
            <a:ext cx="63500" cy="76200"/>
          </a:xfrm>
          <a:prstGeom prst="rect">
            <a:avLst/>
          </a:prstGeom>
        </p:spPr>
      </p:pic>
      <p:pic>
        <p:nvPicPr>
          <p:cNvPr id="11" name="Picture 10">
            <a:extLst>
              <a:ext uri="{FF2B5EF4-FFF2-40B4-BE49-F238E27FC236}">
                <a16:creationId xmlns:a16="http://schemas.microsoft.com/office/drawing/2014/main" id="{5C3AF96A-B5A1-ADE7-E610-62BBAEB42EDE}"/>
              </a:ext>
            </a:extLst>
          </p:cNvPr>
          <p:cNvPicPr>
            <a:picLocks noChangeAspect="1"/>
          </p:cNvPicPr>
          <p:nvPr/>
        </p:nvPicPr>
        <p:blipFill>
          <a:blip r:embed="rId3"/>
          <a:stretch>
            <a:fillRect/>
          </a:stretch>
        </p:blipFill>
        <p:spPr>
          <a:xfrm>
            <a:off x="1270000" y="1270000"/>
            <a:ext cx="63500" cy="76200"/>
          </a:xfrm>
          <a:prstGeom prst="rect">
            <a:avLst/>
          </a:prstGeom>
        </p:spPr>
      </p:pic>
      <p:pic>
        <p:nvPicPr>
          <p:cNvPr id="12" name="Picture 11">
            <a:extLst>
              <a:ext uri="{FF2B5EF4-FFF2-40B4-BE49-F238E27FC236}">
                <a16:creationId xmlns:a16="http://schemas.microsoft.com/office/drawing/2014/main" id="{FBB68D74-3D53-C6E4-DAB4-5143FA82B656}"/>
              </a:ext>
            </a:extLst>
          </p:cNvPr>
          <p:cNvPicPr>
            <a:picLocks noChangeAspect="1"/>
          </p:cNvPicPr>
          <p:nvPr/>
        </p:nvPicPr>
        <p:blipFill>
          <a:blip r:embed="rId3"/>
          <a:stretch>
            <a:fillRect/>
          </a:stretch>
        </p:blipFill>
        <p:spPr>
          <a:xfrm>
            <a:off x="1270000" y="1270000"/>
            <a:ext cx="63500" cy="76200"/>
          </a:xfrm>
          <a:prstGeom prst="rect">
            <a:avLst/>
          </a:prstGeom>
        </p:spPr>
      </p:pic>
      <p:pic>
        <p:nvPicPr>
          <p:cNvPr id="14" name="Picture 13">
            <a:extLst>
              <a:ext uri="{FF2B5EF4-FFF2-40B4-BE49-F238E27FC236}">
                <a16:creationId xmlns:a16="http://schemas.microsoft.com/office/drawing/2014/main" id="{96985E99-8638-CD2D-E1DC-04237090B9A4}"/>
              </a:ext>
            </a:extLst>
          </p:cNvPr>
          <p:cNvPicPr>
            <a:picLocks noChangeAspect="1"/>
          </p:cNvPicPr>
          <p:nvPr/>
        </p:nvPicPr>
        <p:blipFill>
          <a:blip r:embed="rId3"/>
          <a:stretch>
            <a:fillRect/>
          </a:stretch>
        </p:blipFill>
        <p:spPr>
          <a:xfrm>
            <a:off x="1270000" y="1270000"/>
            <a:ext cx="63500" cy="76200"/>
          </a:xfrm>
          <a:prstGeom prst="rect">
            <a:avLst/>
          </a:prstGeom>
        </p:spPr>
      </p:pic>
      <p:pic>
        <p:nvPicPr>
          <p:cNvPr id="20" name="Picture 19">
            <a:extLst>
              <a:ext uri="{FF2B5EF4-FFF2-40B4-BE49-F238E27FC236}">
                <a16:creationId xmlns:a16="http://schemas.microsoft.com/office/drawing/2014/main" id="{24CC69E1-D8E4-7248-05DC-63971FB3474C}"/>
              </a:ext>
            </a:extLst>
          </p:cNvPr>
          <p:cNvPicPr>
            <a:picLocks noChangeAspect="1"/>
          </p:cNvPicPr>
          <p:nvPr/>
        </p:nvPicPr>
        <p:blipFill>
          <a:blip r:embed="rId3"/>
          <a:stretch>
            <a:fillRect/>
          </a:stretch>
        </p:blipFill>
        <p:spPr>
          <a:xfrm>
            <a:off x="1270000" y="1270000"/>
            <a:ext cx="63500" cy="76200"/>
          </a:xfrm>
          <a:prstGeom prst="rect">
            <a:avLst/>
          </a:prstGeom>
        </p:spPr>
      </p:pic>
      <p:pic>
        <p:nvPicPr>
          <p:cNvPr id="21" name="Picture 20">
            <a:extLst>
              <a:ext uri="{FF2B5EF4-FFF2-40B4-BE49-F238E27FC236}">
                <a16:creationId xmlns:a16="http://schemas.microsoft.com/office/drawing/2014/main" id="{6FC1632C-EDC9-0975-EDF8-8DDBAE9FC028}"/>
              </a:ext>
            </a:extLst>
          </p:cNvPr>
          <p:cNvPicPr>
            <a:picLocks noChangeAspect="1"/>
          </p:cNvPicPr>
          <p:nvPr/>
        </p:nvPicPr>
        <p:blipFill>
          <a:blip r:embed="rId3"/>
          <a:stretch>
            <a:fillRect/>
          </a:stretch>
        </p:blipFill>
        <p:spPr>
          <a:xfrm>
            <a:off x="1270000" y="1270000"/>
            <a:ext cx="63500" cy="76200"/>
          </a:xfrm>
          <a:prstGeom prst="rect">
            <a:avLst/>
          </a:prstGeom>
        </p:spPr>
      </p:pic>
      <p:pic>
        <p:nvPicPr>
          <p:cNvPr id="22" name="Picture 21">
            <a:extLst>
              <a:ext uri="{FF2B5EF4-FFF2-40B4-BE49-F238E27FC236}">
                <a16:creationId xmlns:a16="http://schemas.microsoft.com/office/drawing/2014/main" id="{81086D57-3505-5FDB-C3F2-08184ABBFAD8}"/>
              </a:ext>
            </a:extLst>
          </p:cNvPr>
          <p:cNvPicPr>
            <a:picLocks noChangeAspect="1"/>
          </p:cNvPicPr>
          <p:nvPr/>
        </p:nvPicPr>
        <p:blipFill>
          <a:blip r:embed="rId3"/>
          <a:stretch>
            <a:fillRect/>
          </a:stretch>
        </p:blipFill>
        <p:spPr>
          <a:xfrm>
            <a:off x="1270000" y="1270000"/>
            <a:ext cx="63500" cy="76200"/>
          </a:xfrm>
          <a:prstGeom prst="rect">
            <a:avLst/>
          </a:prstGeom>
        </p:spPr>
      </p:pic>
      <p:cxnSp>
        <p:nvCxnSpPr>
          <p:cNvPr id="2" name="Straight Connector 1">
            <a:extLst>
              <a:ext uri="{FF2B5EF4-FFF2-40B4-BE49-F238E27FC236}">
                <a16:creationId xmlns:a16="http://schemas.microsoft.com/office/drawing/2014/main" id="{293D69F4-F6C0-0773-EA66-C4C44A381808}"/>
              </a:ext>
            </a:extLst>
          </p:cNvPr>
          <p:cNvCxnSpPr>
            <a:cxnSpLocks/>
          </p:cNvCxnSpPr>
          <p:nvPr/>
        </p:nvCxnSpPr>
        <p:spPr>
          <a:xfrm>
            <a:off x="104328" y="558397"/>
            <a:ext cx="11997664"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96663333-078B-CD5A-F377-D30612C58BAA}"/>
              </a:ext>
            </a:extLst>
          </p:cNvPr>
          <p:cNvPicPr>
            <a:picLocks noChangeAspect="1"/>
          </p:cNvPicPr>
          <p:nvPr/>
        </p:nvPicPr>
        <p:blipFill>
          <a:blip r:embed="rId3"/>
          <a:stretch>
            <a:fillRect/>
          </a:stretch>
        </p:blipFill>
        <p:spPr>
          <a:xfrm>
            <a:off x="1270000" y="1270000"/>
            <a:ext cx="63500" cy="76200"/>
          </a:xfrm>
          <a:prstGeom prst="rect">
            <a:avLst/>
          </a:prstGeom>
        </p:spPr>
      </p:pic>
      <p:pic>
        <p:nvPicPr>
          <p:cNvPr id="26" name="Picture 25">
            <a:extLst>
              <a:ext uri="{FF2B5EF4-FFF2-40B4-BE49-F238E27FC236}">
                <a16:creationId xmlns:a16="http://schemas.microsoft.com/office/drawing/2014/main" id="{7293484F-5CDE-414F-A59D-47706A84DE56}"/>
              </a:ext>
            </a:extLst>
          </p:cNvPr>
          <p:cNvPicPr>
            <a:picLocks noChangeAspect="1"/>
          </p:cNvPicPr>
          <p:nvPr/>
        </p:nvPicPr>
        <p:blipFill>
          <a:blip r:embed="rId3"/>
          <a:stretch>
            <a:fillRect/>
          </a:stretch>
        </p:blipFill>
        <p:spPr>
          <a:xfrm>
            <a:off x="1270000" y="1270000"/>
            <a:ext cx="63500" cy="76200"/>
          </a:xfrm>
          <a:prstGeom prst="rect">
            <a:avLst/>
          </a:prstGeom>
        </p:spPr>
      </p:pic>
    </p:spTree>
    <p:extLst>
      <p:ext uri="{BB962C8B-B14F-4D97-AF65-F5344CB8AC3E}">
        <p14:creationId xmlns:p14="http://schemas.microsoft.com/office/powerpoint/2010/main" val="209491270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dissolve">
                                      <p:cBhvr>
                                        <p:cTn id="2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 grpId="0"/>
      <p:bldP spid="13"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57722990-218B-D6A6-831F-686905EFA0C9}"/>
              </a:ext>
            </a:extLst>
          </p:cNvPr>
          <p:cNvSpPr txBox="1">
            <a:spLocks noChangeArrowheads="1"/>
          </p:cNvSpPr>
          <p:nvPr/>
        </p:nvSpPr>
        <p:spPr>
          <a:xfrm>
            <a:off x="1663419" y="50800"/>
            <a:ext cx="9144000" cy="6223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a:pPr>
            <a:r>
              <a:rPr lang="en-GB" sz="3200" b="1">
                <a:solidFill>
                  <a:srgbClr val="800000"/>
                </a:solidFill>
              </a:rPr>
              <a:t>  </a:t>
            </a:r>
            <a:endParaRPr lang="en-GB" sz="2000" b="1">
              <a:solidFill>
                <a:srgbClr val="800000"/>
              </a:solidFill>
              <a:latin typeface="Arial"/>
              <a:cs typeface="Arial"/>
            </a:endParaRPr>
          </a:p>
        </p:txBody>
      </p:sp>
      <p:sp>
        <p:nvSpPr>
          <p:cNvPr id="48" name="TextBox 47">
            <a:extLst>
              <a:ext uri="{FF2B5EF4-FFF2-40B4-BE49-F238E27FC236}">
                <a16:creationId xmlns:a16="http://schemas.microsoft.com/office/drawing/2014/main" id="{E0C64672-6E9C-C70B-F5F7-1BC605D2C15A}"/>
              </a:ext>
            </a:extLst>
          </p:cNvPr>
          <p:cNvSpPr txBox="1"/>
          <p:nvPr/>
        </p:nvSpPr>
        <p:spPr>
          <a:xfrm>
            <a:off x="1098665" y="587821"/>
            <a:ext cx="9753612" cy="923330"/>
          </a:xfrm>
          <a:prstGeom prst="rect">
            <a:avLst/>
          </a:prstGeom>
          <a:noFill/>
        </p:spPr>
        <p:txBody>
          <a:bodyPr wrap="square" rtlCol="0">
            <a:spAutoFit/>
          </a:bodyPr>
          <a:lstStyle/>
          <a:p>
            <a:pPr algn="ctr">
              <a:spcAft>
                <a:spcPts val="0"/>
              </a:spcAft>
            </a:pPr>
            <a:r>
              <a:rPr lang="en-US" sz="1800" b="1" u="none">
                <a:solidFill>
                  <a:schemeClr val="accent2">
                    <a:lumMod val="50000"/>
                  </a:schemeClr>
                </a:solidFill>
                <a:latin typeface="Chalkboard SE" panose="03050602040202020205" pitchFamily="66" charset="77"/>
                <a:cs typeface="Chalkboard"/>
              </a:rPr>
              <a:t>The 21 generators of Sp(3,R) - characterized on the last slide in terms of their group/subgroup properties - can </a:t>
            </a:r>
            <a:r>
              <a:rPr lang="en-US" b="1">
                <a:solidFill>
                  <a:schemeClr val="accent2">
                    <a:lumMod val="50000"/>
                  </a:schemeClr>
                </a:solidFill>
                <a:latin typeface="Chalkboard SE" panose="03050602040202020205" pitchFamily="66" charset="77"/>
                <a:cs typeface="Chalkboard"/>
              </a:rPr>
              <a:t>be recast in terms of ‘field operators/tensors’ built from </a:t>
            </a:r>
            <a:r>
              <a:rPr lang="en-US" b="1" u="none">
                <a:solidFill>
                  <a:schemeClr val="accent2">
                    <a:lumMod val="50000"/>
                  </a:schemeClr>
                </a:solidFill>
                <a:latin typeface="Chalkboard SE" panose="03050602040202020205" pitchFamily="66" charset="77"/>
                <a:cs typeface="Chalkboard"/>
              </a:rPr>
              <a:t>distinct quadratic forms in the coordinates (</a:t>
            </a:r>
            <a:r>
              <a:rPr lang="en-US" b="1" i="1" u="none">
                <a:solidFill>
                  <a:schemeClr val="accent2">
                    <a:lumMod val="50000"/>
                  </a:schemeClr>
                </a:solidFill>
                <a:latin typeface="Chalkboard SE" panose="03050602040202020205" pitchFamily="66" charset="77"/>
                <a:cs typeface="Chalkboard"/>
              </a:rPr>
              <a:t>q</a:t>
            </a:r>
            <a:r>
              <a:rPr lang="en-US" b="1" i="1" u="none" baseline="-25000">
                <a:solidFill>
                  <a:schemeClr val="accent2">
                    <a:lumMod val="50000"/>
                  </a:schemeClr>
                </a:solidFill>
                <a:latin typeface="Chalkboard SE" panose="03050602040202020205" pitchFamily="66" charset="77"/>
                <a:cs typeface="Chalkboard"/>
              </a:rPr>
              <a:t>i</a:t>
            </a:r>
            <a:r>
              <a:rPr lang="en-US" b="1" u="none">
                <a:solidFill>
                  <a:schemeClr val="accent2">
                    <a:lumMod val="50000"/>
                  </a:schemeClr>
                </a:solidFill>
                <a:latin typeface="Chalkboard SE" panose="03050602040202020205" pitchFamily="66" charset="77"/>
                <a:cs typeface="Chalkboard"/>
              </a:rPr>
              <a:t>) and momenta (</a:t>
            </a:r>
            <a:r>
              <a:rPr lang="en-US" b="1" i="1" u="none">
                <a:solidFill>
                  <a:schemeClr val="accent2">
                    <a:lumMod val="50000"/>
                  </a:schemeClr>
                </a:solidFill>
                <a:latin typeface="Chalkboard SE" panose="03050602040202020205" pitchFamily="66" charset="77"/>
                <a:cs typeface="Chalkboard"/>
              </a:rPr>
              <a:t>p</a:t>
            </a:r>
            <a:r>
              <a:rPr lang="en-US" b="1" i="1" u="none" baseline="-25000">
                <a:solidFill>
                  <a:schemeClr val="accent2">
                    <a:lumMod val="50000"/>
                  </a:schemeClr>
                </a:solidFill>
                <a:latin typeface="Chalkboard SE" panose="03050602040202020205" pitchFamily="66" charset="77"/>
                <a:cs typeface="Chalkboard"/>
              </a:rPr>
              <a:t>i</a:t>
            </a:r>
            <a:r>
              <a:rPr lang="en-US" b="1" u="none">
                <a:solidFill>
                  <a:schemeClr val="accent2">
                    <a:lumMod val="50000"/>
                  </a:schemeClr>
                </a:solidFill>
                <a:latin typeface="Chalkboard SE" panose="03050602040202020205" pitchFamily="66" charset="77"/>
                <a:cs typeface="Chalkboard"/>
              </a:rPr>
              <a:t>) of the system:</a:t>
            </a:r>
            <a:endParaRPr lang="en-US" b="1" u="none">
              <a:solidFill>
                <a:srgbClr val="800000"/>
              </a:solidFill>
              <a:latin typeface="Chalkboard SE" panose="03050602040202020205" pitchFamily="66" charset="77"/>
              <a:cs typeface="Chalkboard"/>
            </a:endParaRPr>
          </a:p>
        </p:txBody>
      </p:sp>
      <p:grpSp>
        <p:nvGrpSpPr>
          <p:cNvPr id="52" name="Group 51">
            <a:extLst>
              <a:ext uri="{FF2B5EF4-FFF2-40B4-BE49-F238E27FC236}">
                <a16:creationId xmlns:a16="http://schemas.microsoft.com/office/drawing/2014/main" id="{27A405C7-E6E3-34C8-3B86-821DD0BCBD0D}"/>
              </a:ext>
            </a:extLst>
          </p:cNvPr>
          <p:cNvGrpSpPr/>
          <p:nvPr/>
        </p:nvGrpSpPr>
        <p:grpSpPr>
          <a:xfrm>
            <a:off x="3641718" y="1622980"/>
            <a:ext cx="1449404" cy="1105050"/>
            <a:chOff x="2369392" y="1940687"/>
            <a:chExt cx="1449404" cy="1105050"/>
          </a:xfrm>
        </p:grpSpPr>
        <p:pic>
          <p:nvPicPr>
            <p:cNvPr id="53" name="Picture 52">
              <a:extLst>
                <a:ext uri="{FF2B5EF4-FFF2-40B4-BE49-F238E27FC236}">
                  <a16:creationId xmlns:a16="http://schemas.microsoft.com/office/drawing/2014/main" id="{2D48EA08-F9FF-D658-192A-D90A16BDFFC5}"/>
                </a:ext>
              </a:extLst>
            </p:cNvPr>
            <p:cNvPicPr>
              <a:picLocks noChangeAspect="1"/>
            </p:cNvPicPr>
            <p:nvPr/>
          </p:nvPicPr>
          <p:blipFill>
            <a:blip r:embed="rId3"/>
            <a:stretch>
              <a:fillRect/>
            </a:stretch>
          </p:blipFill>
          <p:spPr>
            <a:xfrm>
              <a:off x="2369392" y="1940687"/>
              <a:ext cx="1386749" cy="673100"/>
            </a:xfrm>
            <a:prstGeom prst="rect">
              <a:avLst/>
            </a:prstGeom>
          </p:spPr>
        </p:pic>
        <p:sp>
          <p:nvSpPr>
            <p:cNvPr id="54" name="TextBox 53">
              <a:extLst>
                <a:ext uri="{FF2B5EF4-FFF2-40B4-BE49-F238E27FC236}">
                  <a16:creationId xmlns:a16="http://schemas.microsoft.com/office/drawing/2014/main" id="{1F3F7EBD-7226-6180-131A-D620CCDD3E35}"/>
                </a:ext>
              </a:extLst>
            </p:cNvPr>
            <p:cNvSpPr txBox="1"/>
            <p:nvPr/>
          </p:nvSpPr>
          <p:spPr>
            <a:xfrm>
              <a:off x="2408665" y="2603500"/>
              <a:ext cx="1410131" cy="442237"/>
            </a:xfrm>
            <a:prstGeom prst="rect">
              <a:avLst/>
            </a:prstGeom>
            <a:noFill/>
          </p:spPr>
          <p:txBody>
            <a:bodyPr wrap="none" rtlCol="0">
              <a:spAutoFit/>
            </a:bodyPr>
            <a:lstStyle/>
            <a:p>
              <a:pPr algn="ctr">
                <a:lnSpc>
                  <a:spcPct val="80000"/>
                </a:lnSpc>
              </a:pPr>
              <a:r>
                <a:rPr lang="en-US" sz="1400" b="1" u="none">
                  <a:solidFill>
                    <a:schemeClr val="accent2">
                      <a:lumMod val="50000"/>
                    </a:schemeClr>
                  </a:solidFill>
                  <a:latin typeface="Chalkboard" panose="03050602040202020205" pitchFamily="66" charset="77"/>
                </a:rPr>
                <a:t>Kinetic Energy</a:t>
              </a:r>
            </a:p>
            <a:p>
              <a:pPr algn="ctr">
                <a:lnSpc>
                  <a:spcPct val="80000"/>
                </a:lnSpc>
              </a:pPr>
              <a:r>
                <a:rPr lang="en-US" sz="1400" b="1">
                  <a:solidFill>
                    <a:schemeClr val="accent2">
                      <a:lumMod val="50000"/>
                    </a:schemeClr>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Tensor</a:t>
              </a:r>
              <a:r>
                <a:rPr lang="en-US" sz="1400" b="1">
                  <a:solidFill>
                    <a:schemeClr val="accent2">
                      <a:lumMod val="50000"/>
                    </a:schemeClr>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 (6)</a:t>
              </a:r>
            </a:p>
          </p:txBody>
        </p:sp>
      </p:grpSp>
      <p:grpSp>
        <p:nvGrpSpPr>
          <p:cNvPr id="55" name="Group 54">
            <a:extLst>
              <a:ext uri="{FF2B5EF4-FFF2-40B4-BE49-F238E27FC236}">
                <a16:creationId xmlns:a16="http://schemas.microsoft.com/office/drawing/2014/main" id="{D48B8ECD-4058-66FF-6178-3539C490F826}"/>
              </a:ext>
            </a:extLst>
          </p:cNvPr>
          <p:cNvGrpSpPr/>
          <p:nvPr/>
        </p:nvGrpSpPr>
        <p:grpSpPr>
          <a:xfrm>
            <a:off x="5103800" y="1581179"/>
            <a:ext cx="2648322" cy="1117751"/>
            <a:chOff x="3948057" y="1890234"/>
            <a:chExt cx="2648322" cy="1117751"/>
          </a:xfrm>
        </p:grpSpPr>
        <p:pic>
          <p:nvPicPr>
            <p:cNvPr id="56" name="Picture 55">
              <a:extLst>
                <a:ext uri="{FF2B5EF4-FFF2-40B4-BE49-F238E27FC236}">
                  <a16:creationId xmlns:a16="http://schemas.microsoft.com/office/drawing/2014/main" id="{95AD0D06-114E-BF06-8EBF-53980C3F9523}"/>
                </a:ext>
              </a:extLst>
            </p:cNvPr>
            <p:cNvPicPr>
              <a:picLocks noChangeAspect="1"/>
            </p:cNvPicPr>
            <p:nvPr/>
          </p:nvPicPr>
          <p:blipFill>
            <a:blip r:embed="rId4"/>
            <a:stretch>
              <a:fillRect/>
            </a:stretch>
          </p:blipFill>
          <p:spPr>
            <a:xfrm>
              <a:off x="3948057" y="1890234"/>
              <a:ext cx="2249540" cy="762000"/>
            </a:xfrm>
            <a:prstGeom prst="rect">
              <a:avLst/>
            </a:prstGeom>
          </p:spPr>
        </p:pic>
        <p:sp>
          <p:nvSpPr>
            <p:cNvPr id="57" name="TextBox 56">
              <a:extLst>
                <a:ext uri="{FF2B5EF4-FFF2-40B4-BE49-F238E27FC236}">
                  <a16:creationId xmlns:a16="http://schemas.microsoft.com/office/drawing/2014/main" id="{E1B77042-39EC-328B-FBCA-B7CFFFF5A490}"/>
                </a:ext>
              </a:extLst>
            </p:cNvPr>
            <p:cNvSpPr txBox="1"/>
            <p:nvPr/>
          </p:nvSpPr>
          <p:spPr>
            <a:xfrm>
              <a:off x="4366409" y="2565748"/>
              <a:ext cx="2229970" cy="442237"/>
            </a:xfrm>
            <a:prstGeom prst="rect">
              <a:avLst/>
            </a:prstGeom>
            <a:noFill/>
          </p:spPr>
          <p:txBody>
            <a:bodyPr wrap="none" rtlCol="0">
              <a:spAutoFit/>
            </a:bodyPr>
            <a:lstStyle/>
            <a:p>
              <a:pPr algn="ctr">
                <a:lnSpc>
                  <a:spcPct val="80000"/>
                </a:lnSpc>
              </a:pPr>
              <a:r>
                <a:rPr lang="en-US" sz="1400" b="1" u="none">
                  <a:solidFill>
                    <a:schemeClr val="accent2">
                      <a:lumMod val="50000"/>
                    </a:schemeClr>
                  </a:solidFill>
                  <a:latin typeface="Chalkboard" panose="03050602040202020205" pitchFamily="66" charset="77"/>
                </a:rPr>
                <a:t>Orbital Angular </a:t>
              </a:r>
            </a:p>
            <a:p>
              <a:pPr algn="ctr">
                <a:lnSpc>
                  <a:spcPct val="80000"/>
                </a:lnSpc>
              </a:pPr>
              <a:r>
                <a:rPr lang="en-US" sz="1400" b="1" u="none">
                  <a:solidFill>
                    <a:schemeClr val="accent2">
                      <a:lumMod val="50000"/>
                    </a:schemeClr>
                  </a:solidFill>
                  <a:latin typeface="Chalkboard" panose="03050602040202020205" pitchFamily="66" charset="77"/>
                </a:rPr>
                <a:t>Momentum Operator (3)</a:t>
              </a:r>
            </a:p>
          </p:txBody>
        </p:sp>
      </p:grpSp>
      <p:grpSp>
        <p:nvGrpSpPr>
          <p:cNvPr id="58" name="Group 57">
            <a:extLst>
              <a:ext uri="{FF2B5EF4-FFF2-40B4-BE49-F238E27FC236}">
                <a16:creationId xmlns:a16="http://schemas.microsoft.com/office/drawing/2014/main" id="{B4A14AC5-425A-91B1-AB0A-316FDD5A8131}"/>
              </a:ext>
            </a:extLst>
          </p:cNvPr>
          <p:cNvGrpSpPr/>
          <p:nvPr/>
        </p:nvGrpSpPr>
        <p:grpSpPr>
          <a:xfrm>
            <a:off x="7594446" y="1629945"/>
            <a:ext cx="2833170" cy="1062751"/>
            <a:chOff x="4909893" y="2512288"/>
            <a:chExt cx="2833170" cy="1062751"/>
          </a:xfrm>
        </p:grpSpPr>
        <p:pic>
          <p:nvPicPr>
            <p:cNvPr id="59" name="Picture 58">
              <a:extLst>
                <a:ext uri="{FF2B5EF4-FFF2-40B4-BE49-F238E27FC236}">
                  <a16:creationId xmlns:a16="http://schemas.microsoft.com/office/drawing/2014/main" id="{13688BEB-0CCB-0E66-93E7-E9CB8290173E}"/>
                </a:ext>
              </a:extLst>
            </p:cNvPr>
            <p:cNvPicPr>
              <a:picLocks noChangeAspect="1"/>
            </p:cNvPicPr>
            <p:nvPr/>
          </p:nvPicPr>
          <p:blipFill>
            <a:blip r:embed="rId5"/>
            <a:stretch>
              <a:fillRect/>
            </a:stretch>
          </p:blipFill>
          <p:spPr>
            <a:xfrm>
              <a:off x="4909893" y="2512288"/>
              <a:ext cx="2335200" cy="706548"/>
            </a:xfrm>
            <a:prstGeom prst="rect">
              <a:avLst/>
            </a:prstGeom>
          </p:spPr>
        </p:pic>
        <p:sp>
          <p:nvSpPr>
            <p:cNvPr id="60" name="TextBox 59">
              <a:extLst>
                <a:ext uri="{FF2B5EF4-FFF2-40B4-BE49-F238E27FC236}">
                  <a16:creationId xmlns:a16="http://schemas.microsoft.com/office/drawing/2014/main" id="{4688516F-C492-747B-ABBD-A5036389A2E1}"/>
                </a:ext>
              </a:extLst>
            </p:cNvPr>
            <p:cNvSpPr txBox="1"/>
            <p:nvPr/>
          </p:nvSpPr>
          <p:spPr>
            <a:xfrm>
              <a:off x="5140556" y="3132802"/>
              <a:ext cx="2602507" cy="442237"/>
            </a:xfrm>
            <a:prstGeom prst="rect">
              <a:avLst/>
            </a:prstGeom>
            <a:noFill/>
          </p:spPr>
          <p:txBody>
            <a:bodyPr wrap="none" rtlCol="0">
              <a:spAutoFit/>
            </a:bodyPr>
            <a:lstStyle/>
            <a:p>
              <a:pPr algn="ctr">
                <a:lnSpc>
                  <a:spcPct val="80000"/>
                </a:lnSpc>
              </a:pPr>
              <a:r>
                <a:rPr lang="en-US" sz="1400" b="1" u="none">
                  <a:solidFill>
                    <a:schemeClr val="accent2">
                      <a:lumMod val="50000"/>
                    </a:schemeClr>
                  </a:solidFill>
                  <a:latin typeface="Chalkboard" panose="03050602040202020205" pitchFamily="66" charset="77"/>
                </a:rPr>
                <a:t>Internal Dynamics</a:t>
              </a:r>
            </a:p>
            <a:p>
              <a:pPr algn="ctr">
                <a:lnSpc>
                  <a:spcPct val="80000"/>
                </a:lnSpc>
              </a:pPr>
              <a:r>
                <a:rPr lang="en-US" sz="1400" b="1">
                  <a:solidFill>
                    <a:schemeClr val="accent2">
                      <a:lumMod val="50000"/>
                    </a:schemeClr>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Circulation’ / `Vorticity</a:t>
              </a:r>
              <a:r>
                <a:rPr lang="en-US" sz="1400" b="1">
                  <a:solidFill>
                    <a:schemeClr val="accent2">
                      <a:lumMod val="50000"/>
                    </a:schemeClr>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 (6)</a:t>
              </a:r>
            </a:p>
          </p:txBody>
        </p:sp>
      </p:grpSp>
      <p:sp>
        <p:nvSpPr>
          <p:cNvPr id="125" name="TextBox 124">
            <a:extLst>
              <a:ext uri="{FF2B5EF4-FFF2-40B4-BE49-F238E27FC236}">
                <a16:creationId xmlns:a16="http://schemas.microsoft.com/office/drawing/2014/main" id="{1F48B31A-1705-9C0E-08BD-624D5CB81420}"/>
              </a:ext>
            </a:extLst>
          </p:cNvPr>
          <p:cNvSpPr txBox="1"/>
          <p:nvPr/>
        </p:nvSpPr>
        <p:spPr>
          <a:xfrm>
            <a:off x="9939" y="15520"/>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Symplectic Symmetry: </a:t>
            </a:r>
            <a:r>
              <a:rPr lang="en-US" sz="2800" b="1">
                <a:solidFill>
                  <a:srgbClr val="008F00"/>
                </a:solidFill>
                <a:latin typeface="Chalkboard" panose="03050602040202020205" pitchFamily="66" charset="77"/>
              </a:rPr>
              <a:t>Spectrum Generating Algebra (3D-HO)</a:t>
            </a:r>
            <a:endParaRPr lang="en-US" sz="2800" b="1">
              <a:solidFill>
                <a:srgbClr val="008F00"/>
              </a:solidFill>
            </a:endParaRPr>
          </a:p>
        </p:txBody>
      </p:sp>
      <p:cxnSp>
        <p:nvCxnSpPr>
          <p:cNvPr id="126" name="Straight Connector 125">
            <a:extLst>
              <a:ext uri="{FF2B5EF4-FFF2-40B4-BE49-F238E27FC236}">
                <a16:creationId xmlns:a16="http://schemas.microsoft.com/office/drawing/2014/main" id="{C232A0F3-76CF-BE04-7F30-90D0B9524EBE}"/>
              </a:ext>
            </a:extLst>
          </p:cNvPr>
          <p:cNvCxnSpPr>
            <a:cxnSpLocks/>
          </p:cNvCxnSpPr>
          <p:nvPr/>
        </p:nvCxnSpPr>
        <p:spPr>
          <a:xfrm>
            <a:off x="779221" y="538740"/>
            <a:ext cx="10681139" cy="23939"/>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B644FB44-3266-837F-0ACA-D6E0B7014415}"/>
              </a:ext>
            </a:extLst>
          </p:cNvPr>
          <p:cNvSpPr txBox="1"/>
          <p:nvPr/>
        </p:nvSpPr>
        <p:spPr>
          <a:xfrm>
            <a:off x="1487494" y="2781845"/>
            <a:ext cx="9217012" cy="2462213"/>
          </a:xfrm>
          <a:prstGeom prst="rect">
            <a:avLst/>
          </a:prstGeom>
          <a:noFill/>
        </p:spPr>
        <p:txBody>
          <a:bodyPr wrap="square">
            <a:spAutoFit/>
          </a:bodyPr>
          <a:lstStyle/>
          <a:p>
            <a:r>
              <a:rPr lang="en-US" sz="1400" b="1">
                <a:solidFill>
                  <a:schemeClr val="accent2">
                    <a:lumMod val="50000"/>
                  </a:schemeClr>
                </a:solidFill>
                <a:latin typeface="Chalkboard SE" panose="03050602040202020205" pitchFamily="66" charset="77"/>
                <a:cs typeface="Chalkboard"/>
              </a:rPr>
              <a:t>Important observations:  </a:t>
            </a:r>
            <a:r>
              <a:rPr lang="en-US" sz="1400" b="1">
                <a:solidFill>
                  <a:srgbClr val="FF0000"/>
                </a:solidFill>
                <a:latin typeface="Chalkboard SE" panose="03050602040202020205" pitchFamily="66" charset="77"/>
                <a:cs typeface="Chalkboard"/>
              </a:rPr>
              <a:t>First</a:t>
            </a:r>
            <a:r>
              <a:rPr lang="en-US" sz="1400" b="1">
                <a:solidFill>
                  <a:schemeClr val="accent2">
                    <a:lumMod val="50000"/>
                  </a:schemeClr>
                </a:solidFill>
                <a:latin typeface="Chalkboard SE" panose="03050602040202020205" pitchFamily="66" charset="77"/>
                <a:cs typeface="Chalkboard"/>
              </a:rPr>
              <a:t> of all, note that these ‘field tensors/operators’ are ‘particle neutral’ since the sum runs over all particles, signaling a shift in focus from ‘particles’ to the ‘field’ (single frequency) through which particles ‘communicate’ with one another.  </a:t>
            </a:r>
            <a:r>
              <a:rPr lang="en-US" sz="1400" b="1">
                <a:solidFill>
                  <a:srgbClr val="FF0000"/>
                </a:solidFill>
                <a:latin typeface="Chalkboard SE" panose="03050602040202020205" pitchFamily="66" charset="77"/>
                <a:cs typeface="Chalkboard"/>
              </a:rPr>
              <a:t>Second</a:t>
            </a:r>
            <a:r>
              <a:rPr lang="en-US" sz="1400" b="1">
                <a:solidFill>
                  <a:schemeClr val="accent2">
                    <a:lumMod val="50000"/>
                  </a:schemeClr>
                </a:solidFill>
                <a:latin typeface="Chalkboard SE" panose="03050602040202020205" pitchFamily="66" charset="77"/>
                <a:cs typeface="Chalkboard"/>
              </a:rPr>
              <a:t>, the `isotropy of space’ means the field  can only be represented in terms of `rotational scalars’.  And </a:t>
            </a:r>
            <a:r>
              <a:rPr lang="en-US" sz="1400" b="1">
                <a:solidFill>
                  <a:srgbClr val="FF0000"/>
                </a:solidFill>
                <a:latin typeface="Chalkboard SE" panose="03050602040202020205" pitchFamily="66" charset="77"/>
                <a:cs typeface="Chalkboard"/>
              </a:rPr>
              <a:t>Third</a:t>
            </a:r>
            <a:r>
              <a:rPr lang="en-US" sz="1400" b="1">
                <a:solidFill>
                  <a:schemeClr val="accent2">
                    <a:lumMod val="50000"/>
                  </a:schemeClr>
                </a:solidFill>
                <a:latin typeface="Chalkboard SE" panose="03050602040202020205" pitchFamily="66" charset="77"/>
                <a:cs typeface="Chalkboard"/>
              </a:rPr>
              <a:t>, this suggests that an understanding the ‘field dynamics’ of such a system may be simpler than heretofore appreciated; specifically, it depend upon the size of the set of ‘rotational scalars’ that one can construct, which is a relatively small number - 5 total of operator rank 4 or less.  Specifically, there are 2 rank 2 tensors (</a:t>
            </a:r>
            <a:r>
              <a:rPr lang="en-US" sz="1400" b="1">
                <a:solidFill>
                  <a:srgbClr val="008F00"/>
                </a:solidFill>
                <a:latin typeface="Chalkboard SE" panose="03050602040202020205" pitchFamily="66" charset="77"/>
                <a:cs typeface="Chalkboard"/>
              </a:rPr>
              <a:t>L</a:t>
            </a:r>
            <a:r>
              <a:rPr lang="en-US" sz="1400" b="1" baseline="30000">
                <a:solidFill>
                  <a:srgbClr val="008F00"/>
                </a:solidFill>
                <a:latin typeface="Chalkboard SE" panose="03050602040202020205" pitchFamily="66" charset="77"/>
                <a:cs typeface="Chalkboard"/>
              </a:rPr>
              <a:t>2</a:t>
            </a:r>
            <a:r>
              <a:rPr lang="en-US" sz="1400" b="1" baseline="30000">
                <a:solidFill>
                  <a:schemeClr val="accent2">
                    <a:lumMod val="50000"/>
                  </a:schemeClr>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and</a:t>
            </a:r>
            <a:r>
              <a:rPr lang="en-US" sz="1400" b="1" baseline="30000">
                <a:solidFill>
                  <a:schemeClr val="accent2">
                    <a:lumMod val="50000"/>
                  </a:schemeClr>
                </a:solidFill>
                <a:latin typeface="Chalkboard SE" panose="03050602040202020205" pitchFamily="66" charset="77"/>
                <a:cs typeface="Chalkboard"/>
              </a:rPr>
              <a:t> </a:t>
            </a:r>
            <a:r>
              <a:rPr lang="en-US" sz="1400" b="1">
                <a:solidFill>
                  <a:srgbClr val="008F00"/>
                </a:solidFill>
                <a:latin typeface="Chalkboard SE" panose="03050602040202020205" pitchFamily="66" charset="77"/>
                <a:cs typeface="Chalkboard"/>
              </a:rPr>
              <a:t>C</a:t>
            </a:r>
            <a:r>
              <a:rPr lang="en-US" sz="1400" b="1" baseline="-25000">
                <a:solidFill>
                  <a:srgbClr val="008F00"/>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 and as well 2 rank 3 tensors [</a:t>
            </a:r>
            <a:r>
              <a:rPr lang="en-US" sz="1400" b="1">
                <a:solidFill>
                  <a:srgbClr val="008F00"/>
                </a:solidFill>
                <a:latin typeface="Chalkboard SE" panose="03050602040202020205" pitchFamily="66" charset="77"/>
                <a:cs typeface="Chalkboard"/>
              </a:rPr>
              <a:t>C</a:t>
            </a:r>
            <a:r>
              <a:rPr lang="en-US" sz="1400" b="1" baseline="-25000">
                <a:solidFill>
                  <a:srgbClr val="008F00"/>
                </a:solidFill>
                <a:latin typeface="Chalkboard SE" panose="03050602040202020205" pitchFamily="66" charset="77"/>
                <a:cs typeface="Chalkboard"/>
              </a:rPr>
              <a:t>3</a:t>
            </a:r>
            <a:r>
              <a:rPr lang="en-US" sz="1400" b="1" baseline="-25000">
                <a:solidFill>
                  <a:schemeClr val="accent2">
                    <a:lumMod val="50000"/>
                  </a:schemeClr>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and</a:t>
            </a:r>
            <a:r>
              <a:rPr lang="en-US" sz="1400" b="1" baseline="30000">
                <a:solidFill>
                  <a:schemeClr val="accent2">
                    <a:lumMod val="50000"/>
                  </a:schemeClr>
                </a:solidFill>
                <a:latin typeface="Chalkboard SE" panose="03050602040202020205" pitchFamily="66" charset="77"/>
                <a:cs typeface="Chalkboard"/>
              </a:rPr>
              <a:t> </a:t>
            </a:r>
            <a:r>
              <a:rPr lang="en-US" sz="1400" b="1">
                <a:solidFill>
                  <a:srgbClr val="008F00"/>
                </a:solidFill>
                <a:latin typeface="Chalkboard SE" panose="03050602040202020205" pitchFamily="66" charset="77"/>
                <a:cs typeface="Chalkboard"/>
              </a:rPr>
              <a:t>X</a:t>
            </a:r>
            <a:r>
              <a:rPr lang="en-US" sz="1400" b="1" baseline="-25000">
                <a:solidFill>
                  <a:srgbClr val="008F00"/>
                </a:solidFill>
                <a:latin typeface="Chalkboard SE" panose="03050602040202020205" pitchFamily="66" charset="77"/>
                <a:cs typeface="Chalkboard"/>
              </a:rPr>
              <a:t>3 </a:t>
            </a:r>
            <a:r>
              <a:rPr lang="en-US" sz="1400" b="1">
                <a:solidFill>
                  <a:srgbClr val="008F00"/>
                </a:solidFill>
                <a:latin typeface="Chalkboard SE" panose="03050602040202020205" pitchFamily="66" charset="77"/>
                <a:cs typeface="Chalkboard"/>
              </a:rPr>
              <a:t>= (</a:t>
            </a:r>
            <a:r>
              <a:rPr lang="en-US" sz="1400" b="1" err="1">
                <a:solidFill>
                  <a:srgbClr val="008F00"/>
                </a:solidFill>
                <a:latin typeface="Chalkboard SE" panose="03050602040202020205" pitchFamily="66" charset="77"/>
                <a:cs typeface="Chalkboard"/>
              </a:rPr>
              <a:t>LxQxL</a:t>
            </a:r>
            <a:r>
              <a:rPr lang="en-US" sz="1400" b="1">
                <a:solidFill>
                  <a:srgbClr val="008F00"/>
                </a:solidFill>
                <a:latin typeface="Chalkboard SE" panose="03050602040202020205" pitchFamily="66" charset="77"/>
                <a:cs typeface="Chalkboard"/>
              </a:rPr>
              <a:t>)</a:t>
            </a:r>
            <a:r>
              <a:rPr lang="en-US" sz="1400" b="1" baseline="30000">
                <a:solidFill>
                  <a:srgbClr val="008F00"/>
                </a:solidFill>
                <a:latin typeface="Chalkboard SE" panose="03050602040202020205" pitchFamily="66" charset="77"/>
                <a:cs typeface="Chalkboard"/>
              </a:rPr>
              <a:t>0</a:t>
            </a:r>
            <a:r>
              <a:rPr lang="en-US" sz="1400" b="1">
                <a:solidFill>
                  <a:schemeClr val="accent2">
                    <a:lumMod val="50000"/>
                  </a:schemeClr>
                </a:solidFill>
                <a:latin typeface="Chalkboard SE" panose="03050602040202020205" pitchFamily="66" charset="77"/>
                <a:cs typeface="Chalkboard"/>
              </a:rPr>
              <a:t>], plus 1 rank 4 tensor (</a:t>
            </a:r>
            <a:r>
              <a:rPr lang="en-US" sz="1400" b="1">
                <a:solidFill>
                  <a:srgbClr val="008F00"/>
                </a:solidFill>
                <a:latin typeface="Chalkboard SE" panose="03050602040202020205" pitchFamily="66" charset="77"/>
                <a:cs typeface="Chalkboard"/>
              </a:rPr>
              <a:t>X</a:t>
            </a:r>
            <a:r>
              <a:rPr lang="en-US" sz="1400" b="1" baseline="-25000">
                <a:solidFill>
                  <a:srgbClr val="008F00"/>
                </a:solidFill>
                <a:latin typeface="Chalkboard SE" panose="03050602040202020205" pitchFamily="66" charset="77"/>
                <a:cs typeface="Chalkboard"/>
              </a:rPr>
              <a:t>4</a:t>
            </a:r>
            <a:r>
              <a:rPr lang="en-US" sz="1400" b="1">
                <a:solidFill>
                  <a:srgbClr val="008F00"/>
                </a:solidFill>
                <a:latin typeface="Chalkboard SE" panose="03050602040202020205" pitchFamily="66" charset="77"/>
                <a:cs typeface="Chalkboard"/>
              </a:rPr>
              <a:t> = [(</a:t>
            </a:r>
            <a:r>
              <a:rPr lang="en-US" sz="1400" b="1" err="1">
                <a:solidFill>
                  <a:srgbClr val="008F00"/>
                </a:solidFill>
                <a:latin typeface="Chalkboard SE" panose="03050602040202020205" pitchFamily="66" charset="77"/>
                <a:cs typeface="Chalkboard"/>
              </a:rPr>
              <a:t>LxQ</a:t>
            </a:r>
            <a:r>
              <a:rPr lang="en-US" sz="1400" b="1">
                <a:solidFill>
                  <a:srgbClr val="008F00"/>
                </a:solidFill>
                <a:latin typeface="Chalkboard SE" panose="03050602040202020205" pitchFamily="66" charset="77"/>
                <a:cs typeface="Chalkboard"/>
              </a:rPr>
              <a:t>)x(</a:t>
            </a:r>
            <a:r>
              <a:rPr lang="en-US" sz="1400" b="1" err="1">
                <a:solidFill>
                  <a:srgbClr val="008F00"/>
                </a:solidFill>
                <a:latin typeface="Chalkboard SE" panose="03050602040202020205" pitchFamily="66" charset="77"/>
                <a:cs typeface="Chalkboard"/>
              </a:rPr>
              <a:t>QxL</a:t>
            </a:r>
            <a:r>
              <a:rPr lang="en-US" sz="1400" b="1">
                <a:solidFill>
                  <a:srgbClr val="008F00"/>
                </a:solidFill>
                <a:latin typeface="Chalkboard SE" panose="03050602040202020205" pitchFamily="66" charset="77"/>
                <a:cs typeface="Chalkboard"/>
              </a:rPr>
              <a:t>)]</a:t>
            </a:r>
            <a:r>
              <a:rPr lang="en-US" sz="1400" b="1" baseline="30000">
                <a:solidFill>
                  <a:srgbClr val="008F00"/>
                </a:solidFill>
                <a:latin typeface="Chalkboard SE" panose="03050602040202020205" pitchFamily="66" charset="77"/>
                <a:cs typeface="Chalkboard"/>
              </a:rPr>
              <a:t>0</a:t>
            </a:r>
            <a:r>
              <a:rPr lang="en-US" sz="1400" b="1">
                <a:solidFill>
                  <a:schemeClr val="accent2">
                    <a:lumMod val="50000"/>
                  </a:schemeClr>
                </a:solidFill>
                <a:latin typeface="Chalkboard SE" panose="03050602040202020205" pitchFamily="66" charset="77"/>
                <a:cs typeface="Chalkboard"/>
              </a:rPr>
              <a:t>).  Of these, 3 are group invariants: [</a:t>
            </a:r>
            <a:r>
              <a:rPr lang="en-US" sz="1400" b="1">
                <a:solidFill>
                  <a:srgbClr val="008F00"/>
                </a:solidFill>
                <a:latin typeface="Chalkboard SE" panose="03050602040202020205" pitchFamily="66" charset="77"/>
                <a:cs typeface="Chalkboard"/>
              </a:rPr>
              <a:t>L</a:t>
            </a:r>
            <a:r>
              <a:rPr lang="en-US" sz="1400" b="1" baseline="30000">
                <a:solidFill>
                  <a:srgbClr val="008F00"/>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 for SO(3)] and the 2 invariants of SU(3) [</a:t>
            </a:r>
            <a:r>
              <a:rPr lang="en-US" sz="1400" b="1">
                <a:solidFill>
                  <a:srgbClr val="008F00"/>
                </a:solidFill>
                <a:latin typeface="Chalkboard SE" panose="03050602040202020205" pitchFamily="66" charset="77"/>
                <a:cs typeface="Chalkboard"/>
              </a:rPr>
              <a:t>C</a:t>
            </a:r>
            <a:r>
              <a:rPr lang="en-US" sz="1400" b="1" baseline="-25000">
                <a:solidFill>
                  <a:srgbClr val="008F00"/>
                </a:solidFill>
                <a:latin typeface="Chalkboard SE" panose="03050602040202020205" pitchFamily="66" charset="77"/>
                <a:cs typeface="Chalkboard"/>
              </a:rPr>
              <a:t>2</a:t>
            </a:r>
            <a:r>
              <a:rPr lang="en-US" sz="1400" b="1" baseline="-25000">
                <a:solidFill>
                  <a:schemeClr val="accent2">
                    <a:lumMod val="50000"/>
                  </a:schemeClr>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and</a:t>
            </a:r>
            <a:r>
              <a:rPr lang="en-US" sz="1400" b="1" baseline="-25000">
                <a:solidFill>
                  <a:schemeClr val="accent2">
                    <a:lumMod val="50000"/>
                  </a:schemeClr>
                </a:solidFill>
                <a:latin typeface="Chalkboard SE" panose="03050602040202020205" pitchFamily="66" charset="77"/>
                <a:cs typeface="Chalkboard"/>
              </a:rPr>
              <a:t> </a:t>
            </a:r>
            <a:r>
              <a:rPr lang="en-US" sz="1400" b="1">
                <a:solidFill>
                  <a:srgbClr val="008F00"/>
                </a:solidFill>
                <a:latin typeface="Chalkboard SE" panose="03050602040202020205" pitchFamily="66" charset="77"/>
                <a:cs typeface="Chalkboard"/>
              </a:rPr>
              <a:t>C</a:t>
            </a:r>
            <a:r>
              <a:rPr lang="en-US" sz="1400" b="1" baseline="-25000">
                <a:solidFill>
                  <a:srgbClr val="008F00"/>
                </a:solidFill>
                <a:latin typeface="Chalkboard SE" panose="03050602040202020205" pitchFamily="66" charset="77"/>
                <a:cs typeface="Chalkboard"/>
              </a:rPr>
              <a:t>3</a:t>
            </a:r>
            <a:r>
              <a:rPr lang="en-US" sz="1400" b="1">
                <a:solidFill>
                  <a:schemeClr val="accent2">
                    <a:lumMod val="50000"/>
                  </a:schemeClr>
                </a:solidFill>
                <a:latin typeface="Chalkboard SE" panose="03050602040202020205" pitchFamily="66" charset="77"/>
                <a:cs typeface="Chalkboard"/>
              </a:rPr>
              <a:t>] augmented by 2 special non-invariant scalars (</a:t>
            </a:r>
            <a:r>
              <a:rPr lang="en-US" sz="1400" b="1">
                <a:solidFill>
                  <a:srgbClr val="008F00"/>
                </a:solidFill>
                <a:latin typeface="Chalkboard SE" panose="03050602040202020205" pitchFamily="66" charset="77"/>
                <a:cs typeface="Chalkboard"/>
              </a:rPr>
              <a:t>X</a:t>
            </a:r>
            <a:r>
              <a:rPr lang="en-US" sz="1400" b="1" baseline="-25000">
                <a:solidFill>
                  <a:srgbClr val="008F00"/>
                </a:solidFill>
                <a:latin typeface="Chalkboard SE" panose="03050602040202020205" pitchFamily="66" charset="77"/>
                <a:cs typeface="Chalkboard"/>
              </a:rPr>
              <a:t>3</a:t>
            </a:r>
            <a:r>
              <a:rPr lang="en-US" sz="1400" b="1" baseline="-25000">
                <a:solidFill>
                  <a:schemeClr val="accent2">
                    <a:lumMod val="50000"/>
                  </a:schemeClr>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and</a:t>
            </a:r>
            <a:r>
              <a:rPr lang="en-US" sz="1400" b="1" baseline="-25000">
                <a:solidFill>
                  <a:schemeClr val="accent2">
                    <a:lumMod val="50000"/>
                  </a:schemeClr>
                </a:solidFill>
                <a:latin typeface="Chalkboard SE" panose="03050602040202020205" pitchFamily="66" charset="77"/>
                <a:cs typeface="Chalkboard"/>
              </a:rPr>
              <a:t> </a:t>
            </a:r>
            <a:r>
              <a:rPr lang="en-US" sz="1400" b="1">
                <a:solidFill>
                  <a:srgbClr val="008F00"/>
                </a:solidFill>
                <a:latin typeface="Chalkboard SE" panose="03050602040202020205" pitchFamily="66" charset="77"/>
                <a:cs typeface="Chalkboard"/>
              </a:rPr>
              <a:t>X</a:t>
            </a:r>
            <a:r>
              <a:rPr lang="en-US" sz="1400" b="1" baseline="-25000">
                <a:solidFill>
                  <a:srgbClr val="008F00"/>
                </a:solidFill>
                <a:latin typeface="Chalkboard SE" panose="03050602040202020205" pitchFamily="66" charset="77"/>
                <a:cs typeface="Chalkboard"/>
              </a:rPr>
              <a:t>4</a:t>
            </a:r>
            <a:r>
              <a:rPr lang="en-US" sz="1400" b="1">
                <a:solidFill>
                  <a:schemeClr val="accent2">
                    <a:lumMod val="50000"/>
                  </a:schemeClr>
                </a:solidFill>
                <a:latin typeface="Chalkboard SE" panose="03050602040202020205" pitchFamily="66" charset="77"/>
                <a:cs typeface="Chalkboard"/>
              </a:rPr>
              <a:t>) that split states in an IR of SU(3), but do not break SU(3) symmetry.  To illustrate the simplicity and beauty of exploiting such a framework, the Hamiltonian for a 3D-HO Triaxial Rotor follows:</a:t>
            </a:r>
            <a:endParaRPr lang="en-US" sz="1400" b="1">
              <a:latin typeface="Chalkboard" panose="03050602040202020205" pitchFamily="66" charset="77"/>
            </a:endParaRPr>
          </a:p>
        </p:txBody>
      </p:sp>
      <p:sp>
        <p:nvSpPr>
          <p:cNvPr id="9" name="TextBox 8">
            <a:extLst>
              <a:ext uri="{FF2B5EF4-FFF2-40B4-BE49-F238E27FC236}">
                <a16:creationId xmlns:a16="http://schemas.microsoft.com/office/drawing/2014/main" id="{9FCDB9F0-BEDA-5978-D670-1B31C094007D}"/>
              </a:ext>
            </a:extLst>
          </p:cNvPr>
          <p:cNvSpPr txBox="1"/>
          <p:nvPr/>
        </p:nvSpPr>
        <p:spPr>
          <a:xfrm>
            <a:off x="1506283" y="5826183"/>
            <a:ext cx="9204486" cy="523220"/>
          </a:xfrm>
          <a:prstGeom prst="rect">
            <a:avLst/>
          </a:prstGeom>
          <a:noFill/>
        </p:spPr>
        <p:txBody>
          <a:bodyPr wrap="square">
            <a:spAutoFit/>
          </a:bodyPr>
          <a:lstStyle/>
          <a:p>
            <a:r>
              <a:rPr lang="en-US" sz="1400" b="1">
                <a:solidFill>
                  <a:schemeClr val="accent2">
                    <a:lumMod val="50000"/>
                  </a:schemeClr>
                </a:solidFill>
                <a:latin typeface="Chalkboard SE" panose="03050602040202020205" pitchFamily="66" charset="77"/>
                <a:cs typeface="Chalkboard"/>
              </a:rPr>
              <a:t>where the a</a:t>
            </a:r>
            <a:r>
              <a:rPr lang="en-US" sz="1400" b="1" baseline="-25000">
                <a:solidFill>
                  <a:schemeClr val="accent2">
                    <a:lumMod val="50000"/>
                  </a:schemeClr>
                </a:solidFill>
                <a:latin typeface="Chalkboard SE" panose="03050602040202020205" pitchFamily="66" charset="77"/>
                <a:cs typeface="Chalkboard"/>
              </a:rPr>
              <a:t>i</a:t>
            </a:r>
            <a:r>
              <a:rPr lang="en-US" sz="1400" b="1">
                <a:solidFill>
                  <a:schemeClr val="accent2">
                    <a:lumMod val="50000"/>
                  </a:schemeClr>
                </a:solidFill>
                <a:latin typeface="Chalkboard SE" panose="03050602040202020205" pitchFamily="66" charset="77"/>
                <a:cs typeface="Chalkboard"/>
              </a:rPr>
              <a:t> = </a:t>
            </a:r>
            <a:r>
              <a:rPr lang="en-US" sz="1400" b="1">
                <a:solidFill>
                  <a:srgbClr val="FF0000"/>
                </a:solidFill>
                <a:latin typeface="Chalkboard SE" panose="03050602040202020205" pitchFamily="66" charset="77"/>
                <a:cs typeface="Chalkboard"/>
              </a:rPr>
              <a:t>1/[2I</a:t>
            </a:r>
            <a:r>
              <a:rPr lang="en-US" sz="1400" b="1" baseline="-25000">
                <a:solidFill>
                  <a:srgbClr val="FF0000"/>
                </a:solidFill>
                <a:latin typeface="Chalkboard SE" panose="03050602040202020205" pitchFamily="66" charset="77"/>
                <a:cs typeface="Chalkboard"/>
              </a:rPr>
              <a:t>i</a:t>
            </a:r>
            <a:r>
              <a:rPr lang="en-US" sz="1400" b="1">
                <a:solidFill>
                  <a:srgbClr val="FF0000"/>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are moments of inertia of a triaxial rotor along it’s </a:t>
            </a:r>
            <a:r>
              <a:rPr lang="en-US" sz="1400" b="1" err="1">
                <a:solidFill>
                  <a:schemeClr val="accent2">
                    <a:lumMod val="50000"/>
                  </a:schemeClr>
                </a:solidFill>
                <a:latin typeface="Chalkboard SE" panose="03050602040202020205" pitchFamily="66" charset="77"/>
                <a:cs typeface="Chalkboard"/>
              </a:rPr>
              <a:t>i-th</a:t>
            </a:r>
            <a:r>
              <a:rPr lang="en-US" sz="1400" b="1">
                <a:solidFill>
                  <a:schemeClr val="accent2">
                    <a:lumMod val="50000"/>
                  </a:schemeClr>
                </a:solidFill>
                <a:latin typeface="Chalkboard SE" panose="03050602040202020205" pitchFamily="66" charset="77"/>
                <a:cs typeface="Chalkboard"/>
              </a:rPr>
              <a:t> symmetry axes, with the 1-to-1 mapping between the a’s and b’s and analytic results for matrix elements of X</a:t>
            </a:r>
            <a:r>
              <a:rPr lang="en-US" sz="1400" b="1" baseline="-25000">
                <a:solidFill>
                  <a:schemeClr val="accent2">
                    <a:lumMod val="50000"/>
                  </a:schemeClr>
                </a:solidFill>
                <a:latin typeface="Chalkboard SE" panose="03050602040202020205" pitchFamily="66" charset="77"/>
                <a:cs typeface="Chalkboard"/>
              </a:rPr>
              <a:t>3</a:t>
            </a:r>
            <a:r>
              <a:rPr lang="en-US" sz="1400" b="1">
                <a:solidFill>
                  <a:schemeClr val="accent2">
                    <a:lumMod val="50000"/>
                  </a:schemeClr>
                </a:solidFill>
                <a:latin typeface="Chalkboard SE" panose="03050602040202020205" pitchFamily="66" charset="77"/>
                <a:cs typeface="Chalkboard"/>
              </a:rPr>
              <a:t> and X</a:t>
            </a:r>
            <a:r>
              <a:rPr lang="en-US" sz="1400" b="1" baseline="-25000">
                <a:solidFill>
                  <a:schemeClr val="accent2">
                    <a:lumMod val="50000"/>
                  </a:schemeClr>
                </a:solidFill>
                <a:latin typeface="Chalkboard SE" panose="03050602040202020205" pitchFamily="66" charset="77"/>
                <a:cs typeface="Chalkboard"/>
              </a:rPr>
              <a:t>4</a:t>
            </a:r>
            <a:r>
              <a:rPr lang="en-US" sz="1400" b="1">
                <a:solidFill>
                  <a:schemeClr val="accent2">
                    <a:lumMod val="50000"/>
                  </a:schemeClr>
                </a:solidFill>
                <a:latin typeface="Chalkboard SE" panose="03050602040202020205" pitchFamily="66" charset="77"/>
                <a:cs typeface="Chalkboard"/>
              </a:rPr>
              <a:t> all known.</a:t>
            </a:r>
            <a:endParaRPr lang="en-US" sz="1400" b="1" baseline="-25000">
              <a:solidFill>
                <a:schemeClr val="accent2">
                  <a:lumMod val="50000"/>
                </a:schemeClr>
              </a:solidFill>
              <a:latin typeface="Chalkboard SE" panose="03050602040202020205" pitchFamily="66" charset="77"/>
              <a:cs typeface="Chalkboard"/>
            </a:endParaRPr>
          </a:p>
        </p:txBody>
      </p:sp>
      <p:grpSp>
        <p:nvGrpSpPr>
          <p:cNvPr id="16" name="Group 15">
            <a:extLst>
              <a:ext uri="{FF2B5EF4-FFF2-40B4-BE49-F238E27FC236}">
                <a16:creationId xmlns:a16="http://schemas.microsoft.com/office/drawing/2014/main" id="{99B46B59-ADE1-351E-031C-2B99247CD69C}"/>
              </a:ext>
            </a:extLst>
          </p:cNvPr>
          <p:cNvGrpSpPr/>
          <p:nvPr/>
        </p:nvGrpSpPr>
        <p:grpSpPr>
          <a:xfrm>
            <a:off x="1604175" y="1506361"/>
            <a:ext cx="1862048" cy="1207650"/>
            <a:chOff x="1604175" y="1650410"/>
            <a:chExt cx="1862048" cy="1207650"/>
          </a:xfrm>
        </p:grpSpPr>
        <p:sp>
          <p:nvSpPr>
            <p:cNvPr id="51" name="TextBox 50">
              <a:extLst>
                <a:ext uri="{FF2B5EF4-FFF2-40B4-BE49-F238E27FC236}">
                  <a16:creationId xmlns:a16="http://schemas.microsoft.com/office/drawing/2014/main" id="{2EAA55F2-1F33-3CC2-2C83-C8D4BFB2566B}"/>
                </a:ext>
              </a:extLst>
            </p:cNvPr>
            <p:cNvSpPr txBox="1"/>
            <p:nvPr/>
          </p:nvSpPr>
          <p:spPr>
            <a:xfrm>
              <a:off x="1604175" y="2415823"/>
              <a:ext cx="1862048" cy="442237"/>
            </a:xfrm>
            <a:prstGeom prst="rect">
              <a:avLst/>
            </a:prstGeom>
            <a:solidFill>
              <a:schemeClr val="bg1"/>
            </a:solidFill>
          </p:spPr>
          <p:txBody>
            <a:bodyPr wrap="none" rtlCol="0">
              <a:spAutoFit/>
            </a:bodyPr>
            <a:lstStyle/>
            <a:p>
              <a:pPr algn="ctr">
                <a:lnSpc>
                  <a:spcPct val="80000"/>
                </a:lnSpc>
              </a:pPr>
              <a:r>
                <a:rPr lang="en-US" sz="1400" b="1" u="none">
                  <a:solidFill>
                    <a:schemeClr val="accent2">
                      <a:lumMod val="50000"/>
                    </a:schemeClr>
                  </a:solidFill>
                  <a:latin typeface="Chalkboard" panose="03050602040202020205" pitchFamily="66" charset="77"/>
                </a:rPr>
                <a:t>Quadrupole (Shape)</a:t>
              </a:r>
            </a:p>
            <a:p>
              <a:pPr algn="ctr">
                <a:lnSpc>
                  <a:spcPct val="80000"/>
                </a:lnSpc>
              </a:pPr>
              <a:r>
                <a:rPr lang="en-US" sz="1400" b="1">
                  <a:solidFill>
                    <a:schemeClr val="accent2">
                      <a:lumMod val="50000"/>
                    </a:schemeClr>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Tensor</a:t>
              </a:r>
              <a:r>
                <a:rPr lang="en-US" sz="1400" b="1">
                  <a:solidFill>
                    <a:schemeClr val="accent2">
                      <a:lumMod val="50000"/>
                    </a:schemeClr>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 (6)</a:t>
              </a:r>
            </a:p>
          </p:txBody>
        </p:sp>
        <p:pic>
          <p:nvPicPr>
            <p:cNvPr id="50" name="Picture 49">
              <a:extLst>
                <a:ext uri="{FF2B5EF4-FFF2-40B4-BE49-F238E27FC236}">
                  <a16:creationId xmlns:a16="http://schemas.microsoft.com/office/drawing/2014/main" id="{38074E28-CF1C-E80F-22AF-6C761B000B79}"/>
                </a:ext>
              </a:extLst>
            </p:cNvPr>
            <p:cNvPicPr>
              <a:picLocks noChangeAspect="1"/>
            </p:cNvPicPr>
            <p:nvPr/>
          </p:nvPicPr>
          <p:blipFill>
            <a:blip r:embed="rId6"/>
            <a:stretch>
              <a:fillRect/>
            </a:stretch>
          </p:blipFill>
          <p:spPr>
            <a:xfrm>
              <a:off x="1797099" y="1650410"/>
              <a:ext cx="1506306" cy="736600"/>
            </a:xfrm>
            <a:prstGeom prst="rect">
              <a:avLst/>
            </a:prstGeom>
            <a:solidFill>
              <a:schemeClr val="bg1"/>
            </a:solidFill>
          </p:spPr>
        </p:pic>
      </p:grpSp>
      <p:cxnSp>
        <p:nvCxnSpPr>
          <p:cNvPr id="17" name="Straight Connector 16">
            <a:extLst>
              <a:ext uri="{FF2B5EF4-FFF2-40B4-BE49-F238E27FC236}">
                <a16:creationId xmlns:a16="http://schemas.microsoft.com/office/drawing/2014/main" id="{CE8E5488-B08A-690F-BD37-C31983E19C9C}"/>
              </a:ext>
            </a:extLst>
          </p:cNvPr>
          <p:cNvCxnSpPr>
            <a:cxnSpLocks/>
          </p:cNvCxnSpPr>
          <p:nvPr/>
        </p:nvCxnSpPr>
        <p:spPr bwMode="auto">
          <a:xfrm>
            <a:off x="1345656" y="1502407"/>
            <a:ext cx="9254365" cy="3954"/>
          </a:xfrm>
          <a:prstGeom prst="line">
            <a:avLst/>
          </a:prstGeom>
          <a:solidFill>
            <a:schemeClr val="accent1"/>
          </a:solidFill>
          <a:ln w="28575" cap="flat" cmpd="sng" algn="ctr">
            <a:solidFill>
              <a:srgbClr val="723A27"/>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5FF02ACA-1EFC-284D-E159-8DB933BDE7B5}"/>
              </a:ext>
            </a:extLst>
          </p:cNvPr>
          <p:cNvCxnSpPr>
            <a:cxnSpLocks/>
          </p:cNvCxnSpPr>
          <p:nvPr/>
        </p:nvCxnSpPr>
        <p:spPr bwMode="auto">
          <a:xfrm>
            <a:off x="1604175" y="2728030"/>
            <a:ext cx="8895659" cy="0"/>
          </a:xfrm>
          <a:prstGeom prst="line">
            <a:avLst/>
          </a:prstGeom>
          <a:solidFill>
            <a:schemeClr val="accent1"/>
          </a:solidFill>
          <a:ln w="28575" cap="flat" cmpd="sng" algn="ctr">
            <a:solidFill>
              <a:srgbClr val="723A27"/>
            </a:solidFill>
            <a:prstDash val="solid"/>
            <a:round/>
            <a:headEnd type="none" w="med" len="med"/>
            <a:tailEnd type="none" w="med" len="med"/>
          </a:ln>
          <a:effectLst/>
        </p:spPr>
      </p:cxnSp>
      <p:sp>
        <p:nvSpPr>
          <p:cNvPr id="5" name="TextBox 4">
            <a:extLst>
              <a:ext uri="{FF2B5EF4-FFF2-40B4-BE49-F238E27FC236}">
                <a16:creationId xmlns:a16="http://schemas.microsoft.com/office/drawing/2014/main" id="{5DE63088-B73F-0399-EF4E-EFB08C30C2DB}"/>
              </a:ext>
            </a:extLst>
          </p:cNvPr>
          <p:cNvSpPr txBox="1"/>
          <p:nvPr/>
        </p:nvSpPr>
        <p:spPr>
          <a:xfrm>
            <a:off x="1641958" y="5304486"/>
            <a:ext cx="8797472" cy="487313"/>
          </a:xfrm>
          <a:prstGeom prst="rect">
            <a:avLst/>
          </a:prstGeom>
          <a:noFill/>
          <a:ln w="28575">
            <a:solidFill>
              <a:schemeClr val="accent2">
                <a:lumMod val="50000"/>
              </a:schemeClr>
            </a:solidFill>
          </a:ln>
        </p:spPr>
        <p:txBody>
          <a:bodyPr wrap="none" rtlCol="0">
            <a:spAutoFit/>
          </a:bodyPr>
          <a:lstStyle/>
          <a:p>
            <a:pPr algn="ctr"/>
            <a:r>
              <a:rPr lang="en-US" sz="1400" b="1">
                <a:solidFill>
                  <a:schemeClr val="accent2">
                    <a:lumMod val="50000"/>
                  </a:schemeClr>
                </a:solidFill>
                <a:latin typeface="Chalkboard SE" panose="03050602040202020205" pitchFamily="66" charset="77"/>
                <a:cs typeface="Chalkboard"/>
              </a:rPr>
              <a:t>H</a:t>
            </a:r>
            <a:r>
              <a:rPr lang="en-US" sz="1400" b="1" baseline="-25000">
                <a:solidFill>
                  <a:schemeClr val="accent2">
                    <a:lumMod val="50000"/>
                  </a:schemeClr>
                </a:solidFill>
                <a:latin typeface="Chalkboard SE" panose="03050602040202020205" pitchFamily="66" charset="77"/>
                <a:cs typeface="Chalkboard"/>
              </a:rPr>
              <a:t>(triaxial rotor)</a:t>
            </a:r>
            <a:r>
              <a:rPr lang="en-US" sz="1400" b="1">
                <a:solidFill>
                  <a:schemeClr val="accent2">
                    <a:lumMod val="50000"/>
                  </a:schemeClr>
                </a:solidFill>
                <a:latin typeface="Chalkboard SE" panose="03050602040202020205" pitchFamily="66" charset="77"/>
                <a:cs typeface="Chalkboard"/>
              </a:rPr>
              <a:t> = a</a:t>
            </a:r>
            <a:r>
              <a:rPr lang="en-US" sz="1400" b="1" baseline="-25000">
                <a:solidFill>
                  <a:schemeClr val="accent2">
                    <a:lumMod val="50000"/>
                  </a:schemeClr>
                </a:solidFill>
                <a:latin typeface="Chalkboard SE" panose="03050602040202020205" pitchFamily="66" charset="77"/>
                <a:cs typeface="Chalkboard"/>
              </a:rPr>
              <a:t>1</a:t>
            </a:r>
            <a:r>
              <a:rPr lang="en-US" sz="1400" b="1">
                <a:solidFill>
                  <a:schemeClr val="accent2">
                    <a:lumMod val="50000"/>
                  </a:schemeClr>
                </a:solidFill>
                <a:latin typeface="Chalkboard SE" panose="03050602040202020205" pitchFamily="66" charset="77"/>
                <a:cs typeface="Chalkboard"/>
              </a:rPr>
              <a:t>(L</a:t>
            </a:r>
            <a:r>
              <a:rPr lang="en-US" sz="1400" b="1" baseline="-25000">
                <a:solidFill>
                  <a:schemeClr val="accent2">
                    <a:lumMod val="50000"/>
                  </a:schemeClr>
                </a:solidFill>
                <a:latin typeface="Chalkboard SE" panose="03050602040202020205" pitchFamily="66" charset="77"/>
                <a:cs typeface="Chalkboard"/>
              </a:rPr>
              <a:t>1</a:t>
            </a:r>
            <a:r>
              <a:rPr lang="en-US" sz="1400" b="1">
                <a:solidFill>
                  <a:schemeClr val="accent2">
                    <a:lumMod val="50000"/>
                  </a:schemeClr>
                </a:solidFill>
                <a:latin typeface="Chalkboard SE" panose="03050602040202020205" pitchFamily="66" charset="77"/>
                <a:cs typeface="Chalkboard"/>
              </a:rPr>
              <a:t>)</a:t>
            </a:r>
            <a:r>
              <a:rPr lang="en-US" sz="1400" b="1" baseline="30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 + a</a:t>
            </a:r>
            <a:r>
              <a:rPr lang="en-US" sz="1400" b="1" baseline="-25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(L</a:t>
            </a:r>
            <a:r>
              <a:rPr lang="en-US" sz="1400" b="1" baseline="-25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a:t>
            </a:r>
            <a:r>
              <a:rPr lang="en-US" sz="1400" b="1" baseline="30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 + a</a:t>
            </a:r>
            <a:r>
              <a:rPr lang="en-US" sz="1400" b="1" baseline="-25000">
                <a:solidFill>
                  <a:schemeClr val="accent2">
                    <a:lumMod val="50000"/>
                  </a:schemeClr>
                </a:solidFill>
                <a:latin typeface="Chalkboard SE" panose="03050602040202020205" pitchFamily="66" charset="77"/>
                <a:cs typeface="Chalkboard"/>
              </a:rPr>
              <a:t>3</a:t>
            </a:r>
            <a:r>
              <a:rPr lang="en-US" sz="1400" b="1">
                <a:solidFill>
                  <a:schemeClr val="accent2">
                    <a:lumMod val="50000"/>
                  </a:schemeClr>
                </a:solidFill>
                <a:latin typeface="Chalkboard SE" panose="03050602040202020205" pitchFamily="66" charset="77"/>
                <a:cs typeface="Chalkboard"/>
              </a:rPr>
              <a:t>(L</a:t>
            </a:r>
            <a:r>
              <a:rPr lang="en-US" sz="1400" b="1" baseline="-25000">
                <a:solidFill>
                  <a:schemeClr val="accent2">
                    <a:lumMod val="50000"/>
                  </a:schemeClr>
                </a:solidFill>
                <a:latin typeface="Chalkboard SE" panose="03050602040202020205" pitchFamily="66" charset="77"/>
                <a:cs typeface="Chalkboard"/>
              </a:rPr>
              <a:t>3</a:t>
            </a:r>
            <a:r>
              <a:rPr lang="en-US" sz="1400" b="1">
                <a:solidFill>
                  <a:schemeClr val="accent2">
                    <a:lumMod val="50000"/>
                  </a:schemeClr>
                </a:solidFill>
                <a:latin typeface="Chalkboard SE" panose="03050602040202020205" pitchFamily="66" charset="77"/>
                <a:cs typeface="Chalkboard"/>
              </a:rPr>
              <a:t>)</a:t>
            </a:r>
            <a:r>
              <a:rPr lang="en-US" sz="1400" b="1" baseline="30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 &lt;= </a:t>
            </a:r>
            <a:r>
              <a:rPr lang="en-US" sz="1400" b="1">
                <a:solidFill>
                  <a:srgbClr val="FF0000"/>
                </a:solidFill>
                <a:latin typeface="Chalkboard SE" panose="03050602040202020205" pitchFamily="66" charset="77"/>
                <a:cs typeface="Chalkboard"/>
              </a:rPr>
              <a:t>(L</a:t>
            </a:r>
            <a:r>
              <a:rPr lang="en-US" sz="1400" b="1" baseline="-25000">
                <a:solidFill>
                  <a:srgbClr val="FF0000"/>
                </a:solidFill>
                <a:latin typeface="Chalkboard SE" panose="03050602040202020205" pitchFamily="66" charset="77"/>
                <a:cs typeface="Chalkboard"/>
              </a:rPr>
              <a:t>1</a:t>
            </a:r>
            <a:r>
              <a:rPr lang="en-US" sz="1400" b="1">
                <a:solidFill>
                  <a:srgbClr val="FF0000"/>
                </a:solidFill>
                <a:latin typeface="Chalkboard SE" panose="03050602040202020205" pitchFamily="66" charset="77"/>
                <a:cs typeface="Chalkboard"/>
              </a:rPr>
              <a:t>)</a:t>
            </a:r>
            <a:r>
              <a:rPr lang="en-US" sz="1400" b="1" baseline="30000">
                <a:solidFill>
                  <a:srgbClr val="FF0000"/>
                </a:solidFill>
                <a:latin typeface="Chalkboard SE" panose="03050602040202020205" pitchFamily="66" charset="77"/>
                <a:cs typeface="Chalkboard"/>
              </a:rPr>
              <a:t>2</a:t>
            </a:r>
            <a:r>
              <a:rPr lang="en-US" sz="1400" b="1">
                <a:solidFill>
                  <a:srgbClr val="FF0000"/>
                </a:solidFill>
                <a:latin typeface="Chalkboard SE" panose="03050602040202020205" pitchFamily="66" charset="77"/>
                <a:cs typeface="Chalkboard"/>
              </a:rPr>
              <a:t>/2I</a:t>
            </a:r>
            <a:r>
              <a:rPr lang="en-US" sz="1400" b="1" baseline="-25000">
                <a:solidFill>
                  <a:srgbClr val="FF0000"/>
                </a:solidFill>
                <a:latin typeface="Chalkboard SE" panose="03050602040202020205" pitchFamily="66" charset="77"/>
                <a:cs typeface="Chalkboard"/>
              </a:rPr>
              <a:t>1 </a:t>
            </a:r>
            <a:r>
              <a:rPr lang="en-US" sz="1400" b="1">
                <a:solidFill>
                  <a:srgbClr val="FF0000"/>
                </a:solidFill>
                <a:latin typeface="Chalkboard SE" panose="03050602040202020205" pitchFamily="66" charset="77"/>
                <a:cs typeface="Chalkboard"/>
              </a:rPr>
              <a:t>+ (L</a:t>
            </a:r>
            <a:r>
              <a:rPr lang="en-US" sz="1400" b="1" baseline="-25000">
                <a:solidFill>
                  <a:srgbClr val="FF0000"/>
                </a:solidFill>
                <a:latin typeface="Chalkboard SE" panose="03050602040202020205" pitchFamily="66" charset="77"/>
                <a:cs typeface="Chalkboard"/>
              </a:rPr>
              <a:t>2</a:t>
            </a:r>
            <a:r>
              <a:rPr lang="en-US" sz="1400" b="1">
                <a:solidFill>
                  <a:srgbClr val="FF0000"/>
                </a:solidFill>
                <a:latin typeface="Chalkboard SE" panose="03050602040202020205" pitchFamily="66" charset="77"/>
                <a:cs typeface="Chalkboard"/>
              </a:rPr>
              <a:t>)</a:t>
            </a:r>
            <a:r>
              <a:rPr lang="en-US" sz="1400" b="1" baseline="30000">
                <a:solidFill>
                  <a:srgbClr val="FF0000"/>
                </a:solidFill>
                <a:latin typeface="Chalkboard SE" panose="03050602040202020205" pitchFamily="66" charset="77"/>
                <a:cs typeface="Chalkboard"/>
              </a:rPr>
              <a:t>2</a:t>
            </a:r>
            <a:r>
              <a:rPr lang="en-US" sz="1400" b="1">
                <a:solidFill>
                  <a:srgbClr val="FF0000"/>
                </a:solidFill>
                <a:latin typeface="Chalkboard SE" panose="03050602040202020205" pitchFamily="66" charset="77"/>
                <a:cs typeface="Chalkboard"/>
              </a:rPr>
              <a:t>/2I</a:t>
            </a:r>
            <a:r>
              <a:rPr lang="en-US" sz="1400" b="1" baseline="-25000">
                <a:solidFill>
                  <a:srgbClr val="FF0000"/>
                </a:solidFill>
                <a:latin typeface="Chalkboard SE" panose="03050602040202020205" pitchFamily="66" charset="77"/>
                <a:cs typeface="Chalkboard"/>
              </a:rPr>
              <a:t>2 </a:t>
            </a:r>
            <a:r>
              <a:rPr lang="en-US" sz="1400" b="1">
                <a:solidFill>
                  <a:srgbClr val="FF0000"/>
                </a:solidFill>
                <a:latin typeface="Chalkboard SE" panose="03050602040202020205" pitchFamily="66" charset="77"/>
                <a:cs typeface="Chalkboard"/>
              </a:rPr>
              <a:t>+ (L</a:t>
            </a:r>
            <a:r>
              <a:rPr lang="en-US" sz="1400" b="1" baseline="-25000">
                <a:solidFill>
                  <a:srgbClr val="FF0000"/>
                </a:solidFill>
                <a:latin typeface="Chalkboard SE" panose="03050602040202020205" pitchFamily="66" charset="77"/>
                <a:cs typeface="Chalkboard"/>
              </a:rPr>
              <a:t>3</a:t>
            </a:r>
            <a:r>
              <a:rPr lang="en-US" sz="1400" b="1">
                <a:solidFill>
                  <a:srgbClr val="FF0000"/>
                </a:solidFill>
                <a:latin typeface="Chalkboard SE" panose="03050602040202020205" pitchFamily="66" charset="77"/>
                <a:cs typeface="Chalkboard"/>
              </a:rPr>
              <a:t>)</a:t>
            </a:r>
            <a:r>
              <a:rPr lang="en-US" sz="1400" b="1" baseline="30000">
                <a:solidFill>
                  <a:srgbClr val="FF0000"/>
                </a:solidFill>
                <a:latin typeface="Chalkboard SE" panose="03050602040202020205" pitchFamily="66" charset="77"/>
                <a:cs typeface="Chalkboard"/>
              </a:rPr>
              <a:t>2</a:t>
            </a:r>
            <a:r>
              <a:rPr lang="en-US" sz="1400" b="1">
                <a:solidFill>
                  <a:srgbClr val="FF0000"/>
                </a:solidFill>
                <a:latin typeface="Chalkboard SE" panose="03050602040202020205" pitchFamily="66" charset="77"/>
                <a:cs typeface="Chalkboard"/>
              </a:rPr>
              <a:t>/2I</a:t>
            </a:r>
            <a:r>
              <a:rPr lang="en-US" sz="1400" b="1" baseline="-25000">
                <a:solidFill>
                  <a:srgbClr val="FF0000"/>
                </a:solidFill>
                <a:latin typeface="Chalkboard SE" panose="03050602040202020205" pitchFamily="66" charset="77"/>
                <a:cs typeface="Chalkboard"/>
              </a:rPr>
              <a:t>3</a:t>
            </a:r>
            <a:r>
              <a:rPr lang="en-US" sz="1400" b="1" baseline="-25000">
                <a:solidFill>
                  <a:schemeClr val="accent2">
                    <a:lumMod val="50000"/>
                  </a:schemeClr>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=&gt; b</a:t>
            </a:r>
            <a:r>
              <a:rPr lang="en-US" sz="1400" b="1" baseline="-25000">
                <a:solidFill>
                  <a:schemeClr val="accent2">
                    <a:lumMod val="50000"/>
                  </a:schemeClr>
                </a:solidFill>
                <a:latin typeface="Chalkboard SE" panose="03050602040202020205" pitchFamily="66" charset="77"/>
                <a:cs typeface="Chalkboard"/>
              </a:rPr>
              <a:t>1</a:t>
            </a:r>
            <a:r>
              <a:rPr lang="en-US" sz="1400" b="1">
                <a:solidFill>
                  <a:schemeClr val="accent2">
                    <a:lumMod val="50000"/>
                  </a:schemeClr>
                </a:solidFill>
                <a:latin typeface="Chalkboard SE" panose="03050602040202020205" pitchFamily="66" charset="77"/>
                <a:cs typeface="Chalkboard"/>
              </a:rPr>
              <a:t>(L</a:t>
            </a:r>
            <a:r>
              <a:rPr lang="en-US" sz="1400" b="1" baseline="30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 + b</a:t>
            </a:r>
            <a:r>
              <a:rPr lang="en-US" sz="1400" b="1" baseline="-25000">
                <a:solidFill>
                  <a:schemeClr val="accent2">
                    <a:lumMod val="50000"/>
                  </a:schemeClr>
                </a:solidFill>
                <a:latin typeface="Chalkboard SE" panose="03050602040202020205" pitchFamily="66" charset="77"/>
                <a:cs typeface="Chalkboard"/>
              </a:rPr>
              <a:t>2</a:t>
            </a:r>
            <a:r>
              <a:rPr lang="en-US" sz="1400" b="1">
                <a:solidFill>
                  <a:schemeClr val="accent2">
                    <a:lumMod val="50000"/>
                  </a:schemeClr>
                </a:solidFill>
                <a:latin typeface="Chalkboard SE" panose="03050602040202020205" pitchFamily="66" charset="77"/>
                <a:cs typeface="Chalkboard"/>
              </a:rPr>
              <a:t>(X</a:t>
            </a:r>
            <a:r>
              <a:rPr lang="en-US" sz="1400" b="1" baseline="-25000">
                <a:solidFill>
                  <a:schemeClr val="accent2">
                    <a:lumMod val="50000"/>
                  </a:schemeClr>
                </a:solidFill>
                <a:latin typeface="Chalkboard SE" panose="03050602040202020205" pitchFamily="66" charset="77"/>
                <a:cs typeface="Chalkboard"/>
              </a:rPr>
              <a:t>3</a:t>
            </a:r>
            <a:r>
              <a:rPr lang="en-US" sz="1400" b="1">
                <a:solidFill>
                  <a:schemeClr val="accent2">
                    <a:lumMod val="50000"/>
                  </a:schemeClr>
                </a:solidFill>
                <a:latin typeface="Chalkboard SE" panose="03050602040202020205" pitchFamily="66" charset="77"/>
                <a:cs typeface="Chalkboard"/>
              </a:rPr>
              <a:t>) + b</a:t>
            </a:r>
            <a:r>
              <a:rPr lang="en-US" sz="1400" b="1" baseline="-25000">
                <a:solidFill>
                  <a:schemeClr val="accent2">
                    <a:lumMod val="50000"/>
                  </a:schemeClr>
                </a:solidFill>
                <a:latin typeface="Chalkboard SE" panose="03050602040202020205" pitchFamily="66" charset="77"/>
                <a:cs typeface="Chalkboard"/>
              </a:rPr>
              <a:t>3</a:t>
            </a:r>
            <a:r>
              <a:rPr lang="en-US" sz="1400" b="1">
                <a:solidFill>
                  <a:schemeClr val="accent2">
                    <a:lumMod val="50000"/>
                  </a:schemeClr>
                </a:solidFill>
                <a:latin typeface="Chalkboard SE" panose="03050602040202020205" pitchFamily="66" charset="77"/>
                <a:cs typeface="Chalkboard"/>
              </a:rPr>
              <a:t>(X</a:t>
            </a:r>
            <a:r>
              <a:rPr lang="en-US" sz="1400" b="1" baseline="-25000">
                <a:solidFill>
                  <a:schemeClr val="accent2">
                    <a:lumMod val="50000"/>
                  </a:schemeClr>
                </a:solidFill>
                <a:latin typeface="Chalkboard SE" panose="03050602040202020205" pitchFamily="66" charset="77"/>
                <a:cs typeface="Chalkboard"/>
              </a:rPr>
              <a:t>4</a:t>
            </a:r>
            <a:r>
              <a:rPr lang="en-US" sz="1400" b="1">
                <a:solidFill>
                  <a:schemeClr val="accent2">
                    <a:lumMod val="50000"/>
                  </a:schemeClr>
                </a:solidFill>
                <a:latin typeface="Chalkboard SE" panose="03050602040202020205" pitchFamily="66" charset="77"/>
                <a:cs typeface="Chalkboard"/>
              </a:rPr>
              <a:t>) </a:t>
            </a:r>
          </a:p>
          <a:p>
            <a:pPr algn="ctr">
              <a:lnSpc>
                <a:spcPts val="200"/>
              </a:lnSpc>
            </a:pPr>
            <a:endParaRPr lang="en-US" sz="1000" b="1">
              <a:solidFill>
                <a:schemeClr val="accent2">
                  <a:lumMod val="50000"/>
                </a:schemeClr>
              </a:solidFill>
              <a:latin typeface="Chalkboard" panose="03050602040202020205" pitchFamily="66" charset="77"/>
            </a:endParaRPr>
          </a:p>
          <a:p>
            <a:pPr algn="ctr"/>
            <a:r>
              <a:rPr lang="en-US" sz="1000" b="1">
                <a:solidFill>
                  <a:schemeClr val="accent2">
                    <a:lumMod val="50000"/>
                  </a:schemeClr>
                </a:solidFill>
                <a:latin typeface="Chalkboard" panose="03050602040202020205" pitchFamily="66" charset="77"/>
              </a:rPr>
              <a:t>(</a:t>
            </a:r>
            <a:r>
              <a:rPr lang="en-US" sz="1000" b="1" err="1">
                <a:solidFill>
                  <a:schemeClr val="accent2">
                    <a:lumMod val="50000"/>
                  </a:schemeClr>
                </a:solidFill>
                <a:latin typeface="Chalkboard" panose="03050602040202020205" pitchFamily="66" charset="77"/>
              </a:rPr>
              <a:t>Leschber</a:t>
            </a:r>
            <a:r>
              <a:rPr lang="en-US" sz="1000" b="1">
                <a:solidFill>
                  <a:schemeClr val="accent2">
                    <a:lumMod val="50000"/>
                  </a:schemeClr>
                </a:solidFill>
                <a:latin typeface="Chalkboard" panose="03050602040202020205" pitchFamily="66" charset="77"/>
              </a:rPr>
              <a:t> &amp; Draayer, </a:t>
            </a:r>
            <a:r>
              <a:rPr lang="en-US" sz="1000" b="1" u="sng">
                <a:solidFill>
                  <a:schemeClr val="accent2">
                    <a:lumMod val="50000"/>
                  </a:schemeClr>
                </a:solidFill>
                <a:latin typeface="Chalkboard" panose="03050602040202020205" pitchFamily="66" charset="77"/>
              </a:rPr>
              <a:t>https</a:t>
            </a:r>
            <a:r>
              <a:rPr lang="en-US" sz="1000" b="1">
                <a:solidFill>
                  <a:schemeClr val="accent2">
                    <a:lumMod val="50000"/>
                  </a:schemeClr>
                </a:solidFill>
                <a:latin typeface="Chalkboard" panose="03050602040202020205" pitchFamily="66" charset="77"/>
              </a:rPr>
              <a:t>://</a:t>
            </a:r>
            <a:r>
              <a:rPr lang="en-US" sz="1000" b="1" u="sng" err="1">
                <a:solidFill>
                  <a:schemeClr val="accent2">
                    <a:lumMod val="50000"/>
                  </a:schemeClr>
                </a:solidFill>
                <a:latin typeface="Chalkboard" panose="03050602040202020205" pitchFamily="66" charset="77"/>
              </a:rPr>
              <a:t>doi</a:t>
            </a:r>
            <a:r>
              <a:rPr lang="en-US" sz="1000" b="1" err="1">
                <a:solidFill>
                  <a:schemeClr val="accent2">
                    <a:lumMod val="50000"/>
                  </a:schemeClr>
                </a:solidFill>
                <a:latin typeface="Chalkboard" panose="03050602040202020205" pitchFamily="66" charset="77"/>
              </a:rPr>
              <a:t>.org</a:t>
            </a:r>
            <a:r>
              <a:rPr lang="en-US" sz="1000" b="1">
                <a:solidFill>
                  <a:schemeClr val="accent2">
                    <a:lumMod val="50000"/>
                  </a:schemeClr>
                </a:solidFill>
                <a:latin typeface="Chalkboard" panose="03050602040202020205" pitchFamily="66" charset="77"/>
              </a:rPr>
              <a:t>/10.1016/0370-2693(</a:t>
            </a:r>
            <a:r>
              <a:rPr lang="en-US" sz="1000" b="1">
                <a:solidFill>
                  <a:srgbClr val="008F00"/>
                </a:solidFill>
                <a:latin typeface="Chalkboard" panose="03050602040202020205" pitchFamily="66" charset="77"/>
              </a:rPr>
              <a:t>87</a:t>
            </a:r>
            <a:r>
              <a:rPr lang="en-US" sz="1000" b="1">
                <a:solidFill>
                  <a:schemeClr val="accent2">
                    <a:lumMod val="50000"/>
                  </a:schemeClr>
                </a:solidFill>
                <a:latin typeface="Chalkboard" panose="03050602040202020205" pitchFamily="66" charset="77"/>
              </a:rPr>
              <a:t>)90829-X)</a:t>
            </a:r>
            <a:endParaRPr lang="en-US" sz="1000" b="1">
              <a:solidFill>
                <a:schemeClr val="accent2">
                  <a:lumMod val="50000"/>
                </a:schemeClr>
              </a:solidFill>
              <a:latin typeface="Chalkboard" panose="03050602040202020205" pitchFamily="66" charset="77"/>
              <a:cs typeface="Chalkboard"/>
            </a:endParaRPr>
          </a:p>
        </p:txBody>
      </p:sp>
    </p:spTree>
    <p:extLst>
      <p:ext uri="{BB962C8B-B14F-4D97-AF65-F5344CB8AC3E}">
        <p14:creationId xmlns:p14="http://schemas.microsoft.com/office/powerpoint/2010/main" val="78891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5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dissolve">
                                      <p:cBhvr>
                                        <p:cTn id="22" dur="500"/>
                                        <p:tgtEl>
                                          <p:spTgt spid="5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dissolve">
                                      <p:cBhvr>
                                        <p:cTn id="27" dur="500"/>
                                        <p:tgtEl>
                                          <p:spTgt spid="58"/>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58"/>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137" grpId="0"/>
      <p:bldP spid="9" grpId="0"/>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05D2DD2-690B-32C3-9244-C8E800700490}"/>
                  </a:ext>
                </a:extLst>
              </p:cNvPr>
              <p:cNvSpPr txBox="1"/>
              <p:nvPr/>
            </p:nvSpPr>
            <p:spPr>
              <a:xfrm>
                <a:off x="1106404" y="622275"/>
                <a:ext cx="10201522" cy="2031325"/>
              </a:xfrm>
              <a:prstGeom prst="rect">
                <a:avLst/>
              </a:prstGeom>
              <a:noFill/>
            </p:spPr>
            <p:txBody>
              <a:bodyPr wrap="square" rtlCol="0">
                <a:spAutoFit/>
              </a:bodyPr>
              <a:lstStyle/>
              <a:p>
                <a:r>
                  <a:rPr lang="en-US" b="1">
                    <a:solidFill>
                      <a:schemeClr val="accent2">
                        <a:lumMod val="50000"/>
                      </a:schemeClr>
                    </a:solidFill>
                    <a:latin typeface="Chalkboard SE" panose="03050602040202020205" pitchFamily="66" charset="77"/>
                    <a:cs typeface="Chalkboard"/>
                  </a:rPr>
                  <a:t>If </a:t>
                </a:r>
                <a14:m>
                  <m:oMath xmlns:m="http://schemas.openxmlformats.org/officeDocument/2006/math">
                    <m:r>
                      <a:rPr lang="en-US" b="1" i="1" smtClean="0">
                        <a:solidFill>
                          <a:schemeClr val="accent2">
                            <a:lumMod val="50000"/>
                          </a:schemeClr>
                        </a:solidFill>
                        <a:latin typeface="Cambria Math" panose="02040503050406030204" pitchFamily="18" charset="0"/>
                        <a:ea typeface="Cambria Math" panose="02040503050406030204" pitchFamily="18" charset="0"/>
                        <a:cs typeface="Chalkboard"/>
                      </a:rPr>
                      <m:t>𝑯</m:t>
                    </m:r>
                    <m:r>
                      <a:rPr lang="en-US" b="1" i="1" smtClean="0">
                        <a:solidFill>
                          <a:schemeClr val="accent2">
                            <a:lumMod val="50000"/>
                          </a:schemeClr>
                        </a:solidFill>
                        <a:latin typeface="Cambria Math" panose="02040503050406030204" pitchFamily="18" charset="0"/>
                        <a:ea typeface="Cambria Math" panose="02040503050406030204" pitchFamily="18" charset="0"/>
                        <a:cs typeface="Chalkboard"/>
                      </a:rPr>
                      <m:t> </m:t>
                    </m:r>
                  </m:oMath>
                </a14:m>
                <a:r>
                  <a:rPr lang="en-US" b="1">
                    <a:solidFill>
                      <a:schemeClr val="accent2">
                        <a:lumMod val="50000"/>
                      </a:schemeClr>
                    </a:solidFill>
                    <a:latin typeface="Chalkboard SE" panose="03050602040202020205" pitchFamily="66" charset="77"/>
                    <a:cs typeface="Chalkboard"/>
                  </a:rPr>
                  <a:t>is a subgroup of </a:t>
                </a:r>
                <a14:m>
                  <m:oMath xmlns:m="http://schemas.openxmlformats.org/officeDocument/2006/math">
                    <m:r>
                      <a:rPr lang="en-US" b="1" i="1" smtClean="0">
                        <a:solidFill>
                          <a:schemeClr val="accent2">
                            <a:lumMod val="50000"/>
                          </a:schemeClr>
                        </a:solidFill>
                        <a:latin typeface="Cambria Math" panose="02040503050406030204" pitchFamily="18" charset="0"/>
                        <a:ea typeface="Cambria Math" panose="02040503050406030204" pitchFamily="18" charset="0"/>
                        <a:cs typeface="Chalkboard"/>
                      </a:rPr>
                      <m:t>𝑮</m:t>
                    </m:r>
                    <m:r>
                      <m:rPr>
                        <m:nor/>
                      </m:rPr>
                      <a:rPr lang="en-US" b="1" i="0" smtClean="0">
                        <a:solidFill>
                          <a:schemeClr val="accent2">
                            <a:lumMod val="50000"/>
                          </a:schemeClr>
                        </a:solidFill>
                        <a:latin typeface="Cambria Math" panose="02040503050406030204" pitchFamily="18" charset="0"/>
                        <a:ea typeface="Cambria Math" panose="02040503050406030204" pitchFamily="18" charset="0"/>
                        <a:cs typeface="Chalkboard"/>
                      </a:rPr>
                      <m:t> </m:t>
                    </m:r>
                    <m:r>
                      <m:rPr>
                        <m:nor/>
                      </m:rPr>
                      <a:rPr lang="en-US" b="1" smtClean="0">
                        <a:solidFill>
                          <a:schemeClr val="accent2">
                            <a:lumMod val="50000"/>
                          </a:schemeClr>
                        </a:solidFill>
                        <a:latin typeface="Chalkboard" panose="03050602040202020205" pitchFamily="66" charset="77"/>
                        <a:ea typeface="Cambria Math" panose="02040503050406030204" pitchFamily="18" charset="0"/>
                        <a:cs typeface="Chalkboard"/>
                      </a:rPr>
                      <m:t>(</m:t>
                    </m:r>
                    <m:r>
                      <a:rPr lang="en-US" b="1" i="1" smtClean="0">
                        <a:solidFill>
                          <a:schemeClr val="accent2">
                            <a:lumMod val="50000"/>
                          </a:schemeClr>
                        </a:solidFill>
                        <a:latin typeface="Cambria Math" panose="02040503050406030204" pitchFamily="18" charset="0"/>
                        <a:ea typeface="Cambria Math" panose="02040503050406030204" pitchFamily="18" charset="0"/>
                        <a:cs typeface="Chalkboard"/>
                      </a:rPr>
                      <m:t>𝑮</m:t>
                    </m:r>
                    <m:r>
                      <a:rPr lang="en-US" b="1" i="1" smtClean="0">
                        <a:solidFill>
                          <a:schemeClr val="accent2">
                            <a:lumMod val="50000"/>
                          </a:schemeClr>
                        </a:solidFill>
                        <a:latin typeface="Cambria Math" panose="02040503050406030204" pitchFamily="18" charset="0"/>
                        <a:ea typeface="Cambria Math" panose="02040503050406030204" pitchFamily="18" charset="0"/>
                        <a:cs typeface="Chalkboard"/>
                      </a:rPr>
                      <m:t> ⊃</m:t>
                    </m:r>
                    <m:r>
                      <a:rPr lang="en-US" b="1" i="1">
                        <a:solidFill>
                          <a:schemeClr val="accent2">
                            <a:lumMod val="50000"/>
                          </a:schemeClr>
                        </a:solidFill>
                        <a:latin typeface="Cambria Math" panose="02040503050406030204" pitchFamily="18" charset="0"/>
                        <a:ea typeface="Cambria Math" panose="02040503050406030204" pitchFamily="18" charset="0"/>
                        <a:cs typeface="Chalkboard"/>
                      </a:rPr>
                      <m:t>𝑯</m:t>
                    </m:r>
                  </m:oMath>
                </a14:m>
                <a:r>
                  <a:rPr lang="en-US" b="1">
                    <a:solidFill>
                      <a:schemeClr val="accent2">
                        <a:lumMod val="50000"/>
                      </a:schemeClr>
                    </a:solidFill>
                    <a:latin typeface="Chalkboard SE" panose="03050602040202020205" pitchFamily="66" charset="77"/>
                    <a:cs typeface="Chalkboard"/>
                  </a:rPr>
                  <a:t>), finding the independent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cs typeface="Chalkboard"/>
                      </a:rPr>
                      <m:t>𝑯</m:t>
                    </m:r>
                  </m:oMath>
                </a14:m>
                <a:r>
                  <a:rPr lang="en-US" b="1">
                    <a:solidFill>
                      <a:schemeClr val="accent2">
                        <a:lumMod val="50000"/>
                      </a:schemeClr>
                    </a:solidFill>
                    <a:latin typeface="Chalkboard SE" panose="03050602040202020205" pitchFamily="66" charset="77"/>
                    <a:cs typeface="Chalkboard"/>
                  </a:rPr>
                  <a:t> scalars one that one can build from the generators of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cs typeface="Chalkboard"/>
                      </a:rPr>
                      <m:t>𝑮</m:t>
                    </m:r>
                  </m:oMath>
                </a14:m>
                <a:r>
                  <a:rPr lang="en-US" b="1">
                    <a:solidFill>
                      <a:schemeClr val="accent2">
                        <a:lumMod val="50000"/>
                      </a:schemeClr>
                    </a:solidFill>
                    <a:latin typeface="Chalkboard SE" panose="03050602040202020205" pitchFamily="66" charset="77"/>
                    <a:cs typeface="Chalkboard"/>
                  </a:rPr>
                  <a:t> is a well-defined group theoretical problem; namely, establishing the </a:t>
                </a:r>
                <a:r>
                  <a:rPr lang="en-US" b="1">
                    <a:solidFill>
                      <a:srgbClr val="008F00"/>
                    </a:solidFill>
                    <a:latin typeface="Chalkboard SE" panose="03050602040202020205" pitchFamily="66" charset="77"/>
                    <a:cs typeface="Chalkboard"/>
                  </a:rPr>
                  <a:t>Integrity Basis (IB) </a:t>
                </a:r>
                <a:r>
                  <a:rPr lang="en-US" b="1">
                    <a:solidFill>
                      <a:schemeClr val="accent2">
                        <a:lumMod val="50000"/>
                      </a:schemeClr>
                    </a:solidFill>
                    <a:latin typeface="Chalkboard SE" panose="03050602040202020205" pitchFamily="66" charset="77"/>
                    <a:cs typeface="Chalkboard"/>
                  </a:rPr>
                  <a:t>for the </a:t>
                </a:r>
                <a14:m>
                  <m:oMath xmlns:m="http://schemas.openxmlformats.org/officeDocument/2006/math">
                    <m:r>
                      <m:rPr>
                        <m:nor/>
                      </m:rPr>
                      <a:rPr lang="en-US" b="1">
                        <a:solidFill>
                          <a:schemeClr val="accent2">
                            <a:lumMod val="50000"/>
                          </a:schemeClr>
                        </a:solidFill>
                        <a:latin typeface="Chalkboard" panose="03050602040202020205" pitchFamily="66" charset="77"/>
                        <a:ea typeface="Cambria Math" panose="02040503050406030204" pitchFamily="18" charset="0"/>
                        <a:cs typeface="Chalkboard"/>
                      </a:rPr>
                      <m:t>(</m:t>
                    </m:r>
                    <m:r>
                      <a:rPr lang="en-US" b="1" i="1" smtClean="0">
                        <a:solidFill>
                          <a:schemeClr val="accent2">
                            <a:lumMod val="50000"/>
                          </a:schemeClr>
                        </a:solidFill>
                        <a:latin typeface="Cambria Math" panose="02040503050406030204" pitchFamily="18" charset="0"/>
                        <a:ea typeface="Cambria Math" panose="02040503050406030204" pitchFamily="18" charset="0"/>
                        <a:cs typeface="Chalkboard"/>
                      </a:rPr>
                      <m:t>𝑮</m:t>
                    </m:r>
                    <m:r>
                      <a:rPr lang="en-US" b="1" i="1">
                        <a:solidFill>
                          <a:schemeClr val="accent2">
                            <a:lumMod val="50000"/>
                          </a:schemeClr>
                        </a:solidFill>
                        <a:latin typeface="Cambria Math" panose="02040503050406030204" pitchFamily="18" charset="0"/>
                        <a:ea typeface="Cambria Math" panose="02040503050406030204" pitchFamily="18" charset="0"/>
                        <a:cs typeface="Chalkboard"/>
                      </a:rPr>
                      <m:t> ⊃</m:t>
                    </m:r>
                    <m:r>
                      <a:rPr lang="en-US" b="1" i="1">
                        <a:solidFill>
                          <a:schemeClr val="accent2">
                            <a:lumMod val="50000"/>
                          </a:schemeClr>
                        </a:solidFill>
                        <a:latin typeface="Cambria Math" panose="02040503050406030204" pitchFamily="18" charset="0"/>
                        <a:ea typeface="Cambria Math" panose="02040503050406030204" pitchFamily="18" charset="0"/>
                        <a:cs typeface="Chalkboard"/>
                      </a:rPr>
                      <m:t>𝑯</m:t>
                    </m:r>
                  </m:oMath>
                </a14:m>
                <a:r>
                  <a:rPr lang="en-US" b="1">
                    <a:solidFill>
                      <a:schemeClr val="accent2">
                        <a:lumMod val="50000"/>
                      </a:schemeClr>
                    </a:solidFill>
                    <a:latin typeface="Chalkboard SE" panose="03050602040202020205" pitchFamily="66" charset="77"/>
                    <a:cs typeface="Chalkboard"/>
                  </a:rPr>
                  <a:t>) structure.  In our case,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cs typeface="Chalkboard"/>
                      </a:rPr>
                      <m:t>𝑮</m:t>
                    </m:r>
                    <m:r>
                      <a:rPr lang="en-US" b="1" i="1">
                        <a:solidFill>
                          <a:schemeClr val="accent2">
                            <a:lumMod val="50000"/>
                          </a:schemeClr>
                        </a:solidFill>
                        <a:latin typeface="Cambria Math" panose="02040503050406030204" pitchFamily="18" charset="0"/>
                        <a:ea typeface="Cambria Math" panose="02040503050406030204" pitchFamily="18" charset="0"/>
                        <a:cs typeface="Chalkboard"/>
                      </a:rPr>
                      <m:t> </m:t>
                    </m:r>
                  </m:oMath>
                </a14:m>
                <a:r>
                  <a:rPr lang="en-US" sz="1800" b="1">
                    <a:solidFill>
                      <a:schemeClr val="accent2">
                        <a:lumMod val="50000"/>
                      </a:schemeClr>
                    </a:solidFill>
                    <a:latin typeface="Chalkboard SE" panose="03050602040202020205" pitchFamily="66" charset="77"/>
                    <a:cs typeface="Chalkboard"/>
                  </a:rPr>
                  <a:t> </a:t>
                </a:r>
                <a:r>
                  <a:rPr lang="en-US" b="1">
                    <a:solidFill>
                      <a:schemeClr val="accent2">
                        <a:lumMod val="50000"/>
                      </a:schemeClr>
                    </a:solidFill>
                    <a:latin typeface="Chalkboard SE" panose="03050602040202020205" pitchFamily="66" charset="77"/>
                    <a:cs typeface="Chalkboard"/>
                  </a:rPr>
                  <a:t>is U(3) and H is SO(3), and the </a:t>
                </a:r>
                <a:r>
                  <a:rPr lang="en-US" b="1">
                    <a:solidFill>
                      <a:srgbClr val="008F00"/>
                    </a:solidFill>
                    <a:latin typeface="Chalkboard SE" panose="03050602040202020205" pitchFamily="66" charset="77"/>
                    <a:cs typeface="Chalkboard"/>
                  </a:rPr>
                  <a:t>IB</a:t>
                </a:r>
                <a:r>
                  <a:rPr lang="en-US" b="1">
                    <a:solidFill>
                      <a:schemeClr val="accent2">
                        <a:lumMod val="50000"/>
                      </a:schemeClr>
                    </a:solidFill>
                    <a:latin typeface="Chalkboard SE" panose="03050602040202020205" pitchFamily="66" charset="77"/>
                    <a:cs typeface="Chalkboard"/>
                  </a:rPr>
                  <a:t> is well-known.  Also, due to the group commutation properties, all such scalars can be expressed in terms of a subset of scalars, the so-called generators of the </a:t>
                </a:r>
                <a:r>
                  <a:rPr lang="en-US" b="1">
                    <a:solidFill>
                      <a:srgbClr val="008F00"/>
                    </a:solidFill>
                    <a:latin typeface="Chalkboard SE" panose="03050602040202020205" pitchFamily="66" charset="77"/>
                    <a:cs typeface="Chalkboard"/>
                  </a:rPr>
                  <a:t>IB</a:t>
                </a:r>
                <a:r>
                  <a:rPr lang="en-US" b="1">
                    <a:solidFill>
                      <a:schemeClr val="accent2">
                        <a:lumMod val="50000"/>
                      </a:schemeClr>
                    </a:solidFill>
                    <a:latin typeface="Chalkboard SE" panose="03050602040202020205" pitchFamily="66" charset="77"/>
                    <a:cs typeface="Chalkboard"/>
                  </a:rPr>
                  <a:t>.  For the case of SU(3)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cs typeface="Chalkboard"/>
                      </a:rPr>
                      <m:t>⊃ </m:t>
                    </m:r>
                  </m:oMath>
                </a14:m>
                <a:r>
                  <a:rPr lang="en-US" b="1">
                    <a:solidFill>
                      <a:schemeClr val="accent2">
                        <a:lumMod val="50000"/>
                      </a:schemeClr>
                    </a:solidFill>
                    <a:latin typeface="Chalkboard SE" panose="03050602040202020205" pitchFamily="66" charset="77"/>
                    <a:cs typeface="Chalkboard"/>
                  </a:rPr>
                  <a:t>SO(3) the result of such an analysis, given in </a:t>
                </a:r>
                <a:r>
                  <a:rPr lang="en-US" sz="1800" b="1">
                    <a:solidFill>
                      <a:schemeClr val="accent2">
                        <a:lumMod val="50000"/>
                      </a:schemeClr>
                    </a:solidFill>
                    <a:latin typeface="Chalkboard SE" panose="03050602040202020205" pitchFamily="66" charset="77"/>
                    <a:cs typeface="Chalkboard"/>
                  </a:rPr>
                  <a:t>terms of their tensorial rank (number of generators involved), is as follows:</a:t>
                </a:r>
                <a:endParaRPr lang="en-US"/>
              </a:p>
            </p:txBody>
          </p:sp>
        </mc:Choice>
        <mc:Fallback xmlns="">
          <p:sp>
            <p:nvSpPr>
              <p:cNvPr id="5" name="TextBox 4">
                <a:extLst>
                  <a:ext uri="{FF2B5EF4-FFF2-40B4-BE49-F238E27FC236}">
                    <a16:creationId xmlns:a16="http://schemas.microsoft.com/office/drawing/2014/main" id="{405D2DD2-690B-32C3-9244-C8E800700490}"/>
                  </a:ext>
                </a:extLst>
              </p:cNvPr>
              <p:cNvSpPr txBox="1">
                <a:spLocks noRot="1" noChangeAspect="1" noMove="1" noResize="1" noEditPoints="1" noAdjustHandles="1" noChangeArrowheads="1" noChangeShapeType="1" noTextEdit="1"/>
              </p:cNvSpPr>
              <p:nvPr/>
            </p:nvSpPr>
            <p:spPr>
              <a:xfrm>
                <a:off x="1106404" y="622275"/>
                <a:ext cx="10201522" cy="2031325"/>
              </a:xfrm>
              <a:prstGeom prst="rect">
                <a:avLst/>
              </a:prstGeom>
              <a:blipFill>
                <a:blip r:embed="rId2"/>
                <a:stretch>
                  <a:fillRect l="-373" t="-621" r="-497" b="-4348"/>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FACD4553-70B8-B6AE-88C8-1427A9FA3A09}"/>
              </a:ext>
            </a:extLst>
          </p:cNvPr>
          <p:cNvSpPr txBox="1"/>
          <p:nvPr/>
        </p:nvSpPr>
        <p:spPr>
          <a:xfrm>
            <a:off x="9939" y="15520"/>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Symplectic Symmetry: </a:t>
            </a:r>
            <a:r>
              <a:rPr lang="en-US" sz="2800" b="1">
                <a:solidFill>
                  <a:srgbClr val="008F00"/>
                </a:solidFill>
                <a:latin typeface="Chalkboard" panose="03050602040202020205" pitchFamily="66" charset="77"/>
              </a:rPr>
              <a:t>Independent Rotational Scalars (3D-HO)</a:t>
            </a:r>
            <a:endParaRPr lang="en-US" sz="2800" b="1">
              <a:solidFill>
                <a:srgbClr val="008F00"/>
              </a:solidFill>
            </a:endParaRPr>
          </a:p>
        </p:txBody>
      </p:sp>
      <p:cxnSp>
        <p:nvCxnSpPr>
          <p:cNvPr id="7" name="Straight Connector 6">
            <a:extLst>
              <a:ext uri="{FF2B5EF4-FFF2-40B4-BE49-F238E27FC236}">
                <a16:creationId xmlns:a16="http://schemas.microsoft.com/office/drawing/2014/main" id="{F86D9101-8CF3-B925-8F4F-8C31E258E404}"/>
              </a:ext>
            </a:extLst>
          </p:cNvPr>
          <p:cNvCxnSpPr>
            <a:cxnSpLocks/>
          </p:cNvCxnSpPr>
          <p:nvPr/>
        </p:nvCxnSpPr>
        <p:spPr>
          <a:xfrm>
            <a:off x="779235" y="562679"/>
            <a:ext cx="10665223"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92F510-AE7A-4485-CC17-DEEA68490120}"/>
              </a:ext>
            </a:extLst>
          </p:cNvPr>
          <p:cNvGrpSpPr/>
          <p:nvPr/>
        </p:nvGrpSpPr>
        <p:grpSpPr>
          <a:xfrm>
            <a:off x="1160242" y="2651460"/>
            <a:ext cx="5674585" cy="3625416"/>
            <a:chOff x="1160242" y="2659210"/>
            <a:chExt cx="5674585" cy="3625416"/>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08C58EB-6E8A-86DF-450B-09645B41ED21}"/>
                    </a:ext>
                  </a:extLst>
                </p:cNvPr>
                <p:cNvSpPr txBox="1"/>
                <p:nvPr/>
              </p:nvSpPr>
              <p:spPr>
                <a:xfrm>
                  <a:off x="1160242" y="2659210"/>
                  <a:ext cx="5674585" cy="3625416"/>
                </a:xfrm>
                <a:prstGeom prst="rect">
                  <a:avLst/>
                </a:prstGeom>
                <a:noFill/>
              </p:spPr>
              <p:txBody>
                <a:bodyPr wrap="square" rtlCol="0">
                  <a:spAutoFit/>
                </a:bodyPr>
                <a:lstStyle/>
                <a:p>
                  <a:pPr>
                    <a:spcAft>
                      <a:spcPts val="0"/>
                    </a:spcAft>
                  </a:pPr>
                  <a:r>
                    <a:rPr lang="en-US" sz="1400" b="1">
                      <a:solidFill>
                        <a:schemeClr val="accent2">
                          <a:lumMod val="50000"/>
                        </a:schemeClr>
                      </a:solidFill>
                      <a:latin typeface="Chalkboard SE" panose="03050602040202020205" pitchFamily="66" charset="77"/>
                      <a:cs typeface="Chalkboard"/>
                    </a:rPr>
                    <a:t> Tensorial Rank of Rotational Scalars in U(3) </a:t>
                  </a:r>
                  <a14:m>
                    <m:oMath xmlns:m="http://schemas.openxmlformats.org/officeDocument/2006/math">
                      <m:r>
                        <a:rPr lang="en-US" sz="1400" b="1" i="1">
                          <a:solidFill>
                            <a:schemeClr val="accent2">
                              <a:lumMod val="50000"/>
                            </a:schemeClr>
                          </a:solidFill>
                          <a:latin typeface="Cambria Math" panose="02040503050406030204" pitchFamily="18" charset="0"/>
                          <a:ea typeface="Cambria Math" panose="02040503050406030204" pitchFamily="18" charset="0"/>
                          <a:cs typeface="Chalkboard"/>
                        </a:rPr>
                        <m:t>⊃</m:t>
                      </m:r>
                    </m:oMath>
                  </a14:m>
                  <a:r>
                    <a:rPr lang="en-US" sz="1400" b="1">
                      <a:solidFill>
                        <a:schemeClr val="accent2">
                          <a:lumMod val="50000"/>
                        </a:schemeClr>
                      </a:solidFill>
                      <a:latin typeface="Chalkboard SE" panose="03050602040202020205" pitchFamily="66" charset="77"/>
                      <a:cs typeface="Chalkboard"/>
                    </a:rPr>
                    <a:t> SU(3) Reduction</a:t>
                  </a:r>
                </a:p>
                <a:p>
                  <a:pPr>
                    <a:spcAft>
                      <a:spcPts val="0"/>
                    </a:spcAft>
                  </a:pPr>
                  <a:endParaRPr lang="en-US" sz="800" b="1">
                    <a:solidFill>
                      <a:schemeClr val="accent2">
                        <a:lumMod val="50000"/>
                      </a:schemeClr>
                    </a:solidFill>
                    <a:latin typeface="Chalkboard SE" panose="03050602040202020205" pitchFamily="66" charset="77"/>
                    <a:cs typeface="Chalkboard"/>
                  </a:endParaRPr>
                </a:p>
                <a:p>
                  <a:pPr>
                    <a:spcAft>
                      <a:spcPts val="0"/>
                    </a:spcAft>
                  </a:pPr>
                  <a:r>
                    <a:rPr lang="en-US" sz="1200" b="1">
                      <a:solidFill>
                        <a:schemeClr val="accent2">
                          <a:lumMod val="50000"/>
                        </a:schemeClr>
                      </a:solidFill>
                      <a:latin typeface="Chalkboard SE" panose="03050602040202020205" pitchFamily="66" charset="77"/>
                      <a:cs typeface="Chalkboard"/>
                    </a:rPr>
                    <a:t>Rank 1 Tensors: </a:t>
                  </a:r>
                  <a:r>
                    <a:rPr lang="en-US" sz="800" b="1">
                      <a:solidFill>
                        <a:schemeClr val="accent2">
                          <a:lumMod val="50000"/>
                        </a:schemeClr>
                      </a:solidFill>
                      <a:latin typeface="Chalkboard SE" panose="03050602040202020205" pitchFamily="66" charset="77"/>
                      <a:cs typeface="Chalkboard"/>
                    </a:rPr>
                    <a:t> </a:t>
                  </a:r>
                  <a:r>
                    <a:rPr lang="en-US" sz="1200" b="1">
                      <a:solidFill>
                        <a:schemeClr val="accent2">
                          <a:lumMod val="50000"/>
                        </a:schemeClr>
                      </a:solidFill>
                      <a:latin typeface="Chalkboard SE" panose="03050602040202020205" pitchFamily="66" charset="77"/>
                      <a:cs typeface="Chalkboard"/>
                    </a:rPr>
                    <a:t>N  [total number of oscillator quanta] </a:t>
                  </a:r>
                </a:p>
                <a:p>
                  <a:pPr>
                    <a:spcAft>
                      <a:spcPts val="0"/>
                    </a:spcAft>
                  </a:pPr>
                  <a:r>
                    <a:rPr lang="en-US" sz="1200" b="1">
                      <a:solidFill>
                        <a:schemeClr val="accent2">
                          <a:lumMod val="50000"/>
                        </a:schemeClr>
                      </a:solidFill>
                      <a:latin typeface="Chalkboard SE" panose="03050602040202020205" pitchFamily="66" charset="77"/>
                      <a:cs typeface="Chalkboard"/>
                    </a:rPr>
                    <a:t>Rank 2 Tensors:</a:t>
                  </a:r>
                  <a:r>
                    <a:rPr lang="en-US" sz="800" b="1">
                      <a:solidFill>
                        <a:schemeClr val="accent2">
                          <a:lumMod val="50000"/>
                        </a:schemeClr>
                      </a:solidFill>
                      <a:latin typeface="Chalkboard SE" panose="03050602040202020205" pitchFamily="66" charset="77"/>
                      <a:cs typeface="Chalkboard"/>
                    </a:rPr>
                    <a:t>  </a:t>
                  </a:r>
                  <a:r>
                    <a:rPr lang="en-US" sz="1200" b="1">
                      <a:solidFill>
                        <a:schemeClr val="accent2">
                          <a:lumMod val="50000"/>
                        </a:schemeClr>
                      </a:solidFill>
                      <a:latin typeface="Chalkboard SE" panose="03050602040202020205" pitchFamily="66" charset="77"/>
                      <a:cs typeface="Chalkboard"/>
                    </a:rPr>
                    <a:t>L</a:t>
                  </a:r>
                  <a:r>
                    <a:rPr lang="en-US" sz="1200" b="1" baseline="30000">
                      <a:solidFill>
                        <a:schemeClr val="accent2">
                          <a:lumMod val="50000"/>
                        </a:schemeClr>
                      </a:solidFill>
                      <a:latin typeface="Chalkboard SE" panose="03050602040202020205" pitchFamily="66" charset="77"/>
                      <a:cs typeface="Chalkboard"/>
                    </a:rPr>
                    <a:t>2</a:t>
                  </a:r>
                  <a:r>
                    <a:rPr lang="en-US" sz="1200" b="1">
                      <a:solidFill>
                        <a:schemeClr val="accent2">
                          <a:lumMod val="50000"/>
                        </a:schemeClr>
                      </a:solidFill>
                      <a:latin typeface="Chalkboard SE" panose="03050602040202020205" pitchFamily="66" charset="77"/>
                      <a:cs typeface="Chalkboard"/>
                    </a:rPr>
                    <a:t> [angular momentum squared: (L x L)</a:t>
                  </a:r>
                  <a:r>
                    <a:rPr lang="en-US" sz="1200" b="1" baseline="30000">
                      <a:solidFill>
                        <a:schemeClr val="accent2">
                          <a:lumMod val="50000"/>
                        </a:schemeClr>
                      </a:solidFill>
                      <a:latin typeface="Chalkboard SE" panose="03050602040202020205" pitchFamily="66" charset="77"/>
                      <a:cs typeface="Chalkboard"/>
                    </a:rPr>
                    <a:t>0</a:t>
                  </a:r>
                  <a:r>
                    <a:rPr lang="en-US" sz="1200" b="1" cap="all">
                      <a:solidFill>
                        <a:schemeClr val="accent2">
                          <a:lumMod val="50000"/>
                        </a:schemeClr>
                      </a:solidFill>
                      <a:latin typeface="Chalkboard SE" panose="03050602040202020205" pitchFamily="66" charset="77"/>
                      <a:cs typeface="Chalkboard"/>
                    </a:rPr>
                    <a:t>]</a:t>
                  </a:r>
                  <a:r>
                    <a:rPr lang="en-US" sz="1200" b="1">
                      <a:solidFill>
                        <a:schemeClr val="accent2">
                          <a:lumMod val="50000"/>
                        </a:schemeClr>
                      </a:solidFill>
                      <a:latin typeface="Chalkboard SE" panose="03050602040202020205" pitchFamily="66" charset="77"/>
                      <a:cs typeface="Chalkboard"/>
                    </a:rPr>
                    <a:t> </a:t>
                  </a:r>
                </a:p>
                <a:p>
                  <a:pPr>
                    <a:spcAft>
                      <a:spcPts val="0"/>
                    </a:spcAft>
                  </a:pPr>
                  <a:r>
                    <a:rPr lang="en-US" sz="1200" b="1">
                      <a:solidFill>
                        <a:schemeClr val="accent2">
                          <a:lumMod val="50000"/>
                        </a:schemeClr>
                      </a:solidFill>
                      <a:latin typeface="Chalkboard SE" panose="03050602040202020205" pitchFamily="66" charset="77"/>
                      <a:cs typeface="Chalkboard"/>
                    </a:rPr>
                    <a:t>                   C</a:t>
                  </a:r>
                  <a:r>
                    <a:rPr lang="en-US" sz="1200" b="1" baseline="-25000">
                      <a:solidFill>
                        <a:schemeClr val="accent2">
                          <a:lumMod val="50000"/>
                        </a:schemeClr>
                      </a:solidFill>
                      <a:latin typeface="Chalkboard SE" panose="03050602040202020205" pitchFamily="66" charset="77"/>
                      <a:cs typeface="Chalkboard"/>
                    </a:rPr>
                    <a:t>2</a:t>
                  </a:r>
                  <a:r>
                    <a:rPr lang="en-US" sz="1200" b="1">
                      <a:solidFill>
                        <a:schemeClr val="accent2">
                          <a:lumMod val="50000"/>
                        </a:schemeClr>
                      </a:solidFill>
                      <a:latin typeface="Chalkboard SE" panose="03050602040202020205" pitchFamily="66" charset="77"/>
                      <a:cs typeface="Chalkboard"/>
                    </a:rPr>
                    <a:t> [2</a:t>
                  </a:r>
                  <a:r>
                    <a:rPr lang="en-US" sz="1200" b="1" baseline="30000">
                      <a:solidFill>
                        <a:schemeClr val="accent2">
                          <a:lumMod val="50000"/>
                        </a:schemeClr>
                      </a:solidFill>
                      <a:latin typeface="Chalkboard SE" panose="03050602040202020205" pitchFamily="66" charset="77"/>
                      <a:cs typeface="Chalkboard"/>
                    </a:rPr>
                    <a:t>nd</a:t>
                  </a:r>
                  <a:r>
                    <a:rPr lang="en-US" sz="1200" b="1">
                      <a:solidFill>
                        <a:schemeClr val="accent2">
                          <a:lumMod val="50000"/>
                        </a:schemeClr>
                      </a:solidFill>
                      <a:latin typeface="Chalkboard SE" panose="03050602040202020205" pitchFamily="66" charset="77"/>
                      <a:cs typeface="Chalkboard"/>
                    </a:rPr>
                    <a:t> order invariant of SU(3)]</a:t>
                  </a:r>
                </a:p>
                <a:p>
                  <a:pPr>
                    <a:spcAft>
                      <a:spcPts val="0"/>
                    </a:spcAft>
                  </a:pPr>
                  <a:r>
                    <a:rPr lang="en-US" sz="1200" b="1">
                      <a:solidFill>
                        <a:schemeClr val="accent2">
                          <a:lumMod val="50000"/>
                        </a:schemeClr>
                      </a:solidFill>
                      <a:latin typeface="Chalkboard SE" panose="03050602040202020205" pitchFamily="66" charset="77"/>
                      <a:cs typeface="Chalkboard"/>
                    </a:rPr>
                    <a:t>                   </a:t>
                  </a:r>
                  <a:r>
                    <a:rPr lang="en-US" sz="1200" b="1">
                      <a:solidFill>
                        <a:srgbClr val="FF0000"/>
                      </a:solidFill>
                      <a:latin typeface="Chalkboard SE" panose="03050602040202020205" pitchFamily="66" charset="77"/>
                      <a:cs typeface="Chalkboard"/>
                    </a:rPr>
                    <a:t>N</a:t>
                  </a:r>
                  <a:r>
                    <a:rPr lang="en-US" sz="1200" b="1" baseline="30000">
                      <a:solidFill>
                        <a:srgbClr val="FF0000"/>
                      </a:solidFill>
                      <a:latin typeface="Chalkboard SE" panose="03050602040202020205" pitchFamily="66" charset="77"/>
                      <a:cs typeface="Chalkboard"/>
                    </a:rPr>
                    <a:t>2 </a:t>
                  </a:r>
                  <a:r>
                    <a:rPr lang="en-US" sz="1200" b="1">
                      <a:solidFill>
                        <a:srgbClr val="FF0000"/>
                      </a:solidFill>
                      <a:latin typeface="Chalkboard SE" panose="03050602040202020205" pitchFamily="66" charset="77"/>
                      <a:cs typeface="Chalkboard"/>
                    </a:rPr>
                    <a:t>[2</a:t>
                  </a:r>
                  <a:r>
                    <a:rPr lang="en-US" sz="1200" b="1" baseline="30000">
                      <a:solidFill>
                        <a:srgbClr val="FF0000"/>
                      </a:solidFill>
                      <a:latin typeface="Chalkboard SE" panose="03050602040202020205" pitchFamily="66" charset="77"/>
                      <a:cs typeface="Chalkboard"/>
                    </a:rPr>
                    <a:t>nd</a:t>
                  </a:r>
                  <a:r>
                    <a:rPr lang="en-US" sz="1200" b="1">
                      <a:solidFill>
                        <a:srgbClr val="FF0000"/>
                      </a:solidFill>
                      <a:latin typeface="Chalkboard SE" panose="03050602040202020205" pitchFamily="66" charset="77"/>
                      <a:cs typeface="Chalkboard"/>
                    </a:rPr>
                    <a:t> order N]</a:t>
                  </a:r>
                  <a:endParaRPr lang="en-US" sz="1200" b="1" baseline="30000">
                    <a:solidFill>
                      <a:srgbClr val="FF0000"/>
                    </a:solidFill>
                    <a:latin typeface="Chalkboard SE" panose="03050602040202020205" pitchFamily="66" charset="77"/>
                    <a:cs typeface="Chalkboard"/>
                  </a:endParaRPr>
                </a:p>
                <a:p>
                  <a:pPr>
                    <a:spcAft>
                      <a:spcPts val="0"/>
                    </a:spcAft>
                  </a:pPr>
                  <a:r>
                    <a:rPr lang="en-US" sz="1200" b="1">
                      <a:solidFill>
                        <a:schemeClr val="accent2">
                          <a:lumMod val="50000"/>
                        </a:schemeClr>
                      </a:solidFill>
                      <a:latin typeface="Chalkboard SE" panose="03050602040202020205" pitchFamily="66" charset="77"/>
                      <a:cs typeface="Chalkboard"/>
                    </a:rPr>
                    <a:t>Rank 3 Tensors: C</a:t>
                  </a:r>
                  <a:r>
                    <a:rPr lang="en-US" sz="1200" b="1" baseline="-25000">
                      <a:solidFill>
                        <a:schemeClr val="accent2">
                          <a:lumMod val="50000"/>
                        </a:schemeClr>
                      </a:solidFill>
                      <a:latin typeface="Chalkboard SE" panose="03050602040202020205" pitchFamily="66" charset="77"/>
                      <a:cs typeface="Chalkboard"/>
                    </a:rPr>
                    <a:t>3  </a:t>
                  </a:r>
                  <a:r>
                    <a:rPr lang="en-US" sz="1200" b="1">
                      <a:solidFill>
                        <a:schemeClr val="accent2">
                          <a:lumMod val="50000"/>
                        </a:schemeClr>
                      </a:solidFill>
                      <a:latin typeface="Chalkboard SE" panose="03050602040202020205" pitchFamily="66" charset="77"/>
                      <a:cs typeface="Chalkboard"/>
                    </a:rPr>
                    <a:t>[3</a:t>
                  </a:r>
                  <a:r>
                    <a:rPr lang="en-US" sz="1200" b="1" baseline="30000">
                      <a:solidFill>
                        <a:schemeClr val="accent2">
                          <a:lumMod val="50000"/>
                        </a:schemeClr>
                      </a:solidFill>
                      <a:latin typeface="Chalkboard SE" panose="03050602040202020205" pitchFamily="66" charset="77"/>
                      <a:cs typeface="Chalkboard"/>
                    </a:rPr>
                    <a:t>rd</a:t>
                  </a:r>
                  <a:r>
                    <a:rPr lang="en-US" sz="1200" b="1">
                      <a:solidFill>
                        <a:schemeClr val="accent2">
                          <a:lumMod val="50000"/>
                        </a:schemeClr>
                      </a:solidFill>
                      <a:latin typeface="Chalkboard SE" panose="03050602040202020205" pitchFamily="66" charset="77"/>
                      <a:cs typeface="Chalkboard"/>
                    </a:rPr>
                    <a:t> order invariant of SU(3)]</a:t>
                  </a:r>
                </a:p>
                <a:p>
                  <a:pPr>
                    <a:spcAft>
                      <a:spcPts val="0"/>
                    </a:spcAft>
                  </a:pPr>
                  <a:r>
                    <a:rPr lang="en-US" sz="1200" b="1">
                      <a:solidFill>
                        <a:schemeClr val="accent2">
                          <a:lumMod val="50000"/>
                        </a:schemeClr>
                      </a:solidFill>
                      <a:latin typeface="Chalkboard SE" panose="03050602040202020205" pitchFamily="66" charset="77"/>
                      <a:cs typeface="Chalkboard"/>
                    </a:rPr>
                    <a:t>                   X</a:t>
                  </a:r>
                  <a:r>
                    <a:rPr lang="en-US" sz="1200" b="1" baseline="-25000">
                      <a:solidFill>
                        <a:schemeClr val="accent2">
                          <a:lumMod val="50000"/>
                        </a:schemeClr>
                      </a:solidFill>
                      <a:latin typeface="Chalkboard SE" panose="03050602040202020205" pitchFamily="66" charset="77"/>
                      <a:cs typeface="Chalkboard"/>
                    </a:rPr>
                    <a:t>3</a:t>
                  </a:r>
                  <a:r>
                    <a:rPr lang="en-US" sz="1200" b="1">
                      <a:solidFill>
                        <a:schemeClr val="accent2">
                          <a:lumMod val="50000"/>
                        </a:schemeClr>
                      </a:solidFill>
                      <a:latin typeface="Chalkboard SE" panose="03050602040202020205" pitchFamily="66" charset="77"/>
                      <a:cs typeface="Chalkboard"/>
                    </a:rPr>
                    <a:t> {3</a:t>
                  </a:r>
                  <a:r>
                    <a:rPr lang="en-US" sz="1200" b="1" baseline="30000">
                      <a:solidFill>
                        <a:schemeClr val="accent2">
                          <a:lumMod val="50000"/>
                        </a:schemeClr>
                      </a:solidFill>
                      <a:latin typeface="Chalkboard SE" panose="03050602040202020205" pitchFamily="66" charset="77"/>
                      <a:cs typeface="Chalkboard"/>
                    </a:rPr>
                    <a:t>rd</a:t>
                  </a:r>
                  <a:r>
                    <a:rPr lang="en-US" sz="1200" b="1">
                      <a:solidFill>
                        <a:schemeClr val="accent2">
                          <a:lumMod val="50000"/>
                        </a:schemeClr>
                      </a:solidFill>
                      <a:latin typeface="Chalkboard SE" panose="03050602040202020205" pitchFamily="66" charset="77"/>
                      <a:cs typeface="Chalkboard"/>
                    </a:rPr>
                    <a:t> order </a:t>
                  </a:r>
                  <a:r>
                    <a:rPr lang="en-US" sz="1200" b="1">
                      <a:solidFill>
                        <a:srgbClr val="008F00"/>
                      </a:solidFill>
                      <a:latin typeface="Chalkboard SE" panose="03050602040202020205" pitchFamily="66" charset="77"/>
                      <a:cs typeface="Chalkboard"/>
                    </a:rPr>
                    <a:t>non-invariant* </a:t>
                  </a:r>
                  <a:r>
                    <a:rPr lang="en-US" sz="1200" b="1">
                      <a:solidFill>
                        <a:schemeClr val="accent2">
                          <a:lumMod val="50000"/>
                        </a:schemeClr>
                      </a:solidFill>
                      <a:latin typeface="Chalkboard SE" panose="03050602040202020205" pitchFamily="66" charset="77"/>
                      <a:cs typeface="Chalkboard"/>
                    </a:rPr>
                    <a:t>SU(3) scalar: (</a:t>
                  </a:r>
                  <a:r>
                    <a:rPr lang="en-US" sz="1200" b="1" err="1">
                      <a:solidFill>
                        <a:schemeClr val="accent2">
                          <a:lumMod val="50000"/>
                        </a:schemeClr>
                      </a:solidFill>
                      <a:latin typeface="Chalkboard SE" panose="03050602040202020205" pitchFamily="66" charset="77"/>
                      <a:cs typeface="Chalkboard"/>
                    </a:rPr>
                    <a:t>LxQxL</a:t>
                  </a:r>
                  <a:r>
                    <a:rPr lang="en-US" sz="1200" b="1">
                      <a:solidFill>
                        <a:schemeClr val="accent2">
                          <a:lumMod val="50000"/>
                        </a:schemeClr>
                      </a:solidFill>
                      <a:latin typeface="Chalkboard SE" panose="03050602040202020205" pitchFamily="66" charset="77"/>
                      <a:cs typeface="Chalkboard"/>
                    </a:rPr>
                    <a:t>)</a:t>
                  </a:r>
                  <a:r>
                    <a:rPr lang="en-US" sz="1200" b="1" baseline="30000">
                      <a:solidFill>
                        <a:schemeClr val="accent2">
                          <a:lumMod val="50000"/>
                        </a:schemeClr>
                      </a:solidFill>
                      <a:latin typeface="Chalkboard SE" panose="03050602040202020205" pitchFamily="66" charset="77"/>
                      <a:cs typeface="Chalkboard"/>
                    </a:rPr>
                    <a:t>0</a:t>
                  </a:r>
                  <a:r>
                    <a:rPr lang="en-US" sz="1200" b="1">
                      <a:solidFill>
                        <a:schemeClr val="accent2">
                          <a:lumMod val="50000"/>
                        </a:schemeClr>
                      </a:solidFill>
                      <a:latin typeface="Chalkboard SE" panose="03050602040202020205" pitchFamily="66" charset="77"/>
                      <a:cs typeface="Chalkboard"/>
                    </a:rPr>
                    <a:t>}</a:t>
                  </a:r>
                </a:p>
                <a:p>
                  <a:pPr>
                    <a:spcAft>
                      <a:spcPts val="0"/>
                    </a:spcAft>
                  </a:pPr>
                  <a:r>
                    <a:rPr lang="en-US" sz="1200" b="1">
                      <a:solidFill>
                        <a:schemeClr val="accent2">
                          <a:lumMod val="50000"/>
                        </a:schemeClr>
                      </a:solidFill>
                      <a:latin typeface="Chalkboard SE" panose="03050602040202020205" pitchFamily="66" charset="77"/>
                      <a:cs typeface="Chalkboard"/>
                    </a:rPr>
                    <a:t>                   </a:t>
                  </a:r>
                  <a:r>
                    <a:rPr lang="en-US" sz="1200" b="1">
                      <a:solidFill>
                        <a:srgbClr val="FF0000"/>
                      </a:solidFill>
                      <a:latin typeface="Chalkboard SE" panose="03050602040202020205" pitchFamily="66" charset="77"/>
                      <a:cs typeface="Chalkboard"/>
                    </a:rPr>
                    <a:t>(N x L</a:t>
                  </a:r>
                  <a:r>
                    <a:rPr lang="en-US" sz="1200" b="1" baseline="30000">
                      <a:solidFill>
                        <a:srgbClr val="FF0000"/>
                      </a:solidFill>
                      <a:latin typeface="Chalkboard SE" panose="03050602040202020205" pitchFamily="66" charset="77"/>
                      <a:cs typeface="Chalkboard"/>
                    </a:rPr>
                    <a:t>2</a:t>
                  </a:r>
                  <a:r>
                    <a:rPr lang="en-US" sz="1200" b="1">
                      <a:solidFill>
                        <a:srgbClr val="FF0000"/>
                      </a:solidFill>
                      <a:latin typeface="Chalkboard SE" panose="03050602040202020205" pitchFamily="66" charset="77"/>
                      <a:cs typeface="Chalkboard"/>
                    </a:rPr>
                    <a:t>) </a:t>
                  </a:r>
                </a:p>
                <a:p>
                  <a:pPr>
                    <a:spcAft>
                      <a:spcPts val="0"/>
                    </a:spcAft>
                  </a:pPr>
                  <a:r>
                    <a:rPr lang="en-US" sz="1200" b="1">
                      <a:solidFill>
                        <a:srgbClr val="FF0000"/>
                      </a:solidFill>
                      <a:latin typeface="Chalkboard SE" panose="03050602040202020205" pitchFamily="66" charset="77"/>
                      <a:cs typeface="Chalkboard"/>
                    </a:rPr>
                    <a:t>                   (N x C</a:t>
                  </a:r>
                  <a:r>
                    <a:rPr lang="en-US" sz="1200" b="1" baseline="-25000">
                      <a:solidFill>
                        <a:srgbClr val="FF0000"/>
                      </a:solidFill>
                      <a:latin typeface="Chalkboard SE" panose="03050602040202020205" pitchFamily="66" charset="77"/>
                      <a:cs typeface="Chalkboard"/>
                    </a:rPr>
                    <a:t>2</a:t>
                  </a:r>
                  <a:r>
                    <a:rPr lang="en-US" sz="1200" b="1">
                      <a:solidFill>
                        <a:srgbClr val="FF0000"/>
                      </a:solidFill>
                      <a:latin typeface="Chalkboard SE" panose="03050602040202020205" pitchFamily="66" charset="77"/>
                      <a:cs typeface="Chalkboard"/>
                    </a:rPr>
                    <a:t>)</a:t>
                  </a:r>
                </a:p>
                <a:p>
                  <a:r>
                    <a:rPr lang="en-US" sz="1200" b="1">
                      <a:solidFill>
                        <a:schemeClr val="accent2">
                          <a:lumMod val="50000"/>
                        </a:schemeClr>
                      </a:solidFill>
                      <a:latin typeface="Chalkboard SE" panose="03050602040202020205" pitchFamily="66" charset="77"/>
                      <a:cs typeface="Chalkboard"/>
                    </a:rPr>
                    <a:t>                   </a:t>
                  </a:r>
                  <a:r>
                    <a:rPr lang="en-US" sz="1200" b="1">
                      <a:solidFill>
                        <a:srgbClr val="FF0000"/>
                      </a:solidFill>
                      <a:latin typeface="Chalkboard SE" panose="03050602040202020205" pitchFamily="66" charset="77"/>
                      <a:cs typeface="Chalkboard"/>
                    </a:rPr>
                    <a:t>N</a:t>
                  </a:r>
                  <a:r>
                    <a:rPr lang="en-US" sz="1200" b="1" baseline="30000">
                      <a:solidFill>
                        <a:srgbClr val="FF0000"/>
                      </a:solidFill>
                      <a:latin typeface="Chalkboard SE" panose="03050602040202020205" pitchFamily="66" charset="77"/>
                      <a:cs typeface="Chalkboard"/>
                    </a:rPr>
                    <a:t>3 </a:t>
                  </a:r>
                  <a:r>
                    <a:rPr lang="en-US" sz="1200" b="1">
                      <a:solidFill>
                        <a:srgbClr val="FF0000"/>
                      </a:solidFill>
                      <a:latin typeface="Chalkboard SE" panose="03050602040202020205" pitchFamily="66" charset="77"/>
                      <a:cs typeface="Chalkboard"/>
                    </a:rPr>
                    <a:t>[3</a:t>
                  </a:r>
                  <a:r>
                    <a:rPr lang="en-US" sz="1200" b="1" baseline="30000">
                      <a:solidFill>
                        <a:srgbClr val="FF0000"/>
                      </a:solidFill>
                      <a:latin typeface="Chalkboard SE" panose="03050602040202020205" pitchFamily="66" charset="77"/>
                      <a:cs typeface="Chalkboard"/>
                    </a:rPr>
                    <a:t>rd</a:t>
                  </a:r>
                  <a:r>
                    <a:rPr lang="en-US" sz="1200" b="1">
                      <a:solidFill>
                        <a:srgbClr val="FF0000"/>
                      </a:solidFill>
                      <a:latin typeface="Chalkboard SE" panose="03050602040202020205" pitchFamily="66" charset="77"/>
                      <a:cs typeface="Chalkboard"/>
                    </a:rPr>
                    <a:t> order N]</a:t>
                  </a:r>
                </a:p>
                <a:p>
                  <a:pPr>
                    <a:spcAft>
                      <a:spcPts val="0"/>
                    </a:spcAft>
                  </a:pPr>
                  <a:r>
                    <a:rPr lang="en-US" sz="1200" b="1">
                      <a:solidFill>
                        <a:schemeClr val="accent2">
                          <a:lumMod val="50000"/>
                        </a:schemeClr>
                      </a:solidFill>
                      <a:latin typeface="Chalkboard SE" panose="03050602040202020205" pitchFamily="66" charset="77"/>
                      <a:cs typeface="Chalkboard"/>
                    </a:rPr>
                    <a:t>Rank 4 Tensors: X</a:t>
                  </a:r>
                  <a:r>
                    <a:rPr lang="en-US" sz="1200" b="1" baseline="-25000">
                      <a:solidFill>
                        <a:schemeClr val="accent2">
                          <a:lumMod val="50000"/>
                        </a:schemeClr>
                      </a:solidFill>
                      <a:latin typeface="Chalkboard SE" panose="03050602040202020205" pitchFamily="66" charset="77"/>
                      <a:cs typeface="Chalkboard"/>
                    </a:rPr>
                    <a:t>4 </a:t>
                  </a:r>
                  <a:r>
                    <a:rPr lang="en-US" sz="1200" b="1">
                      <a:solidFill>
                        <a:schemeClr val="accent2">
                          <a:lumMod val="50000"/>
                        </a:schemeClr>
                      </a:solidFill>
                      <a:latin typeface="Chalkboard SE" panose="03050602040202020205" pitchFamily="66" charset="77"/>
                      <a:cs typeface="Chalkboard"/>
                    </a:rPr>
                    <a:t>{4</a:t>
                  </a:r>
                  <a:r>
                    <a:rPr lang="en-US" sz="1200" b="1" baseline="30000">
                      <a:solidFill>
                        <a:schemeClr val="accent2">
                          <a:lumMod val="50000"/>
                        </a:schemeClr>
                      </a:solidFill>
                      <a:latin typeface="Chalkboard SE" panose="03050602040202020205" pitchFamily="66" charset="77"/>
                      <a:cs typeface="Chalkboard"/>
                    </a:rPr>
                    <a:t>th</a:t>
                  </a:r>
                  <a:r>
                    <a:rPr lang="en-US" sz="1200" b="1">
                      <a:solidFill>
                        <a:schemeClr val="accent2">
                          <a:lumMod val="50000"/>
                        </a:schemeClr>
                      </a:solidFill>
                      <a:latin typeface="Chalkboard SE" panose="03050602040202020205" pitchFamily="66" charset="77"/>
                      <a:cs typeface="Chalkboard"/>
                    </a:rPr>
                    <a:t> order </a:t>
                  </a:r>
                  <a:r>
                    <a:rPr lang="en-US" sz="1200" b="1">
                      <a:solidFill>
                        <a:srgbClr val="008F00"/>
                      </a:solidFill>
                      <a:latin typeface="Chalkboard SE" panose="03050602040202020205" pitchFamily="66" charset="77"/>
                      <a:cs typeface="Chalkboard"/>
                    </a:rPr>
                    <a:t>non-invariant* </a:t>
                  </a:r>
                  <a:r>
                    <a:rPr lang="en-US" sz="1200" b="1">
                      <a:solidFill>
                        <a:schemeClr val="accent2">
                          <a:lumMod val="50000"/>
                        </a:schemeClr>
                      </a:solidFill>
                      <a:latin typeface="Chalkboard SE" panose="03050602040202020205" pitchFamily="66" charset="77"/>
                      <a:cs typeface="Chalkboard"/>
                    </a:rPr>
                    <a:t>SU(3) scalar: [(</a:t>
                  </a:r>
                  <a:r>
                    <a:rPr lang="en-US" sz="1200" b="1" err="1">
                      <a:solidFill>
                        <a:schemeClr val="accent2">
                          <a:lumMod val="50000"/>
                        </a:schemeClr>
                      </a:solidFill>
                      <a:latin typeface="Chalkboard SE" panose="03050602040202020205" pitchFamily="66" charset="77"/>
                      <a:cs typeface="Chalkboard"/>
                    </a:rPr>
                    <a:t>LxQ</a:t>
                  </a:r>
                  <a:r>
                    <a:rPr lang="en-US" sz="1200" b="1">
                      <a:solidFill>
                        <a:schemeClr val="accent2">
                          <a:lumMod val="50000"/>
                        </a:schemeClr>
                      </a:solidFill>
                      <a:latin typeface="Chalkboard SE" panose="03050602040202020205" pitchFamily="66" charset="77"/>
                      <a:cs typeface="Chalkboard"/>
                    </a:rPr>
                    <a:t>)x(</a:t>
                  </a:r>
                  <a:r>
                    <a:rPr lang="en-US" sz="1200" b="1" err="1">
                      <a:solidFill>
                        <a:schemeClr val="accent2">
                          <a:lumMod val="50000"/>
                        </a:schemeClr>
                      </a:solidFill>
                      <a:latin typeface="Chalkboard SE" panose="03050602040202020205" pitchFamily="66" charset="77"/>
                      <a:cs typeface="Chalkboard"/>
                    </a:rPr>
                    <a:t>QxL</a:t>
                  </a:r>
                  <a:r>
                    <a:rPr lang="en-US" sz="1200" b="1">
                      <a:solidFill>
                        <a:schemeClr val="accent2">
                          <a:lumMod val="50000"/>
                        </a:schemeClr>
                      </a:solidFill>
                      <a:latin typeface="Chalkboard SE" panose="03050602040202020205" pitchFamily="66" charset="77"/>
                      <a:cs typeface="Chalkboard"/>
                    </a:rPr>
                    <a:t>)]</a:t>
                  </a:r>
                  <a:r>
                    <a:rPr lang="en-US" sz="1200" b="1" baseline="30000">
                      <a:solidFill>
                        <a:schemeClr val="accent2">
                          <a:lumMod val="50000"/>
                        </a:schemeClr>
                      </a:solidFill>
                      <a:latin typeface="Chalkboard SE" panose="03050602040202020205" pitchFamily="66" charset="77"/>
                      <a:cs typeface="Chalkboard"/>
                    </a:rPr>
                    <a:t>0</a:t>
                  </a:r>
                  <a:r>
                    <a:rPr lang="en-US" sz="1200" b="1">
                      <a:solidFill>
                        <a:schemeClr val="accent2">
                          <a:lumMod val="50000"/>
                        </a:schemeClr>
                      </a:solidFill>
                      <a:latin typeface="Chalkboard SE" panose="03050602040202020205" pitchFamily="66" charset="77"/>
                      <a:cs typeface="Chalkboard"/>
                    </a:rPr>
                    <a:t>}</a:t>
                  </a:r>
                </a:p>
                <a:p>
                  <a:r>
                    <a:rPr lang="en-US" sz="1200" b="1" baseline="30000">
                      <a:solidFill>
                        <a:srgbClr val="0070C0"/>
                      </a:solidFill>
                      <a:latin typeface="Chalkboard SE" panose="03050602040202020205" pitchFamily="66" charset="77"/>
                      <a:cs typeface="Chalkboard"/>
                    </a:rPr>
                    <a:t>                            </a:t>
                  </a:r>
                  <a:r>
                    <a:rPr lang="en-US" sz="1200" b="1">
                      <a:solidFill>
                        <a:srgbClr val="0070C0"/>
                      </a:solidFill>
                      <a:latin typeface="Chalkboard SE" panose="03050602040202020205" pitchFamily="66" charset="77"/>
                      <a:cs typeface="Chalkboard"/>
                    </a:rPr>
                    <a:t>L</a:t>
                  </a:r>
                  <a:r>
                    <a:rPr lang="en-US" sz="1200" b="1" baseline="30000">
                      <a:solidFill>
                        <a:srgbClr val="0070C0"/>
                      </a:solidFill>
                      <a:latin typeface="Chalkboard SE" panose="03050602040202020205" pitchFamily="66" charset="77"/>
                      <a:cs typeface="Chalkboard"/>
                    </a:rPr>
                    <a:t>2 </a:t>
                  </a:r>
                  <a:r>
                    <a:rPr lang="en-US" sz="1200" b="1">
                      <a:solidFill>
                        <a:srgbClr val="0070C0"/>
                      </a:solidFill>
                      <a:latin typeface="Chalkboard SE" panose="03050602040202020205" pitchFamily="66" charset="77"/>
                      <a:cs typeface="Chalkboard"/>
                    </a:rPr>
                    <a:t>x L</a:t>
                  </a:r>
                  <a:r>
                    <a:rPr lang="en-US" sz="1200" b="1" baseline="30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 (L</a:t>
                  </a:r>
                  <a:r>
                    <a:rPr lang="en-US" sz="1200" b="1" baseline="30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a:t>
                  </a:r>
                  <a:r>
                    <a:rPr lang="en-US" sz="1200" b="1" baseline="30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(square of L</a:t>
                  </a:r>
                  <a:r>
                    <a:rPr lang="en-US" sz="1200" b="1" baseline="30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a:t>
                  </a:r>
                  <a:endParaRPr lang="en-US" sz="1200" b="1" baseline="30000">
                    <a:solidFill>
                      <a:srgbClr val="0070C0"/>
                    </a:solidFill>
                    <a:latin typeface="Chalkboard SE" panose="03050602040202020205" pitchFamily="66" charset="77"/>
                    <a:cs typeface="Chalkboard"/>
                  </a:endParaRPr>
                </a:p>
                <a:p>
                  <a:r>
                    <a:rPr lang="en-US" sz="1200" b="1" baseline="30000">
                      <a:solidFill>
                        <a:schemeClr val="accent2">
                          <a:lumMod val="50000"/>
                        </a:schemeClr>
                      </a:solidFill>
                      <a:latin typeface="Chalkboard SE" panose="03050602040202020205" pitchFamily="66" charset="77"/>
                      <a:cs typeface="Chalkboard"/>
                    </a:rPr>
                    <a:t>                            </a:t>
                  </a:r>
                  <a:r>
                    <a:rPr lang="en-US" sz="1200" b="1">
                      <a:solidFill>
                        <a:srgbClr val="0070C0"/>
                      </a:solidFill>
                      <a:latin typeface="Chalkboard SE" panose="03050602040202020205" pitchFamily="66" charset="77"/>
                      <a:cs typeface="Chalkboard"/>
                    </a:rPr>
                    <a:t>C</a:t>
                  </a:r>
                  <a:r>
                    <a:rPr lang="en-US" sz="1200" b="1" baseline="-25000">
                      <a:solidFill>
                        <a:srgbClr val="0070C0"/>
                      </a:solidFill>
                      <a:latin typeface="Chalkboard SE" panose="03050602040202020205" pitchFamily="66" charset="77"/>
                      <a:cs typeface="Chalkboard"/>
                    </a:rPr>
                    <a:t>2</a:t>
                  </a:r>
                  <a:r>
                    <a:rPr lang="en-US" sz="1200" b="1" baseline="30000">
                      <a:solidFill>
                        <a:srgbClr val="0070C0"/>
                      </a:solidFill>
                      <a:latin typeface="Chalkboard SE" panose="03050602040202020205" pitchFamily="66" charset="77"/>
                      <a:cs typeface="Chalkboard"/>
                    </a:rPr>
                    <a:t> </a:t>
                  </a:r>
                  <a:r>
                    <a:rPr lang="en-US" sz="1200" b="1">
                      <a:solidFill>
                        <a:srgbClr val="0070C0"/>
                      </a:solidFill>
                      <a:latin typeface="Chalkboard SE" panose="03050602040202020205" pitchFamily="66" charset="77"/>
                      <a:cs typeface="Chalkboard"/>
                    </a:rPr>
                    <a:t>x C</a:t>
                  </a:r>
                  <a:r>
                    <a:rPr lang="en-US" sz="1200" b="1" baseline="-25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 (C</a:t>
                  </a:r>
                  <a:r>
                    <a:rPr lang="en-US" sz="1200" b="1" baseline="-25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a:t>
                  </a:r>
                  <a:r>
                    <a:rPr lang="en-US" sz="1200" b="1" baseline="30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(square of C</a:t>
                  </a:r>
                  <a:r>
                    <a:rPr lang="en-US" sz="1200" b="1" baseline="-25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a:t>
                  </a:r>
                </a:p>
                <a:p>
                  <a:r>
                    <a:rPr lang="en-US" sz="1200" b="1">
                      <a:solidFill>
                        <a:schemeClr val="accent2">
                          <a:lumMod val="50000"/>
                        </a:schemeClr>
                      </a:solidFill>
                      <a:latin typeface="Chalkboard SE" panose="03050602040202020205" pitchFamily="66" charset="77"/>
                      <a:cs typeface="Chalkboard"/>
                    </a:rPr>
                    <a:t>                   </a:t>
                  </a:r>
                  <a:r>
                    <a:rPr lang="en-US" sz="1200" b="1">
                      <a:solidFill>
                        <a:srgbClr val="0070C0"/>
                      </a:solidFill>
                      <a:latin typeface="Chalkboard SE" panose="03050602040202020205" pitchFamily="66" charset="77"/>
                      <a:cs typeface="Chalkboard"/>
                    </a:rPr>
                    <a:t>L</a:t>
                  </a:r>
                  <a:r>
                    <a:rPr lang="en-US" sz="1200" b="1" baseline="30000">
                      <a:solidFill>
                        <a:srgbClr val="0070C0"/>
                      </a:solidFill>
                      <a:latin typeface="Chalkboard SE" panose="03050602040202020205" pitchFamily="66" charset="77"/>
                      <a:cs typeface="Chalkboard"/>
                    </a:rPr>
                    <a:t>2</a:t>
                  </a:r>
                  <a:r>
                    <a:rPr lang="en-US" sz="1200" b="1">
                      <a:solidFill>
                        <a:srgbClr val="0070C0"/>
                      </a:solidFill>
                      <a:latin typeface="Chalkboard SE" panose="03050602040202020205" pitchFamily="66" charset="77"/>
                      <a:cs typeface="Chalkboard"/>
                    </a:rPr>
                    <a:t> x C</a:t>
                  </a:r>
                  <a:r>
                    <a:rPr lang="en-US" sz="1200" b="1" baseline="-25000">
                      <a:solidFill>
                        <a:srgbClr val="0070C0"/>
                      </a:solidFill>
                      <a:latin typeface="Chalkboard SE" panose="03050602040202020205" pitchFamily="66" charset="77"/>
                      <a:cs typeface="Chalkboard"/>
                    </a:rPr>
                    <a:t>2 </a:t>
                  </a:r>
                  <a:r>
                    <a:rPr lang="en-US" sz="1200" b="1">
                      <a:solidFill>
                        <a:srgbClr val="0070C0"/>
                      </a:solidFill>
                      <a:latin typeface="Chalkboard SE" panose="03050602040202020205" pitchFamily="66" charset="77"/>
                      <a:cs typeface="Chalkboard"/>
                    </a:rPr>
                    <a:t>= Product of L</a:t>
                  </a:r>
                  <a:r>
                    <a:rPr lang="en-US" sz="1200" b="1" baseline="30000">
                      <a:solidFill>
                        <a:srgbClr val="0070C0"/>
                      </a:solidFill>
                      <a:latin typeface="Chalkboard SE" panose="03050602040202020205" pitchFamily="66" charset="77"/>
                      <a:cs typeface="Chalkboard"/>
                    </a:rPr>
                    <a:t>2 </a:t>
                  </a:r>
                  <a:r>
                    <a:rPr lang="en-US" sz="1200" b="1">
                      <a:solidFill>
                        <a:srgbClr val="0070C0"/>
                      </a:solidFill>
                      <a:latin typeface="Chalkboard SE" panose="03050602040202020205" pitchFamily="66" charset="77"/>
                      <a:cs typeface="Chalkboard"/>
                    </a:rPr>
                    <a:t>&amp;</a:t>
                  </a:r>
                  <a:r>
                    <a:rPr lang="en-US" sz="1200" b="1" baseline="30000">
                      <a:solidFill>
                        <a:srgbClr val="0070C0"/>
                      </a:solidFill>
                      <a:latin typeface="Chalkboard SE" panose="03050602040202020205" pitchFamily="66" charset="77"/>
                      <a:cs typeface="Chalkboard"/>
                    </a:rPr>
                    <a:t> </a:t>
                  </a:r>
                  <a:r>
                    <a:rPr lang="en-US" sz="1200" b="1">
                      <a:solidFill>
                        <a:srgbClr val="0070C0"/>
                      </a:solidFill>
                      <a:latin typeface="Chalkboard SE" panose="03050602040202020205" pitchFamily="66" charset="77"/>
                      <a:cs typeface="Chalkboard"/>
                    </a:rPr>
                    <a:t>C</a:t>
                  </a:r>
                  <a:r>
                    <a:rPr lang="en-US" sz="1200" b="1" baseline="-25000">
                      <a:solidFill>
                        <a:srgbClr val="0070C0"/>
                      </a:solidFill>
                      <a:latin typeface="Chalkboard SE" panose="03050602040202020205" pitchFamily="66" charset="77"/>
                      <a:cs typeface="Chalkboard"/>
                    </a:rPr>
                    <a:t>2</a:t>
                  </a:r>
                  <a:endParaRPr lang="en-US" sz="1200" b="1">
                    <a:solidFill>
                      <a:srgbClr val="0070C0"/>
                    </a:solidFill>
                    <a:latin typeface="Chalkboard SE" panose="03050602040202020205" pitchFamily="66" charset="77"/>
                    <a:cs typeface="Chalkboard"/>
                  </a:endParaRPr>
                </a:p>
                <a:p>
                  <a:r>
                    <a:rPr lang="en-US" sz="1200" b="1">
                      <a:solidFill>
                        <a:schemeClr val="accent2">
                          <a:lumMod val="50000"/>
                        </a:schemeClr>
                      </a:solidFill>
                      <a:latin typeface="Chalkboard SE" panose="03050602040202020205" pitchFamily="66" charset="77"/>
                      <a:cs typeface="Chalkboard"/>
                    </a:rPr>
                    <a:t>                   </a:t>
                  </a:r>
                  <a:r>
                    <a:rPr lang="en-US" sz="1200" b="1">
                      <a:solidFill>
                        <a:srgbClr val="FF0000"/>
                      </a:solidFill>
                      <a:latin typeface="Chalkboard SE" panose="03050602040202020205" pitchFamily="66" charset="77"/>
                      <a:cs typeface="Chalkboard"/>
                    </a:rPr>
                    <a:t>(N</a:t>
                  </a:r>
                  <a:r>
                    <a:rPr lang="en-US" sz="1200" b="1" baseline="30000">
                      <a:solidFill>
                        <a:srgbClr val="FF0000"/>
                      </a:solidFill>
                      <a:latin typeface="Chalkboard SE" panose="03050602040202020205" pitchFamily="66" charset="77"/>
                      <a:cs typeface="Chalkboard"/>
                    </a:rPr>
                    <a:t>2 </a:t>
                  </a:r>
                  <a:r>
                    <a:rPr lang="en-US" sz="1200" b="1">
                      <a:solidFill>
                        <a:srgbClr val="FF0000"/>
                      </a:solidFill>
                      <a:latin typeface="Chalkboard SE" panose="03050602040202020205" pitchFamily="66" charset="77"/>
                      <a:cs typeface="Chalkboard"/>
                    </a:rPr>
                    <a:t>x L</a:t>
                  </a:r>
                  <a:r>
                    <a:rPr lang="en-US" sz="1200" b="1" baseline="30000">
                      <a:solidFill>
                        <a:srgbClr val="FF0000"/>
                      </a:solidFill>
                      <a:latin typeface="Chalkboard SE" panose="03050602040202020205" pitchFamily="66" charset="77"/>
                      <a:cs typeface="Chalkboard"/>
                    </a:rPr>
                    <a:t>2</a:t>
                  </a:r>
                  <a:r>
                    <a:rPr lang="en-US" sz="1200" b="1">
                      <a:solidFill>
                        <a:srgbClr val="FF0000"/>
                      </a:solidFill>
                      <a:latin typeface="Chalkboard SE" panose="03050602040202020205" pitchFamily="66" charset="77"/>
                      <a:cs typeface="Chalkboard"/>
                    </a:rPr>
                    <a:t>)</a:t>
                  </a:r>
                  <a:endParaRPr lang="en-US" sz="1200" b="1" baseline="30000">
                    <a:solidFill>
                      <a:srgbClr val="FF0000"/>
                    </a:solidFill>
                    <a:latin typeface="Chalkboard SE" panose="03050602040202020205" pitchFamily="66" charset="77"/>
                    <a:cs typeface="Chalkboard"/>
                  </a:endParaRPr>
                </a:p>
                <a:p>
                  <a:r>
                    <a:rPr lang="en-US" sz="1200" b="1">
                      <a:solidFill>
                        <a:srgbClr val="FF0000"/>
                      </a:solidFill>
                      <a:latin typeface="Chalkboard SE" panose="03050602040202020205" pitchFamily="66" charset="77"/>
                      <a:cs typeface="Chalkboard"/>
                    </a:rPr>
                    <a:t>                   (N</a:t>
                  </a:r>
                  <a:r>
                    <a:rPr lang="en-US" sz="1200" b="1" baseline="30000">
                      <a:solidFill>
                        <a:srgbClr val="FF0000"/>
                      </a:solidFill>
                      <a:latin typeface="Chalkboard SE" panose="03050602040202020205" pitchFamily="66" charset="77"/>
                      <a:cs typeface="Chalkboard"/>
                    </a:rPr>
                    <a:t>2</a:t>
                  </a:r>
                  <a:r>
                    <a:rPr lang="en-US" sz="1200" b="1">
                      <a:solidFill>
                        <a:srgbClr val="FF0000"/>
                      </a:solidFill>
                      <a:latin typeface="Chalkboard SE" panose="03050602040202020205" pitchFamily="66" charset="77"/>
                      <a:cs typeface="Chalkboard"/>
                    </a:rPr>
                    <a:t> x C</a:t>
                  </a:r>
                  <a:r>
                    <a:rPr lang="en-US" sz="1200" b="1" baseline="-25000">
                      <a:solidFill>
                        <a:srgbClr val="FF0000"/>
                      </a:solidFill>
                      <a:latin typeface="Chalkboard SE" panose="03050602040202020205" pitchFamily="66" charset="77"/>
                      <a:cs typeface="Chalkboard"/>
                    </a:rPr>
                    <a:t>2</a:t>
                  </a:r>
                  <a:r>
                    <a:rPr lang="en-US" sz="1200" b="1">
                      <a:solidFill>
                        <a:srgbClr val="FF0000"/>
                      </a:solidFill>
                      <a:latin typeface="Chalkboard SE" panose="03050602040202020205" pitchFamily="66" charset="77"/>
                      <a:cs typeface="Chalkboard"/>
                    </a:rPr>
                    <a:t>)</a:t>
                  </a:r>
                </a:p>
                <a:p>
                  <a:r>
                    <a:rPr lang="en-US" sz="1200" b="1">
                      <a:solidFill>
                        <a:srgbClr val="FF0000"/>
                      </a:solidFill>
                      <a:latin typeface="Chalkboard SE" panose="03050602040202020205" pitchFamily="66" charset="77"/>
                      <a:cs typeface="Chalkboard"/>
                    </a:rPr>
                    <a:t>                   (N x X</a:t>
                  </a:r>
                  <a:r>
                    <a:rPr lang="en-US" sz="1200" b="1" baseline="-25000">
                      <a:solidFill>
                        <a:srgbClr val="FF0000"/>
                      </a:solidFill>
                      <a:latin typeface="Chalkboard SE" panose="03050602040202020205" pitchFamily="66" charset="77"/>
                      <a:cs typeface="Chalkboard"/>
                    </a:rPr>
                    <a:t>3</a:t>
                  </a:r>
                  <a:r>
                    <a:rPr lang="en-US" sz="1200" b="1">
                      <a:solidFill>
                        <a:srgbClr val="FF0000"/>
                      </a:solidFill>
                      <a:latin typeface="Chalkboard SE" panose="03050602040202020205" pitchFamily="66" charset="77"/>
                      <a:cs typeface="Chalkboard"/>
                    </a:rPr>
                    <a:t>)</a:t>
                  </a:r>
                </a:p>
                <a:p>
                  <a:r>
                    <a:rPr lang="en-US" sz="1200" b="1">
                      <a:solidFill>
                        <a:srgbClr val="FF0000"/>
                      </a:solidFill>
                      <a:latin typeface="Chalkboard SE" panose="03050602040202020205" pitchFamily="66" charset="77"/>
                      <a:cs typeface="Chalkboard"/>
                    </a:rPr>
                    <a:t>                   N</a:t>
                  </a:r>
                  <a:r>
                    <a:rPr lang="en-US" sz="1200" b="1" baseline="30000">
                      <a:solidFill>
                        <a:srgbClr val="FF0000"/>
                      </a:solidFill>
                      <a:latin typeface="Chalkboard SE" panose="03050602040202020205" pitchFamily="66" charset="77"/>
                      <a:cs typeface="Chalkboard"/>
                    </a:rPr>
                    <a:t>4 </a:t>
                  </a:r>
                  <a:r>
                    <a:rPr lang="en-US" sz="1200" b="1">
                      <a:solidFill>
                        <a:srgbClr val="FF0000"/>
                      </a:solidFill>
                      <a:latin typeface="Chalkboard SE" panose="03050602040202020205" pitchFamily="66" charset="77"/>
                      <a:cs typeface="Chalkboard"/>
                    </a:rPr>
                    <a:t>[4</a:t>
                  </a:r>
                  <a:r>
                    <a:rPr lang="en-US" sz="1200" b="1" baseline="30000">
                      <a:solidFill>
                        <a:srgbClr val="FF0000"/>
                      </a:solidFill>
                      <a:latin typeface="Chalkboard SE" panose="03050602040202020205" pitchFamily="66" charset="77"/>
                      <a:cs typeface="Chalkboard"/>
                    </a:rPr>
                    <a:t>th</a:t>
                  </a:r>
                  <a:r>
                    <a:rPr lang="en-US" sz="1200" b="1">
                      <a:solidFill>
                        <a:srgbClr val="FF0000"/>
                      </a:solidFill>
                      <a:latin typeface="Chalkboard SE" panose="03050602040202020205" pitchFamily="66" charset="77"/>
                      <a:cs typeface="Chalkboard"/>
                    </a:rPr>
                    <a:t> order N]</a:t>
                  </a:r>
                </a:p>
              </p:txBody>
            </p:sp>
          </mc:Choice>
          <mc:Fallback xmlns="">
            <p:sp>
              <p:nvSpPr>
                <p:cNvPr id="6" name="TextBox 5">
                  <a:extLst>
                    <a:ext uri="{FF2B5EF4-FFF2-40B4-BE49-F238E27FC236}">
                      <a16:creationId xmlns:a16="http://schemas.microsoft.com/office/drawing/2014/main" id="{408C58EB-6E8A-86DF-450B-09645B41ED21}"/>
                    </a:ext>
                  </a:extLst>
                </p:cNvPr>
                <p:cNvSpPr txBox="1">
                  <a:spLocks noRot="1" noChangeAspect="1" noMove="1" noResize="1" noEditPoints="1" noAdjustHandles="1" noChangeArrowheads="1" noChangeShapeType="1" noTextEdit="1"/>
                </p:cNvSpPr>
                <p:nvPr/>
              </p:nvSpPr>
              <p:spPr>
                <a:xfrm>
                  <a:off x="1160242" y="2659210"/>
                  <a:ext cx="5674585" cy="3625416"/>
                </a:xfrm>
                <a:prstGeom prst="rect">
                  <a:avLst/>
                </a:prstGeom>
                <a:blipFill>
                  <a:blip r:embed="rId3"/>
                  <a:stretch>
                    <a:fillRect t="-348"/>
                  </a:stretch>
                </a:blipFill>
              </p:spPr>
              <p:txBody>
                <a:bodyPr/>
                <a:lstStyle/>
                <a:p>
                  <a:r>
                    <a:rPr lang="en-US">
                      <a:noFill/>
                    </a:rPr>
                    <a:t> </a:t>
                  </a:r>
                </a:p>
              </p:txBody>
            </p:sp>
          </mc:Fallback>
        </mc:AlternateContent>
        <p:cxnSp>
          <p:nvCxnSpPr>
            <p:cNvPr id="12" name="Straight Connector 11">
              <a:extLst>
                <a:ext uri="{FF2B5EF4-FFF2-40B4-BE49-F238E27FC236}">
                  <a16:creationId xmlns:a16="http://schemas.microsoft.com/office/drawing/2014/main" id="{1306182A-46EC-5C35-55C8-10A69C42514B}"/>
                </a:ext>
              </a:extLst>
            </p:cNvPr>
            <p:cNvCxnSpPr>
              <a:cxnSpLocks/>
            </p:cNvCxnSpPr>
            <p:nvPr/>
          </p:nvCxnSpPr>
          <p:spPr>
            <a:xfrm>
              <a:off x="1228287" y="2980739"/>
              <a:ext cx="5447952" cy="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1A48220E-B160-BFE0-B029-431CA3001CEF}"/>
              </a:ext>
            </a:extLst>
          </p:cNvPr>
          <p:cNvGrpSpPr/>
          <p:nvPr/>
        </p:nvGrpSpPr>
        <p:grpSpPr>
          <a:xfrm>
            <a:off x="1091943" y="2658292"/>
            <a:ext cx="10249974" cy="3645704"/>
            <a:chOff x="1091943" y="2672179"/>
            <a:chExt cx="10147974" cy="3778526"/>
          </a:xfrm>
        </p:grpSpPr>
        <p:sp>
          <p:nvSpPr>
            <p:cNvPr id="9" name="TextBox 8">
              <a:extLst>
                <a:ext uri="{FF2B5EF4-FFF2-40B4-BE49-F238E27FC236}">
                  <a16:creationId xmlns:a16="http://schemas.microsoft.com/office/drawing/2014/main" id="{3D244C85-5F82-6EA8-9A57-BBF7AC625D60}"/>
                </a:ext>
              </a:extLst>
            </p:cNvPr>
            <p:cNvSpPr txBox="1"/>
            <p:nvPr/>
          </p:nvSpPr>
          <p:spPr>
            <a:xfrm>
              <a:off x="7150074" y="2686628"/>
              <a:ext cx="4089843" cy="3764077"/>
            </a:xfrm>
            <a:prstGeom prst="rect">
              <a:avLst/>
            </a:prstGeom>
            <a:noFill/>
          </p:spPr>
          <p:txBody>
            <a:bodyPr wrap="square" rtlCol="0">
              <a:spAutoFit/>
            </a:bodyPr>
            <a:lstStyle/>
            <a:p>
              <a:r>
                <a:rPr lang="en-US" sz="1600" b="1">
                  <a:solidFill>
                    <a:schemeClr val="accent2">
                      <a:lumMod val="50000"/>
                    </a:schemeClr>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Identifying subgroup scalars [SO(3) in our case], within a larger group [U(3) for us] is best done in two steps with the first being the establishment of the so-called </a:t>
              </a:r>
              <a:r>
                <a:rPr lang="en-US" sz="1400" b="1">
                  <a:solidFill>
                    <a:srgbClr val="008F00"/>
                  </a:solidFill>
                  <a:latin typeface="Chalkboard SE" panose="03050602040202020205" pitchFamily="66" charset="77"/>
                  <a:cs typeface="Chalkboard"/>
                </a:rPr>
                <a:t>Integrity Basis </a:t>
              </a:r>
              <a:r>
                <a:rPr lang="en-US" sz="1400" b="1">
                  <a:solidFill>
                    <a:schemeClr val="accent2">
                      <a:lumMod val="50000"/>
                    </a:schemeClr>
                  </a:solidFill>
                  <a:latin typeface="Chalkboard SE" panose="03050602040202020205" pitchFamily="66" charset="77"/>
                  <a:cs typeface="Chalkboard"/>
                </a:rPr>
                <a:t>for this group-subgroup system, from which all others can be given as polynomials of the </a:t>
              </a:r>
              <a:r>
                <a:rPr lang="en-US" sz="1400" b="1">
                  <a:solidFill>
                    <a:srgbClr val="008F00"/>
                  </a:solidFill>
                  <a:latin typeface="Chalkboard SE" panose="03050602040202020205" pitchFamily="66" charset="77"/>
                  <a:cs typeface="Chalkboard"/>
                </a:rPr>
                <a:t>IB</a:t>
              </a:r>
              <a:r>
                <a:rPr lang="en-US" sz="1400" b="1">
                  <a:solidFill>
                    <a:schemeClr val="accent2">
                      <a:lumMod val="50000"/>
                    </a:schemeClr>
                  </a:solidFill>
                  <a:latin typeface="Chalkboard SE" panose="03050602040202020205" pitchFamily="66" charset="77"/>
                  <a:cs typeface="Chalkboard"/>
                </a:rPr>
                <a:t> set.  The results given in the table to the left lists all such tensorial forms - up to and including rank 4 terms - </a:t>
              </a:r>
              <a:r>
                <a:rPr lang="en-US" sz="1400" b="1" u="sng">
                  <a:solidFill>
                    <a:srgbClr val="008F00"/>
                  </a:solidFill>
                  <a:latin typeface="Chalkboard SE" panose="03050602040202020205" pitchFamily="66" charset="77"/>
                  <a:cs typeface="Chalkboard"/>
                </a:rPr>
                <a:t>5</a:t>
              </a:r>
              <a:r>
                <a:rPr lang="en-US" sz="1400" b="1">
                  <a:solidFill>
                    <a:srgbClr val="008F00"/>
                  </a:solidFill>
                  <a:latin typeface="Chalkboard SE" panose="03050602040202020205" pitchFamily="66" charset="77"/>
                  <a:cs typeface="Chalkboard"/>
                </a:rPr>
                <a:t> </a:t>
              </a:r>
              <a:r>
                <a:rPr lang="en-US" sz="1400" b="1">
                  <a:solidFill>
                    <a:schemeClr val="accent2">
                      <a:lumMod val="50000"/>
                    </a:schemeClr>
                  </a:solidFill>
                  <a:latin typeface="Chalkboard SE" panose="03050602040202020205" pitchFamily="66" charset="77"/>
                  <a:cs typeface="Chalkboard"/>
                </a:rPr>
                <a:t>`tensors’ if powers of N are excluded; </a:t>
              </a:r>
              <a:r>
                <a:rPr lang="en-US" sz="1400" b="1">
                  <a:solidFill>
                    <a:srgbClr val="FF0000"/>
                  </a:solidFill>
                  <a:latin typeface="Chalkboard SE" panose="03050602040202020205" pitchFamily="66" charset="77"/>
                  <a:cs typeface="Chalkboard"/>
                </a:rPr>
                <a:t>17</a:t>
              </a:r>
              <a:r>
                <a:rPr lang="en-US" sz="1400" b="1">
                  <a:solidFill>
                    <a:schemeClr val="accent2">
                      <a:lumMod val="50000"/>
                    </a:schemeClr>
                  </a:solidFill>
                  <a:latin typeface="Chalkboard SE" panose="03050602040202020205" pitchFamily="66" charset="77"/>
                  <a:cs typeface="Chalkboard"/>
                </a:rPr>
                <a:t> if included!  </a:t>
              </a:r>
            </a:p>
            <a:p>
              <a:endParaRPr lang="en-US" sz="400" b="1">
                <a:solidFill>
                  <a:schemeClr val="accent2">
                    <a:lumMod val="50000"/>
                  </a:schemeClr>
                </a:solidFill>
                <a:latin typeface="Chalkboard SE" panose="03050602040202020205" pitchFamily="66" charset="77"/>
                <a:cs typeface="Chalkboard"/>
              </a:endParaRPr>
            </a:p>
            <a:p>
              <a:r>
                <a:rPr lang="en-US" sz="1200" b="1">
                  <a:solidFill>
                    <a:srgbClr val="FF0000"/>
                  </a:solidFill>
                  <a:latin typeface="Chalkboard" panose="03050602040202020205" pitchFamily="66" charset="77"/>
                  <a:cs typeface="Chalkboard"/>
                </a:rPr>
                <a:t>[Note: If limited to no more than rank 3 tensors, the count drops to </a:t>
              </a:r>
              <a:r>
                <a:rPr lang="en-US" sz="1200" b="1">
                  <a:solidFill>
                    <a:srgbClr val="008F00"/>
                  </a:solidFill>
                  <a:latin typeface="Chalkboard" panose="03050602040202020205" pitchFamily="66" charset="77"/>
                  <a:cs typeface="Chalkboard"/>
                </a:rPr>
                <a:t>5</a:t>
              </a:r>
              <a:r>
                <a:rPr lang="en-US" sz="1200" b="1">
                  <a:solidFill>
                    <a:srgbClr val="FF0000"/>
                  </a:solidFill>
                  <a:latin typeface="Chalkboard" panose="03050602040202020205" pitchFamily="66" charset="77"/>
                  <a:cs typeface="Chalkboard"/>
                </a:rPr>
                <a:t> `tensors’ (X</a:t>
              </a:r>
              <a:r>
                <a:rPr lang="en-US" sz="1200" b="1" baseline="-25000">
                  <a:solidFill>
                    <a:srgbClr val="FF0000"/>
                  </a:solidFill>
                  <a:latin typeface="Chalkboard" panose="03050602040202020205" pitchFamily="66" charset="77"/>
                  <a:cs typeface="Chalkboard"/>
                </a:rPr>
                <a:t>4 </a:t>
              </a:r>
              <a:r>
                <a:rPr lang="en-US" sz="1200" b="1">
                  <a:solidFill>
                    <a:srgbClr val="FF0000"/>
                  </a:solidFill>
                  <a:latin typeface="Chalkboard" panose="03050602040202020205" pitchFamily="66" charset="77"/>
                  <a:cs typeface="Chalkboard"/>
                </a:rPr>
                <a:t>dropped) but with this the ability to reproduce stable triaxial shapes is lost. The latter suggests that our EFT friends might need to assess the importance of including 4</a:t>
              </a:r>
              <a:r>
                <a:rPr lang="en-US" sz="1200" b="1" baseline="30000">
                  <a:solidFill>
                    <a:srgbClr val="FF0000"/>
                  </a:solidFill>
                  <a:latin typeface="Chalkboard" panose="03050602040202020205" pitchFamily="66" charset="77"/>
                  <a:cs typeface="Chalkboard"/>
                </a:rPr>
                <a:t>th</a:t>
              </a:r>
              <a:r>
                <a:rPr lang="en-US" sz="1200" b="1">
                  <a:solidFill>
                    <a:srgbClr val="FF0000"/>
                  </a:solidFill>
                  <a:latin typeface="Chalkboard" panose="03050602040202020205" pitchFamily="66" charset="77"/>
                  <a:cs typeface="Chalkboard"/>
                </a:rPr>
                <a:t> order terms in their analyses to gain even better (i.e., `ab initio ’) results for next generation nuclear physics studies!]</a:t>
              </a:r>
              <a:endParaRPr lang="en-US" sz="1200" b="1" u="none">
                <a:solidFill>
                  <a:srgbClr val="FF0000"/>
                </a:solidFill>
                <a:latin typeface="Chalkboard" panose="03050602040202020205" pitchFamily="66" charset="77"/>
                <a:cs typeface="Chalkboard"/>
              </a:endParaRPr>
            </a:p>
          </p:txBody>
        </p:sp>
        <p:sp>
          <p:nvSpPr>
            <p:cNvPr id="2" name="TextBox 1">
              <a:extLst>
                <a:ext uri="{FF2B5EF4-FFF2-40B4-BE49-F238E27FC236}">
                  <a16:creationId xmlns:a16="http://schemas.microsoft.com/office/drawing/2014/main" id="{62AA8AD2-8608-12A6-6501-A4D1F27CF3CA}"/>
                </a:ext>
              </a:extLst>
            </p:cNvPr>
            <p:cNvSpPr txBox="1"/>
            <p:nvPr/>
          </p:nvSpPr>
          <p:spPr>
            <a:xfrm>
              <a:off x="4261564" y="5693402"/>
              <a:ext cx="2409246" cy="461665"/>
            </a:xfrm>
            <a:prstGeom prst="rect">
              <a:avLst/>
            </a:prstGeom>
            <a:noFill/>
          </p:spPr>
          <p:txBody>
            <a:bodyPr wrap="square" rtlCol="0">
              <a:spAutoFit/>
            </a:bodyPr>
            <a:lstStyle/>
            <a:p>
              <a:r>
                <a:rPr lang="en-US" sz="1200" b="1">
                  <a:solidFill>
                    <a:schemeClr val="accent2">
                      <a:lumMod val="50000"/>
                    </a:schemeClr>
                  </a:solidFill>
                  <a:latin typeface="Chalkboard" panose="03050602040202020205" pitchFamily="66" charset="77"/>
                </a:rPr>
                <a:t>*Nuclear Physics A439 (1985) 61-85 (Draayer &amp; Rosensteel)</a:t>
              </a:r>
            </a:p>
          </p:txBody>
        </p:sp>
        <p:sp>
          <p:nvSpPr>
            <p:cNvPr id="8" name="TextBox 7">
              <a:extLst>
                <a:ext uri="{FF2B5EF4-FFF2-40B4-BE49-F238E27FC236}">
                  <a16:creationId xmlns:a16="http://schemas.microsoft.com/office/drawing/2014/main" id="{F63FD361-77DC-F8C6-7692-2036161C704B}"/>
                </a:ext>
              </a:extLst>
            </p:cNvPr>
            <p:cNvSpPr txBox="1"/>
            <p:nvPr/>
          </p:nvSpPr>
          <p:spPr>
            <a:xfrm>
              <a:off x="7168302" y="2718056"/>
              <a:ext cx="295274" cy="338554"/>
            </a:xfrm>
            <a:prstGeom prst="rect">
              <a:avLst/>
            </a:prstGeom>
            <a:noFill/>
          </p:spPr>
          <p:txBody>
            <a:bodyPr wrap="none" rtlCol="0">
              <a:spAutoFit/>
            </a:bodyPr>
            <a:lstStyle/>
            <a:p>
              <a:r>
                <a:rPr lang="en-US" sz="1600" b="1">
                  <a:solidFill>
                    <a:schemeClr val="accent2">
                      <a:lumMod val="50000"/>
                    </a:schemeClr>
                  </a:solidFill>
                  <a:latin typeface="Chalkboard" panose="03050602040202020205" pitchFamily="66" charset="77"/>
                </a:rPr>
                <a:t>*</a:t>
              </a:r>
            </a:p>
          </p:txBody>
        </p:sp>
        <p:sp>
          <p:nvSpPr>
            <p:cNvPr id="15" name="TextBox 14">
              <a:extLst>
                <a:ext uri="{FF2B5EF4-FFF2-40B4-BE49-F238E27FC236}">
                  <a16:creationId xmlns:a16="http://schemas.microsoft.com/office/drawing/2014/main" id="{E108C917-BACE-1DD1-B649-43A993223AE4}"/>
                </a:ext>
              </a:extLst>
            </p:cNvPr>
            <p:cNvSpPr txBox="1"/>
            <p:nvPr/>
          </p:nvSpPr>
          <p:spPr>
            <a:xfrm>
              <a:off x="1091943" y="2672179"/>
              <a:ext cx="295274" cy="338554"/>
            </a:xfrm>
            <a:prstGeom prst="rect">
              <a:avLst/>
            </a:prstGeom>
            <a:noFill/>
          </p:spPr>
          <p:txBody>
            <a:bodyPr wrap="none" rtlCol="0">
              <a:spAutoFit/>
            </a:bodyPr>
            <a:lstStyle/>
            <a:p>
              <a:r>
                <a:rPr lang="en-US" sz="1600" b="1">
                  <a:solidFill>
                    <a:schemeClr val="accent2">
                      <a:lumMod val="50000"/>
                    </a:schemeClr>
                  </a:solidFill>
                  <a:latin typeface="Chalkboard" panose="03050602040202020205" pitchFamily="66" charset="77"/>
                </a:rPr>
                <a:t>*</a:t>
              </a:r>
            </a:p>
          </p:txBody>
        </p:sp>
      </p:grpSp>
    </p:spTree>
    <p:extLst>
      <p:ext uri="{BB962C8B-B14F-4D97-AF65-F5344CB8AC3E}">
        <p14:creationId xmlns:p14="http://schemas.microsoft.com/office/powerpoint/2010/main" val="3736600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4A12B1-9C0D-7B17-2265-41DE0174E1AE}"/>
              </a:ext>
            </a:extLst>
          </p:cNvPr>
          <p:cNvSpPr txBox="1"/>
          <p:nvPr/>
        </p:nvSpPr>
        <p:spPr>
          <a:xfrm>
            <a:off x="-3031" y="15520"/>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Simple Question: </a:t>
            </a:r>
            <a:r>
              <a:rPr lang="en-US" sz="2800" b="1">
                <a:solidFill>
                  <a:srgbClr val="008F00"/>
                </a:solidFill>
                <a:latin typeface="Chalkboard" panose="03050602040202020205" pitchFamily="66" charset="77"/>
              </a:rPr>
              <a:t>How do Nucleons `talk’ to one another?</a:t>
            </a:r>
            <a:endParaRPr lang="en-US" sz="2800" b="1">
              <a:solidFill>
                <a:srgbClr val="FF0000"/>
              </a:solidFill>
            </a:endParaRPr>
          </a:p>
        </p:txBody>
      </p:sp>
      <p:cxnSp>
        <p:nvCxnSpPr>
          <p:cNvPr id="3" name="Straight Connector 2">
            <a:extLst>
              <a:ext uri="{FF2B5EF4-FFF2-40B4-BE49-F238E27FC236}">
                <a16:creationId xmlns:a16="http://schemas.microsoft.com/office/drawing/2014/main" id="{CA5F6751-D93E-106B-3490-9AD4DD2A5135}"/>
              </a:ext>
            </a:extLst>
          </p:cNvPr>
          <p:cNvCxnSpPr>
            <a:cxnSpLocks/>
          </p:cNvCxnSpPr>
          <p:nvPr/>
        </p:nvCxnSpPr>
        <p:spPr>
          <a:xfrm>
            <a:off x="1171940" y="53874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9CD18E5-496E-9A81-C743-ABAC49CD7670}"/>
                  </a:ext>
                </a:extLst>
              </p:cNvPr>
              <p:cNvSpPr txBox="1"/>
              <p:nvPr/>
            </p:nvSpPr>
            <p:spPr>
              <a:xfrm>
                <a:off x="1073979" y="858098"/>
                <a:ext cx="10201522" cy="1246495"/>
              </a:xfrm>
              <a:prstGeom prst="rect">
                <a:avLst/>
              </a:prstGeom>
              <a:noFill/>
            </p:spPr>
            <p:txBody>
              <a:bodyPr wrap="square" rtlCol="0">
                <a:spAutoFit/>
              </a:bodyPr>
              <a:lstStyle/>
              <a:p>
                <a:pPr>
                  <a:spcBef>
                    <a:spcPts val="600"/>
                  </a:spcBef>
                </a:pPr>
                <a:r>
                  <a:rPr lang="en-US" sz="1800" b="1">
                    <a:solidFill>
                      <a:schemeClr val="accent2">
                        <a:lumMod val="50000"/>
                      </a:schemeClr>
                    </a:solidFill>
                    <a:latin typeface="Chalkboard SE" panose="03050602040202020205" pitchFamily="66" charset="77"/>
                    <a:cs typeface="Chalkboard"/>
                  </a:rPr>
                  <a:t>Old School: Shell Model approach: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rPr>
                      <m:t>𝓗</m:t>
                    </m:r>
                    <m:r>
                      <a:rPr lang="en-US" b="1" i="1">
                        <a:solidFill>
                          <a:schemeClr val="accent2">
                            <a:lumMod val="50000"/>
                          </a:schemeClr>
                        </a:solidFill>
                        <a:latin typeface="Cambria Math" panose="02040503050406030204" pitchFamily="18" charset="0"/>
                        <a:ea typeface="Cambria Math" panose="02040503050406030204" pitchFamily="18" charset="0"/>
                      </a:rPr>
                      <m:t>| </m:t>
                    </m:r>
                    <m:r>
                      <a:rPr lang="el-GR" b="1" i="1">
                        <a:solidFill>
                          <a:schemeClr val="accent2">
                            <a:lumMod val="50000"/>
                          </a:schemeClr>
                        </a:solidFill>
                        <a:latin typeface="Cambria Math" panose="02040503050406030204" pitchFamily="18" charset="0"/>
                        <a:ea typeface="Cambria Math" panose="02040503050406030204" pitchFamily="18" charset="0"/>
                      </a:rPr>
                      <m:t>𝜳</m:t>
                    </m:r>
                    <m:r>
                      <a:rPr lang="en-US" b="1" i="1" smtClean="0">
                        <a:solidFill>
                          <a:schemeClr val="accent2">
                            <a:lumMod val="50000"/>
                          </a:schemeClr>
                        </a:solidFill>
                        <a:latin typeface="Cambria Math" panose="02040503050406030204" pitchFamily="18" charset="0"/>
                        <a:ea typeface="Cambria Math" panose="02040503050406030204" pitchFamily="18" charset="0"/>
                      </a:rPr>
                      <m:t>&gt;</m:t>
                    </m:r>
                  </m:oMath>
                </a14:m>
                <a:r>
                  <a:rPr lang="en-US" b="1">
                    <a:solidFill>
                      <a:schemeClr val="accent2">
                        <a:lumMod val="50000"/>
                      </a:schemeClr>
                    </a:solidFill>
                  </a:rPr>
                  <a:t> =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rPr>
                      <m:t>𝑬</m:t>
                    </m:r>
                    <m:r>
                      <a:rPr lang="en-US" b="1" i="1">
                        <a:solidFill>
                          <a:schemeClr val="accent2">
                            <a:lumMod val="50000"/>
                          </a:schemeClr>
                        </a:solidFill>
                        <a:latin typeface="Cambria Math" panose="02040503050406030204" pitchFamily="18" charset="0"/>
                        <a:ea typeface="Cambria Math" panose="02040503050406030204" pitchFamily="18" charset="0"/>
                      </a:rPr>
                      <m:t>| </m:t>
                    </m:r>
                    <m:r>
                      <a:rPr lang="el-GR" b="1" i="1">
                        <a:solidFill>
                          <a:schemeClr val="accent2">
                            <a:lumMod val="50000"/>
                          </a:schemeClr>
                        </a:solidFill>
                        <a:latin typeface="Cambria Math" panose="02040503050406030204" pitchFamily="18" charset="0"/>
                        <a:ea typeface="Cambria Math" panose="02040503050406030204" pitchFamily="18" charset="0"/>
                      </a:rPr>
                      <m:t>𝜳</m:t>
                    </m:r>
                    <m:r>
                      <a:rPr lang="en-US" b="1" i="1">
                        <a:solidFill>
                          <a:schemeClr val="accent2">
                            <a:lumMod val="50000"/>
                          </a:schemeClr>
                        </a:solidFill>
                        <a:latin typeface="Cambria Math" panose="02040503050406030204" pitchFamily="18" charset="0"/>
                        <a:ea typeface="Cambria Math" panose="02040503050406030204" pitchFamily="18" charset="0"/>
                      </a:rPr>
                      <m:t>&gt;</m:t>
                    </m:r>
                  </m:oMath>
                </a14:m>
                <a:r>
                  <a:rPr lang="en-US" b="1">
                    <a:solidFill>
                      <a:schemeClr val="accent2">
                        <a:lumMod val="50000"/>
                      </a:schemeClr>
                    </a:solidFill>
                  </a:rPr>
                  <a:t>, find </a:t>
                </a:r>
                <a:r>
                  <a:rPr lang="en-US" b="1">
                    <a:solidFill>
                      <a:schemeClr val="accent2">
                        <a:lumMod val="50000"/>
                      </a:schemeClr>
                    </a:solidFill>
                    <a:latin typeface="Chalkboard SE" panose="03050602040202020205" pitchFamily="66" charset="77"/>
                    <a:cs typeface="Chalkboard"/>
                  </a:rPr>
                  <a:t>‘</a:t>
                </a:r>
                <a:r>
                  <a:rPr lang="en-US" b="1">
                    <a:solidFill>
                      <a:schemeClr val="accent2">
                        <a:lumMod val="50000"/>
                      </a:schemeClr>
                    </a:solidFill>
                  </a:rPr>
                  <a:t>matrix solution</a:t>
                </a:r>
                <a:r>
                  <a:rPr lang="en-US" b="1">
                    <a:solidFill>
                      <a:schemeClr val="accent2">
                        <a:lumMod val="50000"/>
                      </a:schemeClr>
                    </a:solidFill>
                    <a:latin typeface="Chalkboard SE" panose="03050602040202020205" pitchFamily="66" charset="77"/>
                    <a:cs typeface="Chalkboard"/>
                  </a:rPr>
                  <a:t>’</a:t>
                </a:r>
                <a:r>
                  <a:rPr lang="en-US" b="1">
                    <a:solidFill>
                      <a:schemeClr val="accent2">
                        <a:lumMod val="50000"/>
                      </a:schemeClr>
                    </a:solidFill>
                  </a:rPr>
                  <a:t> if this can be achieved.</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Last half of 20</a:t>
                </a:r>
                <a:r>
                  <a:rPr lang="en-US" sz="1400" b="1" baseline="30000">
                    <a:solidFill>
                      <a:schemeClr val="accent2">
                        <a:lumMod val="50000"/>
                      </a:schemeClr>
                    </a:solidFill>
                    <a:latin typeface="Chalkboard" panose="03050602040202020205" pitchFamily="66" charset="77"/>
                  </a:rPr>
                  <a:t>th</a:t>
                </a:r>
                <a:r>
                  <a:rPr lang="en-US" sz="1400" b="1">
                    <a:solidFill>
                      <a:schemeClr val="accent2">
                        <a:lumMod val="50000"/>
                      </a:schemeClr>
                    </a:solidFill>
                    <a:latin typeface="Chalkboard" panose="03050602040202020205" pitchFamily="66" charset="77"/>
                  </a:rPr>
                  <a:t> Century – Robust collection of methodologies proffered but usually computationally challenged,</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Early 21</a:t>
                </a:r>
                <a:r>
                  <a:rPr lang="en-US" sz="1400" b="1" baseline="30000">
                    <a:solidFill>
                      <a:schemeClr val="accent2">
                        <a:lumMod val="50000"/>
                      </a:schemeClr>
                    </a:solidFill>
                    <a:latin typeface="Chalkboard" panose="03050602040202020205" pitchFamily="66" charset="77"/>
                  </a:rPr>
                  <a:t>st</a:t>
                </a:r>
                <a:r>
                  <a:rPr lang="en-US" sz="1400" b="1">
                    <a:solidFill>
                      <a:schemeClr val="accent2">
                        <a:lumMod val="50000"/>
                      </a:schemeClr>
                    </a:solidFill>
                    <a:latin typeface="Chalkboard" panose="03050602040202020205" pitchFamily="66" charset="77"/>
                  </a:rPr>
                  <a:t> Century – Open systems (NCSM &amp; SA-NCSM) – yields reasonable results – inclusive of </a:t>
                </a:r>
                <a:r>
                  <a:rPr lang="en-US" sz="1400" b="1">
                    <a:solidFill>
                      <a:schemeClr val="accent2">
                        <a:lumMod val="50000"/>
                      </a:schemeClr>
                    </a:solidFill>
                    <a:latin typeface="Chalkboard" panose="03050602040202020205" pitchFamily="66" charset="77"/>
                    <a:cs typeface="Chalkboard"/>
                  </a:rPr>
                  <a:t>‘</a:t>
                </a:r>
                <a:r>
                  <a:rPr lang="en-US" sz="1400" b="1">
                    <a:solidFill>
                      <a:schemeClr val="accent2">
                        <a:lumMod val="50000"/>
                      </a:schemeClr>
                    </a:solidFill>
                    <a:latin typeface="Chalkboard" panose="03050602040202020205" pitchFamily="66" charset="77"/>
                  </a:rPr>
                  <a:t>ab inito</a:t>
                </a:r>
                <a:r>
                  <a:rPr lang="en-US" sz="1400" b="1">
                    <a:solidFill>
                      <a:schemeClr val="accent2">
                        <a:lumMod val="50000"/>
                      </a:schemeClr>
                    </a:solidFill>
                    <a:latin typeface="Chalkboard" panose="03050602040202020205" pitchFamily="66" charset="77"/>
                    <a:cs typeface="Chalkboard"/>
                  </a:rPr>
                  <a:t>’ </a:t>
                </a:r>
                <a:r>
                  <a:rPr lang="en-US" sz="1400" b="1">
                    <a:solidFill>
                      <a:schemeClr val="accent2">
                        <a:lumMod val="50000"/>
                      </a:schemeClr>
                    </a:solidFill>
                    <a:latin typeface="Chalkboard" panose="03050602040202020205" pitchFamily="66" charset="77"/>
                  </a:rPr>
                  <a:t>input</a:t>
                </a:r>
                <a:r>
                  <a:rPr lang="en-US" sz="1400" b="1">
                    <a:solidFill>
                      <a:schemeClr val="accent2">
                        <a:lumMod val="50000"/>
                      </a:schemeClr>
                    </a:solidFill>
                    <a:latin typeface="Chalkboard" panose="03050602040202020205" pitchFamily="66" charset="77"/>
                    <a:cs typeface="Chalkboard"/>
                  </a:rPr>
                  <a:t>,</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The dominance of deformation across nuclides uncovered within the Sp(3,R) </a:t>
                </a:r>
                <a14:m>
                  <m:oMath xmlns:m="http://schemas.openxmlformats.org/officeDocument/2006/math">
                    <m:r>
                      <a:rPr lang="en-US" sz="1400" b="1" i="1">
                        <a:solidFill>
                          <a:schemeClr val="accent2">
                            <a:lumMod val="50000"/>
                          </a:schemeClr>
                        </a:solidFill>
                        <a:latin typeface="Cambria Math" panose="02040503050406030204" pitchFamily="18" charset="0"/>
                        <a:ea typeface="Cambria Math" panose="02040503050406030204" pitchFamily="18" charset="0"/>
                        <a:cs typeface="Chalkboard"/>
                      </a:rPr>
                      <m:t>⊃</m:t>
                    </m:r>
                  </m:oMath>
                </a14:m>
                <a:r>
                  <a:rPr lang="en-US" sz="1400" b="1">
                    <a:solidFill>
                      <a:schemeClr val="accent2">
                        <a:lumMod val="50000"/>
                      </a:schemeClr>
                    </a:solidFill>
                    <a:latin typeface="Chalkboard" panose="03050602040202020205" pitchFamily="66" charset="77"/>
                  </a:rPr>
                  <a:t> U(3) </a:t>
                </a:r>
                <a14:m>
                  <m:oMath xmlns:m="http://schemas.openxmlformats.org/officeDocument/2006/math">
                    <m:r>
                      <a:rPr lang="en-US" sz="1400" b="1" i="1">
                        <a:solidFill>
                          <a:schemeClr val="accent2">
                            <a:lumMod val="50000"/>
                          </a:schemeClr>
                        </a:solidFill>
                        <a:latin typeface="Cambria Math" panose="02040503050406030204" pitchFamily="18" charset="0"/>
                        <a:ea typeface="Cambria Math" panose="02040503050406030204" pitchFamily="18" charset="0"/>
                        <a:cs typeface="Chalkboard"/>
                      </a:rPr>
                      <m:t>⊃</m:t>
                    </m:r>
                  </m:oMath>
                </a14:m>
                <a:r>
                  <a:rPr lang="en-US" sz="1400" b="1">
                    <a:solidFill>
                      <a:schemeClr val="accent2">
                        <a:lumMod val="50000"/>
                      </a:schemeClr>
                    </a:solidFill>
                    <a:latin typeface="Chalkboard" panose="03050602040202020205" pitchFamily="66" charset="77"/>
                  </a:rPr>
                  <a:t> SU(3) </a:t>
                </a:r>
                <a14:m>
                  <m:oMath xmlns:m="http://schemas.openxmlformats.org/officeDocument/2006/math">
                    <m:r>
                      <a:rPr lang="en-US" sz="1400" b="1" i="1">
                        <a:solidFill>
                          <a:schemeClr val="accent2">
                            <a:lumMod val="50000"/>
                          </a:schemeClr>
                        </a:solidFill>
                        <a:latin typeface="Cambria Math" panose="02040503050406030204" pitchFamily="18" charset="0"/>
                        <a:ea typeface="Cambria Math" panose="02040503050406030204" pitchFamily="18" charset="0"/>
                        <a:cs typeface="Chalkboard"/>
                      </a:rPr>
                      <m:t>⊃</m:t>
                    </m:r>
                  </m:oMath>
                </a14:m>
                <a:r>
                  <a:rPr lang="en-US" sz="1400" b="1">
                    <a:solidFill>
                      <a:schemeClr val="accent2">
                        <a:lumMod val="50000"/>
                      </a:schemeClr>
                    </a:solidFill>
                    <a:latin typeface="Chalkboard" panose="03050602040202020205" pitchFamily="66" charset="77"/>
                  </a:rPr>
                  <a:t> SO(3) framework!  </a:t>
                </a:r>
              </a:p>
            </p:txBody>
          </p:sp>
        </mc:Choice>
        <mc:Fallback xmlns="">
          <p:sp>
            <p:nvSpPr>
              <p:cNvPr id="4" name="TextBox 3">
                <a:extLst>
                  <a:ext uri="{FF2B5EF4-FFF2-40B4-BE49-F238E27FC236}">
                    <a16:creationId xmlns:a16="http://schemas.microsoft.com/office/drawing/2014/main" id="{B9CD18E5-496E-9A81-C743-ABAC49CD7670}"/>
                  </a:ext>
                </a:extLst>
              </p:cNvPr>
              <p:cNvSpPr txBox="1">
                <a:spLocks noRot="1" noChangeAspect="1" noMove="1" noResize="1" noEditPoints="1" noAdjustHandles="1" noChangeArrowheads="1" noChangeShapeType="1" noTextEdit="1"/>
              </p:cNvSpPr>
              <p:nvPr/>
            </p:nvSpPr>
            <p:spPr>
              <a:xfrm>
                <a:off x="1073979" y="858098"/>
                <a:ext cx="10201522" cy="1246495"/>
              </a:xfrm>
              <a:prstGeom prst="rect">
                <a:avLst/>
              </a:prstGeom>
              <a:blipFill>
                <a:blip r:embed="rId2"/>
                <a:stretch>
                  <a:fillRect l="-497" t="-2020" r="-124" b="-5051"/>
                </a:stretch>
              </a:blipFill>
            </p:spPr>
            <p:txBody>
              <a:bodyPr/>
              <a:lstStyle/>
              <a:p>
                <a:r>
                  <a:rPr lang="en-US">
                    <a:noFill/>
                  </a:rPr>
                  <a:t> </a:t>
                </a:r>
              </a:p>
            </p:txBody>
          </p:sp>
        </mc:Fallback>
      </mc:AlternateContent>
      <p:graphicFrame>
        <p:nvGraphicFramePr>
          <p:cNvPr id="7" name="Object 6">
            <a:extLst>
              <a:ext uri="{FF2B5EF4-FFF2-40B4-BE49-F238E27FC236}">
                <a16:creationId xmlns:a16="http://schemas.microsoft.com/office/drawing/2014/main" id="{1B1CA6A0-0297-52DB-5613-A4A6FFB2867E}"/>
              </a:ext>
            </a:extLst>
          </p:cNvPr>
          <p:cNvGraphicFramePr>
            <a:graphicFrameLocks noChangeAspect="1"/>
          </p:cNvGraphicFramePr>
          <p:nvPr/>
        </p:nvGraphicFramePr>
        <p:xfrm>
          <a:off x="10210800" y="5892800"/>
          <a:ext cx="812800" cy="203200"/>
        </p:xfrm>
        <a:graphic>
          <a:graphicData uri="http://schemas.openxmlformats.org/presentationml/2006/ole">
            <mc:AlternateContent xmlns:mc="http://schemas.openxmlformats.org/markup-compatibility/2006">
              <mc:Choice xmlns:v="urn:schemas-microsoft-com:vml" Requires="v">
                <p:oleObj r:id="rId3" imgW="0" imgH="0" progId="Equation.DSMT4">
                  <p:embed/>
                </p:oleObj>
              </mc:Choice>
              <mc:Fallback>
                <p:oleObj r:id="rId3" imgW="0" imgH="0" progId="Equation.DSMT4">
                  <p:embed/>
                  <p:pic>
                    <p:nvPicPr>
                      <p:cNvPr id="0" name=""/>
                      <p:cNvPicPr/>
                      <p:nvPr/>
                    </p:nvPicPr>
                    <p:blipFill/>
                    <p:spPr>
                      <a:xfrm>
                        <a:off x="10210800" y="5892800"/>
                        <a:ext cx="812800" cy="2032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053DD6F7-5D08-1B51-BB99-7B16C9DFB095}"/>
              </a:ext>
            </a:extLst>
          </p:cNvPr>
          <p:cNvGraphicFramePr>
            <a:graphicFrameLocks noChangeAspect="1"/>
          </p:cNvGraphicFramePr>
          <p:nvPr>
            <p:extLst>
              <p:ext uri="{D42A27DB-BD31-4B8C-83A1-F6EECF244321}">
                <p14:modId xmlns:p14="http://schemas.microsoft.com/office/powerpoint/2010/main" val="2260932821"/>
              </p:ext>
            </p:extLst>
          </p:nvPr>
        </p:nvGraphicFramePr>
        <p:xfrm>
          <a:off x="10210800" y="5892800"/>
          <a:ext cx="812800" cy="203200"/>
        </p:xfrm>
        <a:graphic>
          <a:graphicData uri="http://schemas.openxmlformats.org/presentationml/2006/ole">
            <mc:AlternateContent xmlns:mc="http://schemas.openxmlformats.org/markup-compatibility/2006">
              <mc:Choice xmlns:v="urn:schemas-microsoft-com:vml" Requires="v">
                <p:oleObj r:id="rId4" imgW="0" imgH="0" progId="Equation.DSMT4">
                  <p:embed/>
                </p:oleObj>
              </mc:Choice>
              <mc:Fallback>
                <p:oleObj r:id="rId4" imgW="0" imgH="0" progId="Equation.DSMT4">
                  <p:embed/>
                  <p:pic>
                    <p:nvPicPr>
                      <p:cNvPr id="0" name=""/>
                      <p:cNvPicPr/>
                      <p:nvPr/>
                    </p:nvPicPr>
                    <p:blipFill/>
                    <p:spPr>
                      <a:xfrm>
                        <a:off x="10210800" y="5892800"/>
                        <a:ext cx="812800" cy="2032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9800627-2691-F292-584C-E4B8EC666FA8}"/>
                  </a:ext>
                </a:extLst>
              </p:cNvPr>
              <p:cNvSpPr txBox="1"/>
              <p:nvPr/>
            </p:nvSpPr>
            <p:spPr>
              <a:xfrm>
                <a:off x="1073979" y="2667316"/>
                <a:ext cx="10201522" cy="2708434"/>
              </a:xfrm>
              <a:prstGeom prst="rect">
                <a:avLst/>
              </a:prstGeom>
              <a:noFill/>
            </p:spPr>
            <p:txBody>
              <a:bodyPr wrap="square" rtlCol="0">
                <a:spAutoFit/>
              </a:bodyPr>
              <a:lstStyle/>
              <a:p>
                <a:r>
                  <a:rPr lang="en-US" sz="1800" b="1">
                    <a:solidFill>
                      <a:schemeClr val="accent2">
                        <a:lumMod val="50000"/>
                      </a:schemeClr>
                    </a:solidFill>
                    <a:latin typeface="Chalkboard SE" panose="03050602040202020205" pitchFamily="66" charset="77"/>
                    <a:cs typeface="Chalkboard"/>
                  </a:rPr>
                  <a:t>New School: Field </a:t>
                </a:r>
                <a:r>
                  <a:rPr lang="en-US" b="1">
                    <a:solidFill>
                      <a:schemeClr val="accent2">
                        <a:lumMod val="50000"/>
                      </a:schemeClr>
                    </a:solidFill>
                    <a:latin typeface="Chalkboard SE" panose="03050602040202020205" pitchFamily="66" charset="77"/>
                    <a:cs typeface="Chalkboard"/>
                  </a:rPr>
                  <a:t>Theory approach: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rPr>
                      <m:t>𝓗</m:t>
                    </m:r>
                    <m:r>
                      <a:rPr lang="en-US" b="1" i="1">
                        <a:solidFill>
                          <a:schemeClr val="accent2">
                            <a:lumMod val="50000"/>
                          </a:schemeClr>
                        </a:solidFill>
                        <a:latin typeface="Cambria Math" panose="02040503050406030204" pitchFamily="18" charset="0"/>
                        <a:ea typeface="Cambria Math" panose="02040503050406030204" pitchFamily="18" charset="0"/>
                      </a:rPr>
                      <m:t>| </m:t>
                    </m:r>
                    <m:r>
                      <a:rPr lang="el-GR" b="1" i="1">
                        <a:solidFill>
                          <a:schemeClr val="accent2">
                            <a:lumMod val="50000"/>
                          </a:schemeClr>
                        </a:solidFill>
                        <a:latin typeface="Cambria Math" panose="02040503050406030204" pitchFamily="18" charset="0"/>
                        <a:ea typeface="Cambria Math" panose="02040503050406030204" pitchFamily="18" charset="0"/>
                      </a:rPr>
                      <m:t>𝜳</m:t>
                    </m:r>
                    <m:r>
                      <a:rPr lang="en-US" b="1" i="1">
                        <a:solidFill>
                          <a:schemeClr val="accent2">
                            <a:lumMod val="50000"/>
                          </a:schemeClr>
                        </a:solidFill>
                        <a:latin typeface="Cambria Math" panose="02040503050406030204" pitchFamily="18" charset="0"/>
                        <a:ea typeface="Cambria Math" panose="02040503050406030204" pitchFamily="18" charset="0"/>
                      </a:rPr>
                      <m:t>&gt;</m:t>
                    </m:r>
                  </m:oMath>
                </a14:m>
                <a:r>
                  <a:rPr lang="en-US" b="1">
                    <a:solidFill>
                      <a:schemeClr val="accent2">
                        <a:lumMod val="50000"/>
                      </a:schemeClr>
                    </a:solidFill>
                  </a:rPr>
                  <a:t> =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rPr>
                      <m:t>𝑬</m:t>
                    </m:r>
                    <m:r>
                      <a:rPr lang="en-US" b="1" i="1">
                        <a:solidFill>
                          <a:schemeClr val="accent2">
                            <a:lumMod val="50000"/>
                          </a:schemeClr>
                        </a:solidFill>
                        <a:latin typeface="Cambria Math" panose="02040503050406030204" pitchFamily="18" charset="0"/>
                        <a:ea typeface="Cambria Math" panose="02040503050406030204" pitchFamily="18" charset="0"/>
                      </a:rPr>
                      <m:t>| </m:t>
                    </m:r>
                    <m:r>
                      <a:rPr lang="el-GR" b="1" i="1">
                        <a:solidFill>
                          <a:schemeClr val="accent2">
                            <a:lumMod val="50000"/>
                          </a:schemeClr>
                        </a:solidFill>
                        <a:latin typeface="Cambria Math" panose="02040503050406030204" pitchFamily="18" charset="0"/>
                        <a:ea typeface="Cambria Math" panose="02040503050406030204" pitchFamily="18" charset="0"/>
                      </a:rPr>
                      <m:t>𝜳</m:t>
                    </m:r>
                    <m:r>
                      <a:rPr lang="en-US" b="1" i="1" smtClean="0">
                        <a:solidFill>
                          <a:schemeClr val="accent2">
                            <a:lumMod val="50000"/>
                          </a:schemeClr>
                        </a:solidFill>
                        <a:latin typeface="Cambria Math" panose="02040503050406030204" pitchFamily="18" charset="0"/>
                        <a:ea typeface="Cambria Math" panose="02040503050406030204" pitchFamily="18" charset="0"/>
                      </a:rPr>
                      <m:t>&gt;</m:t>
                    </m:r>
                    <m:r>
                      <a:rPr lang="en-US" b="1" i="0" smtClean="0">
                        <a:solidFill>
                          <a:schemeClr val="accent2">
                            <a:lumMod val="50000"/>
                          </a:schemeClr>
                        </a:solidFill>
                        <a:latin typeface="Cambria Math" panose="02040503050406030204" pitchFamily="18" charset="0"/>
                        <a:ea typeface="Cambria Math" panose="02040503050406030204" pitchFamily="18" charset="0"/>
                      </a:rPr>
                      <m:t>, </m:t>
                    </m:r>
                  </m:oMath>
                </a14:m>
                <a:r>
                  <a:rPr lang="en-US" b="1">
                    <a:solidFill>
                      <a:schemeClr val="accent2">
                        <a:lumMod val="50000"/>
                      </a:schemeClr>
                    </a:solidFill>
                    <a:latin typeface="Chalkboard" panose="03050602040202020205" pitchFamily="66" charset="77"/>
                    <a:cs typeface="Chalkboard"/>
                  </a:rPr>
                  <a:t>with a</a:t>
                </a:r>
                <a:r>
                  <a:rPr lang="en-US" b="1">
                    <a:solidFill>
                      <a:schemeClr val="accent2">
                        <a:lumMod val="50000"/>
                      </a:schemeClr>
                    </a:solidFill>
                    <a:latin typeface="Chalkboard" panose="03050602040202020205" pitchFamily="66" charset="77"/>
                  </a:rPr>
                  <a:t> U(3) </a:t>
                </a:r>
                <a14:m>
                  <m:oMath xmlns:m="http://schemas.openxmlformats.org/officeDocument/2006/math">
                    <m:r>
                      <a:rPr lang="en-US" sz="2000" b="1" i="0">
                        <a:solidFill>
                          <a:schemeClr val="accent2">
                            <a:lumMod val="50000"/>
                          </a:schemeClr>
                        </a:solidFill>
                        <a:latin typeface="Cambria Math" panose="02040503050406030204" pitchFamily="18" charset="0"/>
                        <a:ea typeface="Cambria Math" panose="02040503050406030204" pitchFamily="18" charset="0"/>
                        <a:cs typeface="Chalkboard"/>
                      </a:rPr>
                      <m:t>⊃</m:t>
                    </m:r>
                  </m:oMath>
                </a14:m>
                <a:r>
                  <a:rPr lang="en-US" b="1">
                    <a:solidFill>
                      <a:schemeClr val="accent2">
                        <a:lumMod val="50000"/>
                      </a:schemeClr>
                    </a:solidFill>
                    <a:latin typeface="Chalkboard" panose="03050602040202020205" pitchFamily="66" charset="77"/>
                  </a:rPr>
                  <a:t> SO(3) </a:t>
                </a:r>
                <a:r>
                  <a:rPr lang="en-US" b="1">
                    <a:solidFill>
                      <a:schemeClr val="accent2">
                        <a:lumMod val="50000"/>
                      </a:schemeClr>
                    </a:solidFill>
                    <a:latin typeface="Chalkboard" panose="03050602040202020205" pitchFamily="66" charset="77"/>
                    <a:cs typeface="Chalkboard"/>
                  </a:rPr>
                  <a:t>expansion of </a:t>
                </a:r>
                <a14:m>
                  <m:oMath xmlns:m="http://schemas.openxmlformats.org/officeDocument/2006/math">
                    <m:r>
                      <a:rPr lang="en-US" b="1" i="1">
                        <a:solidFill>
                          <a:schemeClr val="accent2">
                            <a:lumMod val="50000"/>
                          </a:schemeClr>
                        </a:solidFill>
                        <a:latin typeface="Cambria Math" panose="02040503050406030204" pitchFamily="18" charset="0"/>
                        <a:ea typeface="Cambria Math" panose="02040503050406030204" pitchFamily="18" charset="0"/>
                      </a:rPr>
                      <m:t>𝓗</m:t>
                    </m:r>
                  </m:oMath>
                </a14:m>
                <a:r>
                  <a:rPr lang="en-US" b="1">
                    <a:solidFill>
                      <a:schemeClr val="accent2">
                        <a:lumMod val="50000"/>
                      </a:schemeClr>
                    </a:solidFill>
                  </a:rPr>
                  <a:t>.</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The dominance of deformation m</a:t>
                </a:r>
                <a14:m>
                  <m:oMath xmlns:m="http://schemas.openxmlformats.org/officeDocument/2006/math">
                    <m:r>
                      <a:rPr lang="en-US" sz="1400" b="1" i="0" smtClean="0">
                        <a:solidFill>
                          <a:schemeClr val="accent2">
                            <a:lumMod val="50000"/>
                          </a:schemeClr>
                        </a:solidFill>
                        <a:latin typeface="Cambria Math" panose="02040503050406030204" pitchFamily="18" charset="0"/>
                        <a:ea typeface="Cambria Math" panose="02040503050406030204" pitchFamily="18" charset="0"/>
                      </a:rPr>
                      <m:t>𝐞𝐚𝐧𝐬</m:t>
                    </m:r>
                    <m:r>
                      <a:rPr lang="en-US" sz="1400" b="1" i="0" smtClean="0">
                        <a:solidFill>
                          <a:schemeClr val="accent2">
                            <a:lumMod val="50000"/>
                          </a:schemeClr>
                        </a:solidFill>
                        <a:latin typeface="Cambria Math" panose="02040503050406030204" pitchFamily="18" charset="0"/>
                        <a:ea typeface="Cambria Math" panose="02040503050406030204" pitchFamily="18" charset="0"/>
                      </a:rPr>
                      <m:t> </m:t>
                    </m:r>
                    <m:r>
                      <a:rPr lang="en-US" sz="1400" b="1" i="1">
                        <a:solidFill>
                          <a:schemeClr val="accent2">
                            <a:lumMod val="50000"/>
                          </a:schemeClr>
                        </a:solidFill>
                        <a:latin typeface="Cambria Math" panose="02040503050406030204" pitchFamily="18" charset="0"/>
                        <a:ea typeface="Cambria Math" panose="02040503050406030204" pitchFamily="18" charset="0"/>
                      </a:rPr>
                      <m:t>𝓗</m:t>
                    </m:r>
                    <m:r>
                      <a:rPr lang="en-US" sz="1400" b="1" i="0" smtClean="0">
                        <a:solidFill>
                          <a:schemeClr val="accent2">
                            <a:lumMod val="50000"/>
                          </a:schemeClr>
                        </a:solidFill>
                        <a:latin typeface="Cambria Math" panose="02040503050406030204" pitchFamily="18" charset="0"/>
                        <a:ea typeface="Cambria Math" panose="02040503050406030204" pitchFamily="18" charset="0"/>
                      </a:rPr>
                      <m:t> </m:t>
                    </m:r>
                    <m:r>
                      <a:rPr lang="en-US" sz="1400" b="1" i="0" smtClean="0">
                        <a:solidFill>
                          <a:schemeClr val="accent2">
                            <a:lumMod val="50000"/>
                          </a:schemeClr>
                        </a:solidFill>
                        <a:latin typeface="Cambria Math" panose="02040503050406030204" pitchFamily="18" charset="0"/>
                        <a:ea typeface="Cambria Math" panose="02040503050406030204" pitchFamily="18" charset="0"/>
                      </a:rPr>
                      <m:t>𝐢𝐬</m:t>
                    </m:r>
                    <m:r>
                      <a:rPr lang="en-US" sz="1400" b="1" i="0" smtClean="0">
                        <a:solidFill>
                          <a:schemeClr val="accent2">
                            <a:lumMod val="50000"/>
                          </a:schemeClr>
                        </a:solidFill>
                        <a:latin typeface="Cambria Math" panose="02040503050406030204" pitchFamily="18" charset="0"/>
                        <a:ea typeface="Cambria Math" panose="02040503050406030204" pitchFamily="18" charset="0"/>
                      </a:rPr>
                      <m:t> </m:t>
                    </m:r>
                    <m:r>
                      <a:rPr lang="en-US" sz="1400" b="1" i="0" smtClean="0">
                        <a:solidFill>
                          <a:schemeClr val="accent2">
                            <a:lumMod val="50000"/>
                          </a:schemeClr>
                        </a:solidFill>
                        <a:latin typeface="Cambria Math" panose="02040503050406030204" pitchFamily="18" charset="0"/>
                        <a:ea typeface="Cambria Math" panose="02040503050406030204" pitchFamily="18" charset="0"/>
                      </a:rPr>
                      <m:t>𝐝𝐨𝐦𝐢𝐧𝐚𝐭𝐞𝐝</m:t>
                    </m:r>
                    <m:r>
                      <a:rPr lang="en-US" sz="1400" b="1" i="0" smtClean="0">
                        <a:solidFill>
                          <a:schemeClr val="accent2">
                            <a:lumMod val="50000"/>
                          </a:schemeClr>
                        </a:solidFill>
                        <a:latin typeface="Cambria Math" panose="02040503050406030204" pitchFamily="18" charset="0"/>
                        <a:ea typeface="Cambria Math" panose="02040503050406030204" pitchFamily="18" charset="0"/>
                      </a:rPr>
                      <m:t> </m:t>
                    </m:r>
                    <m:r>
                      <a:rPr lang="en-US" sz="1400" b="1" i="0" smtClean="0">
                        <a:solidFill>
                          <a:schemeClr val="accent2">
                            <a:lumMod val="50000"/>
                          </a:schemeClr>
                        </a:solidFill>
                        <a:latin typeface="Cambria Math" panose="02040503050406030204" pitchFamily="18" charset="0"/>
                        <a:ea typeface="Cambria Math" panose="02040503050406030204" pitchFamily="18" charset="0"/>
                      </a:rPr>
                      <m:t>𝐛𝐲</m:t>
                    </m:r>
                  </m:oMath>
                </a14:m>
                <a:r>
                  <a:rPr lang="en-US" sz="1400" b="1">
                    <a:solidFill>
                      <a:schemeClr val="accent2">
                        <a:lumMod val="50000"/>
                      </a:schemeClr>
                    </a:solidFill>
                    <a:latin typeface="Chalkboard" panose="03050602040202020205" pitchFamily="66" charset="77"/>
                  </a:rPr>
                  <a:t> a very small number (5) of low-order scalar invariants, </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These low-order scalar invariants are ubiquitous, with analytic results for their matrix elements all well-known, </a:t>
                </a:r>
                <a:endParaRPr lang="en-US" sz="1400" b="1">
                  <a:solidFill>
                    <a:schemeClr val="accent2">
                      <a:lumMod val="50000"/>
                    </a:schemeClr>
                  </a:solidFill>
                  <a:latin typeface="Chalkboard" panose="03050602040202020205" pitchFamily="66" charset="77"/>
                  <a:cs typeface="Chalkboard"/>
                </a:endParaRP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This suggests (to me anyway) that an `ab initio’ Chiral-EFT linkage might be simpler than previously anticipated,</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Also, with Chiral–EFT ‘low-energy constants’ in play, alignment with IB expansion coefficients seems to be likely,  </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Not all invariants are of the Sp(3,R) type, mixing will occur (e.g., for pairing modes) so mode-mixing is required,</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The latter is a `work-in-progress’, and a very necessary part of the symplectic picture - we’ll keep you posted,</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Never lose sight of the fact that the goal is to `build-a-bridge’ between the low-energy &amp; medium-energy NP,   </a:t>
                </a:r>
              </a:p>
              <a:p>
                <a:pPr marL="285750" indent="-285750">
                  <a:spcBef>
                    <a:spcPts val="600"/>
                  </a:spcBef>
                  <a:buSzPct val="120000"/>
                  <a:buFont typeface="Arial" panose="020B0604020202020204" pitchFamily="34" charset="0"/>
                  <a:buChar char="•"/>
                </a:pPr>
                <a:r>
                  <a:rPr lang="en-US" sz="1400" b="1">
                    <a:solidFill>
                      <a:schemeClr val="accent2">
                        <a:lumMod val="50000"/>
                      </a:schemeClr>
                    </a:solidFill>
                    <a:latin typeface="Chalkboard" panose="03050602040202020205" pitchFamily="66" charset="77"/>
                  </a:rPr>
                  <a:t>Generally, never minimize the importance of symmetry - exposing `simplicity within complexity’ is sound science!</a:t>
                </a:r>
              </a:p>
            </p:txBody>
          </p:sp>
        </mc:Choice>
        <mc:Fallback xmlns="">
          <p:sp>
            <p:nvSpPr>
              <p:cNvPr id="13" name="TextBox 12">
                <a:extLst>
                  <a:ext uri="{FF2B5EF4-FFF2-40B4-BE49-F238E27FC236}">
                    <a16:creationId xmlns:a16="http://schemas.microsoft.com/office/drawing/2014/main" id="{B9800627-2691-F292-584C-E4B8EC666FA8}"/>
                  </a:ext>
                </a:extLst>
              </p:cNvPr>
              <p:cNvSpPr txBox="1">
                <a:spLocks noRot="1" noChangeAspect="1" noMove="1" noResize="1" noEditPoints="1" noAdjustHandles="1" noChangeArrowheads="1" noChangeShapeType="1" noTextEdit="1"/>
              </p:cNvSpPr>
              <p:nvPr/>
            </p:nvSpPr>
            <p:spPr>
              <a:xfrm>
                <a:off x="1073979" y="2667316"/>
                <a:ext cx="10201522" cy="2708434"/>
              </a:xfrm>
              <a:prstGeom prst="rect">
                <a:avLst/>
              </a:prstGeom>
              <a:blipFill>
                <a:blip r:embed="rId5"/>
                <a:stretch>
                  <a:fillRect l="-497" t="-467" b="-2804"/>
                </a:stretch>
              </a:blipFill>
            </p:spPr>
            <p:txBody>
              <a:bodyPr/>
              <a:lstStyle/>
              <a:p>
                <a:r>
                  <a:rPr lang="en-US">
                    <a:noFill/>
                  </a:rPr>
                  <a:t> </a:t>
                </a:r>
              </a:p>
            </p:txBody>
          </p:sp>
        </mc:Fallback>
      </mc:AlternateContent>
      <p:cxnSp>
        <p:nvCxnSpPr>
          <p:cNvPr id="16" name="Straight Connector 15">
            <a:extLst>
              <a:ext uri="{FF2B5EF4-FFF2-40B4-BE49-F238E27FC236}">
                <a16:creationId xmlns:a16="http://schemas.microsoft.com/office/drawing/2014/main" id="{DC81284B-8627-D164-00E6-98B3469F1F07}"/>
              </a:ext>
            </a:extLst>
          </p:cNvPr>
          <p:cNvCxnSpPr>
            <a:cxnSpLocks/>
          </p:cNvCxnSpPr>
          <p:nvPr/>
        </p:nvCxnSpPr>
        <p:spPr>
          <a:xfrm>
            <a:off x="1170170" y="2385872"/>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D772789C-5D67-C375-5BB9-36C406C6F45F}"/>
              </a:ext>
            </a:extLst>
          </p:cNvPr>
          <p:cNvGrpSpPr/>
          <p:nvPr/>
        </p:nvGrpSpPr>
        <p:grpSpPr>
          <a:xfrm>
            <a:off x="1863764" y="84875"/>
            <a:ext cx="9354948" cy="6108445"/>
            <a:chOff x="1863764" y="84875"/>
            <a:chExt cx="9354948" cy="6108445"/>
          </a:xfrm>
        </p:grpSpPr>
        <p:sp>
          <p:nvSpPr>
            <p:cNvPr id="8" name="TextBox 7">
              <a:extLst>
                <a:ext uri="{FF2B5EF4-FFF2-40B4-BE49-F238E27FC236}">
                  <a16:creationId xmlns:a16="http://schemas.microsoft.com/office/drawing/2014/main" id="{485F36D0-D37C-D7F3-4D0F-8CC397ECFD56}"/>
                </a:ext>
              </a:extLst>
            </p:cNvPr>
            <p:cNvSpPr txBox="1"/>
            <p:nvPr/>
          </p:nvSpPr>
          <p:spPr>
            <a:xfrm>
              <a:off x="1863764" y="5670100"/>
              <a:ext cx="9083096" cy="523220"/>
            </a:xfrm>
            <a:prstGeom prst="rect">
              <a:avLst/>
            </a:prstGeom>
            <a:noFill/>
          </p:spPr>
          <p:txBody>
            <a:bodyPr wrap="square">
              <a:spAutoFit/>
            </a:bodyPr>
            <a:lstStyle/>
            <a:p>
              <a:r>
                <a:rPr lang="en-US" sz="1400" b="1">
                  <a:solidFill>
                    <a:srgbClr val="FF0000"/>
                  </a:solidFill>
                  <a:latin typeface="Chalkboard" panose="03050602040202020205" pitchFamily="66" charset="77"/>
                </a:rPr>
                <a:t>*I will now show results from some more `recent examples’ applying the SA-NCSM - (Slides #10-#17) </a:t>
              </a:r>
            </a:p>
            <a:p>
              <a:r>
                <a:rPr lang="en-US" sz="1400" b="1">
                  <a:solidFill>
                    <a:srgbClr val="FF0000"/>
                  </a:solidFill>
                  <a:latin typeface="Chalkboard" panose="03050602040202020205" pitchFamily="66" charset="77"/>
                </a:rPr>
                <a:t>and then I will close out with some additional remarks regarding `bridge building’ </a:t>
              </a:r>
              <a:r>
                <a:rPr lang="en-US" sz="800" b="1">
                  <a:solidFill>
                    <a:srgbClr val="FF0000"/>
                  </a:solidFill>
                  <a:latin typeface="Chalkboard" panose="03050602040202020205" pitchFamily="66" charset="77"/>
                </a:rPr>
                <a:t> </a:t>
              </a:r>
              <a:r>
                <a:rPr lang="en-US" sz="1400" b="1">
                  <a:solidFill>
                    <a:srgbClr val="FF0000"/>
                  </a:solidFill>
                  <a:latin typeface="Chalkboard" panose="03050602040202020205" pitchFamily="66" charset="77"/>
                </a:rPr>
                <a:t>-</a:t>
              </a:r>
              <a:r>
                <a:rPr lang="en-US" sz="1200" b="1">
                  <a:solidFill>
                    <a:srgbClr val="FF0000"/>
                  </a:solidFill>
                  <a:latin typeface="Chalkboard" panose="03050602040202020205" pitchFamily="66" charset="77"/>
                </a:rPr>
                <a:t> </a:t>
              </a:r>
              <a:r>
                <a:rPr lang="en-US" sz="1400" b="1">
                  <a:solidFill>
                    <a:srgbClr val="FF0000"/>
                  </a:solidFill>
                  <a:latin typeface="Chalkboard" panose="03050602040202020205" pitchFamily="66" charset="77"/>
                </a:rPr>
                <a:t>(Slides #19-#20)</a:t>
              </a:r>
              <a:endParaRPr lang="en-US" sz="1400">
                <a:solidFill>
                  <a:srgbClr val="FF0000"/>
                </a:solidFill>
              </a:endParaRPr>
            </a:p>
          </p:txBody>
        </p:sp>
        <p:sp>
          <p:nvSpPr>
            <p:cNvPr id="9" name="TextBox 8">
              <a:extLst>
                <a:ext uri="{FF2B5EF4-FFF2-40B4-BE49-F238E27FC236}">
                  <a16:creationId xmlns:a16="http://schemas.microsoft.com/office/drawing/2014/main" id="{F840120C-4950-C208-8F59-A063A3CD4810}"/>
                </a:ext>
              </a:extLst>
            </p:cNvPr>
            <p:cNvSpPr txBox="1"/>
            <p:nvPr/>
          </p:nvSpPr>
          <p:spPr>
            <a:xfrm>
              <a:off x="10838480" y="84875"/>
              <a:ext cx="380232" cy="523220"/>
            </a:xfrm>
            <a:prstGeom prst="rect">
              <a:avLst/>
            </a:prstGeom>
            <a:noFill/>
          </p:spPr>
          <p:txBody>
            <a:bodyPr wrap="none" rtlCol="0">
              <a:spAutoFit/>
            </a:bodyPr>
            <a:lstStyle/>
            <a:p>
              <a:r>
                <a:rPr lang="en-US" sz="2800" b="1">
                  <a:solidFill>
                    <a:srgbClr val="FF0000"/>
                  </a:solidFill>
                  <a:latin typeface="Chalkboard" panose="03050602040202020205" pitchFamily="66" charset="77"/>
                </a:rPr>
                <a:t>*</a:t>
              </a:r>
              <a:endParaRPr lang="en-US" sz="2800">
                <a:solidFill>
                  <a:srgbClr val="FF0000"/>
                </a:solidFill>
              </a:endParaRPr>
            </a:p>
          </p:txBody>
        </p:sp>
      </p:grpSp>
      <p:cxnSp>
        <p:nvCxnSpPr>
          <p:cNvPr id="12" name="Straight Connector 11">
            <a:extLst>
              <a:ext uri="{FF2B5EF4-FFF2-40B4-BE49-F238E27FC236}">
                <a16:creationId xmlns:a16="http://schemas.microsoft.com/office/drawing/2014/main" id="{51ED31B0-7FA7-39EE-D4C9-2883119BA112}"/>
              </a:ext>
            </a:extLst>
          </p:cNvPr>
          <p:cNvCxnSpPr>
            <a:cxnSpLocks/>
          </p:cNvCxnSpPr>
          <p:nvPr/>
        </p:nvCxnSpPr>
        <p:spPr>
          <a:xfrm>
            <a:off x="1176936" y="5547362"/>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295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5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4474" y="1886453"/>
            <a:ext cx="8891110" cy="39743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pic>
      <p:sp>
        <p:nvSpPr>
          <p:cNvPr id="7" name="TextBox 6">
            <a:extLst>
              <a:ext uri="{FF2B5EF4-FFF2-40B4-BE49-F238E27FC236}">
                <a16:creationId xmlns:a16="http://schemas.microsoft.com/office/drawing/2014/main" id="{69DA825B-851A-3D41-A9D9-D2F080B5B7DD}"/>
              </a:ext>
            </a:extLst>
          </p:cNvPr>
          <p:cNvSpPr txBox="1"/>
          <p:nvPr/>
        </p:nvSpPr>
        <p:spPr>
          <a:xfrm>
            <a:off x="1522092" y="650208"/>
            <a:ext cx="9144000" cy="461665"/>
          </a:xfrm>
          <a:prstGeom prst="rect">
            <a:avLst/>
          </a:prstGeom>
          <a:noFill/>
        </p:spPr>
        <p:txBody>
          <a:bodyPr wrap="square" rtlCol="0">
            <a:spAutoFit/>
          </a:bodyPr>
          <a:lstStyle/>
          <a:p>
            <a:pPr algn="ctr"/>
            <a:r>
              <a:rPr lang="en-US" sz="2400" b="1">
                <a:solidFill>
                  <a:srgbClr val="7D4029"/>
                </a:solidFill>
                <a:latin typeface="Chalkboard"/>
                <a:cs typeface="Chalkboard"/>
              </a:rPr>
              <a:t>Creation of </a:t>
            </a:r>
            <a:r>
              <a:rPr lang="en-US" sz="2400" b="1" baseline="30000">
                <a:solidFill>
                  <a:srgbClr val="7D4029"/>
                </a:solidFill>
                <a:latin typeface="Chalkboard"/>
                <a:cs typeface="Chalkboard"/>
              </a:rPr>
              <a:t>12</a:t>
            </a:r>
            <a:r>
              <a:rPr lang="en-US" sz="2400" b="1">
                <a:solidFill>
                  <a:srgbClr val="7D4029"/>
                </a:solidFill>
                <a:latin typeface="Chalkboard"/>
                <a:cs typeface="Chalkboard"/>
              </a:rPr>
              <a:t>C in Hot Stars / Nucleosyntheses</a:t>
            </a:r>
          </a:p>
        </p:txBody>
      </p:sp>
      <p:sp>
        <p:nvSpPr>
          <p:cNvPr id="8" name="TextBox 7">
            <a:extLst>
              <a:ext uri="{FF2B5EF4-FFF2-40B4-BE49-F238E27FC236}">
                <a16:creationId xmlns:a16="http://schemas.microsoft.com/office/drawing/2014/main" id="{E0CB4ED5-4D3D-EA4F-93D1-3DD31FD1047A}"/>
              </a:ext>
            </a:extLst>
          </p:cNvPr>
          <p:cNvSpPr txBox="1"/>
          <p:nvPr/>
        </p:nvSpPr>
        <p:spPr>
          <a:xfrm>
            <a:off x="1253526" y="1255462"/>
            <a:ext cx="9144000" cy="461665"/>
          </a:xfrm>
          <a:prstGeom prst="rect">
            <a:avLst/>
          </a:prstGeom>
          <a:noFill/>
        </p:spPr>
        <p:txBody>
          <a:bodyPr wrap="square" rtlCol="0">
            <a:spAutoFit/>
          </a:bodyPr>
          <a:lstStyle/>
          <a:p>
            <a:pPr algn="ctr"/>
            <a:r>
              <a:rPr lang="en-US" sz="2400" b="1">
                <a:solidFill>
                  <a:srgbClr val="7D4029"/>
                </a:solidFill>
                <a:latin typeface="Chalkboard"/>
                <a:cs typeface="Chalkboard"/>
              </a:rPr>
              <a:t>… The Elusive Hoyle State …</a:t>
            </a:r>
          </a:p>
        </p:txBody>
      </p:sp>
      <p:sp>
        <p:nvSpPr>
          <p:cNvPr id="2" name="TextBox 1">
            <a:extLst>
              <a:ext uri="{FF2B5EF4-FFF2-40B4-BE49-F238E27FC236}">
                <a16:creationId xmlns:a16="http://schemas.microsoft.com/office/drawing/2014/main" id="{7D46D56D-4B36-282E-2D9B-C1953063770B}"/>
              </a:ext>
            </a:extLst>
          </p:cNvPr>
          <p:cNvSpPr txBox="1"/>
          <p:nvPr/>
        </p:nvSpPr>
        <p:spPr>
          <a:xfrm>
            <a:off x="9939" y="15520"/>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Back to the Future: </a:t>
            </a:r>
            <a:r>
              <a:rPr lang="en-US" sz="2800" b="1">
                <a:solidFill>
                  <a:srgbClr val="008F00"/>
                </a:solidFill>
                <a:latin typeface="Chalkboard" panose="03050602040202020205" pitchFamily="66" charset="77"/>
              </a:rPr>
              <a:t>Recent Examples and Bridge Building</a:t>
            </a:r>
            <a:endParaRPr lang="en-US" sz="2800" b="1">
              <a:solidFill>
                <a:srgbClr val="008F00"/>
              </a:solidFill>
            </a:endParaRPr>
          </a:p>
        </p:txBody>
      </p:sp>
      <p:cxnSp>
        <p:nvCxnSpPr>
          <p:cNvPr id="3" name="Straight Connector 2">
            <a:extLst>
              <a:ext uri="{FF2B5EF4-FFF2-40B4-BE49-F238E27FC236}">
                <a16:creationId xmlns:a16="http://schemas.microsoft.com/office/drawing/2014/main" id="{D96EA65E-4061-DA2C-0E4F-10DBCC93F203}"/>
              </a:ext>
            </a:extLst>
          </p:cNvPr>
          <p:cNvCxnSpPr>
            <a:cxnSpLocks/>
          </p:cNvCxnSpPr>
          <p:nvPr/>
        </p:nvCxnSpPr>
        <p:spPr>
          <a:xfrm>
            <a:off x="1176655" y="53874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ACD0DB5-BF44-7F2A-E3E2-4A67FFFEA141}"/>
              </a:ext>
            </a:extLst>
          </p:cNvPr>
          <p:cNvCxnSpPr>
            <a:cxnSpLocks/>
          </p:cNvCxnSpPr>
          <p:nvPr/>
        </p:nvCxnSpPr>
        <p:spPr>
          <a:xfrm>
            <a:off x="7637845" y="324258"/>
            <a:ext cx="339047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38602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94253"/>
                                        </p:tgtEl>
                                        <p:attrNameLst>
                                          <p:attrName>style.visibility</p:attrName>
                                        </p:attrNameLst>
                                      </p:cBhvr>
                                      <p:to>
                                        <p:strVal val="visible"/>
                                      </p:to>
                                    </p:set>
                                    <p:animEffect transition="in" filter="dissolve">
                                      <p:cBhvr>
                                        <p:cTn id="20" dur="500"/>
                                        <p:tgtEl>
                                          <p:spTgt spid="94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ChangeArrowheads="1"/>
          </p:cNvSpPr>
          <p:nvPr/>
        </p:nvSpPr>
        <p:spPr bwMode="auto">
          <a:xfrm>
            <a:off x="14182725" y="6116483"/>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endParaRPr lang="en-US"/>
          </a:p>
        </p:txBody>
      </p:sp>
      <p:pic>
        <p:nvPicPr>
          <p:cNvPr id="2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08700" y="2487458"/>
            <a:ext cx="3930650" cy="3808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oup 19"/>
          <p:cNvGrpSpPr>
            <a:grpSpLocks/>
          </p:cNvGrpSpPr>
          <p:nvPr/>
        </p:nvGrpSpPr>
        <p:grpSpPr bwMode="auto">
          <a:xfrm>
            <a:off x="1916114" y="706284"/>
            <a:ext cx="7958137" cy="4630737"/>
            <a:chOff x="392113" y="811213"/>
            <a:chExt cx="7958137" cy="4630737"/>
          </a:xfrm>
        </p:grpSpPr>
        <p:pic>
          <p:nvPicPr>
            <p:cNvPr id="34836"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3775" y="954088"/>
              <a:ext cx="1314450" cy="1468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837" name="AutoShape 57"/>
            <p:cNvSpPr>
              <a:spLocks noChangeArrowheads="1"/>
            </p:cNvSpPr>
            <p:nvPr/>
          </p:nvSpPr>
          <p:spPr bwMode="auto">
            <a:xfrm rot="-1819882">
              <a:off x="433388" y="2141538"/>
              <a:ext cx="7916862" cy="203835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03 w 21600"/>
                <a:gd name="T13" fmla="*/ 0 h 21600"/>
                <a:gd name="T14" fmla="*/ 21197 w 21600"/>
                <a:gd name="T15" fmla="*/ 8748 h 21600"/>
              </a:gdLst>
              <a:ahLst/>
              <a:cxnLst>
                <a:cxn ang="T8">
                  <a:pos x="T0" y="T1"/>
                </a:cxn>
                <a:cxn ang="T9">
                  <a:pos x="T2" y="T3"/>
                </a:cxn>
                <a:cxn ang="T10">
                  <a:pos x="T4" y="T5"/>
                </a:cxn>
                <a:cxn ang="T11">
                  <a:pos x="T6" y="T7"/>
                </a:cxn>
              </a:cxnLst>
              <a:rect l="T12" t="T13" r="T14" b="T15"/>
              <a:pathLst>
                <a:path w="21600" h="21600">
                  <a:moveTo>
                    <a:pt x="4183" y="7048"/>
                  </a:moveTo>
                  <a:cubicBezTo>
                    <a:pt x="5534" y="4666"/>
                    <a:pt x="8061" y="3194"/>
                    <a:pt x="10800" y="3194"/>
                  </a:cubicBezTo>
                  <a:cubicBezTo>
                    <a:pt x="13538" y="3194"/>
                    <a:pt x="16065" y="4666"/>
                    <a:pt x="17416" y="7048"/>
                  </a:cubicBezTo>
                  <a:lnTo>
                    <a:pt x="20194" y="5472"/>
                  </a:lnTo>
                  <a:cubicBezTo>
                    <a:pt x="18276" y="2090"/>
                    <a:pt x="14688" y="0"/>
                    <a:pt x="10799" y="0"/>
                  </a:cubicBezTo>
                  <a:cubicBezTo>
                    <a:pt x="6911" y="0"/>
                    <a:pt x="3323" y="2090"/>
                    <a:pt x="1405" y="5472"/>
                  </a:cubicBezTo>
                  <a:lnTo>
                    <a:pt x="4183" y="7048"/>
                  </a:lnTo>
                  <a:close/>
                </a:path>
              </a:pathLst>
            </a:custGeom>
            <a:solidFill>
              <a:schemeClr val="accent1">
                <a:alpha val="27843"/>
              </a:schemeClr>
            </a:solidFill>
            <a:ln w="12700">
              <a:solidFill>
                <a:schemeClr val="hlink">
                  <a:alpha val="27843"/>
                </a:schemeClr>
              </a:solidFill>
              <a:miter lim="800000"/>
              <a:headEnd/>
              <a:tailEnd type="none" w="med" len="lg"/>
            </a:ln>
          </p:spPr>
          <p:txBody>
            <a:bodyPr wrap="none" anchor="ctr"/>
            <a:lstStyle/>
            <a:p>
              <a:endParaRPr lang="en-US"/>
            </a:p>
          </p:txBody>
        </p:sp>
        <p:sp>
          <p:nvSpPr>
            <p:cNvPr id="34838" name="TextBox 65"/>
            <p:cNvSpPr txBox="1">
              <a:spLocks noChangeArrowheads="1"/>
            </p:cNvSpPr>
            <p:nvPr/>
          </p:nvSpPr>
          <p:spPr bwMode="auto">
            <a:xfrm>
              <a:off x="5802313" y="1885950"/>
              <a:ext cx="1838325"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defTabSz="4232275" eaLnBrk="0" hangingPunct="0">
                <a:defRPr sz="1600" u="sng">
                  <a:solidFill>
                    <a:schemeClr val="tx1"/>
                  </a:solidFill>
                  <a:latin typeface="Times" charset="0"/>
                  <a:ea typeface="ＭＳ Ｐゴシック" charset="0"/>
                  <a:cs typeface="ＭＳ Ｐゴシック" charset="0"/>
                </a:defRPr>
              </a:lvl1pPr>
              <a:lvl2pPr marL="742950" indent="-285750" defTabSz="4232275" eaLnBrk="0" hangingPunct="0">
                <a:defRPr sz="1600" u="sng">
                  <a:solidFill>
                    <a:schemeClr val="tx1"/>
                  </a:solidFill>
                  <a:latin typeface="Times" charset="0"/>
                  <a:ea typeface="ＭＳ Ｐゴシック" charset="0"/>
                </a:defRPr>
              </a:lvl2pPr>
              <a:lvl3pPr marL="1143000" indent="-228600" defTabSz="4232275" eaLnBrk="0" hangingPunct="0">
                <a:defRPr sz="1600" u="sng">
                  <a:solidFill>
                    <a:schemeClr val="tx1"/>
                  </a:solidFill>
                  <a:latin typeface="Times" charset="0"/>
                  <a:ea typeface="ＭＳ Ｐゴシック" charset="0"/>
                </a:defRPr>
              </a:lvl3pPr>
              <a:lvl4pPr marL="1600200" indent="-228600" defTabSz="4232275" eaLnBrk="0" hangingPunct="0">
                <a:defRPr sz="1600" u="sng">
                  <a:solidFill>
                    <a:schemeClr val="tx1"/>
                  </a:solidFill>
                  <a:latin typeface="Times" charset="0"/>
                  <a:ea typeface="ＭＳ Ｐゴシック" charset="0"/>
                </a:defRPr>
              </a:lvl4pPr>
              <a:lvl5pPr marL="2057400" indent="-228600" defTabSz="4232275" eaLnBrk="0" hangingPunct="0">
                <a:defRPr sz="1600" u="sng">
                  <a:solidFill>
                    <a:schemeClr val="tx1"/>
                  </a:solidFill>
                  <a:latin typeface="Times" charset="0"/>
                  <a:ea typeface="ＭＳ Ｐゴシック" charset="0"/>
                </a:defRPr>
              </a:lvl5pPr>
              <a:lvl6pPr marL="2514600" indent="-228600" defTabSz="4232275"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defTabSz="4232275"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defTabSz="4232275"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defTabSz="4232275"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r>
                <a:rPr lang="en-US" sz="1800" u="none">
                  <a:latin typeface="Georgia" charset="0"/>
                </a:rPr>
                <a:t>(</a:t>
              </a:r>
              <a:r>
                <a:rPr lang="en-US" sz="1800" i="1" u="none">
                  <a:latin typeface="Georgia" charset="0"/>
                </a:rPr>
                <a:t>0 4</a:t>
              </a:r>
              <a:r>
                <a:rPr lang="en-US" sz="1800" u="none">
                  <a:latin typeface="Georgia" charset="0"/>
                </a:rPr>
                <a:t>)</a:t>
              </a:r>
              <a:r>
                <a:rPr lang="en-US" sz="1800" i="1" u="none">
                  <a:latin typeface="Georgia" charset="0"/>
                </a:rPr>
                <a:t> Bandhead </a:t>
              </a:r>
              <a:r>
                <a:rPr lang="en-US" sz="1800" u="none">
                  <a:latin typeface="Georgia" charset="0"/>
                </a:rPr>
                <a:t>(</a:t>
              </a:r>
              <a:r>
                <a:rPr lang="en-US" sz="1800" i="1" u="none">
                  <a:latin typeface="Georgia" charset="0"/>
                </a:rPr>
                <a:t>Oblate</a:t>
              </a:r>
              <a:r>
                <a:rPr lang="en-US" sz="1800" u="none">
                  <a:latin typeface="Georgia" charset="0"/>
                </a:rPr>
                <a:t>)</a:t>
              </a:r>
              <a:endParaRPr lang="en-US" sz="1800" i="1" u="none">
                <a:latin typeface="Georgia" charset="0"/>
              </a:endParaRPr>
            </a:p>
          </p:txBody>
        </p:sp>
        <p:sp>
          <p:nvSpPr>
            <p:cNvPr id="34839" name="TextBox 66"/>
            <p:cNvSpPr txBox="1">
              <a:spLocks noChangeArrowheads="1"/>
            </p:cNvSpPr>
            <p:nvPr/>
          </p:nvSpPr>
          <p:spPr bwMode="auto">
            <a:xfrm>
              <a:off x="2225675" y="2309813"/>
              <a:ext cx="1903412"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defTabSz="4232275" eaLnBrk="0" hangingPunct="0">
                <a:defRPr sz="1600" u="sng">
                  <a:solidFill>
                    <a:schemeClr val="tx1"/>
                  </a:solidFill>
                  <a:latin typeface="Times" charset="0"/>
                  <a:ea typeface="ＭＳ Ｐゴシック" charset="0"/>
                  <a:cs typeface="ＭＳ Ｐゴシック" charset="0"/>
                </a:defRPr>
              </a:lvl1pPr>
              <a:lvl2pPr marL="742950" indent="-285750" defTabSz="4232275" eaLnBrk="0" hangingPunct="0">
                <a:defRPr sz="1600" u="sng">
                  <a:solidFill>
                    <a:schemeClr val="tx1"/>
                  </a:solidFill>
                  <a:latin typeface="Times" charset="0"/>
                  <a:ea typeface="ＭＳ Ｐゴシック" charset="0"/>
                </a:defRPr>
              </a:lvl2pPr>
              <a:lvl3pPr marL="1143000" indent="-228600" defTabSz="4232275" eaLnBrk="0" hangingPunct="0">
                <a:defRPr sz="1600" u="sng">
                  <a:solidFill>
                    <a:schemeClr val="tx1"/>
                  </a:solidFill>
                  <a:latin typeface="Times" charset="0"/>
                  <a:ea typeface="ＭＳ Ｐゴシック" charset="0"/>
                </a:defRPr>
              </a:lvl3pPr>
              <a:lvl4pPr marL="1600200" indent="-228600" defTabSz="4232275" eaLnBrk="0" hangingPunct="0">
                <a:defRPr sz="1600" u="sng">
                  <a:solidFill>
                    <a:schemeClr val="tx1"/>
                  </a:solidFill>
                  <a:latin typeface="Times" charset="0"/>
                  <a:ea typeface="ＭＳ Ｐゴシック" charset="0"/>
                </a:defRPr>
              </a:lvl4pPr>
              <a:lvl5pPr marL="2057400" indent="-228600" defTabSz="4232275" eaLnBrk="0" hangingPunct="0">
                <a:defRPr sz="1600" u="sng">
                  <a:solidFill>
                    <a:schemeClr val="tx1"/>
                  </a:solidFill>
                  <a:latin typeface="Times" charset="0"/>
                  <a:ea typeface="ＭＳ Ｐゴシック" charset="0"/>
                </a:defRPr>
              </a:lvl5pPr>
              <a:lvl6pPr marL="2514600" indent="-228600" defTabSz="4232275"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defTabSz="4232275"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defTabSz="4232275"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defTabSz="4232275"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r>
                <a:rPr lang="en-US" sz="1800" u="none">
                  <a:latin typeface="Georgia" charset="0"/>
                </a:rPr>
                <a:t>(</a:t>
              </a:r>
              <a:r>
                <a:rPr lang="en-US" sz="1800" i="1" u="none">
                  <a:latin typeface="Georgia" charset="0"/>
                </a:rPr>
                <a:t>6 2</a:t>
              </a:r>
              <a:r>
                <a:rPr lang="en-US" sz="1800" u="none">
                  <a:latin typeface="Georgia" charset="0"/>
                </a:rPr>
                <a:t>)</a:t>
              </a:r>
              <a:r>
                <a:rPr lang="en-US" sz="1800" i="1" u="none">
                  <a:latin typeface="Georgia" charset="0"/>
                </a:rPr>
                <a:t> </a:t>
              </a:r>
              <a:r>
                <a:rPr lang="en-US" sz="1800" i="1" u="none" err="1">
                  <a:latin typeface="Georgia" charset="0"/>
                </a:rPr>
                <a:t>Bandhead</a:t>
              </a:r>
              <a:r>
                <a:rPr lang="en-US" sz="1800" i="1" u="none">
                  <a:latin typeface="Georgia" charset="0"/>
                </a:rPr>
                <a:t> </a:t>
              </a:r>
              <a:r>
                <a:rPr lang="en-US" sz="1800" u="none">
                  <a:latin typeface="Georgia" charset="0"/>
                </a:rPr>
                <a:t>(</a:t>
              </a:r>
              <a:r>
                <a:rPr lang="en-US" sz="1800" i="1" u="none">
                  <a:latin typeface="Georgia" charset="0"/>
                </a:rPr>
                <a:t>Prolate</a:t>
              </a:r>
              <a:r>
                <a:rPr lang="en-US" sz="1800" u="none">
                  <a:latin typeface="Georgia" charset="0"/>
                </a:rPr>
                <a:t>)</a:t>
              </a:r>
              <a:endParaRPr lang="en-US" sz="1800" i="1" u="none">
                <a:latin typeface="Georgia" charset="0"/>
              </a:endParaRPr>
            </a:p>
          </p:txBody>
        </p:sp>
        <p:sp>
          <p:nvSpPr>
            <p:cNvPr id="34840" name="TextBox 67"/>
            <p:cNvSpPr txBox="1">
              <a:spLocks noChangeArrowheads="1"/>
            </p:cNvSpPr>
            <p:nvPr/>
          </p:nvSpPr>
          <p:spPr bwMode="auto">
            <a:xfrm>
              <a:off x="419100" y="4800600"/>
              <a:ext cx="2473325"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defTabSz="4232275" eaLnBrk="0" hangingPunct="0">
                <a:defRPr sz="1600" u="sng">
                  <a:solidFill>
                    <a:schemeClr val="tx1"/>
                  </a:solidFill>
                  <a:latin typeface="Times" charset="0"/>
                  <a:ea typeface="ＭＳ Ｐゴシック" charset="0"/>
                  <a:cs typeface="ＭＳ Ｐゴシック" charset="0"/>
                </a:defRPr>
              </a:lvl1pPr>
              <a:lvl2pPr marL="742950" indent="-285750" defTabSz="4232275" eaLnBrk="0" hangingPunct="0">
                <a:defRPr sz="1600" u="sng">
                  <a:solidFill>
                    <a:schemeClr val="tx1"/>
                  </a:solidFill>
                  <a:latin typeface="Times" charset="0"/>
                  <a:ea typeface="ＭＳ Ｐゴシック" charset="0"/>
                </a:defRPr>
              </a:lvl2pPr>
              <a:lvl3pPr marL="1143000" indent="-228600" defTabSz="4232275" eaLnBrk="0" hangingPunct="0">
                <a:defRPr sz="1600" u="sng">
                  <a:solidFill>
                    <a:schemeClr val="tx1"/>
                  </a:solidFill>
                  <a:latin typeface="Times" charset="0"/>
                  <a:ea typeface="ＭＳ Ｐゴシック" charset="0"/>
                </a:defRPr>
              </a:lvl3pPr>
              <a:lvl4pPr marL="1600200" indent="-228600" defTabSz="4232275" eaLnBrk="0" hangingPunct="0">
                <a:defRPr sz="1600" u="sng">
                  <a:solidFill>
                    <a:schemeClr val="tx1"/>
                  </a:solidFill>
                  <a:latin typeface="Times" charset="0"/>
                  <a:ea typeface="ＭＳ Ｐゴシック" charset="0"/>
                </a:defRPr>
              </a:lvl4pPr>
              <a:lvl5pPr marL="2057400" indent="-228600" defTabSz="4232275" eaLnBrk="0" hangingPunct="0">
                <a:defRPr sz="1600" u="sng">
                  <a:solidFill>
                    <a:schemeClr val="tx1"/>
                  </a:solidFill>
                  <a:latin typeface="Times" charset="0"/>
                  <a:ea typeface="ＭＳ Ｐゴシック" charset="0"/>
                </a:defRPr>
              </a:lvl5pPr>
              <a:lvl6pPr marL="2514600" indent="-228600" defTabSz="4232275"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defTabSz="4232275"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defTabSz="4232275"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defTabSz="4232275"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r>
                <a:rPr lang="en-US" sz="1800" u="none">
                  <a:latin typeface="Georgia" charset="0"/>
                </a:rPr>
                <a:t>(</a:t>
              </a:r>
              <a:r>
                <a:rPr lang="en-US" sz="1800" i="1" u="none">
                  <a:latin typeface="Georgia" charset="0"/>
                </a:rPr>
                <a:t>12 0</a:t>
              </a:r>
              <a:r>
                <a:rPr lang="en-US" sz="1800" u="none">
                  <a:latin typeface="Georgia" charset="0"/>
                </a:rPr>
                <a:t>)</a:t>
              </a:r>
              <a:r>
                <a:rPr lang="en-US" sz="1800" i="1" u="none">
                  <a:latin typeface="Georgia" charset="0"/>
                </a:rPr>
                <a:t> Bandhead </a:t>
              </a:r>
              <a:r>
                <a:rPr lang="en-US" sz="1800" u="none">
                  <a:latin typeface="Georgia" charset="0"/>
                </a:rPr>
                <a:t>(</a:t>
              </a:r>
              <a:r>
                <a:rPr lang="en-US" sz="1800" i="1" u="none">
                  <a:latin typeface="Georgia" charset="0"/>
                </a:rPr>
                <a:t>More Prolate</a:t>
              </a:r>
              <a:r>
                <a:rPr lang="en-US" sz="1800" u="none">
                  <a:latin typeface="Georgia" charset="0"/>
                </a:rPr>
                <a:t>)</a:t>
              </a:r>
              <a:endParaRPr lang="en-US" sz="1800" i="1" u="none">
                <a:latin typeface="Georgia" charset="0"/>
              </a:endParaRPr>
            </a:p>
          </p:txBody>
        </p:sp>
        <p:pic>
          <p:nvPicPr>
            <p:cNvPr id="34841"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5413" y="811213"/>
              <a:ext cx="1512887" cy="1174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84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113" y="3429000"/>
              <a:ext cx="1327150" cy="147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63" name="AutoShape 893"/>
          <p:cNvSpPr>
            <a:spLocks noChangeArrowheads="1"/>
          </p:cNvSpPr>
          <p:nvPr/>
        </p:nvSpPr>
        <p:spPr bwMode="auto">
          <a:xfrm>
            <a:off x="4013200" y="5292570"/>
            <a:ext cx="2019300" cy="863600"/>
          </a:xfrm>
          <a:prstGeom prst="roundRect">
            <a:avLst>
              <a:gd name="adj" fmla="val 16667"/>
            </a:avLst>
          </a:prstGeom>
          <a:solidFill>
            <a:srgbClr val="FFFFFF"/>
          </a:solidFill>
          <a:ln w="38100">
            <a:solidFill>
              <a:srgbClr val="894700"/>
            </a:solidFill>
            <a:round/>
            <a:headEnd/>
            <a:tailEnd/>
          </a:ln>
          <a:effectLst>
            <a:outerShdw blurRad="63500" dist="38099" dir="2700000" algn="ctr" rotWithShape="0">
              <a:schemeClr val="bg2">
                <a:alpha val="74997"/>
              </a:schemeClr>
            </a:outerShdw>
          </a:effectLst>
        </p:spPr>
        <p:txBody>
          <a:bodyPr wrap="none" anchor="ctr"/>
          <a:lstStyle/>
          <a:p>
            <a:pPr algn="ctr" eaLnBrk="0" hangingPunct="0">
              <a:lnSpc>
                <a:spcPct val="80000"/>
              </a:lnSpc>
              <a:defRPr/>
            </a:pPr>
            <a:r>
              <a:rPr kumimoji="1" lang="en-US" sz="2000" b="1">
                <a:solidFill>
                  <a:schemeClr val="accent2">
                    <a:lumMod val="50000"/>
                  </a:schemeClr>
                </a:solidFill>
                <a:latin typeface="Chalkboard SE" panose="03050602040202020205" pitchFamily="66" charset="77"/>
                <a:sym typeface="Symbol" charset="0"/>
              </a:rPr>
              <a:t>Intertwining</a:t>
            </a:r>
          </a:p>
          <a:p>
            <a:pPr algn="ctr" eaLnBrk="0" hangingPunct="0">
              <a:lnSpc>
                <a:spcPct val="80000"/>
              </a:lnSpc>
              <a:defRPr/>
            </a:pPr>
            <a:r>
              <a:rPr kumimoji="1" lang="en-US" sz="2000" b="1">
                <a:solidFill>
                  <a:schemeClr val="accent2">
                    <a:lumMod val="50000"/>
                  </a:schemeClr>
                </a:solidFill>
                <a:latin typeface="Chalkboard SE" panose="03050602040202020205" pitchFamily="66" charset="77"/>
                <a:sym typeface="Symbol" charset="0"/>
              </a:rPr>
              <a:t>Shell &amp; Alpha</a:t>
            </a:r>
          </a:p>
          <a:p>
            <a:pPr algn="ctr" eaLnBrk="0" hangingPunct="0">
              <a:lnSpc>
                <a:spcPct val="80000"/>
              </a:lnSpc>
              <a:defRPr/>
            </a:pPr>
            <a:r>
              <a:rPr kumimoji="1" lang="en-US" sz="2000" b="1">
                <a:solidFill>
                  <a:schemeClr val="accent2">
                    <a:lumMod val="50000"/>
                  </a:schemeClr>
                </a:solidFill>
                <a:latin typeface="Chalkboard SE" panose="03050602040202020205" pitchFamily="66" charset="77"/>
                <a:sym typeface="Symbol" charset="0"/>
              </a:rPr>
              <a:t>Cluster Pictures</a:t>
            </a:r>
            <a:endParaRPr kumimoji="1" lang="en-US" sz="2000" b="1">
              <a:solidFill>
                <a:schemeClr val="accent2">
                  <a:lumMod val="50000"/>
                </a:schemeClr>
              </a:solidFill>
              <a:latin typeface="Chalkboard SE" panose="03050602040202020205" pitchFamily="66" charset="77"/>
            </a:endParaRPr>
          </a:p>
        </p:txBody>
      </p:sp>
      <p:grpSp>
        <p:nvGrpSpPr>
          <p:cNvPr id="18" name="Group 17"/>
          <p:cNvGrpSpPr>
            <a:grpSpLocks/>
          </p:cNvGrpSpPr>
          <p:nvPr/>
        </p:nvGrpSpPr>
        <p:grpSpPr bwMode="auto">
          <a:xfrm>
            <a:off x="6591300" y="707870"/>
            <a:ext cx="3365500" cy="5600700"/>
            <a:chOff x="5067300" y="812801"/>
            <a:chExt cx="3365500" cy="5600700"/>
          </a:xfrm>
        </p:grpSpPr>
        <p:sp>
          <p:nvSpPr>
            <p:cNvPr id="34834" name="Oval 51"/>
            <p:cNvSpPr>
              <a:spLocks noChangeArrowheads="1"/>
            </p:cNvSpPr>
            <p:nvPr/>
          </p:nvSpPr>
          <p:spPr bwMode="auto">
            <a:xfrm>
              <a:off x="5067300" y="4971927"/>
              <a:ext cx="1041400" cy="1441574"/>
            </a:xfrm>
            <a:prstGeom prst="ellipse">
              <a:avLst/>
            </a:prstGeom>
            <a:noFill/>
            <a:ln w="38100">
              <a:solidFill>
                <a:srgbClr val="0000FF"/>
              </a:solidFill>
              <a:round/>
              <a:headEnd/>
              <a:tailEnd/>
            </a:ln>
            <a:extLst>
              <a:ext uri="{909E8E84-426E-40dd-AFC4-6F175D3DCCD1}">
                <a14:hiddenFill xmlns:a14="http://schemas.microsoft.com/office/drawing/2010/main" xmlns="">
                  <a:solidFill>
                    <a:srgbClr val="FFFFFF"/>
                  </a:solidFill>
                </a14:hiddenFill>
              </a:ext>
            </a:extLst>
          </p:spPr>
          <p:txBody>
            <a:bodyPr/>
            <a:lstStyle/>
            <a:p>
              <a:pPr algn="ctr" eaLnBrk="0" hangingPunct="0"/>
              <a:endParaRPr lang="en-US">
                <a:solidFill>
                  <a:srgbClr val="0000FF"/>
                </a:solidFill>
              </a:endParaRPr>
            </a:p>
          </p:txBody>
        </p:sp>
        <p:sp>
          <p:nvSpPr>
            <p:cNvPr id="34835" name="Oval 50"/>
            <p:cNvSpPr>
              <a:spLocks noChangeArrowheads="1"/>
            </p:cNvSpPr>
            <p:nvPr/>
          </p:nvSpPr>
          <p:spPr bwMode="auto">
            <a:xfrm>
              <a:off x="5143500" y="812801"/>
              <a:ext cx="3289300" cy="1790699"/>
            </a:xfrm>
            <a:prstGeom prst="ellipse">
              <a:avLst/>
            </a:prstGeom>
            <a:noFill/>
            <a:ln w="38100">
              <a:solidFill>
                <a:srgbClr val="0000FF"/>
              </a:solidFill>
              <a:round/>
              <a:headEnd/>
              <a:tailEnd/>
            </a:ln>
            <a:extLst>
              <a:ext uri="{909E8E84-426E-40dd-AFC4-6F175D3DCCD1}">
                <a14:hiddenFill xmlns:a14="http://schemas.microsoft.com/office/drawing/2010/main" xmlns="">
                  <a:solidFill>
                    <a:srgbClr val="FFFFFF"/>
                  </a:solidFill>
                </a14:hiddenFill>
              </a:ext>
            </a:extLst>
          </p:spPr>
          <p:txBody>
            <a:bodyPr/>
            <a:lstStyle/>
            <a:p>
              <a:pPr algn="ctr" eaLnBrk="0" hangingPunct="0"/>
              <a:endParaRPr lang="en-US">
                <a:solidFill>
                  <a:srgbClr val="0000FF"/>
                </a:solidFill>
              </a:endParaRPr>
            </a:p>
          </p:txBody>
        </p:sp>
      </p:grpSp>
      <p:grpSp>
        <p:nvGrpSpPr>
          <p:cNvPr id="17" name="Group 16"/>
          <p:cNvGrpSpPr>
            <a:grpSpLocks/>
          </p:cNvGrpSpPr>
          <p:nvPr/>
        </p:nvGrpSpPr>
        <p:grpSpPr bwMode="auto">
          <a:xfrm>
            <a:off x="3429000" y="745970"/>
            <a:ext cx="5340350" cy="5551488"/>
            <a:chOff x="1905000" y="850900"/>
            <a:chExt cx="5341079" cy="5551192"/>
          </a:xfrm>
        </p:grpSpPr>
        <p:sp>
          <p:nvSpPr>
            <p:cNvPr id="53" name="Oval 52"/>
            <p:cNvSpPr/>
            <p:nvPr/>
          </p:nvSpPr>
          <p:spPr bwMode="auto">
            <a:xfrm>
              <a:off x="6261695" y="4990879"/>
              <a:ext cx="984384" cy="1411213"/>
            </a:xfrm>
            <a:prstGeom prst="ellipse">
              <a:avLst/>
            </a:prstGeom>
            <a:noFill/>
            <a:ln w="38100" cap="flat" cmpd="sng" algn="ctr">
              <a:solidFill>
                <a:schemeClr val="tx2">
                  <a:lumMod val="90000"/>
                  <a:lumOff val="10000"/>
                </a:schemeClr>
              </a:solidFill>
              <a:prstDash val="solid"/>
              <a:round/>
              <a:headEnd type="none" w="med" len="med"/>
              <a:tailEnd type="none" w="med" len="med"/>
            </a:ln>
            <a:effectLst/>
          </p:spPr>
          <p:txBody>
            <a:bodyPr/>
            <a:lstStyle/>
            <a:p>
              <a:pPr algn="ctr" eaLnBrk="0" hangingPunct="0">
                <a:defRPr/>
              </a:pPr>
              <a:endParaRPr lang="en-US">
                <a:solidFill>
                  <a:srgbClr val="0000FF"/>
                </a:solidFill>
              </a:endParaRPr>
            </a:p>
          </p:txBody>
        </p:sp>
        <p:sp>
          <p:nvSpPr>
            <p:cNvPr id="34833" name="Oval 49"/>
            <p:cNvSpPr>
              <a:spLocks noChangeArrowheads="1"/>
            </p:cNvSpPr>
            <p:nvPr/>
          </p:nvSpPr>
          <p:spPr bwMode="auto">
            <a:xfrm>
              <a:off x="1905000" y="850900"/>
              <a:ext cx="2806700" cy="2171700"/>
            </a:xfrm>
            <a:prstGeom prst="ellipse">
              <a:avLst/>
            </a:prstGeom>
            <a:noFill/>
            <a:ln w="38100">
              <a:solidFill>
                <a:srgbClr val="008000"/>
              </a:solidFill>
              <a:round/>
              <a:headEnd/>
              <a:tailEnd/>
            </a:ln>
            <a:extLst>
              <a:ext uri="{909E8E84-426E-40dd-AFC4-6F175D3DCCD1}">
                <a14:hiddenFill xmlns:a14="http://schemas.microsoft.com/office/drawing/2010/main" xmlns="">
                  <a:solidFill>
                    <a:srgbClr val="FFFFFF"/>
                  </a:solidFill>
                </a14:hiddenFill>
              </a:ext>
            </a:extLst>
          </p:spPr>
          <p:txBody>
            <a:bodyPr/>
            <a:lstStyle/>
            <a:p>
              <a:pPr algn="ctr" eaLnBrk="0" hangingPunct="0"/>
              <a:endParaRPr lang="en-US"/>
            </a:p>
          </p:txBody>
        </p:sp>
      </p:grpSp>
      <p:grpSp>
        <p:nvGrpSpPr>
          <p:cNvPr id="16" name="Group 15"/>
          <p:cNvGrpSpPr>
            <a:grpSpLocks/>
          </p:cNvGrpSpPr>
          <p:nvPr/>
        </p:nvGrpSpPr>
        <p:grpSpPr bwMode="auto">
          <a:xfrm>
            <a:off x="1739900" y="3082770"/>
            <a:ext cx="8280400" cy="3213100"/>
            <a:chOff x="215900" y="3187700"/>
            <a:chExt cx="8280400" cy="3213100"/>
          </a:xfrm>
        </p:grpSpPr>
        <p:sp>
          <p:nvSpPr>
            <p:cNvPr id="34830" name="Oval 53"/>
            <p:cNvSpPr>
              <a:spLocks noChangeArrowheads="1"/>
            </p:cNvSpPr>
            <p:nvPr/>
          </p:nvSpPr>
          <p:spPr bwMode="auto">
            <a:xfrm>
              <a:off x="7442200" y="4940300"/>
              <a:ext cx="1054100" cy="1460500"/>
            </a:xfrm>
            <a:prstGeom prst="ellipse">
              <a:avLst/>
            </a:pr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pPr algn="ctr" eaLnBrk="0" hangingPunct="0"/>
              <a:endParaRPr lang="en-US">
                <a:solidFill>
                  <a:srgbClr val="0000FF"/>
                </a:solidFill>
              </a:endParaRPr>
            </a:p>
          </p:txBody>
        </p:sp>
        <p:sp>
          <p:nvSpPr>
            <p:cNvPr id="34831" name="Oval 9"/>
            <p:cNvSpPr>
              <a:spLocks noChangeArrowheads="1"/>
            </p:cNvSpPr>
            <p:nvPr/>
          </p:nvSpPr>
          <p:spPr bwMode="auto">
            <a:xfrm>
              <a:off x="215900" y="3187700"/>
              <a:ext cx="2743200" cy="2451100"/>
            </a:xfrm>
            <a:prstGeom prst="ellipse">
              <a:avLst/>
            </a:prstGeom>
            <a:noFill/>
            <a:ln w="381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a:lstStyle/>
            <a:p>
              <a:pPr algn="ctr" eaLnBrk="0" hangingPunct="0"/>
              <a:endParaRPr lang="en-US"/>
            </a:p>
          </p:txBody>
        </p:sp>
      </p:grpSp>
      <p:grpSp>
        <p:nvGrpSpPr>
          <p:cNvPr id="2" name="Group 1">
            <a:extLst>
              <a:ext uri="{FF2B5EF4-FFF2-40B4-BE49-F238E27FC236}">
                <a16:creationId xmlns:a16="http://schemas.microsoft.com/office/drawing/2014/main" id="{1486A0B7-7FEF-334A-A30B-FFB6F76754C9}"/>
              </a:ext>
            </a:extLst>
          </p:cNvPr>
          <p:cNvGrpSpPr/>
          <p:nvPr/>
        </p:nvGrpSpPr>
        <p:grpSpPr>
          <a:xfrm>
            <a:off x="2157083" y="1063470"/>
            <a:ext cx="5853442" cy="3189288"/>
            <a:chOff x="633083" y="1063470"/>
            <a:chExt cx="5853442" cy="3189288"/>
          </a:xfrm>
        </p:grpSpPr>
        <p:sp>
          <p:nvSpPr>
            <p:cNvPr id="59" name="Text Box 56"/>
            <p:cNvSpPr txBox="1">
              <a:spLocks noChangeArrowheads="1"/>
            </p:cNvSpPr>
            <p:nvPr/>
          </p:nvSpPr>
          <p:spPr bwMode="auto">
            <a:xfrm>
              <a:off x="1744663" y="3782858"/>
              <a:ext cx="982662" cy="469900"/>
            </a:xfrm>
            <a:prstGeom prst="rect">
              <a:avLst/>
            </a:prstGeom>
            <a:solidFill>
              <a:schemeClr val="bg1"/>
            </a:solidFill>
            <a:ln w="28575" cmpd="sng">
              <a:solidFill>
                <a:schemeClr val="folHlink"/>
              </a:solidFill>
              <a:miter lim="800000"/>
              <a:headEnd/>
              <a:tailEnd type="none" w="med" len="lg"/>
            </a:ln>
            <a:effectLst>
              <a:outerShdw blurRad="63500" dist="38099" dir="2700000" algn="ctr" rotWithShape="0">
                <a:schemeClr val="bg2">
                  <a:alpha val="74998"/>
                </a:schemeClr>
              </a:outerShdw>
            </a:effectLst>
          </p:spPr>
          <p:txBody>
            <a:bodyPr>
              <a:spAutoFit/>
            </a:bodyPr>
            <a:lstStyle/>
            <a:p>
              <a:pPr eaLnBrk="0" hangingPunct="0">
                <a:spcBef>
                  <a:spcPct val="50000"/>
                </a:spcBef>
                <a:defRPr/>
              </a:pPr>
              <a:r>
                <a:rPr lang="en-US" sz="2400">
                  <a:latin typeface="Times" pitchFamily="1" charset="0"/>
                  <a:ea typeface="ＭＳ Ｐゴシック" pitchFamily="1" charset="-128"/>
                  <a:cs typeface="ＭＳ Ｐゴシック" pitchFamily="1" charset="-128"/>
                </a:rPr>
                <a:t>4</a:t>
              </a:r>
              <a:r>
                <a:rPr lang="en-US" sz="2400" i="1">
                  <a:latin typeface="Times" pitchFamily="1" charset="0"/>
                  <a:ea typeface="ＭＳ Ｐゴシック" pitchFamily="1" charset="-128"/>
                  <a:cs typeface="ＭＳ Ｐゴシック" pitchFamily="1" charset="-128"/>
                </a:rPr>
                <a:t>p-</a:t>
              </a:r>
              <a:r>
                <a:rPr lang="en-US" sz="2400">
                  <a:latin typeface="Times" pitchFamily="1" charset="0"/>
                  <a:ea typeface="ＭＳ Ｐゴシック" pitchFamily="1" charset="-128"/>
                  <a:cs typeface="ＭＳ Ｐゴシック" pitchFamily="1" charset="-128"/>
                </a:rPr>
                <a:t>4</a:t>
              </a:r>
              <a:r>
                <a:rPr lang="en-US" sz="2400" i="1">
                  <a:latin typeface="Times" pitchFamily="1" charset="0"/>
                  <a:ea typeface="ＭＳ Ｐゴシック" pitchFamily="1" charset="-128"/>
                  <a:cs typeface="ＭＳ Ｐゴシック" pitchFamily="1" charset="-128"/>
                </a:rPr>
                <a:t>h</a:t>
              </a:r>
            </a:p>
          </p:txBody>
        </p:sp>
        <p:sp>
          <p:nvSpPr>
            <p:cNvPr id="60" name="Text Box 10"/>
            <p:cNvSpPr txBox="1">
              <a:spLocks noChangeArrowheads="1"/>
            </p:cNvSpPr>
            <p:nvPr/>
          </p:nvSpPr>
          <p:spPr bwMode="auto">
            <a:xfrm>
              <a:off x="5503863" y="1063470"/>
              <a:ext cx="982662" cy="469900"/>
            </a:xfrm>
            <a:prstGeom prst="rect">
              <a:avLst/>
            </a:prstGeom>
            <a:solidFill>
              <a:schemeClr val="bg1"/>
            </a:solidFill>
            <a:ln w="28575" cmpd="sng">
              <a:solidFill>
                <a:schemeClr val="folHlink"/>
              </a:solidFill>
              <a:miter lim="800000"/>
              <a:headEnd/>
              <a:tailEnd type="none" w="med" len="lg"/>
            </a:ln>
            <a:effectLst>
              <a:outerShdw blurRad="63500" dist="38099" dir="2700000" algn="ctr" rotWithShape="0">
                <a:schemeClr val="bg2">
                  <a:alpha val="74998"/>
                </a:schemeClr>
              </a:outerShdw>
            </a:effectLst>
          </p:spPr>
          <p:txBody>
            <a:bodyPr>
              <a:spAutoFit/>
            </a:bodyPr>
            <a:lstStyle/>
            <a:p>
              <a:pPr eaLnBrk="0" hangingPunct="0">
                <a:spcBef>
                  <a:spcPct val="50000"/>
                </a:spcBef>
                <a:defRPr/>
              </a:pPr>
              <a:r>
                <a:rPr lang="en-US" sz="2400">
                  <a:latin typeface="Times" pitchFamily="1" charset="0"/>
                  <a:ea typeface="ＭＳ Ｐゴシック" pitchFamily="1" charset="-128"/>
                  <a:cs typeface="ＭＳ Ｐゴシック" pitchFamily="1" charset="-128"/>
                </a:rPr>
                <a:t>0</a:t>
              </a:r>
              <a:r>
                <a:rPr lang="en-US" sz="2400" i="1">
                  <a:latin typeface="Times" pitchFamily="1" charset="0"/>
                  <a:ea typeface="ＭＳ Ｐゴシック" pitchFamily="1" charset="-128"/>
                  <a:cs typeface="ＭＳ Ｐゴシック" pitchFamily="1" charset="-128"/>
                </a:rPr>
                <a:t>p-</a:t>
              </a:r>
              <a:r>
                <a:rPr lang="en-US" sz="2400">
                  <a:latin typeface="Times" pitchFamily="1" charset="0"/>
                  <a:ea typeface="ＭＳ Ｐゴシック" pitchFamily="1" charset="-128"/>
                  <a:cs typeface="ＭＳ Ｐゴシック" pitchFamily="1" charset="-128"/>
                </a:rPr>
                <a:t>0</a:t>
              </a:r>
              <a:r>
                <a:rPr lang="en-US" sz="2400" i="1">
                  <a:latin typeface="Times" pitchFamily="1" charset="0"/>
                  <a:ea typeface="ＭＳ Ｐゴシック" pitchFamily="1" charset="-128"/>
                  <a:cs typeface="ＭＳ Ｐゴシック" pitchFamily="1" charset="-128"/>
                </a:rPr>
                <a:t>h</a:t>
              </a:r>
            </a:p>
          </p:txBody>
        </p:sp>
        <p:sp>
          <p:nvSpPr>
            <p:cNvPr id="61" name="Text Box 55"/>
            <p:cNvSpPr txBox="1">
              <a:spLocks noChangeArrowheads="1"/>
            </p:cNvSpPr>
            <p:nvPr/>
          </p:nvSpPr>
          <p:spPr bwMode="auto">
            <a:xfrm>
              <a:off x="3611563" y="1741333"/>
              <a:ext cx="982662" cy="469900"/>
            </a:xfrm>
            <a:prstGeom prst="rect">
              <a:avLst/>
            </a:prstGeom>
            <a:solidFill>
              <a:schemeClr val="bg1"/>
            </a:solidFill>
            <a:ln w="28575" cmpd="sng">
              <a:solidFill>
                <a:schemeClr val="folHlink"/>
              </a:solidFill>
              <a:miter lim="800000"/>
              <a:headEnd/>
              <a:tailEnd type="none" w="med" len="lg"/>
            </a:ln>
            <a:effectLst>
              <a:outerShdw blurRad="63500" dist="38099" dir="2700000" algn="ctr" rotWithShape="0">
                <a:schemeClr val="bg2">
                  <a:alpha val="74998"/>
                </a:schemeClr>
              </a:outerShdw>
            </a:effectLst>
          </p:spPr>
          <p:txBody>
            <a:bodyPr>
              <a:spAutoFit/>
            </a:bodyPr>
            <a:lstStyle/>
            <a:p>
              <a:pPr eaLnBrk="0" hangingPunct="0">
                <a:spcBef>
                  <a:spcPct val="50000"/>
                </a:spcBef>
                <a:defRPr/>
              </a:pPr>
              <a:r>
                <a:rPr lang="en-US" sz="2400">
                  <a:latin typeface="Times" pitchFamily="1" charset="0"/>
                  <a:ea typeface="ＭＳ Ｐゴシック" pitchFamily="1" charset="-128"/>
                  <a:cs typeface="ＭＳ Ｐゴシック" pitchFamily="1" charset="-128"/>
                </a:rPr>
                <a:t>2</a:t>
              </a:r>
              <a:r>
                <a:rPr lang="en-US" sz="2400" i="1">
                  <a:latin typeface="Times" pitchFamily="1" charset="0"/>
                  <a:ea typeface="ＭＳ Ｐゴシック" pitchFamily="1" charset="-128"/>
                  <a:cs typeface="ＭＳ Ｐゴシック" pitchFamily="1" charset="-128"/>
                </a:rPr>
                <a:t>p-</a:t>
              </a:r>
              <a:r>
                <a:rPr lang="en-US" sz="2400">
                  <a:latin typeface="Times" pitchFamily="1" charset="0"/>
                  <a:ea typeface="ＭＳ Ｐゴシック" pitchFamily="1" charset="-128"/>
                  <a:cs typeface="ＭＳ Ｐゴシック" pitchFamily="1" charset="-128"/>
                </a:rPr>
                <a:t>2</a:t>
              </a:r>
              <a:r>
                <a:rPr lang="en-US" sz="2400" i="1">
                  <a:latin typeface="Times" pitchFamily="1" charset="0"/>
                  <a:ea typeface="ＭＳ Ｐゴシック" pitchFamily="1" charset="-128"/>
                  <a:cs typeface="ＭＳ Ｐゴシック" pitchFamily="1" charset="-128"/>
                </a:rPr>
                <a:t>h</a:t>
              </a:r>
            </a:p>
          </p:txBody>
        </p:sp>
        <p:sp>
          <p:nvSpPr>
            <p:cNvPr id="71" name="Rectangle 70"/>
            <p:cNvSpPr/>
            <p:nvPr/>
          </p:nvSpPr>
          <p:spPr>
            <a:xfrm>
              <a:off x="633083" y="1757505"/>
              <a:ext cx="1019831" cy="923330"/>
            </a:xfrm>
            <a:prstGeom prst="rect">
              <a:avLst/>
            </a:prstGeom>
            <a:noFill/>
          </p:spPr>
          <p:txBody>
            <a:bodyPr wrap="none">
              <a:spAutoFit/>
            </a:bodyPr>
            <a:lstStyle/>
            <a:p>
              <a:pPr algn="ctr">
                <a:defRPr/>
              </a:pPr>
              <a:r>
                <a:rPr lang="en-US" sz="5400" b="1" baseline="3000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a:t>
              </a:r>
              <a:r>
                <a:rPr lang="en-US" sz="5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a:t>
              </a:r>
            </a:p>
          </p:txBody>
        </p:sp>
      </p:grpSp>
      <p:sp>
        <p:nvSpPr>
          <p:cNvPr id="27" name="TextBox 26">
            <a:extLst>
              <a:ext uri="{FF2B5EF4-FFF2-40B4-BE49-F238E27FC236}">
                <a16:creationId xmlns:a16="http://schemas.microsoft.com/office/drawing/2014/main" id="{1159EB2A-A692-E74C-BCC9-7566FA7C4E15}"/>
              </a:ext>
            </a:extLst>
          </p:cNvPr>
          <p:cNvSpPr txBox="1"/>
          <p:nvPr/>
        </p:nvSpPr>
        <p:spPr>
          <a:xfrm>
            <a:off x="1522092" y="21163"/>
            <a:ext cx="9144000" cy="461665"/>
          </a:xfrm>
          <a:prstGeom prst="rect">
            <a:avLst/>
          </a:prstGeom>
          <a:noFill/>
        </p:spPr>
        <p:txBody>
          <a:bodyPr wrap="square" rtlCol="0">
            <a:spAutoFit/>
          </a:bodyPr>
          <a:lstStyle/>
          <a:p>
            <a:pPr algn="ctr"/>
            <a:r>
              <a:rPr lang="en-US" sz="2400" b="1">
                <a:solidFill>
                  <a:srgbClr val="7D4029"/>
                </a:solidFill>
                <a:latin typeface="Chalkboard"/>
                <a:cs typeface="Chalkboard"/>
              </a:rPr>
              <a:t>Three Primary `Slices’ within a NC</a:t>
            </a:r>
            <a:r>
              <a:rPr lang="en-US" sz="2400" b="1">
                <a:solidFill>
                  <a:srgbClr val="00B050"/>
                </a:solidFill>
                <a:latin typeface="Chalkboard"/>
                <a:cs typeface="Chalkboard"/>
              </a:rPr>
              <a:t>Sp</a:t>
            </a:r>
            <a:r>
              <a:rPr lang="en-US" sz="2400" b="1">
                <a:solidFill>
                  <a:srgbClr val="7D4029"/>
                </a:solidFill>
                <a:latin typeface="Chalkboard"/>
                <a:cs typeface="Chalkboard"/>
              </a:rPr>
              <a:t>M Description</a:t>
            </a:r>
          </a:p>
        </p:txBody>
      </p:sp>
      <p:cxnSp>
        <p:nvCxnSpPr>
          <p:cNvPr id="3" name="Straight Connector 2">
            <a:extLst>
              <a:ext uri="{FF2B5EF4-FFF2-40B4-BE49-F238E27FC236}">
                <a16:creationId xmlns:a16="http://schemas.microsoft.com/office/drawing/2014/main" id="{F7A8DAEB-BC90-BA54-AB2F-640FE88CF158}"/>
              </a:ext>
            </a:extLst>
          </p:cNvPr>
          <p:cNvCxnSpPr>
            <a:cxnSpLocks/>
          </p:cNvCxnSpPr>
          <p:nvPr/>
        </p:nvCxnSpPr>
        <p:spPr>
          <a:xfrm>
            <a:off x="1176655" y="47389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07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dissolve">
                                      <p:cBhvr>
                                        <p:cTn id="37" dur="16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Chart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100792" y="1563675"/>
            <a:ext cx="8371270" cy="3593206"/>
          </a:xfrm>
          <a:prstGeom prst="rect">
            <a:avLst/>
          </a:prstGeom>
          <a:noFill/>
          <a:ln w="9525">
            <a:solidFill>
              <a:schemeClr val="hlink"/>
            </a:solidFill>
            <a:miter lim="800000"/>
            <a:headEnd/>
            <a:tailEnd/>
          </a:ln>
          <a:extLst>
            <a:ext uri="{909E8E84-426E-40dd-AFC4-6F175D3DCCD1}">
              <a14:hiddenFill xmlns:a14="http://schemas.microsoft.com/office/drawing/2010/main" xmlns="">
                <a:solidFill>
                  <a:srgbClr val="FFFFFF"/>
                </a:solidFill>
              </a14:hiddenFill>
            </a:ext>
          </a:extLst>
        </p:spPr>
      </p:pic>
      <p:sp>
        <p:nvSpPr>
          <p:cNvPr id="48" name="Text Box 10"/>
          <p:cNvSpPr txBox="1">
            <a:spLocks noChangeArrowheads="1"/>
          </p:cNvSpPr>
          <p:nvPr/>
        </p:nvSpPr>
        <p:spPr bwMode="auto">
          <a:xfrm>
            <a:off x="2971799" y="2723108"/>
            <a:ext cx="5603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2000" u="none"/>
              <a:t>0</a:t>
            </a:r>
            <a:r>
              <a:rPr lang="en-US" sz="2000" u="none" baseline="30000"/>
              <a:t>+</a:t>
            </a:r>
            <a:endParaRPr lang="en-US" sz="2000" b="1" i="1" u="none"/>
          </a:p>
        </p:txBody>
      </p:sp>
      <p:sp>
        <p:nvSpPr>
          <p:cNvPr id="49" name="Text Box 11"/>
          <p:cNvSpPr txBox="1">
            <a:spLocks noChangeArrowheads="1"/>
          </p:cNvSpPr>
          <p:nvPr/>
        </p:nvSpPr>
        <p:spPr bwMode="auto">
          <a:xfrm>
            <a:off x="2962804" y="3724804"/>
            <a:ext cx="560387"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2000" u="none"/>
              <a:t>2</a:t>
            </a:r>
            <a:r>
              <a:rPr lang="en-US" sz="2000" u="none" baseline="30000"/>
              <a:t>+</a:t>
            </a:r>
            <a:endParaRPr lang="en-US" sz="2000" b="1" i="1" u="none"/>
          </a:p>
        </p:txBody>
      </p:sp>
      <p:sp>
        <p:nvSpPr>
          <p:cNvPr id="50" name="Text Box 13"/>
          <p:cNvSpPr txBox="1">
            <a:spLocks noChangeArrowheads="1"/>
          </p:cNvSpPr>
          <p:nvPr/>
        </p:nvSpPr>
        <p:spPr bwMode="auto">
          <a:xfrm>
            <a:off x="2971799" y="1846794"/>
            <a:ext cx="5603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2000" u="none"/>
              <a:t>0</a:t>
            </a:r>
            <a:r>
              <a:rPr lang="en-US" sz="2000" u="none" baseline="30000"/>
              <a:t>+</a:t>
            </a:r>
            <a:endParaRPr lang="en-US" sz="2000" b="1" i="1" u="none"/>
          </a:p>
        </p:txBody>
      </p:sp>
      <p:grpSp>
        <p:nvGrpSpPr>
          <p:cNvPr id="14" name="Group 13"/>
          <p:cNvGrpSpPr/>
          <p:nvPr/>
        </p:nvGrpSpPr>
        <p:grpSpPr>
          <a:xfrm flipV="1">
            <a:off x="4880506" y="2011898"/>
            <a:ext cx="939831" cy="1065273"/>
            <a:chOff x="3369205" y="5313890"/>
            <a:chExt cx="939831" cy="1065273"/>
          </a:xfrm>
        </p:grpSpPr>
        <p:sp>
          <p:nvSpPr>
            <p:cNvPr id="57" name="AutoShape 12"/>
            <p:cNvSpPr>
              <a:spLocks noChangeArrowheads="1"/>
            </p:cNvSpPr>
            <p:nvPr/>
          </p:nvSpPr>
          <p:spPr bwMode="auto">
            <a:xfrm rot="16200000" flipV="1">
              <a:off x="3473980" y="5529790"/>
              <a:ext cx="719138" cy="287337"/>
            </a:xfrm>
            <a:prstGeom prst="rightArrow">
              <a:avLst>
                <a:gd name="adj1" fmla="val 50000"/>
                <a:gd name="adj2" fmla="val 62569"/>
              </a:avLst>
            </a:prstGeom>
            <a:solidFill>
              <a:schemeClr val="accent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rot="10800000" vert="eaVert" wrap="none" anchor="ctr"/>
            <a:lstStyle/>
            <a:p>
              <a:pPr eaLnBrk="0" hangingPunct="0">
                <a:defRPr/>
              </a:pPr>
              <a:endParaRPr lang="en-US" sz="2400" b="1" i="1"/>
            </a:p>
          </p:txBody>
        </p:sp>
        <p:sp>
          <p:nvSpPr>
            <p:cNvPr id="56" name="Rectangle 12"/>
            <p:cNvSpPr>
              <a:spLocks noChangeArrowheads="1"/>
            </p:cNvSpPr>
            <p:nvPr/>
          </p:nvSpPr>
          <p:spPr bwMode="auto">
            <a:xfrm flipV="1">
              <a:off x="3369205" y="5979053"/>
              <a:ext cx="939831" cy="400110"/>
            </a:xfrm>
            <a:prstGeom prst="rect">
              <a:avLst/>
            </a:prstGeom>
            <a:solidFill>
              <a:schemeClr val="bg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wrap="none">
              <a:spAutoFit/>
            </a:bodyPr>
            <a:lstStyle/>
            <a:p>
              <a:pPr eaLnBrk="0" hangingPunct="0">
                <a:defRPr/>
              </a:pPr>
              <a:r>
                <a:rPr lang="en-US" sz="2000" b="1">
                  <a:solidFill>
                    <a:srgbClr val="803000"/>
                  </a:solidFill>
                  <a:latin typeface="Times New Roman" charset="0"/>
                </a:rPr>
                <a:t>NCSM</a:t>
              </a:r>
            </a:p>
          </p:txBody>
        </p:sp>
      </p:grpSp>
      <p:grpSp>
        <p:nvGrpSpPr>
          <p:cNvPr id="2" name="Group 1"/>
          <p:cNvGrpSpPr/>
          <p:nvPr/>
        </p:nvGrpSpPr>
        <p:grpSpPr>
          <a:xfrm>
            <a:off x="3915306" y="4920198"/>
            <a:ext cx="1132001" cy="1065273"/>
            <a:chOff x="2391305" y="4920197"/>
            <a:chExt cx="1132001" cy="1065273"/>
          </a:xfrm>
        </p:grpSpPr>
        <p:sp>
          <p:nvSpPr>
            <p:cNvPr id="63" name="AutoShape 12"/>
            <p:cNvSpPr>
              <a:spLocks noChangeArrowheads="1"/>
            </p:cNvSpPr>
            <p:nvPr/>
          </p:nvSpPr>
          <p:spPr bwMode="auto">
            <a:xfrm rot="16200000" flipV="1">
              <a:off x="2559580" y="5136097"/>
              <a:ext cx="719138" cy="287337"/>
            </a:xfrm>
            <a:prstGeom prst="rightArrow">
              <a:avLst>
                <a:gd name="adj1" fmla="val 50000"/>
                <a:gd name="adj2" fmla="val 62569"/>
              </a:avLst>
            </a:prstGeom>
            <a:solidFill>
              <a:schemeClr val="accent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rot="10800000" vert="eaVert" wrap="none" anchor="ctr"/>
            <a:lstStyle/>
            <a:p>
              <a:pPr eaLnBrk="0" hangingPunct="0">
                <a:defRPr/>
              </a:pPr>
              <a:endParaRPr lang="en-US" sz="2400" b="1" i="1"/>
            </a:p>
          </p:txBody>
        </p:sp>
        <p:sp>
          <p:nvSpPr>
            <p:cNvPr id="62" name="Rectangle 12"/>
            <p:cNvSpPr>
              <a:spLocks noChangeArrowheads="1"/>
            </p:cNvSpPr>
            <p:nvPr/>
          </p:nvSpPr>
          <p:spPr bwMode="auto">
            <a:xfrm>
              <a:off x="2391305" y="5585360"/>
              <a:ext cx="1082473" cy="400110"/>
            </a:xfrm>
            <a:prstGeom prst="rect">
              <a:avLst/>
            </a:prstGeom>
            <a:solidFill>
              <a:schemeClr val="bg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wrap="none">
              <a:spAutoFit/>
            </a:bodyPr>
            <a:lstStyle/>
            <a:p>
              <a:pPr eaLnBrk="0" hangingPunct="0">
                <a:defRPr/>
              </a:pPr>
              <a:r>
                <a:rPr lang="en-US" sz="2000" b="1">
                  <a:solidFill>
                    <a:srgbClr val="803000"/>
                  </a:solidFill>
                  <a:latin typeface="Times New Roman" charset="0"/>
                </a:rPr>
                <a:t>NC</a:t>
              </a:r>
              <a:r>
                <a:rPr lang="en-US" sz="2000" b="1">
                  <a:solidFill>
                    <a:srgbClr val="008000"/>
                  </a:solidFill>
                  <a:latin typeface="Times New Roman" charset="0"/>
                </a:rPr>
                <a:t>Sp</a:t>
              </a:r>
              <a:r>
                <a:rPr lang="en-US" sz="2000" b="1">
                  <a:solidFill>
                    <a:srgbClr val="803000"/>
                  </a:solidFill>
                  <a:latin typeface="Times New Roman" charset="0"/>
                </a:rPr>
                <a:t>M</a:t>
              </a:r>
            </a:p>
          </p:txBody>
        </p:sp>
        <p:sp>
          <p:nvSpPr>
            <p:cNvPr id="64" name="TextBox 63"/>
            <p:cNvSpPr txBox="1"/>
            <p:nvPr/>
          </p:nvSpPr>
          <p:spPr>
            <a:xfrm>
              <a:off x="2997200" y="5283207"/>
              <a:ext cx="526106" cy="369332"/>
            </a:xfrm>
            <a:prstGeom prst="rect">
              <a:avLst/>
            </a:prstGeom>
            <a:noFill/>
          </p:spPr>
          <p:txBody>
            <a:bodyPr wrap="none" rtlCol="0">
              <a:spAutoFit/>
            </a:bodyPr>
            <a:lstStyle/>
            <a:p>
              <a:r>
                <a:rPr lang="en-US" b="1"/>
                <a:t>Full</a:t>
              </a:r>
            </a:p>
          </p:txBody>
        </p:sp>
      </p:grpSp>
      <p:grpSp>
        <p:nvGrpSpPr>
          <p:cNvPr id="67" name="Group 66"/>
          <p:cNvGrpSpPr/>
          <p:nvPr/>
        </p:nvGrpSpPr>
        <p:grpSpPr>
          <a:xfrm>
            <a:off x="8407400" y="4907498"/>
            <a:ext cx="1149678" cy="1065273"/>
            <a:chOff x="6883400" y="5263090"/>
            <a:chExt cx="1149678" cy="1065273"/>
          </a:xfrm>
        </p:grpSpPr>
        <p:grpSp>
          <p:nvGrpSpPr>
            <p:cNvPr id="60" name="Group 59"/>
            <p:cNvGrpSpPr/>
            <p:nvPr/>
          </p:nvGrpSpPr>
          <p:grpSpPr>
            <a:xfrm>
              <a:off x="6950605" y="5263090"/>
              <a:ext cx="1082473" cy="1065273"/>
              <a:chOff x="6950605" y="5263090"/>
              <a:chExt cx="1082473" cy="1065273"/>
            </a:xfrm>
          </p:grpSpPr>
          <p:sp>
            <p:nvSpPr>
              <p:cNvPr id="54" name="AutoShape 12"/>
              <p:cNvSpPr>
                <a:spLocks noChangeArrowheads="1"/>
              </p:cNvSpPr>
              <p:nvPr/>
            </p:nvSpPr>
            <p:spPr bwMode="auto">
              <a:xfrm rot="16200000" flipV="1">
                <a:off x="7131580" y="5478990"/>
                <a:ext cx="719138" cy="287337"/>
              </a:xfrm>
              <a:prstGeom prst="rightArrow">
                <a:avLst>
                  <a:gd name="adj1" fmla="val 50000"/>
                  <a:gd name="adj2" fmla="val 62569"/>
                </a:avLst>
              </a:prstGeom>
              <a:solidFill>
                <a:schemeClr val="accent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rot="10800000" vert="eaVert" wrap="none" anchor="ctr"/>
              <a:lstStyle/>
              <a:p>
                <a:pPr eaLnBrk="0" hangingPunct="0">
                  <a:defRPr/>
                </a:pPr>
                <a:endParaRPr lang="en-US" sz="2400" b="1" i="1"/>
              </a:p>
            </p:txBody>
          </p:sp>
          <p:sp>
            <p:nvSpPr>
              <p:cNvPr id="53" name="Rectangle 12"/>
              <p:cNvSpPr>
                <a:spLocks noChangeArrowheads="1"/>
              </p:cNvSpPr>
              <p:nvPr/>
            </p:nvSpPr>
            <p:spPr bwMode="auto">
              <a:xfrm>
                <a:off x="6950605" y="5928253"/>
                <a:ext cx="1082473" cy="400110"/>
              </a:xfrm>
              <a:prstGeom prst="rect">
                <a:avLst/>
              </a:prstGeom>
              <a:solidFill>
                <a:schemeClr val="bg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wrap="none">
                <a:spAutoFit/>
              </a:bodyPr>
              <a:lstStyle/>
              <a:p>
                <a:pPr eaLnBrk="0" hangingPunct="0">
                  <a:defRPr/>
                </a:pPr>
                <a:r>
                  <a:rPr lang="en-US" sz="2000" b="1">
                    <a:solidFill>
                      <a:srgbClr val="803000"/>
                    </a:solidFill>
                    <a:latin typeface="Times New Roman" charset="0"/>
                  </a:rPr>
                  <a:t>NC</a:t>
                </a:r>
                <a:r>
                  <a:rPr lang="en-US" sz="2000" b="1">
                    <a:solidFill>
                      <a:srgbClr val="008000"/>
                    </a:solidFill>
                    <a:latin typeface="Times New Roman" charset="0"/>
                  </a:rPr>
                  <a:t>Sp</a:t>
                </a:r>
                <a:r>
                  <a:rPr lang="en-US" sz="2000" b="1">
                    <a:solidFill>
                      <a:srgbClr val="803000"/>
                    </a:solidFill>
                    <a:latin typeface="Times New Roman" charset="0"/>
                  </a:rPr>
                  <a:t>M</a:t>
                </a:r>
              </a:p>
            </p:txBody>
          </p:sp>
        </p:grpSp>
        <p:sp>
          <p:nvSpPr>
            <p:cNvPr id="65" name="TextBox 64"/>
            <p:cNvSpPr txBox="1"/>
            <p:nvPr/>
          </p:nvSpPr>
          <p:spPr>
            <a:xfrm>
              <a:off x="6883400" y="5626100"/>
              <a:ext cx="579005" cy="369332"/>
            </a:xfrm>
            <a:prstGeom prst="rect">
              <a:avLst/>
            </a:prstGeom>
            <a:noFill/>
          </p:spPr>
          <p:txBody>
            <a:bodyPr wrap="none" rtlCol="0">
              <a:spAutoFit/>
            </a:bodyPr>
            <a:lstStyle/>
            <a:p>
              <a:r>
                <a:rPr lang="en-US" b="1"/>
                <a:t>Plus</a:t>
              </a:r>
            </a:p>
          </p:txBody>
        </p:sp>
      </p:grpSp>
      <p:sp>
        <p:nvSpPr>
          <p:cNvPr id="66" name="Right Arrow 65"/>
          <p:cNvSpPr/>
          <p:nvPr/>
        </p:nvSpPr>
        <p:spPr bwMode="auto">
          <a:xfrm>
            <a:off x="5156200" y="5384807"/>
            <a:ext cx="3200400" cy="190500"/>
          </a:xfrm>
          <a:prstGeom prst="rightArrow">
            <a:avLst/>
          </a:prstGeom>
          <a:solidFill>
            <a:schemeClr val="accent1"/>
          </a:solidFill>
          <a:ln w="19050" cap="flat" cmpd="sng" algn="ctr">
            <a:solidFill>
              <a:srgbClr val="8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grpSp>
        <p:nvGrpSpPr>
          <p:cNvPr id="24" name="Group 23">
            <a:extLst>
              <a:ext uri="{FF2B5EF4-FFF2-40B4-BE49-F238E27FC236}">
                <a16:creationId xmlns:a16="http://schemas.microsoft.com/office/drawing/2014/main" id="{7E4771A6-2D20-D242-A4EA-E8B499F4BF91}"/>
              </a:ext>
            </a:extLst>
          </p:cNvPr>
          <p:cNvGrpSpPr/>
          <p:nvPr/>
        </p:nvGrpSpPr>
        <p:grpSpPr>
          <a:xfrm>
            <a:off x="2971799" y="1479926"/>
            <a:ext cx="7435388" cy="2732058"/>
            <a:chOff x="1447799" y="1479926"/>
            <a:chExt cx="7435388" cy="2732058"/>
          </a:xfrm>
        </p:grpSpPr>
        <p:sp>
          <p:nvSpPr>
            <p:cNvPr id="51" name="Text Box 13"/>
            <p:cNvSpPr txBox="1">
              <a:spLocks noChangeArrowheads="1"/>
            </p:cNvSpPr>
            <p:nvPr/>
          </p:nvSpPr>
          <p:spPr bwMode="auto">
            <a:xfrm>
              <a:off x="1447799" y="1479926"/>
              <a:ext cx="56038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2000" u="none"/>
                <a:t>2</a:t>
              </a:r>
              <a:r>
                <a:rPr lang="en-US" sz="2000" u="none" baseline="30000"/>
                <a:t>+</a:t>
              </a:r>
              <a:endParaRPr lang="en-US" sz="2000" b="1" i="1" u="none"/>
            </a:p>
          </p:txBody>
        </p:sp>
        <p:sp>
          <p:nvSpPr>
            <p:cNvPr id="52" name="AutoShape 25"/>
            <p:cNvSpPr>
              <a:spLocks noChangeArrowheads="1"/>
            </p:cNvSpPr>
            <p:nvPr/>
          </p:nvSpPr>
          <p:spPr bwMode="auto">
            <a:xfrm>
              <a:off x="5026025" y="2016132"/>
              <a:ext cx="1311275" cy="457200"/>
            </a:xfrm>
            <a:prstGeom prst="wedgeRoundRectCallout">
              <a:avLst>
                <a:gd name="adj1" fmla="val -139670"/>
                <a:gd name="adj2" fmla="val 285533"/>
                <a:gd name="adj3" fmla="val 16667"/>
              </a:avLst>
            </a:prstGeom>
            <a:solidFill>
              <a:schemeClr val="bg1"/>
            </a:solidFill>
            <a:ln w="12700">
              <a:solidFill>
                <a:schemeClr val="hlink"/>
              </a:solidFill>
              <a:miter lim="800000"/>
              <a:headEnd/>
              <a:tailEnd type="none" w="med" len="lg"/>
            </a:ln>
            <a:effectLst>
              <a:outerShdw blurRad="63500" dist="38099" dir="2700000" algn="ctr" rotWithShape="0">
                <a:schemeClr val="bg2">
                  <a:alpha val="74998"/>
                </a:schemeClr>
              </a:outerShdw>
            </a:effectLst>
          </p:spPr>
          <p:txBody>
            <a:bodyPr wrap="none" anchor="ctr"/>
            <a:lstStyle/>
            <a:p>
              <a:pPr algn="ctr" eaLnBrk="0" hangingPunct="0">
                <a:defRPr/>
              </a:pPr>
              <a:r>
                <a:rPr lang="en-US">
                  <a:latin typeface="Georgia" charset="0"/>
                </a:rPr>
                <a:t>Hoyle state</a:t>
              </a:r>
            </a:p>
          </p:txBody>
        </p:sp>
        <p:sp>
          <p:nvSpPr>
            <p:cNvPr id="55" name="Text Box 10"/>
            <p:cNvSpPr txBox="1">
              <a:spLocks noChangeArrowheads="1"/>
            </p:cNvSpPr>
            <p:nvPr/>
          </p:nvSpPr>
          <p:spPr bwMode="auto">
            <a:xfrm>
              <a:off x="1600199" y="2875507"/>
              <a:ext cx="68580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1400" u="none"/>
                <a:t>2p2h</a:t>
              </a:r>
              <a:endParaRPr lang="en-US" sz="1400" b="1" i="1" u="none"/>
            </a:p>
          </p:txBody>
        </p:sp>
        <p:pic>
          <p:nvPicPr>
            <p:cNvPr id="25" name="Picture 24" descr="Screen Shot 2013-11-18 at 6.23.05 PM.png"/>
            <p:cNvPicPr>
              <a:picLocks noChangeAspect="1"/>
            </p:cNvPicPr>
            <p:nvPr/>
          </p:nvPicPr>
          <p:blipFill>
            <a:blip r:embed="rId4">
              <a:clrChange>
                <a:clrFrom>
                  <a:srgbClr val="FFFFFF"/>
                </a:clrFrom>
                <a:clrTo>
                  <a:srgbClr val="FFFFFF">
                    <a:alpha val="0"/>
                  </a:srgbClr>
                </a:clrTo>
              </a:clrChange>
              <a:alphaModFix/>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597416" y="1917707"/>
              <a:ext cx="909645" cy="722251"/>
            </a:xfrm>
            <a:prstGeom prst="rect">
              <a:avLst/>
            </a:prstGeom>
          </p:spPr>
        </p:pic>
        <p:pic>
          <p:nvPicPr>
            <p:cNvPr id="27" name="Picture 26"/>
            <p:cNvPicPr>
              <a:picLocks noChangeAspect="1"/>
            </p:cNvPicPr>
            <p:nvPr/>
          </p:nvPicPr>
          <p:blipFill rotWithShape="1">
            <a:blip r:embed="rId5"/>
            <a:srcRect l="3518" t="6401" r="21667" b="3309"/>
            <a:stretch/>
          </p:blipFill>
          <p:spPr>
            <a:xfrm rot="16200000">
              <a:off x="7695165" y="1707416"/>
              <a:ext cx="1180931" cy="1195113"/>
            </a:xfrm>
            <a:prstGeom prst="rect">
              <a:avLst/>
            </a:prstGeom>
          </p:spPr>
        </p:pic>
        <p:sp>
          <p:nvSpPr>
            <p:cNvPr id="28" name="Text Box 10"/>
            <p:cNvSpPr txBox="1">
              <a:spLocks noChangeArrowheads="1"/>
            </p:cNvSpPr>
            <p:nvPr/>
          </p:nvSpPr>
          <p:spPr bwMode="auto">
            <a:xfrm>
              <a:off x="1583267" y="2130438"/>
              <a:ext cx="68580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1400" u="none"/>
                <a:t>4p4h</a:t>
              </a:r>
              <a:endParaRPr lang="en-US" sz="1400" b="1" i="1" u="none"/>
            </a:p>
          </p:txBody>
        </p:sp>
        <p:sp>
          <p:nvSpPr>
            <p:cNvPr id="31" name="Text Box 10"/>
            <p:cNvSpPr txBox="1">
              <a:spLocks noChangeArrowheads="1"/>
            </p:cNvSpPr>
            <p:nvPr/>
          </p:nvSpPr>
          <p:spPr bwMode="auto">
            <a:xfrm>
              <a:off x="1600199" y="3904207"/>
              <a:ext cx="68580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type="none" w="med" len="lg"/>
                </a14:hiddenLine>
              </a:ext>
            </a:extLst>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r">
                <a:spcBef>
                  <a:spcPct val="50000"/>
                </a:spcBef>
              </a:pPr>
              <a:r>
                <a:rPr lang="en-US" sz="1400" u="none"/>
                <a:t>0p0h</a:t>
              </a:r>
              <a:endParaRPr lang="en-US" sz="1400" b="1" i="1" u="none"/>
            </a:p>
          </p:txBody>
        </p:sp>
      </p:grpSp>
      <p:sp>
        <p:nvSpPr>
          <p:cNvPr id="34" name="TextBox 33">
            <a:extLst>
              <a:ext uri="{FF2B5EF4-FFF2-40B4-BE49-F238E27FC236}">
                <a16:creationId xmlns:a16="http://schemas.microsoft.com/office/drawing/2014/main" id="{521AFB3D-35CE-5040-B26B-0415EA841ECD}"/>
              </a:ext>
            </a:extLst>
          </p:cNvPr>
          <p:cNvSpPr txBox="1"/>
          <p:nvPr/>
        </p:nvSpPr>
        <p:spPr>
          <a:xfrm>
            <a:off x="1522092" y="21163"/>
            <a:ext cx="9144000" cy="461665"/>
          </a:xfrm>
          <a:prstGeom prst="rect">
            <a:avLst/>
          </a:prstGeom>
          <a:noFill/>
        </p:spPr>
        <p:txBody>
          <a:bodyPr wrap="square" rtlCol="0">
            <a:spAutoFit/>
          </a:bodyPr>
          <a:lstStyle/>
          <a:p>
            <a:pPr algn="ctr"/>
            <a:r>
              <a:rPr lang="en-US" sz="2400" b="1" baseline="30000">
                <a:solidFill>
                  <a:srgbClr val="7D4029"/>
                </a:solidFill>
                <a:latin typeface="Chalkboard"/>
                <a:cs typeface="Chalkboard"/>
              </a:rPr>
              <a:t>12</a:t>
            </a:r>
            <a:r>
              <a:rPr lang="en-US" sz="2400" b="1">
                <a:solidFill>
                  <a:srgbClr val="7D4029"/>
                </a:solidFill>
                <a:latin typeface="Chalkboard"/>
                <a:cs typeface="Chalkboard"/>
              </a:rPr>
              <a:t>C Systematics as a Function of </a:t>
            </a:r>
            <a:r>
              <a:rPr lang="en-US" sz="2400" b="1" err="1">
                <a:solidFill>
                  <a:srgbClr val="7D4029"/>
                </a:solidFill>
                <a:latin typeface="Chalkboard"/>
                <a:cs typeface="Chalkboard"/>
              </a:rPr>
              <a:t>N</a:t>
            </a:r>
            <a:r>
              <a:rPr lang="en-US" sz="2400" b="1" baseline="-25000" err="1">
                <a:solidFill>
                  <a:srgbClr val="7D4029"/>
                </a:solidFill>
                <a:latin typeface="Chalkboard"/>
                <a:cs typeface="Chalkboard"/>
              </a:rPr>
              <a:t>add</a:t>
            </a:r>
            <a:endParaRPr lang="en-US" sz="2400" b="1" baseline="-25000">
              <a:solidFill>
                <a:srgbClr val="7D4029"/>
              </a:solidFill>
              <a:latin typeface="Chalkboard"/>
              <a:cs typeface="Chalkboard"/>
            </a:endParaRPr>
          </a:p>
        </p:txBody>
      </p:sp>
      <p:grpSp>
        <p:nvGrpSpPr>
          <p:cNvPr id="23" name="Group 22">
            <a:extLst>
              <a:ext uri="{FF2B5EF4-FFF2-40B4-BE49-F238E27FC236}">
                <a16:creationId xmlns:a16="http://schemas.microsoft.com/office/drawing/2014/main" id="{1B09CA98-953B-104F-8DA3-77BF3AD74023}"/>
              </a:ext>
            </a:extLst>
          </p:cNvPr>
          <p:cNvGrpSpPr/>
          <p:nvPr/>
        </p:nvGrpSpPr>
        <p:grpSpPr>
          <a:xfrm>
            <a:off x="2407032" y="656134"/>
            <a:ext cx="7529625" cy="708838"/>
            <a:chOff x="-8328833" y="2669313"/>
            <a:chExt cx="7529625" cy="708838"/>
          </a:xfrm>
        </p:grpSpPr>
        <p:sp>
          <p:nvSpPr>
            <p:cNvPr id="3" name="TextBox 2">
              <a:extLst>
                <a:ext uri="{FF2B5EF4-FFF2-40B4-BE49-F238E27FC236}">
                  <a16:creationId xmlns:a16="http://schemas.microsoft.com/office/drawing/2014/main" id="{84FD1D63-1E98-3D4A-848B-0F65D302B016}"/>
                </a:ext>
              </a:extLst>
            </p:cNvPr>
            <p:cNvSpPr txBox="1"/>
            <p:nvPr/>
          </p:nvSpPr>
          <p:spPr>
            <a:xfrm>
              <a:off x="-8328833" y="2670265"/>
              <a:ext cx="7529625" cy="707886"/>
            </a:xfrm>
            <a:prstGeom prst="rect">
              <a:avLst/>
            </a:prstGeom>
            <a:noFill/>
          </p:spPr>
          <p:txBody>
            <a:bodyPr wrap="none" rtlCol="0">
              <a:spAutoFit/>
            </a:bodyPr>
            <a:lstStyle/>
            <a:p>
              <a:r>
                <a:rPr kumimoji="1" lang="en-US" sz="2000" b="1">
                  <a:solidFill>
                    <a:srgbClr val="800000"/>
                  </a:solidFill>
                  <a:latin typeface="Chalkboard SE" panose="03050602040202020205" pitchFamily="66" charset="77"/>
                </a:rPr>
                <a:t>(</a:t>
              </a:r>
              <a:r>
                <a:rPr kumimoji="1" lang="en-US" altLang="ja-JP" sz="2000" b="1" err="1">
                  <a:solidFill>
                    <a:srgbClr val="008F00"/>
                  </a:solidFill>
                  <a:latin typeface="Chalkboard SE" panose="03050602040202020205" pitchFamily="66" charset="77"/>
                </a:rPr>
                <a:t>N</a:t>
              </a:r>
              <a:r>
                <a:rPr kumimoji="1" lang="en-US" altLang="ja-JP" sz="2000" b="1" baseline="-25000" err="1">
                  <a:solidFill>
                    <a:srgbClr val="008F00"/>
                  </a:solidFill>
                  <a:latin typeface="Chalkboard SE" panose="03050602040202020205" pitchFamily="66" charset="77"/>
                </a:rPr>
                <a:t>add</a:t>
              </a:r>
              <a:r>
                <a:rPr kumimoji="1" lang="en-US" altLang="ja-JP" sz="2000" b="1" baseline="-25000">
                  <a:solidFill>
                    <a:srgbClr val="800000"/>
                  </a:solidFill>
                  <a:latin typeface="Chalkboard SE" panose="03050602040202020205" pitchFamily="66" charset="77"/>
                </a:rPr>
                <a:t> </a:t>
              </a:r>
              <a:r>
                <a:rPr kumimoji="1" lang="en-US" altLang="ja-JP" sz="2000" b="1">
                  <a:solidFill>
                    <a:srgbClr val="800000"/>
                  </a:solidFill>
                  <a:latin typeface="Chalkboard SE" panose="03050602040202020205" pitchFamily="66" charset="77"/>
                </a:rPr>
                <a:t>= Total Number of      Excitations above Ground State)</a:t>
              </a:r>
              <a:endParaRPr kumimoji="1" lang="en-US" sz="2000" b="1">
                <a:solidFill>
                  <a:srgbClr val="800000"/>
                </a:solidFill>
                <a:latin typeface="Chalkboard SE" panose="03050602040202020205" pitchFamily="66" charset="77"/>
              </a:endParaRPr>
            </a:p>
            <a:p>
              <a:endParaRPr lang="en-US" sz="2000"/>
            </a:p>
          </p:txBody>
        </p:sp>
        <p:grpSp>
          <p:nvGrpSpPr>
            <p:cNvPr id="22" name="Group 21">
              <a:extLst>
                <a:ext uri="{FF2B5EF4-FFF2-40B4-BE49-F238E27FC236}">
                  <a16:creationId xmlns:a16="http://schemas.microsoft.com/office/drawing/2014/main" id="{97A58406-301E-F04C-A75B-5CDDB94B9ABF}"/>
                </a:ext>
              </a:extLst>
            </p:cNvPr>
            <p:cNvGrpSpPr/>
            <p:nvPr/>
          </p:nvGrpSpPr>
          <p:grpSpPr>
            <a:xfrm>
              <a:off x="-5426440" y="2669313"/>
              <a:ext cx="1154243" cy="400110"/>
              <a:chOff x="-5381469" y="4027317"/>
              <a:chExt cx="1154243" cy="400110"/>
            </a:xfrm>
          </p:grpSpPr>
          <p:sp>
            <p:nvSpPr>
              <p:cNvPr id="9" name="TextBox 8">
                <a:extLst>
                  <a:ext uri="{FF2B5EF4-FFF2-40B4-BE49-F238E27FC236}">
                    <a16:creationId xmlns:a16="http://schemas.microsoft.com/office/drawing/2014/main" id="{212FDBE1-1C8D-284E-B876-CC469CB63E3D}"/>
                  </a:ext>
                </a:extLst>
              </p:cNvPr>
              <p:cNvSpPr txBox="1"/>
              <p:nvPr/>
            </p:nvSpPr>
            <p:spPr>
              <a:xfrm>
                <a:off x="-5381469" y="4027317"/>
                <a:ext cx="1154243" cy="400110"/>
              </a:xfrm>
              <a:prstGeom prst="rect">
                <a:avLst/>
              </a:prstGeom>
              <a:noFill/>
            </p:spPr>
            <p:txBody>
              <a:bodyPr wrap="square" rtlCol="0">
                <a:spAutoFit/>
              </a:bodyPr>
              <a:lstStyle/>
              <a:p>
                <a:r>
                  <a:rPr lang="en-US" sz="2000" b="1">
                    <a:solidFill>
                      <a:srgbClr val="008F00"/>
                    </a:solidFill>
                    <a:latin typeface="Chalkboard SE" panose="03050602040202020205" pitchFamily="66" charset="77"/>
                  </a:rPr>
                  <a:t>2h</a:t>
                </a:r>
                <a:r>
                  <a:rPr lang="en-US" sz="2000" b="1" cap="small">
                    <a:solidFill>
                      <a:srgbClr val="008F00"/>
                    </a:solidFill>
                    <a:latin typeface="Chalkboard SE" panose="03050602040202020205" pitchFamily="66" charset="77"/>
                  </a:rPr>
                  <a:t>ω</a:t>
                </a:r>
                <a:endParaRPr lang="en-US" sz="2000">
                  <a:solidFill>
                    <a:srgbClr val="008F00"/>
                  </a:solidFill>
                </a:endParaRPr>
              </a:p>
            </p:txBody>
          </p:sp>
          <p:cxnSp>
            <p:nvCxnSpPr>
              <p:cNvPr id="16" name="Straight Connector 15">
                <a:extLst>
                  <a:ext uri="{FF2B5EF4-FFF2-40B4-BE49-F238E27FC236}">
                    <a16:creationId xmlns:a16="http://schemas.microsoft.com/office/drawing/2014/main" id="{7337FF2A-03A1-394A-909E-1FB0179A6405}"/>
                  </a:ext>
                </a:extLst>
              </p:cNvPr>
              <p:cNvCxnSpPr>
                <a:cxnSpLocks/>
              </p:cNvCxnSpPr>
              <p:nvPr/>
            </p:nvCxnSpPr>
            <p:spPr bwMode="auto">
              <a:xfrm flipV="1">
                <a:off x="-5163102" y="4143995"/>
                <a:ext cx="119494" cy="63583"/>
              </a:xfrm>
              <a:prstGeom prst="line">
                <a:avLst/>
              </a:prstGeom>
              <a:solidFill>
                <a:schemeClr val="accent1"/>
              </a:solidFill>
              <a:ln w="28575" cap="flat" cmpd="sng" algn="ctr">
                <a:solidFill>
                  <a:schemeClr val="accent6">
                    <a:lumMod val="50000"/>
                  </a:schemeClr>
                </a:solidFill>
                <a:prstDash val="solid"/>
                <a:round/>
                <a:headEnd type="none" w="med" len="med"/>
                <a:tailEnd type="none" w="med" len="med"/>
              </a:ln>
              <a:effectLst/>
            </p:spPr>
          </p:cxnSp>
        </p:grpSp>
      </p:grpSp>
      <p:cxnSp>
        <p:nvCxnSpPr>
          <p:cNvPr id="4" name="Straight Connector 3">
            <a:extLst>
              <a:ext uri="{FF2B5EF4-FFF2-40B4-BE49-F238E27FC236}">
                <a16:creationId xmlns:a16="http://schemas.microsoft.com/office/drawing/2014/main" id="{E6C7DB0B-F5AC-A057-826A-C70E7E487176}"/>
              </a:ext>
            </a:extLst>
          </p:cNvPr>
          <p:cNvCxnSpPr>
            <a:cxnSpLocks/>
          </p:cNvCxnSpPr>
          <p:nvPr/>
        </p:nvCxnSpPr>
        <p:spPr>
          <a:xfrm>
            <a:off x="1176655" y="53874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40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1000" fill="hold"/>
                                        <p:tgtEl>
                                          <p:spTgt spid="66"/>
                                        </p:tgtEl>
                                        <p:attrNameLst>
                                          <p:attrName>ppt_w</p:attrName>
                                        </p:attrNameLst>
                                      </p:cBhvr>
                                      <p:tavLst>
                                        <p:tav tm="0">
                                          <p:val>
                                            <p:strVal val="#ppt_w*0.70"/>
                                          </p:val>
                                        </p:tav>
                                        <p:tav tm="100000">
                                          <p:val>
                                            <p:strVal val="#ppt_w"/>
                                          </p:val>
                                        </p:tav>
                                      </p:tavLst>
                                    </p:anim>
                                    <p:anim calcmode="lin" valueType="num">
                                      <p:cBhvr>
                                        <p:cTn id="18" dur="1000" fill="hold"/>
                                        <p:tgtEl>
                                          <p:spTgt spid="66"/>
                                        </p:tgtEl>
                                        <p:attrNameLst>
                                          <p:attrName>ppt_h</p:attrName>
                                        </p:attrNameLst>
                                      </p:cBhvr>
                                      <p:tavLst>
                                        <p:tav tm="0">
                                          <p:val>
                                            <p:strVal val="#ppt_h"/>
                                          </p:val>
                                        </p:tav>
                                        <p:tav tm="100000">
                                          <p:val>
                                            <p:strVal val="#ppt_h"/>
                                          </p:val>
                                        </p:tav>
                                      </p:tavLst>
                                    </p:anim>
                                    <p:animEffect transition="in" filter="fade">
                                      <p:cBhvr>
                                        <p:cTn id="19" dur="1000"/>
                                        <p:tgtEl>
                                          <p:spTgt spid="66"/>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down)">
                                      <p:cBhvr>
                                        <p:cTn id="2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615263" y="998997"/>
            <a:ext cx="6607180" cy="3030949"/>
            <a:chOff x="2091263" y="787400"/>
            <a:chExt cx="6607180" cy="3030949"/>
          </a:xfrm>
        </p:grpSpPr>
        <p:pic>
          <p:nvPicPr>
            <p:cNvPr id="17" name="Picture 16"/>
            <p:cNvPicPr>
              <a:picLocks noChangeAspect="1"/>
            </p:cNvPicPr>
            <p:nvPr/>
          </p:nvPicPr>
          <p:blipFill rotWithShape="1">
            <a:blip r:embed="rId3"/>
            <a:srcRect l="13559" r="8474"/>
            <a:stretch/>
          </p:blipFill>
          <p:spPr>
            <a:xfrm>
              <a:off x="8246532" y="787400"/>
              <a:ext cx="451911" cy="2322398"/>
            </a:xfrm>
            <a:prstGeom prst="rect">
              <a:avLst/>
            </a:prstGeom>
          </p:spPr>
        </p:pic>
        <p:grpSp>
          <p:nvGrpSpPr>
            <p:cNvPr id="18" name="Group 17"/>
            <p:cNvGrpSpPr/>
            <p:nvPr/>
          </p:nvGrpSpPr>
          <p:grpSpPr>
            <a:xfrm>
              <a:off x="2091263" y="837085"/>
              <a:ext cx="3004550" cy="2981264"/>
              <a:chOff x="1" y="1573689"/>
              <a:chExt cx="3004550" cy="2981264"/>
            </a:xfrm>
          </p:grpSpPr>
          <p:pic>
            <p:nvPicPr>
              <p:cNvPr id="19" name="Picture 18"/>
              <p:cNvPicPr>
                <a:picLocks noChangeAspect="1"/>
              </p:cNvPicPr>
              <p:nvPr/>
            </p:nvPicPr>
            <p:blipFill rotWithShape="1">
              <a:blip r:embed="rId4"/>
              <a:srcRect l="2834" t="6699" r="18837" b="4631"/>
              <a:stretch/>
            </p:blipFill>
            <p:spPr>
              <a:xfrm rot="16200000">
                <a:off x="279399" y="1591736"/>
                <a:ext cx="2743200" cy="2707105"/>
              </a:xfrm>
              <a:prstGeom prst="rect">
                <a:avLst/>
              </a:prstGeom>
            </p:spPr>
          </p:pic>
          <p:sp>
            <p:nvSpPr>
              <p:cNvPr id="20" name="TextBox 19"/>
              <p:cNvSpPr txBox="1"/>
              <p:nvPr/>
            </p:nvSpPr>
            <p:spPr>
              <a:xfrm>
                <a:off x="1261530" y="4216399"/>
                <a:ext cx="922867" cy="338554"/>
              </a:xfrm>
              <a:prstGeom prst="rect">
                <a:avLst/>
              </a:prstGeom>
              <a:noFill/>
            </p:spPr>
            <p:txBody>
              <a:bodyPr wrap="square" rtlCol="0">
                <a:spAutoFit/>
              </a:bodyPr>
              <a:lstStyle/>
              <a:p>
                <a:r>
                  <a:rPr lang="en-US" sz="1600">
                    <a:latin typeface="Times"/>
                    <a:cs typeface="Times"/>
                  </a:rPr>
                  <a:t>x [</a:t>
                </a:r>
                <a:r>
                  <a:rPr lang="en-US" sz="1600" err="1">
                    <a:latin typeface="Times"/>
                    <a:cs typeface="Times"/>
                  </a:rPr>
                  <a:t>fm</a:t>
                </a:r>
                <a:r>
                  <a:rPr lang="en-US" sz="1600">
                    <a:latin typeface="Times"/>
                    <a:cs typeface="Times"/>
                  </a:rPr>
                  <a:t>]</a:t>
                </a:r>
              </a:p>
            </p:txBody>
          </p:sp>
          <p:sp>
            <p:nvSpPr>
              <p:cNvPr id="21" name="TextBox 20"/>
              <p:cNvSpPr txBox="1"/>
              <p:nvPr/>
            </p:nvSpPr>
            <p:spPr>
              <a:xfrm rot="16200000">
                <a:off x="-292156" y="2717801"/>
                <a:ext cx="922867" cy="338554"/>
              </a:xfrm>
              <a:prstGeom prst="rect">
                <a:avLst/>
              </a:prstGeom>
              <a:noFill/>
            </p:spPr>
            <p:txBody>
              <a:bodyPr wrap="square" rtlCol="0">
                <a:spAutoFit/>
              </a:bodyPr>
              <a:lstStyle/>
              <a:p>
                <a:r>
                  <a:rPr lang="en-US" sz="1600">
                    <a:latin typeface="Times"/>
                    <a:cs typeface="Times"/>
                  </a:rPr>
                  <a:t>z [</a:t>
                </a:r>
                <a:r>
                  <a:rPr lang="en-US" sz="1600" err="1">
                    <a:latin typeface="Times"/>
                    <a:cs typeface="Times"/>
                  </a:rPr>
                  <a:t>fm</a:t>
                </a:r>
                <a:r>
                  <a:rPr lang="en-US" sz="1600">
                    <a:latin typeface="Times"/>
                    <a:cs typeface="Times"/>
                  </a:rPr>
                  <a:t>]</a:t>
                </a:r>
              </a:p>
            </p:txBody>
          </p:sp>
        </p:grpSp>
        <p:grpSp>
          <p:nvGrpSpPr>
            <p:cNvPr id="22" name="Group 21"/>
            <p:cNvGrpSpPr/>
            <p:nvPr/>
          </p:nvGrpSpPr>
          <p:grpSpPr>
            <a:xfrm>
              <a:off x="5169821" y="833037"/>
              <a:ext cx="2682090" cy="2985307"/>
              <a:chOff x="4458622" y="2204645"/>
              <a:chExt cx="2682090" cy="2985307"/>
            </a:xfrm>
          </p:grpSpPr>
          <p:sp>
            <p:nvSpPr>
              <p:cNvPr id="23" name="TextBox 22"/>
              <p:cNvSpPr txBox="1"/>
              <p:nvPr/>
            </p:nvSpPr>
            <p:spPr>
              <a:xfrm rot="16200000">
                <a:off x="4525380" y="3369733"/>
                <a:ext cx="922867" cy="338554"/>
              </a:xfrm>
              <a:prstGeom prst="rect">
                <a:avLst/>
              </a:prstGeom>
              <a:noFill/>
            </p:spPr>
            <p:txBody>
              <a:bodyPr wrap="square" rtlCol="0">
                <a:spAutoFit/>
              </a:bodyPr>
              <a:lstStyle/>
              <a:p>
                <a:r>
                  <a:rPr lang="en-US" sz="1600">
                    <a:latin typeface="Times"/>
                    <a:cs typeface="Times"/>
                  </a:rPr>
                  <a:t>x [</a:t>
                </a:r>
                <a:r>
                  <a:rPr lang="en-US" sz="1600" err="1">
                    <a:latin typeface="Times"/>
                    <a:cs typeface="Times"/>
                  </a:rPr>
                  <a:t>fm</a:t>
                </a:r>
                <a:r>
                  <a:rPr lang="en-US" sz="1600">
                    <a:latin typeface="Times"/>
                    <a:cs typeface="Times"/>
                  </a:rPr>
                  <a:t>]</a:t>
                </a:r>
              </a:p>
            </p:txBody>
          </p:sp>
          <p:pic>
            <p:nvPicPr>
              <p:cNvPr id="24" name="Picture 23"/>
              <p:cNvPicPr>
                <a:picLocks noChangeAspect="1"/>
              </p:cNvPicPr>
              <p:nvPr/>
            </p:nvPicPr>
            <p:blipFill rotWithShape="1">
              <a:blip r:embed="rId5"/>
              <a:srcRect l="3518" t="6401" r="21667" b="3309"/>
              <a:stretch/>
            </p:blipFill>
            <p:spPr>
              <a:xfrm rot="16200000">
                <a:off x="4428067" y="2235200"/>
                <a:ext cx="2743200" cy="2682090"/>
              </a:xfrm>
              <a:prstGeom prst="rect">
                <a:avLst/>
              </a:prstGeom>
            </p:spPr>
          </p:pic>
          <p:sp>
            <p:nvSpPr>
              <p:cNvPr id="25" name="TextBox 24"/>
              <p:cNvSpPr txBox="1"/>
              <p:nvPr/>
            </p:nvSpPr>
            <p:spPr>
              <a:xfrm>
                <a:off x="5376330" y="4851398"/>
                <a:ext cx="922867" cy="338554"/>
              </a:xfrm>
              <a:prstGeom prst="rect">
                <a:avLst/>
              </a:prstGeom>
              <a:noFill/>
            </p:spPr>
            <p:txBody>
              <a:bodyPr wrap="square" rtlCol="0">
                <a:spAutoFit/>
              </a:bodyPr>
              <a:lstStyle/>
              <a:p>
                <a:r>
                  <a:rPr lang="en-US" sz="1600">
                    <a:latin typeface="Times"/>
                    <a:cs typeface="Times"/>
                  </a:rPr>
                  <a:t>x [</a:t>
                </a:r>
                <a:r>
                  <a:rPr lang="en-US" sz="1600" err="1">
                    <a:latin typeface="Times"/>
                    <a:cs typeface="Times"/>
                  </a:rPr>
                  <a:t>fm</a:t>
                </a:r>
                <a:r>
                  <a:rPr lang="en-US" sz="1600">
                    <a:latin typeface="Times"/>
                    <a:cs typeface="Times"/>
                  </a:rPr>
                  <a:t>]</a:t>
                </a:r>
              </a:p>
            </p:txBody>
          </p:sp>
        </p:grpSp>
        <p:sp>
          <p:nvSpPr>
            <p:cNvPr id="30" name="TextBox 29"/>
            <p:cNvSpPr txBox="1"/>
            <p:nvPr/>
          </p:nvSpPr>
          <p:spPr>
            <a:xfrm rot="16200000">
              <a:off x="7332133" y="1642526"/>
              <a:ext cx="1651000" cy="338554"/>
            </a:xfrm>
            <a:prstGeom prst="rect">
              <a:avLst/>
            </a:prstGeom>
            <a:noFill/>
          </p:spPr>
          <p:txBody>
            <a:bodyPr wrap="square" rtlCol="0">
              <a:spAutoFit/>
            </a:bodyPr>
            <a:lstStyle/>
            <a:p>
              <a:r>
                <a:rPr lang="en-US" sz="1600">
                  <a:latin typeface="Times"/>
                  <a:cs typeface="Times"/>
                </a:rPr>
                <a:t>Density [</a:t>
              </a:r>
              <a:r>
                <a:rPr lang="en-US" sz="1600" err="1">
                  <a:latin typeface="Times"/>
                  <a:cs typeface="Times"/>
                </a:rPr>
                <a:t>fm</a:t>
              </a:r>
              <a:r>
                <a:rPr lang="en-US" sz="1600" baseline="30000">
                  <a:latin typeface="Times"/>
                  <a:cs typeface="Times"/>
                </a:rPr>
                <a:t>–3</a:t>
              </a:r>
              <a:r>
                <a:rPr lang="en-US" sz="1600">
                  <a:latin typeface="Times"/>
                  <a:cs typeface="Times"/>
                </a:rPr>
                <a:t>]</a:t>
              </a:r>
            </a:p>
          </p:txBody>
        </p:sp>
      </p:grpSp>
      <p:grpSp>
        <p:nvGrpSpPr>
          <p:cNvPr id="8" name="Group 7"/>
          <p:cNvGrpSpPr/>
          <p:nvPr/>
        </p:nvGrpSpPr>
        <p:grpSpPr>
          <a:xfrm>
            <a:off x="2642657" y="2996228"/>
            <a:ext cx="7264946" cy="3366020"/>
            <a:chOff x="1118657" y="2996228"/>
            <a:chExt cx="7264946" cy="3366020"/>
          </a:xfrm>
        </p:grpSpPr>
        <p:sp>
          <p:nvSpPr>
            <p:cNvPr id="27" name="Rectangle 12"/>
            <p:cNvSpPr>
              <a:spLocks noChangeArrowheads="1"/>
            </p:cNvSpPr>
            <p:nvPr/>
          </p:nvSpPr>
          <p:spPr bwMode="auto">
            <a:xfrm>
              <a:off x="1481137" y="5962138"/>
              <a:ext cx="3204287" cy="400110"/>
            </a:xfrm>
            <a:prstGeom prst="rect">
              <a:avLst/>
            </a:prstGeom>
            <a:solidFill>
              <a:schemeClr val="bg1"/>
            </a:solidFill>
            <a:ln w="12700">
              <a:solidFill>
                <a:srgbClr val="FFFFFF"/>
              </a:solidFill>
              <a:miter lim="800000"/>
              <a:headEnd/>
              <a:tailEnd type="none" w="med" len="lg"/>
            </a:ln>
            <a:effectLst/>
          </p:spPr>
          <p:txBody>
            <a:bodyPr wrap="none">
              <a:spAutoFit/>
            </a:bodyPr>
            <a:lstStyle/>
            <a:p>
              <a:r>
                <a:rPr lang="en-US" sz="2000" b="1">
                  <a:solidFill>
                    <a:srgbClr val="800000"/>
                  </a:solidFill>
                  <a:latin typeface="Chalkboard"/>
                  <a:cs typeface="Chalkboard"/>
                </a:rPr>
                <a:t>Standard ab initio NCSM</a:t>
              </a:r>
            </a:p>
          </p:txBody>
        </p:sp>
        <p:grpSp>
          <p:nvGrpSpPr>
            <p:cNvPr id="4" name="Group 3"/>
            <p:cNvGrpSpPr/>
            <p:nvPr/>
          </p:nvGrpSpPr>
          <p:grpSpPr>
            <a:xfrm>
              <a:off x="1118657" y="2996228"/>
              <a:ext cx="7264946" cy="2871975"/>
              <a:chOff x="1118657" y="2996228"/>
              <a:chExt cx="7264946" cy="2871975"/>
            </a:xfrm>
          </p:grpSpPr>
          <p:grpSp>
            <p:nvGrpSpPr>
              <p:cNvPr id="5" name="Group 4"/>
              <p:cNvGrpSpPr/>
              <p:nvPr/>
            </p:nvGrpSpPr>
            <p:grpSpPr>
              <a:xfrm>
                <a:off x="1118657" y="2996228"/>
                <a:ext cx="7264946" cy="2871975"/>
                <a:chOff x="1118657" y="2996228"/>
                <a:chExt cx="7264946" cy="2871975"/>
              </a:xfrm>
            </p:grpSpPr>
            <p:pic>
              <p:nvPicPr>
                <p:cNvPr id="7" name="Chart 3"/>
                <p:cNvPicPr>
                  <a:picLocks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1118657" y="2996228"/>
                  <a:ext cx="6864350" cy="282983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pic>
            <p:sp>
              <p:nvSpPr>
                <p:cNvPr id="11" name="Text Box 13"/>
                <p:cNvSpPr txBox="1">
                  <a:spLocks noChangeArrowheads="1"/>
                </p:cNvSpPr>
                <p:nvPr/>
              </p:nvSpPr>
              <p:spPr bwMode="auto">
                <a:xfrm>
                  <a:off x="7823215" y="4514318"/>
                  <a:ext cx="560388" cy="700192"/>
                </a:xfrm>
                <a:prstGeom prst="rect">
                  <a:avLst/>
                </a:prstGeom>
                <a:noFill/>
                <a:ln w="12700">
                  <a:solidFill>
                    <a:srgbClr val="FFFFFF"/>
                  </a:solidFill>
                  <a:miter lim="800000"/>
                  <a:headEnd/>
                  <a:tailEnd type="none" w="med" len="lg"/>
                </a:ln>
                <a:extLst>
                  <a:ext uri="{909E8E84-426E-40dd-AFC4-6F175D3DCCD1}">
                    <a14:hiddenFill xmlns:a14="http://schemas.microsoft.com/office/drawing/2010/main" xmlns="">
                      <a:solidFill>
                        <a:srgbClr val="FFFFFF"/>
                      </a:solidFill>
                    </a14:hiddenFill>
                  </a:ext>
                </a:extLst>
              </p:spPr>
              <p:txBody>
                <a:bodyPr>
                  <a:spAutoFit/>
                </a:bodyPr>
                <a:lstStyle>
                  <a:lvl1pPr>
                    <a:defRPr sz="2400" b="1" i="1">
                      <a:solidFill>
                        <a:schemeClr val="tx1"/>
                      </a:solidFill>
                      <a:latin typeface="Times" charset="0"/>
                      <a:ea typeface="ＭＳ Ｐゴシック" charset="0"/>
                      <a:cs typeface="ＭＳ Ｐゴシック" charset="0"/>
                    </a:defRPr>
                  </a:lvl1pPr>
                  <a:lvl2pPr marL="37931725" indent="-37474525">
                    <a:defRPr sz="2400" b="1" i="1">
                      <a:solidFill>
                        <a:schemeClr val="tx1"/>
                      </a:solidFill>
                      <a:latin typeface="Times" charset="0"/>
                      <a:ea typeface="ＭＳ Ｐゴシック" charset="0"/>
                    </a:defRPr>
                  </a:lvl2pPr>
                  <a:lvl3pPr>
                    <a:defRPr sz="2400" b="1" i="1">
                      <a:solidFill>
                        <a:schemeClr val="tx1"/>
                      </a:solidFill>
                      <a:latin typeface="Times" charset="0"/>
                      <a:ea typeface="ＭＳ Ｐゴシック" charset="0"/>
                    </a:defRPr>
                  </a:lvl3pPr>
                  <a:lvl4pPr>
                    <a:defRPr sz="2400" b="1" i="1">
                      <a:solidFill>
                        <a:schemeClr val="tx1"/>
                      </a:solidFill>
                      <a:latin typeface="Times" charset="0"/>
                      <a:ea typeface="ＭＳ Ｐゴシック" charset="0"/>
                    </a:defRPr>
                  </a:lvl4pPr>
                  <a:lvl5pPr>
                    <a:defRPr sz="2400" b="1" i="1">
                      <a:solidFill>
                        <a:schemeClr val="tx1"/>
                      </a:solidFill>
                      <a:latin typeface="Times" charset="0"/>
                      <a:ea typeface="ＭＳ Ｐゴシック" charset="0"/>
                    </a:defRPr>
                  </a:lvl5pPr>
                  <a:lvl6pPr marL="457200" eaLnBrk="0" fontAlgn="base" hangingPunct="0">
                    <a:spcBef>
                      <a:spcPct val="0"/>
                    </a:spcBef>
                    <a:spcAft>
                      <a:spcPct val="0"/>
                    </a:spcAft>
                    <a:defRPr sz="2400" b="1" i="1">
                      <a:solidFill>
                        <a:schemeClr val="tx1"/>
                      </a:solidFill>
                      <a:latin typeface="Times" charset="0"/>
                      <a:ea typeface="ＭＳ Ｐゴシック" charset="0"/>
                    </a:defRPr>
                  </a:lvl6pPr>
                  <a:lvl7pPr marL="914400" eaLnBrk="0" fontAlgn="base" hangingPunct="0">
                    <a:spcBef>
                      <a:spcPct val="0"/>
                    </a:spcBef>
                    <a:spcAft>
                      <a:spcPct val="0"/>
                    </a:spcAft>
                    <a:defRPr sz="2400" b="1" i="1">
                      <a:solidFill>
                        <a:schemeClr val="tx1"/>
                      </a:solidFill>
                      <a:latin typeface="Times" charset="0"/>
                      <a:ea typeface="ＭＳ Ｐゴシック" charset="0"/>
                    </a:defRPr>
                  </a:lvl7pPr>
                  <a:lvl8pPr marL="1371600" eaLnBrk="0" fontAlgn="base" hangingPunct="0">
                    <a:spcBef>
                      <a:spcPct val="0"/>
                    </a:spcBef>
                    <a:spcAft>
                      <a:spcPct val="0"/>
                    </a:spcAft>
                    <a:defRPr sz="2400" b="1" i="1">
                      <a:solidFill>
                        <a:schemeClr val="tx1"/>
                      </a:solidFill>
                      <a:latin typeface="Times" charset="0"/>
                      <a:ea typeface="ＭＳ Ｐゴシック" charset="0"/>
                    </a:defRPr>
                  </a:lvl8pPr>
                  <a:lvl9pPr marL="1828800" eaLnBrk="0" fontAlgn="base" hangingPunct="0">
                    <a:spcBef>
                      <a:spcPct val="0"/>
                    </a:spcBef>
                    <a:spcAft>
                      <a:spcPct val="0"/>
                    </a:spcAft>
                    <a:defRPr sz="2400" b="1" i="1">
                      <a:solidFill>
                        <a:schemeClr val="tx1"/>
                      </a:solidFill>
                      <a:latin typeface="Times" charset="0"/>
                      <a:ea typeface="ＭＳ Ｐゴシック" charset="0"/>
                    </a:defRPr>
                  </a:lvl9pPr>
                </a:lstStyle>
                <a:p>
                  <a:pPr algn="r">
                    <a:lnSpc>
                      <a:spcPct val="70000"/>
                    </a:lnSpc>
                    <a:spcBef>
                      <a:spcPct val="50000"/>
                    </a:spcBef>
                  </a:pPr>
                  <a:r>
                    <a:rPr lang="en-US" sz="2000" b="0" i="0"/>
                    <a:t>4</a:t>
                  </a:r>
                  <a:r>
                    <a:rPr lang="en-US" sz="2000" b="0" i="0" baseline="30000"/>
                    <a:t>+</a:t>
                  </a:r>
                </a:p>
                <a:p>
                  <a:pPr algn="r">
                    <a:lnSpc>
                      <a:spcPct val="70000"/>
                    </a:lnSpc>
                    <a:spcBef>
                      <a:spcPct val="50000"/>
                    </a:spcBef>
                  </a:pPr>
                  <a:r>
                    <a:rPr lang="en-US" sz="2000" b="0" i="0"/>
                    <a:t>2</a:t>
                  </a:r>
                  <a:r>
                    <a:rPr lang="en-US" sz="2000" b="0" i="0" baseline="30000"/>
                    <a:t>+</a:t>
                  </a:r>
                  <a:endParaRPr lang="en-US" sz="2000"/>
                </a:p>
              </p:txBody>
            </p:sp>
            <p:sp>
              <p:nvSpPr>
                <p:cNvPr id="12" name="AutoShape 25"/>
                <p:cNvSpPr>
                  <a:spLocks noChangeArrowheads="1"/>
                </p:cNvSpPr>
                <p:nvPr/>
              </p:nvSpPr>
              <p:spPr bwMode="auto">
                <a:xfrm>
                  <a:off x="3184523" y="3751804"/>
                  <a:ext cx="1311275" cy="457200"/>
                </a:xfrm>
                <a:prstGeom prst="wedgeRoundRectCallout">
                  <a:avLst>
                    <a:gd name="adj1" fmla="val -66384"/>
                    <a:gd name="adj2" fmla="val 64237"/>
                    <a:gd name="adj3" fmla="val 16667"/>
                  </a:avLst>
                </a:prstGeom>
                <a:solidFill>
                  <a:schemeClr val="bg1">
                    <a:alpha val="70000"/>
                  </a:schemeClr>
                </a:solidFill>
                <a:ln w="12700">
                  <a:noFill/>
                  <a:miter lim="800000"/>
                  <a:headEnd/>
                  <a:tailEnd type="none" w="med" len="lg"/>
                </a:ln>
                <a:effectLst/>
              </p:spPr>
              <p:txBody>
                <a:bodyPr wrap="none" anchor="ctr"/>
                <a:lstStyle/>
                <a:p>
                  <a:pPr algn="ctr"/>
                  <a:r>
                    <a:rPr lang="en-US">
                      <a:latin typeface="Chalkboard"/>
                      <a:cs typeface="Chalkboard"/>
                    </a:rPr>
                    <a:t>Hoyle state</a:t>
                  </a:r>
                </a:p>
              </p:txBody>
            </p:sp>
            <p:sp>
              <p:nvSpPr>
                <p:cNvPr id="13" name="Text Box 13"/>
                <p:cNvSpPr txBox="1">
                  <a:spLocks noChangeArrowheads="1"/>
                </p:cNvSpPr>
                <p:nvPr/>
              </p:nvSpPr>
              <p:spPr bwMode="auto">
                <a:xfrm>
                  <a:off x="3513678" y="5621982"/>
                  <a:ext cx="2844798" cy="246221"/>
                </a:xfrm>
                <a:prstGeom prst="rect">
                  <a:avLst/>
                </a:prstGeom>
                <a:solidFill>
                  <a:srgbClr val="FFFFFF"/>
                </a:solidFill>
                <a:ln w="12700">
                  <a:solidFill>
                    <a:srgbClr val="000000"/>
                  </a:solidFill>
                  <a:miter lim="800000"/>
                  <a:headEnd/>
                  <a:tailEnd type="none" w="med" len="lg"/>
                </a:ln>
              </p:spPr>
              <p:txBody>
                <a:bodyPr wrap="square" tIns="0" bIns="0">
                  <a:spAutoFit/>
                </a:bodyPr>
                <a:lstStyle>
                  <a:lvl1pPr>
                    <a:defRPr sz="2400" b="1" i="1">
                      <a:solidFill>
                        <a:schemeClr val="tx1"/>
                      </a:solidFill>
                      <a:latin typeface="Times" charset="0"/>
                      <a:ea typeface="ＭＳ Ｐゴシック" charset="0"/>
                      <a:cs typeface="ＭＳ Ｐゴシック" charset="0"/>
                    </a:defRPr>
                  </a:lvl1pPr>
                  <a:lvl2pPr marL="37931725" indent="-37474525">
                    <a:defRPr sz="2400" b="1" i="1">
                      <a:solidFill>
                        <a:schemeClr val="tx1"/>
                      </a:solidFill>
                      <a:latin typeface="Times" charset="0"/>
                      <a:ea typeface="ＭＳ Ｐゴシック" charset="0"/>
                    </a:defRPr>
                  </a:lvl2pPr>
                  <a:lvl3pPr>
                    <a:defRPr sz="2400" b="1" i="1">
                      <a:solidFill>
                        <a:schemeClr val="tx1"/>
                      </a:solidFill>
                      <a:latin typeface="Times" charset="0"/>
                      <a:ea typeface="ＭＳ Ｐゴシック" charset="0"/>
                    </a:defRPr>
                  </a:lvl3pPr>
                  <a:lvl4pPr>
                    <a:defRPr sz="2400" b="1" i="1">
                      <a:solidFill>
                        <a:schemeClr val="tx1"/>
                      </a:solidFill>
                      <a:latin typeface="Times" charset="0"/>
                      <a:ea typeface="ＭＳ Ｐゴシック" charset="0"/>
                    </a:defRPr>
                  </a:lvl4pPr>
                  <a:lvl5pPr>
                    <a:defRPr sz="2400" b="1" i="1">
                      <a:solidFill>
                        <a:schemeClr val="tx1"/>
                      </a:solidFill>
                      <a:latin typeface="Times" charset="0"/>
                      <a:ea typeface="ＭＳ Ｐゴシック" charset="0"/>
                    </a:defRPr>
                  </a:lvl5pPr>
                  <a:lvl6pPr marL="457200" eaLnBrk="0" fontAlgn="base" hangingPunct="0">
                    <a:spcBef>
                      <a:spcPct val="0"/>
                    </a:spcBef>
                    <a:spcAft>
                      <a:spcPct val="0"/>
                    </a:spcAft>
                    <a:defRPr sz="2400" b="1" i="1">
                      <a:solidFill>
                        <a:schemeClr val="tx1"/>
                      </a:solidFill>
                      <a:latin typeface="Times" charset="0"/>
                      <a:ea typeface="ＭＳ Ｐゴシック" charset="0"/>
                    </a:defRPr>
                  </a:lvl6pPr>
                  <a:lvl7pPr marL="914400" eaLnBrk="0" fontAlgn="base" hangingPunct="0">
                    <a:spcBef>
                      <a:spcPct val="0"/>
                    </a:spcBef>
                    <a:spcAft>
                      <a:spcPct val="0"/>
                    </a:spcAft>
                    <a:defRPr sz="2400" b="1" i="1">
                      <a:solidFill>
                        <a:schemeClr val="tx1"/>
                      </a:solidFill>
                      <a:latin typeface="Times" charset="0"/>
                      <a:ea typeface="ＭＳ Ｐゴシック" charset="0"/>
                    </a:defRPr>
                  </a:lvl7pPr>
                  <a:lvl8pPr marL="1371600" eaLnBrk="0" fontAlgn="base" hangingPunct="0">
                    <a:spcBef>
                      <a:spcPct val="0"/>
                    </a:spcBef>
                    <a:spcAft>
                      <a:spcPct val="0"/>
                    </a:spcAft>
                    <a:defRPr sz="2400" b="1" i="1">
                      <a:solidFill>
                        <a:schemeClr val="tx1"/>
                      </a:solidFill>
                      <a:latin typeface="Times" charset="0"/>
                      <a:ea typeface="ＭＳ Ｐゴシック" charset="0"/>
                    </a:defRPr>
                  </a:lvl8pPr>
                  <a:lvl9pPr marL="1828800" eaLnBrk="0" fontAlgn="base" hangingPunct="0">
                    <a:spcBef>
                      <a:spcPct val="0"/>
                    </a:spcBef>
                    <a:spcAft>
                      <a:spcPct val="0"/>
                    </a:spcAft>
                    <a:defRPr sz="2400" b="1" i="1">
                      <a:solidFill>
                        <a:schemeClr val="tx1"/>
                      </a:solidFill>
                      <a:latin typeface="Times" charset="0"/>
                      <a:ea typeface="ＭＳ Ｐゴシック" charset="0"/>
                    </a:defRPr>
                  </a:lvl9pPr>
                </a:lstStyle>
                <a:p>
                  <a:pPr algn="ctr">
                    <a:spcBef>
                      <a:spcPct val="50000"/>
                    </a:spcBef>
                  </a:pPr>
                  <a:r>
                    <a:rPr lang="en-US" sz="1600" i="0">
                      <a:latin typeface="Arial"/>
                      <a:cs typeface="Arial"/>
                    </a:rPr>
                    <a:t>model space (major shells)</a:t>
                  </a:r>
                </a:p>
              </p:txBody>
            </p:sp>
            <p:sp>
              <p:nvSpPr>
                <p:cNvPr id="14" name="AutoShape 25"/>
                <p:cNvSpPr>
                  <a:spLocks noChangeArrowheads="1"/>
                </p:cNvSpPr>
                <p:nvPr/>
              </p:nvSpPr>
              <p:spPr bwMode="auto">
                <a:xfrm>
                  <a:off x="5868455" y="3751804"/>
                  <a:ext cx="1311275" cy="457200"/>
                </a:xfrm>
                <a:prstGeom prst="wedgeRoundRectCallout">
                  <a:avLst>
                    <a:gd name="adj1" fmla="val 16909"/>
                    <a:gd name="adj2" fmla="val 104977"/>
                    <a:gd name="adj3" fmla="val 16667"/>
                  </a:avLst>
                </a:prstGeom>
                <a:solidFill>
                  <a:schemeClr val="bg1">
                    <a:alpha val="70000"/>
                  </a:schemeClr>
                </a:solidFill>
                <a:ln w="12700">
                  <a:noFill/>
                  <a:miter lim="800000"/>
                  <a:headEnd/>
                  <a:tailEnd type="none" w="med" len="lg"/>
                </a:ln>
                <a:effectLst/>
              </p:spPr>
              <p:txBody>
                <a:bodyPr wrap="none" anchor="ctr"/>
                <a:lstStyle/>
                <a:p>
                  <a:pPr algn="ctr"/>
                  <a:r>
                    <a:rPr lang="en-US">
                      <a:latin typeface="Chalkboard"/>
                      <a:cs typeface="Chalkboard"/>
                    </a:rPr>
                    <a:t>Hoyle state</a:t>
                  </a:r>
                </a:p>
              </p:txBody>
            </p:sp>
            <p:sp>
              <p:nvSpPr>
                <p:cNvPr id="15" name="Rectangle 14"/>
                <p:cNvSpPr/>
                <p:nvPr/>
              </p:nvSpPr>
              <p:spPr>
                <a:xfrm>
                  <a:off x="6688667" y="3039533"/>
                  <a:ext cx="651933" cy="389467"/>
                </a:xfrm>
                <a:prstGeom prst="rect">
                  <a:avLst/>
                </a:prstGeom>
                <a:solidFill>
                  <a:srgbClr val="FFFFFF"/>
                </a:solidFill>
                <a:ln w="12700" cmpd="sng">
                  <a:noFill/>
                </a:ln>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b="1" i="1">
                    <a:latin typeface="Times" charset="0"/>
                  </a:endParaRPr>
                </a:p>
              </p:txBody>
            </p:sp>
            <p:sp>
              <p:nvSpPr>
                <p:cNvPr id="10" name="Text Box 13"/>
                <p:cNvSpPr txBox="1">
                  <a:spLocks noChangeArrowheads="1"/>
                </p:cNvSpPr>
                <p:nvPr/>
              </p:nvSpPr>
              <p:spPr bwMode="auto">
                <a:xfrm>
                  <a:off x="7493002" y="4615409"/>
                  <a:ext cx="560388" cy="546303"/>
                </a:xfrm>
                <a:prstGeom prst="rect">
                  <a:avLst/>
                </a:prstGeom>
                <a:noFill/>
                <a:ln w="12700">
                  <a:noFill/>
                  <a:miter lim="800000"/>
                  <a:headEnd/>
                  <a:tailEnd type="none" w="med" len="lg"/>
                </a:ln>
                <a:extLst>
                  <a:ext uri="{909E8E84-426E-40dd-AFC4-6F175D3DCCD1}">
                    <a14:hiddenFill xmlns:a14="http://schemas.microsoft.com/office/drawing/2010/main" xmlns="">
                      <a:solidFill>
                        <a:srgbClr val="FFFFFF"/>
                      </a:solidFill>
                    </a14:hiddenFill>
                  </a:ext>
                </a:extLst>
              </p:spPr>
              <p:txBody>
                <a:bodyPr>
                  <a:spAutoFit/>
                </a:bodyPr>
                <a:lstStyle>
                  <a:lvl1pPr>
                    <a:defRPr sz="2400" b="1" i="1">
                      <a:solidFill>
                        <a:schemeClr val="tx1"/>
                      </a:solidFill>
                      <a:latin typeface="Times" charset="0"/>
                      <a:ea typeface="ＭＳ Ｐゴシック" charset="0"/>
                      <a:cs typeface="ＭＳ Ｐゴシック" charset="0"/>
                    </a:defRPr>
                  </a:lvl1pPr>
                  <a:lvl2pPr marL="37931725" indent="-37474525">
                    <a:defRPr sz="2400" b="1" i="1">
                      <a:solidFill>
                        <a:schemeClr val="tx1"/>
                      </a:solidFill>
                      <a:latin typeface="Times" charset="0"/>
                      <a:ea typeface="ＭＳ Ｐゴシック" charset="0"/>
                    </a:defRPr>
                  </a:lvl2pPr>
                  <a:lvl3pPr>
                    <a:defRPr sz="2400" b="1" i="1">
                      <a:solidFill>
                        <a:schemeClr val="tx1"/>
                      </a:solidFill>
                      <a:latin typeface="Times" charset="0"/>
                      <a:ea typeface="ＭＳ Ｐゴシック" charset="0"/>
                    </a:defRPr>
                  </a:lvl3pPr>
                  <a:lvl4pPr>
                    <a:defRPr sz="2400" b="1" i="1">
                      <a:solidFill>
                        <a:schemeClr val="tx1"/>
                      </a:solidFill>
                      <a:latin typeface="Times" charset="0"/>
                      <a:ea typeface="ＭＳ Ｐゴシック" charset="0"/>
                    </a:defRPr>
                  </a:lvl4pPr>
                  <a:lvl5pPr>
                    <a:defRPr sz="2400" b="1" i="1">
                      <a:solidFill>
                        <a:schemeClr val="tx1"/>
                      </a:solidFill>
                      <a:latin typeface="Times" charset="0"/>
                      <a:ea typeface="ＭＳ Ｐゴシック" charset="0"/>
                    </a:defRPr>
                  </a:lvl5pPr>
                  <a:lvl6pPr marL="457200" eaLnBrk="0" fontAlgn="base" hangingPunct="0">
                    <a:spcBef>
                      <a:spcPct val="0"/>
                    </a:spcBef>
                    <a:spcAft>
                      <a:spcPct val="0"/>
                    </a:spcAft>
                    <a:defRPr sz="2400" b="1" i="1">
                      <a:solidFill>
                        <a:schemeClr val="tx1"/>
                      </a:solidFill>
                      <a:latin typeface="Times" charset="0"/>
                      <a:ea typeface="ＭＳ Ｐゴシック" charset="0"/>
                    </a:defRPr>
                  </a:lvl6pPr>
                  <a:lvl7pPr marL="914400" eaLnBrk="0" fontAlgn="base" hangingPunct="0">
                    <a:spcBef>
                      <a:spcPct val="0"/>
                    </a:spcBef>
                    <a:spcAft>
                      <a:spcPct val="0"/>
                    </a:spcAft>
                    <a:defRPr sz="2400" b="1" i="1">
                      <a:solidFill>
                        <a:schemeClr val="tx1"/>
                      </a:solidFill>
                      <a:latin typeface="Times" charset="0"/>
                      <a:ea typeface="ＭＳ Ｐゴシック" charset="0"/>
                    </a:defRPr>
                  </a:lvl7pPr>
                  <a:lvl8pPr marL="1371600" eaLnBrk="0" fontAlgn="base" hangingPunct="0">
                    <a:spcBef>
                      <a:spcPct val="0"/>
                    </a:spcBef>
                    <a:spcAft>
                      <a:spcPct val="0"/>
                    </a:spcAft>
                    <a:defRPr sz="2400" b="1" i="1">
                      <a:solidFill>
                        <a:schemeClr val="tx1"/>
                      </a:solidFill>
                      <a:latin typeface="Times" charset="0"/>
                      <a:ea typeface="ＭＳ Ｐゴシック" charset="0"/>
                    </a:defRPr>
                  </a:lvl8pPr>
                  <a:lvl9pPr marL="1828800" eaLnBrk="0" fontAlgn="base" hangingPunct="0">
                    <a:spcBef>
                      <a:spcPct val="0"/>
                    </a:spcBef>
                    <a:spcAft>
                      <a:spcPct val="0"/>
                    </a:spcAft>
                    <a:defRPr sz="2400" b="1" i="1">
                      <a:solidFill>
                        <a:schemeClr val="tx1"/>
                      </a:solidFill>
                      <a:latin typeface="Times" charset="0"/>
                      <a:ea typeface="ＭＳ Ｐゴシック" charset="0"/>
                    </a:defRPr>
                  </a:lvl9pPr>
                </a:lstStyle>
                <a:p>
                  <a:pPr algn="r">
                    <a:lnSpc>
                      <a:spcPct val="70000"/>
                    </a:lnSpc>
                  </a:pPr>
                  <a:r>
                    <a:rPr lang="en-US" sz="2000" b="0" i="0"/>
                    <a:t>0</a:t>
                  </a:r>
                  <a:r>
                    <a:rPr lang="en-US" sz="2000" b="0" i="0" baseline="30000"/>
                    <a:t>+</a:t>
                  </a:r>
                </a:p>
                <a:p>
                  <a:pPr algn="r">
                    <a:lnSpc>
                      <a:spcPct val="70000"/>
                    </a:lnSpc>
                  </a:pPr>
                  <a:r>
                    <a:rPr lang="en-US" sz="2000" b="0" i="0"/>
                    <a:t>0</a:t>
                  </a:r>
                  <a:r>
                    <a:rPr lang="en-US" sz="2000" b="0" i="0" baseline="30000"/>
                    <a:t>+</a:t>
                  </a:r>
                  <a:endParaRPr lang="en-US" sz="2000"/>
                </a:p>
              </p:txBody>
            </p:sp>
          </p:grpSp>
          <p:sp>
            <p:nvSpPr>
              <p:cNvPr id="6" name="Rectangle 5"/>
              <p:cNvSpPr/>
              <p:nvPr/>
            </p:nvSpPr>
            <p:spPr>
              <a:xfrm>
                <a:off x="4953000" y="5461000"/>
                <a:ext cx="228600" cy="152400"/>
              </a:xfrm>
              <a:prstGeom prst="rect">
                <a:avLst/>
              </a:prstGeom>
              <a:solidFill>
                <a:srgbClr val="FFFFFF"/>
              </a:solidFill>
              <a:ln w="12700" cmpd="sng">
                <a:noFill/>
              </a:ln>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b="1" i="1">
                  <a:latin typeface="Times" charset="0"/>
                </a:endParaRPr>
              </a:p>
            </p:txBody>
          </p:sp>
        </p:grpSp>
        <p:sp>
          <p:nvSpPr>
            <p:cNvPr id="29" name="AutoShape 12"/>
            <p:cNvSpPr>
              <a:spLocks noChangeArrowheads="1"/>
            </p:cNvSpPr>
            <p:nvPr/>
          </p:nvSpPr>
          <p:spPr bwMode="auto">
            <a:xfrm rot="16200000" flipV="1">
              <a:off x="2817894" y="5660232"/>
              <a:ext cx="397933" cy="287337"/>
            </a:xfrm>
            <a:prstGeom prst="rightArrow">
              <a:avLst>
                <a:gd name="adj1" fmla="val 50000"/>
                <a:gd name="adj2" fmla="val 62569"/>
              </a:avLst>
            </a:prstGeom>
            <a:solidFill>
              <a:schemeClr val="accent1">
                <a:alpha val="42000"/>
              </a:schemeClr>
            </a:solidFill>
            <a:ln w="12700">
              <a:solidFill>
                <a:schemeClr val="hlink"/>
              </a:solidFill>
              <a:miter lim="800000"/>
              <a:headEnd/>
              <a:tailEnd type="none" w="med" len="lg"/>
            </a:ln>
            <a:effectLst>
              <a:outerShdw blurRad="63500" dist="38099" dir="2700000" algn="ctr" rotWithShape="0">
                <a:schemeClr val="accent1">
                  <a:alpha val="75000"/>
                </a:schemeClr>
              </a:outerShdw>
            </a:effectLst>
          </p:spPr>
          <p:txBody>
            <a:bodyPr rot="10800000" vert="eaVert" wrap="none" anchor="ctr"/>
            <a:lstStyle/>
            <a:p>
              <a:endParaRPr lang="en-US"/>
            </a:p>
          </p:txBody>
        </p:sp>
      </p:grpSp>
      <p:grpSp>
        <p:nvGrpSpPr>
          <p:cNvPr id="3" name="Group 2"/>
          <p:cNvGrpSpPr/>
          <p:nvPr/>
        </p:nvGrpSpPr>
        <p:grpSpPr>
          <a:xfrm>
            <a:off x="2942296" y="472518"/>
            <a:ext cx="7280147" cy="5889730"/>
            <a:chOff x="1388498" y="487758"/>
            <a:chExt cx="7280147" cy="5889730"/>
          </a:xfrm>
        </p:grpSpPr>
        <p:sp>
          <p:nvSpPr>
            <p:cNvPr id="26" name="Rectangle 12"/>
            <p:cNvSpPr>
              <a:spLocks noChangeArrowheads="1"/>
            </p:cNvSpPr>
            <p:nvPr/>
          </p:nvSpPr>
          <p:spPr bwMode="auto">
            <a:xfrm>
              <a:off x="5412212" y="5977378"/>
              <a:ext cx="3256433" cy="400110"/>
            </a:xfrm>
            <a:prstGeom prst="rect">
              <a:avLst/>
            </a:prstGeom>
            <a:solidFill>
              <a:schemeClr val="bg1"/>
            </a:solidFill>
            <a:ln w="12700">
              <a:solidFill>
                <a:srgbClr val="FFFFFF"/>
              </a:solidFill>
              <a:miter lim="800000"/>
              <a:headEnd/>
              <a:tailEnd type="none" w="med" len="lg"/>
            </a:ln>
            <a:effectLst/>
          </p:spPr>
          <p:txBody>
            <a:bodyPr wrap="none">
              <a:spAutoFit/>
            </a:bodyPr>
            <a:lstStyle/>
            <a:p>
              <a:r>
                <a:rPr lang="en-US" sz="2000" b="1">
                  <a:solidFill>
                    <a:srgbClr val="FF0000"/>
                  </a:solidFill>
                  <a:latin typeface="Chalkboard"/>
                  <a:cs typeface="Chalkboard"/>
                </a:rPr>
                <a:t>*</a:t>
              </a:r>
              <a:r>
                <a:rPr lang="en-US" sz="2000" b="1">
                  <a:solidFill>
                    <a:srgbClr val="800000"/>
                  </a:solidFill>
                  <a:latin typeface="Chalkboard"/>
                  <a:cs typeface="Chalkboard"/>
                </a:rPr>
                <a:t>(NC</a:t>
              </a:r>
              <a:r>
                <a:rPr lang="en-US" sz="2000" b="1">
                  <a:solidFill>
                    <a:srgbClr val="008000"/>
                  </a:solidFill>
                  <a:latin typeface="Chalkboard"/>
                  <a:cs typeface="Chalkboard"/>
                </a:rPr>
                <a:t>Sp</a:t>
              </a:r>
              <a:r>
                <a:rPr lang="en-US" sz="2000" b="1">
                  <a:solidFill>
                    <a:srgbClr val="800000"/>
                  </a:solidFill>
                  <a:latin typeface="Chalkboard"/>
                  <a:cs typeface="Chalkboard"/>
                </a:rPr>
                <a:t>M &amp; Band Mixing)</a:t>
              </a:r>
            </a:p>
          </p:txBody>
        </p:sp>
        <p:sp>
          <p:nvSpPr>
            <p:cNvPr id="28" name="AutoShape 12"/>
            <p:cNvSpPr>
              <a:spLocks noChangeArrowheads="1"/>
            </p:cNvSpPr>
            <p:nvPr/>
          </p:nvSpPr>
          <p:spPr bwMode="auto">
            <a:xfrm rot="16200000" flipV="1">
              <a:off x="6644480" y="5664464"/>
              <a:ext cx="389467" cy="287337"/>
            </a:xfrm>
            <a:prstGeom prst="rightArrow">
              <a:avLst>
                <a:gd name="adj1" fmla="val 50000"/>
                <a:gd name="adj2" fmla="val 62569"/>
              </a:avLst>
            </a:prstGeom>
            <a:solidFill>
              <a:schemeClr val="accent1">
                <a:alpha val="42000"/>
              </a:schemeClr>
            </a:solidFill>
            <a:ln w="12700">
              <a:solidFill>
                <a:schemeClr val="hlink"/>
              </a:solidFill>
              <a:miter lim="800000"/>
              <a:headEnd/>
              <a:tailEnd type="none" w="med" len="lg"/>
            </a:ln>
            <a:effectLst>
              <a:outerShdw blurRad="63500" dist="38099" dir="2700000" algn="ctr" rotWithShape="0">
                <a:schemeClr val="accent1">
                  <a:alpha val="75000"/>
                </a:schemeClr>
              </a:outerShdw>
            </a:effectLst>
          </p:spPr>
          <p:txBody>
            <a:bodyPr rot="10800000" vert="eaVert" wrap="none" anchor="ctr"/>
            <a:lstStyle/>
            <a:p>
              <a:endParaRPr lang="en-US"/>
            </a:p>
          </p:txBody>
        </p:sp>
        <p:sp>
          <p:nvSpPr>
            <p:cNvPr id="2" name="TextBox 1"/>
            <p:cNvSpPr txBox="1"/>
            <p:nvPr/>
          </p:nvSpPr>
          <p:spPr>
            <a:xfrm>
              <a:off x="1388498" y="487758"/>
              <a:ext cx="6773089" cy="369332"/>
            </a:xfrm>
            <a:prstGeom prst="rect">
              <a:avLst/>
            </a:prstGeom>
            <a:noFill/>
          </p:spPr>
          <p:txBody>
            <a:bodyPr wrap="square" rtlCol="0">
              <a:spAutoFit/>
            </a:bodyPr>
            <a:lstStyle/>
            <a:p>
              <a:pPr algn="ctr"/>
              <a:r>
                <a:rPr lang="en-US" b="1">
                  <a:solidFill>
                    <a:srgbClr val="FF0000"/>
                  </a:solidFill>
                  <a:latin typeface="Chalkboard SE" panose="03050602040202020205" pitchFamily="66" charset="77"/>
                </a:rPr>
                <a:t>(Now with mixing at the band-head level turned on ... !)</a:t>
              </a:r>
            </a:p>
          </p:txBody>
        </p:sp>
      </p:grpSp>
      <p:sp>
        <p:nvSpPr>
          <p:cNvPr id="33" name="TextBox 32">
            <a:extLst>
              <a:ext uri="{FF2B5EF4-FFF2-40B4-BE49-F238E27FC236}">
                <a16:creationId xmlns:a16="http://schemas.microsoft.com/office/drawing/2014/main" id="{20BFC16A-A454-C54D-A8B9-4207C473CDAD}"/>
              </a:ext>
            </a:extLst>
          </p:cNvPr>
          <p:cNvSpPr txBox="1"/>
          <p:nvPr/>
        </p:nvSpPr>
        <p:spPr>
          <a:xfrm>
            <a:off x="1522092" y="21163"/>
            <a:ext cx="9144000" cy="461665"/>
          </a:xfrm>
          <a:prstGeom prst="rect">
            <a:avLst/>
          </a:prstGeom>
          <a:noFill/>
        </p:spPr>
        <p:txBody>
          <a:bodyPr wrap="square" rtlCol="0">
            <a:spAutoFit/>
          </a:bodyPr>
          <a:lstStyle/>
          <a:p>
            <a:pPr algn="ctr"/>
            <a:r>
              <a:rPr lang="en-US" sz="2400" b="1" baseline="30000">
                <a:solidFill>
                  <a:srgbClr val="7D4029"/>
                </a:solidFill>
                <a:latin typeface="Chalkboard"/>
                <a:cs typeface="Chalkboard"/>
              </a:rPr>
              <a:t>12</a:t>
            </a:r>
            <a:r>
              <a:rPr lang="en-US" sz="2400" b="1">
                <a:solidFill>
                  <a:srgbClr val="7D4029"/>
                </a:solidFill>
                <a:latin typeface="Chalkboard"/>
                <a:cs typeface="Chalkboard"/>
              </a:rPr>
              <a:t>C - Cluster Formations</a:t>
            </a:r>
          </a:p>
        </p:txBody>
      </p:sp>
      <p:cxnSp>
        <p:nvCxnSpPr>
          <p:cNvPr id="16" name="Straight Connector 15">
            <a:extLst>
              <a:ext uri="{FF2B5EF4-FFF2-40B4-BE49-F238E27FC236}">
                <a16:creationId xmlns:a16="http://schemas.microsoft.com/office/drawing/2014/main" id="{B9A06FDF-8218-288E-CAFA-E35C0EA950B7}"/>
              </a:ext>
            </a:extLst>
          </p:cNvPr>
          <p:cNvCxnSpPr>
            <a:cxnSpLocks/>
          </p:cNvCxnSpPr>
          <p:nvPr/>
        </p:nvCxnSpPr>
        <p:spPr>
          <a:xfrm>
            <a:off x="2530165" y="462366"/>
            <a:ext cx="7902467"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4743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476500" y="636201"/>
            <a:ext cx="7327901" cy="5599500"/>
            <a:chOff x="0" y="90770"/>
            <a:chExt cx="9151191" cy="6767231"/>
          </a:xfrm>
        </p:grpSpPr>
        <p:pic>
          <p:nvPicPr>
            <p:cNvPr id="5" name="Picture 4" descr="Screen Shot 2016-05-09 at 4.40.1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3766" y="519062"/>
              <a:ext cx="5487425" cy="2629671"/>
            </a:xfrm>
            <a:prstGeom prst="rect">
              <a:avLst/>
            </a:prstGeom>
          </p:spPr>
        </p:pic>
        <p:pic>
          <p:nvPicPr>
            <p:cNvPr id="6" name="Picture 5" descr="Screen Shot 2016-05-09 at 4.43.2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4223" y="3556079"/>
              <a:ext cx="4489777" cy="3301922"/>
            </a:xfrm>
            <a:prstGeom prst="rect">
              <a:avLst/>
            </a:prstGeom>
          </p:spPr>
        </p:pic>
        <p:pic>
          <p:nvPicPr>
            <p:cNvPr id="7" name="Picture 6" descr="Screen Shot 2016-05-09 at 4.41.2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983" y="1010012"/>
              <a:ext cx="3350971" cy="2138722"/>
            </a:xfrm>
            <a:prstGeom prst="rect">
              <a:avLst/>
            </a:prstGeom>
          </p:spPr>
        </p:pic>
        <p:sp>
          <p:nvSpPr>
            <p:cNvPr id="8" name="TextBox 7"/>
            <p:cNvSpPr txBox="1"/>
            <p:nvPr/>
          </p:nvSpPr>
          <p:spPr>
            <a:xfrm>
              <a:off x="764356" y="90770"/>
              <a:ext cx="2602449" cy="1015453"/>
            </a:xfrm>
            <a:prstGeom prst="rect">
              <a:avLst/>
            </a:prstGeom>
            <a:noFill/>
            <a:ln w="28575" cmpd="sng">
              <a:solidFill>
                <a:schemeClr val="accent6">
                  <a:lumMod val="50000"/>
                </a:schemeClr>
              </a:solidFill>
            </a:ln>
          </p:spPr>
          <p:txBody>
            <a:bodyPr wrap="square" rtlCol="0">
              <a:spAutoFit/>
            </a:bodyPr>
            <a:lstStyle/>
            <a:p>
              <a:pPr algn="ctr">
                <a:lnSpc>
                  <a:spcPct val="90000"/>
                </a:lnSpc>
              </a:pPr>
              <a:r>
                <a:rPr lang="en-US" b="1">
                  <a:solidFill>
                    <a:schemeClr val="bg2">
                      <a:lumMod val="75000"/>
                    </a:schemeClr>
                  </a:solidFill>
                  <a:latin typeface="Chalkboard SE" panose="03050602040202020205" pitchFamily="66" charset="77"/>
                </a:rPr>
                <a:t>Ne-20: grey arrow is gamma used</a:t>
              </a:r>
            </a:p>
          </p:txBody>
        </p:sp>
        <p:pic>
          <p:nvPicPr>
            <p:cNvPr id="9" name="Picture 8" descr="Screen Shot 2016-05-09 at 4.58.27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622261"/>
              <a:ext cx="4654223" cy="3235739"/>
            </a:xfrm>
            <a:prstGeom prst="rect">
              <a:avLst/>
            </a:prstGeom>
          </p:spPr>
        </p:pic>
      </p:grpSp>
      <p:sp>
        <p:nvSpPr>
          <p:cNvPr id="12" name="TextBox 11">
            <a:extLst>
              <a:ext uri="{FF2B5EF4-FFF2-40B4-BE49-F238E27FC236}">
                <a16:creationId xmlns:a16="http://schemas.microsoft.com/office/drawing/2014/main" id="{2C8EF897-E06E-1A43-941C-DA394E85A6BA}"/>
              </a:ext>
            </a:extLst>
          </p:cNvPr>
          <p:cNvSpPr txBox="1"/>
          <p:nvPr/>
        </p:nvSpPr>
        <p:spPr>
          <a:xfrm>
            <a:off x="1522092" y="21163"/>
            <a:ext cx="9144000" cy="461665"/>
          </a:xfrm>
          <a:prstGeom prst="rect">
            <a:avLst/>
          </a:prstGeom>
          <a:noFill/>
        </p:spPr>
        <p:txBody>
          <a:bodyPr wrap="square" rtlCol="0">
            <a:spAutoFit/>
          </a:bodyPr>
          <a:lstStyle/>
          <a:p>
            <a:pPr algn="ctr"/>
            <a:r>
              <a:rPr lang="en-US" sz="2400" b="1">
                <a:solidFill>
                  <a:srgbClr val="7D4029"/>
                </a:solidFill>
                <a:latin typeface="Chalkboard"/>
                <a:cs typeface="Chalkboard"/>
              </a:rPr>
              <a:t>Medium Mass Nuclei (</a:t>
            </a:r>
            <a:r>
              <a:rPr lang="en-US" sz="2400" b="1" err="1">
                <a:solidFill>
                  <a:srgbClr val="7D4029"/>
                </a:solidFill>
                <a:latin typeface="Chalkboard"/>
                <a:cs typeface="Chalkboard"/>
              </a:rPr>
              <a:t>Gegory</a:t>
            </a:r>
            <a:r>
              <a:rPr lang="en-US" sz="2400" b="1">
                <a:solidFill>
                  <a:srgbClr val="7D4029"/>
                </a:solidFill>
                <a:latin typeface="Chalkboard"/>
                <a:cs typeface="Chalkboard"/>
              </a:rPr>
              <a:t> Tobin / REU Student)</a:t>
            </a:r>
            <a:endParaRPr lang="en-US" sz="2400" b="1" baseline="-25000">
              <a:solidFill>
                <a:srgbClr val="7D4029"/>
              </a:solidFill>
              <a:latin typeface="Chalkboard"/>
              <a:cs typeface="Chalkboard"/>
            </a:endParaRPr>
          </a:p>
        </p:txBody>
      </p:sp>
      <p:sp>
        <p:nvSpPr>
          <p:cNvPr id="2" name="TextBox 1">
            <a:extLst>
              <a:ext uri="{FF2B5EF4-FFF2-40B4-BE49-F238E27FC236}">
                <a16:creationId xmlns:a16="http://schemas.microsoft.com/office/drawing/2014/main" id="{5F31A416-BA6A-174C-BA0C-9CFC2A6AE9AD}"/>
              </a:ext>
            </a:extLst>
          </p:cNvPr>
          <p:cNvSpPr txBox="1"/>
          <p:nvPr/>
        </p:nvSpPr>
        <p:spPr>
          <a:xfrm>
            <a:off x="6122903" y="636823"/>
            <a:ext cx="3129318" cy="307777"/>
          </a:xfrm>
          <a:prstGeom prst="rect">
            <a:avLst/>
          </a:prstGeom>
          <a:noFill/>
          <a:ln w="28575">
            <a:solidFill>
              <a:schemeClr val="bg2">
                <a:lumMod val="75000"/>
              </a:schemeClr>
            </a:solidFill>
          </a:ln>
        </p:spPr>
        <p:txBody>
          <a:bodyPr wrap="none" rtlCol="0">
            <a:spAutoFit/>
          </a:bodyPr>
          <a:lstStyle/>
          <a:p>
            <a:r>
              <a:rPr lang="en-US" sz="1400" b="1">
                <a:solidFill>
                  <a:schemeClr val="bg2">
                    <a:lumMod val="75000"/>
                  </a:schemeClr>
                </a:solidFill>
                <a:latin typeface="Chalkboard SE" panose="03050602040202020205" pitchFamily="66" charset="77"/>
              </a:rPr>
              <a:t>Almost “Laptop” Level Calculations</a:t>
            </a:r>
            <a:r>
              <a:rPr lang="en-US" sz="1400">
                <a:solidFill>
                  <a:schemeClr val="bg2">
                    <a:lumMod val="75000"/>
                  </a:schemeClr>
                </a:solidFill>
                <a:latin typeface="Chalkboard SE" panose="03050602040202020205" pitchFamily="66" charset="77"/>
              </a:rPr>
              <a:t>!</a:t>
            </a:r>
          </a:p>
        </p:txBody>
      </p:sp>
      <p:cxnSp>
        <p:nvCxnSpPr>
          <p:cNvPr id="3" name="Straight Connector 2">
            <a:extLst>
              <a:ext uri="{FF2B5EF4-FFF2-40B4-BE49-F238E27FC236}">
                <a16:creationId xmlns:a16="http://schemas.microsoft.com/office/drawing/2014/main" id="{DB618EC1-0DCF-AAD7-1FFA-1E96C4B3BE37}"/>
              </a:ext>
            </a:extLst>
          </p:cNvPr>
          <p:cNvCxnSpPr>
            <a:cxnSpLocks/>
          </p:cNvCxnSpPr>
          <p:nvPr/>
        </p:nvCxnSpPr>
        <p:spPr>
          <a:xfrm>
            <a:off x="1176655" y="53874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3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0026" y="3858235"/>
            <a:ext cx="2633728" cy="1903781"/>
          </a:xfrm>
          <a:prstGeom prst="rect">
            <a:avLst/>
          </a:prstGeom>
          <a:ln>
            <a:solidFill>
              <a:srgbClr val="000000"/>
            </a:solidFill>
          </a:ln>
        </p:spPr>
      </p:pic>
      <p:pic>
        <p:nvPicPr>
          <p:cNvPr id="62" name="Picture 6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5892" y="1506980"/>
            <a:ext cx="1480186" cy="2248529"/>
          </a:xfrm>
          <a:prstGeom prst="rect">
            <a:avLst/>
          </a:prstGeom>
          <a:ln>
            <a:solidFill>
              <a:schemeClr val="tx1">
                <a:lumMod val="50000"/>
                <a:lumOff val="50000"/>
              </a:schemeClr>
            </a:solidFill>
          </a:ln>
        </p:spPr>
      </p:pic>
      <p:grpSp>
        <p:nvGrpSpPr>
          <p:cNvPr id="63" name="Group 30"/>
          <p:cNvGrpSpPr>
            <a:grpSpLocks/>
          </p:cNvGrpSpPr>
          <p:nvPr/>
        </p:nvGrpSpPr>
        <p:grpSpPr bwMode="auto">
          <a:xfrm>
            <a:off x="6078538" y="1531338"/>
            <a:ext cx="4589463" cy="2649538"/>
            <a:chOff x="2560" y="2090"/>
            <a:chExt cx="2891" cy="1669"/>
          </a:xfrm>
        </p:grpSpPr>
        <p:pic>
          <p:nvPicPr>
            <p:cNvPr id="82" name="Picture 11"/>
            <p:cNvPicPr>
              <a:picLocks noChangeAspect="1"/>
            </p:cNvPicPr>
            <p:nvPr/>
          </p:nvPicPr>
          <p:blipFill rotWithShape="1">
            <a:blip r:embed="rId4">
              <a:extLst>
                <a:ext uri="{BEBA8EAE-BF5A-486C-A8C5-ECC9F3942E4B}">
                  <a14:imgProps xmlns:a14="http://schemas.microsoft.com/office/drawing/2010/main">
                    <a14:imgLayer r:embed="rId5">
                      <a14:imgEffect>
                        <a14:sharpenSoften amount="28000"/>
                      </a14:imgEffect>
                      <a14:imgEffect>
                        <a14:saturation sat="70000"/>
                      </a14:imgEffect>
                      <a14:imgEffect>
                        <a14:brightnessContrast contrast="15000"/>
                      </a14:imgEffect>
                    </a14:imgLayer>
                  </a14:imgProps>
                </a:ext>
                <a:ext uri="{28A0092B-C50C-407E-A947-70E740481C1C}">
                  <a14:useLocalDpi xmlns:a14="http://schemas.microsoft.com/office/drawing/2010/main" val="0"/>
                </a:ext>
              </a:extLst>
            </a:blip>
            <a:srcRect l="1287" t="5350" r="1658"/>
            <a:stretch/>
          </p:blipFill>
          <p:spPr bwMode="auto">
            <a:xfrm>
              <a:off x="2560" y="2090"/>
              <a:ext cx="2891" cy="166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pic>
        <p:sp>
          <p:nvSpPr>
            <p:cNvPr id="83" name="TextBox 14"/>
            <p:cNvSpPr txBox="1">
              <a:spLocks noChangeArrowheads="1"/>
            </p:cNvSpPr>
            <p:nvPr/>
          </p:nvSpPr>
          <p:spPr bwMode="auto">
            <a:xfrm>
              <a:off x="3038" y="3532"/>
              <a:ext cx="2197" cy="22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0" tIns="0">
              <a:spAutoFit/>
            </a:bodyPr>
            <a:lstStyle>
              <a:lvl1pPr>
                <a:defRPr sz="2400" b="1" i="1">
                  <a:solidFill>
                    <a:schemeClr val="tx1"/>
                  </a:solidFill>
                  <a:latin typeface="Times" charset="0"/>
                  <a:ea typeface="ＭＳ Ｐゴシック" charset="0"/>
                  <a:cs typeface="ＭＳ Ｐゴシック" charset="0"/>
                </a:defRPr>
              </a:lvl1pPr>
              <a:lvl2pPr marL="742950" indent="-285750">
                <a:defRPr sz="2400" b="1" i="1">
                  <a:solidFill>
                    <a:schemeClr val="tx1"/>
                  </a:solidFill>
                  <a:latin typeface="Times" charset="0"/>
                  <a:ea typeface="ＭＳ Ｐゴシック" charset="0"/>
                </a:defRPr>
              </a:lvl2pPr>
              <a:lvl3pPr marL="1143000" indent="-228600">
                <a:defRPr sz="2400" b="1" i="1">
                  <a:solidFill>
                    <a:schemeClr val="tx1"/>
                  </a:solidFill>
                  <a:latin typeface="Times" charset="0"/>
                  <a:ea typeface="ＭＳ Ｐゴシック" charset="0"/>
                </a:defRPr>
              </a:lvl3pPr>
              <a:lvl4pPr marL="1600200" indent="-228600">
                <a:defRPr sz="2400" b="1" i="1">
                  <a:solidFill>
                    <a:schemeClr val="tx1"/>
                  </a:solidFill>
                  <a:latin typeface="Times" charset="0"/>
                  <a:ea typeface="ＭＳ Ｐゴシック" charset="0"/>
                </a:defRPr>
              </a:lvl4pPr>
              <a:lvl5pPr marL="2057400" indent="-228600">
                <a:defRPr sz="2400" b="1" i="1">
                  <a:solidFill>
                    <a:schemeClr val="tx1"/>
                  </a:solidFill>
                  <a:latin typeface="Times" charset="0"/>
                  <a:ea typeface="ＭＳ Ｐゴシック" charset="0"/>
                </a:defRPr>
              </a:lvl5pPr>
              <a:lvl6pPr marL="2514600" indent="-228600" eaLnBrk="0" fontAlgn="base" hangingPunct="0">
                <a:spcBef>
                  <a:spcPct val="0"/>
                </a:spcBef>
                <a:spcAft>
                  <a:spcPct val="0"/>
                </a:spcAft>
                <a:defRPr sz="2400" b="1" i="1">
                  <a:solidFill>
                    <a:schemeClr val="tx1"/>
                  </a:solidFill>
                  <a:latin typeface="Times" charset="0"/>
                  <a:ea typeface="ＭＳ Ｐゴシック" charset="0"/>
                </a:defRPr>
              </a:lvl6pPr>
              <a:lvl7pPr marL="2971800" indent="-228600" eaLnBrk="0" fontAlgn="base" hangingPunct="0">
                <a:spcBef>
                  <a:spcPct val="0"/>
                </a:spcBef>
                <a:spcAft>
                  <a:spcPct val="0"/>
                </a:spcAft>
                <a:defRPr sz="2400" b="1" i="1">
                  <a:solidFill>
                    <a:schemeClr val="tx1"/>
                  </a:solidFill>
                  <a:latin typeface="Times" charset="0"/>
                  <a:ea typeface="ＭＳ Ｐゴシック" charset="0"/>
                </a:defRPr>
              </a:lvl7pPr>
              <a:lvl8pPr marL="3429000" indent="-228600" eaLnBrk="0" fontAlgn="base" hangingPunct="0">
                <a:spcBef>
                  <a:spcPct val="0"/>
                </a:spcBef>
                <a:spcAft>
                  <a:spcPct val="0"/>
                </a:spcAft>
                <a:defRPr sz="2400" b="1" i="1">
                  <a:solidFill>
                    <a:schemeClr val="tx1"/>
                  </a:solidFill>
                  <a:latin typeface="Times" charset="0"/>
                  <a:ea typeface="ＭＳ Ｐゴシック" charset="0"/>
                </a:defRPr>
              </a:lvl8pPr>
              <a:lvl9pPr marL="3886200" indent="-228600" eaLnBrk="0" fontAlgn="base" hangingPunct="0">
                <a:spcBef>
                  <a:spcPct val="0"/>
                </a:spcBef>
                <a:spcAft>
                  <a:spcPct val="0"/>
                </a:spcAft>
                <a:defRPr sz="2400" b="1" i="1">
                  <a:solidFill>
                    <a:schemeClr val="tx1"/>
                  </a:solidFill>
                  <a:latin typeface="Times" charset="0"/>
                  <a:ea typeface="ＭＳ Ｐゴシック" charset="0"/>
                </a:defRPr>
              </a:lvl9pPr>
            </a:lstStyle>
            <a:p>
              <a:pPr eaLnBrk="1" hangingPunct="1"/>
              <a:r>
                <a:rPr lang="en-US" sz="2000" b="0" i="0">
                  <a:solidFill>
                    <a:schemeClr val="bg1"/>
                  </a:solidFill>
                  <a:latin typeface="Chalkboard"/>
                  <a:cs typeface="Chalkboard"/>
                </a:rPr>
                <a:t>… nuclei… elements… stars…</a:t>
              </a:r>
            </a:p>
          </p:txBody>
        </p:sp>
      </p:grpSp>
      <p:sp>
        <p:nvSpPr>
          <p:cNvPr id="64" name="Oval 63"/>
          <p:cNvSpPr/>
          <p:nvPr/>
        </p:nvSpPr>
        <p:spPr>
          <a:xfrm rot="3089556">
            <a:off x="6285792" y="3671474"/>
            <a:ext cx="349073" cy="404991"/>
          </a:xfrm>
          <a:prstGeom prst="ellipse">
            <a:avLst/>
          </a:prstGeom>
          <a:noFill/>
          <a:ln w="28575" cmpd="sng">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5" name="Oval 64"/>
          <p:cNvSpPr/>
          <p:nvPr/>
        </p:nvSpPr>
        <p:spPr>
          <a:xfrm rot="3143985">
            <a:off x="6397418" y="3000510"/>
            <a:ext cx="732022" cy="1218498"/>
          </a:xfrm>
          <a:prstGeom prst="ellipse">
            <a:avLst/>
          </a:prstGeom>
          <a:solidFill>
            <a:srgbClr val="FF6600">
              <a:alpha val="43000"/>
            </a:srgbClr>
          </a:solidFill>
          <a:ln w="28575" cmpd="sng">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67" name="Picture 6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35192" y="1248750"/>
            <a:ext cx="1519716" cy="2307307"/>
          </a:xfrm>
          <a:prstGeom prst="rect">
            <a:avLst/>
          </a:prstGeom>
          <a:ln>
            <a:solidFill>
              <a:schemeClr val="tx1">
                <a:lumMod val="50000"/>
                <a:lumOff val="50000"/>
              </a:schemeClr>
            </a:solidFill>
          </a:ln>
        </p:spPr>
      </p:pic>
      <p:cxnSp>
        <p:nvCxnSpPr>
          <p:cNvPr id="71" name="Straight Arrow Connector 70"/>
          <p:cNvCxnSpPr>
            <a:stCxn id="68" idx="3"/>
          </p:cNvCxnSpPr>
          <p:nvPr/>
        </p:nvCxnSpPr>
        <p:spPr bwMode="auto">
          <a:xfrm>
            <a:off x="3378203" y="1024207"/>
            <a:ext cx="3344330" cy="2418848"/>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cxnSp>
        <p:nvCxnSpPr>
          <p:cNvPr id="72" name="Straight Arrow Connector 71"/>
          <p:cNvCxnSpPr>
            <a:stCxn id="70" idx="3"/>
          </p:cNvCxnSpPr>
          <p:nvPr/>
        </p:nvCxnSpPr>
        <p:spPr bwMode="auto">
          <a:xfrm flipV="1">
            <a:off x="4288368" y="3615180"/>
            <a:ext cx="2264833" cy="633740"/>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pic>
        <p:nvPicPr>
          <p:cNvPr id="73" name="Picture 7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29126" y="3403515"/>
            <a:ext cx="1583266" cy="2413117"/>
          </a:xfrm>
          <a:prstGeom prst="rect">
            <a:avLst/>
          </a:prstGeom>
          <a:ln>
            <a:solidFill>
              <a:schemeClr val="tx1">
                <a:lumMod val="50000"/>
                <a:lumOff val="50000"/>
              </a:schemeClr>
            </a:solidFill>
          </a:ln>
        </p:spPr>
      </p:pic>
      <p:sp>
        <p:nvSpPr>
          <p:cNvPr id="74" name="TextBox 73"/>
          <p:cNvSpPr txBox="1"/>
          <p:nvPr/>
        </p:nvSpPr>
        <p:spPr>
          <a:xfrm>
            <a:off x="4758259" y="1075174"/>
            <a:ext cx="651943" cy="615553"/>
          </a:xfrm>
          <a:prstGeom prst="rect">
            <a:avLst/>
          </a:prstGeom>
          <a:solidFill>
            <a:schemeClr val="bg1">
              <a:alpha val="64000"/>
            </a:schemeClr>
          </a:solidFill>
          <a:ln>
            <a:solidFill>
              <a:srgbClr val="FFFFFF"/>
            </a:solidFill>
          </a:ln>
        </p:spPr>
        <p:txBody>
          <a:bodyPr wrap="square" rtlCol="0">
            <a:spAutoFit/>
          </a:bodyPr>
          <a:lstStyle/>
          <a:p>
            <a:r>
              <a:rPr lang="en-US" cap="all" baseline="30000">
                <a:ln w="9000" cmpd="sng">
                  <a:solidFill>
                    <a:schemeClr val="tx1">
                      <a:lumMod val="95000"/>
                      <a:lumOff val="5000"/>
                    </a:schemeClr>
                  </a:solidFill>
                  <a:prstDash val="solid"/>
                </a:ln>
                <a:solidFill>
                  <a:schemeClr val="bg2">
                    <a:lumMod val="75000"/>
                  </a:schemeClr>
                </a:solidFill>
                <a:latin typeface="Chalkboard"/>
                <a:cs typeface="Chalkboard"/>
              </a:rPr>
              <a:t>22</a:t>
            </a:r>
            <a:r>
              <a:rPr lang="en-US" cap="all">
                <a:ln w="9000" cmpd="sng">
                  <a:solidFill>
                    <a:schemeClr val="tx1">
                      <a:lumMod val="95000"/>
                      <a:lumOff val="5000"/>
                    </a:schemeClr>
                  </a:solidFill>
                  <a:prstDash val="solid"/>
                </a:ln>
                <a:solidFill>
                  <a:schemeClr val="bg2">
                    <a:lumMod val="75000"/>
                  </a:schemeClr>
                </a:solidFill>
                <a:latin typeface="Chalkboard"/>
                <a:cs typeface="Chalkboard"/>
              </a:rPr>
              <a:t>M</a:t>
            </a:r>
            <a:r>
              <a:rPr lang="en-US" sz="1600" cap="all">
                <a:ln w="9000" cmpd="sng">
                  <a:solidFill>
                    <a:schemeClr val="tx1">
                      <a:lumMod val="95000"/>
                      <a:lumOff val="5000"/>
                    </a:schemeClr>
                  </a:solidFill>
                  <a:prstDash val="solid"/>
                </a:ln>
                <a:solidFill>
                  <a:schemeClr val="bg2">
                    <a:lumMod val="75000"/>
                  </a:schemeClr>
                </a:solidFill>
                <a:latin typeface="Chalkboard"/>
                <a:cs typeface="Chalkboard"/>
              </a:rPr>
              <a:t>g</a:t>
            </a:r>
            <a:endParaRPr lang="en-US" sz="1600" cap="all" baseline="30000">
              <a:ln w="9000" cmpd="sng">
                <a:solidFill>
                  <a:schemeClr val="tx1">
                    <a:lumMod val="95000"/>
                    <a:lumOff val="5000"/>
                  </a:schemeClr>
                </a:solidFill>
                <a:prstDash val="solid"/>
              </a:ln>
              <a:solidFill>
                <a:schemeClr val="bg2">
                  <a:lumMod val="75000"/>
                </a:schemeClr>
              </a:solidFill>
              <a:latin typeface="Chalkboard"/>
              <a:cs typeface="Chalkboard"/>
            </a:endParaRPr>
          </a:p>
        </p:txBody>
      </p:sp>
      <p:sp>
        <p:nvSpPr>
          <p:cNvPr id="75" name="TextBox 74"/>
          <p:cNvSpPr txBox="1"/>
          <p:nvPr/>
        </p:nvSpPr>
        <p:spPr>
          <a:xfrm>
            <a:off x="9169377" y="3649038"/>
            <a:ext cx="584214" cy="615553"/>
          </a:xfrm>
          <a:prstGeom prst="rect">
            <a:avLst/>
          </a:prstGeom>
          <a:solidFill>
            <a:schemeClr val="bg1">
              <a:alpha val="64000"/>
            </a:schemeClr>
          </a:solidFill>
          <a:ln>
            <a:solidFill>
              <a:srgbClr val="FFFFFF"/>
            </a:solidFill>
          </a:ln>
        </p:spPr>
        <p:txBody>
          <a:bodyPr wrap="square" rtlCol="0">
            <a:spAutoFit/>
          </a:bodyPr>
          <a:lstStyle/>
          <a:p>
            <a:r>
              <a:rPr lang="en-US" cap="all" baseline="30000">
                <a:ln w="9000" cmpd="sng">
                  <a:solidFill>
                    <a:schemeClr val="tx1">
                      <a:lumMod val="95000"/>
                      <a:lumOff val="5000"/>
                    </a:schemeClr>
                  </a:solidFill>
                  <a:prstDash val="solid"/>
                </a:ln>
                <a:solidFill>
                  <a:schemeClr val="bg2">
                    <a:lumMod val="75000"/>
                  </a:schemeClr>
                </a:solidFill>
                <a:latin typeface="Chalkboard"/>
                <a:cs typeface="Chalkboard"/>
              </a:rPr>
              <a:t>32</a:t>
            </a:r>
            <a:r>
              <a:rPr lang="en-US" cap="all">
                <a:ln w="9000" cmpd="sng">
                  <a:solidFill>
                    <a:schemeClr val="tx1">
                      <a:lumMod val="95000"/>
                      <a:lumOff val="5000"/>
                    </a:schemeClr>
                  </a:solidFill>
                  <a:prstDash val="solid"/>
                </a:ln>
                <a:solidFill>
                  <a:schemeClr val="bg2">
                    <a:lumMod val="75000"/>
                  </a:schemeClr>
                </a:solidFill>
                <a:latin typeface="Chalkboard"/>
                <a:cs typeface="Chalkboard"/>
              </a:rPr>
              <a:t>N</a:t>
            </a:r>
            <a:r>
              <a:rPr lang="en-US" sz="1600" cap="all">
                <a:ln w="9000" cmpd="sng">
                  <a:solidFill>
                    <a:schemeClr val="tx1">
                      <a:lumMod val="95000"/>
                      <a:lumOff val="5000"/>
                    </a:schemeClr>
                  </a:solidFill>
                  <a:prstDash val="solid"/>
                </a:ln>
                <a:solidFill>
                  <a:schemeClr val="bg2">
                    <a:lumMod val="75000"/>
                  </a:schemeClr>
                </a:solidFill>
                <a:latin typeface="Chalkboard"/>
                <a:cs typeface="Chalkboard"/>
              </a:rPr>
              <a:t>e</a:t>
            </a:r>
            <a:endParaRPr lang="en-US" sz="1600" cap="all" baseline="30000">
              <a:ln w="9000" cmpd="sng">
                <a:solidFill>
                  <a:schemeClr val="tx1">
                    <a:lumMod val="95000"/>
                    <a:lumOff val="5000"/>
                  </a:schemeClr>
                </a:solidFill>
                <a:prstDash val="solid"/>
              </a:ln>
              <a:solidFill>
                <a:schemeClr val="bg2">
                  <a:lumMod val="75000"/>
                </a:schemeClr>
              </a:solidFill>
              <a:latin typeface="Chalkboard"/>
              <a:cs typeface="Chalkboard"/>
            </a:endParaRPr>
          </a:p>
        </p:txBody>
      </p:sp>
      <p:pic>
        <p:nvPicPr>
          <p:cNvPr id="76" name="Picture 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90825" y="3846995"/>
            <a:ext cx="1522610" cy="2300347"/>
          </a:xfrm>
          <a:prstGeom prst="rect">
            <a:avLst/>
          </a:prstGeom>
          <a:ln>
            <a:solidFill>
              <a:schemeClr val="tx1">
                <a:lumMod val="50000"/>
                <a:lumOff val="50000"/>
              </a:schemeClr>
            </a:solidFill>
          </a:ln>
        </p:spPr>
      </p:pic>
      <p:sp>
        <p:nvSpPr>
          <p:cNvPr id="77" name="TextBox 76"/>
          <p:cNvSpPr txBox="1"/>
          <p:nvPr/>
        </p:nvSpPr>
        <p:spPr>
          <a:xfrm>
            <a:off x="7903634" y="4986773"/>
            <a:ext cx="660400" cy="369332"/>
          </a:xfrm>
          <a:prstGeom prst="rect">
            <a:avLst/>
          </a:prstGeom>
          <a:solidFill>
            <a:schemeClr val="bg1">
              <a:alpha val="64000"/>
            </a:schemeClr>
          </a:solidFill>
          <a:ln>
            <a:solidFill>
              <a:srgbClr val="FFFFFF"/>
            </a:solidFill>
          </a:ln>
        </p:spPr>
        <p:txBody>
          <a:bodyPr wrap="square" rtlCol="0">
            <a:spAutoFit/>
          </a:bodyPr>
          <a:lstStyle/>
          <a:p>
            <a:r>
              <a:rPr lang="en-US" cap="all" baseline="30000">
                <a:ln w="9000" cmpd="sng">
                  <a:solidFill>
                    <a:schemeClr val="tx1">
                      <a:lumMod val="95000"/>
                      <a:lumOff val="5000"/>
                    </a:schemeClr>
                  </a:solidFill>
                  <a:prstDash val="solid"/>
                </a:ln>
                <a:solidFill>
                  <a:schemeClr val="bg2">
                    <a:lumMod val="75000"/>
                  </a:schemeClr>
                </a:solidFill>
                <a:latin typeface="Chalkboard"/>
                <a:cs typeface="Chalkboard"/>
              </a:rPr>
              <a:t>24</a:t>
            </a:r>
            <a:r>
              <a:rPr lang="en-US" cap="all">
                <a:ln w="9000" cmpd="sng">
                  <a:solidFill>
                    <a:schemeClr val="tx1">
                      <a:lumMod val="95000"/>
                      <a:lumOff val="5000"/>
                    </a:schemeClr>
                  </a:solidFill>
                  <a:prstDash val="solid"/>
                </a:ln>
                <a:solidFill>
                  <a:schemeClr val="bg2">
                    <a:lumMod val="75000"/>
                  </a:schemeClr>
                </a:solidFill>
                <a:latin typeface="Chalkboard"/>
                <a:cs typeface="Chalkboard"/>
              </a:rPr>
              <a:t>N</a:t>
            </a:r>
            <a:r>
              <a:rPr lang="en-US" sz="1600" cap="all">
                <a:ln w="9000" cmpd="sng">
                  <a:solidFill>
                    <a:schemeClr val="tx1">
                      <a:lumMod val="95000"/>
                      <a:lumOff val="5000"/>
                    </a:schemeClr>
                  </a:solidFill>
                  <a:prstDash val="solid"/>
                </a:ln>
                <a:solidFill>
                  <a:schemeClr val="bg2">
                    <a:lumMod val="75000"/>
                  </a:schemeClr>
                </a:solidFill>
                <a:latin typeface="Chalkboard"/>
                <a:cs typeface="Chalkboard"/>
              </a:rPr>
              <a:t>e</a:t>
            </a:r>
            <a:endParaRPr lang="en-US" sz="1600" cap="all" baseline="30000">
              <a:ln w="9000" cmpd="sng">
                <a:solidFill>
                  <a:schemeClr val="tx1">
                    <a:lumMod val="95000"/>
                    <a:lumOff val="5000"/>
                  </a:schemeClr>
                </a:solidFill>
                <a:prstDash val="solid"/>
              </a:ln>
              <a:solidFill>
                <a:schemeClr val="bg2">
                  <a:lumMod val="75000"/>
                </a:schemeClr>
              </a:solidFill>
              <a:latin typeface="Chalkboard"/>
              <a:cs typeface="Chalkboard"/>
            </a:endParaRPr>
          </a:p>
        </p:txBody>
      </p:sp>
      <p:cxnSp>
        <p:nvCxnSpPr>
          <p:cNvPr id="78" name="Straight Arrow Connector 77"/>
          <p:cNvCxnSpPr>
            <a:stCxn id="75" idx="1"/>
          </p:cNvCxnSpPr>
          <p:nvPr/>
        </p:nvCxnSpPr>
        <p:spPr bwMode="auto">
          <a:xfrm flipH="1" flipV="1">
            <a:off x="7145867" y="3602480"/>
            <a:ext cx="2023510" cy="354334"/>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cxnSp>
        <p:nvCxnSpPr>
          <p:cNvPr id="79" name="Straight Arrow Connector 78"/>
          <p:cNvCxnSpPr/>
          <p:nvPr/>
        </p:nvCxnSpPr>
        <p:spPr bwMode="auto">
          <a:xfrm>
            <a:off x="5393268" y="1248747"/>
            <a:ext cx="1413933" cy="2133600"/>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cxnSp>
        <p:nvCxnSpPr>
          <p:cNvPr id="80" name="Straight Arrow Connector 79"/>
          <p:cNvCxnSpPr/>
          <p:nvPr/>
        </p:nvCxnSpPr>
        <p:spPr bwMode="auto">
          <a:xfrm flipH="1" flipV="1">
            <a:off x="6832600" y="3594014"/>
            <a:ext cx="1117600" cy="1405467"/>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sp>
        <p:nvSpPr>
          <p:cNvPr id="81" name="TextBox 80"/>
          <p:cNvSpPr txBox="1"/>
          <p:nvPr/>
        </p:nvSpPr>
        <p:spPr>
          <a:xfrm>
            <a:off x="2315912" y="5762016"/>
            <a:ext cx="3479800" cy="461665"/>
          </a:xfrm>
          <a:prstGeom prst="rect">
            <a:avLst/>
          </a:prstGeom>
          <a:noFill/>
        </p:spPr>
        <p:txBody>
          <a:bodyPr wrap="square" rtlCol="0">
            <a:spAutoFit/>
          </a:bodyPr>
          <a:lstStyle/>
          <a:p>
            <a:pPr algn="ctr"/>
            <a:r>
              <a:rPr lang="en-US" sz="1200" b="1">
                <a:solidFill>
                  <a:srgbClr val="800000"/>
                </a:solidFill>
                <a:latin typeface="Chalkboard SE" panose="03050602040202020205" pitchFamily="66" charset="77"/>
              </a:rPr>
              <a:t>Ab initio description (converged selected spaces) (</a:t>
            </a:r>
            <a:r>
              <a:rPr lang="en-US" sz="1200" b="1" err="1">
                <a:solidFill>
                  <a:srgbClr val="800000"/>
                </a:solidFill>
                <a:latin typeface="Chalkboard SE" panose="03050602040202020205" pitchFamily="66" charset="77"/>
              </a:rPr>
              <a:t>NNLO</a:t>
            </a:r>
            <a:r>
              <a:rPr lang="en-US" sz="1200" b="1" baseline="-25000" err="1">
                <a:solidFill>
                  <a:srgbClr val="800000"/>
                </a:solidFill>
                <a:latin typeface="Chalkboard SE" panose="03050602040202020205" pitchFamily="66" charset="77"/>
              </a:rPr>
              <a:t>opt</a:t>
            </a:r>
            <a:r>
              <a:rPr lang="en-US" sz="1200" b="1">
                <a:solidFill>
                  <a:srgbClr val="800000"/>
                </a:solidFill>
                <a:latin typeface="Chalkboard SE" panose="03050602040202020205" pitchFamily="66" charset="77"/>
              </a:rPr>
              <a:t>, </a:t>
            </a:r>
            <a:r>
              <a:rPr lang="en-US" sz="1200" b="1" err="1">
                <a:solidFill>
                  <a:srgbClr val="800000"/>
                </a:solidFill>
                <a:latin typeface="Chalkboard SE" panose="03050602040202020205" pitchFamily="66" charset="77"/>
              </a:rPr>
              <a:t>ħΩ</a:t>
            </a:r>
            <a:r>
              <a:rPr lang="en-US" sz="1200" b="1">
                <a:solidFill>
                  <a:srgbClr val="800000"/>
                </a:solidFill>
                <a:latin typeface="Chalkboard SE" panose="03050602040202020205" pitchFamily="66" charset="77"/>
              </a:rPr>
              <a:t>=15 MeV, 13 HO shells)</a:t>
            </a:r>
          </a:p>
        </p:txBody>
      </p:sp>
      <p:sp>
        <p:nvSpPr>
          <p:cNvPr id="16" name="Rectangle 15"/>
          <p:cNvSpPr/>
          <p:nvPr/>
        </p:nvSpPr>
        <p:spPr bwMode="auto">
          <a:xfrm>
            <a:off x="3598335" y="3949615"/>
            <a:ext cx="550333" cy="3386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sp>
        <p:nvSpPr>
          <p:cNvPr id="41" name="Rectangle 40"/>
          <p:cNvSpPr/>
          <p:nvPr/>
        </p:nvSpPr>
        <p:spPr bwMode="auto">
          <a:xfrm>
            <a:off x="2633134" y="1265681"/>
            <a:ext cx="499533" cy="211667"/>
          </a:xfrm>
          <a:prstGeom prst="rect">
            <a:avLst/>
          </a:prstGeom>
          <a:solidFill>
            <a:schemeClr val="bg1"/>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sp>
        <p:nvSpPr>
          <p:cNvPr id="42" name="Rectangle 41"/>
          <p:cNvSpPr/>
          <p:nvPr/>
        </p:nvSpPr>
        <p:spPr bwMode="auto">
          <a:xfrm>
            <a:off x="4470401" y="1545081"/>
            <a:ext cx="381001" cy="237066"/>
          </a:xfrm>
          <a:prstGeom prst="rect">
            <a:avLst/>
          </a:prstGeom>
          <a:solidFill>
            <a:schemeClr val="bg1"/>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sp>
        <p:nvSpPr>
          <p:cNvPr id="68" name="TextBox 67"/>
          <p:cNvSpPr txBox="1"/>
          <p:nvPr/>
        </p:nvSpPr>
        <p:spPr>
          <a:xfrm>
            <a:off x="2768593" y="839541"/>
            <a:ext cx="609610" cy="369332"/>
          </a:xfrm>
          <a:prstGeom prst="rect">
            <a:avLst/>
          </a:prstGeom>
          <a:solidFill>
            <a:schemeClr val="bg1">
              <a:alpha val="64000"/>
            </a:schemeClr>
          </a:solidFill>
          <a:ln>
            <a:solidFill>
              <a:srgbClr val="FFFFFF"/>
            </a:solidFill>
          </a:ln>
        </p:spPr>
        <p:txBody>
          <a:bodyPr wrap="square" rtlCol="0">
            <a:spAutoFit/>
          </a:bodyPr>
          <a:lstStyle/>
          <a:p>
            <a:r>
              <a:rPr lang="en-US" cap="all" baseline="30000">
                <a:ln w="9000" cmpd="sng">
                  <a:solidFill>
                    <a:schemeClr val="tx1">
                      <a:lumMod val="95000"/>
                      <a:lumOff val="5000"/>
                    </a:schemeClr>
                  </a:solidFill>
                  <a:prstDash val="solid"/>
                </a:ln>
                <a:solidFill>
                  <a:schemeClr val="bg2">
                    <a:lumMod val="75000"/>
                  </a:schemeClr>
                </a:solidFill>
                <a:latin typeface="Chalkboard"/>
                <a:cs typeface="Chalkboard"/>
              </a:rPr>
              <a:t>24</a:t>
            </a:r>
            <a:r>
              <a:rPr lang="en-US" cap="all">
                <a:ln w="9000" cmpd="sng">
                  <a:solidFill>
                    <a:schemeClr val="tx1">
                      <a:lumMod val="95000"/>
                      <a:lumOff val="5000"/>
                    </a:schemeClr>
                  </a:solidFill>
                  <a:prstDash val="solid"/>
                </a:ln>
                <a:solidFill>
                  <a:schemeClr val="bg2">
                    <a:lumMod val="75000"/>
                  </a:schemeClr>
                </a:solidFill>
                <a:latin typeface="Chalkboard"/>
                <a:cs typeface="Chalkboard"/>
              </a:rPr>
              <a:t>Si</a:t>
            </a:r>
            <a:endParaRPr lang="en-US" sz="1600" cap="all" baseline="30000">
              <a:ln w="9000" cmpd="sng">
                <a:solidFill>
                  <a:schemeClr val="tx1">
                    <a:lumMod val="95000"/>
                    <a:lumOff val="5000"/>
                  </a:schemeClr>
                </a:solidFill>
                <a:prstDash val="solid"/>
              </a:ln>
              <a:solidFill>
                <a:schemeClr val="bg2">
                  <a:lumMod val="75000"/>
                </a:schemeClr>
              </a:solidFill>
              <a:latin typeface="Chalkboard"/>
              <a:cs typeface="Chalkboard"/>
            </a:endParaRPr>
          </a:p>
        </p:txBody>
      </p:sp>
      <p:sp>
        <p:nvSpPr>
          <p:cNvPr id="47" name="Rectangle 46"/>
          <p:cNvSpPr/>
          <p:nvPr/>
        </p:nvSpPr>
        <p:spPr bwMode="auto">
          <a:xfrm>
            <a:off x="9127067" y="3467015"/>
            <a:ext cx="533400" cy="228598"/>
          </a:xfrm>
          <a:prstGeom prst="rect">
            <a:avLst/>
          </a:prstGeom>
          <a:solidFill>
            <a:schemeClr val="bg1"/>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sp>
        <p:nvSpPr>
          <p:cNvPr id="57" name="Rectangle 56"/>
          <p:cNvSpPr/>
          <p:nvPr/>
        </p:nvSpPr>
        <p:spPr bwMode="auto">
          <a:xfrm>
            <a:off x="7493000" y="3890348"/>
            <a:ext cx="482600" cy="211669"/>
          </a:xfrm>
          <a:prstGeom prst="rect">
            <a:avLst/>
          </a:prstGeom>
          <a:solidFill>
            <a:schemeClr val="bg1"/>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pic>
        <p:nvPicPr>
          <p:cNvPr id="31" name="Picture 30">
            <a:extLst>
              <a:ext uri="{FF2B5EF4-FFF2-40B4-BE49-F238E27FC236}">
                <a16:creationId xmlns:a16="http://schemas.microsoft.com/office/drawing/2014/main" id="{DEC93BC7-30C7-CA46-9EEB-4D6DE0B91A10}"/>
              </a:ext>
            </a:extLst>
          </p:cNvPr>
          <p:cNvPicPr>
            <a:picLocks noChangeAspect="1"/>
          </p:cNvPicPr>
          <p:nvPr/>
        </p:nvPicPr>
        <p:blipFill rotWithShape="1">
          <a:blip r:embed="rId9">
            <a:extLst>
              <a:ext uri="{28A0092B-C50C-407E-A947-70E740481C1C}">
                <a14:useLocalDpi xmlns:a14="http://schemas.microsoft.com/office/drawing/2010/main" val="0"/>
              </a:ext>
            </a:extLst>
          </a:blip>
          <a:srcRect t="7766" r="7920"/>
          <a:stretch/>
        </p:blipFill>
        <p:spPr>
          <a:xfrm>
            <a:off x="4685650" y="4313680"/>
            <a:ext cx="1738781" cy="1460500"/>
          </a:xfrm>
          <a:prstGeom prst="rect">
            <a:avLst/>
          </a:prstGeom>
          <a:ln w="12700" cmpd="sng">
            <a:solidFill>
              <a:srgbClr val="000000"/>
            </a:solidFill>
          </a:ln>
        </p:spPr>
      </p:pic>
      <p:sp>
        <p:nvSpPr>
          <p:cNvPr id="70" name="TextBox 69"/>
          <p:cNvSpPr txBox="1"/>
          <p:nvPr/>
        </p:nvSpPr>
        <p:spPr>
          <a:xfrm>
            <a:off x="3699921" y="3941144"/>
            <a:ext cx="588446" cy="615553"/>
          </a:xfrm>
          <a:prstGeom prst="rect">
            <a:avLst/>
          </a:prstGeom>
          <a:solidFill>
            <a:schemeClr val="bg1"/>
          </a:solidFill>
          <a:ln>
            <a:solidFill>
              <a:srgbClr val="FFFFFF"/>
            </a:solidFill>
          </a:ln>
        </p:spPr>
        <p:txBody>
          <a:bodyPr wrap="square" rtlCol="0">
            <a:spAutoFit/>
          </a:bodyPr>
          <a:lstStyle/>
          <a:p>
            <a:r>
              <a:rPr lang="en-US" cap="all" baseline="30000">
                <a:ln w="9000" cmpd="sng">
                  <a:solidFill>
                    <a:schemeClr val="tx1">
                      <a:lumMod val="95000"/>
                      <a:lumOff val="5000"/>
                    </a:schemeClr>
                  </a:solidFill>
                  <a:prstDash val="solid"/>
                </a:ln>
                <a:solidFill>
                  <a:srgbClr val="800000"/>
                </a:solidFill>
                <a:latin typeface="Chalkboard"/>
                <a:cs typeface="Chalkboard"/>
              </a:rPr>
              <a:t>20</a:t>
            </a:r>
            <a:r>
              <a:rPr lang="en-US" cap="all">
                <a:ln w="9000" cmpd="sng">
                  <a:solidFill>
                    <a:schemeClr val="tx1">
                      <a:lumMod val="95000"/>
                      <a:lumOff val="5000"/>
                    </a:schemeClr>
                  </a:solidFill>
                  <a:prstDash val="solid"/>
                </a:ln>
                <a:solidFill>
                  <a:srgbClr val="800000"/>
                </a:solidFill>
                <a:latin typeface="Chalkboard"/>
                <a:cs typeface="Chalkboard"/>
              </a:rPr>
              <a:t>N</a:t>
            </a:r>
            <a:r>
              <a:rPr lang="en-US" sz="1600" cap="all">
                <a:ln w="9000" cmpd="sng">
                  <a:solidFill>
                    <a:schemeClr val="tx1">
                      <a:lumMod val="95000"/>
                      <a:lumOff val="5000"/>
                    </a:schemeClr>
                  </a:solidFill>
                  <a:prstDash val="solid"/>
                </a:ln>
                <a:solidFill>
                  <a:srgbClr val="800000"/>
                </a:solidFill>
                <a:latin typeface="Chalkboard"/>
                <a:cs typeface="Chalkboard"/>
              </a:rPr>
              <a:t>e</a:t>
            </a:r>
            <a:endParaRPr lang="en-US" sz="1600" cap="all" baseline="30000">
              <a:ln w="9000" cmpd="sng">
                <a:solidFill>
                  <a:schemeClr val="tx1">
                    <a:lumMod val="95000"/>
                    <a:lumOff val="5000"/>
                  </a:schemeClr>
                </a:solidFill>
                <a:prstDash val="solid"/>
              </a:ln>
              <a:solidFill>
                <a:srgbClr val="800000"/>
              </a:solidFill>
              <a:latin typeface="Chalkboard"/>
              <a:cs typeface="Chalkboard"/>
            </a:endParaRPr>
          </a:p>
        </p:txBody>
      </p:sp>
      <p:sp>
        <p:nvSpPr>
          <p:cNvPr id="39" name="TextBox 38"/>
          <p:cNvSpPr txBox="1"/>
          <p:nvPr/>
        </p:nvSpPr>
        <p:spPr>
          <a:xfrm>
            <a:off x="5757321" y="4436444"/>
            <a:ext cx="588446" cy="615553"/>
          </a:xfrm>
          <a:prstGeom prst="rect">
            <a:avLst/>
          </a:prstGeom>
          <a:solidFill>
            <a:schemeClr val="bg1"/>
          </a:solidFill>
          <a:ln>
            <a:solidFill>
              <a:srgbClr val="FFFFFF"/>
            </a:solidFill>
          </a:ln>
        </p:spPr>
        <p:txBody>
          <a:bodyPr wrap="square" rtlCol="0">
            <a:spAutoFit/>
          </a:bodyPr>
          <a:lstStyle/>
          <a:p>
            <a:r>
              <a:rPr lang="en-US" cap="all" baseline="30000">
                <a:ln w="9000" cmpd="sng">
                  <a:solidFill>
                    <a:schemeClr val="tx1">
                      <a:lumMod val="95000"/>
                      <a:lumOff val="5000"/>
                    </a:schemeClr>
                  </a:solidFill>
                  <a:prstDash val="solid"/>
                </a:ln>
                <a:solidFill>
                  <a:schemeClr val="bg2">
                    <a:lumMod val="75000"/>
                  </a:schemeClr>
                </a:solidFill>
                <a:latin typeface="Chalkboard"/>
                <a:cs typeface="Chalkboard"/>
              </a:rPr>
              <a:t>19</a:t>
            </a:r>
            <a:r>
              <a:rPr lang="en-US" cap="all">
                <a:ln w="9000" cmpd="sng">
                  <a:solidFill>
                    <a:schemeClr val="tx1">
                      <a:lumMod val="95000"/>
                      <a:lumOff val="5000"/>
                    </a:schemeClr>
                  </a:solidFill>
                  <a:prstDash val="solid"/>
                </a:ln>
                <a:solidFill>
                  <a:schemeClr val="bg2">
                    <a:lumMod val="75000"/>
                  </a:schemeClr>
                </a:solidFill>
                <a:latin typeface="Chalkboard"/>
                <a:cs typeface="Chalkboard"/>
              </a:rPr>
              <a:t>N</a:t>
            </a:r>
            <a:r>
              <a:rPr lang="en-US" sz="1600" cap="all">
                <a:ln w="9000" cmpd="sng">
                  <a:solidFill>
                    <a:schemeClr val="tx1">
                      <a:lumMod val="95000"/>
                      <a:lumOff val="5000"/>
                    </a:schemeClr>
                  </a:solidFill>
                  <a:prstDash val="solid"/>
                </a:ln>
                <a:solidFill>
                  <a:schemeClr val="bg2">
                    <a:lumMod val="75000"/>
                  </a:schemeClr>
                </a:solidFill>
                <a:latin typeface="Chalkboard"/>
                <a:cs typeface="Chalkboard"/>
              </a:rPr>
              <a:t>e</a:t>
            </a:r>
            <a:endParaRPr lang="en-US" sz="1600" cap="all" baseline="30000">
              <a:ln w="9000" cmpd="sng">
                <a:solidFill>
                  <a:schemeClr val="tx1">
                    <a:lumMod val="95000"/>
                    <a:lumOff val="5000"/>
                  </a:schemeClr>
                </a:solidFill>
                <a:prstDash val="solid"/>
              </a:ln>
              <a:solidFill>
                <a:schemeClr val="bg2">
                  <a:lumMod val="75000"/>
                </a:schemeClr>
              </a:solidFill>
              <a:latin typeface="Chalkboard"/>
              <a:cs typeface="Chalkboard"/>
            </a:endParaRPr>
          </a:p>
        </p:txBody>
      </p:sp>
      <p:sp>
        <p:nvSpPr>
          <p:cNvPr id="10" name="TextBox 9"/>
          <p:cNvSpPr txBox="1"/>
          <p:nvPr/>
        </p:nvSpPr>
        <p:spPr>
          <a:xfrm>
            <a:off x="6778258" y="752933"/>
            <a:ext cx="3571555" cy="646331"/>
          </a:xfrm>
          <a:prstGeom prst="rect">
            <a:avLst/>
          </a:prstGeom>
          <a:noFill/>
          <a:ln>
            <a:solidFill>
              <a:schemeClr val="tx1"/>
            </a:solidFill>
          </a:ln>
        </p:spPr>
        <p:txBody>
          <a:bodyPr wrap="none" rtlCol="0">
            <a:spAutoFit/>
          </a:bodyPr>
          <a:lstStyle/>
          <a:p>
            <a:pPr algn="ctr"/>
            <a:r>
              <a:rPr lang="en-US" b="1">
                <a:solidFill>
                  <a:schemeClr val="bg2">
                    <a:lumMod val="75000"/>
                  </a:schemeClr>
                </a:solidFill>
                <a:latin typeface="Chalkboard SE" panose="03050602040202020205" pitchFamily="66" charset="77"/>
              </a:rPr>
              <a:t>Selected (pre-thesis) Examples</a:t>
            </a:r>
          </a:p>
          <a:p>
            <a:pPr algn="ctr"/>
            <a:r>
              <a:rPr lang="en-US" b="1">
                <a:solidFill>
                  <a:schemeClr val="bg2">
                    <a:lumMod val="75000"/>
                  </a:schemeClr>
                </a:solidFill>
                <a:latin typeface="Chalkboard SE" panose="03050602040202020205" pitchFamily="66" charset="77"/>
              </a:rPr>
              <a:t>(Now onto Beta Decay)</a:t>
            </a:r>
          </a:p>
        </p:txBody>
      </p:sp>
      <p:cxnSp>
        <p:nvCxnSpPr>
          <p:cNvPr id="36" name="Straight Arrow Connector 35"/>
          <p:cNvCxnSpPr/>
          <p:nvPr/>
        </p:nvCxnSpPr>
        <p:spPr bwMode="auto">
          <a:xfrm flipV="1">
            <a:off x="6311900" y="3627880"/>
            <a:ext cx="406400" cy="965200"/>
          </a:xfrm>
          <a:prstGeom prst="straightConnector1">
            <a:avLst/>
          </a:prstGeom>
          <a:solidFill>
            <a:schemeClr val="accent1"/>
          </a:solidFill>
          <a:ln w="12700" cap="flat" cmpd="sng" algn="ctr">
            <a:solidFill>
              <a:srgbClr val="FF0000"/>
            </a:solidFill>
            <a:prstDash val="solid"/>
            <a:round/>
            <a:headEnd type="none" w="med" len="med"/>
            <a:tailEnd type="arrow"/>
          </a:ln>
          <a:effectLst/>
        </p:spPr>
      </p:cxnSp>
      <p:sp>
        <p:nvSpPr>
          <p:cNvPr id="34" name="TextBox 33">
            <a:extLst>
              <a:ext uri="{FF2B5EF4-FFF2-40B4-BE49-F238E27FC236}">
                <a16:creationId xmlns:a16="http://schemas.microsoft.com/office/drawing/2014/main" id="{8D547637-D339-854C-9680-63241534EA4D}"/>
              </a:ext>
            </a:extLst>
          </p:cNvPr>
          <p:cNvSpPr txBox="1"/>
          <p:nvPr/>
        </p:nvSpPr>
        <p:spPr>
          <a:xfrm>
            <a:off x="1176655" y="21163"/>
            <a:ext cx="9838690" cy="461665"/>
          </a:xfrm>
          <a:prstGeom prst="rect">
            <a:avLst/>
          </a:prstGeom>
          <a:noFill/>
        </p:spPr>
        <p:txBody>
          <a:bodyPr wrap="square" rtlCol="0">
            <a:spAutoFit/>
          </a:bodyPr>
          <a:lstStyle/>
          <a:p>
            <a:pPr algn="ctr"/>
            <a:r>
              <a:rPr lang="en-US" sz="2400" b="1">
                <a:solidFill>
                  <a:srgbClr val="7D4029"/>
                </a:solidFill>
                <a:latin typeface="Chalkboard"/>
                <a:cs typeface="Chalkboard"/>
              </a:rPr>
              <a:t>Further sd-shell Results [Robert Baker – GS – Ohio U (Athens)]</a:t>
            </a:r>
            <a:endParaRPr lang="en-US" sz="2400" b="1" baseline="-25000">
              <a:solidFill>
                <a:srgbClr val="7D4029"/>
              </a:solidFill>
              <a:latin typeface="Chalkboard"/>
              <a:cs typeface="Chalkboard"/>
            </a:endParaRPr>
          </a:p>
        </p:txBody>
      </p:sp>
      <p:cxnSp>
        <p:nvCxnSpPr>
          <p:cNvPr id="2" name="Straight Connector 1">
            <a:extLst>
              <a:ext uri="{FF2B5EF4-FFF2-40B4-BE49-F238E27FC236}">
                <a16:creationId xmlns:a16="http://schemas.microsoft.com/office/drawing/2014/main" id="{153E770F-AD41-CB07-776E-CA305174103A}"/>
              </a:ext>
            </a:extLst>
          </p:cNvPr>
          <p:cNvCxnSpPr>
            <a:cxnSpLocks/>
          </p:cNvCxnSpPr>
          <p:nvPr/>
        </p:nvCxnSpPr>
        <p:spPr>
          <a:xfrm>
            <a:off x="1176655" y="53874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367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22" presetClass="entr" presetSubtype="8"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animEffect transition="in" filter="wipe(left)">
                                      <p:cBhvr>
                                        <p:cTn id="9"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1559115" y="2004469"/>
            <a:ext cx="4224251" cy="1908215"/>
          </a:xfrm>
          <a:prstGeom prst="rect">
            <a:avLst/>
          </a:prstGeom>
          <a:noFill/>
        </p:spPr>
        <p:txBody>
          <a:bodyPr wrap="square" rtlCol="0">
            <a:spAutoFit/>
          </a:bodyPr>
          <a:lstStyle/>
          <a:p>
            <a:pPr algn="ctr"/>
            <a:r>
              <a:rPr lang="en-US" b="1">
                <a:solidFill>
                  <a:srgbClr val="800000"/>
                </a:solidFill>
                <a:latin typeface="Chalkboard SE" panose="03050602040202020205" pitchFamily="66" charset="77"/>
                <a:cs typeface="Chalkboard"/>
              </a:rPr>
              <a:t>8 shells, N2LOopt </a:t>
            </a:r>
          </a:p>
          <a:p>
            <a:pPr algn="ctr"/>
            <a:r>
              <a:rPr lang="en-US" b="1">
                <a:solidFill>
                  <a:srgbClr val="800000"/>
                </a:solidFill>
                <a:latin typeface="Chalkboard SE" panose="03050602040202020205" pitchFamily="66" charset="77"/>
                <a:cs typeface="Chalkboard"/>
              </a:rPr>
              <a:t>0</a:t>
            </a:r>
            <a:r>
              <a:rPr lang="en-US" b="1" baseline="30000">
                <a:solidFill>
                  <a:srgbClr val="800000"/>
                </a:solidFill>
                <a:latin typeface="Chalkboard SE" panose="03050602040202020205" pitchFamily="66" charset="77"/>
                <a:cs typeface="Chalkboard"/>
              </a:rPr>
              <a:t>+</a:t>
            </a:r>
            <a:r>
              <a:rPr lang="en-US" b="1">
                <a:solidFill>
                  <a:srgbClr val="800000"/>
                </a:solidFill>
                <a:latin typeface="Chalkboard SE" panose="03050602040202020205" pitchFamily="66" charset="77"/>
                <a:cs typeface="Chalkboard"/>
              </a:rPr>
              <a:t> </a:t>
            </a:r>
          </a:p>
          <a:p>
            <a:r>
              <a:rPr lang="en-US" sz="1600">
                <a:solidFill>
                  <a:srgbClr val="800000"/>
                </a:solidFill>
                <a:latin typeface="Chalkboard SE" panose="03050602040202020205" pitchFamily="66" charset="77"/>
                <a:cs typeface="Chalkboard"/>
              </a:rPr>
              <a:t>SA-NCSM (selected): ........................ </a:t>
            </a:r>
            <a:r>
              <a:rPr lang="is-IS" sz="1600">
                <a:solidFill>
                  <a:srgbClr val="800000"/>
                </a:solidFill>
                <a:latin typeface="Chalkboard SE" panose="03050602040202020205" pitchFamily="66" charset="77"/>
                <a:cs typeface="Chalkboard"/>
              </a:rPr>
              <a:t>966,152 </a:t>
            </a:r>
            <a:endParaRPr lang="en-US" sz="1600">
              <a:solidFill>
                <a:srgbClr val="800000"/>
              </a:solidFill>
              <a:latin typeface="Chalkboard SE" panose="03050602040202020205" pitchFamily="66" charset="77"/>
              <a:cs typeface="Chalkboard"/>
            </a:endParaRPr>
          </a:p>
          <a:p>
            <a:pPr algn="ctr"/>
            <a:r>
              <a:rPr lang="en-US" sz="1600">
                <a:solidFill>
                  <a:srgbClr val="800000"/>
                </a:solidFill>
                <a:latin typeface="Chalkboard SE" panose="03050602040202020205" pitchFamily="66" charset="77"/>
                <a:cs typeface="Chalkboard"/>
              </a:rPr>
              <a:t>Complete model space: ....... </a:t>
            </a:r>
            <a:r>
              <a:rPr lang="cs-CZ" sz="1600">
                <a:solidFill>
                  <a:srgbClr val="800000"/>
                </a:solidFill>
                <a:latin typeface="Chalkboard SE" panose="03050602040202020205" pitchFamily="66" charset="77"/>
                <a:cs typeface="Chalkboard"/>
              </a:rPr>
              <a:t>3,162,511,819 </a:t>
            </a:r>
            <a:r>
              <a:rPr lang="en-US" sz="1600" b="1">
                <a:solidFill>
                  <a:srgbClr val="800000"/>
                </a:solidFill>
                <a:latin typeface="Chalkboard SE" panose="03050602040202020205" pitchFamily="66" charset="77"/>
                <a:cs typeface="Chalkboard"/>
              </a:rPr>
              <a:t>2</a:t>
            </a:r>
            <a:r>
              <a:rPr lang="en-US" sz="2000" b="1" baseline="30000">
                <a:solidFill>
                  <a:srgbClr val="800000"/>
                </a:solidFill>
                <a:latin typeface="Chalkboard SE" panose="03050602040202020205" pitchFamily="66" charset="77"/>
                <a:cs typeface="Chalkboard"/>
              </a:rPr>
              <a:t>+</a:t>
            </a:r>
          </a:p>
          <a:p>
            <a:r>
              <a:rPr lang="en-US" sz="1600">
                <a:solidFill>
                  <a:srgbClr val="800000"/>
                </a:solidFill>
                <a:latin typeface="Chalkboard SE" panose="03050602040202020205" pitchFamily="66" charset="77"/>
                <a:cs typeface="Chalkboard"/>
              </a:rPr>
              <a:t> SA-NCSM (selected): ................... </a:t>
            </a:r>
            <a:r>
              <a:rPr lang="is-IS" sz="1600">
                <a:solidFill>
                  <a:srgbClr val="800000"/>
                </a:solidFill>
                <a:latin typeface="Chalkboard SE" panose="03050602040202020205" pitchFamily="66" charset="77"/>
                <a:cs typeface="Chalkboard"/>
              </a:rPr>
              <a:t>3,055,554  </a:t>
            </a:r>
            <a:endParaRPr lang="en-US" sz="1600">
              <a:solidFill>
                <a:srgbClr val="800000"/>
              </a:solidFill>
              <a:latin typeface="Chalkboard SE" panose="03050602040202020205" pitchFamily="66" charset="77"/>
              <a:cs typeface="Chalkboard"/>
            </a:endParaRPr>
          </a:p>
          <a:p>
            <a:r>
              <a:rPr lang="en-US" sz="1600">
                <a:solidFill>
                  <a:srgbClr val="800000"/>
                </a:solidFill>
                <a:latin typeface="Chalkboard SE" panose="03050602040202020205" pitchFamily="66" charset="77"/>
                <a:cs typeface="Chalkboard"/>
              </a:rPr>
              <a:t>Complete model space</a:t>
            </a:r>
            <a:r>
              <a:rPr lang="en-US">
                <a:solidFill>
                  <a:srgbClr val="800000"/>
                </a:solidFill>
                <a:latin typeface="Chalkboard SE" panose="03050602040202020205" pitchFamily="66" charset="77"/>
                <a:cs typeface="Chalkboard"/>
              </a:rPr>
              <a:t>: .....</a:t>
            </a:r>
            <a:r>
              <a:rPr lang="en-US" sz="1600">
                <a:solidFill>
                  <a:srgbClr val="800000"/>
                </a:solidFill>
                <a:latin typeface="Chalkboard SE" panose="03050602040202020205" pitchFamily="66" charset="77"/>
                <a:cs typeface="Chalkboard"/>
              </a:rPr>
              <a:t> </a:t>
            </a:r>
            <a:r>
              <a:rPr lang="fi-FI" sz="1600">
                <a:solidFill>
                  <a:srgbClr val="800000"/>
                </a:solidFill>
                <a:latin typeface="Chalkboard SE" panose="03050602040202020205" pitchFamily="66" charset="77"/>
                <a:cs typeface="Chalkboard"/>
              </a:rPr>
              <a:t>14,522,234,982 </a:t>
            </a:r>
            <a:r>
              <a:rPr lang="cs-CZ" sz="1600">
                <a:solidFill>
                  <a:srgbClr val="800000"/>
                </a:solidFill>
                <a:latin typeface="Chalkboard SE" panose="03050602040202020205" pitchFamily="66" charset="77"/>
                <a:cs typeface="Chalkboard"/>
              </a:rPr>
              <a:t> </a:t>
            </a:r>
            <a:endParaRPr lang="en-US" sz="1600">
              <a:solidFill>
                <a:srgbClr val="800000"/>
              </a:solidFill>
              <a:latin typeface="Chalkboard SE" panose="03050602040202020205" pitchFamily="66" charset="77"/>
              <a:cs typeface="Chalkboard"/>
            </a:endParaRPr>
          </a:p>
        </p:txBody>
      </p:sp>
      <p:sp>
        <p:nvSpPr>
          <p:cNvPr id="53" name="TextBox 52"/>
          <p:cNvSpPr txBox="1"/>
          <p:nvPr/>
        </p:nvSpPr>
        <p:spPr>
          <a:xfrm>
            <a:off x="6235338" y="2020086"/>
            <a:ext cx="4305663" cy="1877437"/>
          </a:xfrm>
          <a:prstGeom prst="rect">
            <a:avLst/>
          </a:prstGeom>
          <a:noFill/>
        </p:spPr>
        <p:txBody>
          <a:bodyPr wrap="square" rtlCol="0">
            <a:spAutoFit/>
          </a:bodyPr>
          <a:lstStyle/>
          <a:p>
            <a:pPr algn="ctr"/>
            <a:r>
              <a:rPr lang="en-US">
                <a:solidFill>
                  <a:srgbClr val="800000"/>
                </a:solidFill>
                <a:latin typeface="Chalkboard SE" panose="03050602040202020205" pitchFamily="66" charset="77"/>
                <a:cs typeface="Chalkboard"/>
              </a:rPr>
              <a:t> </a:t>
            </a:r>
            <a:r>
              <a:rPr lang="en-US" b="1">
                <a:solidFill>
                  <a:srgbClr val="800000"/>
                </a:solidFill>
                <a:latin typeface="Chalkboard SE" panose="03050602040202020205" pitchFamily="66" charset="77"/>
                <a:cs typeface="Chalkboard"/>
              </a:rPr>
              <a:t>8 shells, N2LOo</a:t>
            </a:r>
            <a:r>
              <a:rPr lang="en-US">
                <a:solidFill>
                  <a:srgbClr val="800000"/>
                </a:solidFill>
                <a:latin typeface="Chalkboard SE" panose="03050602040202020205" pitchFamily="66" charset="77"/>
                <a:cs typeface="Chalkboard"/>
              </a:rPr>
              <a:t>pt </a:t>
            </a:r>
          </a:p>
          <a:p>
            <a:pPr algn="ctr"/>
            <a:r>
              <a:rPr lang="en-US" b="1">
                <a:solidFill>
                  <a:srgbClr val="800000"/>
                </a:solidFill>
                <a:latin typeface="Chalkboard SE" panose="03050602040202020205" pitchFamily="66" charset="77"/>
                <a:cs typeface="Chalkboard"/>
              </a:rPr>
              <a:t>0</a:t>
            </a:r>
            <a:r>
              <a:rPr lang="en-US" b="1" baseline="30000">
                <a:solidFill>
                  <a:srgbClr val="800000"/>
                </a:solidFill>
                <a:latin typeface="Chalkboard SE" panose="03050602040202020205" pitchFamily="66" charset="77"/>
                <a:cs typeface="Chalkboard"/>
              </a:rPr>
              <a:t>+</a:t>
            </a:r>
          </a:p>
          <a:p>
            <a:pPr algn="ctr"/>
            <a:r>
              <a:rPr lang="en-US" sz="1600">
                <a:solidFill>
                  <a:srgbClr val="800000"/>
                </a:solidFill>
                <a:latin typeface="Chalkboard SE" panose="03050602040202020205" pitchFamily="66" charset="77"/>
                <a:cs typeface="Chalkboard"/>
              </a:rPr>
              <a:t>   SA-NCSM (selected): ......................... </a:t>
            </a:r>
            <a:r>
              <a:rPr lang="fi-FI" sz="1600">
                <a:solidFill>
                  <a:srgbClr val="800000"/>
                </a:solidFill>
                <a:latin typeface="Chalkboard SE" panose="03050602040202020205" pitchFamily="66" charset="77"/>
                <a:cs typeface="Chalkboard"/>
              </a:rPr>
              <a:t>602,493 </a:t>
            </a:r>
          </a:p>
          <a:p>
            <a:pPr algn="r"/>
            <a:r>
              <a:rPr lang="en-US" sz="1600">
                <a:solidFill>
                  <a:srgbClr val="800000"/>
                </a:solidFill>
                <a:latin typeface="Chalkboard SE" panose="03050602040202020205" pitchFamily="66" charset="77"/>
                <a:cs typeface="Chalkboard"/>
              </a:rPr>
              <a:t>Complete model space: ..... </a:t>
            </a:r>
            <a:r>
              <a:rPr lang="is-IS" sz="1600">
                <a:solidFill>
                  <a:srgbClr val="800000"/>
                </a:solidFill>
                <a:latin typeface="Chalkboard SE" panose="03050602040202020205" pitchFamily="66" charset="77"/>
                <a:cs typeface="Chalkboard"/>
              </a:rPr>
              <a:t>24,694,678,414 </a:t>
            </a:r>
            <a:endParaRPr lang="en-US" sz="1600">
              <a:solidFill>
                <a:srgbClr val="800000"/>
              </a:solidFill>
              <a:latin typeface="Chalkboard SE" panose="03050602040202020205" pitchFamily="66" charset="77"/>
              <a:cs typeface="Chalkboard"/>
            </a:endParaRPr>
          </a:p>
          <a:p>
            <a:pPr algn="ctr"/>
            <a:r>
              <a:rPr lang="en-US" sz="1600" b="1">
                <a:solidFill>
                  <a:srgbClr val="800000"/>
                </a:solidFill>
                <a:latin typeface="Chalkboard SE" panose="03050602040202020205" pitchFamily="66" charset="77"/>
                <a:cs typeface="Chalkboard"/>
              </a:rPr>
              <a:t>2</a:t>
            </a:r>
            <a:r>
              <a:rPr lang="en-US" sz="2000" b="1" baseline="30000">
                <a:solidFill>
                  <a:srgbClr val="800000"/>
                </a:solidFill>
                <a:latin typeface="Chalkboard SE" panose="03050602040202020205" pitchFamily="66" charset="77"/>
                <a:cs typeface="Chalkboard"/>
              </a:rPr>
              <a:t>+</a:t>
            </a:r>
          </a:p>
          <a:p>
            <a:pPr algn="r"/>
            <a:r>
              <a:rPr lang="en-US" sz="1600">
                <a:solidFill>
                  <a:srgbClr val="800000"/>
                </a:solidFill>
                <a:latin typeface="Chalkboard SE" panose="03050602040202020205" pitchFamily="66" charset="77"/>
                <a:cs typeface="Chalkboard"/>
              </a:rPr>
              <a:t>SA-NCSM (selected): .....................  </a:t>
            </a:r>
            <a:r>
              <a:rPr lang="cs-CZ" sz="1600">
                <a:solidFill>
                  <a:srgbClr val="800000"/>
                </a:solidFill>
                <a:latin typeface="Chalkboard SE" panose="03050602040202020205" pitchFamily="66" charset="77"/>
                <a:cs typeface="Chalkboard"/>
              </a:rPr>
              <a:t>1,178,834 </a:t>
            </a:r>
          </a:p>
          <a:p>
            <a:pPr algn="r"/>
            <a:r>
              <a:rPr lang="en-US" sz="1600">
                <a:solidFill>
                  <a:srgbClr val="800000"/>
                </a:solidFill>
                <a:latin typeface="Chalkboard SE" panose="03050602040202020205" pitchFamily="66" charset="77"/>
                <a:cs typeface="Chalkboard"/>
              </a:rPr>
              <a:t>Complete model space: ....  </a:t>
            </a:r>
            <a:r>
              <a:rPr lang="is-IS" sz="1600">
                <a:solidFill>
                  <a:srgbClr val="800000"/>
                </a:solidFill>
                <a:latin typeface="Chalkboard SE" panose="03050602040202020205" pitchFamily="66" charset="77"/>
                <a:cs typeface="Chalkboard"/>
              </a:rPr>
              <a:t>113,920,316,658 </a:t>
            </a:r>
            <a:endParaRPr lang="en-US" sz="1600">
              <a:solidFill>
                <a:srgbClr val="800000"/>
              </a:solidFill>
              <a:latin typeface="Chalkboard SE" panose="03050602040202020205" pitchFamily="66" charset="77"/>
              <a:cs typeface="Chalkboard"/>
            </a:endParaRPr>
          </a:p>
        </p:txBody>
      </p:sp>
      <p:sp>
        <p:nvSpPr>
          <p:cNvPr id="55" name="TextBox 54"/>
          <p:cNvSpPr txBox="1"/>
          <p:nvPr/>
        </p:nvSpPr>
        <p:spPr>
          <a:xfrm>
            <a:off x="2271219" y="4071494"/>
            <a:ext cx="2960924" cy="2092881"/>
          </a:xfrm>
          <a:prstGeom prst="rect">
            <a:avLst/>
          </a:prstGeom>
          <a:noFill/>
          <a:ln>
            <a:solidFill>
              <a:srgbClr val="000000"/>
            </a:solidFill>
          </a:ln>
        </p:spPr>
        <p:txBody>
          <a:bodyPr wrap="square" rtlCol="0">
            <a:spAutoFit/>
          </a:bodyPr>
          <a:lstStyle/>
          <a:p>
            <a:pPr algn="ctr"/>
            <a:r>
              <a:rPr lang="en-US" b="1" baseline="30000">
                <a:solidFill>
                  <a:srgbClr val="800000"/>
                </a:solidFill>
                <a:latin typeface="Chalkboard SE" panose="03050602040202020205" pitchFamily="66" charset="77"/>
                <a:cs typeface="Chalkboard"/>
              </a:rPr>
              <a:t>48</a:t>
            </a:r>
            <a:r>
              <a:rPr lang="en-US" b="1">
                <a:solidFill>
                  <a:srgbClr val="800000"/>
                </a:solidFill>
                <a:latin typeface="Chalkboard SE" panose="03050602040202020205" pitchFamily="66" charset="77"/>
                <a:cs typeface="Chalkboard"/>
              </a:rPr>
              <a:t>Ti, Q(2</a:t>
            </a:r>
            <a:r>
              <a:rPr lang="en-US" b="1" baseline="30000">
                <a:solidFill>
                  <a:srgbClr val="800000"/>
                </a:solidFill>
                <a:latin typeface="Chalkboard SE" panose="03050602040202020205" pitchFamily="66" charset="77"/>
                <a:cs typeface="Chalkboard"/>
              </a:rPr>
              <a:t>+</a:t>
            </a:r>
            <a:r>
              <a:rPr lang="en-US" b="1">
                <a:solidFill>
                  <a:srgbClr val="800000"/>
                </a:solidFill>
                <a:latin typeface="Chalkboard SE" panose="03050602040202020205" pitchFamily="66" charset="77"/>
                <a:cs typeface="Chalkboard"/>
              </a:rPr>
              <a:t>) [e fm</a:t>
            </a:r>
            <a:r>
              <a:rPr lang="en-US" b="1" baseline="30000">
                <a:solidFill>
                  <a:srgbClr val="800000"/>
                </a:solidFill>
                <a:latin typeface="Chalkboard SE" panose="03050602040202020205" pitchFamily="66" charset="77"/>
                <a:cs typeface="Chalkboard"/>
              </a:rPr>
              <a:t>2</a:t>
            </a:r>
            <a:r>
              <a:rPr lang="en-US" b="1">
                <a:solidFill>
                  <a:srgbClr val="800000"/>
                </a:solidFill>
                <a:latin typeface="Chalkboard SE" panose="03050602040202020205" pitchFamily="66" charset="77"/>
                <a:cs typeface="Chalkboard"/>
              </a:rPr>
              <a:t>]</a:t>
            </a:r>
          </a:p>
          <a:p>
            <a:r>
              <a:rPr lang="en-US" sz="1600">
                <a:solidFill>
                  <a:srgbClr val="800000"/>
                </a:solidFill>
                <a:latin typeface="Chalkboard SE" panose="03050602040202020205" pitchFamily="66" charset="77"/>
                <a:cs typeface="Chalkboard"/>
              </a:rPr>
              <a:t>--------------------------</a:t>
            </a:r>
          </a:p>
          <a:p>
            <a:endParaRPr lang="en-US" sz="1600">
              <a:solidFill>
                <a:srgbClr val="800000"/>
              </a:solidFill>
              <a:latin typeface="Chalkboard SE" panose="03050602040202020205" pitchFamily="66" charset="77"/>
              <a:cs typeface="Chalkboard"/>
            </a:endParaRPr>
          </a:p>
          <a:p>
            <a:r>
              <a:rPr lang="en-US" sz="1600">
                <a:solidFill>
                  <a:srgbClr val="800000"/>
                </a:solidFill>
                <a:latin typeface="Chalkboard SE" panose="03050602040202020205" pitchFamily="66" charset="77"/>
                <a:cs typeface="Chalkboard"/>
              </a:rPr>
              <a:t>Experiment ..................... -17.7</a:t>
            </a:r>
          </a:p>
          <a:p>
            <a:endParaRPr lang="en-US" sz="1600">
              <a:solidFill>
                <a:srgbClr val="800000"/>
              </a:solidFill>
              <a:latin typeface="Chalkboard SE" panose="03050602040202020205" pitchFamily="66" charset="77"/>
              <a:cs typeface="Chalkboard"/>
            </a:endParaRPr>
          </a:p>
          <a:p>
            <a:r>
              <a:rPr lang="en-US" sz="1600">
                <a:solidFill>
                  <a:srgbClr val="800000"/>
                </a:solidFill>
                <a:latin typeface="Chalkboard SE" panose="03050602040202020205" pitchFamily="66" charset="77"/>
                <a:cs typeface="Chalkboard"/>
              </a:rPr>
              <a:t>8 shells ............................ </a:t>
            </a:r>
            <a:r>
              <a:rPr lang="sk-SK" sz="1600">
                <a:solidFill>
                  <a:srgbClr val="800000"/>
                </a:solidFill>
                <a:latin typeface="Chalkboard SE" panose="03050602040202020205" pitchFamily="66" charset="77"/>
                <a:cs typeface="Chalkboard"/>
              </a:rPr>
              <a:t>-19.3</a:t>
            </a:r>
          </a:p>
          <a:p>
            <a:endParaRPr lang="sk-SK" sz="1600">
              <a:solidFill>
                <a:srgbClr val="800000"/>
              </a:solidFill>
              <a:latin typeface="Chalkboard SE" panose="03050602040202020205" pitchFamily="66" charset="77"/>
              <a:cs typeface="Chalkboard"/>
            </a:endParaRPr>
          </a:p>
          <a:p>
            <a:pPr algn="ctr"/>
            <a:r>
              <a:rPr lang="sk-SK" sz="1600" b="1">
                <a:solidFill>
                  <a:srgbClr val="800000"/>
                </a:solidFill>
                <a:latin typeface="Chalkboard SE" panose="03050602040202020205" pitchFamily="66" charset="77"/>
                <a:cs typeface="Chalkboard"/>
              </a:rPr>
              <a:t>(no </a:t>
            </a:r>
            <a:r>
              <a:rPr lang="sk-SK" sz="1600" b="1" err="1">
                <a:solidFill>
                  <a:srgbClr val="800000"/>
                </a:solidFill>
                <a:latin typeface="Chalkboard SE" panose="03050602040202020205" pitchFamily="66" charset="77"/>
                <a:cs typeface="Chalkboard"/>
              </a:rPr>
              <a:t>effective</a:t>
            </a:r>
            <a:r>
              <a:rPr lang="sk-SK" sz="1600" b="1">
                <a:solidFill>
                  <a:srgbClr val="800000"/>
                </a:solidFill>
                <a:latin typeface="Chalkboard SE" panose="03050602040202020205" pitchFamily="66" charset="77"/>
                <a:cs typeface="Chalkboard"/>
              </a:rPr>
              <a:t> </a:t>
            </a:r>
            <a:r>
              <a:rPr lang="sk-SK" sz="1600" b="1" err="1">
                <a:solidFill>
                  <a:srgbClr val="800000"/>
                </a:solidFill>
                <a:latin typeface="Chalkboard SE" panose="03050602040202020205" pitchFamily="66" charset="77"/>
                <a:cs typeface="Chalkboard"/>
              </a:rPr>
              <a:t>charges</a:t>
            </a:r>
            <a:r>
              <a:rPr lang="sk-SK" sz="1600" b="1">
                <a:solidFill>
                  <a:srgbClr val="800000"/>
                </a:solidFill>
                <a:latin typeface="Chalkboard SE" panose="03050602040202020205" pitchFamily="66" charset="77"/>
                <a:cs typeface="Chalkboard"/>
              </a:rPr>
              <a:t>)</a:t>
            </a:r>
          </a:p>
        </p:txBody>
      </p:sp>
      <p:pic>
        <p:nvPicPr>
          <p:cNvPr id="58" name="Picture 57"/>
          <p:cNvPicPr>
            <a:picLocks noChangeAspect="1"/>
          </p:cNvPicPr>
          <p:nvPr/>
        </p:nvPicPr>
        <p:blipFill>
          <a:blip r:embed="rId2"/>
          <a:stretch>
            <a:fillRect/>
          </a:stretch>
        </p:blipFill>
        <p:spPr>
          <a:xfrm>
            <a:off x="6901494" y="3827295"/>
            <a:ext cx="3238081" cy="2518508"/>
          </a:xfrm>
          <a:prstGeom prst="rect">
            <a:avLst/>
          </a:prstGeom>
        </p:spPr>
      </p:pic>
      <p:grpSp>
        <p:nvGrpSpPr>
          <p:cNvPr id="85" name="Group 84"/>
          <p:cNvGrpSpPr/>
          <p:nvPr/>
        </p:nvGrpSpPr>
        <p:grpSpPr>
          <a:xfrm>
            <a:off x="4740356" y="897200"/>
            <a:ext cx="3005665" cy="998553"/>
            <a:chOff x="4360332" y="4679845"/>
            <a:chExt cx="3005665" cy="998553"/>
          </a:xfrm>
        </p:grpSpPr>
        <p:pic>
          <p:nvPicPr>
            <p:cNvPr id="86" name="Picture 85"/>
            <p:cNvPicPr>
              <a:picLocks noChangeAspect="1"/>
            </p:cNvPicPr>
            <p:nvPr/>
          </p:nvPicPr>
          <p:blipFill rotWithShape="1">
            <a:blip r:embed="rId3"/>
            <a:srcRect l="4755" r="10847" b="18717"/>
            <a:stretch/>
          </p:blipFill>
          <p:spPr>
            <a:xfrm>
              <a:off x="4445001" y="4695873"/>
              <a:ext cx="2404533" cy="790527"/>
            </a:xfrm>
            <a:prstGeom prst="rect">
              <a:avLst/>
            </a:prstGeom>
          </p:spPr>
        </p:pic>
        <p:sp>
          <p:nvSpPr>
            <p:cNvPr id="87" name="Rectangle 86"/>
            <p:cNvSpPr/>
            <p:nvPr/>
          </p:nvSpPr>
          <p:spPr>
            <a:xfrm>
              <a:off x="6687819" y="4679845"/>
              <a:ext cx="678178" cy="923330"/>
            </a:xfrm>
            <a:prstGeom prst="rect">
              <a:avLst/>
            </a:prstGeom>
          </p:spPr>
          <p:txBody>
            <a:bodyPr wrap="square">
              <a:spAutoFit/>
            </a:bodyPr>
            <a:lstStyle/>
            <a:p>
              <a:r>
                <a:rPr lang="en-US" baseline="30000">
                  <a:solidFill>
                    <a:srgbClr val="800000"/>
                  </a:solidFill>
                  <a:latin typeface="Chalkboard"/>
                  <a:cs typeface="Chalkboard"/>
                </a:rPr>
                <a:t>48</a:t>
              </a:r>
              <a:r>
                <a:rPr lang="en-US">
                  <a:solidFill>
                    <a:srgbClr val="800000"/>
                  </a:solidFill>
                  <a:latin typeface="Chalkboard"/>
                  <a:cs typeface="Chalkboard"/>
                </a:rPr>
                <a:t>Ca </a:t>
              </a:r>
            </a:p>
            <a:p>
              <a:r>
                <a:rPr lang="en-US" baseline="30000">
                  <a:solidFill>
                    <a:srgbClr val="800000"/>
                  </a:solidFill>
                  <a:latin typeface="Chalkboard"/>
                  <a:cs typeface="Chalkboard"/>
                </a:rPr>
                <a:t>48</a:t>
              </a:r>
              <a:r>
                <a:rPr lang="en-US">
                  <a:solidFill>
                    <a:srgbClr val="800000"/>
                  </a:solidFill>
                  <a:latin typeface="Chalkboard"/>
                  <a:cs typeface="Chalkboard"/>
                </a:rPr>
                <a:t>Sc </a:t>
              </a:r>
            </a:p>
            <a:p>
              <a:r>
                <a:rPr lang="en-US" baseline="30000">
                  <a:solidFill>
                    <a:srgbClr val="800000"/>
                  </a:solidFill>
                  <a:latin typeface="Chalkboard"/>
                  <a:cs typeface="Chalkboard"/>
                </a:rPr>
                <a:t>48</a:t>
              </a:r>
              <a:r>
                <a:rPr lang="en-US">
                  <a:solidFill>
                    <a:srgbClr val="800000"/>
                  </a:solidFill>
                  <a:latin typeface="Chalkboard"/>
                  <a:cs typeface="Chalkboard"/>
                </a:rPr>
                <a:t>Ti  </a:t>
              </a:r>
              <a:endParaRPr lang="en-US">
                <a:solidFill>
                  <a:srgbClr val="800000"/>
                </a:solidFill>
              </a:endParaRPr>
            </a:p>
          </p:txBody>
        </p:sp>
        <p:sp>
          <p:nvSpPr>
            <p:cNvPr id="88" name="Text Box 24"/>
            <p:cNvSpPr txBox="1">
              <a:spLocks noChangeArrowheads="1"/>
            </p:cNvSpPr>
            <p:nvPr/>
          </p:nvSpPr>
          <p:spPr bwMode="auto">
            <a:xfrm>
              <a:off x="4605338" y="5424482"/>
              <a:ext cx="2227262" cy="253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hlink"/>
                  </a:solidFill>
                  <a:miter lim="800000"/>
                  <a:headEnd/>
                  <a:tailEnd type="none" w="med" len="lg"/>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nSpc>
                  <a:spcPct val="70000"/>
                </a:lnSpc>
                <a:spcBef>
                  <a:spcPct val="50000"/>
                </a:spcBef>
                <a:defRPr/>
              </a:pPr>
              <a:r>
                <a:rPr kumimoji="1" lang="en-US" sz="1400" b="1" err="1">
                  <a:solidFill>
                    <a:srgbClr val="800000"/>
                  </a:solidFill>
                  <a:latin typeface="Chalkboard"/>
                  <a:cs typeface="Chalkboard"/>
                </a:rPr>
                <a:t>Neutrinoless</a:t>
              </a:r>
              <a:r>
                <a:rPr kumimoji="1" lang="en-US" sz="1400" b="1">
                  <a:solidFill>
                    <a:srgbClr val="800000"/>
                  </a:solidFill>
                  <a:latin typeface="Chalkboard"/>
                  <a:cs typeface="Chalkboard"/>
                </a:rPr>
                <a:t> </a:t>
              </a:r>
              <a:r>
                <a:rPr kumimoji="1" lang="en-US" sz="1400" b="1">
                  <a:solidFill>
                    <a:srgbClr val="800000"/>
                  </a:solidFill>
                  <a:latin typeface="Lucida Grande"/>
                  <a:ea typeface="Lucida Grande"/>
                  <a:cs typeface="Lucida Grande"/>
                </a:rPr>
                <a:t>ββ</a:t>
              </a:r>
              <a:r>
                <a:rPr kumimoji="1" lang="en-US" sz="1400" b="1">
                  <a:solidFill>
                    <a:srgbClr val="800000"/>
                  </a:solidFill>
                  <a:latin typeface="Chalkboard"/>
                  <a:cs typeface="Chalkboard"/>
                </a:rPr>
                <a:t> decay</a:t>
              </a:r>
            </a:p>
          </p:txBody>
        </p:sp>
        <p:sp>
          <p:nvSpPr>
            <p:cNvPr id="89" name="Rectangle 88"/>
            <p:cNvSpPr/>
            <p:nvPr/>
          </p:nvSpPr>
          <p:spPr>
            <a:xfrm>
              <a:off x="4360332" y="4690533"/>
              <a:ext cx="2878666" cy="982133"/>
            </a:xfrm>
            <a:prstGeom prst="rect">
              <a:avLst/>
            </a:prstGeom>
            <a:ln w="12700" cmpd="sng">
              <a:solidFill>
                <a:srgbClr val="660066"/>
              </a:solidFill>
            </a:ln>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b="1" i="1">
                <a:solidFill>
                  <a:srgbClr val="800000"/>
                </a:solidFill>
                <a:latin typeface="Times" charset="0"/>
              </a:endParaRPr>
            </a:p>
          </p:txBody>
        </p:sp>
      </p:grpSp>
      <p:sp>
        <p:nvSpPr>
          <p:cNvPr id="2" name="TextBox 1"/>
          <p:cNvSpPr txBox="1"/>
          <p:nvPr/>
        </p:nvSpPr>
        <p:spPr>
          <a:xfrm>
            <a:off x="8636000" y="1143001"/>
            <a:ext cx="1003300" cy="461665"/>
          </a:xfrm>
          <a:prstGeom prst="rect">
            <a:avLst/>
          </a:prstGeom>
          <a:noFill/>
        </p:spPr>
        <p:txBody>
          <a:bodyPr wrap="square" rtlCol="0">
            <a:spAutoFit/>
          </a:bodyPr>
          <a:lstStyle/>
          <a:p>
            <a:r>
              <a:rPr lang="en-US" sz="2400" b="1" baseline="30000">
                <a:solidFill>
                  <a:srgbClr val="800000"/>
                </a:solidFill>
              </a:rPr>
              <a:t>48</a:t>
            </a:r>
            <a:r>
              <a:rPr lang="en-US" sz="2400" b="1">
                <a:solidFill>
                  <a:srgbClr val="800000"/>
                </a:solidFill>
              </a:rPr>
              <a:t>Ti</a:t>
            </a:r>
          </a:p>
        </p:txBody>
      </p:sp>
      <p:sp>
        <p:nvSpPr>
          <p:cNvPr id="92" name="TextBox 91"/>
          <p:cNvSpPr txBox="1"/>
          <p:nvPr/>
        </p:nvSpPr>
        <p:spPr>
          <a:xfrm>
            <a:off x="3086100" y="1104901"/>
            <a:ext cx="1003300" cy="461665"/>
          </a:xfrm>
          <a:prstGeom prst="rect">
            <a:avLst/>
          </a:prstGeom>
          <a:noFill/>
        </p:spPr>
        <p:txBody>
          <a:bodyPr wrap="square" rtlCol="0">
            <a:spAutoFit/>
          </a:bodyPr>
          <a:lstStyle/>
          <a:p>
            <a:r>
              <a:rPr lang="en-US" sz="2400" b="1" baseline="30000">
                <a:solidFill>
                  <a:srgbClr val="800000"/>
                </a:solidFill>
              </a:rPr>
              <a:t>48</a:t>
            </a:r>
            <a:r>
              <a:rPr lang="en-US" sz="2400" b="1">
                <a:solidFill>
                  <a:srgbClr val="800000"/>
                </a:solidFill>
              </a:rPr>
              <a:t>Ca</a:t>
            </a:r>
          </a:p>
        </p:txBody>
      </p:sp>
      <p:sp>
        <p:nvSpPr>
          <p:cNvPr id="14" name="TextBox 13">
            <a:extLst>
              <a:ext uri="{FF2B5EF4-FFF2-40B4-BE49-F238E27FC236}">
                <a16:creationId xmlns:a16="http://schemas.microsoft.com/office/drawing/2014/main" id="{BCDE662F-78B8-D54B-B073-21683788E19C}"/>
              </a:ext>
            </a:extLst>
          </p:cNvPr>
          <p:cNvSpPr txBox="1"/>
          <p:nvPr/>
        </p:nvSpPr>
        <p:spPr>
          <a:xfrm>
            <a:off x="1522092" y="66133"/>
            <a:ext cx="9144000" cy="400110"/>
          </a:xfrm>
          <a:prstGeom prst="rect">
            <a:avLst/>
          </a:prstGeom>
          <a:noFill/>
        </p:spPr>
        <p:txBody>
          <a:bodyPr wrap="square" rtlCol="0">
            <a:spAutoFit/>
          </a:bodyPr>
          <a:lstStyle/>
          <a:p>
            <a:pPr algn="ctr"/>
            <a:r>
              <a:rPr lang="en-US" sz="2000" b="1">
                <a:solidFill>
                  <a:srgbClr val="7D4029"/>
                </a:solidFill>
                <a:latin typeface="Chalkboard"/>
                <a:cs typeface="Chalkboard"/>
              </a:rPr>
              <a:t>Plus fp-shell Results (Grigor Sargsyan – Research Position - LLNL)</a:t>
            </a:r>
            <a:endParaRPr lang="en-US" sz="2000" b="1" baseline="-25000">
              <a:solidFill>
                <a:srgbClr val="7D4029"/>
              </a:solidFill>
              <a:latin typeface="Chalkboard"/>
              <a:cs typeface="Chalkboard"/>
            </a:endParaRPr>
          </a:p>
        </p:txBody>
      </p:sp>
      <p:cxnSp>
        <p:nvCxnSpPr>
          <p:cNvPr id="3" name="Straight Connector 2">
            <a:extLst>
              <a:ext uri="{FF2B5EF4-FFF2-40B4-BE49-F238E27FC236}">
                <a16:creationId xmlns:a16="http://schemas.microsoft.com/office/drawing/2014/main" id="{B1648D33-1B83-A6B3-1123-478B527F097F}"/>
              </a:ext>
            </a:extLst>
          </p:cNvPr>
          <p:cNvCxnSpPr>
            <a:cxnSpLocks/>
          </p:cNvCxnSpPr>
          <p:nvPr/>
        </p:nvCxnSpPr>
        <p:spPr>
          <a:xfrm>
            <a:off x="1176655" y="538740"/>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4676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2">
            <a:extLst>
              <a:ext uri="{FF2B5EF4-FFF2-40B4-BE49-F238E27FC236}">
                <a16:creationId xmlns:a16="http://schemas.microsoft.com/office/drawing/2014/main" id="{47185F83-1C26-42C0-ABF4-EE42B7DC4277}"/>
              </a:ext>
            </a:extLst>
          </p:cNvPr>
          <p:cNvSpPr>
            <a:spLocks noGrp="1"/>
          </p:cNvSpPr>
          <p:nvPr>
            <p:ph type="title"/>
          </p:nvPr>
        </p:nvSpPr>
        <p:spPr>
          <a:xfrm>
            <a:off x="5343" y="17545"/>
            <a:ext cx="12192000" cy="461665"/>
          </a:xfrm>
        </p:spPr>
        <p:txBody>
          <a:bodyPr>
            <a:noAutofit/>
          </a:bodyPr>
          <a:lstStyle/>
          <a:p>
            <a:pPr algn="ctr"/>
            <a:r>
              <a:rPr lang="en-US" sz="3600" b="1">
                <a:solidFill>
                  <a:schemeClr val="accent2">
                    <a:lumMod val="50000"/>
                  </a:schemeClr>
                </a:solidFill>
                <a:latin typeface="Chalkboard" panose="03050602040202020205" pitchFamily="66" charset="77"/>
              </a:rPr>
              <a:t>- Abstract -</a:t>
            </a:r>
            <a:endParaRPr lang="en-US" sz="3600"/>
          </a:p>
        </p:txBody>
      </p:sp>
      <p:cxnSp>
        <p:nvCxnSpPr>
          <p:cNvPr id="3" name="Straight Connector 2">
            <a:extLst>
              <a:ext uri="{FF2B5EF4-FFF2-40B4-BE49-F238E27FC236}">
                <a16:creationId xmlns:a16="http://schemas.microsoft.com/office/drawing/2014/main" id="{00BBB963-F165-CE4A-AA93-083CBF5A29E4}"/>
              </a:ext>
            </a:extLst>
          </p:cNvPr>
          <p:cNvCxnSpPr>
            <a:cxnSpLocks/>
          </p:cNvCxnSpPr>
          <p:nvPr/>
        </p:nvCxnSpPr>
        <p:spPr>
          <a:xfrm>
            <a:off x="1371600" y="3861237"/>
            <a:ext cx="9395226"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6FFADDB-456F-0C02-710E-B96E4BE34802}"/>
              </a:ext>
            </a:extLst>
          </p:cNvPr>
          <p:cNvCxnSpPr>
            <a:cxnSpLocks/>
          </p:cNvCxnSpPr>
          <p:nvPr/>
        </p:nvCxnSpPr>
        <p:spPr>
          <a:xfrm>
            <a:off x="1371600" y="712176"/>
            <a:ext cx="9407752"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0FD8866-55CA-2C84-B8AF-D46F08EC1E14}"/>
              </a:ext>
            </a:extLst>
          </p:cNvPr>
          <p:cNvSpPr txBox="1"/>
          <p:nvPr/>
        </p:nvSpPr>
        <p:spPr>
          <a:xfrm>
            <a:off x="1456039" y="712176"/>
            <a:ext cx="9493804" cy="3416320"/>
          </a:xfrm>
          <a:prstGeom prst="rect">
            <a:avLst/>
          </a:prstGeom>
          <a:noFill/>
        </p:spPr>
        <p:txBody>
          <a:bodyPr wrap="square" rtlCol="0">
            <a:spAutoFit/>
          </a:bodyPr>
          <a:lstStyle/>
          <a:p>
            <a:r>
              <a:rPr lang="en-US">
                <a:solidFill>
                  <a:srgbClr val="FF0000"/>
                </a:solidFill>
              </a:rPr>
              <a:t>The focus of our program – and hence this paper – is to recast lessons learned over the last half of the 20</a:t>
            </a:r>
            <a:r>
              <a:rPr lang="en-US" baseline="30000">
                <a:solidFill>
                  <a:srgbClr val="FF0000"/>
                </a:solidFill>
              </a:rPr>
              <a:t>th</a:t>
            </a:r>
            <a:r>
              <a:rPr lang="en-US">
                <a:solidFill>
                  <a:srgbClr val="FF0000"/>
                </a:solidFill>
              </a:rPr>
              <a:t> Century regarding the structure of atomic nuclei (primarily a particle-based picture) into a forward leaning 21</a:t>
            </a:r>
            <a:r>
              <a:rPr lang="en-US" baseline="30000">
                <a:solidFill>
                  <a:srgbClr val="FF0000"/>
                </a:solidFill>
              </a:rPr>
              <a:t>st</a:t>
            </a:r>
            <a:r>
              <a:rPr lang="en-US">
                <a:solidFill>
                  <a:srgbClr val="FF0000"/>
                </a:solidFill>
              </a:rPr>
              <a:t> Century (field-theory-based framework) in anticipation that this will encourage the establishment of a natural bridge between the low-energy and medium-to-high energy nuclear physics communities.  </a:t>
            </a:r>
            <a:r>
              <a:rPr lang="en-US"/>
              <a:t>This has been and continues to be enabled by two major developments, the first technical (high-end computational facilities of the 90s) and the other analytical (underpinned by the so-called `no-core’ </a:t>
            </a:r>
            <a:r>
              <a:rPr lang="en-US" i="1"/>
              <a:t>ab initio – </a:t>
            </a:r>
            <a:r>
              <a:rPr lang="en-US"/>
              <a:t>from first principles </a:t>
            </a:r>
            <a:r>
              <a:rPr lang="en-US" i="1"/>
              <a:t>– </a:t>
            </a:r>
            <a:r>
              <a:rPr lang="en-US"/>
              <a:t>shell-model theories).  Early successes of the latter rest upon a realization that special symmetries and the associated algebraic methods that this enables are much better than previously anticipated.  Consequently, this presentation includes a few-slide dive into some key group theory concepts, plus showing some early results that expose `simplicity within complexity’ in atomic nuclei that has until now it seems been under appreciated!</a:t>
            </a:r>
          </a:p>
          <a:p>
            <a:r>
              <a:rPr lang="en-US"/>
              <a:t>        </a:t>
            </a:r>
          </a:p>
        </p:txBody>
      </p:sp>
      <p:sp>
        <p:nvSpPr>
          <p:cNvPr id="5" name="TextBox 4">
            <a:extLst>
              <a:ext uri="{FF2B5EF4-FFF2-40B4-BE49-F238E27FC236}">
                <a16:creationId xmlns:a16="http://schemas.microsoft.com/office/drawing/2014/main" id="{0A05A37C-5D41-ACF4-BDBC-C5EDCA2BDC14}"/>
              </a:ext>
            </a:extLst>
          </p:cNvPr>
          <p:cNvSpPr txBox="1"/>
          <p:nvPr/>
        </p:nvSpPr>
        <p:spPr>
          <a:xfrm>
            <a:off x="160338" y="4417460"/>
            <a:ext cx="11780404" cy="1600438"/>
          </a:xfrm>
          <a:prstGeom prst="rect">
            <a:avLst/>
          </a:prstGeom>
          <a:noFill/>
        </p:spPr>
        <p:txBody>
          <a:bodyPr wrap="none" rtlCol="0">
            <a:spAutoFit/>
          </a:bodyPr>
          <a:lstStyle/>
          <a:p>
            <a:pPr algn="ctr"/>
            <a:r>
              <a:rPr lang="en-US" sz="3600" b="1" dirty="0">
                <a:solidFill>
                  <a:srgbClr val="008F00"/>
                </a:solidFill>
                <a:latin typeface="Chalkboard" panose="03050602040202020205" pitchFamily="66" charset="77"/>
              </a:rPr>
              <a:t> </a:t>
            </a:r>
            <a:r>
              <a:rPr lang="en-US" sz="3200" b="1" dirty="0">
                <a:solidFill>
                  <a:srgbClr val="008F00"/>
                </a:solidFill>
                <a:latin typeface="Chalkboard" panose="03050602040202020205" pitchFamily="66" charset="77"/>
              </a:rPr>
              <a:t>Next Slide (same as ) Final Slide – Captures Key Message</a:t>
            </a:r>
          </a:p>
          <a:p>
            <a:pPr algn="ctr"/>
            <a:r>
              <a:rPr lang="en-US" sz="2000" b="1" dirty="0">
                <a:solidFill>
                  <a:srgbClr val="008F00"/>
                </a:solidFill>
                <a:latin typeface="Chalkboard" panose="03050602040202020205" pitchFamily="66" charset="77"/>
              </a:rPr>
              <a:t>Status of our</a:t>
            </a:r>
            <a:r>
              <a:rPr lang="en-US" sz="2000" b="1" dirty="0">
                <a:solidFill>
                  <a:srgbClr val="008F00"/>
                </a:solidFill>
                <a:effectLst/>
                <a:latin typeface="Chalkboard" panose="03050602040202020205" pitchFamily="66" charset="77"/>
              </a:rPr>
              <a:t> </a:t>
            </a:r>
            <a:r>
              <a:rPr lang="en-US" sz="2000" b="1" dirty="0">
                <a:solidFill>
                  <a:srgbClr val="008F00"/>
                </a:solidFill>
                <a:latin typeface="Chalkboard" panose="03050602040202020205" pitchFamily="66" charset="77"/>
              </a:rPr>
              <a:t>h</a:t>
            </a:r>
            <a:r>
              <a:rPr lang="en-US" sz="2000" b="1" dirty="0">
                <a:solidFill>
                  <a:srgbClr val="008F00"/>
                </a:solidFill>
                <a:effectLst/>
                <a:latin typeface="Chalkboard" panose="03050602040202020205" pitchFamily="66" charset="77"/>
              </a:rPr>
              <a:t>unt for </a:t>
            </a:r>
            <a:r>
              <a:rPr lang="en-US" sz="3200" b="1" dirty="0" err="1">
                <a:solidFill>
                  <a:srgbClr val="008F00"/>
                </a:solidFill>
                <a:effectLst/>
                <a:latin typeface="Chalkboard" panose="03050602040202020205" pitchFamily="66" charset="77"/>
              </a:rPr>
              <a:t>Symplicity</a:t>
            </a:r>
            <a:r>
              <a:rPr lang="en-US" sz="3200" b="1" dirty="0">
                <a:solidFill>
                  <a:srgbClr val="008F00"/>
                </a:solidFill>
                <a:latin typeface="Chalkboard" panose="03050602040202020205" pitchFamily="66" charset="77"/>
              </a:rPr>
              <a:t> within Complexity</a:t>
            </a:r>
            <a:r>
              <a:rPr lang="en-US" sz="2800" b="1" dirty="0">
                <a:solidFill>
                  <a:srgbClr val="008F00"/>
                </a:solidFill>
                <a:latin typeface="Chalkboard" panose="03050602040202020205" pitchFamily="66" charset="77"/>
              </a:rPr>
              <a:t>*</a:t>
            </a:r>
            <a:r>
              <a:rPr lang="en-US" sz="3200" b="1" dirty="0">
                <a:solidFill>
                  <a:srgbClr val="008F00"/>
                </a:solidFill>
                <a:latin typeface="Chalkboard" panose="03050602040202020205" pitchFamily="66" charset="77"/>
              </a:rPr>
              <a:t> </a:t>
            </a:r>
            <a:r>
              <a:rPr lang="en-US" sz="2000" b="1" dirty="0">
                <a:solidFill>
                  <a:srgbClr val="008F00"/>
                </a:solidFill>
                <a:latin typeface="Chalkboard" panose="03050602040202020205" pitchFamily="66" charset="77"/>
              </a:rPr>
              <a:t>in nuclear matter!</a:t>
            </a:r>
          </a:p>
          <a:p>
            <a:pPr algn="ctr"/>
            <a:endParaRPr lang="en-US" sz="1000" b="1" dirty="0">
              <a:solidFill>
                <a:srgbClr val="008F00"/>
              </a:solidFill>
              <a:latin typeface="Chalkboard" panose="03050602040202020205" pitchFamily="66" charset="77"/>
            </a:endParaRPr>
          </a:p>
          <a:p>
            <a:pPr algn="ctr"/>
            <a:r>
              <a:rPr lang="en-US" sz="2000" b="1" dirty="0">
                <a:solidFill>
                  <a:srgbClr val="008F00"/>
                </a:solidFill>
                <a:latin typeface="Chalkboard" panose="03050602040202020205" pitchFamily="66" charset="77"/>
              </a:rPr>
              <a:t>(*Charge received from Eugene Wigner, 1</a:t>
            </a:r>
            <a:r>
              <a:rPr lang="en-US" sz="2000" b="1" baseline="30000" dirty="0">
                <a:solidFill>
                  <a:srgbClr val="008F00"/>
                </a:solidFill>
                <a:latin typeface="Chalkboard" panose="03050602040202020205" pitchFamily="66" charset="77"/>
              </a:rPr>
              <a:t>st</a:t>
            </a:r>
            <a:r>
              <a:rPr lang="en-US" sz="2000" b="1" dirty="0">
                <a:solidFill>
                  <a:srgbClr val="008F00"/>
                </a:solidFill>
                <a:latin typeface="Chalkboard" panose="03050602040202020205" pitchFamily="66" charset="77"/>
              </a:rPr>
              <a:t> year as Assistant Professor at LSU, S-1974)</a:t>
            </a:r>
          </a:p>
        </p:txBody>
      </p:sp>
    </p:spTree>
    <p:extLst>
      <p:ext uri="{BB962C8B-B14F-4D97-AF65-F5344CB8AC3E}">
        <p14:creationId xmlns:p14="http://schemas.microsoft.com/office/powerpoint/2010/main" val="2570304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471BC639-5A6A-6147-AEC6-C08D29E098B2}"/>
              </a:ext>
            </a:extLst>
          </p:cNvPr>
          <p:cNvSpPr txBox="1"/>
          <p:nvPr/>
        </p:nvSpPr>
        <p:spPr>
          <a:xfrm>
            <a:off x="0" y="37828"/>
            <a:ext cx="12191999" cy="984885"/>
          </a:xfrm>
          <a:prstGeom prst="rect">
            <a:avLst/>
          </a:prstGeom>
          <a:noFill/>
        </p:spPr>
        <p:txBody>
          <a:bodyPr wrap="square" rtlCol="0">
            <a:spAutoFit/>
          </a:bodyPr>
          <a:lstStyle/>
          <a:p>
            <a:pPr algn="ctr">
              <a:spcAft>
                <a:spcPts val="1200"/>
              </a:spcAft>
            </a:pPr>
            <a:r>
              <a:rPr lang="en-US" sz="2800" b="1">
                <a:solidFill>
                  <a:schemeClr val="accent2">
                    <a:lumMod val="50000"/>
                  </a:schemeClr>
                </a:solidFill>
                <a:latin typeface="Chalkboard"/>
                <a:cs typeface="Chalkboard"/>
              </a:rPr>
              <a:t>Symplectic Effective Field Theory for Nuclear Structure Studies </a:t>
            </a:r>
          </a:p>
          <a:p>
            <a:pPr algn="ctr">
              <a:spcAft>
                <a:spcPts val="1200"/>
              </a:spcAft>
            </a:pPr>
            <a:r>
              <a:rPr lang="en-US" sz="2000" b="1">
                <a:solidFill>
                  <a:schemeClr val="accent2">
                    <a:lumMod val="50000"/>
                  </a:schemeClr>
                </a:solidFill>
                <a:latin typeface="Chalkboard"/>
                <a:cs typeface="Chalkboard"/>
              </a:rPr>
              <a:t>(David Kekejian, Thesis Research @ LSU 10/21 &amp; Currently Post Doc, UNC)</a:t>
            </a:r>
          </a:p>
        </p:txBody>
      </p:sp>
      <mc:AlternateContent xmlns:mc="http://schemas.openxmlformats.org/markup-compatibility/2006" xmlns:a14="http://schemas.microsoft.com/office/drawing/2010/main">
        <mc:Choice Requires="a14">
          <p:sp>
            <p:nvSpPr>
              <p:cNvPr id="24" name="Equation">
                <a:extLst>
                  <a:ext uri="{FF2B5EF4-FFF2-40B4-BE49-F238E27FC236}">
                    <a16:creationId xmlns:a16="http://schemas.microsoft.com/office/drawing/2014/main" id="{3DD24DE1-E358-AC48-A11B-E4688368BEE5}"/>
                  </a:ext>
                </a:extLst>
              </p:cNvPr>
              <p:cNvSpPr txBox="1"/>
              <p:nvPr/>
            </p:nvSpPr>
            <p:spPr>
              <a:xfrm>
                <a:off x="2220121" y="2179664"/>
                <a:ext cx="7467245" cy="707373"/>
              </a:xfrm>
              <a:prstGeom prst="rect">
                <a:avLst/>
              </a:prstGeom>
              <a:ln w="12700">
                <a:miter lim="400000"/>
              </a:ln>
            </p:spPr>
            <p:txBody>
              <a:bodyPr wrap="squar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r>
                        <a:rPr sz="2000" i="1">
                          <a:solidFill>
                            <a:srgbClr val="000000"/>
                          </a:solidFill>
                          <a:latin typeface="Cambria Math" panose="02040503050406030204" pitchFamily="18" charset="0"/>
                        </a:rPr>
                        <m:t>𝜑</m:t>
                      </m:r>
                      <m:r>
                        <a:rPr sz="2000" i="1">
                          <a:solidFill>
                            <a:srgbClr val="000000"/>
                          </a:solidFill>
                          <a:latin typeface="Cambria Math" panose="02040503050406030204" pitchFamily="18" charset="0"/>
                        </a:rPr>
                        <m:t>(</m:t>
                      </m:r>
                      <m:r>
                        <m:rPr>
                          <m:nor/>
                        </m:rPr>
                        <a:rPr sz="2000" i="1">
                          <a:solidFill>
                            <a:srgbClr val="000000"/>
                          </a:solidFill>
                          <a:latin typeface="Cambria Math" panose="02040503050406030204" pitchFamily="18" charset="0"/>
                        </a:rPr>
                        <m:t>r</m:t>
                      </m:r>
                      <m:r>
                        <a:rPr sz="2000" i="1">
                          <a:solidFill>
                            <a:srgbClr val="000000"/>
                          </a:solidFill>
                          <a:latin typeface="Cambria Math" panose="02040503050406030204" pitchFamily="18" charset="0"/>
                        </a:rPr>
                        <m:t>,</m:t>
                      </m:r>
                      <m:r>
                        <a:rPr sz="2000" i="1">
                          <a:solidFill>
                            <a:srgbClr val="000000"/>
                          </a:solidFill>
                          <a:latin typeface="Cambria Math" panose="02040503050406030204" pitchFamily="18" charset="0"/>
                        </a:rPr>
                        <m:t>𝑡</m:t>
                      </m:r>
                      <m:r>
                        <a:rPr sz="2000" i="1">
                          <a:solidFill>
                            <a:srgbClr val="000000"/>
                          </a:solidFill>
                          <a:latin typeface="Cambria Math" panose="02040503050406030204" pitchFamily="18" charset="0"/>
                        </a:rPr>
                        <m:t>)=</m:t>
                      </m:r>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𝑉</m:t>
                              </m:r>
                            </m:e>
                          </m:rad>
                        </m:den>
                      </m:f>
                      <m:limLow>
                        <m:limLowPr>
                          <m:ctrlPr>
                            <a:rPr sz="2000" i="1">
                              <a:solidFill>
                                <a:srgbClr val="000000"/>
                              </a:solidFill>
                              <a:latin typeface="Cambria Math" panose="02040503050406030204" pitchFamily="18" charset="0"/>
                            </a:rPr>
                          </m:ctrlPr>
                        </m:limLowPr>
                        <m:e>
                          <m:r>
                            <a:rPr sz="2000" i="1">
                              <a:solidFill>
                                <a:srgbClr val="000000"/>
                              </a:solidFill>
                              <a:latin typeface="Cambria Math" panose="02040503050406030204" pitchFamily="18" charset="0"/>
                            </a:rPr>
                            <m:t>∑</m:t>
                          </m:r>
                        </m:e>
                        <m:lim>
                          <m:r>
                            <m:rPr>
                              <m:nor/>
                            </m:rPr>
                            <a:rPr sz="2000" i="1">
                              <a:solidFill>
                                <a:srgbClr val="000000"/>
                              </a:solidFill>
                              <a:latin typeface="Cambria Math" panose="02040503050406030204" pitchFamily="18" charset="0"/>
                            </a:rPr>
                            <m:t>k</m:t>
                          </m:r>
                        </m:lim>
                      </m:limLow>
                      <m:sSubSup>
                        <m:sSubSupPr>
                          <m:ctrlPr>
                            <a:rPr sz="2000" i="1">
                              <a:solidFill>
                                <a:srgbClr val="000000"/>
                              </a:solidFill>
                              <a:latin typeface="Cambria Math" panose="02040503050406030204" pitchFamily="18" charset="0"/>
                            </a:rPr>
                          </m:ctrlPr>
                        </m:sSubSupPr>
                        <m:e>
                          <m:r>
                            <a:rPr sz="2000" i="1">
                              <a:solidFill>
                                <a:srgbClr val="000000"/>
                              </a:solidFill>
                              <a:latin typeface="Cambria Math" panose="02040503050406030204" pitchFamily="18" charset="0"/>
                            </a:rPr>
                            <m:t>𝑏</m:t>
                          </m:r>
                        </m:e>
                        <m:sub>
                          <m:r>
                            <m:rPr>
                              <m:nor/>
                            </m:rPr>
                            <a:rPr sz="2000" i="1">
                              <a:solidFill>
                                <a:srgbClr val="000000"/>
                              </a:solidFill>
                              <a:latin typeface="Cambria Math" panose="02040503050406030204" pitchFamily="18" charset="0"/>
                            </a:rPr>
                            <m:t>k</m:t>
                          </m:r>
                        </m:sub>
                        <m:sup>
                          <m:r>
                            <a:rPr sz="2000" i="1">
                              <a:solidFill>
                                <a:srgbClr val="000000"/>
                              </a:solidFill>
                              <a:latin typeface="Cambria Math" panose="02040503050406030204" pitchFamily="18" charset="0"/>
                            </a:rPr>
                            <m:t>−</m:t>
                          </m:r>
                        </m:sup>
                      </m:sSubSup>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|2</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0</m:t>
                                  </m:r>
                                </m:sup>
                              </m:sSup>
                              <m:r>
                                <a:rPr sz="2000" i="1">
                                  <a:solidFill>
                                    <a:srgbClr val="000000"/>
                                  </a:solidFill>
                                  <a:latin typeface="Cambria Math" panose="02040503050406030204" pitchFamily="18" charset="0"/>
                                </a:rPr>
                                <m:t>|</m:t>
                              </m:r>
                            </m:e>
                          </m:rad>
                        </m:den>
                      </m:f>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𝑒</m:t>
                          </m:r>
                        </m:e>
                        <m:sup>
                          <m:r>
                            <a:rPr sz="2000" i="1">
                              <a:solidFill>
                                <a:srgbClr val="000000"/>
                              </a:solidFill>
                              <a:latin typeface="Cambria Math" panose="02040503050406030204" pitchFamily="18" charset="0"/>
                            </a:rPr>
                            <m:t>−</m:t>
                          </m:r>
                          <m:r>
                            <a:rPr sz="2000" i="1">
                              <a:solidFill>
                                <a:srgbClr val="000000"/>
                              </a:solidFill>
                              <a:latin typeface="Cambria Math" panose="02040503050406030204" pitchFamily="18" charset="0"/>
                            </a:rPr>
                            <m:t>𝜄</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𝜇</m:t>
                              </m:r>
                            </m:sup>
                          </m:sSup>
                          <m:sSub>
                            <m:sSubPr>
                              <m:ctrlPr>
                                <a:rPr sz="2000" i="1">
                                  <a:solidFill>
                                    <a:srgbClr val="000000"/>
                                  </a:solidFill>
                                  <a:latin typeface="Cambria Math" panose="02040503050406030204" pitchFamily="18" charset="0"/>
                                </a:rPr>
                              </m:ctrlPr>
                            </m:sSubPr>
                            <m:e>
                              <m:r>
                                <a:rPr sz="2000" i="1">
                                  <a:solidFill>
                                    <a:srgbClr val="000000"/>
                                  </a:solidFill>
                                  <a:latin typeface="Cambria Math" panose="02040503050406030204" pitchFamily="18" charset="0"/>
                                </a:rPr>
                                <m:t>𝑥</m:t>
                              </m:r>
                            </m:e>
                            <m:sub>
                              <m:r>
                                <a:rPr sz="2000" i="1">
                                  <a:solidFill>
                                    <a:srgbClr val="000000"/>
                                  </a:solidFill>
                                  <a:latin typeface="Cambria Math" panose="02040503050406030204" pitchFamily="18" charset="0"/>
                                </a:rPr>
                                <m:t>𝜇</m:t>
                              </m:r>
                            </m:sub>
                          </m:sSub>
                        </m:sup>
                      </m:sSup>
                      <m:r>
                        <a:rPr sz="2000" i="1">
                          <a:solidFill>
                            <a:srgbClr val="000000"/>
                          </a:solidFill>
                          <a:latin typeface="Cambria Math" panose="02040503050406030204" pitchFamily="18" charset="0"/>
                        </a:rPr>
                        <m:t>+</m:t>
                      </m:r>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𝑉</m:t>
                              </m:r>
                            </m:e>
                          </m:rad>
                        </m:den>
                      </m:f>
                      <m:limLow>
                        <m:limLowPr>
                          <m:ctrlPr>
                            <a:rPr sz="2000" i="1">
                              <a:solidFill>
                                <a:srgbClr val="000000"/>
                              </a:solidFill>
                              <a:latin typeface="Cambria Math" panose="02040503050406030204" pitchFamily="18" charset="0"/>
                            </a:rPr>
                          </m:ctrlPr>
                        </m:limLowPr>
                        <m:e>
                          <m:r>
                            <a:rPr sz="2000" i="1">
                              <a:solidFill>
                                <a:srgbClr val="000000"/>
                              </a:solidFill>
                              <a:latin typeface="Cambria Math" panose="02040503050406030204" pitchFamily="18" charset="0"/>
                            </a:rPr>
                            <m:t>∑</m:t>
                          </m:r>
                        </m:e>
                        <m:lim>
                          <m:r>
                            <m:rPr>
                              <m:nor/>
                            </m:rPr>
                            <a:rPr sz="2000" i="1">
                              <a:solidFill>
                                <a:srgbClr val="000000"/>
                              </a:solidFill>
                              <a:latin typeface="Cambria Math" panose="02040503050406030204" pitchFamily="18" charset="0"/>
                            </a:rPr>
                            <m:t>k</m:t>
                          </m:r>
                        </m:lim>
                      </m:limLow>
                      <m:sSubSup>
                        <m:sSubSupPr>
                          <m:ctrlPr>
                            <a:rPr sz="2000" i="1">
                              <a:solidFill>
                                <a:srgbClr val="000000"/>
                              </a:solidFill>
                              <a:latin typeface="Cambria Math" panose="02040503050406030204" pitchFamily="18" charset="0"/>
                            </a:rPr>
                          </m:ctrlPr>
                        </m:sSubSupPr>
                        <m:e>
                          <m:r>
                            <a:rPr sz="2000" i="1">
                              <a:solidFill>
                                <a:srgbClr val="000000"/>
                              </a:solidFill>
                              <a:latin typeface="Cambria Math" panose="02040503050406030204" pitchFamily="18" charset="0"/>
                            </a:rPr>
                            <m:t>𝑏</m:t>
                          </m:r>
                        </m:e>
                        <m:sub>
                          <m:r>
                            <m:rPr>
                              <m:nor/>
                            </m:rPr>
                            <a:rPr sz="2000" i="1">
                              <a:solidFill>
                                <a:srgbClr val="000000"/>
                              </a:solidFill>
                              <a:latin typeface="Cambria Math" panose="02040503050406030204" pitchFamily="18" charset="0"/>
                            </a:rPr>
                            <m:t>k</m:t>
                          </m:r>
                        </m:sub>
                        <m:sup>
                          <m:r>
                            <a:rPr sz="2000" i="1">
                              <a:solidFill>
                                <a:srgbClr val="000000"/>
                              </a:solidFill>
                              <a:latin typeface="Cambria Math" panose="02040503050406030204" pitchFamily="18" charset="0"/>
                            </a:rPr>
                            <m:t>+</m:t>
                          </m:r>
                        </m:sup>
                      </m:sSubSup>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|2</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0</m:t>
                                  </m:r>
                                </m:sup>
                              </m:sSup>
                              <m:r>
                                <a:rPr sz="2000" i="1">
                                  <a:solidFill>
                                    <a:srgbClr val="000000"/>
                                  </a:solidFill>
                                  <a:latin typeface="Cambria Math" panose="02040503050406030204" pitchFamily="18" charset="0"/>
                                </a:rPr>
                                <m:t>|</m:t>
                              </m:r>
                            </m:e>
                          </m:rad>
                        </m:den>
                      </m:f>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𝑒</m:t>
                          </m:r>
                        </m:e>
                        <m:sup>
                          <m:r>
                            <a:rPr sz="2000" i="1">
                              <a:solidFill>
                                <a:srgbClr val="000000"/>
                              </a:solidFill>
                              <a:latin typeface="Cambria Math" panose="02040503050406030204" pitchFamily="18" charset="0"/>
                            </a:rPr>
                            <m:t>𝜄</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𝜇</m:t>
                              </m:r>
                            </m:sup>
                          </m:sSup>
                          <m:sSub>
                            <m:sSubPr>
                              <m:ctrlPr>
                                <a:rPr sz="2000" i="1">
                                  <a:solidFill>
                                    <a:srgbClr val="000000"/>
                                  </a:solidFill>
                                  <a:latin typeface="Cambria Math" panose="02040503050406030204" pitchFamily="18" charset="0"/>
                                </a:rPr>
                              </m:ctrlPr>
                            </m:sSubPr>
                            <m:e>
                              <m:r>
                                <a:rPr sz="2000" i="1">
                                  <a:solidFill>
                                    <a:srgbClr val="000000"/>
                                  </a:solidFill>
                                  <a:latin typeface="Cambria Math" panose="02040503050406030204" pitchFamily="18" charset="0"/>
                                </a:rPr>
                                <m:t>𝑥</m:t>
                              </m:r>
                            </m:e>
                            <m:sub>
                              <m:r>
                                <a:rPr sz="2000" i="1">
                                  <a:solidFill>
                                    <a:srgbClr val="000000"/>
                                  </a:solidFill>
                                  <a:latin typeface="Cambria Math" panose="02040503050406030204" pitchFamily="18" charset="0"/>
                                </a:rPr>
                                <m:t>𝜇</m:t>
                              </m:r>
                            </m:sub>
                          </m:sSub>
                        </m:sup>
                      </m:sSup>
                    </m:oMath>
                  </m:oMathPara>
                </a14:m>
                <a:endParaRPr sz="2000"/>
              </a:p>
            </p:txBody>
          </p:sp>
        </mc:Choice>
        <mc:Fallback xmlns="">
          <p:sp>
            <p:nvSpPr>
              <p:cNvPr id="24" name="Equation">
                <a:extLst>
                  <a:ext uri="{FF2B5EF4-FFF2-40B4-BE49-F238E27FC236}">
                    <a16:creationId xmlns:a16="http://schemas.microsoft.com/office/drawing/2014/main" id="{3DD24DE1-E358-AC48-A11B-E4688368BEE5}"/>
                  </a:ext>
                </a:extLst>
              </p:cNvPr>
              <p:cNvSpPr txBox="1">
                <a:spLocks noRot="1" noChangeAspect="1" noMove="1" noResize="1" noEditPoints="1" noAdjustHandles="1" noChangeArrowheads="1" noChangeShapeType="1" noTextEdit="1"/>
              </p:cNvSpPr>
              <p:nvPr/>
            </p:nvSpPr>
            <p:spPr>
              <a:xfrm>
                <a:off x="2220121" y="2179664"/>
                <a:ext cx="7467245" cy="707373"/>
              </a:xfrm>
              <a:prstGeom prst="rect">
                <a:avLst/>
              </a:prstGeom>
              <a:blipFill>
                <a:blip r:embed="rId2"/>
                <a:stretch>
                  <a:fillRect b="-12281"/>
                </a:stretch>
              </a:blipFill>
              <a:ln w="12700">
                <a:miter lim="400000"/>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B446E10A-E164-F941-822A-3D61915FCD40}"/>
              </a:ext>
            </a:extLst>
          </p:cNvPr>
          <p:cNvGrpSpPr/>
          <p:nvPr/>
        </p:nvGrpSpPr>
        <p:grpSpPr>
          <a:xfrm>
            <a:off x="-132420" y="2898518"/>
            <a:ext cx="9721557" cy="2150162"/>
            <a:chOff x="-1148430" y="2927372"/>
            <a:chExt cx="9721557" cy="2150162"/>
          </a:xfrm>
        </p:grpSpPr>
        <mc:AlternateContent xmlns:mc="http://schemas.openxmlformats.org/markup-compatibility/2006" xmlns:a14="http://schemas.microsoft.com/office/drawing/2010/main">
          <mc:Choice Requires="a14">
            <p:sp>
              <p:nvSpPr>
                <p:cNvPr id="25" name="Equation">
                  <a:extLst>
                    <a:ext uri="{FF2B5EF4-FFF2-40B4-BE49-F238E27FC236}">
                      <a16:creationId xmlns:a16="http://schemas.microsoft.com/office/drawing/2014/main" id="{338A4892-E031-6743-A3A0-9EC49D31F4F9}"/>
                    </a:ext>
                  </a:extLst>
                </p:cNvPr>
                <p:cNvSpPr txBox="1"/>
                <p:nvPr/>
              </p:nvSpPr>
              <p:spPr>
                <a:xfrm>
                  <a:off x="2674178" y="2927372"/>
                  <a:ext cx="4219104" cy="582404"/>
                </a:xfrm>
                <a:prstGeom prst="rect">
                  <a:avLst/>
                </a:prstGeom>
                <a:ln w="12700">
                  <a:miter lim="400000"/>
                </a:ln>
              </p:spPr>
              <p:txBody>
                <a:bodyPr wrap="non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ℒ</m:t>
                            </m:r>
                          </m:e>
                          <m:sup>
                            <m:r>
                              <a:rPr lang="ar-AE" i="1">
                                <a:solidFill>
                                  <a:srgbClr val="7030A0"/>
                                </a:solidFill>
                                <a:latin typeface="Cambria Math" panose="02040503050406030204" pitchFamily="18" charset="0"/>
                              </a:rPr>
                              <m:t>(</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f>
                          <m:fPr>
                            <m:ctrlPr>
                              <a:rPr lang="ar-AE" i="1">
                                <a:solidFill>
                                  <a:srgbClr val="7030A0"/>
                                </a:solidFill>
                                <a:latin typeface="Cambria Math" panose="02040503050406030204" pitchFamily="18" charset="0"/>
                              </a:rPr>
                            </m:ctrlPr>
                          </m:fPr>
                          <m:num>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𝛼</m:t>
                                </m:r>
                              </m:e>
                              <m:sup>
                                <m:r>
                                  <a:rPr lang="ar-AE" i="1">
                                    <a:solidFill>
                                      <a:srgbClr val="7030A0"/>
                                    </a:solidFill>
                                    <a:latin typeface="Cambria Math" panose="02040503050406030204" pitchFamily="18" charset="0"/>
                                  </a:rPr>
                                  <m:t>𝑛</m:t>
                                </m:r>
                              </m:sup>
                            </m:sSup>
                          </m:num>
                          <m:den>
                            <m:r>
                              <a:rPr lang="ar-AE" i="1">
                                <a:solidFill>
                                  <a:srgbClr val="7030A0"/>
                                </a:solidFill>
                                <a:latin typeface="Cambria Math" panose="02040503050406030204" pitchFamily="18" charset="0"/>
                              </a:rPr>
                              <m:t>2(</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den>
                        </m:f>
                        <m:r>
                          <a:rPr lang="ar-AE" i="1">
                            <a:solidFill>
                              <a:srgbClr val="7030A0"/>
                            </a:solidFill>
                            <a:latin typeface="Cambria Math" panose="02040503050406030204" pitchFamily="18" charset="0"/>
                          </a:rPr>
                          <m:t>(</m:t>
                        </m:r>
                        <m:sSub>
                          <m:sSubPr>
                            <m:ctrlPr>
                              <a:rPr lang="ar-AE" i="1">
                                <a:solidFill>
                                  <a:srgbClr val="7030A0"/>
                                </a:solidFill>
                                <a:latin typeface="Cambria Math" panose="02040503050406030204" pitchFamily="18" charset="0"/>
                              </a:rPr>
                            </m:ctrlPr>
                          </m:sSubPr>
                          <m:e>
                            <m:r>
                              <a:rPr lang="ar-AE" i="1">
                                <a:solidFill>
                                  <a:srgbClr val="7030A0"/>
                                </a:solidFill>
                                <a:latin typeface="Cambria Math" panose="02040503050406030204" pitchFamily="18" charset="0"/>
                              </a:rPr>
                              <m:t>𝜕</m:t>
                            </m:r>
                          </m:e>
                          <m:sub>
                            <m:r>
                              <a:rPr lang="ar-AE" i="1">
                                <a:solidFill>
                                  <a:srgbClr val="7030A0"/>
                                </a:solidFill>
                                <a:latin typeface="Cambria Math" panose="02040503050406030204" pitchFamily="18" charset="0"/>
                              </a:rPr>
                              <m:t>𝜇</m:t>
                            </m:r>
                          </m:sub>
                        </m:sSub>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m:t>
                            </m:r>
                          </m:e>
                          <m:sup>
                            <m:r>
                              <a:rPr lang="ar-AE" i="1">
                                <a:solidFill>
                                  <a:srgbClr val="7030A0"/>
                                </a:solidFill>
                                <a:latin typeface="Cambria Math" panose="02040503050406030204" pitchFamily="18" charset="0"/>
                              </a:rPr>
                              <m:t>𝜇</m:t>
                            </m:r>
                          </m:sup>
                        </m:sSup>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𝑚</m:t>
                            </m:r>
                          </m:e>
                          <m:sup>
                            <m:r>
                              <a:rPr lang="ar-AE" i="1">
                                <a:solidFill>
                                  <a:srgbClr val="7030A0"/>
                                </a:solidFill>
                                <a:latin typeface="Cambria Math" panose="02040503050406030204" pitchFamily="18" charset="0"/>
                              </a:rPr>
                              <m:t>2</m:t>
                            </m:r>
                          </m:sup>
                        </m:sSup>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m:t>
                            </m:r>
                          </m:e>
                          <m:sup>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sup>
                        </m:sSup>
                      </m:oMath>
                    </m:oMathPara>
                  </a14:m>
                  <a:endParaRPr lang="ar-AE">
                    <a:solidFill>
                      <a:srgbClr val="7030A0"/>
                    </a:solidFill>
                  </a:endParaRPr>
                </a:p>
              </p:txBody>
            </p:sp>
          </mc:Choice>
          <mc:Fallback xmlns="">
            <p:sp>
              <p:nvSpPr>
                <p:cNvPr id="25" name="Equation">
                  <a:extLst>
                    <a:ext uri="{FF2B5EF4-FFF2-40B4-BE49-F238E27FC236}">
                      <a16:creationId xmlns:a16="http://schemas.microsoft.com/office/drawing/2014/main" id="{338A4892-E031-6743-A3A0-9EC49D31F4F9}"/>
                    </a:ext>
                  </a:extLst>
                </p:cNvPr>
                <p:cNvSpPr txBox="1">
                  <a:spLocks noRot="1" noChangeAspect="1" noMove="1" noResize="1" noEditPoints="1" noAdjustHandles="1" noChangeArrowheads="1" noChangeShapeType="1" noTextEdit="1"/>
                </p:cNvSpPr>
                <p:nvPr/>
              </p:nvSpPr>
              <p:spPr>
                <a:xfrm>
                  <a:off x="2674178" y="2927372"/>
                  <a:ext cx="4219104" cy="582404"/>
                </a:xfrm>
                <a:prstGeom prst="rect">
                  <a:avLst/>
                </a:prstGeom>
                <a:blipFill>
                  <a:blip r:embed="rId3"/>
                  <a:stretch>
                    <a:fillRect l="-300" r="-3303" b="-17021"/>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Equation">
                  <a:extLst>
                    <a:ext uri="{FF2B5EF4-FFF2-40B4-BE49-F238E27FC236}">
                      <a16:creationId xmlns:a16="http://schemas.microsoft.com/office/drawing/2014/main" id="{F8DD6979-537B-5A44-B79D-3DE283CB529A}"/>
                    </a:ext>
                  </a:extLst>
                </p:cNvPr>
                <p:cNvSpPr txBox="1"/>
                <p:nvPr/>
              </p:nvSpPr>
              <p:spPr>
                <a:xfrm>
                  <a:off x="570872" y="3580817"/>
                  <a:ext cx="8002255" cy="582404"/>
                </a:xfrm>
                <a:prstGeom prst="rect">
                  <a:avLst/>
                </a:prstGeom>
                <a:ln w="12700">
                  <a:miter lim="400000"/>
                </a:ln>
              </p:spPr>
              <p:txBody>
                <a:bodyPr wrap="non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ℋ</m:t>
                            </m:r>
                          </m:e>
                          <m:sup>
                            <m:r>
                              <a:rPr lang="ar-AE" i="1">
                                <a:solidFill>
                                  <a:srgbClr val="7030A0"/>
                                </a:solidFill>
                                <a:latin typeface="Cambria Math" panose="02040503050406030204" pitchFamily="18" charset="0"/>
                              </a:rPr>
                              <m:t>(</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f>
                          <m:fPr>
                            <m:ctrlPr>
                              <a:rPr lang="ar-AE" i="1">
                                <a:solidFill>
                                  <a:srgbClr val="7030A0"/>
                                </a:solidFill>
                                <a:latin typeface="Cambria Math" panose="02040503050406030204" pitchFamily="18" charset="0"/>
                              </a:rPr>
                            </m:ctrlPr>
                          </m:fPr>
                          <m:num>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𝛼</m:t>
                                </m:r>
                              </m:e>
                              <m:sup>
                                <m:r>
                                  <a:rPr lang="ar-AE" i="1">
                                    <a:solidFill>
                                      <a:srgbClr val="7030A0"/>
                                    </a:solidFill>
                                    <a:latin typeface="Cambria Math" panose="02040503050406030204" pitchFamily="18" charset="0"/>
                                  </a:rPr>
                                  <m:t>𝑛</m:t>
                                </m:r>
                              </m:sup>
                            </m:sSup>
                          </m:num>
                          <m:den>
                            <m:r>
                              <a:rPr lang="ar-AE" i="1">
                                <a:solidFill>
                                  <a:srgbClr val="7030A0"/>
                                </a:solidFill>
                                <a:latin typeface="Cambria Math" panose="02040503050406030204" pitchFamily="18" charset="0"/>
                              </a:rPr>
                              <m:t>2(</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den>
                        </m:f>
                        <m:r>
                          <a:rPr lang="ar-AE" i="1">
                            <a:solidFill>
                              <a:srgbClr val="7030A0"/>
                            </a:solidFill>
                            <a:latin typeface="Cambria Math" panose="02040503050406030204" pitchFamily="18" charset="0"/>
                          </a:rPr>
                          <m:t>(</m:t>
                        </m:r>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sSup>
                          <m:sSupPr>
                            <m:ctrlPr>
                              <a:rPr lang="ar-AE" i="1">
                                <a:solidFill>
                                  <a:srgbClr val="7030A0"/>
                                </a:solidFill>
                                <a:latin typeface="Cambria Math" panose="02040503050406030204" pitchFamily="18" charset="0"/>
                              </a:rPr>
                            </m:ctrlPr>
                          </m:sSupPr>
                          <m:e>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𝑚</m:t>
                            </m:r>
                          </m:e>
                          <m:sup>
                            <m:r>
                              <a:rPr lang="ar-AE" i="1">
                                <a:solidFill>
                                  <a:srgbClr val="7030A0"/>
                                </a:solidFill>
                                <a:latin typeface="Cambria Math" panose="02040503050406030204" pitchFamily="18" charset="0"/>
                              </a:rPr>
                              <m:t>2</m:t>
                            </m:r>
                          </m:sup>
                        </m:sSup>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m:t>
                            </m:r>
                          </m:e>
                          <m:sup>
                            <m:r>
                              <a:rPr lang="ar-AE" i="1">
                                <a:solidFill>
                                  <a:srgbClr val="7030A0"/>
                                </a:solidFill>
                                <a:latin typeface="Cambria Math" panose="02040503050406030204" pitchFamily="18" charset="0"/>
                              </a:rPr>
                              <m:t>𝑛</m:t>
                            </m:r>
                          </m:sup>
                        </m:sSup>
                        <m:r>
                          <a:rPr lang="ar-AE" i="1">
                            <a:solidFill>
                              <a:srgbClr val="7030A0"/>
                            </a:solidFill>
                            <a:latin typeface="Cambria Math" panose="02040503050406030204" pitchFamily="18" charset="0"/>
                          </a:rPr>
                          <m:t>((2</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sSup>
                          <m:sSupPr>
                            <m:ctrlPr>
                              <a:rPr lang="ar-AE" i="1">
                                <a:solidFill>
                                  <a:srgbClr val="7030A0"/>
                                </a:solidFill>
                                <a:latin typeface="Cambria Math" panose="02040503050406030204" pitchFamily="18" charset="0"/>
                              </a:rPr>
                            </m:ctrlPr>
                          </m:sSupPr>
                          <m:e>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𝑚</m:t>
                            </m:r>
                          </m:e>
                          <m:sup>
                            <m:r>
                              <a:rPr lang="ar-AE" i="1">
                                <a:solidFill>
                                  <a:srgbClr val="7030A0"/>
                                </a:solidFill>
                                <a:latin typeface="Cambria Math" panose="02040503050406030204" pitchFamily="18" charset="0"/>
                              </a:rPr>
                              <m:t>2</m:t>
                            </m:r>
                          </m:sup>
                        </m:sSup>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oMath>
                    </m:oMathPara>
                  </a14:m>
                  <a:endParaRPr lang="ar-AE">
                    <a:solidFill>
                      <a:srgbClr val="7030A0"/>
                    </a:solidFill>
                  </a:endParaRPr>
                </a:p>
              </p:txBody>
            </p:sp>
          </mc:Choice>
          <mc:Fallback xmlns="">
            <p:sp>
              <p:nvSpPr>
                <p:cNvPr id="26" name="Equation">
                  <a:extLst>
                    <a:ext uri="{FF2B5EF4-FFF2-40B4-BE49-F238E27FC236}">
                      <a16:creationId xmlns:a16="http://schemas.microsoft.com/office/drawing/2014/main" id="{F8DD6979-537B-5A44-B79D-3DE283CB529A}"/>
                    </a:ext>
                  </a:extLst>
                </p:cNvPr>
                <p:cNvSpPr txBox="1">
                  <a:spLocks noRot="1" noChangeAspect="1" noMove="1" noResize="1" noEditPoints="1" noAdjustHandles="1" noChangeArrowheads="1" noChangeShapeType="1" noTextEdit="1"/>
                </p:cNvSpPr>
                <p:nvPr/>
              </p:nvSpPr>
              <p:spPr>
                <a:xfrm>
                  <a:off x="570872" y="3580817"/>
                  <a:ext cx="8002255" cy="582404"/>
                </a:xfrm>
                <a:prstGeom prst="rect">
                  <a:avLst/>
                </a:prstGeom>
                <a:blipFill>
                  <a:blip r:embed="rId4"/>
                  <a:stretch>
                    <a:fillRect l="-158" r="-1741" b="-17021"/>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a:extLst>
                    <a:ext uri="{FF2B5EF4-FFF2-40B4-BE49-F238E27FC236}">
                      <a16:creationId xmlns:a16="http://schemas.microsoft.com/office/drawing/2014/main" id="{E480A726-7BC7-1945-B77B-3A61D5A8BB00}"/>
                    </a:ext>
                  </a:extLst>
                </p:cNvPr>
                <p:cNvSpPr txBox="1"/>
                <p:nvPr/>
              </p:nvSpPr>
              <p:spPr>
                <a:xfrm>
                  <a:off x="-1148430" y="4077620"/>
                  <a:ext cx="9167286" cy="99991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65023" tIns="65023" rIns="65023" bIns="65023" anchor="ctr">
                  <a:normAutofit/>
                </a:bodyPr>
                <a:lstStyle>
                  <a:lvl1pPr>
                    <a:spcBef>
                      <a:spcPts val="4200"/>
                    </a:spcBef>
                    <a:defRPr sz="3200"/>
                  </a:lvl1pPr>
                </a:lstStyle>
                <a:p>
                  <a:pPr/>
                  <a14:m>
                    <m:oMathPara xmlns:m="http://schemas.openxmlformats.org/officeDocument/2006/math">
                      <m:oMathParaPr>
                        <m:jc m:val="center"/>
                      </m:oMathParaPr>
                      <m:oMath xmlns:m="http://schemas.openxmlformats.org/officeDocument/2006/math">
                        <m:sSup>
                          <m:sSupPr>
                            <m:ctrlPr>
                              <a:rPr lang="ar-AE" sz="1800" i="1" smtClean="0">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𝐻</m:t>
                            </m:r>
                          </m:e>
                          <m: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𝑛</m:t>
                            </m:r>
                            <m:r>
                              <a:rPr lang="ar-AE" sz="1800" i="1">
                                <a:solidFill>
                                  <a:srgbClr val="7030A0"/>
                                </a:solidFill>
                                <a:latin typeface="Cambria Math" panose="02040503050406030204" pitchFamily="18" charset="0"/>
                              </a:rPr>
                              <m:t>)</m:t>
                            </m:r>
                          </m:sup>
                        </m:sSup>
                        <m:r>
                          <a:rPr lang="ar-AE" sz="1800" i="1">
                            <a:solidFill>
                              <a:srgbClr val="7030A0"/>
                            </a:solidFill>
                            <a:latin typeface="Cambria Math" panose="02040503050406030204" pitchFamily="18" charset="0"/>
                          </a:rPr>
                          <m:t>∼(</m:t>
                        </m:r>
                        <m:f>
                          <m:fPr>
                            <m:ctrlPr>
                              <a:rPr lang="ar-AE" sz="1800" i="1">
                                <a:solidFill>
                                  <a:srgbClr val="7030A0"/>
                                </a:solidFill>
                                <a:latin typeface="Cambria Math" panose="02040503050406030204" pitchFamily="18" charset="0"/>
                              </a:rPr>
                            </m:ctrlPr>
                          </m:fPr>
                          <m:num>
                            <m:r>
                              <a:rPr lang="ar-AE" sz="1800" i="1">
                                <a:solidFill>
                                  <a:srgbClr val="7030A0"/>
                                </a:solidFill>
                                <a:latin typeface="Cambria Math" panose="02040503050406030204" pitchFamily="18" charset="0"/>
                              </a:rPr>
                              <m:t>𝛼</m:t>
                            </m:r>
                          </m:num>
                          <m:den>
                            <m:r>
                              <a:rPr lang="ar-AE" sz="1800" i="1">
                                <a:solidFill>
                                  <a:srgbClr val="7030A0"/>
                                </a:solidFill>
                                <a:latin typeface="Cambria Math" panose="02040503050406030204" pitchFamily="18" charset="0"/>
                              </a:rPr>
                              <m:t>𝑉</m:t>
                            </m:r>
                          </m:den>
                        </m:f>
                        <m:r>
                          <a:rPr lang="ar-AE" sz="1800" i="1">
                            <a:solidFill>
                              <a:srgbClr val="7030A0"/>
                            </a:solidFill>
                            <a:latin typeface="Cambria Math" panose="02040503050406030204" pitchFamily="18" charset="0"/>
                          </a:rPr>
                          <m:t>ℏ</m:t>
                        </m:r>
                        <m:r>
                          <m:rPr>
                            <m:sty m:val="p"/>
                          </m:rPr>
                          <a:rPr lang="el-GR" sz="1800" i="1">
                            <a:solidFill>
                              <a:srgbClr val="7030A0"/>
                            </a:solidFill>
                            <a:latin typeface="Cambria Math" panose="02040503050406030204" pitchFamily="18" charset="0"/>
                          </a:rPr>
                          <m:t>Ω</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𝑔</m:t>
                            </m:r>
                          </m:e>
                          <m:sup>
                            <m:r>
                              <a:rPr lang="ar-AE" sz="1800" i="1">
                                <a:solidFill>
                                  <a:srgbClr val="7030A0"/>
                                </a:solidFill>
                                <a:latin typeface="Cambria Math" panose="02040503050406030204" pitchFamily="18" charset="0"/>
                              </a:rPr>
                              <m:t>2</m:t>
                            </m:r>
                          </m:sup>
                        </m:sSup>
                        <m:r>
                          <a:rPr lang="ar-AE" sz="1800" i="1">
                            <a:solidFill>
                              <a:srgbClr val="7030A0"/>
                            </a:solidFill>
                            <a:latin typeface="Cambria Math" panose="02040503050406030204" pitchFamily="18" charset="0"/>
                          </a:rPr>
                          <m:t>𝑄</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𝑄</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𝐾</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𝐾</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𝑔𝑄</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𝐾</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𝑔𝐾</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𝑄</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oMath>
                    </m:oMathPara>
                  </a14:m>
                  <a:endParaRPr lang="ar-AE" sz="1800">
                    <a:solidFill>
                      <a:srgbClr val="7030A0"/>
                    </a:solidFill>
                  </a:endParaRPr>
                </a:p>
              </p:txBody>
            </p:sp>
          </mc:Choice>
          <mc:Fallback xmlns="">
            <p:sp>
              <p:nvSpPr>
                <p:cNvPr id="27" name="Rectangle">
                  <a:extLst>
                    <a:ext uri="{FF2B5EF4-FFF2-40B4-BE49-F238E27FC236}">
                      <a16:creationId xmlns:a16="http://schemas.microsoft.com/office/drawing/2014/main" id="{E480A726-7BC7-1945-B77B-3A61D5A8BB00}"/>
                    </a:ext>
                  </a:extLst>
                </p:cNvPr>
                <p:cNvSpPr txBox="1">
                  <a:spLocks noRot="1" noChangeAspect="1" noMove="1" noResize="1" noEditPoints="1" noAdjustHandles="1" noChangeArrowheads="1" noChangeShapeType="1" noTextEdit="1"/>
                </p:cNvSpPr>
                <p:nvPr/>
              </p:nvSpPr>
              <p:spPr>
                <a:xfrm>
                  <a:off x="-1148430" y="4077620"/>
                  <a:ext cx="9167286" cy="999914"/>
                </a:xfrm>
                <a:prstGeom prst="rect">
                  <a:avLst/>
                </a:prstGeom>
                <a:blipFill>
                  <a:blip r:embed="rId5"/>
                  <a:stretch>
                    <a:fillRect/>
                  </a:stretch>
                </a:blipFill>
                <a:ln w="12700">
                  <a:miter lim="400000"/>
                </a:ln>
                <a:extLst>
                  <a:ext uri="{C572A759-6A51-4108-AA02-DFA0A04FC94B}">
                    <ma14:wrappingTextBoxFlag xmlns:a14="http://schemas.microsoft.com/office/drawing/2010/main" xmlns:ma14="http://schemas.microsoft.com/office/mac/drawingml/2011/main" xmlns:m="http://schemas.openxmlformats.org/officeDocument/2006/math" xmlns="" val="1"/>
                  </a:ext>
                </a:extLst>
              </p:spPr>
              <p:txBody>
                <a:bodyPr/>
                <a:lstStyle/>
                <a:p>
                  <a:r>
                    <a:rPr lang="en-US">
                      <a:noFill/>
                    </a:rPr>
                    <a:t> </a:t>
                  </a:r>
                </a:p>
              </p:txBody>
            </p:sp>
          </mc:Fallback>
        </mc:AlternateContent>
      </p:grpSp>
      <p:grpSp>
        <p:nvGrpSpPr>
          <p:cNvPr id="4" name="Group 3">
            <a:extLst>
              <a:ext uri="{FF2B5EF4-FFF2-40B4-BE49-F238E27FC236}">
                <a16:creationId xmlns:a16="http://schemas.microsoft.com/office/drawing/2014/main" id="{E45D1998-E124-554F-918D-1FFA0B0EBFEF}"/>
              </a:ext>
            </a:extLst>
          </p:cNvPr>
          <p:cNvGrpSpPr/>
          <p:nvPr/>
        </p:nvGrpSpPr>
        <p:grpSpPr>
          <a:xfrm>
            <a:off x="8386295" y="4248112"/>
            <a:ext cx="2935602" cy="602601"/>
            <a:chOff x="2215331" y="5103770"/>
            <a:chExt cx="2744090" cy="532507"/>
          </a:xfrm>
        </p:grpSpPr>
        <mc:AlternateContent xmlns:mc="http://schemas.openxmlformats.org/markup-compatibility/2006" xmlns:a14="http://schemas.microsoft.com/office/drawing/2010/main">
          <mc:Choice Requires="a14">
            <p:sp>
              <p:nvSpPr>
                <p:cNvPr id="28" name="Equation">
                  <a:extLst>
                    <a:ext uri="{FF2B5EF4-FFF2-40B4-BE49-F238E27FC236}">
                      <a16:creationId xmlns:a16="http://schemas.microsoft.com/office/drawing/2014/main" id="{C89090EC-863C-6343-8767-09E28CDB7F9D}"/>
                    </a:ext>
                  </a:extLst>
                </p:cNvPr>
                <p:cNvSpPr txBox="1"/>
                <p:nvPr/>
              </p:nvSpPr>
              <p:spPr>
                <a:xfrm>
                  <a:off x="3655747" y="5117299"/>
                  <a:ext cx="1303674" cy="491144"/>
                </a:xfrm>
                <a:prstGeom prst="rect">
                  <a:avLst/>
                </a:prstGeom>
                <a:ln w="12700">
                  <a:miter lim="400000"/>
                </a:ln>
              </p:spPr>
              <p:txBody>
                <a:bodyPr wrap="squar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r>
                          <a:rPr lang="ar-AE" i="1" smtClean="0">
                            <a:solidFill>
                              <a:schemeClr val="tx1">
                                <a:lumMod val="95000"/>
                                <a:lumOff val="5000"/>
                              </a:schemeClr>
                            </a:solidFill>
                            <a:latin typeface="Cambria Math" panose="02040503050406030204" pitchFamily="18" charset="0"/>
                          </a:rPr>
                          <m:t>𝑔</m:t>
                        </m:r>
                        <m:r>
                          <a:rPr lang="ar-AE" i="1" smtClean="0">
                            <a:solidFill>
                              <a:schemeClr val="tx1">
                                <a:lumMod val="95000"/>
                                <a:lumOff val="5000"/>
                              </a:schemeClr>
                            </a:solidFill>
                            <a:latin typeface="Cambria Math" panose="02040503050406030204" pitchFamily="18" charset="0"/>
                          </a:rPr>
                          <m:t>=</m:t>
                        </m:r>
                        <m:f>
                          <m:fPr>
                            <m:ctrlPr>
                              <a:rPr lang="ar-AE" i="1">
                                <a:solidFill>
                                  <a:schemeClr val="tx1">
                                    <a:lumMod val="95000"/>
                                    <a:lumOff val="5000"/>
                                  </a:schemeClr>
                                </a:solidFill>
                                <a:latin typeface="Cambria Math" panose="02040503050406030204" pitchFamily="18" charset="0"/>
                              </a:rPr>
                            </m:ctrlPr>
                          </m:fPr>
                          <m:num>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𝑚</m:t>
                                </m:r>
                              </m:e>
                              <m:sup>
                                <m:r>
                                  <a:rPr lang="ar-AE" i="1">
                                    <a:solidFill>
                                      <a:schemeClr val="tx1">
                                        <a:lumMod val="95000"/>
                                        <a:lumOff val="5000"/>
                                      </a:schemeClr>
                                    </a:solidFill>
                                    <a:latin typeface="Cambria Math" panose="02040503050406030204" pitchFamily="18" charset="0"/>
                                  </a:rPr>
                                  <m:t>2</m:t>
                                </m:r>
                              </m:sup>
                            </m:sSup>
                          </m:num>
                          <m:den>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ℏ</m:t>
                                </m:r>
                              </m:e>
                              <m:sup>
                                <m:r>
                                  <a:rPr lang="ar-AE" i="1">
                                    <a:solidFill>
                                      <a:schemeClr val="tx1">
                                        <a:lumMod val="95000"/>
                                        <a:lumOff val="5000"/>
                                      </a:schemeClr>
                                    </a:solidFill>
                                    <a:latin typeface="Cambria Math" panose="02040503050406030204" pitchFamily="18" charset="0"/>
                                  </a:rPr>
                                  <m:t>2</m:t>
                                </m:r>
                              </m:sup>
                            </m:sSup>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𝜔</m:t>
                                </m:r>
                              </m:e>
                              <m:sup>
                                <m:r>
                                  <a:rPr lang="ar-AE" i="1">
                                    <a:solidFill>
                                      <a:schemeClr val="tx1">
                                        <a:lumMod val="95000"/>
                                        <a:lumOff val="5000"/>
                                      </a:schemeClr>
                                    </a:solidFill>
                                    <a:latin typeface="Cambria Math" panose="02040503050406030204" pitchFamily="18" charset="0"/>
                                  </a:rPr>
                                  <m:t>2</m:t>
                                </m:r>
                              </m:sup>
                            </m:sSup>
                          </m:den>
                        </m:f>
                      </m:oMath>
                    </m:oMathPara>
                  </a14:m>
                  <a:endParaRPr lang="ar-AE">
                    <a:solidFill>
                      <a:schemeClr val="tx1">
                        <a:lumMod val="95000"/>
                        <a:lumOff val="5000"/>
                      </a:schemeClr>
                    </a:solidFill>
                  </a:endParaRPr>
                </a:p>
              </p:txBody>
            </p:sp>
          </mc:Choice>
          <mc:Fallback xmlns="">
            <p:sp>
              <p:nvSpPr>
                <p:cNvPr id="28" name="Equation">
                  <a:extLst>
                    <a:ext uri="{FF2B5EF4-FFF2-40B4-BE49-F238E27FC236}">
                      <a16:creationId xmlns:a16="http://schemas.microsoft.com/office/drawing/2014/main" id="{C89090EC-863C-6343-8767-09E28CDB7F9D}"/>
                    </a:ext>
                  </a:extLst>
                </p:cNvPr>
                <p:cNvSpPr txBox="1">
                  <a:spLocks noRot="1" noChangeAspect="1" noMove="1" noResize="1" noEditPoints="1" noAdjustHandles="1" noChangeArrowheads="1" noChangeShapeType="1" noTextEdit="1"/>
                </p:cNvSpPr>
                <p:nvPr/>
              </p:nvSpPr>
              <p:spPr>
                <a:xfrm>
                  <a:off x="3655747" y="5117299"/>
                  <a:ext cx="1303674" cy="491144"/>
                </a:xfrm>
                <a:prstGeom prst="rect">
                  <a:avLst/>
                </a:prstGeom>
                <a:blipFill>
                  <a:blip r:embed="rId6"/>
                  <a:stretch>
                    <a:fillRect b="-13333"/>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Equation">
                  <a:extLst>
                    <a:ext uri="{FF2B5EF4-FFF2-40B4-BE49-F238E27FC236}">
                      <a16:creationId xmlns:a16="http://schemas.microsoft.com/office/drawing/2014/main" id="{A545B089-1E10-A042-91BA-1A785D856F87}"/>
                    </a:ext>
                  </a:extLst>
                </p:cNvPr>
                <p:cNvSpPr txBox="1"/>
                <p:nvPr/>
              </p:nvSpPr>
              <p:spPr>
                <a:xfrm>
                  <a:off x="2215331" y="5103770"/>
                  <a:ext cx="1605720" cy="532507"/>
                </a:xfrm>
                <a:prstGeom prst="rect">
                  <a:avLst/>
                </a:prstGeom>
                <a:ln w="12700">
                  <a:miter lim="400000"/>
                </a:ln>
              </p:spPr>
              <p:txBody>
                <a:bodyPr wrap="squar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f>
                          <m:fPr>
                            <m:ctrlPr>
                              <a:rPr lang="ar-AE" i="1" smtClean="0">
                                <a:solidFill>
                                  <a:schemeClr val="tx1">
                                    <a:lumMod val="95000"/>
                                    <a:lumOff val="5000"/>
                                  </a:schemeClr>
                                </a:solidFill>
                                <a:latin typeface="Cambria Math" panose="02040503050406030204" pitchFamily="18" charset="0"/>
                              </a:rPr>
                            </m:ctrlPr>
                          </m:fPr>
                          <m:num>
                            <m:r>
                              <a:rPr lang="ar-AE" i="1">
                                <a:solidFill>
                                  <a:schemeClr val="tx1">
                                    <a:lumMod val="95000"/>
                                    <a:lumOff val="5000"/>
                                  </a:schemeClr>
                                </a:solidFill>
                                <a:latin typeface="Cambria Math" panose="02040503050406030204" pitchFamily="18" charset="0"/>
                              </a:rPr>
                              <m:t>𝛼</m:t>
                            </m:r>
                          </m:num>
                          <m:den>
                            <m:r>
                              <a:rPr lang="ar-AE" i="1">
                                <a:solidFill>
                                  <a:schemeClr val="tx1">
                                    <a:lumMod val="95000"/>
                                    <a:lumOff val="5000"/>
                                  </a:schemeClr>
                                </a:solidFill>
                                <a:latin typeface="Cambria Math" panose="02040503050406030204" pitchFamily="18" charset="0"/>
                              </a:rPr>
                              <m:t>𝑉</m:t>
                            </m:r>
                          </m:den>
                        </m:f>
                        <m:r>
                          <a:rPr lang="ar-AE" i="1">
                            <a:solidFill>
                              <a:schemeClr val="tx1">
                                <a:lumMod val="95000"/>
                                <a:lumOff val="5000"/>
                              </a:schemeClr>
                            </a:solidFill>
                            <a:latin typeface="Cambria Math" panose="02040503050406030204" pitchFamily="18" charset="0"/>
                          </a:rPr>
                          <m:t>ℏ</m:t>
                        </m:r>
                        <m:r>
                          <m:rPr>
                            <m:sty m:val="p"/>
                          </m:rPr>
                          <a:rPr lang="el-GR" i="1">
                            <a:solidFill>
                              <a:schemeClr val="tx1">
                                <a:lumMod val="95000"/>
                                <a:lumOff val="5000"/>
                              </a:schemeClr>
                            </a:solidFill>
                            <a:latin typeface="Cambria Math" panose="02040503050406030204" pitchFamily="18" charset="0"/>
                          </a:rPr>
                          <m:t>Ω</m:t>
                        </m:r>
                        <m:r>
                          <a:rPr lang="el-GR" i="1">
                            <a:solidFill>
                              <a:schemeClr val="tx1">
                                <a:lumMod val="95000"/>
                                <a:lumOff val="5000"/>
                              </a:schemeClr>
                            </a:solidFill>
                            <a:latin typeface="Cambria Math" panose="02040503050406030204" pitchFamily="18" charset="0"/>
                          </a:rPr>
                          <m:t>=</m:t>
                        </m:r>
                        <m:f>
                          <m:fPr>
                            <m:ctrlPr>
                              <a:rPr lang="ar-AE" i="1">
                                <a:solidFill>
                                  <a:schemeClr val="tx1">
                                    <a:lumMod val="95000"/>
                                    <a:lumOff val="5000"/>
                                  </a:schemeClr>
                                </a:solidFill>
                                <a:latin typeface="Cambria Math" panose="02040503050406030204" pitchFamily="18" charset="0"/>
                              </a:rPr>
                            </m:ctrlPr>
                          </m:fPr>
                          <m:num>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𝛽</m:t>
                                </m:r>
                              </m:e>
                              <m:sup>
                                <m:r>
                                  <a:rPr lang="ar-AE" i="1">
                                    <a:solidFill>
                                      <a:schemeClr val="tx1">
                                        <a:lumMod val="95000"/>
                                        <a:lumOff val="5000"/>
                                      </a:schemeClr>
                                    </a:solidFill>
                                    <a:latin typeface="Cambria Math" panose="02040503050406030204" pitchFamily="18" charset="0"/>
                                  </a:rPr>
                                  <m:t>2</m:t>
                                </m:r>
                              </m:sup>
                            </m:sSup>
                          </m:num>
                          <m:den>
                            <m:r>
                              <a:rPr lang="ar-AE" i="1">
                                <a:solidFill>
                                  <a:schemeClr val="tx1">
                                    <a:lumMod val="95000"/>
                                    <a:lumOff val="5000"/>
                                  </a:schemeClr>
                                </a:solidFill>
                                <a:latin typeface="Cambria Math" panose="02040503050406030204" pitchFamily="18" charset="0"/>
                              </a:rPr>
                              <m:t>8</m:t>
                            </m:r>
                            <m:sSub>
                              <m:sSubPr>
                                <m:ctrlPr>
                                  <a:rPr lang="ar-AE" i="1">
                                    <a:solidFill>
                                      <a:schemeClr val="tx1">
                                        <a:lumMod val="95000"/>
                                        <a:lumOff val="5000"/>
                                      </a:schemeClr>
                                    </a:solidFill>
                                    <a:latin typeface="Cambria Math" panose="02040503050406030204" pitchFamily="18" charset="0"/>
                                  </a:rPr>
                                </m:ctrlPr>
                              </m:sSubPr>
                              <m:e>
                                <m:r>
                                  <a:rPr lang="ar-AE" i="1">
                                    <a:solidFill>
                                      <a:schemeClr val="tx1">
                                        <a:lumMod val="95000"/>
                                        <a:lumOff val="5000"/>
                                      </a:schemeClr>
                                    </a:solidFill>
                                    <a:latin typeface="Cambria Math" panose="02040503050406030204" pitchFamily="18" charset="0"/>
                                  </a:rPr>
                                  <m:t>𝑁</m:t>
                                </m:r>
                              </m:e>
                              <m:sub>
                                <m:r>
                                  <a:rPr lang="ar-AE" i="1">
                                    <a:solidFill>
                                      <a:schemeClr val="tx1">
                                        <a:lumMod val="95000"/>
                                        <a:lumOff val="5000"/>
                                      </a:schemeClr>
                                    </a:solidFill>
                                    <a:latin typeface="Cambria Math" panose="02040503050406030204" pitchFamily="18" charset="0"/>
                                  </a:rPr>
                                  <m:t>𝜎</m:t>
                                </m:r>
                              </m:sub>
                            </m:sSub>
                          </m:den>
                        </m:f>
                      </m:oMath>
                    </m:oMathPara>
                  </a14:m>
                  <a:endParaRPr lang="ar-AE">
                    <a:solidFill>
                      <a:schemeClr val="tx1">
                        <a:lumMod val="95000"/>
                        <a:lumOff val="5000"/>
                      </a:schemeClr>
                    </a:solidFill>
                  </a:endParaRPr>
                </a:p>
              </p:txBody>
            </p:sp>
          </mc:Choice>
          <mc:Fallback xmlns="">
            <p:sp>
              <p:nvSpPr>
                <p:cNvPr id="29" name="Equation">
                  <a:extLst>
                    <a:ext uri="{FF2B5EF4-FFF2-40B4-BE49-F238E27FC236}">
                      <a16:creationId xmlns:a16="http://schemas.microsoft.com/office/drawing/2014/main" id="{A545B089-1E10-A042-91BA-1A785D856F87}"/>
                    </a:ext>
                  </a:extLst>
                </p:cNvPr>
                <p:cNvSpPr txBox="1">
                  <a:spLocks noRot="1" noChangeAspect="1" noMove="1" noResize="1" noEditPoints="1" noAdjustHandles="1" noChangeArrowheads="1" noChangeShapeType="1" noTextEdit="1"/>
                </p:cNvSpPr>
                <p:nvPr/>
              </p:nvSpPr>
              <p:spPr>
                <a:xfrm>
                  <a:off x="2215331" y="5103770"/>
                  <a:ext cx="1605720" cy="532507"/>
                </a:xfrm>
                <a:prstGeom prst="rect">
                  <a:avLst/>
                </a:prstGeom>
                <a:blipFill>
                  <a:blip r:embed="rId7"/>
                  <a:stretch>
                    <a:fillRect b="-4082"/>
                  </a:stretch>
                </a:blipFill>
                <a:ln w="12700">
                  <a:miter lim="400000"/>
                </a:ln>
              </p:spPr>
              <p:txBody>
                <a:bodyPr/>
                <a:lstStyle/>
                <a:p>
                  <a:r>
                    <a:rPr lang="en-US">
                      <a:noFill/>
                    </a:rPr>
                    <a:t> </a:t>
                  </a:r>
                </a:p>
              </p:txBody>
            </p:sp>
          </mc:Fallback>
        </mc:AlternateContent>
      </p:grpSp>
      <p:grpSp>
        <p:nvGrpSpPr>
          <p:cNvPr id="2" name="Group 1">
            <a:extLst>
              <a:ext uri="{FF2B5EF4-FFF2-40B4-BE49-F238E27FC236}">
                <a16:creationId xmlns:a16="http://schemas.microsoft.com/office/drawing/2014/main" id="{E3616089-CD95-A243-8ADC-D9D08A3D91D1}"/>
              </a:ext>
            </a:extLst>
          </p:cNvPr>
          <p:cNvGrpSpPr/>
          <p:nvPr/>
        </p:nvGrpSpPr>
        <p:grpSpPr>
          <a:xfrm>
            <a:off x="1534321" y="1154674"/>
            <a:ext cx="9167892" cy="1081934"/>
            <a:chOff x="288236" y="574114"/>
            <a:chExt cx="9167892" cy="1081934"/>
          </a:xfrm>
        </p:grpSpPr>
        <p:grpSp>
          <p:nvGrpSpPr>
            <p:cNvPr id="23" name="Group 22">
              <a:extLst>
                <a:ext uri="{FF2B5EF4-FFF2-40B4-BE49-F238E27FC236}">
                  <a16:creationId xmlns:a16="http://schemas.microsoft.com/office/drawing/2014/main" id="{D90A6D8B-04A9-7C4B-99C6-50EDE3EE07D6}"/>
                </a:ext>
              </a:extLst>
            </p:cNvPr>
            <p:cNvGrpSpPr/>
            <p:nvPr/>
          </p:nvGrpSpPr>
          <p:grpSpPr>
            <a:xfrm>
              <a:off x="288236" y="935942"/>
              <a:ext cx="8676860" cy="720106"/>
              <a:chOff x="168968" y="979934"/>
              <a:chExt cx="8676860" cy="720106"/>
            </a:xfrm>
          </p:grpSpPr>
          <mc:AlternateContent xmlns:mc="http://schemas.openxmlformats.org/markup-compatibility/2006" xmlns:a14="http://schemas.microsoft.com/office/drawing/2010/main">
            <mc:Choice Requires="a14">
              <p:sp>
                <p:nvSpPr>
                  <p:cNvPr id="16" name="Rectangle">
                    <a:extLst>
                      <a:ext uri="{FF2B5EF4-FFF2-40B4-BE49-F238E27FC236}">
                        <a16:creationId xmlns:a16="http://schemas.microsoft.com/office/drawing/2014/main" id="{C75802F4-3E5D-3F47-A9A3-397682B82546}"/>
                      </a:ext>
                    </a:extLst>
                  </p:cNvPr>
                  <p:cNvSpPr txBox="1"/>
                  <p:nvPr/>
                </p:nvSpPr>
                <p:spPr>
                  <a:xfrm>
                    <a:off x="168968" y="1003853"/>
                    <a:ext cx="8676860" cy="69618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65023" tIns="65023" rIns="65023" bIns="65023" anchor="ctr">
                    <a:normAutofit fontScale="92500"/>
                  </a:bodyPr>
                  <a:lstStyle/>
                  <a:p>
                    <a:pPr defTabSz="490727">
                      <a:defRPr sz="2016"/>
                    </a:pPr>
                    <a14:m>
                      <m:oMath xmlns:m="http://schemas.openxmlformats.org/officeDocument/2006/math">
                        <m:r>
                          <a:rPr lang="ar-AE" sz="2400" i="1">
                            <a:solidFill>
                              <a:srgbClr val="000000"/>
                            </a:solidFill>
                            <a:latin typeface="Cambria Math" panose="02040503050406030204" pitchFamily="18" charset="0"/>
                          </a:rPr>
                          <m:t>ℒ</m:t>
                        </m:r>
                        <m:r>
                          <a:rPr lang="ar-AE" sz="2400" i="1">
                            <a:solidFill>
                              <a:srgbClr val="000000"/>
                            </a:solidFill>
                            <a:latin typeface="Cambria Math" panose="02040503050406030204" pitchFamily="18" charset="0"/>
                          </a:rPr>
                          <m:t>=</m:t>
                        </m:r>
                        <m:f>
                          <m:fPr>
                            <m:ctrlPr>
                              <a:rPr lang="ar-AE" sz="2400" i="1">
                                <a:solidFill>
                                  <a:srgbClr val="000000"/>
                                </a:solidFill>
                                <a:latin typeface="Cambria Math" panose="02040503050406030204" pitchFamily="18" charset="0"/>
                              </a:rPr>
                            </m:ctrlPr>
                          </m:fPr>
                          <m:num>
                            <m:r>
                              <a:rPr lang="ar-AE" sz="2400" i="1">
                                <a:solidFill>
                                  <a:srgbClr val="000000"/>
                                </a:solidFill>
                                <a:latin typeface="Cambria Math" panose="02040503050406030204" pitchFamily="18" charset="0"/>
                              </a:rPr>
                              <m:t>1</m:t>
                            </m:r>
                          </m:num>
                          <m:den>
                            <m:r>
                              <a:rPr lang="ar-AE" sz="2400" i="1">
                                <a:solidFill>
                                  <a:srgbClr val="000000"/>
                                </a:solidFill>
                                <a:latin typeface="Cambria Math" panose="02040503050406030204" pitchFamily="18" charset="0"/>
                              </a:rPr>
                              <m:t>2</m:t>
                            </m:r>
                          </m:den>
                        </m:f>
                        <m:r>
                          <a:rPr lang="ar-AE" sz="2400" i="1">
                            <a:solidFill>
                              <a:srgbClr val="000000"/>
                            </a:solidFill>
                            <a:latin typeface="Cambria Math" panose="02040503050406030204" pitchFamily="18" charset="0"/>
                          </a:rPr>
                          <m:t>(</m:t>
                        </m:r>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m:t>
                            </m:r>
                          </m:e>
                          <m:sub>
                            <m:r>
                              <a:rPr lang="ar-AE" sz="2400" i="1">
                                <a:solidFill>
                                  <a:srgbClr val="000000"/>
                                </a:solidFill>
                                <a:latin typeface="Cambria Math" panose="02040503050406030204" pitchFamily="18" charset="0"/>
                              </a:rPr>
                              <m:t>𝜇</m:t>
                            </m:r>
                          </m:sub>
                        </m:sSub>
                        <m:r>
                          <a:rPr lang="ar-AE" sz="2400" i="1">
                            <a:solidFill>
                              <a:srgbClr val="000000"/>
                            </a:solidFill>
                            <a:latin typeface="Cambria Math" panose="02040503050406030204" pitchFamily="18" charset="0"/>
                          </a:rPr>
                          <m:t>𝜑</m:t>
                        </m:r>
                        <m:r>
                          <a:rPr lang="ar-AE" sz="2400" i="1">
                            <a:solidFill>
                              <a:srgbClr val="000000"/>
                            </a:solidFill>
                            <a:latin typeface="Cambria Math" panose="02040503050406030204" pitchFamily="18" charset="0"/>
                          </a:rPr>
                          <m:t>)(</m:t>
                        </m:r>
                        <m:sSup>
                          <m:sSupPr>
                            <m:ctrlPr>
                              <a:rPr lang="ar-AE" sz="2400" i="1">
                                <a:solidFill>
                                  <a:srgbClr val="000000"/>
                                </a:solidFill>
                                <a:latin typeface="Cambria Math" panose="02040503050406030204" pitchFamily="18" charset="0"/>
                              </a:rPr>
                            </m:ctrlPr>
                          </m:sSupPr>
                          <m:e>
                            <m:r>
                              <a:rPr lang="ar-AE" sz="2400" i="1">
                                <a:solidFill>
                                  <a:srgbClr val="000000"/>
                                </a:solidFill>
                                <a:latin typeface="Cambria Math" panose="02040503050406030204" pitchFamily="18" charset="0"/>
                              </a:rPr>
                              <m:t>𝜕</m:t>
                            </m:r>
                          </m:e>
                          <m:sup>
                            <m:r>
                              <a:rPr lang="ar-AE" sz="2400" i="1">
                                <a:solidFill>
                                  <a:srgbClr val="000000"/>
                                </a:solidFill>
                                <a:latin typeface="Cambria Math" panose="02040503050406030204" pitchFamily="18" charset="0"/>
                              </a:rPr>
                              <m:t>𝜇</m:t>
                            </m:r>
                          </m:sup>
                        </m:sSup>
                        <m:r>
                          <a:rPr lang="ar-AE" sz="2400" i="1">
                            <a:solidFill>
                              <a:srgbClr val="000000"/>
                            </a:solidFill>
                            <a:latin typeface="Cambria Math" panose="02040503050406030204" pitchFamily="18" charset="0"/>
                          </a:rPr>
                          <m:t>𝜑</m:t>
                        </m:r>
                        <m:r>
                          <a:rPr lang="ar-AE" sz="2400" i="1">
                            <a:solidFill>
                              <a:srgbClr val="000000"/>
                            </a:solidFill>
                            <a:latin typeface="Cambria Math" panose="02040503050406030204" pitchFamily="18" charset="0"/>
                          </a:rPr>
                          <m:t>)+</m:t>
                        </m:r>
                        <m:f>
                          <m:fPr>
                            <m:ctrlPr>
                              <a:rPr lang="ar-AE" sz="2400" i="1">
                                <a:solidFill>
                                  <a:srgbClr val="000000"/>
                                </a:solidFill>
                                <a:latin typeface="Cambria Math" panose="02040503050406030204" pitchFamily="18" charset="0"/>
                              </a:rPr>
                            </m:ctrlPr>
                          </m:fPr>
                          <m:num>
                            <m:r>
                              <a:rPr lang="ar-AE" sz="2400" i="1">
                                <a:solidFill>
                                  <a:srgbClr val="000000"/>
                                </a:solidFill>
                                <a:latin typeface="Cambria Math" panose="02040503050406030204" pitchFamily="18" charset="0"/>
                              </a:rPr>
                              <m:t>1</m:t>
                            </m:r>
                          </m:num>
                          <m:den>
                            <m:r>
                              <a:rPr lang="ar-AE" sz="2400" i="1">
                                <a:solidFill>
                                  <a:srgbClr val="000000"/>
                                </a:solidFill>
                                <a:latin typeface="Cambria Math" panose="02040503050406030204" pitchFamily="18" charset="0"/>
                              </a:rPr>
                              <m:t>2</m:t>
                            </m:r>
                          </m:den>
                        </m:f>
                        <m:sSup>
                          <m:sSupPr>
                            <m:ctrlPr>
                              <a:rPr lang="ar-AE" sz="2400" i="1">
                                <a:solidFill>
                                  <a:srgbClr val="000000"/>
                                </a:solidFill>
                                <a:latin typeface="Cambria Math" panose="02040503050406030204" pitchFamily="18" charset="0"/>
                              </a:rPr>
                            </m:ctrlPr>
                          </m:sSupPr>
                          <m:e>
                            <m:r>
                              <a:rPr lang="ar-AE" sz="2400" i="1">
                                <a:solidFill>
                                  <a:srgbClr val="000000"/>
                                </a:solidFill>
                                <a:latin typeface="Cambria Math" panose="02040503050406030204" pitchFamily="18" charset="0"/>
                              </a:rPr>
                              <m:t>𝑚</m:t>
                            </m:r>
                          </m:e>
                          <m:sup>
                            <m:r>
                              <a:rPr lang="ar-AE" sz="2400" i="1">
                                <a:solidFill>
                                  <a:srgbClr val="000000"/>
                                </a:solidFill>
                                <a:latin typeface="Cambria Math" panose="02040503050406030204" pitchFamily="18" charset="0"/>
                              </a:rPr>
                              <m:t>2</m:t>
                            </m:r>
                          </m:sup>
                        </m:sSup>
                        <m:sSup>
                          <m:sSupPr>
                            <m:ctrlPr>
                              <a:rPr lang="ar-AE" sz="2400" i="1">
                                <a:solidFill>
                                  <a:srgbClr val="000000"/>
                                </a:solidFill>
                                <a:latin typeface="Cambria Math" panose="02040503050406030204" pitchFamily="18" charset="0"/>
                              </a:rPr>
                            </m:ctrlPr>
                          </m:sSupPr>
                          <m:e>
                            <m:r>
                              <a:rPr lang="ar-AE" sz="2400" i="1">
                                <a:solidFill>
                                  <a:srgbClr val="000000"/>
                                </a:solidFill>
                                <a:latin typeface="Cambria Math" panose="02040503050406030204" pitchFamily="18" charset="0"/>
                              </a:rPr>
                              <m:t>𝜑</m:t>
                            </m:r>
                          </m:e>
                          <m:sup>
                            <m:r>
                              <a:rPr lang="ar-AE" sz="2400" i="1">
                                <a:solidFill>
                                  <a:srgbClr val="000000"/>
                                </a:solidFill>
                                <a:latin typeface="Cambria Math" panose="02040503050406030204" pitchFamily="18" charset="0"/>
                              </a:rPr>
                              <m:t>2</m:t>
                            </m:r>
                          </m:sup>
                        </m:sSup>
                      </m:oMath>
                    </a14:m>
                    <a:r>
                      <a:rPr lang="ar-AE" sz="2016"/>
                      <a:t>             </a:t>
                    </a:r>
                    <a:r>
                      <a:rPr lang="en-US" sz="2016"/>
                      <a:t>  </a:t>
                    </a:r>
                    <a:r>
                      <a:rPr lang="ar-AE" sz="2016">
                        <a:solidFill>
                          <a:srgbClr val="FF2600"/>
                        </a:solidFill>
                      </a:rPr>
                      <a:t> </a:t>
                    </a:r>
                    <a:r>
                      <a:rPr lang="ar-AE" sz="2016"/>
                      <a:t> </a:t>
                    </a:r>
                    <a:r>
                      <a:rPr lang="en-US" sz="2016"/>
                      <a:t>       </a:t>
                    </a:r>
                    <a:r>
                      <a:rPr lang="ar-AE" sz="2016"/>
                      <a:t> </a:t>
                    </a:r>
                    <a14:m>
                      <m:oMath xmlns:m="http://schemas.openxmlformats.org/officeDocument/2006/math">
                        <m:r>
                          <a:rPr lang="ar-AE" sz="2200" b="1">
                            <a:solidFill>
                              <a:srgbClr val="000000"/>
                            </a:solidFill>
                            <a:latin typeface="Cambria Math" panose="02040503050406030204" pitchFamily="18" charset="0"/>
                          </a:rPr>
                          <m:t> </m:t>
                        </m:r>
                        <m:r>
                          <a:rPr lang="en-US" sz="2200" b="1">
                            <a:solidFill>
                              <a:srgbClr val="000000"/>
                            </a:solidFill>
                            <a:latin typeface="Cambria Math" panose="02040503050406030204" pitchFamily="18" charset="0"/>
                          </a:rPr>
                          <m:t>           </m:t>
                        </m:r>
                        <m:r>
                          <a:rPr lang="en-US" sz="2200" b="1" i="1">
                            <a:solidFill>
                              <a:srgbClr val="000000"/>
                            </a:solidFill>
                            <a:latin typeface="Cambria Math" panose="02040503050406030204" pitchFamily="18" charset="0"/>
                          </a:rPr>
                          <m:t>        </m:t>
                        </m:r>
                        <m:r>
                          <a:rPr lang="ar-AE" sz="2200" i="1">
                            <a:solidFill>
                              <a:srgbClr val="000000"/>
                            </a:solidFill>
                            <a:latin typeface="Cambria Math" panose="02040503050406030204" pitchFamily="18" charset="0"/>
                          </a:rPr>
                          <m:t>𝐻</m:t>
                        </m:r>
                        <m:r>
                          <a:rPr lang="ar-AE" sz="2200" i="1">
                            <a:solidFill>
                              <a:srgbClr val="000000"/>
                            </a:solidFill>
                            <a:latin typeface="Cambria Math" panose="02040503050406030204" pitchFamily="18" charset="0"/>
                          </a:rPr>
                          <m:t>=</m:t>
                        </m:r>
                        <m:limLow>
                          <m:limLowPr>
                            <m:ctrlPr>
                              <a:rPr lang="ar-AE" sz="2200" i="1">
                                <a:solidFill>
                                  <a:srgbClr val="000000"/>
                                </a:solidFill>
                                <a:latin typeface="Cambria Math" panose="02040503050406030204" pitchFamily="18" charset="0"/>
                              </a:rPr>
                            </m:ctrlPr>
                          </m:limLowPr>
                          <m:e>
                            <m:r>
                              <a:rPr lang="ar-AE" sz="2200" i="1">
                                <a:solidFill>
                                  <a:srgbClr val="000000"/>
                                </a:solidFill>
                                <a:latin typeface="Cambria Math" panose="02040503050406030204" pitchFamily="18" charset="0"/>
                              </a:rPr>
                              <m:t>∑</m:t>
                            </m:r>
                          </m:e>
                          <m:lim>
                            <m:r>
                              <m:rPr>
                                <m:nor/>
                              </m:rPr>
                              <a:rPr lang="en-US" sz="2200" i="1">
                                <a:solidFill>
                                  <a:srgbClr val="000000"/>
                                </a:solidFill>
                                <a:latin typeface="Cambria Math" panose="02040503050406030204" pitchFamily="18" charset="0"/>
                              </a:rPr>
                              <m:t>k</m:t>
                            </m:r>
                          </m:lim>
                        </m:limLow>
                        <m:sSub>
                          <m:sSubPr>
                            <m:ctrlPr>
                              <a:rPr lang="ar-AE" sz="2200" i="1">
                                <a:solidFill>
                                  <a:srgbClr val="000000"/>
                                </a:solidFill>
                                <a:latin typeface="Cambria Math" panose="02040503050406030204" pitchFamily="18" charset="0"/>
                              </a:rPr>
                            </m:ctrlPr>
                          </m:sSubPr>
                          <m:e>
                            <m:r>
                              <a:rPr lang="ar-AE" sz="2200" i="1">
                                <a:solidFill>
                                  <a:srgbClr val="000000"/>
                                </a:solidFill>
                                <a:latin typeface="Cambria Math" panose="02040503050406030204" pitchFamily="18" charset="0"/>
                              </a:rPr>
                              <m:t>𝐸</m:t>
                            </m:r>
                          </m:e>
                          <m:sub>
                            <m:r>
                              <m:rPr>
                                <m:nor/>
                              </m:rPr>
                              <a:rPr lang="en-US" sz="2200" i="1">
                                <a:solidFill>
                                  <a:srgbClr val="000000"/>
                                </a:solidFill>
                                <a:latin typeface="Cambria Math" panose="02040503050406030204" pitchFamily="18" charset="0"/>
                              </a:rPr>
                              <m:t>k</m:t>
                            </m:r>
                          </m:sub>
                        </m:sSub>
                        <m:r>
                          <a:rPr lang="en-US" sz="2200" i="1">
                            <a:solidFill>
                              <a:srgbClr val="000000"/>
                            </a:solidFill>
                            <a:latin typeface="Cambria Math" panose="02040503050406030204" pitchFamily="18" charset="0"/>
                          </a:rPr>
                          <m:t> </m:t>
                        </m:r>
                        <m:r>
                          <a:rPr lang="ar-AE" sz="2200" i="1">
                            <a:solidFill>
                              <a:srgbClr val="000000"/>
                            </a:solidFill>
                            <a:latin typeface="Cambria Math" panose="02040503050406030204" pitchFamily="18" charset="0"/>
                          </a:rPr>
                          <m:t>(</m:t>
                        </m:r>
                        <m:sSubSup>
                          <m:sSubSupPr>
                            <m:ctrlPr>
                              <a:rPr lang="ar-AE" sz="2200" i="1">
                                <a:solidFill>
                                  <a:srgbClr val="000000"/>
                                </a:solidFill>
                                <a:latin typeface="Cambria Math" panose="02040503050406030204" pitchFamily="18" charset="0"/>
                              </a:rPr>
                            </m:ctrlPr>
                          </m:sSubSupPr>
                          <m:e>
                            <m:r>
                              <a:rPr lang="ar-AE" sz="2200" i="1">
                                <a:solidFill>
                                  <a:srgbClr val="000000"/>
                                </a:solidFill>
                                <a:latin typeface="Cambria Math" panose="02040503050406030204" pitchFamily="18" charset="0"/>
                              </a:rPr>
                              <m:t>𝑏</m:t>
                            </m:r>
                          </m:e>
                          <m:sub>
                            <m:r>
                              <m:rPr>
                                <m:nor/>
                              </m:rPr>
                              <a:rPr lang="en-US" sz="2200" i="1">
                                <a:solidFill>
                                  <a:srgbClr val="000000"/>
                                </a:solidFill>
                                <a:latin typeface="Cambria Math" panose="02040503050406030204" pitchFamily="18" charset="0"/>
                              </a:rPr>
                              <m:t>k</m:t>
                            </m:r>
                          </m:sub>
                          <m:sup>
                            <m:r>
                              <a:rPr lang="ar-AE" sz="2200" i="1">
                                <a:solidFill>
                                  <a:srgbClr val="000000"/>
                                </a:solidFill>
                                <a:latin typeface="Cambria Math" panose="02040503050406030204" pitchFamily="18" charset="0"/>
                              </a:rPr>
                              <m:t>+</m:t>
                            </m:r>
                          </m:sup>
                        </m:sSubSup>
                        <m:sSubSup>
                          <m:sSubSupPr>
                            <m:ctrlPr>
                              <a:rPr lang="ar-AE" sz="2200" i="1">
                                <a:solidFill>
                                  <a:srgbClr val="000000"/>
                                </a:solidFill>
                                <a:latin typeface="Cambria Math" panose="02040503050406030204" pitchFamily="18" charset="0"/>
                              </a:rPr>
                            </m:ctrlPr>
                          </m:sSubSupPr>
                          <m:e>
                            <m:r>
                              <a:rPr lang="ar-AE" sz="2200" i="1">
                                <a:solidFill>
                                  <a:srgbClr val="000000"/>
                                </a:solidFill>
                                <a:latin typeface="Cambria Math" panose="02040503050406030204" pitchFamily="18" charset="0"/>
                              </a:rPr>
                              <m:t>𝑏</m:t>
                            </m:r>
                          </m:e>
                          <m:sub>
                            <m:r>
                              <m:rPr>
                                <m:nor/>
                              </m:rPr>
                              <a:rPr lang="en-US" sz="2200" i="1">
                                <a:solidFill>
                                  <a:srgbClr val="000000"/>
                                </a:solidFill>
                                <a:latin typeface="Cambria Math" panose="02040503050406030204" pitchFamily="18" charset="0"/>
                              </a:rPr>
                              <m:t>k</m:t>
                            </m:r>
                          </m:sub>
                          <m:sup>
                            <m:r>
                              <a:rPr lang="ar-AE" sz="2200" i="1">
                                <a:solidFill>
                                  <a:srgbClr val="000000"/>
                                </a:solidFill>
                                <a:latin typeface="Cambria Math" panose="02040503050406030204" pitchFamily="18" charset="0"/>
                              </a:rPr>
                              <m:t>−</m:t>
                            </m:r>
                          </m:sup>
                        </m:sSubSup>
                        <m:r>
                          <a:rPr lang="ar-AE" sz="2200" i="1">
                            <a:solidFill>
                              <a:srgbClr val="000000"/>
                            </a:solidFill>
                            <a:latin typeface="Cambria Math" panose="02040503050406030204" pitchFamily="18" charset="0"/>
                          </a:rPr>
                          <m:t>+</m:t>
                        </m:r>
                        <m:f>
                          <m:fPr>
                            <m:ctrlPr>
                              <a:rPr lang="ar-AE" sz="2200" i="1">
                                <a:solidFill>
                                  <a:srgbClr val="000000"/>
                                </a:solidFill>
                                <a:latin typeface="Cambria Math" panose="02040503050406030204" pitchFamily="18" charset="0"/>
                              </a:rPr>
                            </m:ctrlPr>
                          </m:fPr>
                          <m:num>
                            <m:r>
                              <a:rPr lang="ar-AE" sz="2200" i="1">
                                <a:solidFill>
                                  <a:srgbClr val="000000"/>
                                </a:solidFill>
                                <a:latin typeface="Cambria Math" panose="02040503050406030204" pitchFamily="18" charset="0"/>
                              </a:rPr>
                              <m:t>1</m:t>
                            </m:r>
                          </m:num>
                          <m:den>
                            <m:r>
                              <a:rPr lang="ar-AE" sz="2200" i="1">
                                <a:solidFill>
                                  <a:srgbClr val="000000"/>
                                </a:solidFill>
                                <a:latin typeface="Cambria Math" panose="02040503050406030204" pitchFamily="18" charset="0"/>
                              </a:rPr>
                              <m:t>2</m:t>
                            </m:r>
                          </m:den>
                        </m:f>
                        <m:r>
                          <a:rPr lang="ar-AE" sz="2200" i="1">
                            <a:solidFill>
                              <a:srgbClr val="000000"/>
                            </a:solidFill>
                            <a:latin typeface="Cambria Math" panose="02040503050406030204" pitchFamily="18" charset="0"/>
                          </a:rPr>
                          <m:t>)</m:t>
                        </m:r>
                      </m:oMath>
                    </a14:m>
                    <a:endParaRPr sz="2200"/>
                  </a:p>
                </p:txBody>
              </p:sp>
            </mc:Choice>
            <mc:Fallback xmlns="">
              <p:sp>
                <p:nvSpPr>
                  <p:cNvPr id="16" name="Rectangle">
                    <a:extLst>
                      <a:ext uri="{FF2B5EF4-FFF2-40B4-BE49-F238E27FC236}">
                        <a16:creationId xmlns:a16="http://schemas.microsoft.com/office/drawing/2014/main" id="{C75802F4-3E5D-3F47-A9A3-397682B82546}"/>
                      </a:ext>
                    </a:extLst>
                  </p:cNvPr>
                  <p:cNvSpPr txBox="1">
                    <a:spLocks noRot="1" noChangeAspect="1" noMove="1" noResize="1" noEditPoints="1" noAdjustHandles="1" noChangeArrowheads="1" noChangeShapeType="1" noTextEdit="1"/>
                  </p:cNvSpPr>
                  <p:nvPr/>
                </p:nvSpPr>
                <p:spPr>
                  <a:xfrm>
                    <a:off x="168968" y="1003853"/>
                    <a:ext cx="8676860" cy="696187"/>
                  </a:xfrm>
                  <a:prstGeom prst="rect">
                    <a:avLst/>
                  </a:prstGeom>
                  <a:blipFill>
                    <a:blip r:embed="rId8"/>
                    <a:stretch>
                      <a:fillRect l="-292" b="-3571"/>
                    </a:stretch>
                  </a:blipFill>
                  <a:ln w="12700">
                    <a:miter lim="400000"/>
                  </a:ln>
                  <a:extLst>
                    <a:ext uri="{C572A759-6A51-4108-AA02-DFA0A04FC94B}">
                      <ma14:wrappingTextBoxFlag xmlns:a14="http://schemas.microsoft.com/office/drawing/2010/main" xmlns="" xmlns:m="http://schemas.openxmlformats.org/officeDocument/2006/math" xmlns:ma14="http://schemas.microsoft.com/office/mac/drawingml/2011/main" val="1"/>
                    </a:ext>
                  </a:extLst>
                </p:spPr>
                <p:txBody>
                  <a:bodyPr/>
                  <a:lstStyle/>
                  <a:p>
                    <a:r>
                      <a:rPr lang="en-US">
                        <a:noFill/>
                      </a:rPr>
                      <a:t> </a:t>
                    </a:r>
                  </a:p>
                </p:txBody>
              </p:sp>
            </mc:Fallback>
          </mc:AlternateContent>
          <p:sp>
            <p:nvSpPr>
              <p:cNvPr id="17" name="Line">
                <a:extLst>
                  <a:ext uri="{FF2B5EF4-FFF2-40B4-BE49-F238E27FC236}">
                    <a16:creationId xmlns:a16="http://schemas.microsoft.com/office/drawing/2014/main" id="{131397D2-660E-3447-9276-96EA874803F8}"/>
                  </a:ext>
                </a:extLst>
              </p:cNvPr>
              <p:cNvSpPr/>
              <p:nvPr/>
            </p:nvSpPr>
            <p:spPr>
              <a:xfrm>
                <a:off x="3712718" y="1309224"/>
                <a:ext cx="2285896" cy="1"/>
              </a:xfrm>
              <a:prstGeom prst="line">
                <a:avLst/>
              </a:prstGeom>
              <a:ln w="28575">
                <a:solidFill>
                  <a:srgbClr val="000000"/>
                </a:solidFill>
                <a:miter lim="400000"/>
                <a:tail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sz="2200"/>
              </a:p>
            </p:txBody>
          </p:sp>
          <p:sp>
            <p:nvSpPr>
              <p:cNvPr id="18" name="Canonical Quantization">
                <a:extLst>
                  <a:ext uri="{FF2B5EF4-FFF2-40B4-BE49-F238E27FC236}">
                    <a16:creationId xmlns:a16="http://schemas.microsoft.com/office/drawing/2014/main" id="{CBA02D26-41DB-FD4D-9B5C-4B6169AFA551}"/>
                  </a:ext>
                </a:extLst>
              </p:cNvPr>
              <p:cNvSpPr txBox="1"/>
              <p:nvPr/>
            </p:nvSpPr>
            <p:spPr>
              <a:xfrm>
                <a:off x="3469857" y="979934"/>
                <a:ext cx="2678098"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lgn="ctr">
                  <a:defRPr sz="1800" b="0"/>
                </a:pPr>
                <a:r>
                  <a:rPr lang="en-US" b="1">
                    <a:solidFill>
                      <a:srgbClr val="FF0000"/>
                    </a:solidFill>
                    <a:latin typeface="Chalkboard SE" panose="03050602040202020205" pitchFamily="66" charset="77"/>
                  </a:rPr>
                  <a:t>c</a:t>
                </a:r>
                <a:r>
                  <a:rPr b="1">
                    <a:solidFill>
                      <a:srgbClr val="FF0000"/>
                    </a:solidFill>
                    <a:latin typeface="Chalkboard SE" panose="03050602040202020205" pitchFamily="66" charset="77"/>
                  </a:rPr>
                  <a:t>anonical </a:t>
                </a:r>
                <a:endParaRPr lang="en-US" b="1">
                  <a:solidFill>
                    <a:srgbClr val="FF0000"/>
                  </a:solidFill>
                  <a:latin typeface="Chalkboard SE" panose="03050602040202020205" pitchFamily="66" charset="77"/>
                </a:endParaRPr>
              </a:p>
              <a:p>
                <a:pPr algn="ctr">
                  <a:defRPr sz="1800" b="0"/>
                </a:pPr>
                <a:r>
                  <a:rPr lang="en-US" b="1">
                    <a:solidFill>
                      <a:srgbClr val="FF0000"/>
                    </a:solidFill>
                    <a:latin typeface="Chalkboard SE" panose="03050602040202020205" pitchFamily="66" charset="77"/>
                  </a:rPr>
                  <a:t>quantization</a:t>
                </a:r>
                <a:r>
                  <a:rPr b="1">
                    <a:solidFill>
                      <a:srgbClr val="FF0000"/>
                    </a:solidFill>
                    <a:latin typeface="Chalkboard SE" panose="03050602040202020205" pitchFamily="66" charset="77"/>
                  </a:rPr>
                  <a:t>  </a:t>
                </a:r>
              </a:p>
            </p:txBody>
          </p:sp>
        </p:grpSp>
        <p:sp>
          <p:nvSpPr>
            <p:cNvPr id="34" name="TextBox 33">
              <a:extLst>
                <a:ext uri="{FF2B5EF4-FFF2-40B4-BE49-F238E27FC236}">
                  <a16:creationId xmlns:a16="http://schemas.microsoft.com/office/drawing/2014/main" id="{FED1050B-A96B-1340-89AA-8B691705D8D5}"/>
                </a:ext>
              </a:extLst>
            </p:cNvPr>
            <p:cNvSpPr txBox="1"/>
            <p:nvPr/>
          </p:nvSpPr>
          <p:spPr>
            <a:xfrm>
              <a:off x="570872" y="589739"/>
              <a:ext cx="3378104" cy="369332"/>
            </a:xfrm>
            <a:prstGeom prst="rect">
              <a:avLst/>
            </a:prstGeom>
            <a:noFill/>
          </p:spPr>
          <p:txBody>
            <a:bodyPr wrap="none" rtlCol="0">
              <a:spAutoFit/>
            </a:bodyPr>
            <a:lstStyle/>
            <a:p>
              <a:r>
                <a:rPr lang="en-US" b="1">
                  <a:solidFill>
                    <a:schemeClr val="accent2">
                      <a:lumMod val="50000"/>
                    </a:schemeClr>
                  </a:solidFill>
                  <a:latin typeface="Chalkboard SE" panose="03050602040202020205" pitchFamily="66" charset="77"/>
                </a:rPr>
                <a:t>Generic (Scalar) Field Theory</a:t>
              </a:r>
            </a:p>
          </p:txBody>
        </p:sp>
        <p:sp>
          <p:nvSpPr>
            <p:cNvPr id="35" name="TextBox 34">
              <a:extLst>
                <a:ext uri="{FF2B5EF4-FFF2-40B4-BE49-F238E27FC236}">
                  <a16:creationId xmlns:a16="http://schemas.microsoft.com/office/drawing/2014/main" id="{6BE53A93-C75D-8F47-BEBE-3B1CB625F5D5}"/>
                </a:ext>
              </a:extLst>
            </p:cNvPr>
            <p:cNvSpPr txBox="1"/>
            <p:nvPr/>
          </p:nvSpPr>
          <p:spPr>
            <a:xfrm>
              <a:off x="5939909" y="574114"/>
              <a:ext cx="3516219" cy="369332"/>
            </a:xfrm>
            <a:prstGeom prst="rect">
              <a:avLst/>
            </a:prstGeom>
            <a:noFill/>
          </p:spPr>
          <p:txBody>
            <a:bodyPr wrap="none" rtlCol="0">
              <a:spAutoFit/>
            </a:bodyPr>
            <a:lstStyle/>
            <a:p>
              <a:r>
                <a:rPr lang="en-US" b="1">
                  <a:solidFill>
                    <a:schemeClr val="accent2">
                      <a:lumMod val="50000"/>
                    </a:schemeClr>
                  </a:solidFill>
                  <a:latin typeface="Chalkboard SE" panose="03050602040202020205" pitchFamily="66" charset="77"/>
                </a:rPr>
                <a:t>Quantum (Scalar) Field Theory</a:t>
              </a:r>
            </a:p>
          </p:txBody>
        </p:sp>
      </p:grpSp>
      <p:sp>
        <p:nvSpPr>
          <p:cNvPr id="5" name="TextBox 4">
            <a:extLst>
              <a:ext uri="{FF2B5EF4-FFF2-40B4-BE49-F238E27FC236}">
                <a16:creationId xmlns:a16="http://schemas.microsoft.com/office/drawing/2014/main" id="{13508CA3-2C51-B94A-A321-46C2A1ED9871}"/>
              </a:ext>
            </a:extLst>
          </p:cNvPr>
          <p:cNvSpPr txBox="1"/>
          <p:nvPr/>
        </p:nvSpPr>
        <p:spPr>
          <a:xfrm>
            <a:off x="3287528" y="4993037"/>
            <a:ext cx="5450723" cy="1092607"/>
          </a:xfrm>
          <a:prstGeom prst="rect">
            <a:avLst/>
          </a:prstGeom>
          <a:noFill/>
        </p:spPr>
        <p:txBody>
          <a:bodyPr wrap="none" rtlCol="0">
            <a:spAutoFit/>
          </a:bodyPr>
          <a:lstStyle/>
          <a:p>
            <a:pPr algn="ctr"/>
            <a:r>
              <a:rPr lang="en-US" sz="2000" b="1">
                <a:solidFill>
                  <a:srgbClr val="008F00"/>
                </a:solidFill>
                <a:latin typeface="Chalkboard SE" panose="03050602040202020205" pitchFamily="66" charset="77"/>
              </a:rPr>
              <a:t>Published – PRC – 02/22</a:t>
            </a:r>
          </a:p>
          <a:p>
            <a:pPr algn="ctr"/>
            <a:endParaRPr lang="en-US" sz="500" b="1">
              <a:solidFill>
                <a:srgbClr val="008F00"/>
              </a:solidFill>
              <a:latin typeface="Arial" panose="020B0604020202020204" pitchFamily="34" charset="0"/>
            </a:endParaRPr>
          </a:p>
          <a:p>
            <a:pPr algn="ctr"/>
            <a:r>
              <a:rPr lang="en-US" sz="2000" b="1">
                <a:solidFill>
                  <a:srgbClr val="008F00"/>
                </a:solidFill>
                <a:latin typeface="Arial" panose="020B0604020202020204" pitchFamily="34" charset="0"/>
              </a:rPr>
              <a:t>(DOI:</a:t>
            </a:r>
            <a:r>
              <a:rPr lang="en-US" sz="2000">
                <a:solidFill>
                  <a:srgbClr val="008F00"/>
                </a:solidFill>
                <a:latin typeface="Arial" panose="020B0604020202020204" pitchFamily="34" charset="0"/>
              </a:rPr>
              <a:t> 10.1103/PhysRevC.106.014304)</a:t>
            </a:r>
          </a:p>
          <a:p>
            <a:pPr algn="ctr"/>
            <a:r>
              <a:rPr lang="en-US" sz="2000">
                <a:solidFill>
                  <a:srgbClr val="008F00"/>
                </a:solidFill>
                <a:latin typeface="Arial" panose="020B0604020202020204" pitchFamily="34" charset="0"/>
              </a:rPr>
              <a:t>Kekejian (Thesis), Draayer &amp; Mokeev, Roberts</a:t>
            </a:r>
          </a:p>
        </p:txBody>
      </p:sp>
      <p:sp>
        <p:nvSpPr>
          <p:cNvPr id="8" name="TextBox 7">
            <a:extLst>
              <a:ext uri="{FF2B5EF4-FFF2-40B4-BE49-F238E27FC236}">
                <a16:creationId xmlns:a16="http://schemas.microsoft.com/office/drawing/2014/main" id="{05C4FCD0-91E0-1CC9-8696-C5309883A610}"/>
              </a:ext>
            </a:extLst>
          </p:cNvPr>
          <p:cNvSpPr txBox="1"/>
          <p:nvPr/>
        </p:nvSpPr>
        <p:spPr>
          <a:xfrm>
            <a:off x="998221" y="6007904"/>
            <a:ext cx="10396692" cy="369332"/>
          </a:xfrm>
          <a:prstGeom prst="rect">
            <a:avLst/>
          </a:prstGeom>
          <a:noFill/>
        </p:spPr>
        <p:txBody>
          <a:bodyPr wrap="none" rtlCol="0">
            <a:spAutoFit/>
          </a:bodyPr>
          <a:lstStyle/>
          <a:p>
            <a:r>
              <a:rPr lang="en-US" b="1">
                <a:solidFill>
                  <a:srgbClr val="FF0000"/>
                </a:solidFill>
                <a:latin typeface="Chalkboard" panose="03050602040202020205" pitchFamily="66" charset="77"/>
              </a:rPr>
              <a:t>Conclusion: Symplectic Symmetry emerges naturally from a quantum effective Field Theory!</a:t>
            </a:r>
          </a:p>
        </p:txBody>
      </p:sp>
      <p:cxnSp>
        <p:nvCxnSpPr>
          <p:cNvPr id="6" name="Straight Connector 5">
            <a:extLst>
              <a:ext uri="{FF2B5EF4-FFF2-40B4-BE49-F238E27FC236}">
                <a16:creationId xmlns:a16="http://schemas.microsoft.com/office/drawing/2014/main" id="{8D797DAF-28E8-1646-0F25-9E7479168D2F}"/>
              </a:ext>
            </a:extLst>
          </p:cNvPr>
          <p:cNvCxnSpPr>
            <a:cxnSpLocks/>
          </p:cNvCxnSpPr>
          <p:nvPr/>
        </p:nvCxnSpPr>
        <p:spPr>
          <a:xfrm>
            <a:off x="1537590" y="1104329"/>
            <a:ext cx="9208851"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F1457CA-9E75-F682-2745-3593FCFBE5E0}"/>
              </a:ext>
            </a:extLst>
          </p:cNvPr>
          <p:cNvSpPr txBox="1"/>
          <p:nvPr/>
        </p:nvSpPr>
        <p:spPr>
          <a:xfrm>
            <a:off x="7659408" y="4381751"/>
            <a:ext cx="882165" cy="369332"/>
          </a:xfrm>
          <a:prstGeom prst="rect">
            <a:avLst/>
          </a:prstGeom>
          <a:noFill/>
        </p:spPr>
        <p:txBody>
          <a:bodyPr wrap="none" rtlCol="0">
            <a:spAutoFit/>
          </a:bodyPr>
          <a:lstStyle/>
          <a:p>
            <a:r>
              <a:rPr lang="en-US">
                <a:solidFill>
                  <a:schemeClr val="tx1">
                    <a:lumMod val="95000"/>
                    <a:lumOff val="5000"/>
                  </a:schemeClr>
                </a:solidFill>
              </a:rPr>
              <a:t>Where:</a:t>
            </a:r>
          </a:p>
        </p:txBody>
      </p:sp>
      <p:cxnSp>
        <p:nvCxnSpPr>
          <p:cNvPr id="7" name="Straight Connector 6">
            <a:extLst>
              <a:ext uri="{FF2B5EF4-FFF2-40B4-BE49-F238E27FC236}">
                <a16:creationId xmlns:a16="http://schemas.microsoft.com/office/drawing/2014/main" id="{151224BB-A423-F7C9-9222-5EAAF618BA6C}"/>
              </a:ext>
            </a:extLst>
          </p:cNvPr>
          <p:cNvCxnSpPr>
            <a:cxnSpLocks/>
          </p:cNvCxnSpPr>
          <p:nvPr/>
        </p:nvCxnSpPr>
        <p:spPr>
          <a:xfrm>
            <a:off x="624115" y="4920467"/>
            <a:ext cx="11001828"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Rectangle 1">
            <a:extLst>
              <a:ext uri="{FF2B5EF4-FFF2-40B4-BE49-F238E27FC236}">
                <a16:creationId xmlns:a16="http://schemas.microsoft.com/office/drawing/2014/main" id="{FE5FDA05-67BD-FF00-46F5-329814E77DB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1" i="0" u="none" strike="noStrike" cap="none" normalizeH="0" baseline="0">
                <a:ln>
                  <a:noFill/>
                </a:ln>
                <a:solidFill>
                  <a:srgbClr val="118002"/>
                </a:solidFill>
                <a:effectLst/>
                <a:latin typeface="Chalkboard" panose="03050602040202020205" pitchFamily="66" charset="77"/>
              </a:rPr>
              <a:t>Next</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(as</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well</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as)</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Final</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Slide</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Captures</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“Message”</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300" b="1" i="0" u="none" strike="noStrike" cap="none" normalizeH="0" baseline="0">
                <a:ln>
                  <a:noFill/>
                </a:ln>
                <a:solidFill>
                  <a:srgbClr val="118002"/>
                </a:solidFill>
                <a:effectLst/>
                <a:latin typeface="Chalkboard" panose="03050602040202020205" pitchFamily="66" charset="77"/>
              </a:rPr>
              <a:t>Symplicity</a:t>
            </a:r>
            <a:r>
              <a:rPr kumimoji="0" lang="en-US" altLang="en-US" sz="3300" b="0" i="0" u="none" strike="noStrike" cap="none" normalizeH="0" baseline="0">
                <a:ln>
                  <a:noFill/>
                </a:ln>
                <a:solidFill>
                  <a:srgbClr val="118002"/>
                </a:solidFill>
                <a:effectLst/>
                <a:latin typeface="Helvetica" pitchFamily="2" charset="0"/>
              </a:rPr>
              <a:t> </a:t>
            </a:r>
            <a:r>
              <a:rPr kumimoji="0" lang="en-US" altLang="en-US" sz="3300" b="1" i="0" u="none" strike="noStrike" cap="none" normalizeH="0" baseline="0">
                <a:ln>
                  <a:noFill/>
                </a:ln>
                <a:solidFill>
                  <a:srgbClr val="118002"/>
                </a:solidFill>
                <a:effectLst/>
                <a:latin typeface="Chalkboard" panose="03050602040202020205" pitchFamily="66" charset="77"/>
              </a:rPr>
              <a:t>within</a:t>
            </a:r>
            <a:r>
              <a:rPr kumimoji="0" lang="en-US" altLang="en-US" sz="3300" b="0" i="0" u="none" strike="noStrike" cap="none" normalizeH="0" baseline="0">
                <a:ln>
                  <a:noFill/>
                </a:ln>
                <a:solidFill>
                  <a:srgbClr val="118002"/>
                </a:solidFill>
                <a:effectLst/>
                <a:latin typeface="Helvetica" pitchFamily="2" charset="0"/>
              </a:rPr>
              <a:t> </a:t>
            </a:r>
            <a:r>
              <a:rPr kumimoji="0" lang="en-US" altLang="en-US" sz="3300" b="1" i="0" u="none" strike="noStrike" cap="none" normalizeH="0" baseline="0">
                <a:ln>
                  <a:noFill/>
                </a:ln>
                <a:solidFill>
                  <a:srgbClr val="118002"/>
                </a:solidFill>
                <a:effectLst/>
                <a:latin typeface="Chalkboard" panose="03050602040202020205" pitchFamily="66" charset="77"/>
              </a:rPr>
              <a:t>Complexity</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chemeClr val="tx1"/>
                </a:solidFill>
                <a:effectLst/>
                <a:latin typeface="Helvetica" pitchFamily="2" charset="0"/>
              </a:rPr>
              <a:t>  </a:t>
            </a:r>
            <a:r>
              <a:rPr kumimoji="0" lang="en-US" altLang="en-US" sz="17100" b="0" i="0" u="none" strike="noStrike" cap="none" normalizeH="0" baseline="0">
                <a:ln>
                  <a:noFill/>
                </a:ln>
                <a:solidFill>
                  <a:schemeClr val="tx1"/>
                </a:solidFill>
                <a:effectLst/>
                <a:latin typeface="Helvetica" pitchFamily="2"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7675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ppt_w</p:attrName>
                                        </p:attrNameLst>
                                      </p:cBhvr>
                                      <p:tavLst>
                                        <p:tav tm="0" fmla="#ppt_w*sin(2.5*pi*$)">
                                          <p:val>
                                            <p:fltVal val="0"/>
                                          </p:val>
                                        </p:tav>
                                        <p:tav tm="100000">
                                          <p:val>
                                            <p:fltVal val="1"/>
                                          </p:val>
                                        </p:tav>
                                      </p:tavLst>
                                    </p:anim>
                                    <p:anim calcmode="lin" valueType="num">
                                      <p:cBhvr>
                                        <p:cTn id="2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4A12B1-9C0D-7B17-2265-41DE0174E1AE}"/>
              </a:ext>
            </a:extLst>
          </p:cNvPr>
          <p:cNvSpPr txBox="1"/>
          <p:nvPr/>
        </p:nvSpPr>
        <p:spPr>
          <a:xfrm>
            <a:off x="9939" y="15520"/>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Back to the Future: </a:t>
            </a:r>
            <a:r>
              <a:rPr lang="en-US" sz="2800" b="1">
                <a:solidFill>
                  <a:srgbClr val="008F00"/>
                </a:solidFill>
                <a:latin typeface="Chalkboard" panose="03050602040202020205" pitchFamily="66" charset="77"/>
              </a:rPr>
              <a:t>Recent Examples and Bridge Building</a:t>
            </a:r>
            <a:endParaRPr lang="en-US" sz="2800" b="1">
              <a:solidFill>
                <a:srgbClr val="008F00"/>
              </a:solidFill>
            </a:endParaRPr>
          </a:p>
        </p:txBody>
      </p:sp>
      <p:cxnSp>
        <p:nvCxnSpPr>
          <p:cNvPr id="3" name="Straight Connector 2">
            <a:extLst>
              <a:ext uri="{FF2B5EF4-FFF2-40B4-BE49-F238E27FC236}">
                <a16:creationId xmlns:a16="http://schemas.microsoft.com/office/drawing/2014/main" id="{CA5F6751-D93E-106B-3490-9AD4DD2A5135}"/>
              </a:ext>
            </a:extLst>
          </p:cNvPr>
          <p:cNvCxnSpPr>
            <a:cxnSpLocks/>
          </p:cNvCxnSpPr>
          <p:nvPr/>
        </p:nvCxnSpPr>
        <p:spPr>
          <a:xfrm>
            <a:off x="1184750" y="562679"/>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CF8562FE-6C94-D070-7A64-6227F735E2D1}"/>
              </a:ext>
            </a:extLst>
          </p:cNvPr>
          <p:cNvCxnSpPr>
            <a:cxnSpLocks/>
          </p:cNvCxnSpPr>
          <p:nvPr/>
        </p:nvCxnSpPr>
        <p:spPr>
          <a:xfrm>
            <a:off x="4667666" y="304803"/>
            <a:ext cx="363975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9951723-999C-51C0-6AC4-72A4A612551B}"/>
              </a:ext>
            </a:extLst>
          </p:cNvPr>
          <p:cNvSpPr txBox="1"/>
          <p:nvPr/>
        </p:nvSpPr>
        <p:spPr>
          <a:xfrm>
            <a:off x="6499845" y="648544"/>
            <a:ext cx="3558562" cy="369332"/>
          </a:xfrm>
          <a:prstGeom prst="rect">
            <a:avLst/>
          </a:prstGeom>
          <a:noFill/>
        </p:spPr>
        <p:txBody>
          <a:bodyPr wrap="square" rtlCol="0">
            <a:spAutoFit/>
          </a:bodyPr>
          <a:lstStyle/>
          <a:p>
            <a:r>
              <a:rPr lang="en-US" b="1">
                <a:latin typeface="Chalkboard"/>
              </a:rPr>
              <a:t>Particle (HE-QCD) Challenges?</a:t>
            </a:r>
            <a:endParaRPr lang="en-US"/>
          </a:p>
        </p:txBody>
      </p:sp>
      <p:sp>
        <p:nvSpPr>
          <p:cNvPr id="7" name="TextBox 6">
            <a:extLst>
              <a:ext uri="{FF2B5EF4-FFF2-40B4-BE49-F238E27FC236}">
                <a16:creationId xmlns:a16="http://schemas.microsoft.com/office/drawing/2014/main" id="{D1ED0B72-6B4C-0BA3-A7D1-28A6DB4600A8}"/>
              </a:ext>
            </a:extLst>
          </p:cNvPr>
          <p:cNvSpPr txBox="1"/>
          <p:nvPr/>
        </p:nvSpPr>
        <p:spPr>
          <a:xfrm>
            <a:off x="1825264" y="643655"/>
            <a:ext cx="3558561" cy="369332"/>
          </a:xfrm>
          <a:prstGeom prst="rect">
            <a:avLst/>
          </a:prstGeom>
          <a:noFill/>
        </p:spPr>
        <p:txBody>
          <a:bodyPr wrap="square" rtlCol="0">
            <a:spAutoFit/>
          </a:bodyPr>
          <a:lstStyle/>
          <a:p>
            <a:r>
              <a:rPr lang="en-US" b="1">
                <a:latin typeface="Chalkboard"/>
              </a:rPr>
              <a:t>Nuclear (LE-QED) Discoveries!</a:t>
            </a:r>
            <a:endParaRPr lang="en-US"/>
          </a:p>
        </p:txBody>
      </p:sp>
      <p:grpSp>
        <p:nvGrpSpPr>
          <p:cNvPr id="8" name="Group 7">
            <a:extLst>
              <a:ext uri="{FF2B5EF4-FFF2-40B4-BE49-F238E27FC236}">
                <a16:creationId xmlns:a16="http://schemas.microsoft.com/office/drawing/2014/main" id="{E8440284-765C-E224-E5F5-2C72BC727461}"/>
              </a:ext>
            </a:extLst>
          </p:cNvPr>
          <p:cNvGrpSpPr/>
          <p:nvPr/>
        </p:nvGrpSpPr>
        <p:grpSpPr>
          <a:xfrm>
            <a:off x="2831235" y="1428769"/>
            <a:ext cx="1140441" cy="3270328"/>
            <a:chOff x="1307234" y="1366221"/>
            <a:chExt cx="1140441" cy="3270328"/>
          </a:xfrm>
        </p:grpSpPr>
        <p:sp>
          <p:nvSpPr>
            <p:cNvPr id="9" name="Down Arrow 8">
              <a:extLst>
                <a:ext uri="{FF2B5EF4-FFF2-40B4-BE49-F238E27FC236}">
                  <a16:creationId xmlns:a16="http://schemas.microsoft.com/office/drawing/2014/main" id="{3C9E05C6-EB1D-5C32-5D19-706164096E43}"/>
                </a:ext>
              </a:extLst>
            </p:cNvPr>
            <p:cNvSpPr/>
            <p:nvPr/>
          </p:nvSpPr>
          <p:spPr bwMode="auto">
            <a:xfrm>
              <a:off x="1764500" y="1366221"/>
              <a:ext cx="225910" cy="3270328"/>
            </a:xfrm>
            <a:prstGeom prst="downArrow">
              <a:avLst/>
            </a:prstGeom>
            <a:solidFill>
              <a:schemeClr val="tx1">
                <a:lumMod val="95000"/>
                <a:lumOff val="5000"/>
              </a:schemeClr>
            </a:solidFill>
            <a:ln w="9525" cap="flat" cmpd="sng" algn="ctr">
              <a:solidFill>
                <a:schemeClr val="tx1">
                  <a:lumMod val="95000"/>
                  <a:lumOff val="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sp>
          <p:nvSpPr>
            <p:cNvPr id="10" name="TextBox 9">
              <a:extLst>
                <a:ext uri="{FF2B5EF4-FFF2-40B4-BE49-F238E27FC236}">
                  <a16:creationId xmlns:a16="http://schemas.microsoft.com/office/drawing/2014/main" id="{B635B87A-4EF9-6374-118A-1F7F486EF5C9}"/>
                </a:ext>
              </a:extLst>
            </p:cNvPr>
            <p:cNvSpPr txBox="1"/>
            <p:nvPr/>
          </p:nvSpPr>
          <p:spPr>
            <a:xfrm>
              <a:off x="1307234" y="2538804"/>
              <a:ext cx="1140441" cy="646331"/>
            </a:xfrm>
            <a:prstGeom prst="rect">
              <a:avLst/>
            </a:prstGeom>
            <a:solidFill>
              <a:schemeClr val="bg1"/>
            </a:solidFill>
          </p:spPr>
          <p:txBody>
            <a:bodyPr wrap="none" rtlCol="0">
              <a:spAutoFit/>
            </a:bodyPr>
            <a:lstStyle/>
            <a:p>
              <a:pPr algn="ctr"/>
              <a:r>
                <a:rPr lang="en-US" b="1">
                  <a:latin typeface="Chalkboard SE" panose="03050602040202020205" pitchFamily="66" charset="77"/>
                </a:rPr>
                <a:t>- 100 - </a:t>
              </a:r>
            </a:p>
            <a:p>
              <a:pPr algn="ctr"/>
              <a:r>
                <a:rPr lang="en-US" b="1">
                  <a:latin typeface="Chalkboard SE" panose="03050602040202020205" pitchFamily="66" charset="77"/>
                </a:rPr>
                <a:t>Years</a:t>
              </a:r>
            </a:p>
          </p:txBody>
        </p:sp>
      </p:grpSp>
      <p:grpSp>
        <p:nvGrpSpPr>
          <p:cNvPr id="11" name="Group 10">
            <a:extLst>
              <a:ext uri="{FF2B5EF4-FFF2-40B4-BE49-F238E27FC236}">
                <a16:creationId xmlns:a16="http://schemas.microsoft.com/office/drawing/2014/main" id="{2E3F6BBE-F8E1-8144-81EA-61FDE90AC208}"/>
              </a:ext>
            </a:extLst>
          </p:cNvPr>
          <p:cNvGrpSpPr/>
          <p:nvPr/>
        </p:nvGrpSpPr>
        <p:grpSpPr>
          <a:xfrm>
            <a:off x="7736274" y="1418011"/>
            <a:ext cx="1140441" cy="3270328"/>
            <a:chOff x="1307234" y="1366221"/>
            <a:chExt cx="1140441" cy="3270328"/>
          </a:xfrm>
        </p:grpSpPr>
        <p:sp>
          <p:nvSpPr>
            <p:cNvPr id="12" name="Down Arrow 11">
              <a:extLst>
                <a:ext uri="{FF2B5EF4-FFF2-40B4-BE49-F238E27FC236}">
                  <a16:creationId xmlns:a16="http://schemas.microsoft.com/office/drawing/2014/main" id="{A6FB7ED0-E358-40C4-66D2-4F116B16BB07}"/>
                </a:ext>
              </a:extLst>
            </p:cNvPr>
            <p:cNvSpPr/>
            <p:nvPr/>
          </p:nvSpPr>
          <p:spPr bwMode="auto">
            <a:xfrm>
              <a:off x="1764500" y="1366221"/>
              <a:ext cx="225910" cy="3270328"/>
            </a:xfrm>
            <a:prstGeom prst="downArrow">
              <a:avLst/>
            </a:prstGeom>
            <a:solidFill>
              <a:schemeClr val="tx1">
                <a:lumMod val="95000"/>
                <a:lumOff val="5000"/>
              </a:schemeClr>
            </a:solidFill>
            <a:ln w="9525" cap="flat" cmpd="sng" algn="ctr">
              <a:solidFill>
                <a:schemeClr val="accent6">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en-US" sz="1600" u="sng">
                <a:latin typeface="Times" charset="0"/>
              </a:endParaRPr>
            </a:p>
          </p:txBody>
        </p:sp>
        <p:sp>
          <p:nvSpPr>
            <p:cNvPr id="13" name="TextBox 12">
              <a:extLst>
                <a:ext uri="{FF2B5EF4-FFF2-40B4-BE49-F238E27FC236}">
                  <a16:creationId xmlns:a16="http://schemas.microsoft.com/office/drawing/2014/main" id="{ABE1943C-6445-EB24-38C3-FFC586982832}"/>
                </a:ext>
              </a:extLst>
            </p:cNvPr>
            <p:cNvSpPr txBox="1"/>
            <p:nvPr/>
          </p:nvSpPr>
          <p:spPr>
            <a:xfrm>
              <a:off x="1307234" y="2538804"/>
              <a:ext cx="1140441" cy="646331"/>
            </a:xfrm>
            <a:prstGeom prst="rect">
              <a:avLst/>
            </a:prstGeom>
            <a:solidFill>
              <a:schemeClr val="bg1"/>
            </a:solidFill>
          </p:spPr>
          <p:txBody>
            <a:bodyPr wrap="none" rtlCol="0">
              <a:spAutoFit/>
            </a:bodyPr>
            <a:lstStyle/>
            <a:p>
              <a:pPr algn="ctr"/>
              <a:r>
                <a:rPr lang="en-US" b="1">
                  <a:latin typeface="Chalkboard SE" panose="03050602040202020205" pitchFamily="66" charset="77"/>
                </a:rPr>
                <a:t>- 100 - </a:t>
              </a:r>
            </a:p>
            <a:p>
              <a:pPr algn="ctr"/>
              <a:r>
                <a:rPr lang="en-US" b="1">
                  <a:latin typeface="Chalkboard SE" panose="03050602040202020205" pitchFamily="66" charset="77"/>
                </a:rPr>
                <a:t>Years</a:t>
              </a:r>
            </a:p>
          </p:txBody>
        </p:sp>
      </p:grpSp>
      <p:sp>
        <p:nvSpPr>
          <p:cNvPr id="14" name="TextBox 13">
            <a:extLst>
              <a:ext uri="{FF2B5EF4-FFF2-40B4-BE49-F238E27FC236}">
                <a16:creationId xmlns:a16="http://schemas.microsoft.com/office/drawing/2014/main" id="{25BE8FAF-2967-10AA-13E3-0AA2B7DB819E}"/>
              </a:ext>
            </a:extLst>
          </p:cNvPr>
          <p:cNvSpPr txBox="1"/>
          <p:nvPr/>
        </p:nvSpPr>
        <p:spPr>
          <a:xfrm>
            <a:off x="3811223" y="984401"/>
            <a:ext cx="4259820" cy="5078313"/>
          </a:xfrm>
          <a:prstGeom prst="rect">
            <a:avLst/>
          </a:prstGeom>
          <a:noFill/>
        </p:spPr>
        <p:txBody>
          <a:bodyPr wrap="none" rtlCol="0">
            <a:spAutoFit/>
          </a:bodyPr>
          <a:lstStyle/>
          <a:p>
            <a:pPr algn="ctr"/>
            <a:r>
              <a:rPr lang="en-US" b="1">
                <a:latin typeface="Chalkboard SE" panose="03050602040202020205" pitchFamily="66" charset="77"/>
              </a:rPr>
              <a:t>20</a:t>
            </a:r>
            <a:r>
              <a:rPr lang="en-US" b="1" baseline="30000">
                <a:latin typeface="Chalkboard SE" panose="03050602040202020205" pitchFamily="66" charset="77"/>
              </a:rPr>
              <a:t>th</a:t>
            </a:r>
            <a:r>
              <a:rPr lang="en-US" b="1">
                <a:latin typeface="Chalkboard SE" panose="03050602040202020205" pitchFamily="66" charset="77"/>
              </a:rPr>
              <a:t> Century Subatomic Physics</a:t>
            </a:r>
          </a:p>
          <a:p>
            <a:pPr algn="ctr"/>
            <a:r>
              <a:rPr lang="en-US" b="1">
                <a:latin typeface="Chalkboard SE" panose="03050602040202020205" pitchFamily="66" charset="77"/>
              </a:rPr>
              <a:t>-----------------------------</a:t>
            </a:r>
          </a:p>
          <a:p>
            <a:pPr algn="ctr"/>
            <a:r>
              <a:rPr lang="en-US" b="1">
                <a:latin typeface="Chalkboard SE" panose="03050602040202020205" pitchFamily="66" charset="77"/>
              </a:rPr>
              <a:t>Great Minds and Creative Models</a:t>
            </a:r>
          </a:p>
          <a:p>
            <a:pPr algn="ctr"/>
            <a:r>
              <a:rPr lang="en-US" b="1">
                <a:latin typeface="Chalkboard SE" panose="03050602040202020205" pitchFamily="66" charset="77"/>
              </a:rPr>
              <a:t>Numerous Prestigious Awards Won</a:t>
            </a:r>
          </a:p>
          <a:p>
            <a:pPr algn="ctr"/>
            <a:r>
              <a:rPr lang="en-US" b="1">
                <a:latin typeface="Chalkboard SE" panose="03050602040202020205" pitchFamily="66" charset="77"/>
              </a:rPr>
              <a:t>Major New Facilities Commissioned</a:t>
            </a:r>
          </a:p>
          <a:p>
            <a:pPr algn="ctr"/>
            <a:r>
              <a:rPr lang="en-US" b="1">
                <a:latin typeface="Chalkboard SE" panose="03050602040202020205" pitchFamily="66" charset="77"/>
              </a:rPr>
              <a:t>Simplicity within Complexity Good</a:t>
            </a:r>
          </a:p>
          <a:p>
            <a:pPr algn="ctr"/>
            <a:r>
              <a:rPr lang="en-US" b="1">
                <a:latin typeface="Chalkboard SE" panose="03050602040202020205" pitchFamily="66" charset="77"/>
              </a:rPr>
              <a:t>Analytic Solutions Well Regarded</a:t>
            </a:r>
          </a:p>
          <a:p>
            <a:pPr algn="ctr"/>
            <a:r>
              <a:rPr lang="en-US" b="1">
                <a:latin typeface="Chalkboard SE" panose="03050602040202020205" pitchFamily="66" charset="77"/>
              </a:rPr>
              <a:t>------</a:t>
            </a:r>
          </a:p>
          <a:p>
            <a:pPr algn="ctr"/>
            <a:r>
              <a:rPr lang="en-US" b="1">
                <a:latin typeface="Chalkboard SE" panose="03050602040202020205" pitchFamily="66" charset="77"/>
              </a:rPr>
              <a:t>Physics Changed Technology</a:t>
            </a:r>
          </a:p>
          <a:p>
            <a:pPr algn="ctr"/>
            <a:r>
              <a:rPr lang="en-US">
                <a:latin typeface="Chalkboard SE" panose="03050602040202020205" pitchFamily="66" charset="77"/>
              </a:rPr>
              <a:t>1990s – HPC/ERA – 2010s</a:t>
            </a:r>
          </a:p>
          <a:p>
            <a:pPr algn="ctr"/>
            <a:r>
              <a:rPr lang="en-US" b="1">
                <a:latin typeface="Chalkboard SE" panose="03050602040202020205" pitchFamily="66" charset="77"/>
              </a:rPr>
              <a:t>Technology Changed Physics</a:t>
            </a:r>
          </a:p>
          <a:p>
            <a:pPr algn="ctr"/>
            <a:r>
              <a:rPr lang="en-US" b="1">
                <a:latin typeface="Chalkboard SE" panose="03050602040202020205" pitchFamily="66" charset="77"/>
              </a:rPr>
              <a:t>------</a:t>
            </a:r>
            <a:endParaRPr lang="en-US">
              <a:latin typeface="Chalkboard SE" panose="03050602040202020205" pitchFamily="66" charset="77"/>
            </a:endParaRPr>
          </a:p>
          <a:p>
            <a:pPr algn="ctr"/>
            <a:r>
              <a:rPr lang="en-US" b="1">
                <a:latin typeface="Chalkboard SE" panose="03050602040202020205" pitchFamily="66" charset="77"/>
              </a:rPr>
              <a:t>21</a:t>
            </a:r>
            <a:r>
              <a:rPr lang="en-US" b="1" baseline="30000">
                <a:latin typeface="Chalkboard SE" panose="03050602040202020205" pitchFamily="66" charset="77"/>
              </a:rPr>
              <a:t>st</a:t>
            </a:r>
            <a:r>
              <a:rPr lang="en-US" b="1">
                <a:latin typeface="Chalkboard SE" panose="03050602040202020205" pitchFamily="66" charset="77"/>
              </a:rPr>
              <a:t> Century Subatomic Physics</a:t>
            </a:r>
          </a:p>
          <a:p>
            <a:pPr algn="ctr"/>
            <a:r>
              <a:rPr lang="en-US" b="1">
                <a:latin typeface="Chalkboard SE" panose="03050602040202020205" pitchFamily="66" charset="77"/>
              </a:rPr>
              <a:t>-----------------------------</a:t>
            </a:r>
          </a:p>
          <a:p>
            <a:pPr algn="ctr"/>
            <a:r>
              <a:rPr lang="en-US" b="1">
                <a:latin typeface="Chalkboard SE" panose="03050602040202020205" pitchFamily="66" charset="77"/>
              </a:rPr>
              <a:t>Bigger Computers! -&gt; Better Results?</a:t>
            </a:r>
          </a:p>
          <a:p>
            <a:pPr algn="ctr"/>
            <a:r>
              <a:rPr lang="en-US" b="1">
                <a:solidFill>
                  <a:schemeClr val="accent6">
                    <a:lumMod val="50000"/>
                  </a:schemeClr>
                </a:solidFill>
                <a:latin typeface="Chalkboard SE" panose="03050602040202020205" pitchFamily="66" charset="77"/>
              </a:rPr>
              <a:t>                                       </a:t>
            </a:r>
          </a:p>
          <a:p>
            <a:pPr algn="ctr"/>
            <a:endParaRPr lang="en-US" b="1">
              <a:solidFill>
                <a:schemeClr val="accent6">
                  <a:lumMod val="50000"/>
                </a:schemeClr>
              </a:solidFill>
              <a:latin typeface="Chalkboard SE" panose="03050602040202020205" pitchFamily="66" charset="77"/>
            </a:endParaRPr>
          </a:p>
          <a:p>
            <a:pPr algn="ctr"/>
            <a:endParaRPr lang="en-US" b="1">
              <a:solidFill>
                <a:schemeClr val="accent6">
                  <a:lumMod val="50000"/>
                </a:schemeClr>
              </a:solidFill>
              <a:latin typeface="Chalkboard SE" panose="03050602040202020205" pitchFamily="66" charset="77"/>
            </a:endParaRPr>
          </a:p>
        </p:txBody>
      </p:sp>
      <p:sp>
        <p:nvSpPr>
          <p:cNvPr id="15" name="Rectangle 14">
            <a:extLst>
              <a:ext uri="{FF2B5EF4-FFF2-40B4-BE49-F238E27FC236}">
                <a16:creationId xmlns:a16="http://schemas.microsoft.com/office/drawing/2014/main" id="{83044C54-ED82-3029-4464-A0BD234AE59E}"/>
              </a:ext>
            </a:extLst>
          </p:cNvPr>
          <p:cNvSpPr/>
          <p:nvPr/>
        </p:nvSpPr>
        <p:spPr>
          <a:xfrm>
            <a:off x="3084048" y="5186415"/>
            <a:ext cx="5904310" cy="769441"/>
          </a:xfrm>
          <a:prstGeom prst="rect">
            <a:avLst/>
          </a:prstGeom>
        </p:spPr>
        <p:txBody>
          <a:bodyPr wrap="square">
            <a:spAutoFit/>
          </a:bodyPr>
          <a:lstStyle/>
          <a:p>
            <a:pPr algn="ctr"/>
            <a:r>
              <a:rPr lang="en-US" sz="2400" b="1">
                <a:solidFill>
                  <a:srgbClr val="008F00"/>
                </a:solidFill>
                <a:latin typeface="Chalkboard SE" panose="03050602040202020205" pitchFamily="66" charset="77"/>
              </a:rPr>
              <a:t>Symmetries Important</a:t>
            </a:r>
          </a:p>
          <a:p>
            <a:pPr algn="ctr"/>
            <a:r>
              <a:rPr lang="en-US" sz="2000" b="1">
                <a:solidFill>
                  <a:srgbClr val="008F00"/>
                </a:solidFill>
                <a:latin typeface="Chalkboard SE" panose="03050602040202020205" pitchFamily="66" charset="77"/>
              </a:rPr>
              <a:t> Partial Symmetries Expose Coherent Features</a:t>
            </a:r>
          </a:p>
        </p:txBody>
      </p:sp>
      <p:sp>
        <p:nvSpPr>
          <p:cNvPr id="16" name="TextBox 15">
            <a:extLst>
              <a:ext uri="{FF2B5EF4-FFF2-40B4-BE49-F238E27FC236}">
                <a16:creationId xmlns:a16="http://schemas.microsoft.com/office/drawing/2014/main" id="{0B7E662C-16CB-3F4D-E73E-0278F1FF45E2}"/>
              </a:ext>
            </a:extLst>
          </p:cNvPr>
          <p:cNvSpPr txBox="1"/>
          <p:nvPr/>
        </p:nvSpPr>
        <p:spPr>
          <a:xfrm>
            <a:off x="2290423" y="5884315"/>
            <a:ext cx="7542158" cy="369332"/>
          </a:xfrm>
          <a:prstGeom prst="rect">
            <a:avLst/>
          </a:prstGeom>
          <a:noFill/>
        </p:spPr>
        <p:txBody>
          <a:bodyPr wrap="square" rtlCol="0">
            <a:spAutoFit/>
          </a:bodyPr>
          <a:lstStyle/>
          <a:p>
            <a:r>
              <a:rPr lang="en-US" b="1">
                <a:solidFill>
                  <a:srgbClr val="FF0000"/>
                </a:solidFill>
                <a:latin typeface="Chalkboard SE" panose="03050602040202020205" pitchFamily="66" charset="77"/>
              </a:rPr>
              <a:t>Lunch (~5 years back) at JLab: `Is the nucleon deformed (round)?’</a:t>
            </a:r>
          </a:p>
        </p:txBody>
      </p:sp>
    </p:spTree>
    <p:extLst>
      <p:ext uri="{BB962C8B-B14F-4D97-AF65-F5344CB8AC3E}">
        <p14:creationId xmlns:p14="http://schemas.microsoft.com/office/powerpoint/2010/main" val="1361646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Effect transition="in" filter="dissolve">
                                      <p:cBhvr>
                                        <p:cTn id="17" dur="500"/>
                                        <p:tgtEl>
                                          <p:spTgt spid="14">
                                            <p:txEl>
                                              <p:pRg st="0" end="0"/>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14">
                                            <p:txEl>
                                              <p:pRg st="1" end="1"/>
                                            </p:txEl>
                                          </p:spTgt>
                                        </p:tgtEl>
                                        <p:attrNameLst>
                                          <p:attrName>style.visibility</p:attrName>
                                        </p:attrNameLst>
                                      </p:cBhvr>
                                      <p:to>
                                        <p:strVal val="visible"/>
                                      </p:to>
                                    </p:set>
                                    <p:animEffect transition="in" filter="dissolve">
                                      <p:cBhvr>
                                        <p:cTn id="20" dur="500"/>
                                        <p:tgtEl>
                                          <p:spTgt spid="1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animEffect transition="in" filter="dissolve">
                                      <p:cBhvr>
                                        <p:cTn id="25" dur="500"/>
                                        <p:tgtEl>
                                          <p:spTgt spid="14">
                                            <p:txEl>
                                              <p:pRg st="2" end="2"/>
                                            </p:txEl>
                                          </p:spTgt>
                                        </p:tgtEl>
                                      </p:cBhvr>
                                    </p:animEffect>
                                  </p:childTnLst>
                                </p:cTn>
                              </p:par>
                            </p:childTnLst>
                          </p:cTn>
                        </p:par>
                        <p:par>
                          <p:cTn id="26" fill="hold">
                            <p:stCondLst>
                              <p:cond delay="500"/>
                            </p:stCondLst>
                            <p:childTnLst>
                              <p:par>
                                <p:cTn id="27" presetID="9" presetClass="entr" presetSubtype="0" fill="hold" nodeType="afterEffect">
                                  <p:stCondLst>
                                    <p:cond delay="0"/>
                                  </p:stCondLst>
                                  <p:childTnLst>
                                    <p:set>
                                      <p:cBhvr>
                                        <p:cTn id="28" dur="1" fill="hold">
                                          <p:stCondLst>
                                            <p:cond delay="0"/>
                                          </p:stCondLst>
                                        </p:cTn>
                                        <p:tgtEl>
                                          <p:spTgt spid="14">
                                            <p:txEl>
                                              <p:pRg st="3" end="3"/>
                                            </p:txEl>
                                          </p:spTgt>
                                        </p:tgtEl>
                                        <p:attrNameLst>
                                          <p:attrName>style.visibility</p:attrName>
                                        </p:attrNameLst>
                                      </p:cBhvr>
                                      <p:to>
                                        <p:strVal val="visible"/>
                                      </p:to>
                                    </p:set>
                                    <p:animEffect transition="in" filter="dissolve">
                                      <p:cBhvr>
                                        <p:cTn id="29" dur="500"/>
                                        <p:tgtEl>
                                          <p:spTgt spid="14">
                                            <p:txEl>
                                              <p:pRg st="3" end="3"/>
                                            </p:txEl>
                                          </p:spTgt>
                                        </p:tgtEl>
                                      </p:cBhvr>
                                    </p:animEffect>
                                  </p:childTnLst>
                                </p:cTn>
                              </p:par>
                            </p:childTnLst>
                          </p:cTn>
                        </p:par>
                        <p:par>
                          <p:cTn id="30" fill="hold">
                            <p:stCondLst>
                              <p:cond delay="1000"/>
                            </p:stCondLst>
                            <p:childTnLst>
                              <p:par>
                                <p:cTn id="31" presetID="9" presetClass="entr" presetSubtype="0" fill="hold" nodeType="afterEffect">
                                  <p:stCondLst>
                                    <p:cond delay="0"/>
                                  </p:stCondLst>
                                  <p:childTnLst>
                                    <p:set>
                                      <p:cBhvr>
                                        <p:cTn id="32" dur="1" fill="hold">
                                          <p:stCondLst>
                                            <p:cond delay="0"/>
                                          </p:stCondLst>
                                        </p:cTn>
                                        <p:tgtEl>
                                          <p:spTgt spid="14">
                                            <p:txEl>
                                              <p:pRg st="4" end="4"/>
                                            </p:txEl>
                                          </p:spTgt>
                                        </p:tgtEl>
                                        <p:attrNameLst>
                                          <p:attrName>style.visibility</p:attrName>
                                        </p:attrNameLst>
                                      </p:cBhvr>
                                      <p:to>
                                        <p:strVal val="visible"/>
                                      </p:to>
                                    </p:set>
                                    <p:animEffect transition="in" filter="dissolve">
                                      <p:cBhvr>
                                        <p:cTn id="33" dur="500"/>
                                        <p:tgtEl>
                                          <p:spTgt spid="14">
                                            <p:txEl>
                                              <p:pRg st="4" end="4"/>
                                            </p:txEl>
                                          </p:spTgt>
                                        </p:tgtEl>
                                      </p:cBhvr>
                                    </p:animEffect>
                                  </p:childTnLst>
                                </p:cTn>
                              </p:par>
                            </p:childTnLst>
                          </p:cTn>
                        </p:par>
                        <p:par>
                          <p:cTn id="34" fill="hold">
                            <p:stCondLst>
                              <p:cond delay="1500"/>
                            </p:stCondLst>
                            <p:childTnLst>
                              <p:par>
                                <p:cTn id="35" presetID="9" presetClass="entr" presetSubtype="0" fill="hold" nodeType="after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dissolve">
                                      <p:cBhvr>
                                        <p:cTn id="37" dur="500"/>
                                        <p:tgtEl>
                                          <p:spTgt spid="14">
                                            <p:txEl>
                                              <p:pRg st="5" end="5"/>
                                            </p:txEl>
                                          </p:spTgt>
                                        </p:tgtEl>
                                      </p:cBhvr>
                                    </p:animEffect>
                                  </p:childTnLst>
                                </p:cTn>
                              </p:par>
                            </p:childTnLst>
                          </p:cTn>
                        </p:par>
                        <p:par>
                          <p:cTn id="38" fill="hold">
                            <p:stCondLst>
                              <p:cond delay="2000"/>
                            </p:stCondLst>
                            <p:childTnLst>
                              <p:par>
                                <p:cTn id="39" presetID="9" presetClass="entr" presetSubtype="0" fill="hold" nodeType="afterEffect">
                                  <p:stCondLst>
                                    <p:cond delay="0"/>
                                  </p:stCondLst>
                                  <p:childTnLst>
                                    <p:set>
                                      <p:cBhvr>
                                        <p:cTn id="40" dur="1" fill="hold">
                                          <p:stCondLst>
                                            <p:cond delay="0"/>
                                          </p:stCondLst>
                                        </p:cTn>
                                        <p:tgtEl>
                                          <p:spTgt spid="14">
                                            <p:txEl>
                                              <p:pRg st="6" end="6"/>
                                            </p:txEl>
                                          </p:spTgt>
                                        </p:tgtEl>
                                        <p:attrNameLst>
                                          <p:attrName>style.visibility</p:attrName>
                                        </p:attrNameLst>
                                      </p:cBhvr>
                                      <p:to>
                                        <p:strVal val="visible"/>
                                      </p:to>
                                    </p:set>
                                    <p:animEffect transition="in" filter="dissolve">
                                      <p:cBhvr>
                                        <p:cTn id="41" dur="500"/>
                                        <p:tgtEl>
                                          <p:spTgt spid="14">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14">
                                            <p:txEl>
                                              <p:pRg st="7" end="7"/>
                                            </p:txEl>
                                          </p:spTgt>
                                        </p:tgtEl>
                                        <p:attrNameLst>
                                          <p:attrName>style.visibility</p:attrName>
                                        </p:attrNameLst>
                                      </p:cBhvr>
                                      <p:to>
                                        <p:strVal val="visible"/>
                                      </p:to>
                                    </p:set>
                                    <p:animEffect transition="in" filter="dissolve">
                                      <p:cBhvr>
                                        <p:cTn id="46" dur="500"/>
                                        <p:tgtEl>
                                          <p:spTgt spid="14">
                                            <p:txEl>
                                              <p:pRg st="7" end="7"/>
                                            </p:txEl>
                                          </p:spTgt>
                                        </p:tgtEl>
                                      </p:cBhvr>
                                    </p:animEffect>
                                  </p:childTnLst>
                                </p:cTn>
                              </p:par>
                              <p:par>
                                <p:cTn id="47" presetID="9" presetClass="entr" presetSubtype="0" fill="hold" nodeType="withEffect">
                                  <p:stCondLst>
                                    <p:cond delay="0"/>
                                  </p:stCondLst>
                                  <p:childTnLst>
                                    <p:set>
                                      <p:cBhvr>
                                        <p:cTn id="48" dur="1" fill="hold">
                                          <p:stCondLst>
                                            <p:cond delay="0"/>
                                          </p:stCondLst>
                                        </p:cTn>
                                        <p:tgtEl>
                                          <p:spTgt spid="14">
                                            <p:txEl>
                                              <p:pRg st="8" end="8"/>
                                            </p:txEl>
                                          </p:spTgt>
                                        </p:tgtEl>
                                        <p:attrNameLst>
                                          <p:attrName>style.visibility</p:attrName>
                                        </p:attrNameLst>
                                      </p:cBhvr>
                                      <p:to>
                                        <p:strVal val="visible"/>
                                      </p:to>
                                    </p:set>
                                    <p:animEffect transition="in" filter="dissolve">
                                      <p:cBhvr>
                                        <p:cTn id="49" dur="500"/>
                                        <p:tgtEl>
                                          <p:spTgt spid="14">
                                            <p:txEl>
                                              <p:pRg st="8" end="8"/>
                                            </p:txEl>
                                          </p:spTgt>
                                        </p:tgtEl>
                                      </p:cBhvr>
                                    </p:animEffect>
                                  </p:childTnLst>
                                </p:cTn>
                              </p:par>
                              <p:par>
                                <p:cTn id="50" presetID="9" presetClass="entr" presetSubtype="0" fill="hold" nodeType="withEffect">
                                  <p:stCondLst>
                                    <p:cond delay="0"/>
                                  </p:stCondLst>
                                  <p:childTnLst>
                                    <p:set>
                                      <p:cBhvr>
                                        <p:cTn id="51" dur="1" fill="hold">
                                          <p:stCondLst>
                                            <p:cond delay="0"/>
                                          </p:stCondLst>
                                        </p:cTn>
                                        <p:tgtEl>
                                          <p:spTgt spid="14">
                                            <p:txEl>
                                              <p:pRg st="9" end="9"/>
                                            </p:txEl>
                                          </p:spTgt>
                                        </p:tgtEl>
                                        <p:attrNameLst>
                                          <p:attrName>style.visibility</p:attrName>
                                        </p:attrNameLst>
                                      </p:cBhvr>
                                      <p:to>
                                        <p:strVal val="visible"/>
                                      </p:to>
                                    </p:set>
                                    <p:animEffect transition="in" filter="dissolve">
                                      <p:cBhvr>
                                        <p:cTn id="52" dur="500"/>
                                        <p:tgtEl>
                                          <p:spTgt spid="14">
                                            <p:txEl>
                                              <p:pRg st="9" end="9"/>
                                            </p:txEl>
                                          </p:spTgt>
                                        </p:tgtEl>
                                      </p:cBhvr>
                                    </p:animEffect>
                                  </p:childTnLst>
                                </p:cTn>
                              </p:par>
                              <p:par>
                                <p:cTn id="53" presetID="9" presetClass="entr" presetSubtype="0" fill="hold" nodeType="withEffect">
                                  <p:stCondLst>
                                    <p:cond delay="0"/>
                                  </p:stCondLst>
                                  <p:childTnLst>
                                    <p:set>
                                      <p:cBhvr>
                                        <p:cTn id="54" dur="1" fill="hold">
                                          <p:stCondLst>
                                            <p:cond delay="0"/>
                                          </p:stCondLst>
                                        </p:cTn>
                                        <p:tgtEl>
                                          <p:spTgt spid="14">
                                            <p:txEl>
                                              <p:pRg st="10" end="10"/>
                                            </p:txEl>
                                          </p:spTgt>
                                        </p:tgtEl>
                                        <p:attrNameLst>
                                          <p:attrName>style.visibility</p:attrName>
                                        </p:attrNameLst>
                                      </p:cBhvr>
                                      <p:to>
                                        <p:strVal val="visible"/>
                                      </p:to>
                                    </p:set>
                                    <p:animEffect transition="in" filter="dissolve">
                                      <p:cBhvr>
                                        <p:cTn id="55" dur="500"/>
                                        <p:tgtEl>
                                          <p:spTgt spid="14">
                                            <p:txEl>
                                              <p:pRg st="10" end="10"/>
                                            </p:txEl>
                                          </p:spTgt>
                                        </p:tgtEl>
                                      </p:cBhvr>
                                    </p:animEffect>
                                  </p:childTnLst>
                                </p:cTn>
                              </p:par>
                              <p:par>
                                <p:cTn id="56" presetID="9" presetClass="entr" presetSubtype="0" fill="hold" nodeType="withEffect">
                                  <p:stCondLst>
                                    <p:cond delay="0"/>
                                  </p:stCondLst>
                                  <p:childTnLst>
                                    <p:set>
                                      <p:cBhvr>
                                        <p:cTn id="57" dur="1" fill="hold">
                                          <p:stCondLst>
                                            <p:cond delay="0"/>
                                          </p:stCondLst>
                                        </p:cTn>
                                        <p:tgtEl>
                                          <p:spTgt spid="14">
                                            <p:txEl>
                                              <p:pRg st="11" end="11"/>
                                            </p:txEl>
                                          </p:spTgt>
                                        </p:tgtEl>
                                        <p:attrNameLst>
                                          <p:attrName>style.visibility</p:attrName>
                                        </p:attrNameLst>
                                      </p:cBhvr>
                                      <p:to>
                                        <p:strVal val="visible"/>
                                      </p:to>
                                    </p:set>
                                    <p:animEffect transition="in" filter="dissolve">
                                      <p:cBhvr>
                                        <p:cTn id="58" dur="500"/>
                                        <p:tgtEl>
                                          <p:spTgt spid="14">
                                            <p:txEl>
                                              <p:pRg st="11" end="11"/>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nodeType="clickEffect">
                                  <p:stCondLst>
                                    <p:cond delay="0"/>
                                  </p:stCondLst>
                                  <p:childTnLst>
                                    <p:set>
                                      <p:cBhvr>
                                        <p:cTn id="62" dur="1" fill="hold">
                                          <p:stCondLst>
                                            <p:cond delay="0"/>
                                          </p:stCondLst>
                                        </p:cTn>
                                        <p:tgtEl>
                                          <p:spTgt spid="14">
                                            <p:txEl>
                                              <p:pRg st="12" end="12"/>
                                            </p:txEl>
                                          </p:spTgt>
                                        </p:tgtEl>
                                        <p:attrNameLst>
                                          <p:attrName>style.visibility</p:attrName>
                                        </p:attrNameLst>
                                      </p:cBhvr>
                                      <p:to>
                                        <p:strVal val="visible"/>
                                      </p:to>
                                    </p:set>
                                    <p:animEffect transition="in" filter="dissolve">
                                      <p:cBhvr>
                                        <p:cTn id="63" dur="500"/>
                                        <p:tgtEl>
                                          <p:spTgt spid="14">
                                            <p:txEl>
                                              <p:pRg st="12" end="12"/>
                                            </p:txEl>
                                          </p:spTgt>
                                        </p:tgtEl>
                                      </p:cBhvr>
                                    </p:animEffect>
                                  </p:childTnLst>
                                </p:cTn>
                              </p:par>
                              <p:par>
                                <p:cTn id="64" presetID="9" presetClass="entr" presetSubtype="0" fill="hold" nodeType="withEffect">
                                  <p:stCondLst>
                                    <p:cond delay="0"/>
                                  </p:stCondLst>
                                  <p:childTnLst>
                                    <p:set>
                                      <p:cBhvr>
                                        <p:cTn id="65" dur="1" fill="hold">
                                          <p:stCondLst>
                                            <p:cond delay="0"/>
                                          </p:stCondLst>
                                        </p:cTn>
                                        <p:tgtEl>
                                          <p:spTgt spid="14">
                                            <p:txEl>
                                              <p:pRg st="13" end="13"/>
                                            </p:txEl>
                                          </p:spTgt>
                                        </p:tgtEl>
                                        <p:attrNameLst>
                                          <p:attrName>style.visibility</p:attrName>
                                        </p:attrNameLst>
                                      </p:cBhvr>
                                      <p:to>
                                        <p:strVal val="visible"/>
                                      </p:to>
                                    </p:set>
                                    <p:animEffect transition="in" filter="dissolve">
                                      <p:cBhvr>
                                        <p:cTn id="66" dur="500"/>
                                        <p:tgtEl>
                                          <p:spTgt spid="14">
                                            <p:txEl>
                                              <p:pRg st="13" end="13"/>
                                            </p:txEl>
                                          </p:spTgt>
                                        </p:tgtEl>
                                      </p:cBhvr>
                                    </p:animEffect>
                                  </p:childTnLst>
                                </p:cTn>
                              </p:par>
                              <p:par>
                                <p:cTn id="67" presetID="9" presetClass="entr" presetSubtype="0" fill="hold" nodeType="withEffect">
                                  <p:stCondLst>
                                    <p:cond delay="0"/>
                                  </p:stCondLst>
                                  <p:childTnLst>
                                    <p:set>
                                      <p:cBhvr>
                                        <p:cTn id="68" dur="1" fill="hold">
                                          <p:stCondLst>
                                            <p:cond delay="0"/>
                                          </p:stCondLst>
                                        </p:cTn>
                                        <p:tgtEl>
                                          <p:spTgt spid="14">
                                            <p:txEl>
                                              <p:pRg st="14" end="14"/>
                                            </p:txEl>
                                          </p:spTgt>
                                        </p:tgtEl>
                                        <p:attrNameLst>
                                          <p:attrName>style.visibility</p:attrName>
                                        </p:attrNameLst>
                                      </p:cBhvr>
                                      <p:to>
                                        <p:strVal val="visible"/>
                                      </p:to>
                                    </p:set>
                                    <p:animEffect transition="in" filter="dissolve">
                                      <p:cBhvr>
                                        <p:cTn id="69" dur="500"/>
                                        <p:tgtEl>
                                          <p:spTgt spid="14">
                                            <p:txEl>
                                              <p:pRg st="14" end="14"/>
                                            </p:txEl>
                                          </p:spTgt>
                                        </p:tgtEl>
                                      </p:cBhvr>
                                    </p:animEffect>
                                  </p:childTnLst>
                                </p:cTn>
                              </p:par>
                              <p:par>
                                <p:cTn id="70" presetID="9" presetClass="entr" presetSubtype="0" fill="hold" nodeType="withEffect">
                                  <p:stCondLst>
                                    <p:cond delay="0"/>
                                  </p:stCondLst>
                                  <p:childTnLst>
                                    <p:set>
                                      <p:cBhvr>
                                        <p:cTn id="71" dur="1" fill="hold">
                                          <p:stCondLst>
                                            <p:cond delay="0"/>
                                          </p:stCondLst>
                                        </p:cTn>
                                        <p:tgtEl>
                                          <p:spTgt spid="14">
                                            <p:txEl>
                                              <p:pRg st="15" end="15"/>
                                            </p:txEl>
                                          </p:spTgt>
                                        </p:tgtEl>
                                        <p:attrNameLst>
                                          <p:attrName>style.visibility</p:attrName>
                                        </p:attrNameLst>
                                      </p:cBhvr>
                                      <p:to>
                                        <p:strVal val="visible"/>
                                      </p:to>
                                    </p:set>
                                    <p:animEffect transition="in" filter="dissolve">
                                      <p:cBhvr>
                                        <p:cTn id="72" dur="500"/>
                                        <p:tgtEl>
                                          <p:spTgt spid="14">
                                            <p:txEl>
                                              <p:pRg st="15" end="1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nodeType="click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dissolve">
                                      <p:cBhvr>
                                        <p:cTn id="77" dur="500"/>
                                        <p:tgtEl>
                                          <p:spTgt spid="11"/>
                                        </p:tgtEl>
                                      </p:cBhvr>
                                    </p:animEffect>
                                  </p:childTnLst>
                                </p:cTn>
                              </p:par>
                              <p:par>
                                <p:cTn id="78" presetID="9" presetClass="entr" presetSubtype="0" fill="hold" nodeType="with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dissolve">
                                      <p:cBhvr>
                                        <p:cTn id="80" dur="500"/>
                                        <p:tgtEl>
                                          <p:spTgt spid="8"/>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dissolve">
                                      <p:cBhvr>
                                        <p:cTn id="85" dur="500"/>
                                        <p:tgtEl>
                                          <p:spTgt spid="15"/>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21047E-AED5-1A24-6AEC-A9A2FAB33CC0}"/>
              </a:ext>
            </a:extLst>
          </p:cNvPr>
          <p:cNvSpPr txBox="1"/>
          <p:nvPr/>
        </p:nvSpPr>
        <p:spPr>
          <a:xfrm>
            <a:off x="9939" y="15520"/>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Nucleons Communicate with one another via Scalar Fields!</a:t>
            </a:r>
            <a:endParaRPr lang="en-US" sz="2800" b="1">
              <a:solidFill>
                <a:srgbClr val="008F00"/>
              </a:solidFill>
            </a:endParaRPr>
          </a:p>
        </p:txBody>
      </p:sp>
      <p:cxnSp>
        <p:nvCxnSpPr>
          <p:cNvPr id="3" name="Straight Connector 2">
            <a:extLst>
              <a:ext uri="{FF2B5EF4-FFF2-40B4-BE49-F238E27FC236}">
                <a16:creationId xmlns:a16="http://schemas.microsoft.com/office/drawing/2014/main" id="{9B983BF4-C523-8288-36A2-5D3BB678DE10}"/>
              </a:ext>
            </a:extLst>
          </p:cNvPr>
          <p:cNvCxnSpPr>
            <a:cxnSpLocks/>
          </p:cNvCxnSpPr>
          <p:nvPr/>
        </p:nvCxnSpPr>
        <p:spPr>
          <a:xfrm>
            <a:off x="1184750" y="562679"/>
            <a:ext cx="9851660"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46E366A-A821-EF56-CA1D-01B73DF4AB0A}"/>
              </a:ext>
            </a:extLst>
          </p:cNvPr>
          <p:cNvSpPr txBox="1"/>
          <p:nvPr/>
        </p:nvSpPr>
        <p:spPr>
          <a:xfrm>
            <a:off x="3360406" y="2549637"/>
            <a:ext cx="5528949" cy="1477328"/>
          </a:xfrm>
          <a:prstGeom prst="rect">
            <a:avLst/>
          </a:prstGeom>
          <a:noFill/>
        </p:spPr>
        <p:txBody>
          <a:bodyPr wrap="none" rtlCol="0">
            <a:spAutoFit/>
          </a:bodyPr>
          <a:lstStyle/>
          <a:p>
            <a:pPr algn="ctr"/>
            <a:r>
              <a:rPr lang="en-US" b="1">
                <a:solidFill>
                  <a:srgbClr val="008F00"/>
                </a:solidFill>
              </a:rPr>
              <a:t>A special thank you to Craig Roberts and Volker Mokeev</a:t>
            </a:r>
          </a:p>
          <a:p>
            <a:pPr algn="ctr"/>
            <a:r>
              <a:rPr lang="en-US" b="1">
                <a:solidFill>
                  <a:srgbClr val="008F00"/>
                </a:solidFill>
              </a:rPr>
              <a:t>who kindly took our earliest ramblings on this seriously </a:t>
            </a:r>
          </a:p>
          <a:p>
            <a:pPr algn="ctr"/>
            <a:r>
              <a:rPr lang="en-US" b="1">
                <a:solidFill>
                  <a:srgbClr val="008F00"/>
                </a:solidFill>
              </a:rPr>
              <a:t>and have continued to proffer guidance … sharing in a</a:t>
            </a:r>
          </a:p>
          <a:p>
            <a:pPr algn="ctr"/>
            <a:r>
              <a:rPr lang="en-US" b="1">
                <a:solidFill>
                  <a:srgbClr val="008F00"/>
                </a:solidFill>
              </a:rPr>
              <a:t>vision that there is value in seeking and finding </a:t>
            </a:r>
          </a:p>
          <a:p>
            <a:pPr algn="ctr"/>
            <a:r>
              <a:rPr lang="en-US" b="1">
                <a:solidFill>
                  <a:srgbClr val="008F00"/>
                </a:solidFill>
              </a:rPr>
              <a:t>simplicity within complexity!</a:t>
            </a:r>
          </a:p>
        </p:txBody>
      </p:sp>
      <p:sp>
        <p:nvSpPr>
          <p:cNvPr id="7" name="TextBox 6">
            <a:extLst>
              <a:ext uri="{FF2B5EF4-FFF2-40B4-BE49-F238E27FC236}">
                <a16:creationId xmlns:a16="http://schemas.microsoft.com/office/drawing/2014/main" id="{99AAD3FE-41E8-282E-B63A-D1C0CC7564C4}"/>
              </a:ext>
            </a:extLst>
          </p:cNvPr>
          <p:cNvSpPr txBox="1"/>
          <p:nvPr/>
        </p:nvSpPr>
        <p:spPr>
          <a:xfrm>
            <a:off x="3357420" y="1561079"/>
            <a:ext cx="5534850" cy="923330"/>
          </a:xfrm>
          <a:prstGeom prst="rect">
            <a:avLst/>
          </a:prstGeom>
          <a:noFill/>
        </p:spPr>
        <p:txBody>
          <a:bodyPr wrap="none" rtlCol="0">
            <a:spAutoFit/>
          </a:bodyPr>
          <a:lstStyle/>
          <a:p>
            <a:pPr algn="ctr"/>
            <a:r>
              <a:rPr lang="en-US" b="1" dirty="0">
                <a:solidFill>
                  <a:srgbClr val="008F00"/>
                </a:solidFill>
              </a:rPr>
              <a:t>In any case, thanks to the organizers for their efforts in </a:t>
            </a:r>
          </a:p>
          <a:p>
            <a:pPr algn="ctr"/>
            <a:r>
              <a:rPr lang="en-US" b="1" dirty="0">
                <a:solidFill>
                  <a:srgbClr val="008F00"/>
                </a:solidFill>
              </a:rPr>
              <a:t>pulling this meeting together and letting me `speakeasy’</a:t>
            </a:r>
          </a:p>
          <a:p>
            <a:pPr algn="ctr"/>
            <a:r>
              <a:rPr lang="en-US" b="1" dirty="0">
                <a:solidFill>
                  <a:srgbClr val="008F00"/>
                </a:solidFill>
              </a:rPr>
              <a:t>(of perhaps `</a:t>
            </a:r>
            <a:r>
              <a:rPr lang="en-US" b="1" dirty="0" err="1">
                <a:solidFill>
                  <a:srgbClr val="008F00"/>
                </a:solidFill>
              </a:rPr>
              <a:t>speakhard</a:t>
            </a:r>
            <a:r>
              <a:rPr lang="en-US" b="1" dirty="0">
                <a:solidFill>
                  <a:srgbClr val="008F00"/>
                </a:solidFill>
              </a:rPr>
              <a:t>’ for some … sorry about details!</a:t>
            </a:r>
          </a:p>
        </p:txBody>
      </p:sp>
      <p:sp>
        <p:nvSpPr>
          <p:cNvPr id="8" name="TextBox 7">
            <a:extLst>
              <a:ext uri="{FF2B5EF4-FFF2-40B4-BE49-F238E27FC236}">
                <a16:creationId xmlns:a16="http://schemas.microsoft.com/office/drawing/2014/main" id="{B9D74268-9AFB-C1B5-5002-F4FD3DDEEBA3}"/>
              </a:ext>
            </a:extLst>
          </p:cNvPr>
          <p:cNvSpPr txBox="1"/>
          <p:nvPr/>
        </p:nvSpPr>
        <p:spPr>
          <a:xfrm>
            <a:off x="3368841" y="737281"/>
            <a:ext cx="5492850" cy="646331"/>
          </a:xfrm>
          <a:prstGeom prst="rect">
            <a:avLst/>
          </a:prstGeom>
          <a:noFill/>
        </p:spPr>
        <p:txBody>
          <a:bodyPr wrap="none" rtlCol="0">
            <a:spAutoFit/>
          </a:bodyPr>
          <a:lstStyle/>
          <a:p>
            <a:pPr algn="ctr"/>
            <a:r>
              <a:rPr lang="en-US" b="1">
                <a:solidFill>
                  <a:srgbClr val="008F00"/>
                </a:solidFill>
              </a:rPr>
              <a:t>Our job is to learn the grammar of that new language, </a:t>
            </a:r>
          </a:p>
          <a:p>
            <a:pPr algn="ctr"/>
            <a:r>
              <a:rPr lang="en-US" b="1">
                <a:solidFill>
                  <a:srgbClr val="008F00"/>
                </a:solidFill>
              </a:rPr>
              <a:t> perhaps in a `nucleon speakeasy’ such as this meeting?</a:t>
            </a:r>
          </a:p>
        </p:txBody>
      </p:sp>
      <p:grpSp>
        <p:nvGrpSpPr>
          <p:cNvPr id="16" name="Group 15">
            <a:extLst>
              <a:ext uri="{FF2B5EF4-FFF2-40B4-BE49-F238E27FC236}">
                <a16:creationId xmlns:a16="http://schemas.microsoft.com/office/drawing/2014/main" id="{8BB45381-6102-52C4-B259-A017092C4D88}"/>
              </a:ext>
            </a:extLst>
          </p:cNvPr>
          <p:cNvGrpSpPr/>
          <p:nvPr/>
        </p:nvGrpSpPr>
        <p:grpSpPr>
          <a:xfrm>
            <a:off x="3341094" y="4356834"/>
            <a:ext cx="5626097" cy="1628963"/>
            <a:chOff x="3442692" y="4332120"/>
            <a:chExt cx="5626097" cy="1628963"/>
          </a:xfrm>
        </p:grpSpPr>
        <p:sp>
          <p:nvSpPr>
            <p:cNvPr id="10" name="TextBox 9">
              <a:extLst>
                <a:ext uri="{FF2B5EF4-FFF2-40B4-BE49-F238E27FC236}">
                  <a16:creationId xmlns:a16="http://schemas.microsoft.com/office/drawing/2014/main" id="{E39163FC-85FA-45B7-0192-79DF0D3D9A26}"/>
                </a:ext>
              </a:extLst>
            </p:cNvPr>
            <p:cNvSpPr txBox="1"/>
            <p:nvPr/>
          </p:nvSpPr>
          <p:spPr>
            <a:xfrm rot="20618653">
              <a:off x="3681125" y="4513528"/>
              <a:ext cx="5278561" cy="1261884"/>
            </a:xfrm>
            <a:prstGeom prst="rect">
              <a:avLst/>
            </a:prstGeom>
            <a:noFill/>
          </p:spPr>
          <p:txBody>
            <a:bodyPr wrap="none" rtlCol="0">
              <a:spAutoFit/>
            </a:bodyPr>
            <a:lstStyle/>
            <a:p>
              <a:pPr algn="ctr"/>
              <a:r>
                <a:rPr lang="en-US" sz="2800" b="1">
                  <a:solidFill>
                    <a:srgbClr val="008F00"/>
                  </a:solidFill>
                  <a:latin typeface="Chalkboard" panose="03050602040202020205" pitchFamily="66" charset="77"/>
                </a:rPr>
                <a:t>Thanks to One &amp; All!</a:t>
              </a:r>
            </a:p>
            <a:p>
              <a:pPr algn="ctr"/>
              <a:r>
                <a:rPr lang="en-US" sz="2400" b="1">
                  <a:solidFill>
                    <a:srgbClr val="008F00"/>
                  </a:solidFill>
                  <a:latin typeface="Chalkboard" panose="03050602040202020205" pitchFamily="66" charset="77"/>
                </a:rPr>
                <a:t>From the extended (non-compact) </a:t>
              </a:r>
            </a:p>
            <a:p>
              <a:pPr algn="ctr"/>
              <a:r>
                <a:rPr lang="en-US" sz="2400" b="1">
                  <a:solidFill>
                    <a:srgbClr val="008F00"/>
                  </a:solidFill>
                  <a:latin typeface="Chalkboard" panose="03050602040202020205" pitchFamily="66" charset="77"/>
                </a:rPr>
                <a:t>LSU Team </a:t>
              </a:r>
            </a:p>
          </p:txBody>
        </p:sp>
        <p:sp>
          <p:nvSpPr>
            <p:cNvPr id="12" name="Oval 11">
              <a:extLst>
                <a:ext uri="{FF2B5EF4-FFF2-40B4-BE49-F238E27FC236}">
                  <a16:creationId xmlns:a16="http://schemas.microsoft.com/office/drawing/2014/main" id="{2690EC59-F222-4E79-50DA-D4243911FC2A}"/>
                </a:ext>
              </a:extLst>
            </p:cNvPr>
            <p:cNvSpPr/>
            <p:nvPr/>
          </p:nvSpPr>
          <p:spPr>
            <a:xfrm rot="20680338">
              <a:off x="3442692" y="4332120"/>
              <a:ext cx="5626097" cy="162896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021143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8608265-23D9-EB91-1BAA-01330A1CA8CF}"/>
              </a:ext>
            </a:extLst>
          </p:cNvPr>
          <p:cNvSpPr txBox="1"/>
          <p:nvPr/>
        </p:nvSpPr>
        <p:spPr>
          <a:xfrm>
            <a:off x="0" y="-89208"/>
            <a:ext cx="12192000" cy="1415772"/>
          </a:xfrm>
          <a:prstGeom prst="rect">
            <a:avLst/>
          </a:prstGeom>
          <a:noFill/>
        </p:spPr>
        <p:txBody>
          <a:bodyPr wrap="square">
            <a:spAutoFit/>
          </a:bodyPr>
          <a:lstStyle/>
          <a:p>
            <a:pPr algn="ctr"/>
            <a:r>
              <a:rPr lang="en-GB" sz="2800" b="1" dirty="0">
                <a:latin typeface="Chalkboard" panose="03050602040202020205" pitchFamily="66" charset="77"/>
              </a:rPr>
              <a:t>- Exploit the KISS (Keep It Simple Stupid) Principle! –</a:t>
            </a:r>
            <a:br>
              <a:rPr lang="en-GB" dirty="0"/>
            </a:br>
            <a:r>
              <a:rPr lang="en-GB" sz="2000" b="1" dirty="0">
                <a:solidFill>
                  <a:srgbClr val="8E231E"/>
                </a:solidFill>
                <a:latin typeface="Chalkboard" panose="03050602040202020205" pitchFamily="66" charset="77"/>
              </a:rPr>
              <a:t>H</a:t>
            </a:r>
            <a:r>
              <a:rPr lang="en-GB" sz="2000" b="1" dirty="0">
                <a:latin typeface="Chalkboard" panose="03050602040202020205" pitchFamily="66" charset="77"/>
              </a:rPr>
              <a:t> </a:t>
            </a:r>
            <a:r>
              <a:rPr lang="en-GB" sz="2000" b="1" dirty="0">
                <a:solidFill>
                  <a:schemeClr val="accent2">
                    <a:lumMod val="50000"/>
                  </a:schemeClr>
                </a:solidFill>
                <a:latin typeface="Chalkboard" panose="03050602040202020205" pitchFamily="66" charset="77"/>
              </a:rPr>
              <a:t>=</a:t>
            </a:r>
            <a:r>
              <a:rPr lang="en-GB" sz="2000" b="1" dirty="0">
                <a:solidFill>
                  <a:schemeClr val="tx2">
                    <a:lumMod val="75000"/>
                    <a:lumOff val="25000"/>
                  </a:schemeClr>
                </a:solidFill>
                <a:latin typeface="Chalkboard" panose="03050602040202020205" pitchFamily="66" charset="77"/>
              </a:rPr>
              <a:t> </a:t>
            </a:r>
            <a:r>
              <a:rPr lang="en-GB" sz="2000" b="1" dirty="0">
                <a:solidFill>
                  <a:srgbClr val="00B050"/>
                </a:solidFill>
                <a:latin typeface="Chalkboard" panose="03050602040202020205" pitchFamily="66" charset="77"/>
              </a:rPr>
              <a:t>T(kinetic Energy) </a:t>
            </a:r>
            <a:r>
              <a:rPr lang="en-GB" sz="2000" b="1" dirty="0">
                <a:latin typeface="Chalkboard" panose="03050602040202020205" pitchFamily="66" charset="77"/>
              </a:rPr>
              <a:t>+ </a:t>
            </a:r>
            <a:r>
              <a:rPr lang="en-GB" sz="2000" b="1" dirty="0">
                <a:solidFill>
                  <a:srgbClr val="FF0000"/>
                </a:solidFill>
                <a:latin typeface="Chalkboard" panose="03050602040202020205" pitchFamily="66" charset="77"/>
              </a:rPr>
              <a:t>V(potential Energy)</a:t>
            </a:r>
            <a:br>
              <a:rPr lang="en-GB" sz="2000" b="1" dirty="0">
                <a:solidFill>
                  <a:srgbClr val="FF0000"/>
                </a:solidFill>
                <a:latin typeface="Chalkboard" panose="03050602040202020205" pitchFamily="66" charset="77"/>
              </a:rPr>
            </a:br>
            <a:r>
              <a:rPr lang="en-GB" sz="2000" b="1" dirty="0">
                <a:solidFill>
                  <a:srgbClr val="FF0000"/>
                </a:solidFill>
                <a:latin typeface="Chalkboard" panose="03050602040202020205" pitchFamily="66" charset="77"/>
              </a:rPr>
              <a:t>  </a:t>
            </a:r>
            <a:r>
              <a:rPr lang="en-GB" sz="1800" b="1" dirty="0">
                <a:solidFill>
                  <a:srgbClr val="FF0000"/>
                </a:solidFill>
                <a:latin typeface="Chalkboard" panose="03050602040202020205" pitchFamily="66" charset="77"/>
              </a:rPr>
              <a:t>V(potential Energy) </a:t>
            </a:r>
            <a:r>
              <a:rPr lang="en-GB" sz="1800" b="1" dirty="0">
                <a:latin typeface="Chalkboard" panose="03050602040202020205" pitchFamily="66" charset="77"/>
              </a:rPr>
              <a:t>= V(rotor: </a:t>
            </a:r>
            <a:r>
              <a:rPr lang="en-GB" sz="2000" b="1" baseline="-15000" dirty="0">
                <a:latin typeface="Chalkboard" panose="03050602040202020205" pitchFamily="66" charset="77"/>
              </a:rPr>
              <a:t>~</a:t>
            </a:r>
            <a:r>
              <a:rPr lang="en-GB" sz="1800" b="1" dirty="0">
                <a:latin typeface="Chalkboard" panose="03050602040202020205" pitchFamily="66" charset="77"/>
              </a:rPr>
              <a:t>Q</a:t>
            </a:r>
            <a:r>
              <a:rPr lang="en-GB" sz="2800" b="1" baseline="20000" dirty="0">
                <a:latin typeface="Chalkboard" panose="03050602040202020205" pitchFamily="66" charset="77"/>
              </a:rPr>
              <a:t>.</a:t>
            </a:r>
            <a:r>
              <a:rPr lang="en-GB" sz="1800" b="1" dirty="0">
                <a:latin typeface="Chalkboard" panose="03050602040202020205" pitchFamily="66" charset="77"/>
              </a:rPr>
              <a:t>Q) &amp; V(pairs: </a:t>
            </a:r>
            <a:r>
              <a:rPr lang="en-GB" sz="2000" b="1" baseline="-15000" dirty="0">
                <a:latin typeface="Chalkboard" panose="03050602040202020205" pitchFamily="66" charset="77"/>
              </a:rPr>
              <a:t>~</a:t>
            </a:r>
            <a:r>
              <a:rPr lang="en-GB" sz="1800" b="1" dirty="0">
                <a:latin typeface="Chalkboard" panose="03050602040202020205" pitchFamily="66" charset="77"/>
              </a:rPr>
              <a:t>N</a:t>
            </a:r>
            <a:r>
              <a:rPr lang="en-GB" sz="1800" b="1" baseline="-25000" dirty="0">
                <a:latin typeface="Chalkboard" panose="03050602040202020205" pitchFamily="66" charset="77"/>
              </a:rPr>
              <a:t>s </a:t>
            </a:r>
            <a:r>
              <a:rPr lang="en-GB" sz="1800" b="1" dirty="0">
                <a:latin typeface="Chalkboard" panose="03050602040202020205" pitchFamily="66" charset="77"/>
              </a:rPr>
              <a:t>+</a:t>
            </a:r>
            <a:r>
              <a:rPr lang="en-GB" sz="1600" b="1" dirty="0">
                <a:latin typeface="Chalkboard" panose="03050602040202020205" pitchFamily="66" charset="77"/>
              </a:rPr>
              <a:t> </a:t>
            </a:r>
            <a:r>
              <a:rPr lang="en-GB" sz="2000" b="1" baseline="-15000" dirty="0">
                <a:latin typeface="Chalkboard" panose="03050602040202020205" pitchFamily="66" charset="77"/>
              </a:rPr>
              <a:t>~</a:t>
            </a:r>
            <a:r>
              <a:rPr lang="en-GB" sz="1800" b="1" dirty="0">
                <a:latin typeface="Chalkboard" panose="03050602040202020205" pitchFamily="66" charset="77"/>
              </a:rPr>
              <a:t>N</a:t>
            </a:r>
            <a:r>
              <a:rPr lang="en-GB" sz="1800" b="1" baseline="-25000" dirty="0">
                <a:latin typeface="Chalkboard" panose="03050602040202020205" pitchFamily="66" charset="77"/>
              </a:rPr>
              <a:t>d </a:t>
            </a:r>
            <a:r>
              <a:rPr lang="en-GB" sz="1800" b="1" dirty="0">
                <a:latin typeface="Chalkboard" panose="03050602040202020205" pitchFamily="66" charset="77"/>
              </a:rPr>
              <a:t>+ …) + V(cross-couplings)</a:t>
            </a:r>
            <a:r>
              <a:rPr lang="en-GB" sz="900" b="1" dirty="0">
                <a:latin typeface="Chalkboard" panose="03050602040202020205" pitchFamily="66" charset="77"/>
              </a:rPr>
              <a:t>         </a:t>
            </a:r>
            <a:br>
              <a:rPr lang="en-GB" sz="1800" b="1" baseline="-25000" dirty="0">
                <a:latin typeface="Chalkboard" panose="03050602040202020205" pitchFamily="66" charset="77"/>
              </a:rPr>
            </a:br>
            <a:r>
              <a:rPr lang="en-GB" sz="1800" b="1" baseline="-25000" dirty="0">
                <a:solidFill>
                  <a:srgbClr val="8E231E"/>
                </a:solidFill>
                <a:latin typeface="Chalkboard" panose="03050602040202020205" pitchFamily="66" charset="77"/>
              </a:rPr>
              <a:t>   </a:t>
            </a:r>
            <a:r>
              <a:rPr lang="en-GB" sz="1800" b="1" dirty="0">
                <a:solidFill>
                  <a:srgbClr val="8E231E"/>
                </a:solidFill>
                <a:latin typeface="Chalkboard" panose="03050602040202020205" pitchFamily="66" charset="77"/>
              </a:rPr>
              <a:t>[Recall: Terms in “V” terms must be Rotational Scalars due to Isotropy of Space]</a:t>
            </a:r>
            <a:endParaRPr lang="en-US" dirty="0"/>
          </a:p>
        </p:txBody>
      </p:sp>
      <p:pic>
        <p:nvPicPr>
          <p:cNvPr id="4" name="Picture 6" descr="shells">
            <a:extLst>
              <a:ext uri="{FF2B5EF4-FFF2-40B4-BE49-F238E27FC236}">
                <a16:creationId xmlns:a16="http://schemas.microsoft.com/office/drawing/2014/main" id="{5ECE29AD-0D24-2B00-13EA-E14D323FA2C1}"/>
              </a:ext>
            </a:extLst>
          </p:cNvPr>
          <p:cNvPicPr>
            <a:picLocks noGrp="1" noChangeAspect="1" noChangeArrowheads="1"/>
          </p:cNvPicPr>
          <p:nvPr>
            <p:ph sz="half" idx="1"/>
          </p:nvPr>
        </p:nvPicPr>
        <p:blipFill rotWithShape="1">
          <a:blip r:embed="rId3">
            <a:alphaModFix amt="58000"/>
            <a:extLst>
              <a:ext uri="{28A0092B-C50C-407E-A947-70E740481C1C}">
                <a14:useLocalDpi xmlns:a14="http://schemas.microsoft.com/office/drawing/2010/main" val="0"/>
              </a:ext>
            </a:extLst>
          </a:blip>
          <a:srcRect t="3359"/>
          <a:stretch/>
        </p:blipFill>
        <p:spPr>
          <a:xfrm>
            <a:off x="2108050" y="1244814"/>
            <a:ext cx="3657600" cy="4673600"/>
          </a:xfrm>
        </p:spPr>
      </p:pic>
      <p:grpSp>
        <p:nvGrpSpPr>
          <p:cNvPr id="5" name="Group 4">
            <a:extLst>
              <a:ext uri="{FF2B5EF4-FFF2-40B4-BE49-F238E27FC236}">
                <a16:creationId xmlns:a16="http://schemas.microsoft.com/office/drawing/2014/main" id="{4549FDE8-82EB-FDBA-8520-4A67717B0599}"/>
              </a:ext>
            </a:extLst>
          </p:cNvPr>
          <p:cNvGrpSpPr/>
          <p:nvPr/>
        </p:nvGrpSpPr>
        <p:grpSpPr>
          <a:xfrm>
            <a:off x="2556624" y="2470091"/>
            <a:ext cx="2625725" cy="3679827"/>
            <a:chOff x="710489" y="2430418"/>
            <a:chExt cx="2625725" cy="3679827"/>
          </a:xfrm>
        </p:grpSpPr>
        <p:sp>
          <p:nvSpPr>
            <p:cNvPr id="6" name="Oval 6">
              <a:extLst>
                <a:ext uri="{FF2B5EF4-FFF2-40B4-BE49-F238E27FC236}">
                  <a16:creationId xmlns:a16="http://schemas.microsoft.com/office/drawing/2014/main" id="{364A699F-3E75-CDE0-A53D-892496D21CD2}"/>
                </a:ext>
              </a:extLst>
            </p:cNvPr>
            <p:cNvSpPr>
              <a:spLocks noChangeAspect="1" noChangeArrowheads="1"/>
            </p:cNvSpPr>
            <p:nvPr/>
          </p:nvSpPr>
          <p:spPr bwMode="auto">
            <a:xfrm>
              <a:off x="1725365" y="5624789"/>
              <a:ext cx="598487" cy="370577"/>
            </a:xfrm>
            <a:prstGeom prst="ellipse">
              <a:avLst/>
            </a:prstGeom>
            <a:solidFill>
              <a:schemeClr val="tx2">
                <a:alpha val="50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 name="Oval 7">
              <a:extLst>
                <a:ext uri="{FF2B5EF4-FFF2-40B4-BE49-F238E27FC236}">
                  <a16:creationId xmlns:a16="http://schemas.microsoft.com/office/drawing/2014/main" id="{661A24E0-496C-FA04-07C6-C58D5701E8E8}"/>
                </a:ext>
              </a:extLst>
            </p:cNvPr>
            <p:cNvSpPr>
              <a:spLocks noChangeAspect="1" noChangeArrowheads="1"/>
            </p:cNvSpPr>
            <p:nvPr/>
          </p:nvSpPr>
          <p:spPr bwMode="auto">
            <a:xfrm>
              <a:off x="1567830" y="5216309"/>
              <a:ext cx="918954" cy="554013"/>
            </a:xfrm>
            <a:prstGeom prst="ellipse">
              <a:avLst/>
            </a:prstGeom>
            <a:solidFill>
              <a:schemeClr val="tx2">
                <a:alpha val="57001"/>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 name="Oval 8">
              <a:extLst>
                <a:ext uri="{FF2B5EF4-FFF2-40B4-BE49-F238E27FC236}">
                  <a16:creationId xmlns:a16="http://schemas.microsoft.com/office/drawing/2014/main" id="{819EB7B8-ED56-A464-5B17-AEC0F59C6139}"/>
                </a:ext>
              </a:extLst>
            </p:cNvPr>
            <p:cNvSpPr>
              <a:spLocks noChangeAspect="1" noChangeArrowheads="1"/>
            </p:cNvSpPr>
            <p:nvPr/>
          </p:nvSpPr>
          <p:spPr bwMode="auto">
            <a:xfrm>
              <a:off x="1399927" y="4711318"/>
              <a:ext cx="1265238" cy="692978"/>
            </a:xfrm>
            <a:prstGeom prst="ellipse">
              <a:avLst/>
            </a:prstGeom>
            <a:solidFill>
              <a:schemeClr val="tx2">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 name="Oval 9">
              <a:extLst>
                <a:ext uri="{FF2B5EF4-FFF2-40B4-BE49-F238E27FC236}">
                  <a16:creationId xmlns:a16="http://schemas.microsoft.com/office/drawing/2014/main" id="{5FAC21B5-831B-58AF-998B-DF51C3ECCBE0}"/>
                </a:ext>
              </a:extLst>
            </p:cNvPr>
            <p:cNvSpPr>
              <a:spLocks noChangeAspect="1" noChangeArrowheads="1"/>
            </p:cNvSpPr>
            <p:nvPr/>
          </p:nvSpPr>
          <p:spPr bwMode="auto">
            <a:xfrm>
              <a:off x="1236944" y="4017717"/>
              <a:ext cx="1601788" cy="878267"/>
            </a:xfrm>
            <a:prstGeom prst="ellipse">
              <a:avLst/>
            </a:prstGeom>
            <a:solidFill>
              <a:schemeClr val="folHlink">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 name="Oval 10">
              <a:extLst>
                <a:ext uri="{FF2B5EF4-FFF2-40B4-BE49-F238E27FC236}">
                  <a16:creationId xmlns:a16="http://schemas.microsoft.com/office/drawing/2014/main" id="{7B5925B1-7B17-45B4-4565-75FD8A703FFF}"/>
                </a:ext>
              </a:extLst>
            </p:cNvPr>
            <p:cNvSpPr>
              <a:spLocks noChangeAspect="1" noChangeArrowheads="1"/>
            </p:cNvSpPr>
            <p:nvPr/>
          </p:nvSpPr>
          <p:spPr bwMode="auto">
            <a:xfrm>
              <a:off x="1088249" y="3374147"/>
              <a:ext cx="1893887" cy="1022792"/>
            </a:xfrm>
            <a:prstGeom prst="ellipse">
              <a:avLst/>
            </a:prstGeom>
            <a:solidFill>
              <a:schemeClr val="folHlink">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1" name="Group 2">
              <a:extLst>
                <a:ext uri="{FF2B5EF4-FFF2-40B4-BE49-F238E27FC236}">
                  <a16:creationId xmlns:a16="http://schemas.microsoft.com/office/drawing/2014/main" id="{315158F5-FA09-087D-7072-94E2F2E00EC1}"/>
                </a:ext>
              </a:extLst>
            </p:cNvPr>
            <p:cNvGrpSpPr>
              <a:grpSpLocks/>
            </p:cNvGrpSpPr>
            <p:nvPr/>
          </p:nvGrpSpPr>
          <p:grpSpPr bwMode="auto">
            <a:xfrm>
              <a:off x="710489" y="2430418"/>
              <a:ext cx="2625725" cy="3679827"/>
              <a:chOff x="2067" y="1727"/>
              <a:chExt cx="1534" cy="1799"/>
            </a:xfrm>
          </p:grpSpPr>
          <p:sp>
            <p:nvSpPr>
              <p:cNvPr id="15" name="Freeform 3">
                <a:extLst>
                  <a:ext uri="{FF2B5EF4-FFF2-40B4-BE49-F238E27FC236}">
                    <a16:creationId xmlns:a16="http://schemas.microsoft.com/office/drawing/2014/main" id="{BF683B71-CE58-8951-8CDF-542683661BC1}"/>
                  </a:ext>
                </a:extLst>
              </p:cNvPr>
              <p:cNvSpPr>
                <a:spLocks/>
              </p:cNvSpPr>
              <p:nvPr/>
            </p:nvSpPr>
            <p:spPr bwMode="auto">
              <a:xfrm>
                <a:off x="2833" y="1727"/>
                <a:ext cx="768" cy="1799"/>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 name="Freeform 4">
                <a:extLst>
                  <a:ext uri="{FF2B5EF4-FFF2-40B4-BE49-F238E27FC236}">
                    <a16:creationId xmlns:a16="http://schemas.microsoft.com/office/drawing/2014/main" id="{EBA7517E-EF3F-90A8-6114-2EA24D9C80F6}"/>
                  </a:ext>
                </a:extLst>
              </p:cNvPr>
              <p:cNvSpPr>
                <a:spLocks/>
              </p:cNvSpPr>
              <p:nvPr/>
            </p:nvSpPr>
            <p:spPr bwMode="auto">
              <a:xfrm flipH="1">
                <a:off x="2067" y="1727"/>
                <a:ext cx="768" cy="1799"/>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2" name="Line 27">
              <a:extLst>
                <a:ext uri="{FF2B5EF4-FFF2-40B4-BE49-F238E27FC236}">
                  <a16:creationId xmlns:a16="http://schemas.microsoft.com/office/drawing/2014/main" id="{186505F6-1D7F-07E4-422B-3BBE38793A3D}"/>
                </a:ext>
              </a:extLst>
            </p:cNvPr>
            <p:cNvSpPr>
              <a:spLocks noChangeShapeType="1"/>
            </p:cNvSpPr>
            <p:nvPr/>
          </p:nvSpPr>
          <p:spPr bwMode="auto">
            <a:xfrm>
              <a:off x="1706315" y="5834166"/>
              <a:ext cx="639762" cy="0"/>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 name="Line 28">
              <a:extLst>
                <a:ext uri="{FF2B5EF4-FFF2-40B4-BE49-F238E27FC236}">
                  <a16:creationId xmlns:a16="http://schemas.microsoft.com/office/drawing/2014/main" id="{D80E55B8-0B07-F8C0-486D-5F20C44E0D0C}"/>
                </a:ext>
              </a:extLst>
            </p:cNvPr>
            <p:cNvSpPr>
              <a:spLocks noChangeShapeType="1"/>
            </p:cNvSpPr>
            <p:nvPr/>
          </p:nvSpPr>
          <p:spPr bwMode="auto">
            <a:xfrm flipV="1">
              <a:off x="1555390" y="5483235"/>
              <a:ext cx="963307" cy="3097"/>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 name="Line 28">
              <a:extLst>
                <a:ext uri="{FF2B5EF4-FFF2-40B4-BE49-F238E27FC236}">
                  <a16:creationId xmlns:a16="http://schemas.microsoft.com/office/drawing/2014/main" id="{2046339D-08AE-AB0F-6FD6-ACA05B663E12}"/>
                </a:ext>
              </a:extLst>
            </p:cNvPr>
            <p:cNvSpPr>
              <a:spLocks noChangeShapeType="1"/>
            </p:cNvSpPr>
            <p:nvPr/>
          </p:nvSpPr>
          <p:spPr bwMode="auto">
            <a:xfrm>
              <a:off x="1394247" y="5035437"/>
              <a:ext cx="1289578" cy="5108"/>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7" name="Group 16">
            <a:extLst>
              <a:ext uri="{FF2B5EF4-FFF2-40B4-BE49-F238E27FC236}">
                <a16:creationId xmlns:a16="http://schemas.microsoft.com/office/drawing/2014/main" id="{9DCC0C55-D732-407B-472C-5ECDA4A42414}"/>
              </a:ext>
            </a:extLst>
          </p:cNvPr>
          <p:cNvGrpSpPr/>
          <p:nvPr/>
        </p:nvGrpSpPr>
        <p:grpSpPr>
          <a:xfrm>
            <a:off x="3725209" y="5768265"/>
            <a:ext cx="323304" cy="163846"/>
            <a:chOff x="1793339" y="5772137"/>
            <a:chExt cx="323304" cy="163846"/>
          </a:xfrm>
        </p:grpSpPr>
        <p:sp>
          <p:nvSpPr>
            <p:cNvPr id="18" name="Oval 17">
              <a:extLst>
                <a:ext uri="{FF2B5EF4-FFF2-40B4-BE49-F238E27FC236}">
                  <a16:creationId xmlns:a16="http://schemas.microsoft.com/office/drawing/2014/main" id="{7F44F686-1E83-7DD3-C7B7-D66DE910E911}"/>
                </a:ext>
              </a:extLst>
            </p:cNvPr>
            <p:cNvSpPr>
              <a:spLocks noChangeAspect="1" noChangeArrowheads="1"/>
            </p:cNvSpPr>
            <p:nvPr/>
          </p:nvSpPr>
          <p:spPr bwMode="auto">
            <a:xfrm>
              <a:off x="1975355" y="5776635"/>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19" name="Oval 18">
              <a:extLst>
                <a:ext uri="{FF2B5EF4-FFF2-40B4-BE49-F238E27FC236}">
                  <a16:creationId xmlns:a16="http://schemas.microsoft.com/office/drawing/2014/main" id="{D2B33C87-3182-B26A-E1EF-C30A7808419D}"/>
                </a:ext>
              </a:extLst>
            </p:cNvPr>
            <p:cNvSpPr>
              <a:spLocks noChangeAspect="1" noChangeArrowheads="1"/>
            </p:cNvSpPr>
            <p:nvPr/>
          </p:nvSpPr>
          <p:spPr bwMode="auto">
            <a:xfrm>
              <a:off x="1793339" y="5772137"/>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grpSp>
      <p:pic>
        <p:nvPicPr>
          <p:cNvPr id="20" name="Picture 6" descr="shells">
            <a:extLst>
              <a:ext uri="{FF2B5EF4-FFF2-40B4-BE49-F238E27FC236}">
                <a16:creationId xmlns:a16="http://schemas.microsoft.com/office/drawing/2014/main" id="{20D8243A-0CA9-8115-F81A-D44F84130828}"/>
              </a:ext>
            </a:extLst>
          </p:cNvPr>
          <p:cNvPicPr>
            <a:picLocks noChangeAspect="1" noChangeArrowheads="1"/>
          </p:cNvPicPr>
          <p:nvPr/>
        </p:nvPicPr>
        <p:blipFill rotWithShape="1">
          <a:blip r:embed="rId3">
            <a:alphaModFix amt="58000"/>
            <a:extLst>
              <a:ext uri="{28A0092B-C50C-407E-A947-70E740481C1C}">
                <a14:useLocalDpi xmlns:a14="http://schemas.microsoft.com/office/drawing/2010/main" val="0"/>
              </a:ext>
            </a:extLst>
          </a:blip>
          <a:srcRect t="3359"/>
          <a:stretch/>
        </p:blipFill>
        <p:spPr>
          <a:xfrm>
            <a:off x="6635958" y="1229847"/>
            <a:ext cx="3657600" cy="4673600"/>
          </a:xfrm>
          <a:prstGeom prst="rect">
            <a:avLst/>
          </a:prstGeom>
        </p:spPr>
      </p:pic>
      <p:grpSp>
        <p:nvGrpSpPr>
          <p:cNvPr id="21" name="Group 20">
            <a:extLst>
              <a:ext uri="{FF2B5EF4-FFF2-40B4-BE49-F238E27FC236}">
                <a16:creationId xmlns:a16="http://schemas.microsoft.com/office/drawing/2014/main" id="{814FEC7A-A1DB-47F4-2280-2C5D39639E4C}"/>
              </a:ext>
            </a:extLst>
          </p:cNvPr>
          <p:cNvGrpSpPr/>
          <p:nvPr/>
        </p:nvGrpSpPr>
        <p:grpSpPr>
          <a:xfrm>
            <a:off x="7071547" y="2454698"/>
            <a:ext cx="2618878" cy="3679827"/>
            <a:chOff x="5206752" y="2421245"/>
            <a:chExt cx="2618878" cy="3679827"/>
          </a:xfrm>
        </p:grpSpPr>
        <p:sp>
          <p:nvSpPr>
            <p:cNvPr id="22" name="Oval 6">
              <a:extLst>
                <a:ext uri="{FF2B5EF4-FFF2-40B4-BE49-F238E27FC236}">
                  <a16:creationId xmlns:a16="http://schemas.microsoft.com/office/drawing/2014/main" id="{824181DA-A3C1-7DD2-C5B8-03DC0FBBEF66}"/>
                </a:ext>
              </a:extLst>
            </p:cNvPr>
            <p:cNvSpPr>
              <a:spLocks noChangeAspect="1" noChangeArrowheads="1"/>
            </p:cNvSpPr>
            <p:nvPr/>
          </p:nvSpPr>
          <p:spPr bwMode="auto">
            <a:xfrm>
              <a:off x="6214782" y="5615616"/>
              <a:ext cx="598487" cy="370577"/>
            </a:xfrm>
            <a:prstGeom prst="ellipse">
              <a:avLst/>
            </a:prstGeom>
            <a:solidFill>
              <a:schemeClr val="tx2">
                <a:alpha val="50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3" name="Oval 7">
              <a:extLst>
                <a:ext uri="{FF2B5EF4-FFF2-40B4-BE49-F238E27FC236}">
                  <a16:creationId xmlns:a16="http://schemas.microsoft.com/office/drawing/2014/main" id="{A3A5AF12-D063-E624-B25D-A7FD6D29DA71}"/>
                </a:ext>
              </a:extLst>
            </p:cNvPr>
            <p:cNvSpPr>
              <a:spLocks noChangeAspect="1" noChangeArrowheads="1"/>
            </p:cNvSpPr>
            <p:nvPr/>
          </p:nvSpPr>
          <p:spPr bwMode="auto">
            <a:xfrm>
              <a:off x="6059207" y="5178336"/>
              <a:ext cx="933450" cy="554013"/>
            </a:xfrm>
            <a:prstGeom prst="ellipse">
              <a:avLst/>
            </a:prstGeom>
            <a:solidFill>
              <a:schemeClr val="tx2">
                <a:alpha val="57001"/>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4" name="Oval 8">
              <a:extLst>
                <a:ext uri="{FF2B5EF4-FFF2-40B4-BE49-F238E27FC236}">
                  <a16:creationId xmlns:a16="http://schemas.microsoft.com/office/drawing/2014/main" id="{9D214138-F226-5DAF-30C1-B74433CD194D}"/>
                </a:ext>
              </a:extLst>
            </p:cNvPr>
            <p:cNvSpPr>
              <a:spLocks noChangeAspect="1" noChangeArrowheads="1"/>
            </p:cNvSpPr>
            <p:nvPr/>
          </p:nvSpPr>
          <p:spPr bwMode="auto">
            <a:xfrm>
              <a:off x="5889344" y="4702145"/>
              <a:ext cx="1265238" cy="692978"/>
            </a:xfrm>
            <a:prstGeom prst="ellipse">
              <a:avLst/>
            </a:prstGeom>
            <a:solidFill>
              <a:schemeClr val="tx2">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5" name="Oval 9">
              <a:extLst>
                <a:ext uri="{FF2B5EF4-FFF2-40B4-BE49-F238E27FC236}">
                  <a16:creationId xmlns:a16="http://schemas.microsoft.com/office/drawing/2014/main" id="{1C561C64-6253-DD23-60A3-2D8F7D398718}"/>
                </a:ext>
              </a:extLst>
            </p:cNvPr>
            <p:cNvSpPr>
              <a:spLocks noChangeAspect="1" noChangeArrowheads="1"/>
            </p:cNvSpPr>
            <p:nvPr/>
          </p:nvSpPr>
          <p:spPr bwMode="auto">
            <a:xfrm>
              <a:off x="5726361" y="4008544"/>
              <a:ext cx="1601788" cy="878267"/>
            </a:xfrm>
            <a:prstGeom prst="ellipse">
              <a:avLst/>
            </a:prstGeom>
            <a:solidFill>
              <a:schemeClr val="folHlink">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6" name="Oval 10">
              <a:extLst>
                <a:ext uri="{FF2B5EF4-FFF2-40B4-BE49-F238E27FC236}">
                  <a16:creationId xmlns:a16="http://schemas.microsoft.com/office/drawing/2014/main" id="{3622D1A7-CA65-6C1E-98A1-34B9EB734081}"/>
                </a:ext>
              </a:extLst>
            </p:cNvPr>
            <p:cNvSpPr>
              <a:spLocks noChangeAspect="1" noChangeArrowheads="1"/>
            </p:cNvSpPr>
            <p:nvPr/>
          </p:nvSpPr>
          <p:spPr bwMode="auto">
            <a:xfrm>
              <a:off x="5577666" y="3386573"/>
              <a:ext cx="1893887" cy="1022792"/>
            </a:xfrm>
            <a:prstGeom prst="ellipse">
              <a:avLst/>
            </a:prstGeom>
            <a:solidFill>
              <a:schemeClr val="folHlink">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27" name="Group 2">
              <a:extLst>
                <a:ext uri="{FF2B5EF4-FFF2-40B4-BE49-F238E27FC236}">
                  <a16:creationId xmlns:a16="http://schemas.microsoft.com/office/drawing/2014/main" id="{A2F6975E-2F13-7DA5-76BB-52E7B4FA222A}"/>
                </a:ext>
              </a:extLst>
            </p:cNvPr>
            <p:cNvGrpSpPr>
              <a:grpSpLocks/>
            </p:cNvGrpSpPr>
            <p:nvPr/>
          </p:nvGrpSpPr>
          <p:grpSpPr bwMode="auto">
            <a:xfrm>
              <a:off x="5206752" y="2421245"/>
              <a:ext cx="2618878" cy="3679827"/>
              <a:chOff x="2071" y="1727"/>
              <a:chExt cx="1530" cy="1799"/>
            </a:xfrm>
          </p:grpSpPr>
          <p:sp>
            <p:nvSpPr>
              <p:cNvPr id="31" name="Freeform 3">
                <a:extLst>
                  <a:ext uri="{FF2B5EF4-FFF2-40B4-BE49-F238E27FC236}">
                    <a16:creationId xmlns:a16="http://schemas.microsoft.com/office/drawing/2014/main" id="{946B30CB-BB9B-8292-0336-7863E26B99A5}"/>
                  </a:ext>
                </a:extLst>
              </p:cNvPr>
              <p:cNvSpPr>
                <a:spLocks/>
              </p:cNvSpPr>
              <p:nvPr/>
            </p:nvSpPr>
            <p:spPr bwMode="auto">
              <a:xfrm>
                <a:off x="2833" y="1727"/>
                <a:ext cx="768" cy="1799"/>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2" name="Freeform 4">
                <a:extLst>
                  <a:ext uri="{FF2B5EF4-FFF2-40B4-BE49-F238E27FC236}">
                    <a16:creationId xmlns:a16="http://schemas.microsoft.com/office/drawing/2014/main" id="{8AB085B3-C55F-6738-8617-C3D9DA8B18FB}"/>
                  </a:ext>
                </a:extLst>
              </p:cNvPr>
              <p:cNvSpPr>
                <a:spLocks/>
              </p:cNvSpPr>
              <p:nvPr/>
            </p:nvSpPr>
            <p:spPr bwMode="auto">
              <a:xfrm flipH="1">
                <a:off x="2071" y="1727"/>
                <a:ext cx="768" cy="1799"/>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8" name="Line 27">
              <a:extLst>
                <a:ext uri="{FF2B5EF4-FFF2-40B4-BE49-F238E27FC236}">
                  <a16:creationId xmlns:a16="http://schemas.microsoft.com/office/drawing/2014/main" id="{AB71C3E2-8D96-D9A1-42D6-AD8C45E3ABF1}"/>
                </a:ext>
              </a:extLst>
            </p:cNvPr>
            <p:cNvSpPr>
              <a:spLocks noChangeShapeType="1"/>
            </p:cNvSpPr>
            <p:nvPr/>
          </p:nvSpPr>
          <p:spPr bwMode="auto">
            <a:xfrm>
              <a:off x="6195732" y="5824993"/>
              <a:ext cx="639762" cy="0"/>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9" name="Line 28">
              <a:extLst>
                <a:ext uri="{FF2B5EF4-FFF2-40B4-BE49-F238E27FC236}">
                  <a16:creationId xmlns:a16="http://schemas.microsoft.com/office/drawing/2014/main" id="{5DA2B89F-562C-BFB3-7371-2ADFC39594CA}"/>
                </a:ext>
              </a:extLst>
            </p:cNvPr>
            <p:cNvSpPr>
              <a:spLocks noChangeShapeType="1"/>
            </p:cNvSpPr>
            <p:nvPr/>
          </p:nvSpPr>
          <p:spPr bwMode="auto">
            <a:xfrm>
              <a:off x="6027457" y="5465533"/>
              <a:ext cx="960437" cy="0"/>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0" name="Line 28">
              <a:extLst>
                <a:ext uri="{FF2B5EF4-FFF2-40B4-BE49-F238E27FC236}">
                  <a16:creationId xmlns:a16="http://schemas.microsoft.com/office/drawing/2014/main" id="{4E53CB5B-AB5C-0E95-2014-AF2B9E25529C}"/>
                </a:ext>
              </a:extLst>
            </p:cNvPr>
            <p:cNvSpPr>
              <a:spLocks noChangeShapeType="1"/>
            </p:cNvSpPr>
            <p:nvPr/>
          </p:nvSpPr>
          <p:spPr bwMode="auto">
            <a:xfrm flipV="1">
              <a:off x="5852564" y="5031045"/>
              <a:ext cx="1314574" cy="1440"/>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33" name="TextBox 32">
            <a:extLst>
              <a:ext uri="{FF2B5EF4-FFF2-40B4-BE49-F238E27FC236}">
                <a16:creationId xmlns:a16="http://schemas.microsoft.com/office/drawing/2014/main" id="{F7B2AD32-1F83-7A04-22EB-853338BA46AE}"/>
              </a:ext>
            </a:extLst>
          </p:cNvPr>
          <p:cNvSpPr txBox="1"/>
          <p:nvPr/>
        </p:nvSpPr>
        <p:spPr>
          <a:xfrm>
            <a:off x="2376056" y="6067269"/>
            <a:ext cx="2652586" cy="369332"/>
          </a:xfrm>
          <a:prstGeom prst="rect">
            <a:avLst/>
          </a:prstGeom>
          <a:noFill/>
        </p:spPr>
        <p:txBody>
          <a:bodyPr wrap="none" rtlCol="0">
            <a:spAutoFit/>
          </a:bodyPr>
          <a:lstStyle/>
          <a:p>
            <a:r>
              <a:rPr lang="en-US" sz="2400" b="1" u="none" baseline="10000">
                <a:solidFill>
                  <a:schemeClr val="tx1">
                    <a:lumMod val="95000"/>
                    <a:lumOff val="5000"/>
                  </a:schemeClr>
                </a:solidFill>
                <a:latin typeface="Chalkboard" panose="03050602040202020205" pitchFamily="66" charset="77"/>
              </a:rPr>
              <a:t>+</a:t>
            </a:r>
            <a:r>
              <a:rPr lang="en-US" b="1" u="none" baseline="10000">
                <a:solidFill>
                  <a:schemeClr val="tx1">
                    <a:lumMod val="95000"/>
                    <a:lumOff val="5000"/>
                  </a:schemeClr>
                </a:solidFill>
                <a:latin typeface="Chalkboard" panose="03050602040202020205" pitchFamily="66" charset="77"/>
              </a:rPr>
              <a:t> </a:t>
            </a:r>
            <a:r>
              <a:rPr lang="en-US" b="1" u="none">
                <a:solidFill>
                  <a:schemeClr val="tx1">
                    <a:lumMod val="95000"/>
                    <a:lumOff val="5000"/>
                  </a:schemeClr>
                </a:solidFill>
                <a:latin typeface="Chalkboard" panose="03050602040202020205" pitchFamily="66" charset="77"/>
              </a:rPr>
              <a:t>Parity (s, sd, </a:t>
            </a:r>
            <a:r>
              <a:rPr lang="en-US" b="1" u="none" err="1">
                <a:solidFill>
                  <a:schemeClr val="tx1">
                    <a:lumMod val="95000"/>
                    <a:lumOff val="5000"/>
                  </a:schemeClr>
                </a:solidFill>
                <a:latin typeface="Chalkboard" panose="03050602040202020205" pitchFamily="66" charset="77"/>
              </a:rPr>
              <a:t>sdg</a:t>
            </a:r>
            <a:r>
              <a:rPr lang="en-US" b="1" u="none">
                <a:solidFill>
                  <a:schemeClr val="tx1">
                    <a:lumMod val="95000"/>
                    <a:lumOff val="5000"/>
                  </a:schemeClr>
                </a:solidFill>
                <a:latin typeface="Chalkboard" panose="03050602040202020205" pitchFamily="66" charset="77"/>
              </a:rPr>
              <a:t>, …)</a:t>
            </a:r>
            <a:endParaRPr lang="en-US" sz="2400" b="1" u="none" baseline="15000">
              <a:solidFill>
                <a:schemeClr val="tx1">
                  <a:lumMod val="95000"/>
                  <a:lumOff val="5000"/>
                </a:schemeClr>
              </a:solidFill>
              <a:latin typeface="Chalkboard" panose="03050602040202020205" pitchFamily="66" charset="77"/>
            </a:endParaRPr>
          </a:p>
        </p:txBody>
      </p:sp>
      <p:sp>
        <p:nvSpPr>
          <p:cNvPr id="34" name="TextBox 33">
            <a:extLst>
              <a:ext uri="{FF2B5EF4-FFF2-40B4-BE49-F238E27FC236}">
                <a16:creationId xmlns:a16="http://schemas.microsoft.com/office/drawing/2014/main" id="{3B26F6C4-D7A0-DFC2-00D8-B212AC9F9902}"/>
              </a:ext>
            </a:extLst>
          </p:cNvPr>
          <p:cNvSpPr txBox="1"/>
          <p:nvPr/>
        </p:nvSpPr>
        <p:spPr>
          <a:xfrm>
            <a:off x="7510876" y="6077938"/>
            <a:ext cx="2626938" cy="369332"/>
          </a:xfrm>
          <a:prstGeom prst="rect">
            <a:avLst/>
          </a:prstGeom>
          <a:noFill/>
        </p:spPr>
        <p:txBody>
          <a:bodyPr wrap="none" rtlCol="0">
            <a:spAutoFit/>
          </a:bodyPr>
          <a:lstStyle/>
          <a:p>
            <a:r>
              <a:rPr lang="en-US" sz="2400" b="1" u="none" baseline="10000">
                <a:solidFill>
                  <a:schemeClr val="tx1">
                    <a:lumMod val="95000"/>
                    <a:lumOff val="5000"/>
                  </a:schemeClr>
                </a:solidFill>
                <a:latin typeface="Chalkboard" panose="03050602040202020205" pitchFamily="66" charset="77"/>
              </a:rPr>
              <a:t>-</a:t>
            </a:r>
            <a:r>
              <a:rPr lang="en-US" b="1" u="none" baseline="10000">
                <a:solidFill>
                  <a:schemeClr val="tx1">
                    <a:lumMod val="95000"/>
                    <a:lumOff val="5000"/>
                  </a:schemeClr>
                </a:solidFill>
                <a:latin typeface="Chalkboard" panose="03050602040202020205" pitchFamily="66" charset="77"/>
              </a:rPr>
              <a:t> </a:t>
            </a:r>
            <a:r>
              <a:rPr lang="en-US" b="1" u="none">
                <a:solidFill>
                  <a:schemeClr val="tx1">
                    <a:lumMod val="95000"/>
                    <a:lumOff val="5000"/>
                  </a:schemeClr>
                </a:solidFill>
                <a:latin typeface="Chalkboard" panose="03050602040202020205" pitchFamily="66" charset="77"/>
              </a:rPr>
              <a:t>Parity (p, pf, </a:t>
            </a:r>
            <a:r>
              <a:rPr lang="en-US" b="1" u="none" err="1">
                <a:solidFill>
                  <a:schemeClr val="tx1">
                    <a:lumMod val="95000"/>
                    <a:lumOff val="5000"/>
                  </a:schemeClr>
                </a:solidFill>
                <a:latin typeface="Chalkboard" panose="03050602040202020205" pitchFamily="66" charset="77"/>
              </a:rPr>
              <a:t>pfh</a:t>
            </a:r>
            <a:r>
              <a:rPr lang="en-US" b="1" u="none">
                <a:solidFill>
                  <a:schemeClr val="tx1">
                    <a:lumMod val="95000"/>
                    <a:lumOff val="5000"/>
                  </a:schemeClr>
                </a:solidFill>
                <a:latin typeface="Chalkboard" panose="03050602040202020205" pitchFamily="66" charset="77"/>
              </a:rPr>
              <a:t>, …)</a:t>
            </a:r>
            <a:endParaRPr lang="en-US" sz="2400" b="1" u="none" baseline="15000">
              <a:solidFill>
                <a:schemeClr val="tx1">
                  <a:lumMod val="95000"/>
                  <a:lumOff val="5000"/>
                </a:schemeClr>
              </a:solidFill>
              <a:latin typeface="Chalkboard" panose="03050602040202020205" pitchFamily="66" charset="77"/>
            </a:endParaRPr>
          </a:p>
        </p:txBody>
      </p:sp>
      <p:grpSp>
        <p:nvGrpSpPr>
          <p:cNvPr id="35" name="Group 34">
            <a:extLst>
              <a:ext uri="{FF2B5EF4-FFF2-40B4-BE49-F238E27FC236}">
                <a16:creationId xmlns:a16="http://schemas.microsoft.com/office/drawing/2014/main" id="{76C05D06-8A9E-D87B-C3E3-E85ECCFAD2E8}"/>
              </a:ext>
            </a:extLst>
          </p:cNvPr>
          <p:cNvGrpSpPr/>
          <p:nvPr/>
        </p:nvGrpSpPr>
        <p:grpSpPr>
          <a:xfrm>
            <a:off x="8208298" y="5767174"/>
            <a:ext cx="301344" cy="159348"/>
            <a:chOff x="8282853" y="1810961"/>
            <a:chExt cx="301344" cy="159348"/>
          </a:xfrm>
        </p:grpSpPr>
        <p:sp>
          <p:nvSpPr>
            <p:cNvPr id="36" name="Oval 35">
              <a:extLst>
                <a:ext uri="{FF2B5EF4-FFF2-40B4-BE49-F238E27FC236}">
                  <a16:creationId xmlns:a16="http://schemas.microsoft.com/office/drawing/2014/main" id="{81DD194D-537B-7938-FB22-0BA48C5CA86C}"/>
                </a:ext>
              </a:extLst>
            </p:cNvPr>
            <p:cNvSpPr>
              <a:spLocks noChangeAspect="1" noChangeArrowheads="1"/>
            </p:cNvSpPr>
            <p:nvPr/>
          </p:nvSpPr>
          <p:spPr bwMode="auto">
            <a:xfrm>
              <a:off x="8442909" y="1810961"/>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7" name="Oval 36">
              <a:extLst>
                <a:ext uri="{FF2B5EF4-FFF2-40B4-BE49-F238E27FC236}">
                  <a16:creationId xmlns:a16="http://schemas.microsoft.com/office/drawing/2014/main" id="{4DCB5292-239A-9761-AE32-020FC5AB7327}"/>
                </a:ext>
              </a:extLst>
            </p:cNvPr>
            <p:cNvSpPr>
              <a:spLocks noChangeAspect="1" noChangeArrowheads="1"/>
            </p:cNvSpPr>
            <p:nvPr/>
          </p:nvSpPr>
          <p:spPr bwMode="auto">
            <a:xfrm>
              <a:off x="8282853" y="1810961"/>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grpSp>
      <p:pic>
        <p:nvPicPr>
          <p:cNvPr id="38" name="Picture 37">
            <a:extLst>
              <a:ext uri="{FF2B5EF4-FFF2-40B4-BE49-F238E27FC236}">
                <a16:creationId xmlns:a16="http://schemas.microsoft.com/office/drawing/2014/main" id="{2FAC15F4-E54C-BE11-295B-3D7C0FD36946}"/>
              </a:ext>
            </a:extLst>
          </p:cNvPr>
          <p:cNvPicPr>
            <a:picLocks noChangeAspect="1"/>
          </p:cNvPicPr>
          <p:nvPr/>
        </p:nvPicPr>
        <p:blipFill>
          <a:blip r:embed="rId4"/>
          <a:stretch>
            <a:fillRect/>
          </a:stretch>
        </p:blipFill>
        <p:spPr>
          <a:xfrm>
            <a:off x="3109915" y="1303453"/>
            <a:ext cx="63500" cy="76200"/>
          </a:xfrm>
          <a:prstGeom prst="rect">
            <a:avLst/>
          </a:prstGeom>
        </p:spPr>
      </p:pic>
      <p:grpSp>
        <p:nvGrpSpPr>
          <p:cNvPr id="39" name="Group 38">
            <a:extLst>
              <a:ext uri="{FF2B5EF4-FFF2-40B4-BE49-F238E27FC236}">
                <a16:creationId xmlns:a16="http://schemas.microsoft.com/office/drawing/2014/main" id="{5DDB2A09-AFC8-E995-E9D1-8DD16B33AE58}"/>
              </a:ext>
            </a:extLst>
          </p:cNvPr>
          <p:cNvGrpSpPr/>
          <p:nvPr/>
        </p:nvGrpSpPr>
        <p:grpSpPr>
          <a:xfrm>
            <a:off x="6334275" y="5428506"/>
            <a:ext cx="2193591" cy="1071492"/>
            <a:chOff x="4490829" y="5390527"/>
            <a:chExt cx="2193591" cy="1071492"/>
          </a:xfrm>
        </p:grpSpPr>
        <p:grpSp>
          <p:nvGrpSpPr>
            <p:cNvPr id="40" name="Group 39">
              <a:extLst>
                <a:ext uri="{FF2B5EF4-FFF2-40B4-BE49-F238E27FC236}">
                  <a16:creationId xmlns:a16="http://schemas.microsoft.com/office/drawing/2014/main" id="{5E89FD47-8441-51E6-53D5-86CFDC435BC4}"/>
                </a:ext>
              </a:extLst>
            </p:cNvPr>
            <p:cNvGrpSpPr/>
            <p:nvPr/>
          </p:nvGrpSpPr>
          <p:grpSpPr>
            <a:xfrm>
              <a:off x="6348379" y="5390527"/>
              <a:ext cx="336041" cy="508763"/>
              <a:chOff x="6335481" y="5475991"/>
              <a:chExt cx="336041" cy="508763"/>
            </a:xfrm>
          </p:grpSpPr>
          <p:grpSp>
            <p:nvGrpSpPr>
              <p:cNvPr id="44" name="Group 43">
                <a:extLst>
                  <a:ext uri="{FF2B5EF4-FFF2-40B4-BE49-F238E27FC236}">
                    <a16:creationId xmlns:a16="http://schemas.microsoft.com/office/drawing/2014/main" id="{5FDDFC10-E51F-F72A-7B44-7280A50F3FFF}"/>
                  </a:ext>
                </a:extLst>
              </p:cNvPr>
              <p:cNvGrpSpPr/>
              <p:nvPr/>
            </p:nvGrpSpPr>
            <p:grpSpPr>
              <a:xfrm>
                <a:off x="6335481" y="5475991"/>
                <a:ext cx="328040" cy="159348"/>
                <a:chOff x="6259531" y="5464184"/>
                <a:chExt cx="328040" cy="159348"/>
              </a:xfrm>
            </p:grpSpPr>
            <p:sp>
              <p:nvSpPr>
                <p:cNvPr id="50" name="Oval 49">
                  <a:extLst>
                    <a:ext uri="{FF2B5EF4-FFF2-40B4-BE49-F238E27FC236}">
                      <a16:creationId xmlns:a16="http://schemas.microsoft.com/office/drawing/2014/main" id="{A212F5ED-45D1-8DAF-884C-532C34ED3519}"/>
                    </a:ext>
                  </a:extLst>
                </p:cNvPr>
                <p:cNvSpPr>
                  <a:spLocks noChangeAspect="1" noChangeArrowheads="1"/>
                </p:cNvSpPr>
                <p:nvPr/>
              </p:nvSpPr>
              <p:spPr bwMode="auto">
                <a:xfrm>
                  <a:off x="6446283" y="5464184"/>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51" name="Oval 50">
                  <a:extLst>
                    <a:ext uri="{FF2B5EF4-FFF2-40B4-BE49-F238E27FC236}">
                      <a16:creationId xmlns:a16="http://schemas.microsoft.com/office/drawing/2014/main" id="{93B09415-62E0-F4A8-F27D-7187F0136BC5}"/>
                    </a:ext>
                  </a:extLst>
                </p:cNvPr>
                <p:cNvSpPr>
                  <a:spLocks noChangeAspect="1" noChangeArrowheads="1"/>
                </p:cNvSpPr>
                <p:nvPr/>
              </p:nvSpPr>
              <p:spPr bwMode="auto">
                <a:xfrm>
                  <a:off x="6259531" y="5464184"/>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grpSp>
          <p:grpSp>
            <p:nvGrpSpPr>
              <p:cNvPr id="45" name="Group 44">
                <a:extLst>
                  <a:ext uri="{FF2B5EF4-FFF2-40B4-BE49-F238E27FC236}">
                    <a16:creationId xmlns:a16="http://schemas.microsoft.com/office/drawing/2014/main" id="{6158AC07-9F31-6800-6BFE-87A4E14E112C}"/>
                  </a:ext>
                </a:extLst>
              </p:cNvPr>
              <p:cNvGrpSpPr/>
              <p:nvPr/>
            </p:nvGrpSpPr>
            <p:grpSpPr>
              <a:xfrm>
                <a:off x="6347982" y="5820689"/>
                <a:ext cx="323540" cy="164065"/>
                <a:chOff x="6291536" y="5808646"/>
                <a:chExt cx="323540" cy="164065"/>
              </a:xfrm>
            </p:grpSpPr>
            <p:sp>
              <p:nvSpPr>
                <p:cNvPr id="48" name="Oval 47">
                  <a:extLst>
                    <a:ext uri="{FF2B5EF4-FFF2-40B4-BE49-F238E27FC236}">
                      <a16:creationId xmlns:a16="http://schemas.microsoft.com/office/drawing/2014/main" id="{A0335C7A-456D-477B-70D7-DE07B286A754}"/>
                    </a:ext>
                  </a:extLst>
                </p:cNvPr>
                <p:cNvSpPr>
                  <a:spLocks noChangeAspect="1" noChangeArrowheads="1"/>
                </p:cNvSpPr>
                <p:nvPr/>
              </p:nvSpPr>
              <p:spPr bwMode="auto">
                <a:xfrm>
                  <a:off x="6291536" y="5808646"/>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9" name="Oval 48">
                  <a:extLst>
                    <a:ext uri="{FF2B5EF4-FFF2-40B4-BE49-F238E27FC236}">
                      <a16:creationId xmlns:a16="http://schemas.microsoft.com/office/drawing/2014/main" id="{C65015E9-DCF0-B5D2-5585-6F66C21F4ADE}"/>
                    </a:ext>
                  </a:extLst>
                </p:cNvPr>
                <p:cNvSpPr>
                  <a:spLocks noChangeAspect="1" noChangeArrowheads="1"/>
                </p:cNvSpPr>
                <p:nvPr/>
              </p:nvSpPr>
              <p:spPr bwMode="auto">
                <a:xfrm>
                  <a:off x="6473789" y="5813363"/>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grpSp>
          <p:cxnSp>
            <p:nvCxnSpPr>
              <p:cNvPr id="46" name="Straight Arrow Connector 45">
                <a:extLst>
                  <a:ext uri="{FF2B5EF4-FFF2-40B4-BE49-F238E27FC236}">
                    <a16:creationId xmlns:a16="http://schemas.microsoft.com/office/drawing/2014/main" id="{2EB9D36A-B602-412D-8A5A-46A6106FDF86}"/>
                  </a:ext>
                </a:extLst>
              </p:cNvPr>
              <p:cNvCxnSpPr>
                <a:cxnSpLocks/>
              </p:cNvCxnSpPr>
              <p:nvPr/>
            </p:nvCxnSpPr>
            <p:spPr bwMode="auto">
              <a:xfrm flipV="1">
                <a:off x="6600878" y="5538395"/>
                <a:ext cx="0" cy="362795"/>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cxnSp>
            <p:nvCxnSpPr>
              <p:cNvPr id="47" name="Straight Arrow Connector 46">
                <a:extLst>
                  <a:ext uri="{FF2B5EF4-FFF2-40B4-BE49-F238E27FC236}">
                    <a16:creationId xmlns:a16="http://schemas.microsoft.com/office/drawing/2014/main" id="{74E2314F-28C9-74CD-CE97-A1CA1DFC0D2F}"/>
                  </a:ext>
                </a:extLst>
              </p:cNvPr>
              <p:cNvCxnSpPr>
                <a:cxnSpLocks/>
              </p:cNvCxnSpPr>
              <p:nvPr/>
            </p:nvCxnSpPr>
            <p:spPr bwMode="auto">
              <a:xfrm flipV="1">
                <a:off x="6417357" y="5533623"/>
                <a:ext cx="0" cy="362795"/>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grpSp>
        <p:cxnSp>
          <p:nvCxnSpPr>
            <p:cNvPr id="41" name="Straight Arrow Connector 40">
              <a:extLst>
                <a:ext uri="{FF2B5EF4-FFF2-40B4-BE49-F238E27FC236}">
                  <a16:creationId xmlns:a16="http://schemas.microsoft.com/office/drawing/2014/main" id="{CA7C83D1-350F-950B-A12C-F9836A7867E7}"/>
                </a:ext>
              </a:extLst>
            </p:cNvPr>
            <p:cNvCxnSpPr>
              <a:cxnSpLocks/>
            </p:cNvCxnSpPr>
            <p:nvPr/>
          </p:nvCxnSpPr>
          <p:spPr bwMode="auto">
            <a:xfrm flipV="1">
              <a:off x="4965836" y="5645596"/>
              <a:ext cx="1433375" cy="392871"/>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sp>
          <p:nvSpPr>
            <p:cNvPr id="42" name="Left Brace 41">
              <a:extLst>
                <a:ext uri="{FF2B5EF4-FFF2-40B4-BE49-F238E27FC236}">
                  <a16:creationId xmlns:a16="http://schemas.microsoft.com/office/drawing/2014/main" id="{EADD8B4E-7E91-03C7-6143-4DCD2A8B28ED}"/>
                </a:ext>
              </a:extLst>
            </p:cNvPr>
            <p:cNvSpPr/>
            <p:nvPr/>
          </p:nvSpPr>
          <p:spPr bwMode="auto">
            <a:xfrm rot="5400000">
              <a:off x="4910306" y="5696652"/>
              <a:ext cx="115697" cy="816520"/>
            </a:xfrm>
            <a:prstGeom prst="leftBrace">
              <a:avLst/>
            </a:prstGeom>
            <a:noFill/>
            <a:ln w="28575" cap="flat" cmpd="sng" algn="ctr">
              <a:solidFill>
                <a:srgbClr val="FF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93D8CB90-CE6E-ED74-8C77-E9A179ED2D46}"/>
                    </a:ext>
                  </a:extLst>
                </p:cNvPr>
                <p:cNvSpPr txBox="1"/>
                <p:nvPr/>
              </p:nvSpPr>
              <p:spPr>
                <a:xfrm>
                  <a:off x="4490829" y="6008882"/>
                  <a:ext cx="1449201" cy="453137"/>
                </a:xfrm>
                <a:prstGeom prst="rect">
                  <a:avLst/>
                </a:prstGeom>
                <a:noFill/>
                <a:ln>
                  <a:noFill/>
                </a:ln>
              </p:spPr>
              <p:txBody>
                <a:bodyPr wrap="square" rtlCol="0">
                  <a:spAutoFit/>
                </a:bodyPr>
                <a:lstStyle/>
                <a:p>
                  <a:r>
                    <a:rPr lang="en-US" sz="2400" b="1" u="none" baseline="15000">
                      <a:solidFill>
                        <a:srgbClr val="FF0000"/>
                      </a:solidFill>
                      <a:latin typeface="Chalkboard" panose="03050602040202020205" pitchFamily="66" charset="77"/>
                    </a:rPr>
                    <a:t>2p2h</a:t>
                  </a:r>
                  <a:r>
                    <a:rPr lang="en-US" sz="2000" b="1" u="none" baseline="15000">
                      <a:solidFill>
                        <a:srgbClr val="FF0000"/>
                      </a:solidFill>
                      <a:latin typeface="Chalkboard" panose="03050602040202020205" pitchFamily="66" charset="77"/>
                    </a:rPr>
                    <a:t> </a:t>
                  </a:r>
                  <a:r>
                    <a:rPr lang="en-US" sz="2400" b="1" u="none" baseline="10000">
                      <a:solidFill>
                        <a:srgbClr val="FF0000"/>
                      </a:solidFill>
                      <a:latin typeface="Symbol" pitchFamily="2" charset="2"/>
                      <a:ea typeface="Times New Roman" panose="02020603050405020304" pitchFamily="18" charset="0"/>
                    </a:rPr>
                    <a:t>1</a:t>
                  </a:r>
                  <a14:m>
                    <m:oMath xmlns:m="http://schemas.openxmlformats.org/officeDocument/2006/math">
                      <m:r>
                        <a:rPr lang="en-US" sz="2400" b="1" u="none" baseline="100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ℏ</m:t>
                      </m:r>
                      <m:r>
                        <a:rPr lang="en-US" sz="2400" b="1" i="1" u="none" baseline="100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𝝎</m:t>
                      </m:r>
                    </m:oMath>
                  </a14:m>
                  <a:r>
                    <a:rPr lang="en-US" sz="2400" b="1" u="none" baseline="10000">
                      <a:solidFill>
                        <a:srgbClr val="FF0000"/>
                      </a:solidFill>
                      <a:latin typeface="Chalkboard" panose="03050602040202020205" pitchFamily="66" charset="77"/>
                    </a:rPr>
                    <a:t> </a:t>
                  </a:r>
                </a:p>
              </p:txBody>
            </p:sp>
          </mc:Choice>
          <mc:Fallback xmlns="">
            <p:sp>
              <p:nvSpPr>
                <p:cNvPr id="43" name="TextBox 42">
                  <a:extLst>
                    <a:ext uri="{FF2B5EF4-FFF2-40B4-BE49-F238E27FC236}">
                      <a16:creationId xmlns:a16="http://schemas.microsoft.com/office/drawing/2014/main" id="{93D8CB90-CE6E-ED74-8C77-E9A179ED2D46}"/>
                    </a:ext>
                  </a:extLst>
                </p:cNvPr>
                <p:cNvSpPr txBox="1">
                  <a:spLocks noRot="1" noChangeAspect="1" noMove="1" noResize="1" noEditPoints="1" noAdjustHandles="1" noChangeArrowheads="1" noChangeShapeType="1" noTextEdit="1"/>
                </p:cNvSpPr>
                <p:nvPr/>
              </p:nvSpPr>
              <p:spPr>
                <a:xfrm>
                  <a:off x="4490829" y="6008882"/>
                  <a:ext cx="1449201" cy="453137"/>
                </a:xfrm>
                <a:prstGeom prst="rect">
                  <a:avLst/>
                </a:prstGeom>
                <a:blipFill>
                  <a:blip r:embed="rId5"/>
                  <a:stretch>
                    <a:fillRect l="-1739" b="-5556"/>
                  </a:stretch>
                </a:blipFill>
                <a:ln>
                  <a:noFill/>
                </a:ln>
              </p:spPr>
              <p:txBody>
                <a:bodyPr/>
                <a:lstStyle/>
                <a:p>
                  <a:r>
                    <a:rPr lang="en-US">
                      <a:noFill/>
                    </a:rPr>
                    <a:t> </a:t>
                  </a:r>
                </a:p>
              </p:txBody>
            </p:sp>
          </mc:Fallback>
        </mc:AlternateContent>
      </p:grpSp>
      <p:sp>
        <p:nvSpPr>
          <p:cNvPr id="52" name="TextBox 51">
            <a:extLst>
              <a:ext uri="{FF2B5EF4-FFF2-40B4-BE49-F238E27FC236}">
                <a16:creationId xmlns:a16="http://schemas.microsoft.com/office/drawing/2014/main" id="{58D761E6-FD10-5027-90B1-CCD238F95701}"/>
              </a:ext>
            </a:extLst>
          </p:cNvPr>
          <p:cNvSpPr txBox="1"/>
          <p:nvPr/>
        </p:nvSpPr>
        <p:spPr>
          <a:xfrm>
            <a:off x="5617938" y="1254033"/>
            <a:ext cx="1133900" cy="1569660"/>
          </a:xfrm>
          <a:prstGeom prst="rect">
            <a:avLst/>
          </a:prstGeom>
          <a:noFill/>
        </p:spPr>
        <p:txBody>
          <a:bodyPr wrap="none" rtlCol="0">
            <a:spAutoFit/>
          </a:bodyPr>
          <a:lstStyle/>
          <a:p>
            <a:pPr algn="ctr"/>
            <a:r>
              <a:rPr lang="en-US" sz="1600" b="1" u="none">
                <a:solidFill>
                  <a:schemeClr val="tx1">
                    <a:lumMod val="95000"/>
                    <a:lumOff val="5000"/>
                  </a:schemeClr>
                </a:solidFill>
                <a:latin typeface="Chalkboard" panose="03050602040202020205" pitchFamily="66" charset="77"/>
              </a:rPr>
              <a:t>The </a:t>
            </a:r>
          </a:p>
          <a:p>
            <a:pPr algn="ctr"/>
            <a:r>
              <a:rPr lang="en-US" sz="1600" b="1" u="none">
                <a:solidFill>
                  <a:schemeClr val="tx1">
                    <a:lumMod val="95000"/>
                    <a:lumOff val="5000"/>
                  </a:schemeClr>
                </a:solidFill>
                <a:latin typeface="Chalkboard" panose="03050602040202020205" pitchFamily="66" charset="77"/>
              </a:rPr>
              <a:t>Structure</a:t>
            </a:r>
          </a:p>
          <a:p>
            <a:pPr algn="ctr"/>
            <a:r>
              <a:rPr lang="en-US" sz="1600" b="1" u="none">
                <a:solidFill>
                  <a:schemeClr val="tx1">
                    <a:lumMod val="95000"/>
                    <a:lumOff val="5000"/>
                  </a:schemeClr>
                </a:solidFill>
                <a:latin typeface="Chalkboard" panose="03050602040202020205" pitchFamily="66" charset="77"/>
              </a:rPr>
              <a:t>of the</a:t>
            </a:r>
          </a:p>
          <a:p>
            <a:pPr algn="ctr"/>
            <a:r>
              <a:rPr lang="en-US" sz="1600" b="1" u="none">
                <a:solidFill>
                  <a:schemeClr val="tx1">
                    <a:lumMod val="95000"/>
                    <a:lumOff val="5000"/>
                  </a:schemeClr>
                </a:solidFill>
                <a:latin typeface="Chalkboard" panose="03050602040202020205" pitchFamily="66" charset="77"/>
              </a:rPr>
              <a:t>Deuteron</a:t>
            </a:r>
          </a:p>
          <a:p>
            <a:pPr algn="ctr"/>
            <a:r>
              <a:rPr lang="en-US" sz="1600" b="1">
                <a:solidFill>
                  <a:schemeClr val="tx1">
                    <a:lumMod val="95000"/>
                    <a:lumOff val="5000"/>
                  </a:schemeClr>
                </a:solidFill>
                <a:latin typeface="Chalkboard" panose="03050602040202020205" pitchFamily="66" charset="77"/>
              </a:rPr>
              <a:t>really</a:t>
            </a:r>
          </a:p>
          <a:p>
            <a:pPr algn="ctr"/>
            <a:r>
              <a:rPr lang="en-US" sz="1600" b="1" u="none">
                <a:solidFill>
                  <a:schemeClr val="tx1">
                    <a:lumMod val="95000"/>
                    <a:lumOff val="5000"/>
                  </a:schemeClr>
                </a:solidFill>
                <a:latin typeface="Chalkboard" panose="03050602040202020205" pitchFamily="66" charset="77"/>
              </a:rPr>
              <a:t>“Matters”</a:t>
            </a:r>
          </a:p>
        </p:txBody>
      </p:sp>
      <p:cxnSp>
        <p:nvCxnSpPr>
          <p:cNvPr id="53" name="Straight Connector 52">
            <a:extLst>
              <a:ext uri="{FF2B5EF4-FFF2-40B4-BE49-F238E27FC236}">
                <a16:creationId xmlns:a16="http://schemas.microsoft.com/office/drawing/2014/main" id="{C6338FE6-32C9-A392-0667-BD422C73803D}"/>
              </a:ext>
            </a:extLst>
          </p:cNvPr>
          <p:cNvCxnSpPr/>
          <p:nvPr/>
        </p:nvCxnSpPr>
        <p:spPr bwMode="auto">
          <a:xfrm>
            <a:off x="1624651" y="1268212"/>
            <a:ext cx="9144000" cy="0"/>
          </a:xfrm>
          <a:prstGeom prst="line">
            <a:avLst/>
          </a:prstGeom>
          <a:solidFill>
            <a:schemeClr val="accent1"/>
          </a:solidFill>
          <a:ln w="28575" cap="flat" cmpd="sng" algn="ctr">
            <a:solidFill>
              <a:schemeClr val="tx1">
                <a:lumMod val="95000"/>
                <a:lumOff val="5000"/>
              </a:schemeClr>
            </a:solidFill>
            <a:prstDash val="solid"/>
            <a:round/>
            <a:headEnd type="none" w="med" len="med"/>
            <a:tailEnd type="none" w="med" len="med"/>
          </a:ln>
          <a:effectLst/>
        </p:spPr>
      </p:cxnSp>
      <p:grpSp>
        <p:nvGrpSpPr>
          <p:cNvPr id="54" name="Group 53">
            <a:extLst>
              <a:ext uri="{FF2B5EF4-FFF2-40B4-BE49-F238E27FC236}">
                <a16:creationId xmlns:a16="http://schemas.microsoft.com/office/drawing/2014/main" id="{C7AC4B98-2938-3374-40C4-8AB89088DB35}"/>
              </a:ext>
            </a:extLst>
          </p:cNvPr>
          <p:cNvGrpSpPr/>
          <p:nvPr/>
        </p:nvGrpSpPr>
        <p:grpSpPr>
          <a:xfrm>
            <a:off x="10054027" y="2244885"/>
            <a:ext cx="231312" cy="3696307"/>
            <a:chOff x="8214112" y="2211432"/>
            <a:chExt cx="231312" cy="3696307"/>
          </a:xfrm>
        </p:grpSpPr>
        <p:sp>
          <p:nvSpPr>
            <p:cNvPr id="55" name="Oval 54">
              <a:extLst>
                <a:ext uri="{FF2B5EF4-FFF2-40B4-BE49-F238E27FC236}">
                  <a16:creationId xmlns:a16="http://schemas.microsoft.com/office/drawing/2014/main" id="{E92C7D8E-0100-F586-0E3E-F5B1F7F115DE}"/>
                </a:ext>
              </a:extLst>
            </p:cNvPr>
            <p:cNvSpPr/>
            <p:nvPr/>
          </p:nvSpPr>
          <p:spPr bwMode="auto">
            <a:xfrm>
              <a:off x="8232712" y="221143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56" name="Oval 55">
              <a:extLst>
                <a:ext uri="{FF2B5EF4-FFF2-40B4-BE49-F238E27FC236}">
                  <a16:creationId xmlns:a16="http://schemas.microsoft.com/office/drawing/2014/main" id="{D56D748C-03AE-11D2-58C9-A6B93CCAF6DA}"/>
                </a:ext>
              </a:extLst>
            </p:cNvPr>
            <p:cNvSpPr/>
            <p:nvPr/>
          </p:nvSpPr>
          <p:spPr bwMode="auto">
            <a:xfrm>
              <a:off x="8229611" y="321597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57" name="Oval 56">
              <a:extLst>
                <a:ext uri="{FF2B5EF4-FFF2-40B4-BE49-F238E27FC236}">
                  <a16:creationId xmlns:a16="http://schemas.microsoft.com/office/drawing/2014/main" id="{80E569C4-BBAF-962B-BA7D-25673441D46A}"/>
                </a:ext>
              </a:extLst>
            </p:cNvPr>
            <p:cNvSpPr/>
            <p:nvPr/>
          </p:nvSpPr>
          <p:spPr bwMode="auto">
            <a:xfrm>
              <a:off x="8232732" y="404635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58" name="Oval 57">
              <a:extLst>
                <a:ext uri="{FF2B5EF4-FFF2-40B4-BE49-F238E27FC236}">
                  <a16:creationId xmlns:a16="http://schemas.microsoft.com/office/drawing/2014/main" id="{8B77CDF5-692D-046F-08FA-D6AFE48CA4C5}"/>
                </a:ext>
              </a:extLst>
            </p:cNvPr>
            <p:cNvSpPr/>
            <p:nvPr/>
          </p:nvSpPr>
          <p:spPr bwMode="auto">
            <a:xfrm>
              <a:off x="8242072" y="457817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59" name="Oval 58">
              <a:extLst>
                <a:ext uri="{FF2B5EF4-FFF2-40B4-BE49-F238E27FC236}">
                  <a16:creationId xmlns:a16="http://schemas.microsoft.com/office/drawing/2014/main" id="{DFF84647-C2F1-AC57-FC14-F316132CFD4B}"/>
                </a:ext>
              </a:extLst>
            </p:cNvPr>
            <p:cNvSpPr/>
            <p:nvPr/>
          </p:nvSpPr>
          <p:spPr bwMode="auto">
            <a:xfrm>
              <a:off x="8245192" y="482387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0" name="Oval 59">
              <a:extLst>
                <a:ext uri="{FF2B5EF4-FFF2-40B4-BE49-F238E27FC236}">
                  <a16:creationId xmlns:a16="http://schemas.microsoft.com/office/drawing/2014/main" id="{40664C60-DE74-E4F6-4DB4-DC70FB5209FB}"/>
                </a:ext>
              </a:extLst>
            </p:cNvPr>
            <p:cNvSpPr/>
            <p:nvPr/>
          </p:nvSpPr>
          <p:spPr bwMode="auto">
            <a:xfrm>
              <a:off x="8217212" y="529349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1" name="Oval 60">
              <a:extLst>
                <a:ext uri="{FF2B5EF4-FFF2-40B4-BE49-F238E27FC236}">
                  <a16:creationId xmlns:a16="http://schemas.microsoft.com/office/drawing/2014/main" id="{A91E4919-26D7-68DA-A708-70C4CDF542CD}"/>
                </a:ext>
              </a:extLst>
            </p:cNvPr>
            <p:cNvSpPr/>
            <p:nvPr/>
          </p:nvSpPr>
          <p:spPr bwMode="auto">
            <a:xfrm>
              <a:off x="8214112" y="570713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grpSp>
      <p:grpSp>
        <p:nvGrpSpPr>
          <p:cNvPr id="62" name="Group 61">
            <a:extLst>
              <a:ext uri="{FF2B5EF4-FFF2-40B4-BE49-F238E27FC236}">
                <a16:creationId xmlns:a16="http://schemas.microsoft.com/office/drawing/2014/main" id="{1DA45C54-260E-B410-808E-7F89092F05BE}"/>
              </a:ext>
            </a:extLst>
          </p:cNvPr>
          <p:cNvGrpSpPr/>
          <p:nvPr/>
        </p:nvGrpSpPr>
        <p:grpSpPr>
          <a:xfrm>
            <a:off x="5522365" y="2261218"/>
            <a:ext cx="231312" cy="3696307"/>
            <a:chOff x="8214112" y="2211432"/>
            <a:chExt cx="231312" cy="3696307"/>
          </a:xfrm>
        </p:grpSpPr>
        <p:sp>
          <p:nvSpPr>
            <p:cNvPr id="63" name="Oval 62">
              <a:extLst>
                <a:ext uri="{FF2B5EF4-FFF2-40B4-BE49-F238E27FC236}">
                  <a16:creationId xmlns:a16="http://schemas.microsoft.com/office/drawing/2014/main" id="{377FBCC6-F585-EA38-49C6-C7529347B5C1}"/>
                </a:ext>
              </a:extLst>
            </p:cNvPr>
            <p:cNvSpPr/>
            <p:nvPr/>
          </p:nvSpPr>
          <p:spPr bwMode="auto">
            <a:xfrm>
              <a:off x="8232712" y="221143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4" name="Oval 63">
              <a:extLst>
                <a:ext uri="{FF2B5EF4-FFF2-40B4-BE49-F238E27FC236}">
                  <a16:creationId xmlns:a16="http://schemas.microsoft.com/office/drawing/2014/main" id="{425AAB2A-71FC-E36D-66E4-0592BA537FD0}"/>
                </a:ext>
              </a:extLst>
            </p:cNvPr>
            <p:cNvSpPr/>
            <p:nvPr/>
          </p:nvSpPr>
          <p:spPr bwMode="auto">
            <a:xfrm>
              <a:off x="8229611" y="321597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5" name="Oval 64">
              <a:extLst>
                <a:ext uri="{FF2B5EF4-FFF2-40B4-BE49-F238E27FC236}">
                  <a16:creationId xmlns:a16="http://schemas.microsoft.com/office/drawing/2014/main" id="{B1FAF549-640B-CD92-58DF-B2B800AD0465}"/>
                </a:ext>
              </a:extLst>
            </p:cNvPr>
            <p:cNvSpPr/>
            <p:nvPr/>
          </p:nvSpPr>
          <p:spPr bwMode="auto">
            <a:xfrm>
              <a:off x="8232732" y="404635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6" name="Oval 65">
              <a:extLst>
                <a:ext uri="{FF2B5EF4-FFF2-40B4-BE49-F238E27FC236}">
                  <a16:creationId xmlns:a16="http://schemas.microsoft.com/office/drawing/2014/main" id="{E28D163A-6A6A-00D3-B2F6-71AAFCCBFF6E}"/>
                </a:ext>
              </a:extLst>
            </p:cNvPr>
            <p:cNvSpPr/>
            <p:nvPr/>
          </p:nvSpPr>
          <p:spPr bwMode="auto">
            <a:xfrm>
              <a:off x="8242072" y="457817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7" name="Oval 66">
              <a:extLst>
                <a:ext uri="{FF2B5EF4-FFF2-40B4-BE49-F238E27FC236}">
                  <a16:creationId xmlns:a16="http://schemas.microsoft.com/office/drawing/2014/main" id="{6AC1A630-4BA5-CB15-3307-1A3A376ECDCD}"/>
                </a:ext>
              </a:extLst>
            </p:cNvPr>
            <p:cNvSpPr/>
            <p:nvPr/>
          </p:nvSpPr>
          <p:spPr bwMode="auto">
            <a:xfrm>
              <a:off x="8245192" y="482387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8" name="Oval 67">
              <a:extLst>
                <a:ext uri="{FF2B5EF4-FFF2-40B4-BE49-F238E27FC236}">
                  <a16:creationId xmlns:a16="http://schemas.microsoft.com/office/drawing/2014/main" id="{8A698DD8-85C9-7C50-1917-5D12341A0620}"/>
                </a:ext>
              </a:extLst>
            </p:cNvPr>
            <p:cNvSpPr/>
            <p:nvPr/>
          </p:nvSpPr>
          <p:spPr bwMode="auto">
            <a:xfrm>
              <a:off x="8217212" y="529349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9" name="Oval 68">
              <a:extLst>
                <a:ext uri="{FF2B5EF4-FFF2-40B4-BE49-F238E27FC236}">
                  <a16:creationId xmlns:a16="http://schemas.microsoft.com/office/drawing/2014/main" id="{39559F35-B0C3-AB57-6862-890888CD0DEE}"/>
                </a:ext>
              </a:extLst>
            </p:cNvPr>
            <p:cNvSpPr/>
            <p:nvPr/>
          </p:nvSpPr>
          <p:spPr bwMode="auto">
            <a:xfrm>
              <a:off x="8214112" y="5707132"/>
              <a:ext cx="200232" cy="200607"/>
            </a:xfrm>
            <a:prstGeom prst="ellips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grpSp>
      <p:grpSp>
        <p:nvGrpSpPr>
          <p:cNvPr id="70" name="Group 69">
            <a:extLst>
              <a:ext uri="{FF2B5EF4-FFF2-40B4-BE49-F238E27FC236}">
                <a16:creationId xmlns:a16="http://schemas.microsoft.com/office/drawing/2014/main" id="{BA61ED7A-4FB3-F37A-A2D4-ACFFBB1D3614}"/>
              </a:ext>
            </a:extLst>
          </p:cNvPr>
          <p:cNvGrpSpPr/>
          <p:nvPr/>
        </p:nvGrpSpPr>
        <p:grpSpPr>
          <a:xfrm>
            <a:off x="3734667" y="5005630"/>
            <a:ext cx="2291480" cy="1482686"/>
            <a:chOff x="1891997" y="4966893"/>
            <a:chExt cx="2291480" cy="1482686"/>
          </a:xfrm>
        </p:grpSpPr>
        <p:grpSp>
          <p:nvGrpSpPr>
            <p:cNvPr id="71" name="Group 70">
              <a:extLst>
                <a:ext uri="{FF2B5EF4-FFF2-40B4-BE49-F238E27FC236}">
                  <a16:creationId xmlns:a16="http://schemas.microsoft.com/office/drawing/2014/main" id="{84AC29EB-E874-87E1-638A-EB17E6ECE817}"/>
                </a:ext>
              </a:extLst>
            </p:cNvPr>
            <p:cNvGrpSpPr/>
            <p:nvPr/>
          </p:nvGrpSpPr>
          <p:grpSpPr>
            <a:xfrm>
              <a:off x="1891997" y="4966893"/>
              <a:ext cx="2118345" cy="1179397"/>
              <a:chOff x="1891997" y="4966893"/>
              <a:chExt cx="2118345" cy="1179397"/>
            </a:xfrm>
          </p:grpSpPr>
          <p:grpSp>
            <p:nvGrpSpPr>
              <p:cNvPr id="73" name="Group 72">
                <a:extLst>
                  <a:ext uri="{FF2B5EF4-FFF2-40B4-BE49-F238E27FC236}">
                    <a16:creationId xmlns:a16="http://schemas.microsoft.com/office/drawing/2014/main" id="{D697AFDE-54CF-361E-7D60-0703674D89BD}"/>
                  </a:ext>
                </a:extLst>
              </p:cNvPr>
              <p:cNvGrpSpPr/>
              <p:nvPr/>
            </p:nvGrpSpPr>
            <p:grpSpPr>
              <a:xfrm>
                <a:off x="1891997" y="4966893"/>
                <a:ext cx="303861" cy="929761"/>
                <a:chOff x="1806537" y="4994371"/>
                <a:chExt cx="303861" cy="929761"/>
              </a:xfrm>
            </p:grpSpPr>
            <p:sp>
              <p:nvSpPr>
                <p:cNvPr id="77" name="Oval 76">
                  <a:extLst>
                    <a:ext uri="{FF2B5EF4-FFF2-40B4-BE49-F238E27FC236}">
                      <a16:creationId xmlns:a16="http://schemas.microsoft.com/office/drawing/2014/main" id="{30E427CF-B491-7901-2603-5E88B9C1CCD5}"/>
                    </a:ext>
                  </a:extLst>
                </p:cNvPr>
                <p:cNvSpPr>
                  <a:spLocks noChangeAspect="1" noChangeArrowheads="1"/>
                </p:cNvSpPr>
                <p:nvPr/>
              </p:nvSpPr>
              <p:spPr bwMode="auto">
                <a:xfrm>
                  <a:off x="1969111" y="5758060"/>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78" name="Oval 77">
                  <a:extLst>
                    <a:ext uri="{FF2B5EF4-FFF2-40B4-BE49-F238E27FC236}">
                      <a16:creationId xmlns:a16="http://schemas.microsoft.com/office/drawing/2014/main" id="{A0F65105-B45F-4917-1E82-E471DDC6FCFD}"/>
                    </a:ext>
                  </a:extLst>
                </p:cNvPr>
                <p:cNvSpPr>
                  <a:spLocks noChangeAspect="1" noChangeArrowheads="1"/>
                </p:cNvSpPr>
                <p:nvPr/>
              </p:nvSpPr>
              <p:spPr bwMode="auto">
                <a:xfrm>
                  <a:off x="1969110" y="4994371"/>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cxnSp>
              <p:nvCxnSpPr>
                <p:cNvPr id="79" name="Straight Arrow Connector 78">
                  <a:extLst>
                    <a:ext uri="{FF2B5EF4-FFF2-40B4-BE49-F238E27FC236}">
                      <a16:creationId xmlns:a16="http://schemas.microsoft.com/office/drawing/2014/main" id="{0708E5B5-302A-371E-44F9-E6C9B04372C8}"/>
                    </a:ext>
                  </a:extLst>
                </p:cNvPr>
                <p:cNvCxnSpPr>
                  <a:cxnSpLocks/>
                </p:cNvCxnSpPr>
                <p:nvPr/>
              </p:nvCxnSpPr>
              <p:spPr bwMode="auto">
                <a:xfrm flipV="1">
                  <a:off x="2039275" y="5160443"/>
                  <a:ext cx="479" cy="643088"/>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sp>
              <p:nvSpPr>
                <p:cNvPr id="80" name="Oval 79">
                  <a:extLst>
                    <a:ext uri="{FF2B5EF4-FFF2-40B4-BE49-F238E27FC236}">
                      <a16:creationId xmlns:a16="http://schemas.microsoft.com/office/drawing/2014/main" id="{D468ED5A-E1A6-6B22-A799-06266F5D3EBD}"/>
                    </a:ext>
                  </a:extLst>
                </p:cNvPr>
                <p:cNvSpPr>
                  <a:spLocks noChangeAspect="1" noChangeArrowheads="1"/>
                </p:cNvSpPr>
                <p:nvPr/>
              </p:nvSpPr>
              <p:spPr bwMode="auto">
                <a:xfrm>
                  <a:off x="1806537" y="5764784"/>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grpSp>
          <p:grpSp>
            <p:nvGrpSpPr>
              <p:cNvPr id="74" name="Group 73">
                <a:extLst>
                  <a:ext uri="{FF2B5EF4-FFF2-40B4-BE49-F238E27FC236}">
                    <a16:creationId xmlns:a16="http://schemas.microsoft.com/office/drawing/2014/main" id="{466EF9C7-6F32-74D7-2FFC-F39259032773}"/>
                  </a:ext>
                </a:extLst>
              </p:cNvPr>
              <p:cNvGrpSpPr/>
              <p:nvPr/>
            </p:nvGrpSpPr>
            <p:grpSpPr>
              <a:xfrm>
                <a:off x="2117648" y="5604385"/>
                <a:ext cx="1892694" cy="541905"/>
                <a:chOff x="2131827" y="5717036"/>
                <a:chExt cx="1862629" cy="447374"/>
              </a:xfrm>
            </p:grpSpPr>
            <p:cxnSp>
              <p:nvCxnSpPr>
                <p:cNvPr id="75" name="Straight Arrow Connector 74">
                  <a:extLst>
                    <a:ext uri="{FF2B5EF4-FFF2-40B4-BE49-F238E27FC236}">
                      <a16:creationId xmlns:a16="http://schemas.microsoft.com/office/drawing/2014/main" id="{49F6AA20-6BF6-797F-2BE7-4457D6A04FDB}"/>
                    </a:ext>
                  </a:extLst>
                </p:cNvPr>
                <p:cNvCxnSpPr>
                  <a:cxnSpLocks/>
                </p:cNvCxnSpPr>
                <p:nvPr/>
              </p:nvCxnSpPr>
              <p:spPr bwMode="auto">
                <a:xfrm flipH="1" flipV="1">
                  <a:off x="2131827" y="5717036"/>
                  <a:ext cx="1467838" cy="327977"/>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sp>
              <p:nvSpPr>
                <p:cNvPr id="76" name="Left Brace 75">
                  <a:extLst>
                    <a:ext uri="{FF2B5EF4-FFF2-40B4-BE49-F238E27FC236}">
                      <a16:creationId xmlns:a16="http://schemas.microsoft.com/office/drawing/2014/main" id="{83070E80-AC9A-D715-80F1-6DB3F05E498B}"/>
                    </a:ext>
                  </a:extLst>
                </p:cNvPr>
                <p:cNvSpPr/>
                <p:nvPr/>
              </p:nvSpPr>
              <p:spPr bwMode="auto">
                <a:xfrm rot="5400000">
                  <a:off x="3528347" y="5698302"/>
                  <a:ext cx="115697" cy="816520"/>
                </a:xfrm>
                <a:prstGeom prst="leftBrace">
                  <a:avLst/>
                </a:prstGeom>
                <a:noFill/>
                <a:ln w="28575" cap="flat" cmpd="sng" algn="ctr">
                  <a:solidFill>
                    <a:srgbClr val="FF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grpSp>
        </p:grpSp>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A4683F51-F059-9926-097E-BE852BF6BB8E}"/>
                    </a:ext>
                  </a:extLst>
                </p:cNvPr>
                <p:cNvSpPr txBox="1"/>
                <p:nvPr/>
              </p:nvSpPr>
              <p:spPr>
                <a:xfrm>
                  <a:off x="3110893" y="5996442"/>
                  <a:ext cx="1072584" cy="453137"/>
                </a:xfrm>
                <a:prstGeom prst="rect">
                  <a:avLst/>
                </a:prstGeom>
                <a:noFill/>
                <a:ln>
                  <a:noFill/>
                </a:ln>
              </p:spPr>
              <p:txBody>
                <a:bodyPr wrap="square" rtlCol="0">
                  <a:spAutoFit/>
                </a:bodyPr>
                <a:lstStyle/>
                <a:p>
                  <a:r>
                    <a:rPr lang="en-US" sz="2400" b="1" u="none" baseline="10000">
                      <a:solidFill>
                        <a:srgbClr val="FF0000"/>
                      </a:solidFill>
                      <a:latin typeface="Chalkboard" panose="03050602040202020205" pitchFamily="66" charset="77"/>
                    </a:rPr>
                    <a:t>1p1h </a:t>
                  </a:r>
                  <a:r>
                    <a:rPr lang="en-US" sz="2400" b="1" u="none" baseline="10000">
                      <a:solidFill>
                        <a:srgbClr val="FF0000"/>
                      </a:solidFill>
                      <a:latin typeface="Symbol" pitchFamily="2" charset="2"/>
                      <a:ea typeface="Times New Roman" panose="02020603050405020304" pitchFamily="18" charset="0"/>
                    </a:rPr>
                    <a:t>2</a:t>
                  </a:r>
                  <a14:m>
                    <m:oMath xmlns:m="http://schemas.openxmlformats.org/officeDocument/2006/math">
                      <m:r>
                        <a:rPr lang="en-US" sz="2400" b="1" u="none" baseline="100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ℏ</m:t>
                      </m:r>
                      <m:r>
                        <a:rPr lang="en-US" sz="2400" b="1" i="1" u="none" baseline="100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𝝎</m:t>
                      </m:r>
                    </m:oMath>
                  </a14:m>
                  <a:endParaRPr lang="en-US" sz="2400" b="1" u="none" baseline="10000">
                    <a:solidFill>
                      <a:srgbClr val="FF0000"/>
                    </a:solidFill>
                    <a:latin typeface="Chalkboard" panose="03050602040202020205" pitchFamily="66" charset="77"/>
                  </a:endParaRPr>
                </a:p>
              </p:txBody>
            </p:sp>
          </mc:Choice>
          <mc:Fallback xmlns="">
            <p:sp>
              <p:nvSpPr>
                <p:cNvPr id="72" name="TextBox 71">
                  <a:extLst>
                    <a:ext uri="{FF2B5EF4-FFF2-40B4-BE49-F238E27FC236}">
                      <a16:creationId xmlns:a16="http://schemas.microsoft.com/office/drawing/2014/main" id="{A4683F51-F059-9926-097E-BE852BF6BB8E}"/>
                    </a:ext>
                  </a:extLst>
                </p:cNvPr>
                <p:cNvSpPr txBox="1">
                  <a:spLocks noRot="1" noChangeAspect="1" noMove="1" noResize="1" noEditPoints="1" noAdjustHandles="1" noChangeArrowheads="1" noChangeShapeType="1" noTextEdit="1"/>
                </p:cNvSpPr>
                <p:nvPr/>
              </p:nvSpPr>
              <p:spPr>
                <a:xfrm>
                  <a:off x="3110893" y="5996442"/>
                  <a:ext cx="1072584" cy="453137"/>
                </a:xfrm>
                <a:prstGeom prst="rect">
                  <a:avLst/>
                </a:prstGeom>
                <a:blipFill>
                  <a:blip r:embed="rId6"/>
                  <a:stretch>
                    <a:fillRect l="-3529" b="-8333"/>
                  </a:stretch>
                </a:blipFill>
                <a:ln>
                  <a:noFill/>
                </a:ln>
              </p:spPr>
              <p:txBody>
                <a:bodyPr/>
                <a:lstStyle/>
                <a:p>
                  <a:r>
                    <a:rPr lang="en-US">
                      <a:noFill/>
                    </a:rPr>
                    <a:t> </a:t>
                  </a:r>
                </a:p>
              </p:txBody>
            </p:sp>
          </mc:Fallback>
        </mc:AlternateContent>
      </p:grpSp>
      <p:sp>
        <p:nvSpPr>
          <p:cNvPr id="81" name="TextBox 80">
            <a:extLst>
              <a:ext uri="{FF2B5EF4-FFF2-40B4-BE49-F238E27FC236}">
                <a16:creationId xmlns:a16="http://schemas.microsoft.com/office/drawing/2014/main" id="{2D1CD09D-B8B9-6E37-1D0B-ADEEDA48BC88}"/>
              </a:ext>
            </a:extLst>
          </p:cNvPr>
          <p:cNvSpPr txBox="1"/>
          <p:nvPr/>
        </p:nvSpPr>
        <p:spPr>
          <a:xfrm>
            <a:off x="5506768" y="2956074"/>
            <a:ext cx="1306896" cy="1815882"/>
          </a:xfrm>
          <a:prstGeom prst="rect">
            <a:avLst/>
          </a:prstGeom>
          <a:noFill/>
        </p:spPr>
        <p:txBody>
          <a:bodyPr wrap="none" rtlCol="0">
            <a:spAutoFit/>
          </a:bodyPr>
          <a:lstStyle/>
          <a:p>
            <a:pPr algn="ctr"/>
            <a:r>
              <a:rPr lang="en-US" sz="1600" b="1" u="none" dirty="0">
                <a:solidFill>
                  <a:schemeClr val="tx1">
                    <a:lumMod val="95000"/>
                    <a:lumOff val="5000"/>
                  </a:schemeClr>
                </a:solidFill>
                <a:latin typeface="Chalkboard" panose="03050602040202020205" pitchFamily="66" charset="77"/>
              </a:rPr>
              <a:t>Competition</a:t>
            </a:r>
          </a:p>
          <a:p>
            <a:pPr algn="ctr"/>
            <a:r>
              <a:rPr lang="en-US" sz="1600" b="1" u="none" dirty="0">
                <a:solidFill>
                  <a:schemeClr val="tx1">
                    <a:lumMod val="95000"/>
                    <a:lumOff val="5000"/>
                  </a:schemeClr>
                </a:solidFill>
                <a:latin typeface="Chalkboard" panose="03050602040202020205" pitchFamily="66" charset="77"/>
              </a:rPr>
              <a:t>to</a:t>
            </a:r>
          </a:p>
          <a:p>
            <a:pPr algn="ctr"/>
            <a:r>
              <a:rPr lang="en-US" sz="1600" b="1" u="none" dirty="0">
                <a:solidFill>
                  <a:schemeClr val="tx1">
                    <a:lumMod val="95000"/>
                    <a:lumOff val="5000"/>
                  </a:schemeClr>
                </a:solidFill>
                <a:latin typeface="Chalkboard" panose="03050602040202020205" pitchFamily="66" charset="77"/>
              </a:rPr>
              <a:t>Rotate</a:t>
            </a:r>
          </a:p>
          <a:p>
            <a:pPr algn="ctr"/>
            <a:r>
              <a:rPr lang="en-US" sz="1600" b="1" u="none" dirty="0">
                <a:solidFill>
                  <a:schemeClr val="tx1">
                    <a:lumMod val="95000"/>
                    <a:lumOff val="5000"/>
                  </a:schemeClr>
                </a:solidFill>
                <a:latin typeface="Chalkboard" panose="03050602040202020205" pitchFamily="66" charset="77"/>
              </a:rPr>
              <a:t>or</a:t>
            </a:r>
          </a:p>
          <a:p>
            <a:pPr algn="ctr"/>
            <a:r>
              <a:rPr lang="en-US" sz="1600" b="1" u="none" dirty="0">
                <a:solidFill>
                  <a:schemeClr val="tx1">
                    <a:lumMod val="95000"/>
                    <a:lumOff val="5000"/>
                  </a:schemeClr>
                </a:solidFill>
                <a:latin typeface="Chalkboard" panose="03050602040202020205" pitchFamily="66" charset="77"/>
              </a:rPr>
              <a:t>Vibrate</a:t>
            </a:r>
          </a:p>
          <a:p>
            <a:pPr algn="ctr"/>
            <a:r>
              <a:rPr lang="en-US" sz="1600" b="1" u="none" dirty="0">
                <a:solidFill>
                  <a:schemeClr val="tx1">
                    <a:lumMod val="95000"/>
                    <a:lumOff val="5000"/>
                  </a:schemeClr>
                </a:solidFill>
                <a:latin typeface="Chalkboard" panose="03050602040202020205" pitchFamily="66" charset="77"/>
              </a:rPr>
              <a:t>or</a:t>
            </a:r>
          </a:p>
          <a:p>
            <a:pPr algn="ctr"/>
            <a:r>
              <a:rPr lang="en-US" sz="1600" b="1" u="none" dirty="0">
                <a:solidFill>
                  <a:schemeClr val="tx1">
                    <a:lumMod val="95000"/>
                    <a:lumOff val="5000"/>
                  </a:schemeClr>
                </a:solidFill>
                <a:latin typeface="Chalkboard" panose="03050602040202020205" pitchFamily="66" charset="77"/>
              </a:rPr>
              <a:t>Hybrid?</a:t>
            </a:r>
          </a:p>
        </p:txBody>
      </p:sp>
      <p:sp>
        <p:nvSpPr>
          <p:cNvPr id="82" name="TextBox 81">
            <a:extLst>
              <a:ext uri="{FF2B5EF4-FFF2-40B4-BE49-F238E27FC236}">
                <a16:creationId xmlns:a16="http://schemas.microsoft.com/office/drawing/2014/main" id="{BB73C8A1-12F2-24D6-6439-F6FCECC6E38A}"/>
              </a:ext>
            </a:extLst>
          </p:cNvPr>
          <p:cNvSpPr txBox="1"/>
          <p:nvPr/>
        </p:nvSpPr>
        <p:spPr>
          <a:xfrm>
            <a:off x="5634744" y="4898538"/>
            <a:ext cx="1145506" cy="1077218"/>
          </a:xfrm>
          <a:prstGeom prst="rect">
            <a:avLst/>
          </a:prstGeom>
          <a:noFill/>
        </p:spPr>
        <p:txBody>
          <a:bodyPr wrap="none" rtlCol="0">
            <a:spAutoFit/>
          </a:bodyPr>
          <a:lstStyle/>
          <a:p>
            <a:pPr algn="ctr"/>
            <a:r>
              <a:rPr lang="en-US" sz="1600" b="1" u="none" dirty="0">
                <a:solidFill>
                  <a:schemeClr val="tx1">
                    <a:lumMod val="95000"/>
                    <a:lumOff val="5000"/>
                  </a:schemeClr>
                </a:solidFill>
                <a:latin typeface="Chalkboard" panose="03050602040202020205" pitchFamily="66" charset="77"/>
              </a:rPr>
              <a:t>Pauli</a:t>
            </a:r>
          </a:p>
          <a:p>
            <a:pPr algn="ctr"/>
            <a:r>
              <a:rPr lang="en-US" sz="1600" b="1" u="none" dirty="0">
                <a:solidFill>
                  <a:schemeClr val="tx1">
                    <a:lumMod val="95000"/>
                    <a:lumOff val="5000"/>
                  </a:schemeClr>
                </a:solidFill>
                <a:latin typeface="Chalkboard" panose="03050602040202020205" pitchFamily="66" charset="77"/>
              </a:rPr>
              <a:t>(Principle)</a:t>
            </a:r>
          </a:p>
          <a:p>
            <a:pPr algn="ctr"/>
            <a:r>
              <a:rPr lang="en-US" sz="1600" b="1" u="none" dirty="0">
                <a:solidFill>
                  <a:schemeClr val="tx1">
                    <a:lumMod val="95000"/>
                    <a:lumOff val="5000"/>
                  </a:schemeClr>
                </a:solidFill>
                <a:latin typeface="Chalkboard" panose="03050602040202020205" pitchFamily="66" charset="77"/>
              </a:rPr>
              <a:t>also</a:t>
            </a:r>
          </a:p>
          <a:p>
            <a:pPr algn="ctr"/>
            <a:r>
              <a:rPr lang="en-US" sz="1600" b="1" u="none" dirty="0">
                <a:solidFill>
                  <a:schemeClr val="tx1">
                    <a:lumMod val="95000"/>
                    <a:lumOff val="5000"/>
                  </a:schemeClr>
                </a:solidFill>
                <a:latin typeface="Chalkboard" panose="03050602040202020205" pitchFamily="66" charset="77"/>
              </a:rPr>
              <a:t>“Matters</a:t>
            </a:r>
            <a:r>
              <a:rPr lang="en-US" sz="1600" b="1" u="none" dirty="0">
                <a:solidFill>
                  <a:srgbClr val="FF66FF"/>
                </a:solidFill>
                <a:latin typeface="Chalkboard" panose="03050602040202020205" pitchFamily="66" charset="77"/>
              </a:rPr>
              <a:t>”</a:t>
            </a:r>
          </a:p>
        </p:txBody>
      </p:sp>
      <p:cxnSp>
        <p:nvCxnSpPr>
          <p:cNvPr id="83" name="Straight Arrow Connector 82">
            <a:extLst>
              <a:ext uri="{FF2B5EF4-FFF2-40B4-BE49-F238E27FC236}">
                <a16:creationId xmlns:a16="http://schemas.microsoft.com/office/drawing/2014/main" id="{91DAD32F-58EE-8406-57D9-3FAEB982983B}"/>
              </a:ext>
            </a:extLst>
          </p:cNvPr>
          <p:cNvCxnSpPr>
            <a:cxnSpLocks/>
          </p:cNvCxnSpPr>
          <p:nvPr/>
        </p:nvCxnSpPr>
        <p:spPr bwMode="auto">
          <a:xfrm flipH="1">
            <a:off x="4866976" y="3625156"/>
            <a:ext cx="886234" cy="431034"/>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cxnSp>
        <p:nvCxnSpPr>
          <p:cNvPr id="84" name="Straight Arrow Connector 83">
            <a:extLst>
              <a:ext uri="{FF2B5EF4-FFF2-40B4-BE49-F238E27FC236}">
                <a16:creationId xmlns:a16="http://schemas.microsoft.com/office/drawing/2014/main" id="{22293AAA-A701-3268-A5C1-ED017ACA1868}"/>
              </a:ext>
            </a:extLst>
          </p:cNvPr>
          <p:cNvCxnSpPr>
            <a:cxnSpLocks/>
          </p:cNvCxnSpPr>
          <p:nvPr/>
        </p:nvCxnSpPr>
        <p:spPr bwMode="auto">
          <a:xfrm>
            <a:off x="6611525" y="4112224"/>
            <a:ext cx="721748" cy="162733"/>
          </a:xfrm>
          <a:prstGeom prst="straightConnector1">
            <a:avLst/>
          </a:prstGeom>
          <a:solidFill>
            <a:schemeClr val="accent1"/>
          </a:solidFill>
          <a:ln w="28575" cap="flat" cmpd="sng" algn="ctr">
            <a:solidFill>
              <a:srgbClr val="FF66FF"/>
            </a:solidFill>
            <a:prstDash val="solid"/>
            <a:round/>
            <a:headEnd type="none" w="med" len="med"/>
            <a:tailEnd type="triangle"/>
          </a:ln>
          <a:effectLst/>
        </p:spPr>
      </p:cxnSp>
    </p:spTree>
    <p:extLst>
      <p:ext uri="{BB962C8B-B14F-4D97-AF65-F5344CB8AC3E}">
        <p14:creationId xmlns:p14="http://schemas.microsoft.com/office/powerpoint/2010/main" val="209194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7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52" grpId="0"/>
      <p:bldP spid="81" grpId="0"/>
      <p:bldP spid="8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471BC639-5A6A-6147-AEC6-C08D29E098B2}"/>
              </a:ext>
            </a:extLst>
          </p:cNvPr>
          <p:cNvSpPr txBox="1"/>
          <p:nvPr/>
        </p:nvSpPr>
        <p:spPr>
          <a:xfrm>
            <a:off x="0" y="37828"/>
            <a:ext cx="12191999" cy="984885"/>
          </a:xfrm>
          <a:prstGeom prst="rect">
            <a:avLst/>
          </a:prstGeom>
          <a:noFill/>
        </p:spPr>
        <p:txBody>
          <a:bodyPr wrap="square" rtlCol="0">
            <a:spAutoFit/>
          </a:bodyPr>
          <a:lstStyle/>
          <a:p>
            <a:pPr algn="ctr">
              <a:spcAft>
                <a:spcPts val="1200"/>
              </a:spcAft>
            </a:pPr>
            <a:r>
              <a:rPr lang="en-US" sz="2800" b="1">
                <a:solidFill>
                  <a:schemeClr val="accent2">
                    <a:lumMod val="50000"/>
                  </a:schemeClr>
                </a:solidFill>
                <a:latin typeface="Chalkboard"/>
                <a:cs typeface="Chalkboard"/>
              </a:rPr>
              <a:t>Symplectic Effective Field Theory for Nuclear Structure Studies </a:t>
            </a:r>
          </a:p>
          <a:p>
            <a:pPr algn="ctr">
              <a:spcAft>
                <a:spcPts val="1200"/>
              </a:spcAft>
            </a:pPr>
            <a:r>
              <a:rPr lang="en-US" sz="2000" b="1">
                <a:solidFill>
                  <a:schemeClr val="accent2">
                    <a:lumMod val="50000"/>
                  </a:schemeClr>
                </a:solidFill>
                <a:latin typeface="Chalkboard"/>
                <a:cs typeface="Chalkboard"/>
              </a:rPr>
              <a:t>(David Kekejian, Thesis Research @ LSU 10/21 &amp; Currently Post Doc, UNC)</a:t>
            </a:r>
          </a:p>
        </p:txBody>
      </p:sp>
      <mc:AlternateContent xmlns:mc="http://schemas.openxmlformats.org/markup-compatibility/2006" xmlns:a14="http://schemas.microsoft.com/office/drawing/2010/main">
        <mc:Choice Requires="a14">
          <p:sp>
            <p:nvSpPr>
              <p:cNvPr id="24" name="Equation">
                <a:extLst>
                  <a:ext uri="{FF2B5EF4-FFF2-40B4-BE49-F238E27FC236}">
                    <a16:creationId xmlns:a16="http://schemas.microsoft.com/office/drawing/2014/main" id="{3DD24DE1-E358-AC48-A11B-E4688368BEE5}"/>
                  </a:ext>
                </a:extLst>
              </p:cNvPr>
              <p:cNvSpPr txBox="1"/>
              <p:nvPr/>
            </p:nvSpPr>
            <p:spPr>
              <a:xfrm>
                <a:off x="2220121" y="2179664"/>
                <a:ext cx="7467245" cy="707373"/>
              </a:xfrm>
              <a:prstGeom prst="rect">
                <a:avLst/>
              </a:prstGeom>
              <a:ln w="12700">
                <a:miter lim="400000"/>
              </a:ln>
            </p:spPr>
            <p:txBody>
              <a:bodyPr wrap="squar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r>
                        <a:rPr sz="2000" i="1">
                          <a:solidFill>
                            <a:srgbClr val="000000"/>
                          </a:solidFill>
                          <a:latin typeface="Cambria Math" panose="02040503050406030204" pitchFamily="18" charset="0"/>
                        </a:rPr>
                        <m:t>𝜑</m:t>
                      </m:r>
                      <m:r>
                        <a:rPr sz="2000" i="1">
                          <a:solidFill>
                            <a:srgbClr val="000000"/>
                          </a:solidFill>
                          <a:latin typeface="Cambria Math" panose="02040503050406030204" pitchFamily="18" charset="0"/>
                        </a:rPr>
                        <m:t>(</m:t>
                      </m:r>
                      <m:r>
                        <m:rPr>
                          <m:nor/>
                        </m:rPr>
                        <a:rPr sz="2000" i="1">
                          <a:solidFill>
                            <a:srgbClr val="000000"/>
                          </a:solidFill>
                          <a:latin typeface="Cambria Math" panose="02040503050406030204" pitchFamily="18" charset="0"/>
                        </a:rPr>
                        <m:t>r</m:t>
                      </m:r>
                      <m:r>
                        <a:rPr sz="2000" i="1">
                          <a:solidFill>
                            <a:srgbClr val="000000"/>
                          </a:solidFill>
                          <a:latin typeface="Cambria Math" panose="02040503050406030204" pitchFamily="18" charset="0"/>
                        </a:rPr>
                        <m:t>,</m:t>
                      </m:r>
                      <m:r>
                        <a:rPr sz="2000" i="1">
                          <a:solidFill>
                            <a:srgbClr val="000000"/>
                          </a:solidFill>
                          <a:latin typeface="Cambria Math" panose="02040503050406030204" pitchFamily="18" charset="0"/>
                        </a:rPr>
                        <m:t>𝑡</m:t>
                      </m:r>
                      <m:r>
                        <a:rPr sz="2000" i="1">
                          <a:solidFill>
                            <a:srgbClr val="000000"/>
                          </a:solidFill>
                          <a:latin typeface="Cambria Math" panose="02040503050406030204" pitchFamily="18" charset="0"/>
                        </a:rPr>
                        <m:t>)=</m:t>
                      </m:r>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𝑉</m:t>
                              </m:r>
                            </m:e>
                          </m:rad>
                        </m:den>
                      </m:f>
                      <m:limLow>
                        <m:limLowPr>
                          <m:ctrlPr>
                            <a:rPr sz="2000" i="1">
                              <a:solidFill>
                                <a:srgbClr val="000000"/>
                              </a:solidFill>
                              <a:latin typeface="Cambria Math" panose="02040503050406030204" pitchFamily="18" charset="0"/>
                            </a:rPr>
                          </m:ctrlPr>
                        </m:limLowPr>
                        <m:e>
                          <m:r>
                            <a:rPr sz="2000" i="1">
                              <a:solidFill>
                                <a:srgbClr val="000000"/>
                              </a:solidFill>
                              <a:latin typeface="Cambria Math" panose="02040503050406030204" pitchFamily="18" charset="0"/>
                            </a:rPr>
                            <m:t>∑</m:t>
                          </m:r>
                        </m:e>
                        <m:lim>
                          <m:r>
                            <m:rPr>
                              <m:nor/>
                            </m:rPr>
                            <a:rPr sz="2000" i="1">
                              <a:solidFill>
                                <a:srgbClr val="000000"/>
                              </a:solidFill>
                              <a:latin typeface="Cambria Math" panose="02040503050406030204" pitchFamily="18" charset="0"/>
                            </a:rPr>
                            <m:t>k</m:t>
                          </m:r>
                        </m:lim>
                      </m:limLow>
                      <m:sSubSup>
                        <m:sSubSupPr>
                          <m:ctrlPr>
                            <a:rPr sz="2000" i="1">
                              <a:solidFill>
                                <a:srgbClr val="000000"/>
                              </a:solidFill>
                              <a:latin typeface="Cambria Math" panose="02040503050406030204" pitchFamily="18" charset="0"/>
                            </a:rPr>
                          </m:ctrlPr>
                        </m:sSubSupPr>
                        <m:e>
                          <m:r>
                            <a:rPr sz="2000" i="1">
                              <a:solidFill>
                                <a:srgbClr val="000000"/>
                              </a:solidFill>
                              <a:latin typeface="Cambria Math" panose="02040503050406030204" pitchFamily="18" charset="0"/>
                            </a:rPr>
                            <m:t>𝑏</m:t>
                          </m:r>
                        </m:e>
                        <m:sub>
                          <m:r>
                            <m:rPr>
                              <m:nor/>
                            </m:rPr>
                            <a:rPr sz="2000" i="1">
                              <a:solidFill>
                                <a:srgbClr val="000000"/>
                              </a:solidFill>
                              <a:latin typeface="Cambria Math" panose="02040503050406030204" pitchFamily="18" charset="0"/>
                            </a:rPr>
                            <m:t>k</m:t>
                          </m:r>
                        </m:sub>
                        <m:sup>
                          <m:r>
                            <a:rPr sz="2000" i="1">
                              <a:solidFill>
                                <a:srgbClr val="000000"/>
                              </a:solidFill>
                              <a:latin typeface="Cambria Math" panose="02040503050406030204" pitchFamily="18" charset="0"/>
                            </a:rPr>
                            <m:t>−</m:t>
                          </m:r>
                        </m:sup>
                      </m:sSubSup>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|2</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0</m:t>
                                  </m:r>
                                </m:sup>
                              </m:sSup>
                              <m:r>
                                <a:rPr sz="2000" i="1">
                                  <a:solidFill>
                                    <a:srgbClr val="000000"/>
                                  </a:solidFill>
                                  <a:latin typeface="Cambria Math" panose="02040503050406030204" pitchFamily="18" charset="0"/>
                                </a:rPr>
                                <m:t>|</m:t>
                              </m:r>
                            </m:e>
                          </m:rad>
                        </m:den>
                      </m:f>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𝑒</m:t>
                          </m:r>
                        </m:e>
                        <m:sup>
                          <m:r>
                            <a:rPr sz="2000" i="1">
                              <a:solidFill>
                                <a:srgbClr val="000000"/>
                              </a:solidFill>
                              <a:latin typeface="Cambria Math" panose="02040503050406030204" pitchFamily="18" charset="0"/>
                            </a:rPr>
                            <m:t>−</m:t>
                          </m:r>
                          <m:r>
                            <a:rPr sz="2000" i="1">
                              <a:solidFill>
                                <a:srgbClr val="000000"/>
                              </a:solidFill>
                              <a:latin typeface="Cambria Math" panose="02040503050406030204" pitchFamily="18" charset="0"/>
                            </a:rPr>
                            <m:t>𝜄</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𝜇</m:t>
                              </m:r>
                            </m:sup>
                          </m:sSup>
                          <m:sSub>
                            <m:sSubPr>
                              <m:ctrlPr>
                                <a:rPr sz="2000" i="1">
                                  <a:solidFill>
                                    <a:srgbClr val="000000"/>
                                  </a:solidFill>
                                  <a:latin typeface="Cambria Math" panose="02040503050406030204" pitchFamily="18" charset="0"/>
                                </a:rPr>
                              </m:ctrlPr>
                            </m:sSubPr>
                            <m:e>
                              <m:r>
                                <a:rPr sz="2000" i="1">
                                  <a:solidFill>
                                    <a:srgbClr val="000000"/>
                                  </a:solidFill>
                                  <a:latin typeface="Cambria Math" panose="02040503050406030204" pitchFamily="18" charset="0"/>
                                </a:rPr>
                                <m:t>𝑥</m:t>
                              </m:r>
                            </m:e>
                            <m:sub>
                              <m:r>
                                <a:rPr sz="2000" i="1">
                                  <a:solidFill>
                                    <a:srgbClr val="000000"/>
                                  </a:solidFill>
                                  <a:latin typeface="Cambria Math" panose="02040503050406030204" pitchFamily="18" charset="0"/>
                                </a:rPr>
                                <m:t>𝜇</m:t>
                              </m:r>
                            </m:sub>
                          </m:sSub>
                        </m:sup>
                      </m:sSup>
                      <m:r>
                        <a:rPr sz="2000" i="1">
                          <a:solidFill>
                            <a:srgbClr val="000000"/>
                          </a:solidFill>
                          <a:latin typeface="Cambria Math" panose="02040503050406030204" pitchFamily="18" charset="0"/>
                        </a:rPr>
                        <m:t>+</m:t>
                      </m:r>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𝑉</m:t>
                              </m:r>
                            </m:e>
                          </m:rad>
                        </m:den>
                      </m:f>
                      <m:limLow>
                        <m:limLowPr>
                          <m:ctrlPr>
                            <a:rPr sz="2000" i="1">
                              <a:solidFill>
                                <a:srgbClr val="000000"/>
                              </a:solidFill>
                              <a:latin typeface="Cambria Math" panose="02040503050406030204" pitchFamily="18" charset="0"/>
                            </a:rPr>
                          </m:ctrlPr>
                        </m:limLowPr>
                        <m:e>
                          <m:r>
                            <a:rPr sz="2000" i="1">
                              <a:solidFill>
                                <a:srgbClr val="000000"/>
                              </a:solidFill>
                              <a:latin typeface="Cambria Math" panose="02040503050406030204" pitchFamily="18" charset="0"/>
                            </a:rPr>
                            <m:t>∑</m:t>
                          </m:r>
                        </m:e>
                        <m:lim>
                          <m:r>
                            <m:rPr>
                              <m:nor/>
                            </m:rPr>
                            <a:rPr sz="2000" i="1">
                              <a:solidFill>
                                <a:srgbClr val="000000"/>
                              </a:solidFill>
                              <a:latin typeface="Cambria Math" panose="02040503050406030204" pitchFamily="18" charset="0"/>
                            </a:rPr>
                            <m:t>k</m:t>
                          </m:r>
                        </m:lim>
                      </m:limLow>
                      <m:sSubSup>
                        <m:sSubSupPr>
                          <m:ctrlPr>
                            <a:rPr sz="2000" i="1">
                              <a:solidFill>
                                <a:srgbClr val="000000"/>
                              </a:solidFill>
                              <a:latin typeface="Cambria Math" panose="02040503050406030204" pitchFamily="18" charset="0"/>
                            </a:rPr>
                          </m:ctrlPr>
                        </m:sSubSupPr>
                        <m:e>
                          <m:r>
                            <a:rPr sz="2000" i="1">
                              <a:solidFill>
                                <a:srgbClr val="000000"/>
                              </a:solidFill>
                              <a:latin typeface="Cambria Math" panose="02040503050406030204" pitchFamily="18" charset="0"/>
                            </a:rPr>
                            <m:t>𝑏</m:t>
                          </m:r>
                        </m:e>
                        <m:sub>
                          <m:r>
                            <m:rPr>
                              <m:nor/>
                            </m:rPr>
                            <a:rPr sz="2000" i="1">
                              <a:solidFill>
                                <a:srgbClr val="000000"/>
                              </a:solidFill>
                              <a:latin typeface="Cambria Math" panose="02040503050406030204" pitchFamily="18" charset="0"/>
                            </a:rPr>
                            <m:t>k</m:t>
                          </m:r>
                        </m:sub>
                        <m:sup>
                          <m:r>
                            <a:rPr sz="2000" i="1">
                              <a:solidFill>
                                <a:srgbClr val="000000"/>
                              </a:solidFill>
                              <a:latin typeface="Cambria Math" panose="02040503050406030204" pitchFamily="18" charset="0"/>
                            </a:rPr>
                            <m:t>+</m:t>
                          </m:r>
                        </m:sup>
                      </m:sSubSup>
                      <m:f>
                        <m:fPr>
                          <m:ctrlPr>
                            <a:rPr sz="2000" i="1">
                              <a:solidFill>
                                <a:srgbClr val="000000"/>
                              </a:solidFill>
                              <a:latin typeface="Cambria Math" panose="02040503050406030204" pitchFamily="18" charset="0"/>
                            </a:rPr>
                          </m:ctrlPr>
                        </m:fPr>
                        <m:num>
                          <m:r>
                            <a:rPr sz="2000" i="1">
                              <a:solidFill>
                                <a:srgbClr val="000000"/>
                              </a:solidFill>
                              <a:latin typeface="Cambria Math" panose="02040503050406030204" pitchFamily="18" charset="0"/>
                            </a:rPr>
                            <m:t>1</m:t>
                          </m:r>
                        </m:num>
                        <m:den>
                          <m:rad>
                            <m:radPr>
                              <m:degHide m:val="on"/>
                              <m:ctrlPr>
                                <a:rPr sz="2000" i="1">
                                  <a:solidFill>
                                    <a:srgbClr val="000000"/>
                                  </a:solidFill>
                                  <a:latin typeface="Cambria Math" panose="02040503050406030204" pitchFamily="18" charset="0"/>
                                </a:rPr>
                              </m:ctrlPr>
                            </m:radPr>
                            <m:deg/>
                            <m:e>
                              <m:r>
                                <a:rPr sz="2000" i="1">
                                  <a:solidFill>
                                    <a:srgbClr val="000000"/>
                                  </a:solidFill>
                                  <a:latin typeface="Cambria Math" panose="02040503050406030204" pitchFamily="18" charset="0"/>
                                </a:rPr>
                                <m:t>|2</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0</m:t>
                                  </m:r>
                                </m:sup>
                              </m:sSup>
                              <m:r>
                                <a:rPr sz="2000" i="1">
                                  <a:solidFill>
                                    <a:srgbClr val="000000"/>
                                  </a:solidFill>
                                  <a:latin typeface="Cambria Math" panose="02040503050406030204" pitchFamily="18" charset="0"/>
                                </a:rPr>
                                <m:t>|</m:t>
                              </m:r>
                            </m:e>
                          </m:rad>
                        </m:den>
                      </m:f>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𝑒</m:t>
                          </m:r>
                        </m:e>
                        <m:sup>
                          <m:r>
                            <a:rPr sz="2000" i="1">
                              <a:solidFill>
                                <a:srgbClr val="000000"/>
                              </a:solidFill>
                              <a:latin typeface="Cambria Math" panose="02040503050406030204" pitchFamily="18" charset="0"/>
                            </a:rPr>
                            <m:t>𝜄</m:t>
                          </m:r>
                          <m:sSup>
                            <m:sSupPr>
                              <m:ctrlPr>
                                <a:rPr sz="2000" i="1">
                                  <a:solidFill>
                                    <a:srgbClr val="000000"/>
                                  </a:solidFill>
                                  <a:latin typeface="Cambria Math" panose="02040503050406030204" pitchFamily="18" charset="0"/>
                                </a:rPr>
                              </m:ctrlPr>
                            </m:sSupPr>
                            <m:e>
                              <m:r>
                                <a:rPr sz="2000" i="1">
                                  <a:solidFill>
                                    <a:srgbClr val="000000"/>
                                  </a:solidFill>
                                  <a:latin typeface="Cambria Math" panose="02040503050406030204" pitchFamily="18" charset="0"/>
                                </a:rPr>
                                <m:t>𝑘</m:t>
                              </m:r>
                            </m:e>
                            <m:sup>
                              <m:r>
                                <a:rPr sz="2000" i="1">
                                  <a:solidFill>
                                    <a:srgbClr val="000000"/>
                                  </a:solidFill>
                                  <a:latin typeface="Cambria Math" panose="02040503050406030204" pitchFamily="18" charset="0"/>
                                </a:rPr>
                                <m:t>𝜇</m:t>
                              </m:r>
                            </m:sup>
                          </m:sSup>
                          <m:sSub>
                            <m:sSubPr>
                              <m:ctrlPr>
                                <a:rPr sz="2000" i="1">
                                  <a:solidFill>
                                    <a:srgbClr val="000000"/>
                                  </a:solidFill>
                                  <a:latin typeface="Cambria Math" panose="02040503050406030204" pitchFamily="18" charset="0"/>
                                </a:rPr>
                              </m:ctrlPr>
                            </m:sSubPr>
                            <m:e>
                              <m:r>
                                <a:rPr sz="2000" i="1">
                                  <a:solidFill>
                                    <a:srgbClr val="000000"/>
                                  </a:solidFill>
                                  <a:latin typeface="Cambria Math" panose="02040503050406030204" pitchFamily="18" charset="0"/>
                                </a:rPr>
                                <m:t>𝑥</m:t>
                              </m:r>
                            </m:e>
                            <m:sub>
                              <m:r>
                                <a:rPr sz="2000" i="1">
                                  <a:solidFill>
                                    <a:srgbClr val="000000"/>
                                  </a:solidFill>
                                  <a:latin typeface="Cambria Math" panose="02040503050406030204" pitchFamily="18" charset="0"/>
                                </a:rPr>
                                <m:t>𝜇</m:t>
                              </m:r>
                            </m:sub>
                          </m:sSub>
                        </m:sup>
                      </m:sSup>
                    </m:oMath>
                  </m:oMathPara>
                </a14:m>
                <a:endParaRPr sz="2000"/>
              </a:p>
            </p:txBody>
          </p:sp>
        </mc:Choice>
        <mc:Fallback xmlns="">
          <p:sp>
            <p:nvSpPr>
              <p:cNvPr id="24" name="Equation">
                <a:extLst>
                  <a:ext uri="{FF2B5EF4-FFF2-40B4-BE49-F238E27FC236}">
                    <a16:creationId xmlns:a16="http://schemas.microsoft.com/office/drawing/2014/main" id="{3DD24DE1-E358-AC48-A11B-E4688368BEE5}"/>
                  </a:ext>
                </a:extLst>
              </p:cNvPr>
              <p:cNvSpPr txBox="1">
                <a:spLocks noRot="1" noChangeAspect="1" noMove="1" noResize="1" noEditPoints="1" noAdjustHandles="1" noChangeArrowheads="1" noChangeShapeType="1" noTextEdit="1"/>
              </p:cNvSpPr>
              <p:nvPr/>
            </p:nvSpPr>
            <p:spPr>
              <a:xfrm>
                <a:off x="2220121" y="2179664"/>
                <a:ext cx="7467245" cy="707373"/>
              </a:xfrm>
              <a:prstGeom prst="rect">
                <a:avLst/>
              </a:prstGeom>
              <a:blipFill>
                <a:blip r:embed="rId2"/>
                <a:stretch>
                  <a:fillRect b="-12281"/>
                </a:stretch>
              </a:blipFill>
              <a:ln w="12700">
                <a:miter lim="400000"/>
              </a:ln>
            </p:spPr>
            <p:txBody>
              <a:bodyPr/>
              <a:lstStyle/>
              <a:p>
                <a:r>
                  <a:rPr lang="en-US">
                    <a:noFill/>
                  </a:rPr>
                  <a:t> </a:t>
                </a:r>
              </a:p>
            </p:txBody>
          </p:sp>
        </mc:Fallback>
      </mc:AlternateContent>
      <p:grpSp>
        <p:nvGrpSpPr>
          <p:cNvPr id="3" name="Group 2">
            <a:extLst>
              <a:ext uri="{FF2B5EF4-FFF2-40B4-BE49-F238E27FC236}">
                <a16:creationId xmlns:a16="http://schemas.microsoft.com/office/drawing/2014/main" id="{B446E10A-E164-F941-822A-3D61915FCD40}"/>
              </a:ext>
            </a:extLst>
          </p:cNvPr>
          <p:cNvGrpSpPr/>
          <p:nvPr/>
        </p:nvGrpSpPr>
        <p:grpSpPr>
          <a:xfrm>
            <a:off x="-132420" y="2898518"/>
            <a:ext cx="9721557" cy="2150162"/>
            <a:chOff x="-1148430" y="2927372"/>
            <a:chExt cx="9721557" cy="2150162"/>
          </a:xfrm>
        </p:grpSpPr>
        <mc:AlternateContent xmlns:mc="http://schemas.openxmlformats.org/markup-compatibility/2006" xmlns:a14="http://schemas.microsoft.com/office/drawing/2010/main">
          <mc:Choice Requires="a14">
            <p:sp>
              <p:nvSpPr>
                <p:cNvPr id="25" name="Equation">
                  <a:extLst>
                    <a:ext uri="{FF2B5EF4-FFF2-40B4-BE49-F238E27FC236}">
                      <a16:creationId xmlns:a16="http://schemas.microsoft.com/office/drawing/2014/main" id="{338A4892-E031-6743-A3A0-9EC49D31F4F9}"/>
                    </a:ext>
                  </a:extLst>
                </p:cNvPr>
                <p:cNvSpPr txBox="1"/>
                <p:nvPr/>
              </p:nvSpPr>
              <p:spPr>
                <a:xfrm>
                  <a:off x="2674178" y="2927372"/>
                  <a:ext cx="4219104" cy="582404"/>
                </a:xfrm>
                <a:prstGeom prst="rect">
                  <a:avLst/>
                </a:prstGeom>
                <a:ln w="12700">
                  <a:miter lim="400000"/>
                </a:ln>
              </p:spPr>
              <p:txBody>
                <a:bodyPr wrap="non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ℒ</m:t>
                            </m:r>
                          </m:e>
                          <m:sup>
                            <m:r>
                              <a:rPr lang="ar-AE" i="1">
                                <a:solidFill>
                                  <a:srgbClr val="7030A0"/>
                                </a:solidFill>
                                <a:latin typeface="Cambria Math" panose="02040503050406030204" pitchFamily="18" charset="0"/>
                              </a:rPr>
                              <m:t>(</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f>
                          <m:fPr>
                            <m:ctrlPr>
                              <a:rPr lang="ar-AE" i="1">
                                <a:solidFill>
                                  <a:srgbClr val="7030A0"/>
                                </a:solidFill>
                                <a:latin typeface="Cambria Math" panose="02040503050406030204" pitchFamily="18" charset="0"/>
                              </a:rPr>
                            </m:ctrlPr>
                          </m:fPr>
                          <m:num>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𝛼</m:t>
                                </m:r>
                              </m:e>
                              <m:sup>
                                <m:r>
                                  <a:rPr lang="ar-AE" i="1">
                                    <a:solidFill>
                                      <a:srgbClr val="7030A0"/>
                                    </a:solidFill>
                                    <a:latin typeface="Cambria Math" panose="02040503050406030204" pitchFamily="18" charset="0"/>
                                  </a:rPr>
                                  <m:t>𝑛</m:t>
                                </m:r>
                              </m:sup>
                            </m:sSup>
                          </m:num>
                          <m:den>
                            <m:r>
                              <a:rPr lang="ar-AE" i="1">
                                <a:solidFill>
                                  <a:srgbClr val="7030A0"/>
                                </a:solidFill>
                                <a:latin typeface="Cambria Math" panose="02040503050406030204" pitchFamily="18" charset="0"/>
                              </a:rPr>
                              <m:t>2(</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den>
                        </m:f>
                        <m:r>
                          <a:rPr lang="ar-AE" i="1">
                            <a:solidFill>
                              <a:srgbClr val="7030A0"/>
                            </a:solidFill>
                            <a:latin typeface="Cambria Math" panose="02040503050406030204" pitchFamily="18" charset="0"/>
                          </a:rPr>
                          <m:t>(</m:t>
                        </m:r>
                        <m:sSub>
                          <m:sSubPr>
                            <m:ctrlPr>
                              <a:rPr lang="ar-AE" i="1">
                                <a:solidFill>
                                  <a:srgbClr val="7030A0"/>
                                </a:solidFill>
                                <a:latin typeface="Cambria Math" panose="02040503050406030204" pitchFamily="18" charset="0"/>
                              </a:rPr>
                            </m:ctrlPr>
                          </m:sSubPr>
                          <m:e>
                            <m:r>
                              <a:rPr lang="ar-AE" i="1">
                                <a:solidFill>
                                  <a:srgbClr val="7030A0"/>
                                </a:solidFill>
                                <a:latin typeface="Cambria Math" panose="02040503050406030204" pitchFamily="18" charset="0"/>
                              </a:rPr>
                              <m:t>𝜕</m:t>
                            </m:r>
                          </m:e>
                          <m:sub>
                            <m:r>
                              <a:rPr lang="ar-AE" i="1">
                                <a:solidFill>
                                  <a:srgbClr val="7030A0"/>
                                </a:solidFill>
                                <a:latin typeface="Cambria Math" panose="02040503050406030204" pitchFamily="18" charset="0"/>
                              </a:rPr>
                              <m:t>𝜇</m:t>
                            </m:r>
                          </m:sub>
                        </m:sSub>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m:t>
                            </m:r>
                          </m:e>
                          <m:sup>
                            <m:r>
                              <a:rPr lang="ar-AE" i="1">
                                <a:solidFill>
                                  <a:srgbClr val="7030A0"/>
                                </a:solidFill>
                                <a:latin typeface="Cambria Math" panose="02040503050406030204" pitchFamily="18" charset="0"/>
                              </a:rPr>
                              <m:t>𝜇</m:t>
                            </m:r>
                          </m:sup>
                        </m:sSup>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𝑚</m:t>
                            </m:r>
                          </m:e>
                          <m:sup>
                            <m:r>
                              <a:rPr lang="ar-AE" i="1">
                                <a:solidFill>
                                  <a:srgbClr val="7030A0"/>
                                </a:solidFill>
                                <a:latin typeface="Cambria Math" panose="02040503050406030204" pitchFamily="18" charset="0"/>
                              </a:rPr>
                              <m:t>2</m:t>
                            </m:r>
                          </m:sup>
                        </m:sSup>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m:t>
                            </m:r>
                          </m:e>
                          <m:sup>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sup>
                        </m:sSup>
                      </m:oMath>
                    </m:oMathPara>
                  </a14:m>
                  <a:endParaRPr lang="ar-AE">
                    <a:solidFill>
                      <a:srgbClr val="7030A0"/>
                    </a:solidFill>
                  </a:endParaRPr>
                </a:p>
              </p:txBody>
            </p:sp>
          </mc:Choice>
          <mc:Fallback xmlns="">
            <p:sp>
              <p:nvSpPr>
                <p:cNvPr id="25" name="Equation">
                  <a:extLst>
                    <a:ext uri="{FF2B5EF4-FFF2-40B4-BE49-F238E27FC236}">
                      <a16:creationId xmlns:a16="http://schemas.microsoft.com/office/drawing/2014/main" id="{338A4892-E031-6743-A3A0-9EC49D31F4F9}"/>
                    </a:ext>
                  </a:extLst>
                </p:cNvPr>
                <p:cNvSpPr txBox="1">
                  <a:spLocks noRot="1" noChangeAspect="1" noMove="1" noResize="1" noEditPoints="1" noAdjustHandles="1" noChangeArrowheads="1" noChangeShapeType="1" noTextEdit="1"/>
                </p:cNvSpPr>
                <p:nvPr/>
              </p:nvSpPr>
              <p:spPr>
                <a:xfrm>
                  <a:off x="2674178" y="2927372"/>
                  <a:ext cx="4219104" cy="582404"/>
                </a:xfrm>
                <a:prstGeom prst="rect">
                  <a:avLst/>
                </a:prstGeom>
                <a:blipFill>
                  <a:blip r:embed="rId3"/>
                  <a:stretch>
                    <a:fillRect l="-300" r="-3303" b="-17021"/>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Equation">
                  <a:extLst>
                    <a:ext uri="{FF2B5EF4-FFF2-40B4-BE49-F238E27FC236}">
                      <a16:creationId xmlns:a16="http://schemas.microsoft.com/office/drawing/2014/main" id="{F8DD6979-537B-5A44-B79D-3DE283CB529A}"/>
                    </a:ext>
                  </a:extLst>
                </p:cNvPr>
                <p:cNvSpPr txBox="1"/>
                <p:nvPr/>
              </p:nvSpPr>
              <p:spPr>
                <a:xfrm>
                  <a:off x="570872" y="3580817"/>
                  <a:ext cx="8002255" cy="582404"/>
                </a:xfrm>
                <a:prstGeom prst="rect">
                  <a:avLst/>
                </a:prstGeom>
                <a:ln w="12700">
                  <a:miter lim="400000"/>
                </a:ln>
              </p:spPr>
              <p:txBody>
                <a:bodyPr wrap="non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ℋ</m:t>
                            </m:r>
                          </m:e>
                          <m:sup>
                            <m:r>
                              <a:rPr lang="ar-AE" i="1">
                                <a:solidFill>
                                  <a:srgbClr val="7030A0"/>
                                </a:solidFill>
                                <a:latin typeface="Cambria Math" panose="02040503050406030204" pitchFamily="18" charset="0"/>
                              </a:rPr>
                              <m:t>(</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f>
                          <m:fPr>
                            <m:ctrlPr>
                              <a:rPr lang="ar-AE" i="1">
                                <a:solidFill>
                                  <a:srgbClr val="7030A0"/>
                                </a:solidFill>
                                <a:latin typeface="Cambria Math" panose="02040503050406030204" pitchFamily="18" charset="0"/>
                              </a:rPr>
                            </m:ctrlPr>
                          </m:fPr>
                          <m:num>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𝛼</m:t>
                                </m:r>
                              </m:e>
                              <m:sup>
                                <m:r>
                                  <a:rPr lang="ar-AE" i="1">
                                    <a:solidFill>
                                      <a:srgbClr val="7030A0"/>
                                    </a:solidFill>
                                    <a:latin typeface="Cambria Math" panose="02040503050406030204" pitchFamily="18" charset="0"/>
                                  </a:rPr>
                                  <m:t>𝑛</m:t>
                                </m:r>
                              </m:sup>
                            </m:sSup>
                          </m:num>
                          <m:den>
                            <m:r>
                              <a:rPr lang="ar-AE" i="1">
                                <a:solidFill>
                                  <a:srgbClr val="7030A0"/>
                                </a:solidFill>
                                <a:latin typeface="Cambria Math" panose="02040503050406030204" pitchFamily="18" charset="0"/>
                              </a:rPr>
                              <m:t>2(</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den>
                        </m:f>
                        <m:r>
                          <a:rPr lang="ar-AE" i="1">
                            <a:solidFill>
                              <a:srgbClr val="7030A0"/>
                            </a:solidFill>
                            <a:latin typeface="Cambria Math" panose="02040503050406030204" pitchFamily="18" charset="0"/>
                          </a:rPr>
                          <m:t>(</m:t>
                        </m:r>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sSup>
                          <m:sSupPr>
                            <m:ctrlPr>
                              <a:rPr lang="ar-AE" i="1">
                                <a:solidFill>
                                  <a:srgbClr val="7030A0"/>
                                </a:solidFill>
                                <a:latin typeface="Cambria Math" panose="02040503050406030204" pitchFamily="18" charset="0"/>
                              </a:rPr>
                            </m:ctrlPr>
                          </m:sSupPr>
                          <m:e>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𝑚</m:t>
                            </m:r>
                          </m:e>
                          <m:sup>
                            <m:r>
                              <a:rPr lang="ar-AE" i="1">
                                <a:solidFill>
                                  <a:srgbClr val="7030A0"/>
                                </a:solidFill>
                                <a:latin typeface="Cambria Math" panose="02040503050406030204" pitchFamily="18" charset="0"/>
                              </a:rPr>
                              <m:t>2</m:t>
                            </m:r>
                          </m:sup>
                        </m:sSup>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m:t>
                            </m:r>
                          </m:e>
                          <m:sup>
                            <m:r>
                              <a:rPr lang="ar-AE" i="1">
                                <a:solidFill>
                                  <a:srgbClr val="7030A0"/>
                                </a:solidFill>
                                <a:latin typeface="Cambria Math" panose="02040503050406030204" pitchFamily="18" charset="0"/>
                              </a:rPr>
                              <m:t>𝑛</m:t>
                            </m:r>
                          </m:sup>
                        </m:sSup>
                        <m:r>
                          <a:rPr lang="ar-AE" i="1">
                            <a:solidFill>
                              <a:srgbClr val="7030A0"/>
                            </a:solidFill>
                            <a:latin typeface="Cambria Math" panose="02040503050406030204" pitchFamily="18" charset="0"/>
                          </a:rPr>
                          <m:t>((2</m:t>
                        </m:r>
                        <m:r>
                          <a:rPr lang="ar-AE" i="1">
                            <a:solidFill>
                              <a:srgbClr val="7030A0"/>
                            </a:solidFill>
                            <a:latin typeface="Cambria Math" panose="02040503050406030204" pitchFamily="18" charset="0"/>
                          </a:rPr>
                          <m:t>𝑛</m:t>
                        </m:r>
                        <m:r>
                          <a:rPr lang="ar-AE" i="1">
                            <a:solidFill>
                              <a:srgbClr val="7030A0"/>
                            </a:solidFill>
                            <a:latin typeface="Cambria Math" panose="02040503050406030204" pitchFamily="18" charset="0"/>
                          </a:rPr>
                          <m:t>+1)</m:t>
                        </m:r>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sSup>
                          <m:sSupPr>
                            <m:ctrlPr>
                              <a:rPr lang="ar-AE" i="1">
                                <a:solidFill>
                                  <a:srgbClr val="7030A0"/>
                                </a:solidFill>
                                <a:latin typeface="Cambria Math" panose="02040503050406030204" pitchFamily="18" charset="0"/>
                              </a:rPr>
                            </m:ctrlPr>
                          </m:sSupPr>
                          <m:e>
                            <m:limUpp>
                              <m:limUppPr>
                                <m:ctrlPr>
                                  <a:rPr lang="ar-AE" i="1">
                                    <a:solidFill>
                                      <a:srgbClr val="7030A0"/>
                                    </a:solidFill>
                                    <a:latin typeface="Cambria Math" panose="02040503050406030204" pitchFamily="18" charset="0"/>
                                  </a:rPr>
                                </m:ctrlPr>
                              </m:limUppPr>
                              <m:e>
                                <m:r>
                                  <a:rPr lang="ar-AE" i="1">
                                    <a:solidFill>
                                      <a:srgbClr val="7030A0"/>
                                    </a:solidFill>
                                    <a:latin typeface="Cambria Math" panose="02040503050406030204" pitchFamily="18" charset="0"/>
                                  </a:rPr>
                                  <m:t>𝜑</m:t>
                                </m:r>
                              </m:e>
                              <m:lim>
                                <m:r>
                                  <a:rPr lang="ar-AE" i="1">
                                    <a:solidFill>
                                      <a:srgbClr val="7030A0"/>
                                    </a:solidFill>
                                    <a:latin typeface="Cambria Math" panose="02040503050406030204" pitchFamily="18" charset="0"/>
                                  </a:rPr>
                                  <m:t>·</m:t>
                                </m:r>
                              </m:lim>
                            </m:limUpp>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𝑚</m:t>
                            </m:r>
                          </m:e>
                          <m:sup>
                            <m:r>
                              <a:rPr lang="ar-AE" i="1">
                                <a:solidFill>
                                  <a:srgbClr val="7030A0"/>
                                </a:solidFill>
                                <a:latin typeface="Cambria Math" panose="02040503050406030204" pitchFamily="18" charset="0"/>
                              </a:rPr>
                              <m:t>2</m:t>
                            </m:r>
                          </m:sup>
                        </m:sSup>
                        <m:r>
                          <a:rPr lang="ar-AE" i="1">
                            <a:solidFill>
                              <a:srgbClr val="7030A0"/>
                            </a:solidFill>
                            <a:latin typeface="Cambria Math" panose="02040503050406030204" pitchFamily="18" charset="0"/>
                          </a:rPr>
                          <m:t>𝜑</m:t>
                        </m:r>
                        <m:sSup>
                          <m:sSupPr>
                            <m:ctrlPr>
                              <a:rPr lang="ar-AE" i="1">
                                <a:solidFill>
                                  <a:srgbClr val="7030A0"/>
                                </a:solidFill>
                                <a:latin typeface="Cambria Math" panose="02040503050406030204" pitchFamily="18" charset="0"/>
                              </a:rPr>
                            </m:ctrlPr>
                          </m:sSupPr>
                          <m:e>
                            <m:r>
                              <a:rPr lang="ar-AE" i="1">
                                <a:solidFill>
                                  <a:srgbClr val="7030A0"/>
                                </a:solidFill>
                                <a:latin typeface="Cambria Math" panose="02040503050406030204" pitchFamily="18" charset="0"/>
                              </a:rPr>
                              <m:t>𝜑</m:t>
                            </m:r>
                          </m:e>
                          <m:sup>
                            <m:r>
                              <a:rPr lang="ar-AE" i="1">
                                <a:solidFill>
                                  <a:srgbClr val="7030A0"/>
                                </a:solidFill>
                                <a:latin typeface="Cambria Math" panose="02040503050406030204" pitchFamily="18" charset="0"/>
                              </a:rPr>
                              <m:t>∗</m:t>
                            </m:r>
                          </m:sup>
                        </m:sSup>
                        <m:r>
                          <a:rPr lang="ar-AE" i="1">
                            <a:solidFill>
                              <a:srgbClr val="7030A0"/>
                            </a:solidFill>
                            <a:latin typeface="Cambria Math" panose="02040503050406030204" pitchFamily="18" charset="0"/>
                          </a:rPr>
                          <m:t>)</m:t>
                        </m:r>
                      </m:oMath>
                    </m:oMathPara>
                  </a14:m>
                  <a:endParaRPr lang="ar-AE">
                    <a:solidFill>
                      <a:srgbClr val="7030A0"/>
                    </a:solidFill>
                  </a:endParaRPr>
                </a:p>
              </p:txBody>
            </p:sp>
          </mc:Choice>
          <mc:Fallback xmlns="">
            <p:sp>
              <p:nvSpPr>
                <p:cNvPr id="26" name="Equation">
                  <a:extLst>
                    <a:ext uri="{FF2B5EF4-FFF2-40B4-BE49-F238E27FC236}">
                      <a16:creationId xmlns:a16="http://schemas.microsoft.com/office/drawing/2014/main" id="{F8DD6979-537B-5A44-B79D-3DE283CB529A}"/>
                    </a:ext>
                  </a:extLst>
                </p:cNvPr>
                <p:cNvSpPr txBox="1">
                  <a:spLocks noRot="1" noChangeAspect="1" noMove="1" noResize="1" noEditPoints="1" noAdjustHandles="1" noChangeArrowheads="1" noChangeShapeType="1" noTextEdit="1"/>
                </p:cNvSpPr>
                <p:nvPr/>
              </p:nvSpPr>
              <p:spPr>
                <a:xfrm>
                  <a:off x="570872" y="3580817"/>
                  <a:ext cx="8002255" cy="582404"/>
                </a:xfrm>
                <a:prstGeom prst="rect">
                  <a:avLst/>
                </a:prstGeom>
                <a:blipFill>
                  <a:blip r:embed="rId4"/>
                  <a:stretch>
                    <a:fillRect l="-158" r="-1741" b="-17021"/>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a:extLst>
                    <a:ext uri="{FF2B5EF4-FFF2-40B4-BE49-F238E27FC236}">
                      <a16:creationId xmlns:a16="http://schemas.microsoft.com/office/drawing/2014/main" id="{E480A726-7BC7-1945-B77B-3A61D5A8BB00}"/>
                    </a:ext>
                  </a:extLst>
                </p:cNvPr>
                <p:cNvSpPr txBox="1"/>
                <p:nvPr/>
              </p:nvSpPr>
              <p:spPr>
                <a:xfrm>
                  <a:off x="-1148430" y="4077620"/>
                  <a:ext cx="9167286" cy="999914"/>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65023" tIns="65023" rIns="65023" bIns="65023" anchor="ctr">
                  <a:normAutofit/>
                </a:bodyPr>
                <a:lstStyle>
                  <a:lvl1pPr>
                    <a:spcBef>
                      <a:spcPts val="4200"/>
                    </a:spcBef>
                    <a:defRPr sz="3200"/>
                  </a:lvl1pPr>
                </a:lstStyle>
                <a:p>
                  <a:pPr/>
                  <a14:m>
                    <m:oMathPara xmlns:m="http://schemas.openxmlformats.org/officeDocument/2006/math">
                      <m:oMathParaPr>
                        <m:jc m:val="center"/>
                      </m:oMathParaPr>
                      <m:oMath xmlns:m="http://schemas.openxmlformats.org/officeDocument/2006/math">
                        <m:sSup>
                          <m:sSupPr>
                            <m:ctrlPr>
                              <a:rPr lang="ar-AE" sz="1800" i="1" smtClean="0">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𝐻</m:t>
                            </m:r>
                          </m:e>
                          <m: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𝑛</m:t>
                            </m:r>
                            <m:r>
                              <a:rPr lang="ar-AE" sz="1800" i="1">
                                <a:solidFill>
                                  <a:srgbClr val="7030A0"/>
                                </a:solidFill>
                                <a:latin typeface="Cambria Math" panose="02040503050406030204" pitchFamily="18" charset="0"/>
                              </a:rPr>
                              <m:t>)</m:t>
                            </m:r>
                          </m:sup>
                        </m:sSup>
                        <m:r>
                          <a:rPr lang="ar-AE" sz="1800" i="1">
                            <a:solidFill>
                              <a:srgbClr val="7030A0"/>
                            </a:solidFill>
                            <a:latin typeface="Cambria Math" panose="02040503050406030204" pitchFamily="18" charset="0"/>
                          </a:rPr>
                          <m:t>∼(</m:t>
                        </m:r>
                        <m:f>
                          <m:fPr>
                            <m:ctrlPr>
                              <a:rPr lang="ar-AE" sz="1800" i="1">
                                <a:solidFill>
                                  <a:srgbClr val="7030A0"/>
                                </a:solidFill>
                                <a:latin typeface="Cambria Math" panose="02040503050406030204" pitchFamily="18" charset="0"/>
                              </a:rPr>
                            </m:ctrlPr>
                          </m:fPr>
                          <m:num>
                            <m:r>
                              <a:rPr lang="ar-AE" sz="1800" i="1">
                                <a:solidFill>
                                  <a:srgbClr val="7030A0"/>
                                </a:solidFill>
                                <a:latin typeface="Cambria Math" panose="02040503050406030204" pitchFamily="18" charset="0"/>
                              </a:rPr>
                              <m:t>𝛼</m:t>
                            </m:r>
                          </m:num>
                          <m:den>
                            <m:r>
                              <a:rPr lang="ar-AE" sz="1800" i="1">
                                <a:solidFill>
                                  <a:srgbClr val="7030A0"/>
                                </a:solidFill>
                                <a:latin typeface="Cambria Math" panose="02040503050406030204" pitchFamily="18" charset="0"/>
                              </a:rPr>
                              <m:t>𝑉</m:t>
                            </m:r>
                          </m:den>
                        </m:f>
                        <m:r>
                          <a:rPr lang="ar-AE" sz="1800" i="1">
                            <a:solidFill>
                              <a:srgbClr val="7030A0"/>
                            </a:solidFill>
                            <a:latin typeface="Cambria Math" panose="02040503050406030204" pitchFamily="18" charset="0"/>
                          </a:rPr>
                          <m:t>ℏ</m:t>
                        </m:r>
                        <m:r>
                          <m:rPr>
                            <m:sty m:val="p"/>
                          </m:rPr>
                          <a:rPr lang="el-GR" sz="1800" i="1">
                            <a:solidFill>
                              <a:srgbClr val="7030A0"/>
                            </a:solidFill>
                            <a:latin typeface="Cambria Math" panose="02040503050406030204" pitchFamily="18" charset="0"/>
                          </a:rPr>
                          <m:t>Ω</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𝑔</m:t>
                            </m:r>
                          </m:e>
                          <m:sup>
                            <m:r>
                              <a:rPr lang="ar-AE" sz="1800" i="1">
                                <a:solidFill>
                                  <a:srgbClr val="7030A0"/>
                                </a:solidFill>
                                <a:latin typeface="Cambria Math" panose="02040503050406030204" pitchFamily="18" charset="0"/>
                              </a:rPr>
                              <m:t>2</m:t>
                            </m:r>
                          </m:sup>
                        </m:sSup>
                        <m:r>
                          <a:rPr lang="ar-AE" sz="1800" i="1">
                            <a:solidFill>
                              <a:srgbClr val="7030A0"/>
                            </a:solidFill>
                            <a:latin typeface="Cambria Math" panose="02040503050406030204" pitchFamily="18" charset="0"/>
                          </a:rPr>
                          <m:t>𝑄</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𝑄</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𝐾</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𝐾</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𝑔𝑄</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𝐾</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𝑔𝐾</m:t>
                        </m:r>
                        <m:r>
                          <a:rPr lang="ar-AE" sz="1800" i="1">
                            <a:solidFill>
                              <a:srgbClr val="7030A0"/>
                            </a:solidFill>
                            <a:latin typeface="Cambria Math" panose="02040503050406030204" pitchFamily="18" charset="0"/>
                          </a:rPr>
                          <m:t>⋅</m:t>
                        </m:r>
                        <m:r>
                          <a:rPr lang="ar-AE" sz="1800" i="1">
                            <a:solidFill>
                              <a:srgbClr val="7030A0"/>
                            </a:solidFill>
                            <a:latin typeface="Cambria Math" panose="02040503050406030204" pitchFamily="18" charset="0"/>
                          </a:rPr>
                          <m:t>𝑄</m:t>
                        </m:r>
                        <m:sSup>
                          <m:sSupPr>
                            <m:ctrlPr>
                              <a:rPr lang="ar-AE" sz="1800" i="1">
                                <a:solidFill>
                                  <a:srgbClr val="7030A0"/>
                                </a:solidFill>
                                <a:latin typeface="Cambria Math" panose="02040503050406030204" pitchFamily="18" charset="0"/>
                              </a:rPr>
                            </m:ctrlPr>
                          </m:sSupPr>
                          <m:e>
                            <m:r>
                              <a:rPr lang="ar-AE" sz="1800" i="1">
                                <a:solidFill>
                                  <a:srgbClr val="7030A0"/>
                                </a:solidFill>
                                <a:latin typeface="Cambria Math" panose="02040503050406030204" pitchFamily="18" charset="0"/>
                              </a:rPr>
                              <m:t>)</m:t>
                            </m:r>
                          </m:e>
                          <m:sup>
                            <m:r>
                              <a:rPr lang="ar-AE" sz="1800" i="1">
                                <a:solidFill>
                                  <a:srgbClr val="7030A0"/>
                                </a:solidFill>
                                <a:latin typeface="Cambria Math" panose="02040503050406030204" pitchFamily="18" charset="0"/>
                              </a:rPr>
                              <m:t>𝑛</m:t>
                            </m:r>
                          </m:sup>
                        </m:sSup>
                      </m:oMath>
                    </m:oMathPara>
                  </a14:m>
                  <a:endParaRPr lang="ar-AE" sz="1800">
                    <a:solidFill>
                      <a:srgbClr val="7030A0"/>
                    </a:solidFill>
                  </a:endParaRPr>
                </a:p>
              </p:txBody>
            </p:sp>
          </mc:Choice>
          <mc:Fallback xmlns="">
            <p:sp>
              <p:nvSpPr>
                <p:cNvPr id="27" name="Rectangle">
                  <a:extLst>
                    <a:ext uri="{FF2B5EF4-FFF2-40B4-BE49-F238E27FC236}">
                      <a16:creationId xmlns:a16="http://schemas.microsoft.com/office/drawing/2014/main" id="{E480A726-7BC7-1945-B77B-3A61D5A8BB00}"/>
                    </a:ext>
                  </a:extLst>
                </p:cNvPr>
                <p:cNvSpPr txBox="1">
                  <a:spLocks noRot="1" noChangeAspect="1" noMove="1" noResize="1" noEditPoints="1" noAdjustHandles="1" noChangeArrowheads="1" noChangeShapeType="1" noTextEdit="1"/>
                </p:cNvSpPr>
                <p:nvPr/>
              </p:nvSpPr>
              <p:spPr>
                <a:xfrm>
                  <a:off x="-1148430" y="4077620"/>
                  <a:ext cx="9167286" cy="999914"/>
                </a:xfrm>
                <a:prstGeom prst="rect">
                  <a:avLst/>
                </a:prstGeom>
                <a:blipFill>
                  <a:blip r:embed="rId5"/>
                  <a:stretch>
                    <a:fillRect/>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grpSp>
      <p:grpSp>
        <p:nvGrpSpPr>
          <p:cNvPr id="4" name="Group 3">
            <a:extLst>
              <a:ext uri="{FF2B5EF4-FFF2-40B4-BE49-F238E27FC236}">
                <a16:creationId xmlns:a16="http://schemas.microsoft.com/office/drawing/2014/main" id="{E45D1998-E124-554F-918D-1FFA0B0EBFEF}"/>
              </a:ext>
            </a:extLst>
          </p:cNvPr>
          <p:cNvGrpSpPr/>
          <p:nvPr/>
        </p:nvGrpSpPr>
        <p:grpSpPr>
          <a:xfrm>
            <a:off x="8386295" y="4248112"/>
            <a:ext cx="2935602" cy="602601"/>
            <a:chOff x="2215331" y="5103770"/>
            <a:chExt cx="2744090" cy="532507"/>
          </a:xfrm>
        </p:grpSpPr>
        <mc:AlternateContent xmlns:mc="http://schemas.openxmlformats.org/markup-compatibility/2006" xmlns:a14="http://schemas.microsoft.com/office/drawing/2010/main">
          <mc:Choice Requires="a14">
            <p:sp>
              <p:nvSpPr>
                <p:cNvPr id="28" name="Equation">
                  <a:extLst>
                    <a:ext uri="{FF2B5EF4-FFF2-40B4-BE49-F238E27FC236}">
                      <a16:creationId xmlns:a16="http://schemas.microsoft.com/office/drawing/2014/main" id="{C89090EC-863C-6343-8767-09E28CDB7F9D}"/>
                    </a:ext>
                  </a:extLst>
                </p:cNvPr>
                <p:cNvSpPr txBox="1"/>
                <p:nvPr/>
              </p:nvSpPr>
              <p:spPr>
                <a:xfrm>
                  <a:off x="3655747" y="5117299"/>
                  <a:ext cx="1303674" cy="491144"/>
                </a:xfrm>
                <a:prstGeom prst="rect">
                  <a:avLst/>
                </a:prstGeom>
                <a:ln w="12700">
                  <a:miter lim="400000"/>
                </a:ln>
              </p:spPr>
              <p:txBody>
                <a:bodyPr wrap="squar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r>
                          <a:rPr lang="ar-AE" i="1" smtClean="0">
                            <a:solidFill>
                              <a:schemeClr val="tx1">
                                <a:lumMod val="95000"/>
                                <a:lumOff val="5000"/>
                              </a:schemeClr>
                            </a:solidFill>
                            <a:latin typeface="Cambria Math" panose="02040503050406030204" pitchFamily="18" charset="0"/>
                          </a:rPr>
                          <m:t>𝑔</m:t>
                        </m:r>
                        <m:r>
                          <a:rPr lang="ar-AE" i="1" smtClean="0">
                            <a:solidFill>
                              <a:schemeClr val="tx1">
                                <a:lumMod val="95000"/>
                                <a:lumOff val="5000"/>
                              </a:schemeClr>
                            </a:solidFill>
                            <a:latin typeface="Cambria Math" panose="02040503050406030204" pitchFamily="18" charset="0"/>
                          </a:rPr>
                          <m:t>=</m:t>
                        </m:r>
                        <m:f>
                          <m:fPr>
                            <m:ctrlPr>
                              <a:rPr lang="ar-AE" i="1">
                                <a:solidFill>
                                  <a:schemeClr val="tx1">
                                    <a:lumMod val="95000"/>
                                    <a:lumOff val="5000"/>
                                  </a:schemeClr>
                                </a:solidFill>
                                <a:latin typeface="Cambria Math" panose="02040503050406030204" pitchFamily="18" charset="0"/>
                              </a:rPr>
                            </m:ctrlPr>
                          </m:fPr>
                          <m:num>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𝑚</m:t>
                                </m:r>
                              </m:e>
                              <m:sup>
                                <m:r>
                                  <a:rPr lang="ar-AE" i="1">
                                    <a:solidFill>
                                      <a:schemeClr val="tx1">
                                        <a:lumMod val="95000"/>
                                        <a:lumOff val="5000"/>
                                      </a:schemeClr>
                                    </a:solidFill>
                                    <a:latin typeface="Cambria Math" panose="02040503050406030204" pitchFamily="18" charset="0"/>
                                  </a:rPr>
                                  <m:t>2</m:t>
                                </m:r>
                              </m:sup>
                            </m:sSup>
                          </m:num>
                          <m:den>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ℏ</m:t>
                                </m:r>
                              </m:e>
                              <m:sup>
                                <m:r>
                                  <a:rPr lang="ar-AE" i="1">
                                    <a:solidFill>
                                      <a:schemeClr val="tx1">
                                        <a:lumMod val="95000"/>
                                        <a:lumOff val="5000"/>
                                      </a:schemeClr>
                                    </a:solidFill>
                                    <a:latin typeface="Cambria Math" panose="02040503050406030204" pitchFamily="18" charset="0"/>
                                  </a:rPr>
                                  <m:t>2</m:t>
                                </m:r>
                              </m:sup>
                            </m:sSup>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𝜔</m:t>
                                </m:r>
                              </m:e>
                              <m:sup>
                                <m:r>
                                  <a:rPr lang="ar-AE" i="1">
                                    <a:solidFill>
                                      <a:schemeClr val="tx1">
                                        <a:lumMod val="95000"/>
                                        <a:lumOff val="5000"/>
                                      </a:schemeClr>
                                    </a:solidFill>
                                    <a:latin typeface="Cambria Math" panose="02040503050406030204" pitchFamily="18" charset="0"/>
                                  </a:rPr>
                                  <m:t>2</m:t>
                                </m:r>
                              </m:sup>
                            </m:sSup>
                          </m:den>
                        </m:f>
                      </m:oMath>
                    </m:oMathPara>
                  </a14:m>
                  <a:endParaRPr lang="ar-AE">
                    <a:solidFill>
                      <a:schemeClr val="tx1">
                        <a:lumMod val="95000"/>
                        <a:lumOff val="5000"/>
                      </a:schemeClr>
                    </a:solidFill>
                  </a:endParaRPr>
                </a:p>
              </p:txBody>
            </p:sp>
          </mc:Choice>
          <mc:Fallback xmlns="">
            <p:sp>
              <p:nvSpPr>
                <p:cNvPr id="28" name="Equation">
                  <a:extLst>
                    <a:ext uri="{FF2B5EF4-FFF2-40B4-BE49-F238E27FC236}">
                      <a16:creationId xmlns:a16="http://schemas.microsoft.com/office/drawing/2014/main" id="{C89090EC-863C-6343-8767-09E28CDB7F9D}"/>
                    </a:ext>
                  </a:extLst>
                </p:cNvPr>
                <p:cNvSpPr txBox="1">
                  <a:spLocks noRot="1" noChangeAspect="1" noMove="1" noResize="1" noEditPoints="1" noAdjustHandles="1" noChangeArrowheads="1" noChangeShapeType="1" noTextEdit="1"/>
                </p:cNvSpPr>
                <p:nvPr/>
              </p:nvSpPr>
              <p:spPr>
                <a:xfrm>
                  <a:off x="3655747" y="5117299"/>
                  <a:ext cx="1303674" cy="491144"/>
                </a:xfrm>
                <a:prstGeom prst="rect">
                  <a:avLst/>
                </a:prstGeom>
                <a:blipFill>
                  <a:blip r:embed="rId6"/>
                  <a:stretch>
                    <a:fillRect b="-13333"/>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Equation">
                  <a:extLst>
                    <a:ext uri="{FF2B5EF4-FFF2-40B4-BE49-F238E27FC236}">
                      <a16:creationId xmlns:a16="http://schemas.microsoft.com/office/drawing/2014/main" id="{A545B089-1E10-A042-91BA-1A785D856F87}"/>
                    </a:ext>
                  </a:extLst>
                </p:cNvPr>
                <p:cNvSpPr txBox="1"/>
                <p:nvPr/>
              </p:nvSpPr>
              <p:spPr>
                <a:xfrm>
                  <a:off x="2215331" y="5103770"/>
                  <a:ext cx="1605720" cy="532507"/>
                </a:xfrm>
                <a:prstGeom prst="rect">
                  <a:avLst/>
                </a:prstGeom>
                <a:ln w="12700">
                  <a:miter lim="400000"/>
                </a:ln>
              </p:spPr>
              <p:txBody>
                <a:bodyPr wrap="square" lIns="0" tIns="0" rIns="0" bIns="0">
                  <a:spAutoFit/>
                </a:bodyPr>
                <a:lstStyle/>
                <a:p>
                  <a:pPr latinLnBrk="1">
                    <a:defRPr sz="1800" b="0"/>
                  </a:pPr>
                  <a14:m>
                    <m:oMathPara xmlns:m="http://schemas.openxmlformats.org/officeDocument/2006/math">
                      <m:oMathParaPr>
                        <m:jc m:val="centerGroup"/>
                      </m:oMathParaPr>
                      <m:oMath xmlns:m="http://schemas.openxmlformats.org/officeDocument/2006/math">
                        <m:f>
                          <m:fPr>
                            <m:ctrlPr>
                              <a:rPr lang="ar-AE" i="1" smtClean="0">
                                <a:solidFill>
                                  <a:schemeClr val="tx1">
                                    <a:lumMod val="95000"/>
                                    <a:lumOff val="5000"/>
                                  </a:schemeClr>
                                </a:solidFill>
                                <a:latin typeface="Cambria Math" panose="02040503050406030204" pitchFamily="18" charset="0"/>
                              </a:rPr>
                            </m:ctrlPr>
                          </m:fPr>
                          <m:num>
                            <m:r>
                              <a:rPr lang="ar-AE" i="1">
                                <a:solidFill>
                                  <a:schemeClr val="tx1">
                                    <a:lumMod val="95000"/>
                                    <a:lumOff val="5000"/>
                                  </a:schemeClr>
                                </a:solidFill>
                                <a:latin typeface="Cambria Math" panose="02040503050406030204" pitchFamily="18" charset="0"/>
                              </a:rPr>
                              <m:t>𝛼</m:t>
                            </m:r>
                          </m:num>
                          <m:den>
                            <m:r>
                              <a:rPr lang="ar-AE" i="1">
                                <a:solidFill>
                                  <a:schemeClr val="tx1">
                                    <a:lumMod val="95000"/>
                                    <a:lumOff val="5000"/>
                                  </a:schemeClr>
                                </a:solidFill>
                                <a:latin typeface="Cambria Math" panose="02040503050406030204" pitchFamily="18" charset="0"/>
                              </a:rPr>
                              <m:t>𝑉</m:t>
                            </m:r>
                          </m:den>
                        </m:f>
                        <m:r>
                          <a:rPr lang="ar-AE" i="1">
                            <a:solidFill>
                              <a:schemeClr val="tx1">
                                <a:lumMod val="95000"/>
                                <a:lumOff val="5000"/>
                              </a:schemeClr>
                            </a:solidFill>
                            <a:latin typeface="Cambria Math" panose="02040503050406030204" pitchFamily="18" charset="0"/>
                          </a:rPr>
                          <m:t>ℏ</m:t>
                        </m:r>
                        <m:r>
                          <m:rPr>
                            <m:sty m:val="p"/>
                          </m:rPr>
                          <a:rPr lang="el-GR" i="1">
                            <a:solidFill>
                              <a:schemeClr val="tx1">
                                <a:lumMod val="95000"/>
                                <a:lumOff val="5000"/>
                              </a:schemeClr>
                            </a:solidFill>
                            <a:latin typeface="Cambria Math" panose="02040503050406030204" pitchFamily="18" charset="0"/>
                          </a:rPr>
                          <m:t>Ω</m:t>
                        </m:r>
                        <m:r>
                          <a:rPr lang="el-GR" i="1">
                            <a:solidFill>
                              <a:schemeClr val="tx1">
                                <a:lumMod val="95000"/>
                                <a:lumOff val="5000"/>
                              </a:schemeClr>
                            </a:solidFill>
                            <a:latin typeface="Cambria Math" panose="02040503050406030204" pitchFamily="18" charset="0"/>
                          </a:rPr>
                          <m:t>=</m:t>
                        </m:r>
                        <m:f>
                          <m:fPr>
                            <m:ctrlPr>
                              <a:rPr lang="ar-AE" i="1">
                                <a:solidFill>
                                  <a:schemeClr val="tx1">
                                    <a:lumMod val="95000"/>
                                    <a:lumOff val="5000"/>
                                  </a:schemeClr>
                                </a:solidFill>
                                <a:latin typeface="Cambria Math" panose="02040503050406030204" pitchFamily="18" charset="0"/>
                              </a:rPr>
                            </m:ctrlPr>
                          </m:fPr>
                          <m:num>
                            <m:sSup>
                              <m:sSupPr>
                                <m:ctrlPr>
                                  <a:rPr lang="ar-AE" i="1">
                                    <a:solidFill>
                                      <a:schemeClr val="tx1">
                                        <a:lumMod val="95000"/>
                                        <a:lumOff val="5000"/>
                                      </a:schemeClr>
                                    </a:solidFill>
                                    <a:latin typeface="Cambria Math" panose="02040503050406030204" pitchFamily="18" charset="0"/>
                                  </a:rPr>
                                </m:ctrlPr>
                              </m:sSupPr>
                              <m:e>
                                <m:r>
                                  <a:rPr lang="ar-AE" i="1">
                                    <a:solidFill>
                                      <a:schemeClr val="tx1">
                                        <a:lumMod val="95000"/>
                                        <a:lumOff val="5000"/>
                                      </a:schemeClr>
                                    </a:solidFill>
                                    <a:latin typeface="Cambria Math" panose="02040503050406030204" pitchFamily="18" charset="0"/>
                                  </a:rPr>
                                  <m:t>𝛽</m:t>
                                </m:r>
                              </m:e>
                              <m:sup>
                                <m:r>
                                  <a:rPr lang="ar-AE" i="1">
                                    <a:solidFill>
                                      <a:schemeClr val="tx1">
                                        <a:lumMod val="95000"/>
                                        <a:lumOff val="5000"/>
                                      </a:schemeClr>
                                    </a:solidFill>
                                    <a:latin typeface="Cambria Math" panose="02040503050406030204" pitchFamily="18" charset="0"/>
                                  </a:rPr>
                                  <m:t>2</m:t>
                                </m:r>
                              </m:sup>
                            </m:sSup>
                          </m:num>
                          <m:den>
                            <m:r>
                              <a:rPr lang="ar-AE" i="1">
                                <a:solidFill>
                                  <a:schemeClr val="tx1">
                                    <a:lumMod val="95000"/>
                                    <a:lumOff val="5000"/>
                                  </a:schemeClr>
                                </a:solidFill>
                                <a:latin typeface="Cambria Math" panose="02040503050406030204" pitchFamily="18" charset="0"/>
                              </a:rPr>
                              <m:t>8</m:t>
                            </m:r>
                            <m:sSub>
                              <m:sSubPr>
                                <m:ctrlPr>
                                  <a:rPr lang="ar-AE" i="1">
                                    <a:solidFill>
                                      <a:schemeClr val="tx1">
                                        <a:lumMod val="95000"/>
                                        <a:lumOff val="5000"/>
                                      </a:schemeClr>
                                    </a:solidFill>
                                    <a:latin typeface="Cambria Math" panose="02040503050406030204" pitchFamily="18" charset="0"/>
                                  </a:rPr>
                                </m:ctrlPr>
                              </m:sSubPr>
                              <m:e>
                                <m:r>
                                  <a:rPr lang="ar-AE" i="1">
                                    <a:solidFill>
                                      <a:schemeClr val="tx1">
                                        <a:lumMod val="95000"/>
                                        <a:lumOff val="5000"/>
                                      </a:schemeClr>
                                    </a:solidFill>
                                    <a:latin typeface="Cambria Math" panose="02040503050406030204" pitchFamily="18" charset="0"/>
                                  </a:rPr>
                                  <m:t>𝑁</m:t>
                                </m:r>
                              </m:e>
                              <m:sub>
                                <m:r>
                                  <a:rPr lang="ar-AE" i="1">
                                    <a:solidFill>
                                      <a:schemeClr val="tx1">
                                        <a:lumMod val="95000"/>
                                        <a:lumOff val="5000"/>
                                      </a:schemeClr>
                                    </a:solidFill>
                                    <a:latin typeface="Cambria Math" panose="02040503050406030204" pitchFamily="18" charset="0"/>
                                  </a:rPr>
                                  <m:t>𝜎</m:t>
                                </m:r>
                              </m:sub>
                            </m:sSub>
                          </m:den>
                        </m:f>
                      </m:oMath>
                    </m:oMathPara>
                  </a14:m>
                  <a:endParaRPr lang="ar-AE">
                    <a:solidFill>
                      <a:schemeClr val="tx1">
                        <a:lumMod val="95000"/>
                        <a:lumOff val="5000"/>
                      </a:schemeClr>
                    </a:solidFill>
                  </a:endParaRPr>
                </a:p>
              </p:txBody>
            </p:sp>
          </mc:Choice>
          <mc:Fallback xmlns="">
            <p:sp>
              <p:nvSpPr>
                <p:cNvPr id="29" name="Equation">
                  <a:extLst>
                    <a:ext uri="{FF2B5EF4-FFF2-40B4-BE49-F238E27FC236}">
                      <a16:creationId xmlns:a16="http://schemas.microsoft.com/office/drawing/2014/main" id="{A545B089-1E10-A042-91BA-1A785D856F87}"/>
                    </a:ext>
                  </a:extLst>
                </p:cNvPr>
                <p:cNvSpPr txBox="1">
                  <a:spLocks noRot="1" noChangeAspect="1" noMove="1" noResize="1" noEditPoints="1" noAdjustHandles="1" noChangeArrowheads="1" noChangeShapeType="1" noTextEdit="1"/>
                </p:cNvSpPr>
                <p:nvPr/>
              </p:nvSpPr>
              <p:spPr>
                <a:xfrm>
                  <a:off x="2215331" y="5103770"/>
                  <a:ext cx="1605720" cy="532507"/>
                </a:xfrm>
                <a:prstGeom prst="rect">
                  <a:avLst/>
                </a:prstGeom>
                <a:blipFill>
                  <a:blip r:embed="rId7"/>
                  <a:stretch>
                    <a:fillRect b="-4082"/>
                  </a:stretch>
                </a:blipFill>
                <a:ln w="12700">
                  <a:miter lim="400000"/>
                </a:ln>
              </p:spPr>
              <p:txBody>
                <a:bodyPr/>
                <a:lstStyle/>
                <a:p>
                  <a:r>
                    <a:rPr lang="en-US">
                      <a:noFill/>
                    </a:rPr>
                    <a:t> </a:t>
                  </a:r>
                </a:p>
              </p:txBody>
            </p:sp>
          </mc:Fallback>
        </mc:AlternateContent>
      </p:grpSp>
      <p:grpSp>
        <p:nvGrpSpPr>
          <p:cNvPr id="2" name="Group 1">
            <a:extLst>
              <a:ext uri="{FF2B5EF4-FFF2-40B4-BE49-F238E27FC236}">
                <a16:creationId xmlns:a16="http://schemas.microsoft.com/office/drawing/2014/main" id="{E3616089-CD95-A243-8ADC-D9D08A3D91D1}"/>
              </a:ext>
            </a:extLst>
          </p:cNvPr>
          <p:cNvGrpSpPr/>
          <p:nvPr/>
        </p:nvGrpSpPr>
        <p:grpSpPr>
          <a:xfrm>
            <a:off x="1534321" y="1154674"/>
            <a:ext cx="9167892" cy="1081934"/>
            <a:chOff x="288236" y="574114"/>
            <a:chExt cx="9167892" cy="1081934"/>
          </a:xfrm>
        </p:grpSpPr>
        <p:grpSp>
          <p:nvGrpSpPr>
            <p:cNvPr id="23" name="Group 22">
              <a:extLst>
                <a:ext uri="{FF2B5EF4-FFF2-40B4-BE49-F238E27FC236}">
                  <a16:creationId xmlns:a16="http://schemas.microsoft.com/office/drawing/2014/main" id="{D90A6D8B-04A9-7C4B-99C6-50EDE3EE07D6}"/>
                </a:ext>
              </a:extLst>
            </p:cNvPr>
            <p:cNvGrpSpPr/>
            <p:nvPr/>
          </p:nvGrpSpPr>
          <p:grpSpPr>
            <a:xfrm>
              <a:off x="288236" y="935942"/>
              <a:ext cx="8676860" cy="720106"/>
              <a:chOff x="168968" y="979934"/>
              <a:chExt cx="8676860" cy="720106"/>
            </a:xfrm>
          </p:grpSpPr>
          <mc:AlternateContent xmlns:mc="http://schemas.openxmlformats.org/markup-compatibility/2006" xmlns:a14="http://schemas.microsoft.com/office/drawing/2010/main">
            <mc:Choice Requires="a14">
              <p:sp>
                <p:nvSpPr>
                  <p:cNvPr id="16" name="Rectangle">
                    <a:extLst>
                      <a:ext uri="{FF2B5EF4-FFF2-40B4-BE49-F238E27FC236}">
                        <a16:creationId xmlns:a16="http://schemas.microsoft.com/office/drawing/2014/main" id="{C75802F4-3E5D-3F47-A9A3-397682B82546}"/>
                      </a:ext>
                    </a:extLst>
                  </p:cNvPr>
                  <p:cNvSpPr txBox="1"/>
                  <p:nvPr/>
                </p:nvSpPr>
                <p:spPr>
                  <a:xfrm>
                    <a:off x="168968" y="1003853"/>
                    <a:ext cx="8676860" cy="696187"/>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65023" tIns="65023" rIns="65023" bIns="65023" anchor="ctr">
                    <a:normAutofit fontScale="92500"/>
                  </a:bodyPr>
                  <a:lstStyle/>
                  <a:p>
                    <a:pPr defTabSz="490727">
                      <a:defRPr sz="2016"/>
                    </a:pPr>
                    <a14:m>
                      <m:oMath xmlns:m="http://schemas.openxmlformats.org/officeDocument/2006/math">
                        <m:r>
                          <a:rPr lang="ar-AE" sz="2400" i="1">
                            <a:solidFill>
                              <a:srgbClr val="000000"/>
                            </a:solidFill>
                            <a:latin typeface="Cambria Math" panose="02040503050406030204" pitchFamily="18" charset="0"/>
                          </a:rPr>
                          <m:t>ℒ</m:t>
                        </m:r>
                        <m:r>
                          <a:rPr lang="ar-AE" sz="2400" i="1">
                            <a:solidFill>
                              <a:srgbClr val="000000"/>
                            </a:solidFill>
                            <a:latin typeface="Cambria Math" panose="02040503050406030204" pitchFamily="18" charset="0"/>
                          </a:rPr>
                          <m:t>=</m:t>
                        </m:r>
                        <m:f>
                          <m:fPr>
                            <m:ctrlPr>
                              <a:rPr lang="ar-AE" sz="2400" i="1">
                                <a:solidFill>
                                  <a:srgbClr val="000000"/>
                                </a:solidFill>
                                <a:latin typeface="Cambria Math" panose="02040503050406030204" pitchFamily="18" charset="0"/>
                              </a:rPr>
                            </m:ctrlPr>
                          </m:fPr>
                          <m:num>
                            <m:r>
                              <a:rPr lang="ar-AE" sz="2400" i="1">
                                <a:solidFill>
                                  <a:srgbClr val="000000"/>
                                </a:solidFill>
                                <a:latin typeface="Cambria Math" panose="02040503050406030204" pitchFamily="18" charset="0"/>
                              </a:rPr>
                              <m:t>1</m:t>
                            </m:r>
                          </m:num>
                          <m:den>
                            <m:r>
                              <a:rPr lang="ar-AE" sz="2400" i="1">
                                <a:solidFill>
                                  <a:srgbClr val="000000"/>
                                </a:solidFill>
                                <a:latin typeface="Cambria Math" panose="02040503050406030204" pitchFamily="18" charset="0"/>
                              </a:rPr>
                              <m:t>2</m:t>
                            </m:r>
                          </m:den>
                        </m:f>
                        <m:r>
                          <a:rPr lang="ar-AE" sz="2400" i="1">
                            <a:solidFill>
                              <a:srgbClr val="000000"/>
                            </a:solidFill>
                            <a:latin typeface="Cambria Math" panose="02040503050406030204" pitchFamily="18" charset="0"/>
                          </a:rPr>
                          <m:t>(</m:t>
                        </m:r>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m:t>
                            </m:r>
                          </m:e>
                          <m:sub>
                            <m:r>
                              <a:rPr lang="ar-AE" sz="2400" i="1">
                                <a:solidFill>
                                  <a:srgbClr val="000000"/>
                                </a:solidFill>
                                <a:latin typeface="Cambria Math" panose="02040503050406030204" pitchFamily="18" charset="0"/>
                              </a:rPr>
                              <m:t>𝜇</m:t>
                            </m:r>
                          </m:sub>
                        </m:sSub>
                        <m:r>
                          <a:rPr lang="ar-AE" sz="2400" i="1">
                            <a:solidFill>
                              <a:srgbClr val="000000"/>
                            </a:solidFill>
                            <a:latin typeface="Cambria Math" panose="02040503050406030204" pitchFamily="18" charset="0"/>
                          </a:rPr>
                          <m:t>𝜑</m:t>
                        </m:r>
                        <m:r>
                          <a:rPr lang="ar-AE" sz="2400" i="1">
                            <a:solidFill>
                              <a:srgbClr val="000000"/>
                            </a:solidFill>
                            <a:latin typeface="Cambria Math" panose="02040503050406030204" pitchFamily="18" charset="0"/>
                          </a:rPr>
                          <m:t>)(</m:t>
                        </m:r>
                        <m:sSup>
                          <m:sSupPr>
                            <m:ctrlPr>
                              <a:rPr lang="ar-AE" sz="2400" i="1">
                                <a:solidFill>
                                  <a:srgbClr val="000000"/>
                                </a:solidFill>
                                <a:latin typeface="Cambria Math" panose="02040503050406030204" pitchFamily="18" charset="0"/>
                              </a:rPr>
                            </m:ctrlPr>
                          </m:sSupPr>
                          <m:e>
                            <m:r>
                              <a:rPr lang="ar-AE" sz="2400" i="1">
                                <a:solidFill>
                                  <a:srgbClr val="000000"/>
                                </a:solidFill>
                                <a:latin typeface="Cambria Math" panose="02040503050406030204" pitchFamily="18" charset="0"/>
                              </a:rPr>
                              <m:t>𝜕</m:t>
                            </m:r>
                          </m:e>
                          <m:sup>
                            <m:r>
                              <a:rPr lang="ar-AE" sz="2400" i="1">
                                <a:solidFill>
                                  <a:srgbClr val="000000"/>
                                </a:solidFill>
                                <a:latin typeface="Cambria Math" panose="02040503050406030204" pitchFamily="18" charset="0"/>
                              </a:rPr>
                              <m:t>𝜇</m:t>
                            </m:r>
                          </m:sup>
                        </m:sSup>
                        <m:r>
                          <a:rPr lang="ar-AE" sz="2400" i="1">
                            <a:solidFill>
                              <a:srgbClr val="000000"/>
                            </a:solidFill>
                            <a:latin typeface="Cambria Math" panose="02040503050406030204" pitchFamily="18" charset="0"/>
                          </a:rPr>
                          <m:t>𝜑</m:t>
                        </m:r>
                        <m:r>
                          <a:rPr lang="ar-AE" sz="2400" i="1">
                            <a:solidFill>
                              <a:srgbClr val="000000"/>
                            </a:solidFill>
                            <a:latin typeface="Cambria Math" panose="02040503050406030204" pitchFamily="18" charset="0"/>
                          </a:rPr>
                          <m:t>)+</m:t>
                        </m:r>
                        <m:f>
                          <m:fPr>
                            <m:ctrlPr>
                              <a:rPr lang="ar-AE" sz="2400" i="1">
                                <a:solidFill>
                                  <a:srgbClr val="000000"/>
                                </a:solidFill>
                                <a:latin typeface="Cambria Math" panose="02040503050406030204" pitchFamily="18" charset="0"/>
                              </a:rPr>
                            </m:ctrlPr>
                          </m:fPr>
                          <m:num>
                            <m:r>
                              <a:rPr lang="ar-AE" sz="2400" i="1">
                                <a:solidFill>
                                  <a:srgbClr val="000000"/>
                                </a:solidFill>
                                <a:latin typeface="Cambria Math" panose="02040503050406030204" pitchFamily="18" charset="0"/>
                              </a:rPr>
                              <m:t>1</m:t>
                            </m:r>
                          </m:num>
                          <m:den>
                            <m:r>
                              <a:rPr lang="ar-AE" sz="2400" i="1">
                                <a:solidFill>
                                  <a:srgbClr val="000000"/>
                                </a:solidFill>
                                <a:latin typeface="Cambria Math" panose="02040503050406030204" pitchFamily="18" charset="0"/>
                              </a:rPr>
                              <m:t>2</m:t>
                            </m:r>
                          </m:den>
                        </m:f>
                        <m:sSup>
                          <m:sSupPr>
                            <m:ctrlPr>
                              <a:rPr lang="ar-AE" sz="2400" i="1">
                                <a:solidFill>
                                  <a:srgbClr val="000000"/>
                                </a:solidFill>
                                <a:latin typeface="Cambria Math" panose="02040503050406030204" pitchFamily="18" charset="0"/>
                              </a:rPr>
                            </m:ctrlPr>
                          </m:sSupPr>
                          <m:e>
                            <m:r>
                              <a:rPr lang="ar-AE" sz="2400" i="1">
                                <a:solidFill>
                                  <a:srgbClr val="000000"/>
                                </a:solidFill>
                                <a:latin typeface="Cambria Math" panose="02040503050406030204" pitchFamily="18" charset="0"/>
                              </a:rPr>
                              <m:t>𝑚</m:t>
                            </m:r>
                          </m:e>
                          <m:sup>
                            <m:r>
                              <a:rPr lang="ar-AE" sz="2400" i="1">
                                <a:solidFill>
                                  <a:srgbClr val="000000"/>
                                </a:solidFill>
                                <a:latin typeface="Cambria Math" panose="02040503050406030204" pitchFamily="18" charset="0"/>
                              </a:rPr>
                              <m:t>2</m:t>
                            </m:r>
                          </m:sup>
                        </m:sSup>
                        <m:sSup>
                          <m:sSupPr>
                            <m:ctrlPr>
                              <a:rPr lang="ar-AE" sz="2400" i="1">
                                <a:solidFill>
                                  <a:srgbClr val="000000"/>
                                </a:solidFill>
                                <a:latin typeface="Cambria Math" panose="02040503050406030204" pitchFamily="18" charset="0"/>
                              </a:rPr>
                            </m:ctrlPr>
                          </m:sSupPr>
                          <m:e>
                            <m:r>
                              <a:rPr lang="ar-AE" sz="2400" i="1">
                                <a:solidFill>
                                  <a:srgbClr val="000000"/>
                                </a:solidFill>
                                <a:latin typeface="Cambria Math" panose="02040503050406030204" pitchFamily="18" charset="0"/>
                              </a:rPr>
                              <m:t>𝜑</m:t>
                            </m:r>
                          </m:e>
                          <m:sup>
                            <m:r>
                              <a:rPr lang="ar-AE" sz="2400" i="1">
                                <a:solidFill>
                                  <a:srgbClr val="000000"/>
                                </a:solidFill>
                                <a:latin typeface="Cambria Math" panose="02040503050406030204" pitchFamily="18" charset="0"/>
                              </a:rPr>
                              <m:t>2</m:t>
                            </m:r>
                          </m:sup>
                        </m:sSup>
                      </m:oMath>
                    </a14:m>
                    <a:r>
                      <a:rPr lang="ar-AE" sz="2016"/>
                      <a:t>             </a:t>
                    </a:r>
                    <a:r>
                      <a:rPr lang="en-US" sz="2016"/>
                      <a:t>  </a:t>
                    </a:r>
                    <a:r>
                      <a:rPr lang="ar-AE" sz="2016">
                        <a:solidFill>
                          <a:srgbClr val="FF2600"/>
                        </a:solidFill>
                      </a:rPr>
                      <a:t> </a:t>
                    </a:r>
                    <a:r>
                      <a:rPr lang="ar-AE" sz="2016"/>
                      <a:t> </a:t>
                    </a:r>
                    <a:r>
                      <a:rPr lang="en-US" sz="2016"/>
                      <a:t>       </a:t>
                    </a:r>
                    <a:r>
                      <a:rPr lang="ar-AE" sz="2016"/>
                      <a:t> </a:t>
                    </a:r>
                    <a14:m>
                      <m:oMath xmlns:m="http://schemas.openxmlformats.org/officeDocument/2006/math">
                        <m:r>
                          <a:rPr lang="ar-AE" sz="2200" b="1">
                            <a:solidFill>
                              <a:srgbClr val="000000"/>
                            </a:solidFill>
                            <a:latin typeface="Cambria Math" panose="02040503050406030204" pitchFamily="18" charset="0"/>
                          </a:rPr>
                          <m:t> </m:t>
                        </m:r>
                        <m:r>
                          <a:rPr lang="en-US" sz="2200" b="1">
                            <a:solidFill>
                              <a:srgbClr val="000000"/>
                            </a:solidFill>
                            <a:latin typeface="Cambria Math" panose="02040503050406030204" pitchFamily="18" charset="0"/>
                          </a:rPr>
                          <m:t>           </m:t>
                        </m:r>
                        <m:r>
                          <a:rPr lang="en-US" sz="2200" b="1" i="1">
                            <a:solidFill>
                              <a:srgbClr val="000000"/>
                            </a:solidFill>
                            <a:latin typeface="Cambria Math" panose="02040503050406030204" pitchFamily="18" charset="0"/>
                          </a:rPr>
                          <m:t>        </m:t>
                        </m:r>
                        <m:r>
                          <a:rPr lang="ar-AE" sz="2200" i="1">
                            <a:solidFill>
                              <a:srgbClr val="000000"/>
                            </a:solidFill>
                            <a:latin typeface="Cambria Math" panose="02040503050406030204" pitchFamily="18" charset="0"/>
                          </a:rPr>
                          <m:t>𝐻</m:t>
                        </m:r>
                        <m:r>
                          <a:rPr lang="ar-AE" sz="2200" i="1">
                            <a:solidFill>
                              <a:srgbClr val="000000"/>
                            </a:solidFill>
                            <a:latin typeface="Cambria Math" panose="02040503050406030204" pitchFamily="18" charset="0"/>
                          </a:rPr>
                          <m:t>=</m:t>
                        </m:r>
                        <m:limLow>
                          <m:limLowPr>
                            <m:ctrlPr>
                              <a:rPr lang="ar-AE" sz="2200" i="1">
                                <a:solidFill>
                                  <a:srgbClr val="000000"/>
                                </a:solidFill>
                                <a:latin typeface="Cambria Math" panose="02040503050406030204" pitchFamily="18" charset="0"/>
                              </a:rPr>
                            </m:ctrlPr>
                          </m:limLowPr>
                          <m:e>
                            <m:r>
                              <a:rPr lang="ar-AE" sz="2200" i="1">
                                <a:solidFill>
                                  <a:srgbClr val="000000"/>
                                </a:solidFill>
                                <a:latin typeface="Cambria Math" panose="02040503050406030204" pitchFamily="18" charset="0"/>
                              </a:rPr>
                              <m:t>∑</m:t>
                            </m:r>
                          </m:e>
                          <m:lim>
                            <m:r>
                              <m:rPr>
                                <m:nor/>
                              </m:rPr>
                              <a:rPr lang="en-US" sz="2200" i="1">
                                <a:solidFill>
                                  <a:srgbClr val="000000"/>
                                </a:solidFill>
                                <a:latin typeface="Cambria Math" panose="02040503050406030204" pitchFamily="18" charset="0"/>
                              </a:rPr>
                              <m:t>k</m:t>
                            </m:r>
                          </m:lim>
                        </m:limLow>
                        <m:sSub>
                          <m:sSubPr>
                            <m:ctrlPr>
                              <a:rPr lang="ar-AE" sz="2200" i="1">
                                <a:solidFill>
                                  <a:srgbClr val="000000"/>
                                </a:solidFill>
                                <a:latin typeface="Cambria Math" panose="02040503050406030204" pitchFamily="18" charset="0"/>
                              </a:rPr>
                            </m:ctrlPr>
                          </m:sSubPr>
                          <m:e>
                            <m:r>
                              <a:rPr lang="ar-AE" sz="2200" i="1">
                                <a:solidFill>
                                  <a:srgbClr val="000000"/>
                                </a:solidFill>
                                <a:latin typeface="Cambria Math" panose="02040503050406030204" pitchFamily="18" charset="0"/>
                              </a:rPr>
                              <m:t>𝐸</m:t>
                            </m:r>
                          </m:e>
                          <m:sub>
                            <m:r>
                              <m:rPr>
                                <m:nor/>
                              </m:rPr>
                              <a:rPr lang="en-US" sz="2200" i="1">
                                <a:solidFill>
                                  <a:srgbClr val="000000"/>
                                </a:solidFill>
                                <a:latin typeface="Cambria Math" panose="02040503050406030204" pitchFamily="18" charset="0"/>
                              </a:rPr>
                              <m:t>k</m:t>
                            </m:r>
                          </m:sub>
                        </m:sSub>
                        <m:r>
                          <a:rPr lang="en-US" sz="2200" i="1">
                            <a:solidFill>
                              <a:srgbClr val="000000"/>
                            </a:solidFill>
                            <a:latin typeface="Cambria Math" panose="02040503050406030204" pitchFamily="18" charset="0"/>
                          </a:rPr>
                          <m:t> </m:t>
                        </m:r>
                        <m:r>
                          <a:rPr lang="ar-AE" sz="2200" i="1">
                            <a:solidFill>
                              <a:srgbClr val="000000"/>
                            </a:solidFill>
                            <a:latin typeface="Cambria Math" panose="02040503050406030204" pitchFamily="18" charset="0"/>
                          </a:rPr>
                          <m:t>(</m:t>
                        </m:r>
                        <m:sSubSup>
                          <m:sSubSupPr>
                            <m:ctrlPr>
                              <a:rPr lang="ar-AE" sz="2200" i="1">
                                <a:solidFill>
                                  <a:srgbClr val="000000"/>
                                </a:solidFill>
                                <a:latin typeface="Cambria Math" panose="02040503050406030204" pitchFamily="18" charset="0"/>
                              </a:rPr>
                            </m:ctrlPr>
                          </m:sSubSupPr>
                          <m:e>
                            <m:r>
                              <a:rPr lang="ar-AE" sz="2200" i="1">
                                <a:solidFill>
                                  <a:srgbClr val="000000"/>
                                </a:solidFill>
                                <a:latin typeface="Cambria Math" panose="02040503050406030204" pitchFamily="18" charset="0"/>
                              </a:rPr>
                              <m:t>𝑏</m:t>
                            </m:r>
                          </m:e>
                          <m:sub>
                            <m:r>
                              <m:rPr>
                                <m:nor/>
                              </m:rPr>
                              <a:rPr lang="en-US" sz="2200" i="1">
                                <a:solidFill>
                                  <a:srgbClr val="000000"/>
                                </a:solidFill>
                                <a:latin typeface="Cambria Math" panose="02040503050406030204" pitchFamily="18" charset="0"/>
                              </a:rPr>
                              <m:t>k</m:t>
                            </m:r>
                          </m:sub>
                          <m:sup>
                            <m:r>
                              <a:rPr lang="ar-AE" sz="2200" i="1">
                                <a:solidFill>
                                  <a:srgbClr val="000000"/>
                                </a:solidFill>
                                <a:latin typeface="Cambria Math" panose="02040503050406030204" pitchFamily="18" charset="0"/>
                              </a:rPr>
                              <m:t>+</m:t>
                            </m:r>
                          </m:sup>
                        </m:sSubSup>
                        <m:sSubSup>
                          <m:sSubSupPr>
                            <m:ctrlPr>
                              <a:rPr lang="ar-AE" sz="2200" i="1">
                                <a:solidFill>
                                  <a:srgbClr val="000000"/>
                                </a:solidFill>
                                <a:latin typeface="Cambria Math" panose="02040503050406030204" pitchFamily="18" charset="0"/>
                              </a:rPr>
                            </m:ctrlPr>
                          </m:sSubSupPr>
                          <m:e>
                            <m:r>
                              <a:rPr lang="ar-AE" sz="2200" i="1">
                                <a:solidFill>
                                  <a:srgbClr val="000000"/>
                                </a:solidFill>
                                <a:latin typeface="Cambria Math" panose="02040503050406030204" pitchFamily="18" charset="0"/>
                              </a:rPr>
                              <m:t>𝑏</m:t>
                            </m:r>
                          </m:e>
                          <m:sub>
                            <m:r>
                              <m:rPr>
                                <m:nor/>
                              </m:rPr>
                              <a:rPr lang="en-US" sz="2200" i="1">
                                <a:solidFill>
                                  <a:srgbClr val="000000"/>
                                </a:solidFill>
                                <a:latin typeface="Cambria Math" panose="02040503050406030204" pitchFamily="18" charset="0"/>
                              </a:rPr>
                              <m:t>k</m:t>
                            </m:r>
                          </m:sub>
                          <m:sup>
                            <m:r>
                              <a:rPr lang="ar-AE" sz="2200" i="1">
                                <a:solidFill>
                                  <a:srgbClr val="000000"/>
                                </a:solidFill>
                                <a:latin typeface="Cambria Math" panose="02040503050406030204" pitchFamily="18" charset="0"/>
                              </a:rPr>
                              <m:t>−</m:t>
                            </m:r>
                          </m:sup>
                        </m:sSubSup>
                        <m:r>
                          <a:rPr lang="ar-AE" sz="2200" i="1">
                            <a:solidFill>
                              <a:srgbClr val="000000"/>
                            </a:solidFill>
                            <a:latin typeface="Cambria Math" panose="02040503050406030204" pitchFamily="18" charset="0"/>
                          </a:rPr>
                          <m:t>+</m:t>
                        </m:r>
                        <m:f>
                          <m:fPr>
                            <m:ctrlPr>
                              <a:rPr lang="ar-AE" sz="2200" i="1">
                                <a:solidFill>
                                  <a:srgbClr val="000000"/>
                                </a:solidFill>
                                <a:latin typeface="Cambria Math" panose="02040503050406030204" pitchFamily="18" charset="0"/>
                              </a:rPr>
                            </m:ctrlPr>
                          </m:fPr>
                          <m:num>
                            <m:r>
                              <a:rPr lang="ar-AE" sz="2200" i="1">
                                <a:solidFill>
                                  <a:srgbClr val="000000"/>
                                </a:solidFill>
                                <a:latin typeface="Cambria Math" panose="02040503050406030204" pitchFamily="18" charset="0"/>
                              </a:rPr>
                              <m:t>1</m:t>
                            </m:r>
                          </m:num>
                          <m:den>
                            <m:r>
                              <a:rPr lang="ar-AE" sz="2200" i="1">
                                <a:solidFill>
                                  <a:srgbClr val="000000"/>
                                </a:solidFill>
                                <a:latin typeface="Cambria Math" panose="02040503050406030204" pitchFamily="18" charset="0"/>
                              </a:rPr>
                              <m:t>2</m:t>
                            </m:r>
                          </m:den>
                        </m:f>
                        <m:r>
                          <a:rPr lang="ar-AE" sz="2200" i="1">
                            <a:solidFill>
                              <a:srgbClr val="000000"/>
                            </a:solidFill>
                            <a:latin typeface="Cambria Math" panose="02040503050406030204" pitchFamily="18" charset="0"/>
                          </a:rPr>
                          <m:t>)</m:t>
                        </m:r>
                      </m:oMath>
                    </a14:m>
                    <a:endParaRPr sz="2200"/>
                  </a:p>
                </p:txBody>
              </p:sp>
            </mc:Choice>
            <mc:Fallback xmlns="">
              <p:sp>
                <p:nvSpPr>
                  <p:cNvPr id="16" name="Rectangle">
                    <a:extLst>
                      <a:ext uri="{FF2B5EF4-FFF2-40B4-BE49-F238E27FC236}">
                        <a16:creationId xmlns:a16="http://schemas.microsoft.com/office/drawing/2014/main" id="{C75802F4-3E5D-3F47-A9A3-397682B82546}"/>
                      </a:ext>
                    </a:extLst>
                  </p:cNvPr>
                  <p:cNvSpPr txBox="1">
                    <a:spLocks noRot="1" noChangeAspect="1" noMove="1" noResize="1" noEditPoints="1" noAdjustHandles="1" noChangeArrowheads="1" noChangeShapeType="1" noTextEdit="1"/>
                  </p:cNvSpPr>
                  <p:nvPr/>
                </p:nvSpPr>
                <p:spPr>
                  <a:xfrm>
                    <a:off x="168968" y="1003853"/>
                    <a:ext cx="8676860" cy="696187"/>
                  </a:xfrm>
                  <a:prstGeom prst="rect">
                    <a:avLst/>
                  </a:prstGeom>
                  <a:blipFill>
                    <a:blip r:embed="rId8"/>
                    <a:stretch>
                      <a:fillRect l="-292" b="-3571"/>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17" name="Line">
                <a:extLst>
                  <a:ext uri="{FF2B5EF4-FFF2-40B4-BE49-F238E27FC236}">
                    <a16:creationId xmlns:a16="http://schemas.microsoft.com/office/drawing/2014/main" id="{131397D2-660E-3447-9276-96EA874803F8}"/>
                  </a:ext>
                </a:extLst>
              </p:cNvPr>
              <p:cNvSpPr/>
              <p:nvPr/>
            </p:nvSpPr>
            <p:spPr>
              <a:xfrm>
                <a:off x="3712718" y="1309224"/>
                <a:ext cx="2285896" cy="1"/>
              </a:xfrm>
              <a:prstGeom prst="line">
                <a:avLst/>
              </a:prstGeom>
              <a:ln w="28575">
                <a:solidFill>
                  <a:srgbClr val="000000"/>
                </a:solidFill>
                <a:miter lim="400000"/>
                <a:tail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sz="2200"/>
              </a:p>
            </p:txBody>
          </p:sp>
          <p:sp>
            <p:nvSpPr>
              <p:cNvPr id="18" name="Canonical Quantization">
                <a:extLst>
                  <a:ext uri="{FF2B5EF4-FFF2-40B4-BE49-F238E27FC236}">
                    <a16:creationId xmlns:a16="http://schemas.microsoft.com/office/drawing/2014/main" id="{CBA02D26-41DB-FD4D-9B5C-4B6169AFA551}"/>
                  </a:ext>
                </a:extLst>
              </p:cNvPr>
              <p:cNvSpPr txBox="1"/>
              <p:nvPr/>
            </p:nvSpPr>
            <p:spPr>
              <a:xfrm>
                <a:off x="3469857" y="979934"/>
                <a:ext cx="2678098"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lgn="ctr">
                  <a:defRPr sz="1800" b="0"/>
                </a:pPr>
                <a:r>
                  <a:rPr lang="en-US" b="1">
                    <a:solidFill>
                      <a:srgbClr val="FF0000"/>
                    </a:solidFill>
                    <a:latin typeface="Chalkboard SE" panose="03050602040202020205" pitchFamily="66" charset="77"/>
                  </a:rPr>
                  <a:t>c</a:t>
                </a:r>
                <a:r>
                  <a:rPr b="1">
                    <a:solidFill>
                      <a:srgbClr val="FF0000"/>
                    </a:solidFill>
                    <a:latin typeface="Chalkboard SE" panose="03050602040202020205" pitchFamily="66" charset="77"/>
                  </a:rPr>
                  <a:t>anonical </a:t>
                </a:r>
                <a:endParaRPr lang="en-US" b="1">
                  <a:solidFill>
                    <a:srgbClr val="FF0000"/>
                  </a:solidFill>
                  <a:latin typeface="Chalkboard SE" panose="03050602040202020205" pitchFamily="66" charset="77"/>
                </a:endParaRPr>
              </a:p>
              <a:p>
                <a:pPr algn="ctr">
                  <a:defRPr sz="1800" b="0"/>
                </a:pPr>
                <a:r>
                  <a:rPr lang="en-US" b="1">
                    <a:solidFill>
                      <a:srgbClr val="FF0000"/>
                    </a:solidFill>
                    <a:latin typeface="Chalkboard SE" panose="03050602040202020205" pitchFamily="66" charset="77"/>
                  </a:rPr>
                  <a:t>quantization</a:t>
                </a:r>
                <a:r>
                  <a:rPr b="1">
                    <a:solidFill>
                      <a:srgbClr val="FF0000"/>
                    </a:solidFill>
                    <a:latin typeface="Chalkboard SE" panose="03050602040202020205" pitchFamily="66" charset="77"/>
                  </a:rPr>
                  <a:t>  </a:t>
                </a:r>
              </a:p>
            </p:txBody>
          </p:sp>
        </p:grpSp>
        <p:sp>
          <p:nvSpPr>
            <p:cNvPr id="34" name="TextBox 33">
              <a:extLst>
                <a:ext uri="{FF2B5EF4-FFF2-40B4-BE49-F238E27FC236}">
                  <a16:creationId xmlns:a16="http://schemas.microsoft.com/office/drawing/2014/main" id="{FED1050B-A96B-1340-89AA-8B691705D8D5}"/>
                </a:ext>
              </a:extLst>
            </p:cNvPr>
            <p:cNvSpPr txBox="1"/>
            <p:nvPr/>
          </p:nvSpPr>
          <p:spPr>
            <a:xfrm>
              <a:off x="570872" y="589739"/>
              <a:ext cx="3378104" cy="369332"/>
            </a:xfrm>
            <a:prstGeom prst="rect">
              <a:avLst/>
            </a:prstGeom>
            <a:noFill/>
          </p:spPr>
          <p:txBody>
            <a:bodyPr wrap="none" rtlCol="0">
              <a:spAutoFit/>
            </a:bodyPr>
            <a:lstStyle/>
            <a:p>
              <a:r>
                <a:rPr lang="en-US" b="1">
                  <a:solidFill>
                    <a:schemeClr val="accent2">
                      <a:lumMod val="50000"/>
                    </a:schemeClr>
                  </a:solidFill>
                  <a:latin typeface="Chalkboard SE" panose="03050602040202020205" pitchFamily="66" charset="77"/>
                </a:rPr>
                <a:t>Generic (Scalar) Field Theory</a:t>
              </a:r>
            </a:p>
          </p:txBody>
        </p:sp>
        <p:sp>
          <p:nvSpPr>
            <p:cNvPr id="35" name="TextBox 34">
              <a:extLst>
                <a:ext uri="{FF2B5EF4-FFF2-40B4-BE49-F238E27FC236}">
                  <a16:creationId xmlns:a16="http://schemas.microsoft.com/office/drawing/2014/main" id="{6BE53A93-C75D-8F47-BEBE-3B1CB625F5D5}"/>
                </a:ext>
              </a:extLst>
            </p:cNvPr>
            <p:cNvSpPr txBox="1"/>
            <p:nvPr/>
          </p:nvSpPr>
          <p:spPr>
            <a:xfrm>
              <a:off x="5939909" y="574114"/>
              <a:ext cx="3516219" cy="369332"/>
            </a:xfrm>
            <a:prstGeom prst="rect">
              <a:avLst/>
            </a:prstGeom>
            <a:noFill/>
          </p:spPr>
          <p:txBody>
            <a:bodyPr wrap="none" rtlCol="0">
              <a:spAutoFit/>
            </a:bodyPr>
            <a:lstStyle/>
            <a:p>
              <a:r>
                <a:rPr lang="en-US" b="1">
                  <a:solidFill>
                    <a:schemeClr val="accent2">
                      <a:lumMod val="50000"/>
                    </a:schemeClr>
                  </a:solidFill>
                  <a:latin typeface="Chalkboard SE" panose="03050602040202020205" pitchFamily="66" charset="77"/>
                </a:rPr>
                <a:t>Quantum (Scalar) Field Theory</a:t>
              </a:r>
            </a:p>
          </p:txBody>
        </p:sp>
      </p:grpSp>
      <p:sp>
        <p:nvSpPr>
          <p:cNvPr id="5" name="TextBox 4">
            <a:extLst>
              <a:ext uri="{FF2B5EF4-FFF2-40B4-BE49-F238E27FC236}">
                <a16:creationId xmlns:a16="http://schemas.microsoft.com/office/drawing/2014/main" id="{13508CA3-2C51-B94A-A321-46C2A1ED9871}"/>
              </a:ext>
            </a:extLst>
          </p:cNvPr>
          <p:cNvSpPr txBox="1"/>
          <p:nvPr/>
        </p:nvSpPr>
        <p:spPr>
          <a:xfrm>
            <a:off x="3287528" y="4993037"/>
            <a:ext cx="5450723" cy="1092607"/>
          </a:xfrm>
          <a:prstGeom prst="rect">
            <a:avLst/>
          </a:prstGeom>
          <a:noFill/>
        </p:spPr>
        <p:txBody>
          <a:bodyPr wrap="none" rtlCol="0">
            <a:spAutoFit/>
          </a:bodyPr>
          <a:lstStyle/>
          <a:p>
            <a:pPr algn="ctr"/>
            <a:r>
              <a:rPr lang="en-US" sz="2000" b="1" dirty="0">
                <a:solidFill>
                  <a:srgbClr val="008F00"/>
                </a:solidFill>
                <a:latin typeface="Chalkboard SE" panose="03050602040202020205" pitchFamily="66" charset="77"/>
              </a:rPr>
              <a:t>Published – PRC – 02/22</a:t>
            </a:r>
          </a:p>
          <a:p>
            <a:pPr algn="ctr"/>
            <a:endParaRPr lang="en-US" sz="500" b="1" dirty="0">
              <a:solidFill>
                <a:srgbClr val="008F00"/>
              </a:solidFill>
              <a:latin typeface="Arial" panose="020B0604020202020204" pitchFamily="34" charset="0"/>
            </a:endParaRPr>
          </a:p>
          <a:p>
            <a:pPr algn="ctr"/>
            <a:r>
              <a:rPr lang="en-US" sz="2000" b="1" dirty="0">
                <a:solidFill>
                  <a:srgbClr val="008F00"/>
                </a:solidFill>
                <a:latin typeface="Arial" panose="020B0604020202020204" pitchFamily="34" charset="0"/>
              </a:rPr>
              <a:t>(DOI:</a:t>
            </a:r>
            <a:r>
              <a:rPr lang="en-US" sz="2000" dirty="0">
                <a:solidFill>
                  <a:srgbClr val="008F00"/>
                </a:solidFill>
                <a:latin typeface="Arial" panose="020B0604020202020204" pitchFamily="34" charset="0"/>
              </a:rPr>
              <a:t> 10.1103/PhysRevC.106.014304)</a:t>
            </a:r>
          </a:p>
          <a:p>
            <a:pPr algn="ctr"/>
            <a:r>
              <a:rPr lang="en-US" sz="2000" dirty="0">
                <a:solidFill>
                  <a:srgbClr val="008F00"/>
                </a:solidFill>
                <a:latin typeface="Arial" panose="020B0604020202020204" pitchFamily="34" charset="0"/>
              </a:rPr>
              <a:t>Kekejian (Thesis), Draayer &amp; Mokeev, Roberts</a:t>
            </a:r>
          </a:p>
        </p:txBody>
      </p:sp>
      <p:sp>
        <p:nvSpPr>
          <p:cNvPr id="8" name="TextBox 7">
            <a:extLst>
              <a:ext uri="{FF2B5EF4-FFF2-40B4-BE49-F238E27FC236}">
                <a16:creationId xmlns:a16="http://schemas.microsoft.com/office/drawing/2014/main" id="{05C4FCD0-91E0-1CC9-8696-C5309883A610}"/>
              </a:ext>
            </a:extLst>
          </p:cNvPr>
          <p:cNvSpPr txBox="1"/>
          <p:nvPr/>
        </p:nvSpPr>
        <p:spPr>
          <a:xfrm>
            <a:off x="998221" y="6007904"/>
            <a:ext cx="10396692" cy="369332"/>
          </a:xfrm>
          <a:prstGeom prst="rect">
            <a:avLst/>
          </a:prstGeom>
          <a:noFill/>
        </p:spPr>
        <p:txBody>
          <a:bodyPr wrap="none" rtlCol="0">
            <a:spAutoFit/>
          </a:bodyPr>
          <a:lstStyle/>
          <a:p>
            <a:r>
              <a:rPr lang="en-US" b="1">
                <a:solidFill>
                  <a:srgbClr val="FF0000"/>
                </a:solidFill>
                <a:latin typeface="Chalkboard" panose="03050602040202020205" pitchFamily="66" charset="77"/>
              </a:rPr>
              <a:t>Conclusion: Symplectic Symmetry emerges naturally from a quantum effective Field Theory!</a:t>
            </a:r>
          </a:p>
        </p:txBody>
      </p:sp>
      <p:cxnSp>
        <p:nvCxnSpPr>
          <p:cNvPr id="6" name="Straight Connector 5">
            <a:extLst>
              <a:ext uri="{FF2B5EF4-FFF2-40B4-BE49-F238E27FC236}">
                <a16:creationId xmlns:a16="http://schemas.microsoft.com/office/drawing/2014/main" id="{8D797DAF-28E8-1646-0F25-9E7479168D2F}"/>
              </a:ext>
            </a:extLst>
          </p:cNvPr>
          <p:cNvCxnSpPr>
            <a:cxnSpLocks/>
          </p:cNvCxnSpPr>
          <p:nvPr/>
        </p:nvCxnSpPr>
        <p:spPr>
          <a:xfrm>
            <a:off x="1537590" y="1104329"/>
            <a:ext cx="9208851"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F1457CA-9E75-F682-2745-3593FCFBE5E0}"/>
              </a:ext>
            </a:extLst>
          </p:cNvPr>
          <p:cNvSpPr txBox="1"/>
          <p:nvPr/>
        </p:nvSpPr>
        <p:spPr>
          <a:xfrm>
            <a:off x="7659408" y="4381751"/>
            <a:ext cx="882165" cy="369332"/>
          </a:xfrm>
          <a:prstGeom prst="rect">
            <a:avLst/>
          </a:prstGeom>
          <a:noFill/>
        </p:spPr>
        <p:txBody>
          <a:bodyPr wrap="none" rtlCol="0">
            <a:spAutoFit/>
          </a:bodyPr>
          <a:lstStyle/>
          <a:p>
            <a:r>
              <a:rPr lang="en-US">
                <a:solidFill>
                  <a:schemeClr val="tx1">
                    <a:lumMod val="95000"/>
                    <a:lumOff val="5000"/>
                  </a:schemeClr>
                </a:solidFill>
              </a:rPr>
              <a:t>Where:</a:t>
            </a:r>
          </a:p>
        </p:txBody>
      </p:sp>
      <p:cxnSp>
        <p:nvCxnSpPr>
          <p:cNvPr id="7" name="Straight Connector 6">
            <a:extLst>
              <a:ext uri="{FF2B5EF4-FFF2-40B4-BE49-F238E27FC236}">
                <a16:creationId xmlns:a16="http://schemas.microsoft.com/office/drawing/2014/main" id="{151224BB-A423-F7C9-9222-5EAAF618BA6C}"/>
              </a:ext>
            </a:extLst>
          </p:cNvPr>
          <p:cNvCxnSpPr>
            <a:cxnSpLocks/>
          </p:cNvCxnSpPr>
          <p:nvPr/>
        </p:nvCxnSpPr>
        <p:spPr>
          <a:xfrm>
            <a:off x="624115" y="4920467"/>
            <a:ext cx="11001828"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Rectangle 1">
            <a:extLst>
              <a:ext uri="{FF2B5EF4-FFF2-40B4-BE49-F238E27FC236}">
                <a16:creationId xmlns:a16="http://schemas.microsoft.com/office/drawing/2014/main" id="{FE5FDA05-67BD-FF00-46F5-329814E77DB2}"/>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700" b="1" i="0" u="none" strike="noStrike" cap="none" normalizeH="0" baseline="0">
                <a:ln>
                  <a:noFill/>
                </a:ln>
                <a:solidFill>
                  <a:srgbClr val="118002"/>
                </a:solidFill>
                <a:effectLst/>
                <a:latin typeface="Chalkboard" panose="03050602040202020205" pitchFamily="66" charset="77"/>
              </a:rPr>
              <a:t>Next</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(as</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well</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as)</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Final</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Slide</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Captures</a:t>
            </a:r>
            <a:r>
              <a:rPr kumimoji="0" lang="en-US" altLang="en-US" sz="2700" b="0" i="0" u="none" strike="noStrike" cap="none" normalizeH="0" baseline="0">
                <a:ln>
                  <a:noFill/>
                </a:ln>
                <a:solidFill>
                  <a:srgbClr val="118002"/>
                </a:solidFill>
                <a:effectLst/>
                <a:latin typeface="Helvetica" pitchFamily="2" charset="0"/>
              </a:rPr>
              <a:t> </a:t>
            </a:r>
            <a:r>
              <a:rPr kumimoji="0" lang="en-US" altLang="en-US" sz="2700" b="1" i="0" u="none" strike="noStrike" cap="none" normalizeH="0" baseline="0">
                <a:ln>
                  <a:noFill/>
                </a:ln>
                <a:solidFill>
                  <a:srgbClr val="118002"/>
                </a:solidFill>
                <a:effectLst/>
                <a:latin typeface="Chalkboard" panose="03050602040202020205" pitchFamily="66" charset="77"/>
              </a:rPr>
              <a:t>“Message”</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300" b="1" i="0" u="none" strike="noStrike" cap="none" normalizeH="0" baseline="0">
                <a:ln>
                  <a:noFill/>
                </a:ln>
                <a:solidFill>
                  <a:srgbClr val="118002"/>
                </a:solidFill>
                <a:effectLst/>
                <a:latin typeface="Chalkboard" panose="03050602040202020205" pitchFamily="66" charset="77"/>
              </a:rPr>
              <a:t>Symplicity</a:t>
            </a:r>
            <a:r>
              <a:rPr kumimoji="0" lang="en-US" altLang="en-US" sz="3300" b="0" i="0" u="none" strike="noStrike" cap="none" normalizeH="0" baseline="0">
                <a:ln>
                  <a:noFill/>
                </a:ln>
                <a:solidFill>
                  <a:srgbClr val="118002"/>
                </a:solidFill>
                <a:effectLst/>
                <a:latin typeface="Helvetica" pitchFamily="2" charset="0"/>
              </a:rPr>
              <a:t> </a:t>
            </a:r>
            <a:r>
              <a:rPr kumimoji="0" lang="en-US" altLang="en-US" sz="3300" b="1" i="0" u="none" strike="noStrike" cap="none" normalizeH="0" baseline="0">
                <a:ln>
                  <a:noFill/>
                </a:ln>
                <a:solidFill>
                  <a:srgbClr val="118002"/>
                </a:solidFill>
                <a:effectLst/>
                <a:latin typeface="Chalkboard" panose="03050602040202020205" pitchFamily="66" charset="77"/>
              </a:rPr>
              <a:t>within</a:t>
            </a:r>
            <a:r>
              <a:rPr kumimoji="0" lang="en-US" altLang="en-US" sz="3300" b="0" i="0" u="none" strike="noStrike" cap="none" normalizeH="0" baseline="0">
                <a:ln>
                  <a:noFill/>
                </a:ln>
                <a:solidFill>
                  <a:srgbClr val="118002"/>
                </a:solidFill>
                <a:effectLst/>
                <a:latin typeface="Helvetica" pitchFamily="2" charset="0"/>
              </a:rPr>
              <a:t> </a:t>
            </a:r>
            <a:r>
              <a:rPr kumimoji="0" lang="en-US" altLang="en-US" sz="3300" b="1" i="0" u="none" strike="noStrike" cap="none" normalizeH="0" baseline="0">
                <a:ln>
                  <a:noFill/>
                </a:ln>
                <a:solidFill>
                  <a:srgbClr val="118002"/>
                </a:solidFill>
                <a:effectLst/>
                <a:latin typeface="Chalkboard" panose="03050602040202020205" pitchFamily="66" charset="77"/>
              </a:rPr>
              <a:t>Complexity</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chemeClr val="tx1"/>
                </a:solidFill>
                <a:effectLst/>
                <a:latin typeface="Helvetica" pitchFamily="2" charset="0"/>
              </a:rPr>
              <a:t>  </a:t>
            </a:r>
            <a:r>
              <a:rPr kumimoji="0" lang="en-US" altLang="en-US" sz="17100" b="0" i="0" u="none" strike="noStrike" cap="none" normalizeH="0" baseline="0">
                <a:ln>
                  <a:noFill/>
                </a:ln>
                <a:solidFill>
                  <a:schemeClr val="tx1"/>
                </a:solidFill>
                <a:effectLst/>
                <a:latin typeface="Helvetica" pitchFamily="2"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604866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dissolv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shells">
            <a:extLst>
              <a:ext uri="{FF2B5EF4-FFF2-40B4-BE49-F238E27FC236}">
                <a16:creationId xmlns:a16="http://schemas.microsoft.com/office/drawing/2014/main" id="{23F8C06D-6558-1836-6186-E3B48179E256}"/>
              </a:ext>
            </a:extLst>
          </p:cNvPr>
          <p:cNvPicPr>
            <a:picLocks noChangeAspect="1" noChangeArrowheads="1"/>
          </p:cNvPicPr>
          <p:nvPr/>
        </p:nvPicPr>
        <p:blipFill rotWithShape="1">
          <a:blip r:embed="rId6">
            <a:alphaModFix amt="58000"/>
            <a:extLst>
              <a:ext uri="{28A0092B-C50C-407E-A947-70E740481C1C}">
                <a14:useLocalDpi xmlns:a14="http://schemas.microsoft.com/office/drawing/2010/main" val="0"/>
              </a:ext>
            </a:extLst>
          </a:blip>
          <a:srcRect t="3359"/>
          <a:stretch/>
        </p:blipFill>
        <p:spPr>
          <a:xfrm>
            <a:off x="651403" y="837673"/>
            <a:ext cx="3657600" cy="4673600"/>
          </a:xfrm>
          <a:prstGeom prst="rect">
            <a:avLst/>
          </a:prstGeom>
        </p:spPr>
      </p:pic>
      <p:sp>
        <p:nvSpPr>
          <p:cNvPr id="6" name="TextBox 4">
            <a:extLst>
              <a:ext uri="{FF2B5EF4-FFF2-40B4-BE49-F238E27FC236}">
                <a16:creationId xmlns:a16="http://schemas.microsoft.com/office/drawing/2014/main" id="{2D6C98CC-DBCA-245B-22CD-DC41FD76FA26}"/>
              </a:ext>
            </a:extLst>
          </p:cNvPr>
          <p:cNvSpPr txBox="1">
            <a:spLocks noChangeArrowheads="1"/>
          </p:cNvSpPr>
          <p:nvPr/>
        </p:nvSpPr>
        <p:spPr bwMode="auto">
          <a:xfrm>
            <a:off x="4301065" y="4249740"/>
            <a:ext cx="431800" cy="339725"/>
          </a:xfrm>
          <a:prstGeom prst="rect">
            <a:avLst/>
          </a:prstGeom>
          <a:noFill/>
          <a:ln w="19050" cmpd="sng">
            <a:solidFill>
              <a:srgbClr val="800000"/>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i="1">
                <a:solidFill>
                  <a:schemeClr val="tx1"/>
                </a:solidFill>
                <a:latin typeface="Times" charset="0"/>
                <a:ea typeface="ＭＳ Ｐゴシック" charset="0"/>
                <a:cs typeface="ＭＳ Ｐゴシック" charset="0"/>
              </a:defRPr>
            </a:lvl1pPr>
            <a:lvl2pPr marL="742950" indent="-285750">
              <a:defRPr sz="2400" i="1">
                <a:solidFill>
                  <a:schemeClr val="tx1"/>
                </a:solidFill>
                <a:latin typeface="Times" charset="0"/>
                <a:ea typeface="ＭＳ Ｐゴシック" charset="0"/>
              </a:defRPr>
            </a:lvl2pPr>
            <a:lvl3pPr marL="1143000" indent="-228600">
              <a:defRPr sz="2400" i="1">
                <a:solidFill>
                  <a:schemeClr val="tx1"/>
                </a:solidFill>
                <a:latin typeface="Times" charset="0"/>
                <a:ea typeface="ＭＳ Ｐゴシック" charset="0"/>
              </a:defRPr>
            </a:lvl3pPr>
            <a:lvl4pPr marL="1600200" indent="-228600">
              <a:defRPr sz="2400" i="1">
                <a:solidFill>
                  <a:schemeClr val="tx1"/>
                </a:solidFill>
                <a:latin typeface="Times" charset="0"/>
                <a:ea typeface="ＭＳ Ｐゴシック" charset="0"/>
              </a:defRPr>
            </a:lvl4pPr>
            <a:lvl5pPr marL="2057400" indent="-228600">
              <a:defRPr sz="2400" i="1">
                <a:solidFill>
                  <a:schemeClr val="tx1"/>
                </a:solidFill>
                <a:latin typeface="Times" charset="0"/>
                <a:ea typeface="ＭＳ Ｐゴシック" charset="0"/>
              </a:defRPr>
            </a:lvl5pPr>
            <a:lvl6pPr marL="2514600" indent="-228600" eaLnBrk="0" fontAlgn="base" hangingPunct="0">
              <a:spcBef>
                <a:spcPct val="0"/>
              </a:spcBef>
              <a:spcAft>
                <a:spcPct val="0"/>
              </a:spcAft>
              <a:defRPr sz="2400" i="1">
                <a:solidFill>
                  <a:schemeClr val="tx1"/>
                </a:solidFill>
                <a:latin typeface="Times" charset="0"/>
                <a:ea typeface="ＭＳ Ｐゴシック" charset="0"/>
              </a:defRPr>
            </a:lvl6pPr>
            <a:lvl7pPr marL="2971800" indent="-228600" eaLnBrk="0" fontAlgn="base" hangingPunct="0">
              <a:spcBef>
                <a:spcPct val="0"/>
              </a:spcBef>
              <a:spcAft>
                <a:spcPct val="0"/>
              </a:spcAft>
              <a:defRPr sz="2400" i="1">
                <a:solidFill>
                  <a:schemeClr val="tx1"/>
                </a:solidFill>
                <a:latin typeface="Times" charset="0"/>
                <a:ea typeface="ＭＳ Ｐゴシック" charset="0"/>
              </a:defRPr>
            </a:lvl7pPr>
            <a:lvl8pPr marL="3429000" indent="-228600" eaLnBrk="0" fontAlgn="base" hangingPunct="0">
              <a:spcBef>
                <a:spcPct val="0"/>
              </a:spcBef>
              <a:spcAft>
                <a:spcPct val="0"/>
              </a:spcAft>
              <a:defRPr sz="2400" i="1">
                <a:solidFill>
                  <a:schemeClr val="tx1"/>
                </a:solidFill>
                <a:latin typeface="Times" charset="0"/>
                <a:ea typeface="ＭＳ Ｐゴシック" charset="0"/>
              </a:defRPr>
            </a:lvl8pPr>
            <a:lvl9pPr marL="3886200" indent="-228600" eaLnBrk="0" fontAlgn="base" hangingPunct="0">
              <a:spcBef>
                <a:spcPct val="0"/>
              </a:spcBef>
              <a:spcAft>
                <a:spcPct val="0"/>
              </a:spcAft>
              <a:defRPr sz="2400" i="1">
                <a:solidFill>
                  <a:schemeClr val="tx1"/>
                </a:solidFill>
                <a:latin typeface="Times" charset="0"/>
                <a:ea typeface="ＭＳ Ｐゴシック" charset="0"/>
              </a:defRPr>
            </a:lvl9pPr>
          </a:lstStyle>
          <a:p>
            <a:r>
              <a:rPr lang="en-US" sz="1600" i="0" u="none">
                <a:solidFill>
                  <a:srgbClr val="7D4029"/>
                </a:solidFill>
                <a:latin typeface="Chalkboard" charset="0"/>
                <a:cs typeface="Chalkboard" charset="0"/>
              </a:rPr>
              <a:t>20</a:t>
            </a:r>
          </a:p>
        </p:txBody>
      </p:sp>
      <p:sp>
        <p:nvSpPr>
          <p:cNvPr id="7" name="TextBox 19">
            <a:extLst>
              <a:ext uri="{FF2B5EF4-FFF2-40B4-BE49-F238E27FC236}">
                <a16:creationId xmlns:a16="http://schemas.microsoft.com/office/drawing/2014/main" id="{EA6407C0-2FF4-AE31-2E6C-FD3BA8089372}"/>
              </a:ext>
            </a:extLst>
          </p:cNvPr>
          <p:cNvSpPr txBox="1">
            <a:spLocks noChangeArrowheads="1"/>
          </p:cNvSpPr>
          <p:nvPr/>
        </p:nvSpPr>
        <p:spPr bwMode="auto">
          <a:xfrm>
            <a:off x="4301065" y="5173135"/>
            <a:ext cx="431800" cy="338138"/>
          </a:xfrm>
          <a:prstGeom prst="rect">
            <a:avLst/>
          </a:prstGeom>
          <a:noFill/>
          <a:ln w="19050" cmpd="sng">
            <a:solidFill>
              <a:srgbClr val="800000"/>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i="1">
                <a:solidFill>
                  <a:schemeClr val="tx1"/>
                </a:solidFill>
                <a:latin typeface="Times" charset="0"/>
                <a:ea typeface="ＭＳ Ｐゴシック" charset="0"/>
                <a:cs typeface="ＭＳ Ｐゴシック" charset="0"/>
              </a:defRPr>
            </a:lvl1pPr>
            <a:lvl2pPr marL="742950" indent="-285750">
              <a:defRPr sz="2400" i="1">
                <a:solidFill>
                  <a:schemeClr val="tx1"/>
                </a:solidFill>
                <a:latin typeface="Times" charset="0"/>
                <a:ea typeface="ＭＳ Ｐゴシック" charset="0"/>
              </a:defRPr>
            </a:lvl2pPr>
            <a:lvl3pPr marL="1143000" indent="-228600">
              <a:defRPr sz="2400" i="1">
                <a:solidFill>
                  <a:schemeClr val="tx1"/>
                </a:solidFill>
                <a:latin typeface="Times" charset="0"/>
                <a:ea typeface="ＭＳ Ｐゴシック" charset="0"/>
              </a:defRPr>
            </a:lvl3pPr>
            <a:lvl4pPr marL="1600200" indent="-228600">
              <a:defRPr sz="2400" i="1">
                <a:solidFill>
                  <a:schemeClr val="tx1"/>
                </a:solidFill>
                <a:latin typeface="Times" charset="0"/>
                <a:ea typeface="ＭＳ Ｐゴシック" charset="0"/>
              </a:defRPr>
            </a:lvl4pPr>
            <a:lvl5pPr marL="2057400" indent="-228600">
              <a:defRPr sz="2400" i="1">
                <a:solidFill>
                  <a:schemeClr val="tx1"/>
                </a:solidFill>
                <a:latin typeface="Times" charset="0"/>
                <a:ea typeface="ＭＳ Ｐゴシック" charset="0"/>
              </a:defRPr>
            </a:lvl5pPr>
            <a:lvl6pPr marL="2514600" indent="-228600" eaLnBrk="0" fontAlgn="base" hangingPunct="0">
              <a:spcBef>
                <a:spcPct val="0"/>
              </a:spcBef>
              <a:spcAft>
                <a:spcPct val="0"/>
              </a:spcAft>
              <a:defRPr sz="2400" i="1">
                <a:solidFill>
                  <a:schemeClr val="tx1"/>
                </a:solidFill>
                <a:latin typeface="Times" charset="0"/>
                <a:ea typeface="ＭＳ Ｐゴシック" charset="0"/>
              </a:defRPr>
            </a:lvl6pPr>
            <a:lvl7pPr marL="2971800" indent="-228600" eaLnBrk="0" fontAlgn="base" hangingPunct="0">
              <a:spcBef>
                <a:spcPct val="0"/>
              </a:spcBef>
              <a:spcAft>
                <a:spcPct val="0"/>
              </a:spcAft>
              <a:defRPr sz="2400" i="1">
                <a:solidFill>
                  <a:schemeClr val="tx1"/>
                </a:solidFill>
                <a:latin typeface="Times" charset="0"/>
                <a:ea typeface="ＭＳ Ｐゴシック" charset="0"/>
              </a:defRPr>
            </a:lvl7pPr>
            <a:lvl8pPr marL="3429000" indent="-228600" eaLnBrk="0" fontAlgn="base" hangingPunct="0">
              <a:spcBef>
                <a:spcPct val="0"/>
              </a:spcBef>
              <a:spcAft>
                <a:spcPct val="0"/>
              </a:spcAft>
              <a:defRPr sz="2400" i="1">
                <a:solidFill>
                  <a:schemeClr val="tx1"/>
                </a:solidFill>
                <a:latin typeface="Times" charset="0"/>
                <a:ea typeface="ＭＳ Ｐゴシック" charset="0"/>
              </a:defRPr>
            </a:lvl8pPr>
            <a:lvl9pPr marL="3886200" indent="-228600" eaLnBrk="0" fontAlgn="base" hangingPunct="0">
              <a:spcBef>
                <a:spcPct val="0"/>
              </a:spcBef>
              <a:spcAft>
                <a:spcPct val="0"/>
              </a:spcAft>
              <a:defRPr sz="2400" i="1">
                <a:solidFill>
                  <a:schemeClr val="tx1"/>
                </a:solidFill>
                <a:latin typeface="Times" charset="0"/>
                <a:ea typeface="ＭＳ Ｐゴシック" charset="0"/>
              </a:defRPr>
            </a:lvl9pPr>
          </a:lstStyle>
          <a:p>
            <a:pPr algn="ctr"/>
            <a:r>
              <a:rPr lang="en-US" sz="1600" i="0" u="none">
                <a:solidFill>
                  <a:srgbClr val="7D4029"/>
                </a:solidFill>
                <a:latin typeface="Chalkboard" charset="0"/>
                <a:cs typeface="Chalkboard" charset="0"/>
              </a:rPr>
              <a:t>2</a:t>
            </a:r>
          </a:p>
        </p:txBody>
      </p:sp>
      <p:sp>
        <p:nvSpPr>
          <p:cNvPr id="8" name="TextBox 23">
            <a:extLst>
              <a:ext uri="{FF2B5EF4-FFF2-40B4-BE49-F238E27FC236}">
                <a16:creationId xmlns:a16="http://schemas.microsoft.com/office/drawing/2014/main" id="{1592D6EC-34A4-A925-2F6A-DAC46A39D7ED}"/>
              </a:ext>
            </a:extLst>
          </p:cNvPr>
          <p:cNvSpPr txBox="1">
            <a:spLocks noChangeArrowheads="1"/>
          </p:cNvSpPr>
          <p:nvPr/>
        </p:nvSpPr>
        <p:spPr bwMode="auto">
          <a:xfrm>
            <a:off x="4309003" y="4706940"/>
            <a:ext cx="431800" cy="339725"/>
          </a:xfrm>
          <a:prstGeom prst="rect">
            <a:avLst/>
          </a:prstGeom>
          <a:noFill/>
          <a:ln w="19050" cmpd="sng">
            <a:solidFill>
              <a:srgbClr val="800000"/>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i="1">
                <a:solidFill>
                  <a:schemeClr val="tx1"/>
                </a:solidFill>
                <a:latin typeface="Times" charset="0"/>
                <a:ea typeface="ＭＳ Ｐゴシック" charset="0"/>
                <a:cs typeface="ＭＳ Ｐゴシック" charset="0"/>
              </a:defRPr>
            </a:lvl1pPr>
            <a:lvl2pPr marL="742950" indent="-285750">
              <a:defRPr sz="2400" i="1">
                <a:solidFill>
                  <a:schemeClr val="tx1"/>
                </a:solidFill>
                <a:latin typeface="Times" charset="0"/>
                <a:ea typeface="ＭＳ Ｐゴシック" charset="0"/>
              </a:defRPr>
            </a:lvl2pPr>
            <a:lvl3pPr marL="1143000" indent="-228600">
              <a:defRPr sz="2400" i="1">
                <a:solidFill>
                  <a:schemeClr val="tx1"/>
                </a:solidFill>
                <a:latin typeface="Times" charset="0"/>
                <a:ea typeface="ＭＳ Ｐゴシック" charset="0"/>
              </a:defRPr>
            </a:lvl3pPr>
            <a:lvl4pPr marL="1600200" indent="-228600">
              <a:defRPr sz="2400" i="1">
                <a:solidFill>
                  <a:schemeClr val="tx1"/>
                </a:solidFill>
                <a:latin typeface="Times" charset="0"/>
                <a:ea typeface="ＭＳ Ｐゴシック" charset="0"/>
              </a:defRPr>
            </a:lvl4pPr>
            <a:lvl5pPr marL="2057400" indent="-228600">
              <a:defRPr sz="2400" i="1">
                <a:solidFill>
                  <a:schemeClr val="tx1"/>
                </a:solidFill>
                <a:latin typeface="Times" charset="0"/>
                <a:ea typeface="ＭＳ Ｐゴシック" charset="0"/>
              </a:defRPr>
            </a:lvl5pPr>
            <a:lvl6pPr marL="2514600" indent="-228600" eaLnBrk="0" fontAlgn="base" hangingPunct="0">
              <a:spcBef>
                <a:spcPct val="0"/>
              </a:spcBef>
              <a:spcAft>
                <a:spcPct val="0"/>
              </a:spcAft>
              <a:defRPr sz="2400" i="1">
                <a:solidFill>
                  <a:schemeClr val="tx1"/>
                </a:solidFill>
                <a:latin typeface="Times" charset="0"/>
                <a:ea typeface="ＭＳ Ｐゴシック" charset="0"/>
              </a:defRPr>
            </a:lvl6pPr>
            <a:lvl7pPr marL="2971800" indent="-228600" eaLnBrk="0" fontAlgn="base" hangingPunct="0">
              <a:spcBef>
                <a:spcPct val="0"/>
              </a:spcBef>
              <a:spcAft>
                <a:spcPct val="0"/>
              </a:spcAft>
              <a:defRPr sz="2400" i="1">
                <a:solidFill>
                  <a:schemeClr val="tx1"/>
                </a:solidFill>
                <a:latin typeface="Times" charset="0"/>
                <a:ea typeface="ＭＳ Ｐゴシック" charset="0"/>
              </a:defRPr>
            </a:lvl7pPr>
            <a:lvl8pPr marL="3429000" indent="-228600" eaLnBrk="0" fontAlgn="base" hangingPunct="0">
              <a:spcBef>
                <a:spcPct val="0"/>
              </a:spcBef>
              <a:spcAft>
                <a:spcPct val="0"/>
              </a:spcAft>
              <a:defRPr sz="2400" i="1">
                <a:solidFill>
                  <a:schemeClr val="tx1"/>
                </a:solidFill>
                <a:latin typeface="Times" charset="0"/>
                <a:ea typeface="ＭＳ Ｐゴシック" charset="0"/>
              </a:defRPr>
            </a:lvl8pPr>
            <a:lvl9pPr marL="3886200" indent="-228600" eaLnBrk="0" fontAlgn="base" hangingPunct="0">
              <a:spcBef>
                <a:spcPct val="0"/>
              </a:spcBef>
              <a:spcAft>
                <a:spcPct val="0"/>
              </a:spcAft>
              <a:defRPr sz="2400" i="1">
                <a:solidFill>
                  <a:schemeClr val="tx1"/>
                </a:solidFill>
                <a:latin typeface="Times" charset="0"/>
                <a:ea typeface="ＭＳ Ｐゴシック" charset="0"/>
              </a:defRPr>
            </a:lvl9pPr>
          </a:lstStyle>
          <a:p>
            <a:pPr algn="ctr"/>
            <a:r>
              <a:rPr lang="en-US" sz="1600" i="0" u="none">
                <a:solidFill>
                  <a:srgbClr val="7D4029"/>
                </a:solidFill>
                <a:latin typeface="Chalkboard" charset="0"/>
                <a:cs typeface="Chalkboard" charset="0"/>
              </a:rPr>
              <a:t>8</a:t>
            </a:r>
          </a:p>
        </p:txBody>
      </p:sp>
      <p:sp>
        <p:nvSpPr>
          <p:cNvPr id="9" name="TextBox 24">
            <a:extLst>
              <a:ext uri="{FF2B5EF4-FFF2-40B4-BE49-F238E27FC236}">
                <a16:creationId xmlns:a16="http://schemas.microsoft.com/office/drawing/2014/main" id="{184E2BED-B791-4F17-949F-59AD6212D3C3}"/>
              </a:ext>
            </a:extLst>
          </p:cNvPr>
          <p:cNvSpPr txBox="1">
            <a:spLocks noChangeArrowheads="1"/>
          </p:cNvSpPr>
          <p:nvPr/>
        </p:nvSpPr>
        <p:spPr bwMode="auto">
          <a:xfrm>
            <a:off x="4300537" y="3868740"/>
            <a:ext cx="431800" cy="339725"/>
          </a:xfrm>
          <a:prstGeom prst="rect">
            <a:avLst/>
          </a:prstGeom>
          <a:noFill/>
          <a:ln w="19050" cmpd="sng">
            <a:solidFill>
              <a:srgbClr val="800000"/>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i="1">
                <a:solidFill>
                  <a:schemeClr val="tx1"/>
                </a:solidFill>
                <a:latin typeface="Times" charset="0"/>
                <a:ea typeface="ＭＳ Ｐゴシック" charset="0"/>
                <a:cs typeface="ＭＳ Ｐゴシック" charset="0"/>
              </a:defRPr>
            </a:lvl1pPr>
            <a:lvl2pPr marL="742950" indent="-285750">
              <a:defRPr sz="2400" i="1">
                <a:solidFill>
                  <a:schemeClr val="tx1"/>
                </a:solidFill>
                <a:latin typeface="Times" charset="0"/>
                <a:ea typeface="ＭＳ Ｐゴシック" charset="0"/>
              </a:defRPr>
            </a:lvl2pPr>
            <a:lvl3pPr marL="1143000" indent="-228600">
              <a:defRPr sz="2400" i="1">
                <a:solidFill>
                  <a:schemeClr val="tx1"/>
                </a:solidFill>
                <a:latin typeface="Times" charset="0"/>
                <a:ea typeface="ＭＳ Ｐゴシック" charset="0"/>
              </a:defRPr>
            </a:lvl3pPr>
            <a:lvl4pPr marL="1600200" indent="-228600">
              <a:defRPr sz="2400" i="1">
                <a:solidFill>
                  <a:schemeClr val="tx1"/>
                </a:solidFill>
                <a:latin typeface="Times" charset="0"/>
                <a:ea typeface="ＭＳ Ｐゴシック" charset="0"/>
              </a:defRPr>
            </a:lvl4pPr>
            <a:lvl5pPr marL="2057400" indent="-228600">
              <a:defRPr sz="2400" i="1">
                <a:solidFill>
                  <a:schemeClr val="tx1"/>
                </a:solidFill>
                <a:latin typeface="Times" charset="0"/>
                <a:ea typeface="ＭＳ Ｐゴシック" charset="0"/>
              </a:defRPr>
            </a:lvl5pPr>
            <a:lvl6pPr marL="2514600" indent="-228600" eaLnBrk="0" fontAlgn="base" hangingPunct="0">
              <a:spcBef>
                <a:spcPct val="0"/>
              </a:spcBef>
              <a:spcAft>
                <a:spcPct val="0"/>
              </a:spcAft>
              <a:defRPr sz="2400" i="1">
                <a:solidFill>
                  <a:schemeClr val="tx1"/>
                </a:solidFill>
                <a:latin typeface="Times" charset="0"/>
                <a:ea typeface="ＭＳ Ｐゴシック" charset="0"/>
              </a:defRPr>
            </a:lvl6pPr>
            <a:lvl7pPr marL="2971800" indent="-228600" eaLnBrk="0" fontAlgn="base" hangingPunct="0">
              <a:spcBef>
                <a:spcPct val="0"/>
              </a:spcBef>
              <a:spcAft>
                <a:spcPct val="0"/>
              </a:spcAft>
              <a:defRPr sz="2400" i="1">
                <a:solidFill>
                  <a:schemeClr val="tx1"/>
                </a:solidFill>
                <a:latin typeface="Times" charset="0"/>
                <a:ea typeface="ＭＳ Ｐゴシック" charset="0"/>
              </a:defRPr>
            </a:lvl7pPr>
            <a:lvl8pPr marL="3429000" indent="-228600" eaLnBrk="0" fontAlgn="base" hangingPunct="0">
              <a:spcBef>
                <a:spcPct val="0"/>
              </a:spcBef>
              <a:spcAft>
                <a:spcPct val="0"/>
              </a:spcAft>
              <a:defRPr sz="2400" i="1">
                <a:solidFill>
                  <a:schemeClr val="tx1"/>
                </a:solidFill>
                <a:latin typeface="Times" charset="0"/>
                <a:ea typeface="ＭＳ Ｐゴシック" charset="0"/>
              </a:defRPr>
            </a:lvl8pPr>
            <a:lvl9pPr marL="3886200" indent="-228600" eaLnBrk="0" fontAlgn="base" hangingPunct="0">
              <a:spcBef>
                <a:spcPct val="0"/>
              </a:spcBef>
              <a:spcAft>
                <a:spcPct val="0"/>
              </a:spcAft>
              <a:defRPr sz="2400" i="1">
                <a:solidFill>
                  <a:schemeClr val="tx1"/>
                </a:solidFill>
                <a:latin typeface="Times" charset="0"/>
                <a:ea typeface="ＭＳ Ｐゴシック" charset="0"/>
              </a:defRPr>
            </a:lvl9pPr>
          </a:lstStyle>
          <a:p>
            <a:r>
              <a:rPr lang="en-US" sz="1600" i="0" u="none">
                <a:solidFill>
                  <a:srgbClr val="7D4029"/>
                </a:solidFill>
                <a:latin typeface="Chalkboard" charset="0"/>
                <a:cs typeface="Chalkboard" charset="0"/>
              </a:rPr>
              <a:t>28</a:t>
            </a:r>
          </a:p>
        </p:txBody>
      </p:sp>
      <p:sp>
        <p:nvSpPr>
          <p:cNvPr id="10" name="TextBox 25">
            <a:extLst>
              <a:ext uri="{FF2B5EF4-FFF2-40B4-BE49-F238E27FC236}">
                <a16:creationId xmlns:a16="http://schemas.microsoft.com/office/drawing/2014/main" id="{5AAABF92-6961-1E63-BE09-46288EF97105}"/>
              </a:ext>
            </a:extLst>
          </p:cNvPr>
          <p:cNvSpPr txBox="1">
            <a:spLocks noChangeArrowheads="1"/>
          </p:cNvSpPr>
          <p:nvPr/>
        </p:nvSpPr>
        <p:spPr bwMode="auto">
          <a:xfrm>
            <a:off x="4309003" y="3344865"/>
            <a:ext cx="431800" cy="338137"/>
          </a:xfrm>
          <a:prstGeom prst="rect">
            <a:avLst/>
          </a:prstGeom>
          <a:noFill/>
          <a:ln w="19050" cmpd="sng">
            <a:solidFill>
              <a:srgbClr val="800000"/>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i="1">
                <a:solidFill>
                  <a:schemeClr val="tx1"/>
                </a:solidFill>
                <a:latin typeface="Times" charset="0"/>
                <a:ea typeface="ＭＳ Ｐゴシック" charset="0"/>
                <a:cs typeface="ＭＳ Ｐゴシック" charset="0"/>
              </a:defRPr>
            </a:lvl1pPr>
            <a:lvl2pPr marL="742950" indent="-285750">
              <a:defRPr sz="2400" i="1">
                <a:solidFill>
                  <a:schemeClr val="tx1"/>
                </a:solidFill>
                <a:latin typeface="Times" charset="0"/>
                <a:ea typeface="ＭＳ Ｐゴシック" charset="0"/>
              </a:defRPr>
            </a:lvl2pPr>
            <a:lvl3pPr marL="1143000" indent="-228600">
              <a:defRPr sz="2400" i="1">
                <a:solidFill>
                  <a:schemeClr val="tx1"/>
                </a:solidFill>
                <a:latin typeface="Times" charset="0"/>
                <a:ea typeface="ＭＳ Ｐゴシック" charset="0"/>
              </a:defRPr>
            </a:lvl3pPr>
            <a:lvl4pPr marL="1600200" indent="-228600">
              <a:defRPr sz="2400" i="1">
                <a:solidFill>
                  <a:schemeClr val="tx1"/>
                </a:solidFill>
                <a:latin typeface="Times" charset="0"/>
                <a:ea typeface="ＭＳ Ｐゴシック" charset="0"/>
              </a:defRPr>
            </a:lvl4pPr>
            <a:lvl5pPr marL="2057400" indent="-228600">
              <a:defRPr sz="2400" i="1">
                <a:solidFill>
                  <a:schemeClr val="tx1"/>
                </a:solidFill>
                <a:latin typeface="Times" charset="0"/>
                <a:ea typeface="ＭＳ Ｐゴシック" charset="0"/>
              </a:defRPr>
            </a:lvl5pPr>
            <a:lvl6pPr marL="2514600" indent="-228600" eaLnBrk="0" fontAlgn="base" hangingPunct="0">
              <a:spcBef>
                <a:spcPct val="0"/>
              </a:spcBef>
              <a:spcAft>
                <a:spcPct val="0"/>
              </a:spcAft>
              <a:defRPr sz="2400" i="1">
                <a:solidFill>
                  <a:schemeClr val="tx1"/>
                </a:solidFill>
                <a:latin typeface="Times" charset="0"/>
                <a:ea typeface="ＭＳ Ｐゴシック" charset="0"/>
              </a:defRPr>
            </a:lvl6pPr>
            <a:lvl7pPr marL="2971800" indent="-228600" eaLnBrk="0" fontAlgn="base" hangingPunct="0">
              <a:spcBef>
                <a:spcPct val="0"/>
              </a:spcBef>
              <a:spcAft>
                <a:spcPct val="0"/>
              </a:spcAft>
              <a:defRPr sz="2400" i="1">
                <a:solidFill>
                  <a:schemeClr val="tx1"/>
                </a:solidFill>
                <a:latin typeface="Times" charset="0"/>
                <a:ea typeface="ＭＳ Ｐゴシック" charset="0"/>
              </a:defRPr>
            </a:lvl7pPr>
            <a:lvl8pPr marL="3429000" indent="-228600" eaLnBrk="0" fontAlgn="base" hangingPunct="0">
              <a:spcBef>
                <a:spcPct val="0"/>
              </a:spcBef>
              <a:spcAft>
                <a:spcPct val="0"/>
              </a:spcAft>
              <a:defRPr sz="2400" i="1">
                <a:solidFill>
                  <a:schemeClr val="tx1"/>
                </a:solidFill>
                <a:latin typeface="Times" charset="0"/>
                <a:ea typeface="ＭＳ Ｐゴシック" charset="0"/>
              </a:defRPr>
            </a:lvl8pPr>
            <a:lvl9pPr marL="3886200" indent="-228600" eaLnBrk="0" fontAlgn="base" hangingPunct="0">
              <a:spcBef>
                <a:spcPct val="0"/>
              </a:spcBef>
              <a:spcAft>
                <a:spcPct val="0"/>
              </a:spcAft>
              <a:defRPr sz="2400" i="1">
                <a:solidFill>
                  <a:schemeClr val="tx1"/>
                </a:solidFill>
                <a:latin typeface="Times" charset="0"/>
                <a:ea typeface="ＭＳ Ｐゴシック" charset="0"/>
              </a:defRPr>
            </a:lvl9pPr>
          </a:lstStyle>
          <a:p>
            <a:r>
              <a:rPr lang="en-US" sz="1600" i="0" u="none">
                <a:solidFill>
                  <a:srgbClr val="7D4029"/>
                </a:solidFill>
                <a:latin typeface="Chalkboard" charset="0"/>
                <a:cs typeface="Chalkboard" charset="0"/>
              </a:rPr>
              <a:t>50</a:t>
            </a:r>
          </a:p>
        </p:txBody>
      </p:sp>
      <p:sp>
        <p:nvSpPr>
          <p:cNvPr id="11" name="TextBox 26">
            <a:extLst>
              <a:ext uri="{FF2B5EF4-FFF2-40B4-BE49-F238E27FC236}">
                <a16:creationId xmlns:a16="http://schemas.microsoft.com/office/drawing/2014/main" id="{35E6D18B-BA7B-0701-88AD-F2B78B8A5F6B}"/>
              </a:ext>
            </a:extLst>
          </p:cNvPr>
          <p:cNvSpPr txBox="1">
            <a:spLocks noChangeArrowheads="1"/>
          </p:cNvSpPr>
          <p:nvPr/>
        </p:nvSpPr>
        <p:spPr bwMode="auto">
          <a:xfrm>
            <a:off x="4309532" y="2514602"/>
            <a:ext cx="431800" cy="338138"/>
          </a:xfrm>
          <a:prstGeom prst="rect">
            <a:avLst/>
          </a:prstGeom>
          <a:noFill/>
          <a:ln w="19050" cmpd="sng">
            <a:solidFill>
              <a:srgbClr val="800000"/>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a:defRPr sz="2400" i="1">
                <a:solidFill>
                  <a:schemeClr val="tx1"/>
                </a:solidFill>
                <a:latin typeface="Times" charset="0"/>
                <a:ea typeface="ＭＳ Ｐゴシック" charset="0"/>
                <a:cs typeface="ＭＳ Ｐゴシック" charset="0"/>
              </a:defRPr>
            </a:lvl1pPr>
            <a:lvl2pPr marL="742950" indent="-285750">
              <a:defRPr sz="2400" i="1">
                <a:solidFill>
                  <a:schemeClr val="tx1"/>
                </a:solidFill>
                <a:latin typeface="Times" charset="0"/>
                <a:ea typeface="ＭＳ Ｐゴシック" charset="0"/>
              </a:defRPr>
            </a:lvl2pPr>
            <a:lvl3pPr marL="1143000" indent="-228600">
              <a:defRPr sz="2400" i="1">
                <a:solidFill>
                  <a:schemeClr val="tx1"/>
                </a:solidFill>
                <a:latin typeface="Times" charset="0"/>
                <a:ea typeface="ＭＳ Ｐゴシック" charset="0"/>
              </a:defRPr>
            </a:lvl3pPr>
            <a:lvl4pPr marL="1600200" indent="-228600">
              <a:defRPr sz="2400" i="1">
                <a:solidFill>
                  <a:schemeClr val="tx1"/>
                </a:solidFill>
                <a:latin typeface="Times" charset="0"/>
                <a:ea typeface="ＭＳ Ｐゴシック" charset="0"/>
              </a:defRPr>
            </a:lvl4pPr>
            <a:lvl5pPr marL="2057400" indent="-228600">
              <a:defRPr sz="2400" i="1">
                <a:solidFill>
                  <a:schemeClr val="tx1"/>
                </a:solidFill>
                <a:latin typeface="Times" charset="0"/>
                <a:ea typeface="ＭＳ Ｐゴシック" charset="0"/>
              </a:defRPr>
            </a:lvl5pPr>
            <a:lvl6pPr marL="2514600" indent="-228600" eaLnBrk="0" fontAlgn="base" hangingPunct="0">
              <a:spcBef>
                <a:spcPct val="0"/>
              </a:spcBef>
              <a:spcAft>
                <a:spcPct val="0"/>
              </a:spcAft>
              <a:defRPr sz="2400" i="1">
                <a:solidFill>
                  <a:schemeClr val="tx1"/>
                </a:solidFill>
                <a:latin typeface="Times" charset="0"/>
                <a:ea typeface="ＭＳ Ｐゴシック" charset="0"/>
              </a:defRPr>
            </a:lvl6pPr>
            <a:lvl7pPr marL="2971800" indent="-228600" eaLnBrk="0" fontAlgn="base" hangingPunct="0">
              <a:spcBef>
                <a:spcPct val="0"/>
              </a:spcBef>
              <a:spcAft>
                <a:spcPct val="0"/>
              </a:spcAft>
              <a:defRPr sz="2400" i="1">
                <a:solidFill>
                  <a:schemeClr val="tx1"/>
                </a:solidFill>
                <a:latin typeface="Times" charset="0"/>
                <a:ea typeface="ＭＳ Ｐゴシック" charset="0"/>
              </a:defRPr>
            </a:lvl7pPr>
            <a:lvl8pPr marL="3429000" indent="-228600" eaLnBrk="0" fontAlgn="base" hangingPunct="0">
              <a:spcBef>
                <a:spcPct val="0"/>
              </a:spcBef>
              <a:spcAft>
                <a:spcPct val="0"/>
              </a:spcAft>
              <a:defRPr sz="2400" i="1">
                <a:solidFill>
                  <a:schemeClr val="tx1"/>
                </a:solidFill>
                <a:latin typeface="Times" charset="0"/>
                <a:ea typeface="ＭＳ Ｐゴシック" charset="0"/>
              </a:defRPr>
            </a:lvl8pPr>
            <a:lvl9pPr marL="3886200" indent="-228600" eaLnBrk="0" fontAlgn="base" hangingPunct="0">
              <a:spcBef>
                <a:spcPct val="0"/>
              </a:spcBef>
              <a:spcAft>
                <a:spcPct val="0"/>
              </a:spcAft>
              <a:defRPr sz="2400" i="1">
                <a:solidFill>
                  <a:schemeClr val="tx1"/>
                </a:solidFill>
                <a:latin typeface="Times" charset="0"/>
                <a:ea typeface="ＭＳ Ｐゴシック" charset="0"/>
              </a:defRPr>
            </a:lvl9pPr>
          </a:lstStyle>
          <a:p>
            <a:r>
              <a:rPr lang="en-US" sz="1600" i="0" u="none">
                <a:solidFill>
                  <a:srgbClr val="7D4029"/>
                </a:solidFill>
                <a:latin typeface="Chalkboard" charset="0"/>
                <a:cs typeface="Chalkboard" charset="0"/>
              </a:rPr>
              <a:t>82</a:t>
            </a:r>
          </a:p>
        </p:txBody>
      </p:sp>
      <p:sp>
        <p:nvSpPr>
          <p:cNvPr id="12" name="Rectangle 11">
            <a:extLst>
              <a:ext uri="{FF2B5EF4-FFF2-40B4-BE49-F238E27FC236}">
                <a16:creationId xmlns:a16="http://schemas.microsoft.com/office/drawing/2014/main" id="{6C70ECF6-DF98-B198-1545-15B867BAAE06}"/>
              </a:ext>
            </a:extLst>
          </p:cNvPr>
          <p:cNvSpPr/>
          <p:nvPr/>
        </p:nvSpPr>
        <p:spPr>
          <a:xfrm>
            <a:off x="278866" y="5683251"/>
            <a:ext cx="4733401" cy="705834"/>
          </a:xfrm>
          <a:prstGeom prst="rect">
            <a:avLst/>
          </a:prstGeom>
          <a:ln>
            <a:noFill/>
          </a:ln>
          <a:effectLst/>
        </p:spPr>
        <p:txBody>
          <a:bodyPr wrap="square">
            <a:spAutoFit/>
          </a:bodyPr>
          <a:lstStyle/>
          <a:p>
            <a:pPr algn="ctr">
              <a:lnSpc>
                <a:spcPct val="90000"/>
              </a:lnSpc>
            </a:pPr>
            <a:r>
              <a:rPr lang="en-US" sz="1400" b="1" i="0">
                <a:solidFill>
                  <a:srgbClr val="803000"/>
                </a:solidFill>
                <a:latin typeface="Chalkboard" charset="0"/>
                <a:cs typeface="Chalkboard" charset="0"/>
              </a:rPr>
              <a:t>Maria Goeppert-Mayer &amp; J. Hans D. Jensen (</a:t>
            </a:r>
            <a:r>
              <a:rPr lang="en-US" sz="1400" b="1" i="0">
                <a:solidFill>
                  <a:srgbClr val="803000"/>
                </a:solidFill>
                <a:latin typeface="+mn-lt"/>
                <a:cs typeface="Chalkboard" charset="0"/>
              </a:rPr>
              <a:t>~</a:t>
            </a:r>
            <a:r>
              <a:rPr lang="en-US" sz="1400" b="1" i="0">
                <a:solidFill>
                  <a:srgbClr val="803000"/>
                </a:solidFill>
                <a:latin typeface="Chalkboard" charset="0"/>
                <a:cs typeface="Chalkboard" charset="0"/>
              </a:rPr>
              <a:t>’50)</a:t>
            </a:r>
          </a:p>
          <a:p>
            <a:pPr algn="ctr">
              <a:lnSpc>
                <a:spcPct val="90000"/>
              </a:lnSpc>
            </a:pPr>
            <a:r>
              <a:rPr lang="en-US" sz="1400" u="none">
                <a:solidFill>
                  <a:srgbClr val="803000"/>
                </a:solidFill>
                <a:latin typeface="Chalkboard" charset="0"/>
                <a:cs typeface="Chalkboard" charset="0"/>
              </a:rPr>
              <a:t>“…for their discoveries concerning nuclear shell structure …” </a:t>
            </a:r>
            <a:r>
              <a:rPr lang="en-US" b="1" u="none">
                <a:solidFill>
                  <a:srgbClr val="008000"/>
                </a:solidFill>
                <a:latin typeface="Chalkboard" charset="0"/>
                <a:cs typeface="Chalkboard" charset="0"/>
              </a:rPr>
              <a:t>(1963 Nobel Prize)</a:t>
            </a:r>
          </a:p>
        </p:txBody>
      </p:sp>
      <p:pic>
        <p:nvPicPr>
          <p:cNvPr id="13" name="gamma2.mov" descr="/Users/launey/Desktop/KDS-book/KDS_CONFERENCES/LSU/JPD_2006DistinguishedResearchMasterOfEngineeringScienceTechnology/UniverseOfPhysics/gamma2.mov">
            <a:hlinkClick r:id="" action="ppaction://media"/>
            <a:extLst>
              <a:ext uri="{FF2B5EF4-FFF2-40B4-BE49-F238E27FC236}">
                <a16:creationId xmlns:a16="http://schemas.microsoft.com/office/drawing/2014/main" id="{7E95D422-9E13-1034-065C-6812BD764F76}"/>
              </a:ext>
            </a:extLst>
          </p:cNvPr>
          <p:cNvPicPr>
            <a:picLocks noChangeAspect="1" noChangeArrowheads="1"/>
          </p:cNvPicPr>
          <p:nvPr>
            <a:videoFile r:link="rId2"/>
            <p:extLst>
              <p:ext uri="{DAA4B4D4-6D71-4841-9C94-3DE7FCFB9230}">
                <p14:media xmlns:p14="http://schemas.microsoft.com/office/powerpoint/2010/main" r:link="rId1"/>
              </p:ext>
            </p:extLst>
          </p:nvPr>
        </p:nvPicPr>
        <p:blipFill>
          <a:blip r:embed="rId7">
            <a:extLst>
              <a:ext uri="{28A0092B-C50C-407E-A947-70E740481C1C}">
                <a14:useLocalDpi xmlns:a14="http://schemas.microsoft.com/office/drawing/2010/main" val="0"/>
              </a:ext>
            </a:extLst>
          </a:blip>
          <a:srcRect/>
          <a:stretch>
            <a:fillRect/>
          </a:stretch>
        </p:blipFill>
        <p:spPr bwMode="auto">
          <a:xfrm>
            <a:off x="5656072" y="4042814"/>
            <a:ext cx="1778000" cy="1778000"/>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beta2.mov" descr="/Users/launey/Desktop/KDS-book/KDS_CONFERENCES/LSU/JPD_2006DistinguishedResearchMasterOfEngineeringScienceTechnology/UniverseOfPhysics/beta2.mov">
            <a:hlinkClick r:id="" action="ppaction://media"/>
            <a:extLst>
              <a:ext uri="{FF2B5EF4-FFF2-40B4-BE49-F238E27FC236}">
                <a16:creationId xmlns:a16="http://schemas.microsoft.com/office/drawing/2014/main" id="{68DA1268-9899-AAE4-B535-D8AA72DEFFC8}"/>
              </a:ext>
            </a:extLst>
          </p:cNvPr>
          <p:cNvPicPr>
            <a:picLocks noChangeAspect="1" noChangeArrowheads="1"/>
          </p:cNvPicPr>
          <p:nvPr>
            <a:videoFile r:link="rId4"/>
            <p:extLst>
              <p:ext uri="{DAA4B4D4-6D71-4841-9C94-3DE7FCFB9230}">
                <p14:media xmlns:p14="http://schemas.microsoft.com/office/powerpoint/2010/main" r:link="rId3"/>
              </p:ext>
            </p:extLst>
          </p:nvPr>
        </p:nvPicPr>
        <p:blipFill>
          <a:blip r:embed="rId8">
            <a:extLst>
              <a:ext uri="{28A0092B-C50C-407E-A947-70E740481C1C}">
                <a14:useLocalDpi xmlns:a14="http://schemas.microsoft.com/office/drawing/2010/main" val="0"/>
              </a:ext>
            </a:extLst>
          </a:blip>
          <a:srcRect/>
          <a:stretch>
            <a:fillRect/>
          </a:stretch>
        </p:blipFill>
        <p:spPr bwMode="auto">
          <a:xfrm>
            <a:off x="7493342" y="4025900"/>
            <a:ext cx="1540930" cy="1540930"/>
          </a:xfrm>
          <a:prstGeom prst="rect">
            <a:avLst/>
          </a:prstGeom>
          <a:noFill/>
          <a:extLst>
            <a:ext uri="{909E8E84-426E-40dd-AFC4-6F175D3DCCD1}">
              <a14:hiddenFill xmlns:a14="http://schemas.microsoft.com/office/drawing/2010/main" xmlns="">
                <a:solidFill>
                  <a:srgbClr val="FFFFFF"/>
                </a:solidFill>
              </a14:hiddenFill>
            </a:ext>
          </a:extLst>
        </p:spPr>
      </p:pic>
      <p:sp>
        <p:nvSpPr>
          <p:cNvPr id="15" name="AutoShape 6">
            <a:extLst>
              <a:ext uri="{FF2B5EF4-FFF2-40B4-BE49-F238E27FC236}">
                <a16:creationId xmlns:a16="http://schemas.microsoft.com/office/drawing/2014/main" id="{E3CFADD5-B8F1-82D4-A117-3F9AEACCD9DC}"/>
              </a:ext>
            </a:extLst>
          </p:cNvPr>
          <p:cNvSpPr>
            <a:spLocks noChangeArrowheads="1"/>
          </p:cNvSpPr>
          <p:nvPr/>
        </p:nvSpPr>
        <p:spPr bwMode="auto">
          <a:xfrm>
            <a:off x="7529313" y="5564708"/>
            <a:ext cx="1761084" cy="520700"/>
          </a:xfrm>
          <a:prstGeom prst="roundRect">
            <a:avLst>
              <a:gd name="adj" fmla="val 16667"/>
            </a:avLst>
          </a:prstGeom>
          <a:solidFill>
            <a:srgbClr val="F1DBD4"/>
          </a:solidFill>
          <a:ln w="9525">
            <a:solidFill>
              <a:schemeClr val="hlink"/>
            </a:solidFill>
            <a:round/>
            <a:headEnd/>
            <a:tailEnd/>
          </a:ln>
          <a:effectLst>
            <a:outerShdw blurRad="63500" dist="38099" dir="2700000" algn="ctr" rotWithShape="0">
              <a:schemeClr val="bg2">
                <a:alpha val="74998"/>
              </a:schemeClr>
            </a:outerShdw>
          </a:effectLst>
        </p:spPr>
        <p:txBody>
          <a:bodyPr wrap="none" anchor="ctr"/>
          <a:lstStyle/>
          <a:p>
            <a:pPr algn="ctr"/>
            <a:r>
              <a:rPr lang="en-US" b="1" u="none">
                <a:latin typeface="Symbol" charset="2"/>
                <a:cs typeface="Symbol" charset="2"/>
                <a:sym typeface="Symbol" charset="0"/>
              </a:rPr>
              <a:t>β</a:t>
            </a:r>
            <a:r>
              <a:rPr lang="en-US" b="1" i="0" u="none">
                <a:latin typeface="Bradley Hand ITC TT-Bold" charset="0"/>
                <a:sym typeface="Symbol" charset="0"/>
              </a:rPr>
              <a:t> </a:t>
            </a:r>
            <a:r>
              <a:rPr lang="en-US" b="1" i="0" u="none">
                <a:latin typeface="Times New Roman" charset="0"/>
              </a:rPr>
              <a:t>vibrations</a:t>
            </a:r>
            <a:endParaRPr lang="en-US" b="1" i="0" u="none">
              <a:latin typeface="Bradley Hand ITC TT-Bold" charset="0"/>
            </a:endParaRPr>
          </a:p>
        </p:txBody>
      </p:sp>
      <p:sp>
        <p:nvSpPr>
          <p:cNvPr id="16" name="Rectangle 15">
            <a:extLst>
              <a:ext uri="{FF2B5EF4-FFF2-40B4-BE49-F238E27FC236}">
                <a16:creationId xmlns:a16="http://schemas.microsoft.com/office/drawing/2014/main" id="{911A0000-DD40-816D-2E0B-A1BD1776A1CF}"/>
              </a:ext>
            </a:extLst>
          </p:cNvPr>
          <p:cNvSpPr/>
          <p:nvPr/>
        </p:nvSpPr>
        <p:spPr>
          <a:xfrm>
            <a:off x="1510238" y="63268"/>
            <a:ext cx="1969562" cy="461665"/>
          </a:xfrm>
          <a:prstGeom prst="rect">
            <a:avLst/>
          </a:prstGeom>
          <a:noFill/>
        </p:spPr>
        <p:txBody>
          <a:bodyPr wrap="square" lIns="91440" tIns="45720" rIns="91440" bIns="45720">
            <a:spAutoFit/>
          </a:bodyPr>
          <a:lstStyle/>
          <a:p>
            <a:pPr algn="ctr"/>
            <a:r>
              <a:rPr lang="en-US" sz="2400" b="1">
                <a:ln w="12700" cmpd="sng">
                  <a:solidFill>
                    <a:schemeClr val="tx1">
                      <a:alpha val="50000"/>
                    </a:schemeClr>
                  </a:solidFill>
                  <a:prstDash val="solid"/>
                </a:ln>
                <a:solidFill>
                  <a:srgbClr val="0000FF"/>
                </a:solidFill>
                <a:latin typeface="Chalkboard" panose="03050602040202020205" pitchFamily="66" charset="77"/>
                <a:cs typeface="Times"/>
              </a:rPr>
              <a:t>Shell Model</a:t>
            </a:r>
          </a:p>
        </p:txBody>
      </p:sp>
      <p:sp>
        <p:nvSpPr>
          <p:cNvPr id="17" name="Rectangle 16">
            <a:extLst>
              <a:ext uri="{FF2B5EF4-FFF2-40B4-BE49-F238E27FC236}">
                <a16:creationId xmlns:a16="http://schemas.microsoft.com/office/drawing/2014/main" id="{76995B84-3D9D-482B-7B77-80D82CDB993A}"/>
              </a:ext>
            </a:extLst>
          </p:cNvPr>
          <p:cNvSpPr/>
          <p:nvPr/>
        </p:nvSpPr>
        <p:spPr>
          <a:xfrm>
            <a:off x="6029067" y="63267"/>
            <a:ext cx="2758317" cy="461665"/>
          </a:xfrm>
          <a:prstGeom prst="rect">
            <a:avLst/>
          </a:prstGeom>
          <a:noFill/>
        </p:spPr>
        <p:txBody>
          <a:bodyPr wrap="square" lIns="91440" tIns="45720" rIns="91440" bIns="45720">
            <a:spAutoFit/>
          </a:bodyPr>
          <a:lstStyle/>
          <a:p>
            <a:pPr algn="ctr"/>
            <a:r>
              <a:rPr lang="en-US" sz="2400" b="1">
                <a:ln w="10541" cmpd="sng">
                  <a:solidFill>
                    <a:schemeClr val="tx1">
                      <a:alpha val="50000"/>
                    </a:schemeClr>
                  </a:solidFill>
                  <a:prstDash val="solid"/>
                </a:ln>
                <a:solidFill>
                  <a:srgbClr val="FF0000"/>
                </a:solidFill>
                <a:latin typeface="Chalkboard" panose="03050602040202020205" pitchFamily="66" charset="77"/>
              </a:rPr>
              <a:t>Collective Model</a:t>
            </a:r>
          </a:p>
        </p:txBody>
      </p:sp>
      <p:grpSp>
        <p:nvGrpSpPr>
          <p:cNvPr id="18" name="Group 17">
            <a:extLst>
              <a:ext uri="{FF2B5EF4-FFF2-40B4-BE49-F238E27FC236}">
                <a16:creationId xmlns:a16="http://schemas.microsoft.com/office/drawing/2014/main" id="{53159F64-9F70-F35B-60D5-A3D9DA62A1DD}"/>
              </a:ext>
            </a:extLst>
          </p:cNvPr>
          <p:cNvGrpSpPr/>
          <p:nvPr/>
        </p:nvGrpSpPr>
        <p:grpSpPr>
          <a:xfrm>
            <a:off x="1099078" y="2032000"/>
            <a:ext cx="2625725" cy="3679827"/>
            <a:chOff x="1130828" y="1479552"/>
            <a:chExt cx="2625725" cy="3152775"/>
          </a:xfrm>
        </p:grpSpPr>
        <p:sp>
          <p:nvSpPr>
            <p:cNvPr id="19" name="Oval 6">
              <a:extLst>
                <a:ext uri="{FF2B5EF4-FFF2-40B4-BE49-F238E27FC236}">
                  <a16:creationId xmlns:a16="http://schemas.microsoft.com/office/drawing/2014/main" id="{7DAC6531-C4DD-5198-D6F7-C38938F80878}"/>
                </a:ext>
              </a:extLst>
            </p:cNvPr>
            <p:cNvSpPr>
              <a:spLocks noChangeAspect="1" noChangeArrowheads="1"/>
            </p:cNvSpPr>
            <p:nvPr/>
          </p:nvSpPr>
          <p:spPr bwMode="auto">
            <a:xfrm>
              <a:off x="2132012" y="4216402"/>
              <a:ext cx="598487" cy="317500"/>
            </a:xfrm>
            <a:prstGeom prst="ellipse">
              <a:avLst/>
            </a:prstGeom>
            <a:solidFill>
              <a:schemeClr val="tx2">
                <a:alpha val="50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0" name="Oval 7">
              <a:extLst>
                <a:ext uri="{FF2B5EF4-FFF2-40B4-BE49-F238E27FC236}">
                  <a16:creationId xmlns:a16="http://schemas.microsoft.com/office/drawing/2014/main" id="{F5494DAE-7F04-6F87-C420-B457CF7BE40E}"/>
                </a:ext>
              </a:extLst>
            </p:cNvPr>
            <p:cNvSpPr>
              <a:spLocks noChangeAspect="1" noChangeArrowheads="1"/>
            </p:cNvSpPr>
            <p:nvPr/>
          </p:nvSpPr>
          <p:spPr bwMode="auto">
            <a:xfrm>
              <a:off x="1976437" y="3841752"/>
              <a:ext cx="933450" cy="474663"/>
            </a:xfrm>
            <a:prstGeom prst="ellipse">
              <a:avLst/>
            </a:prstGeom>
            <a:solidFill>
              <a:schemeClr val="tx2">
                <a:alpha val="57001"/>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1" name="Oval 8">
              <a:extLst>
                <a:ext uri="{FF2B5EF4-FFF2-40B4-BE49-F238E27FC236}">
                  <a16:creationId xmlns:a16="http://schemas.microsoft.com/office/drawing/2014/main" id="{EF830BF6-BCBE-A26A-34E7-B8736FD6C499}"/>
                </a:ext>
              </a:extLst>
            </p:cNvPr>
            <p:cNvSpPr>
              <a:spLocks noChangeAspect="1" noChangeArrowheads="1"/>
            </p:cNvSpPr>
            <p:nvPr/>
          </p:nvSpPr>
          <p:spPr bwMode="auto">
            <a:xfrm>
              <a:off x="1806574" y="3433765"/>
              <a:ext cx="1265238" cy="593725"/>
            </a:xfrm>
            <a:prstGeom prst="ellipse">
              <a:avLst/>
            </a:prstGeom>
            <a:solidFill>
              <a:schemeClr val="tx2">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2" name="Oval 9">
              <a:extLst>
                <a:ext uri="{FF2B5EF4-FFF2-40B4-BE49-F238E27FC236}">
                  <a16:creationId xmlns:a16="http://schemas.microsoft.com/office/drawing/2014/main" id="{F535868E-ADC8-C4BA-6F1B-F37B4DF19E4E}"/>
                </a:ext>
              </a:extLst>
            </p:cNvPr>
            <p:cNvSpPr>
              <a:spLocks noChangeAspect="1" noChangeArrowheads="1"/>
            </p:cNvSpPr>
            <p:nvPr/>
          </p:nvSpPr>
          <p:spPr bwMode="auto">
            <a:xfrm>
              <a:off x="1643591" y="2839506"/>
              <a:ext cx="1601788" cy="752475"/>
            </a:xfrm>
            <a:prstGeom prst="ellipse">
              <a:avLst/>
            </a:prstGeom>
            <a:solidFill>
              <a:schemeClr val="folHlink">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3" name="Oval 10">
              <a:extLst>
                <a:ext uri="{FF2B5EF4-FFF2-40B4-BE49-F238E27FC236}">
                  <a16:creationId xmlns:a16="http://schemas.microsoft.com/office/drawing/2014/main" id="{B988AEBC-4F76-B35F-5998-E01D09FC6A92}"/>
                </a:ext>
              </a:extLst>
            </p:cNvPr>
            <p:cNvSpPr>
              <a:spLocks noChangeAspect="1" noChangeArrowheads="1"/>
            </p:cNvSpPr>
            <p:nvPr/>
          </p:nvSpPr>
          <p:spPr bwMode="auto">
            <a:xfrm>
              <a:off x="1494896" y="2288113"/>
              <a:ext cx="1893887" cy="876300"/>
            </a:xfrm>
            <a:prstGeom prst="ellipse">
              <a:avLst/>
            </a:prstGeom>
            <a:solidFill>
              <a:schemeClr val="folHlink">
                <a:alpha val="55000"/>
              </a:scheme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24" name="Group 2">
              <a:extLst>
                <a:ext uri="{FF2B5EF4-FFF2-40B4-BE49-F238E27FC236}">
                  <a16:creationId xmlns:a16="http://schemas.microsoft.com/office/drawing/2014/main" id="{9D1ABBB1-3D87-90EA-3589-A34EA1C5F5B0}"/>
                </a:ext>
              </a:extLst>
            </p:cNvPr>
            <p:cNvGrpSpPr>
              <a:grpSpLocks/>
            </p:cNvGrpSpPr>
            <p:nvPr/>
          </p:nvGrpSpPr>
          <p:grpSpPr bwMode="auto">
            <a:xfrm>
              <a:off x="1130828" y="1479552"/>
              <a:ext cx="2625725" cy="3152775"/>
              <a:chOff x="2075" y="1727"/>
              <a:chExt cx="1534" cy="1799"/>
            </a:xfrm>
          </p:grpSpPr>
          <p:sp>
            <p:nvSpPr>
              <p:cNvPr id="28" name="Freeform 3">
                <a:extLst>
                  <a:ext uri="{FF2B5EF4-FFF2-40B4-BE49-F238E27FC236}">
                    <a16:creationId xmlns:a16="http://schemas.microsoft.com/office/drawing/2014/main" id="{70724CBD-D006-9B26-09CF-6AD521DAFA54}"/>
                  </a:ext>
                </a:extLst>
              </p:cNvPr>
              <p:cNvSpPr>
                <a:spLocks/>
              </p:cNvSpPr>
              <p:nvPr/>
            </p:nvSpPr>
            <p:spPr bwMode="auto">
              <a:xfrm>
                <a:off x="2841" y="1727"/>
                <a:ext cx="768" cy="1799"/>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9" name="Freeform 4">
                <a:extLst>
                  <a:ext uri="{FF2B5EF4-FFF2-40B4-BE49-F238E27FC236}">
                    <a16:creationId xmlns:a16="http://schemas.microsoft.com/office/drawing/2014/main" id="{69339EE6-FAB7-9E28-6EA0-C72D13C69909}"/>
                  </a:ext>
                </a:extLst>
              </p:cNvPr>
              <p:cNvSpPr>
                <a:spLocks/>
              </p:cNvSpPr>
              <p:nvPr/>
            </p:nvSpPr>
            <p:spPr bwMode="auto">
              <a:xfrm flipH="1">
                <a:off x="2075" y="1727"/>
                <a:ext cx="768" cy="1799"/>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5" name="Line 27">
              <a:extLst>
                <a:ext uri="{FF2B5EF4-FFF2-40B4-BE49-F238E27FC236}">
                  <a16:creationId xmlns:a16="http://schemas.microsoft.com/office/drawing/2014/main" id="{E3331A07-0804-396B-284F-686F244C5482}"/>
                </a:ext>
              </a:extLst>
            </p:cNvPr>
            <p:cNvSpPr>
              <a:spLocks noChangeShapeType="1"/>
            </p:cNvSpPr>
            <p:nvPr/>
          </p:nvSpPr>
          <p:spPr bwMode="auto">
            <a:xfrm>
              <a:off x="2112962" y="4395790"/>
              <a:ext cx="639762" cy="0"/>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6" name="Line 28">
              <a:extLst>
                <a:ext uri="{FF2B5EF4-FFF2-40B4-BE49-F238E27FC236}">
                  <a16:creationId xmlns:a16="http://schemas.microsoft.com/office/drawing/2014/main" id="{C53887F5-8CC0-5A7E-9C99-988E605B66CA}"/>
                </a:ext>
              </a:extLst>
            </p:cNvPr>
            <p:cNvSpPr>
              <a:spLocks noChangeShapeType="1"/>
            </p:cNvSpPr>
            <p:nvPr/>
          </p:nvSpPr>
          <p:spPr bwMode="auto">
            <a:xfrm>
              <a:off x="1944687" y="4087815"/>
              <a:ext cx="960437" cy="0"/>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7" name="Line 28">
              <a:extLst>
                <a:ext uri="{FF2B5EF4-FFF2-40B4-BE49-F238E27FC236}">
                  <a16:creationId xmlns:a16="http://schemas.microsoft.com/office/drawing/2014/main" id="{C5F798CD-56AF-490F-DD0B-4D6C7994FBEE}"/>
                </a:ext>
              </a:extLst>
            </p:cNvPr>
            <p:cNvSpPr>
              <a:spLocks noChangeShapeType="1"/>
            </p:cNvSpPr>
            <p:nvPr/>
          </p:nvSpPr>
          <p:spPr bwMode="auto">
            <a:xfrm flipV="1">
              <a:off x="1782234" y="3714748"/>
              <a:ext cx="1314450" cy="12701"/>
            </a:xfrm>
            <a:prstGeom prst="line">
              <a:avLst/>
            </a:prstGeom>
            <a:noFill/>
            <a:ln w="28575">
              <a:solidFill>
                <a:schemeClr val="fo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30" name="Oval 29">
            <a:extLst>
              <a:ext uri="{FF2B5EF4-FFF2-40B4-BE49-F238E27FC236}">
                <a16:creationId xmlns:a16="http://schemas.microsoft.com/office/drawing/2014/main" id="{1E020117-E69B-00FC-9798-50E533A3A673}"/>
              </a:ext>
            </a:extLst>
          </p:cNvPr>
          <p:cNvSpPr>
            <a:spLocks noChangeAspect="1" noChangeArrowheads="1"/>
          </p:cNvSpPr>
          <p:nvPr/>
        </p:nvSpPr>
        <p:spPr bwMode="auto">
          <a:xfrm>
            <a:off x="2172784" y="5320704"/>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1" name="Oval 30">
            <a:extLst>
              <a:ext uri="{FF2B5EF4-FFF2-40B4-BE49-F238E27FC236}">
                <a16:creationId xmlns:a16="http://schemas.microsoft.com/office/drawing/2014/main" id="{D0F89050-CC3B-C102-6997-2F6840692053}"/>
              </a:ext>
            </a:extLst>
          </p:cNvPr>
          <p:cNvSpPr>
            <a:spLocks noChangeAspect="1" noChangeArrowheads="1"/>
          </p:cNvSpPr>
          <p:nvPr/>
        </p:nvSpPr>
        <p:spPr bwMode="auto">
          <a:xfrm>
            <a:off x="2137858" y="5429183"/>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2" name="Oval 31">
            <a:extLst>
              <a:ext uri="{FF2B5EF4-FFF2-40B4-BE49-F238E27FC236}">
                <a16:creationId xmlns:a16="http://schemas.microsoft.com/office/drawing/2014/main" id="{826EF07A-700A-6C39-F91F-470748B7AFD7}"/>
              </a:ext>
            </a:extLst>
          </p:cNvPr>
          <p:cNvSpPr>
            <a:spLocks noChangeAspect="1" noChangeArrowheads="1"/>
          </p:cNvSpPr>
          <p:nvPr/>
        </p:nvSpPr>
        <p:spPr bwMode="auto">
          <a:xfrm>
            <a:off x="2483402" y="5317001"/>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3" name="Oval 32">
            <a:extLst>
              <a:ext uri="{FF2B5EF4-FFF2-40B4-BE49-F238E27FC236}">
                <a16:creationId xmlns:a16="http://schemas.microsoft.com/office/drawing/2014/main" id="{5591066F-00AA-EB78-ED49-C89521578E21}"/>
              </a:ext>
            </a:extLst>
          </p:cNvPr>
          <p:cNvSpPr>
            <a:spLocks noChangeAspect="1" noChangeArrowheads="1"/>
          </p:cNvSpPr>
          <p:nvPr/>
        </p:nvSpPr>
        <p:spPr bwMode="auto">
          <a:xfrm>
            <a:off x="2531549" y="5424951"/>
            <a:ext cx="141288"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4" name="Oval 33">
            <a:extLst>
              <a:ext uri="{FF2B5EF4-FFF2-40B4-BE49-F238E27FC236}">
                <a16:creationId xmlns:a16="http://schemas.microsoft.com/office/drawing/2014/main" id="{EC2C615F-06BC-287C-3B75-C7997DA655C8}"/>
              </a:ext>
            </a:extLst>
          </p:cNvPr>
          <p:cNvSpPr>
            <a:spLocks noChangeAspect="1" noChangeArrowheads="1"/>
          </p:cNvSpPr>
          <p:nvPr/>
        </p:nvSpPr>
        <p:spPr bwMode="auto">
          <a:xfrm>
            <a:off x="2480760" y="4960871"/>
            <a:ext cx="141288"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5" name="Oval 34">
            <a:extLst>
              <a:ext uri="{FF2B5EF4-FFF2-40B4-BE49-F238E27FC236}">
                <a16:creationId xmlns:a16="http://schemas.microsoft.com/office/drawing/2014/main" id="{B7325D1D-2BDB-B7F3-95BB-8FD7034F51D0}"/>
              </a:ext>
            </a:extLst>
          </p:cNvPr>
          <p:cNvSpPr>
            <a:spLocks noChangeAspect="1" noChangeArrowheads="1"/>
          </p:cNvSpPr>
          <p:nvPr/>
        </p:nvSpPr>
        <p:spPr bwMode="auto">
          <a:xfrm>
            <a:off x="2452714" y="5073054"/>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6" name="Oval 35">
            <a:extLst>
              <a:ext uri="{FF2B5EF4-FFF2-40B4-BE49-F238E27FC236}">
                <a16:creationId xmlns:a16="http://schemas.microsoft.com/office/drawing/2014/main" id="{08A06C6D-9743-C960-D2AA-EA3685EE85E6}"/>
              </a:ext>
            </a:extLst>
          </p:cNvPr>
          <p:cNvSpPr>
            <a:spLocks noChangeAspect="1" noChangeArrowheads="1"/>
          </p:cNvSpPr>
          <p:nvPr/>
        </p:nvSpPr>
        <p:spPr bwMode="auto">
          <a:xfrm>
            <a:off x="2004510" y="4965105"/>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7" name="Oval 36">
            <a:extLst>
              <a:ext uri="{FF2B5EF4-FFF2-40B4-BE49-F238E27FC236}">
                <a16:creationId xmlns:a16="http://schemas.microsoft.com/office/drawing/2014/main" id="{9D480EB9-B937-9252-5A5E-955EEE8D111B}"/>
              </a:ext>
            </a:extLst>
          </p:cNvPr>
          <p:cNvSpPr>
            <a:spLocks noChangeAspect="1" noChangeArrowheads="1"/>
          </p:cNvSpPr>
          <p:nvPr/>
        </p:nvSpPr>
        <p:spPr bwMode="auto">
          <a:xfrm>
            <a:off x="1973817" y="5073584"/>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8" name="Oval 37">
            <a:extLst>
              <a:ext uri="{FF2B5EF4-FFF2-40B4-BE49-F238E27FC236}">
                <a16:creationId xmlns:a16="http://schemas.microsoft.com/office/drawing/2014/main" id="{AFE3C5C9-0183-8525-6A5B-0786481FFF86}"/>
              </a:ext>
            </a:extLst>
          </p:cNvPr>
          <p:cNvSpPr>
            <a:spLocks noChangeAspect="1" noChangeArrowheads="1"/>
          </p:cNvSpPr>
          <p:nvPr/>
        </p:nvSpPr>
        <p:spPr bwMode="auto">
          <a:xfrm>
            <a:off x="2145798" y="4961402"/>
            <a:ext cx="141287"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39" name="Oval 38">
            <a:extLst>
              <a:ext uri="{FF2B5EF4-FFF2-40B4-BE49-F238E27FC236}">
                <a16:creationId xmlns:a16="http://schemas.microsoft.com/office/drawing/2014/main" id="{7C7C7EEB-C44D-7082-2FD2-371DD5138F40}"/>
              </a:ext>
            </a:extLst>
          </p:cNvPr>
          <p:cNvSpPr>
            <a:spLocks noChangeAspect="1" noChangeArrowheads="1"/>
          </p:cNvSpPr>
          <p:nvPr/>
        </p:nvSpPr>
        <p:spPr bwMode="auto">
          <a:xfrm>
            <a:off x="2110872" y="5069880"/>
            <a:ext cx="141287"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0" name="Oval 39">
            <a:extLst>
              <a:ext uri="{FF2B5EF4-FFF2-40B4-BE49-F238E27FC236}">
                <a16:creationId xmlns:a16="http://schemas.microsoft.com/office/drawing/2014/main" id="{E38D4EA5-BDBA-D84A-870A-1BF19E3CD277}"/>
              </a:ext>
            </a:extLst>
          </p:cNvPr>
          <p:cNvSpPr>
            <a:spLocks noChangeAspect="1" noChangeArrowheads="1"/>
          </p:cNvSpPr>
          <p:nvPr/>
        </p:nvSpPr>
        <p:spPr bwMode="auto">
          <a:xfrm>
            <a:off x="2619401" y="4960343"/>
            <a:ext cx="141288"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1" name="Oval 40">
            <a:extLst>
              <a:ext uri="{FF2B5EF4-FFF2-40B4-BE49-F238E27FC236}">
                <a16:creationId xmlns:a16="http://schemas.microsoft.com/office/drawing/2014/main" id="{6A4BCF0F-52AD-88EA-9B47-13BFE1A7BB21}"/>
              </a:ext>
            </a:extLst>
          </p:cNvPr>
          <p:cNvSpPr>
            <a:spLocks noChangeAspect="1" noChangeArrowheads="1"/>
          </p:cNvSpPr>
          <p:nvPr/>
        </p:nvSpPr>
        <p:spPr bwMode="auto">
          <a:xfrm>
            <a:off x="2582889" y="5068293"/>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2" name="Oval 41">
            <a:extLst>
              <a:ext uri="{FF2B5EF4-FFF2-40B4-BE49-F238E27FC236}">
                <a16:creationId xmlns:a16="http://schemas.microsoft.com/office/drawing/2014/main" id="{D6B89E55-DC1B-1C74-0A31-CEF18D15F99A}"/>
              </a:ext>
            </a:extLst>
          </p:cNvPr>
          <p:cNvSpPr>
            <a:spLocks noChangeAspect="1" noChangeArrowheads="1"/>
          </p:cNvSpPr>
          <p:nvPr/>
        </p:nvSpPr>
        <p:spPr bwMode="auto">
          <a:xfrm>
            <a:off x="2281264" y="4965636"/>
            <a:ext cx="141287"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3" name="Oval 42">
            <a:extLst>
              <a:ext uri="{FF2B5EF4-FFF2-40B4-BE49-F238E27FC236}">
                <a16:creationId xmlns:a16="http://schemas.microsoft.com/office/drawing/2014/main" id="{35F77A43-FB3E-58B1-66E4-A527B8CC4991}"/>
              </a:ext>
            </a:extLst>
          </p:cNvPr>
          <p:cNvSpPr>
            <a:spLocks noChangeAspect="1" noChangeArrowheads="1"/>
          </p:cNvSpPr>
          <p:nvPr/>
        </p:nvSpPr>
        <p:spPr bwMode="auto">
          <a:xfrm>
            <a:off x="2250571" y="5069881"/>
            <a:ext cx="141287"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4" name="Oval 43">
            <a:extLst>
              <a:ext uri="{FF2B5EF4-FFF2-40B4-BE49-F238E27FC236}">
                <a16:creationId xmlns:a16="http://schemas.microsoft.com/office/drawing/2014/main" id="{50B2BA82-2507-6293-4865-F5D3FEDB17B1}"/>
              </a:ext>
            </a:extLst>
          </p:cNvPr>
          <p:cNvSpPr>
            <a:spLocks noChangeAspect="1" noChangeArrowheads="1"/>
          </p:cNvSpPr>
          <p:nvPr/>
        </p:nvSpPr>
        <p:spPr bwMode="auto">
          <a:xfrm>
            <a:off x="2742169" y="4960343"/>
            <a:ext cx="141288"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5" name="Oval 44">
            <a:extLst>
              <a:ext uri="{FF2B5EF4-FFF2-40B4-BE49-F238E27FC236}">
                <a16:creationId xmlns:a16="http://schemas.microsoft.com/office/drawing/2014/main" id="{72A8EAFC-304C-2F8E-5338-0A77CAFF1747}"/>
              </a:ext>
            </a:extLst>
          </p:cNvPr>
          <p:cNvSpPr>
            <a:spLocks noChangeAspect="1" noChangeArrowheads="1"/>
          </p:cNvSpPr>
          <p:nvPr/>
        </p:nvSpPr>
        <p:spPr bwMode="auto">
          <a:xfrm>
            <a:off x="2722589" y="5068293"/>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6" name="Oval 45">
            <a:extLst>
              <a:ext uri="{FF2B5EF4-FFF2-40B4-BE49-F238E27FC236}">
                <a16:creationId xmlns:a16="http://schemas.microsoft.com/office/drawing/2014/main" id="{794CE1AA-6A9F-0574-0521-8E2DE1C22CB3}"/>
              </a:ext>
            </a:extLst>
          </p:cNvPr>
          <p:cNvSpPr>
            <a:spLocks noChangeAspect="1" noChangeArrowheads="1"/>
          </p:cNvSpPr>
          <p:nvPr/>
        </p:nvSpPr>
        <p:spPr bwMode="auto">
          <a:xfrm>
            <a:off x="2809903" y="4490443"/>
            <a:ext cx="141288"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7" name="Oval 46">
            <a:extLst>
              <a:ext uri="{FF2B5EF4-FFF2-40B4-BE49-F238E27FC236}">
                <a16:creationId xmlns:a16="http://schemas.microsoft.com/office/drawing/2014/main" id="{8D3EE56B-D91C-A050-3D2A-1F5C062B525B}"/>
              </a:ext>
            </a:extLst>
          </p:cNvPr>
          <p:cNvSpPr>
            <a:spLocks noChangeAspect="1" noChangeArrowheads="1"/>
          </p:cNvSpPr>
          <p:nvPr/>
        </p:nvSpPr>
        <p:spPr bwMode="auto">
          <a:xfrm>
            <a:off x="2849579" y="4598393"/>
            <a:ext cx="141287" cy="159348"/>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8" name="Oval 47">
            <a:extLst>
              <a:ext uri="{FF2B5EF4-FFF2-40B4-BE49-F238E27FC236}">
                <a16:creationId xmlns:a16="http://schemas.microsoft.com/office/drawing/2014/main" id="{C3E295BB-0252-C983-7D49-732C66247BD0}"/>
              </a:ext>
            </a:extLst>
          </p:cNvPr>
          <p:cNvSpPr>
            <a:spLocks noChangeAspect="1" noChangeArrowheads="1"/>
          </p:cNvSpPr>
          <p:nvPr/>
        </p:nvSpPr>
        <p:spPr bwMode="auto">
          <a:xfrm>
            <a:off x="1869049" y="4499438"/>
            <a:ext cx="141288"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49" name="Oval 48">
            <a:extLst>
              <a:ext uri="{FF2B5EF4-FFF2-40B4-BE49-F238E27FC236}">
                <a16:creationId xmlns:a16="http://schemas.microsoft.com/office/drawing/2014/main" id="{3C541B04-8BD4-8502-5930-7A8E256F46BD}"/>
              </a:ext>
            </a:extLst>
          </p:cNvPr>
          <p:cNvSpPr>
            <a:spLocks noChangeAspect="1" noChangeArrowheads="1"/>
          </p:cNvSpPr>
          <p:nvPr/>
        </p:nvSpPr>
        <p:spPr bwMode="auto">
          <a:xfrm>
            <a:off x="1835722" y="4612679"/>
            <a:ext cx="141287" cy="159348"/>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a14="http://schemas.microsoft.com/office/drawing/2010/main" xmlns="" w="9525">
                <a:solidFill>
                  <a:schemeClr val="tx1"/>
                </a:solidFill>
                <a:round/>
                <a:headEnd/>
                <a:tailEnd/>
              </a14:hiddenLine>
            </a:ext>
          </a:extLst>
        </p:spPr>
        <p:txBody>
          <a:bodyPr wrap="none" anchor="ctr"/>
          <a:lstStyle/>
          <a:p>
            <a:pPr>
              <a:defRPr/>
            </a:pPr>
            <a:endParaRPr lang="en-US">
              <a:cs typeface="+mn-cs"/>
            </a:endParaRPr>
          </a:p>
        </p:txBody>
      </p:sp>
      <p:sp>
        <p:nvSpPr>
          <p:cNvPr id="50" name="AutoShape 5">
            <a:extLst>
              <a:ext uri="{FF2B5EF4-FFF2-40B4-BE49-F238E27FC236}">
                <a16:creationId xmlns:a16="http://schemas.microsoft.com/office/drawing/2014/main" id="{20FEA33E-2401-666F-4D78-0579CFD70959}"/>
              </a:ext>
            </a:extLst>
          </p:cNvPr>
          <p:cNvSpPr>
            <a:spLocks noChangeArrowheads="1"/>
          </p:cNvSpPr>
          <p:nvPr/>
        </p:nvSpPr>
        <p:spPr bwMode="auto">
          <a:xfrm>
            <a:off x="5620089" y="5564715"/>
            <a:ext cx="1769531" cy="520700"/>
          </a:xfrm>
          <a:prstGeom prst="roundRect">
            <a:avLst>
              <a:gd name="adj" fmla="val 16667"/>
            </a:avLst>
          </a:prstGeom>
          <a:solidFill>
            <a:srgbClr val="F1DBD4"/>
          </a:solidFill>
          <a:ln w="9525">
            <a:solidFill>
              <a:schemeClr val="hlink"/>
            </a:solidFill>
            <a:round/>
            <a:headEnd/>
            <a:tailEnd/>
          </a:ln>
          <a:effectLst>
            <a:outerShdw blurRad="63500" dist="38099" dir="2700000" algn="ctr" rotWithShape="0">
              <a:schemeClr val="bg2">
                <a:alpha val="74998"/>
              </a:schemeClr>
            </a:outerShdw>
          </a:effectLst>
        </p:spPr>
        <p:txBody>
          <a:bodyPr wrap="none" anchor="ctr"/>
          <a:lstStyle/>
          <a:p>
            <a:pPr algn="ctr"/>
            <a:r>
              <a:rPr lang="en-US" b="1" u="none" err="1">
                <a:latin typeface="Lucida Grande"/>
                <a:ea typeface="Lucida Grande"/>
                <a:cs typeface="Lucida Grande"/>
                <a:sym typeface="Symbol" charset="0"/>
              </a:rPr>
              <a:t>γ</a:t>
            </a:r>
            <a:r>
              <a:rPr lang="en-US" b="1" i="0" u="none">
                <a:latin typeface="Bradley Hand ITC TT-Bold" charset="0"/>
              </a:rPr>
              <a:t> </a:t>
            </a:r>
            <a:r>
              <a:rPr lang="en-US" b="1" i="0" u="none">
                <a:latin typeface="Times New Roman" charset="0"/>
              </a:rPr>
              <a:t>vibrations</a:t>
            </a:r>
          </a:p>
        </p:txBody>
      </p:sp>
      <p:pic>
        <p:nvPicPr>
          <p:cNvPr id="52" name="gamma2.mov" descr="/Users/launey/Desktop/KDS-book/KDS_CONFERENCES/LSU/JPD_2006DistinguishedResearchMasterOfEngineeringScienceTechnology/UniverseOfPhysics/gamma2.mov">
            <a:hlinkClick r:id="" action="ppaction://media"/>
            <a:extLst>
              <a:ext uri="{FF2B5EF4-FFF2-40B4-BE49-F238E27FC236}">
                <a16:creationId xmlns:a16="http://schemas.microsoft.com/office/drawing/2014/main" id="{C7387EAD-35CA-3CBC-DCFF-541D486E4072}"/>
              </a:ext>
            </a:extLst>
          </p:cNvPr>
          <p:cNvPicPr>
            <a:picLocks noChangeAspect="1" noChangeArrowheads="1"/>
          </p:cNvPicPr>
          <p:nvPr>
            <a:videoFile r:link="rId2"/>
            <p:extLst>
              <p:ext uri="{DAA4B4D4-6D71-4841-9C94-3DE7FCFB9230}">
                <p14:media xmlns:p14="http://schemas.microsoft.com/office/powerpoint/2010/main" r:link="rId1"/>
              </p:ext>
            </p:extLst>
          </p:nvPr>
        </p:nvPicPr>
        <p:blipFill>
          <a:blip r:embed="rId7">
            <a:extLst>
              <a:ext uri="{28A0092B-C50C-407E-A947-70E740481C1C}">
                <a14:useLocalDpi xmlns:a14="http://schemas.microsoft.com/office/drawing/2010/main" val="0"/>
              </a:ext>
            </a:extLst>
          </a:blip>
          <a:srcRect/>
          <a:stretch>
            <a:fillRect/>
          </a:stretch>
        </p:blipFill>
        <p:spPr bwMode="auto">
          <a:xfrm rot="3033305">
            <a:off x="6494271" y="2036214"/>
            <a:ext cx="1778000" cy="1778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53" name="Group 52">
            <a:extLst>
              <a:ext uri="{FF2B5EF4-FFF2-40B4-BE49-F238E27FC236}">
                <a16:creationId xmlns:a16="http://schemas.microsoft.com/office/drawing/2014/main" id="{45EF91C1-26A9-E78B-99A8-BD3B5B96EBB2}"/>
              </a:ext>
            </a:extLst>
          </p:cNvPr>
          <p:cNvGrpSpPr/>
          <p:nvPr/>
        </p:nvGrpSpPr>
        <p:grpSpPr>
          <a:xfrm>
            <a:off x="7050602" y="2156969"/>
            <a:ext cx="779639" cy="1288579"/>
            <a:chOff x="6703130" y="2156969"/>
            <a:chExt cx="779639" cy="1288579"/>
          </a:xfrm>
        </p:grpSpPr>
        <p:sp>
          <p:nvSpPr>
            <p:cNvPr id="54" name="Line 20">
              <a:extLst>
                <a:ext uri="{FF2B5EF4-FFF2-40B4-BE49-F238E27FC236}">
                  <a16:creationId xmlns:a16="http://schemas.microsoft.com/office/drawing/2014/main" id="{111208A4-C08B-DAD9-FFF0-6DDD487E9333}"/>
                </a:ext>
              </a:extLst>
            </p:cNvPr>
            <p:cNvSpPr>
              <a:spLocks noChangeShapeType="1"/>
            </p:cNvSpPr>
            <p:nvPr/>
          </p:nvSpPr>
          <p:spPr bwMode="auto">
            <a:xfrm rot="20807324" flipV="1">
              <a:off x="6703130" y="2180549"/>
              <a:ext cx="779639" cy="1264999"/>
            </a:xfrm>
            <a:prstGeom prst="line">
              <a:avLst/>
            </a:prstGeom>
            <a:noFill/>
            <a:ln w="28575" cmpd="sng">
              <a:solidFill>
                <a:schemeClr val="hlink"/>
              </a:solidFill>
              <a:round/>
              <a:headEnd/>
              <a:tailEnd type="none" w="med" len="lg"/>
            </a:ln>
            <a:extLst>
              <a:ext uri="{909E8E84-426E-40dd-AFC4-6F175D3DCCD1}">
                <a14:hiddenFill xmlns:a14="http://schemas.microsoft.com/office/drawing/2010/main" xmlns="">
                  <a:noFill/>
                </a14:hiddenFill>
              </a:ext>
            </a:extLst>
          </p:spPr>
          <p:txBody>
            <a:bodyPr wrap="none" anchor="ctr"/>
            <a:lstStyle/>
            <a:p>
              <a:endParaRPr lang="en-US"/>
            </a:p>
          </p:txBody>
        </p:sp>
        <p:sp>
          <p:nvSpPr>
            <p:cNvPr id="55" name="AutoShape 22">
              <a:extLst>
                <a:ext uri="{FF2B5EF4-FFF2-40B4-BE49-F238E27FC236}">
                  <a16:creationId xmlns:a16="http://schemas.microsoft.com/office/drawing/2014/main" id="{6422262A-732A-653E-55F6-D92D6F7E0448}"/>
                </a:ext>
              </a:extLst>
            </p:cNvPr>
            <p:cNvSpPr>
              <a:spLocks noChangeArrowheads="1"/>
            </p:cNvSpPr>
            <p:nvPr/>
          </p:nvSpPr>
          <p:spPr bwMode="auto">
            <a:xfrm rot="682546">
              <a:off x="7083283" y="2156969"/>
              <a:ext cx="390742" cy="283783"/>
            </a:xfrm>
            <a:prstGeom prst="curvedRightArrow">
              <a:avLst>
                <a:gd name="adj1" fmla="val 20000"/>
                <a:gd name="adj2" fmla="val 40000"/>
                <a:gd name="adj3" fmla="val 40476"/>
              </a:avLst>
            </a:prstGeom>
            <a:solidFill>
              <a:schemeClr val="accent1"/>
            </a:solidFill>
            <a:ln w="19050" cmpd="sng">
              <a:solidFill>
                <a:schemeClr val="hlink"/>
              </a:solidFill>
              <a:miter lim="800000"/>
              <a:headEnd/>
              <a:tailEnd type="none" w="med" len="lg"/>
            </a:ln>
          </p:spPr>
          <p:txBody>
            <a:bodyPr wrap="none" anchor="ctr"/>
            <a:lstStyle/>
            <a:p>
              <a:endParaRPr lang="en-US"/>
            </a:p>
          </p:txBody>
        </p:sp>
      </p:grpSp>
      <p:sp>
        <p:nvSpPr>
          <p:cNvPr id="56" name="Rectangle 55">
            <a:extLst>
              <a:ext uri="{FF2B5EF4-FFF2-40B4-BE49-F238E27FC236}">
                <a16:creationId xmlns:a16="http://schemas.microsoft.com/office/drawing/2014/main" id="{8D4C3C47-C5C5-115C-8673-A2AFB9329991}"/>
              </a:ext>
            </a:extLst>
          </p:cNvPr>
          <p:cNvSpPr/>
          <p:nvPr/>
        </p:nvSpPr>
        <p:spPr>
          <a:xfrm>
            <a:off x="5300472" y="857252"/>
            <a:ext cx="4191000" cy="1287532"/>
          </a:xfrm>
          <a:prstGeom prst="rect">
            <a:avLst/>
          </a:prstGeom>
          <a:ln>
            <a:noFill/>
          </a:ln>
          <a:effectLst/>
        </p:spPr>
        <p:txBody>
          <a:bodyPr wrap="square">
            <a:spAutoFit/>
          </a:bodyPr>
          <a:lstStyle/>
          <a:p>
            <a:pPr algn="ctr">
              <a:lnSpc>
                <a:spcPct val="90000"/>
              </a:lnSpc>
            </a:pPr>
            <a:r>
              <a:rPr lang="en-US" sz="1400" b="1">
                <a:solidFill>
                  <a:srgbClr val="803000"/>
                </a:solidFill>
                <a:latin typeface="Chalkboard" charset="0"/>
                <a:cs typeface="Chalkboard" charset="0"/>
              </a:rPr>
              <a:t>A.N. Bohr, B.R. Mottelson &amp; J. Rainwater (‘50s)</a:t>
            </a:r>
          </a:p>
          <a:p>
            <a:pPr algn="ctr">
              <a:lnSpc>
                <a:spcPct val="90000"/>
              </a:lnSpc>
            </a:pPr>
            <a:r>
              <a:rPr lang="en-US" sz="1400" u="none">
                <a:solidFill>
                  <a:srgbClr val="803000"/>
                </a:solidFill>
                <a:latin typeface="Chalkboard" charset="0"/>
                <a:cs typeface="Chalkboard" charset="0"/>
              </a:rPr>
              <a:t>“… for the discovery of the connection between collective motion and particle motion in atomic nuclei and the development of the theory of the structure of the atomic nucleus based on this connection …” </a:t>
            </a:r>
            <a:r>
              <a:rPr lang="en-US" b="1" u="none">
                <a:solidFill>
                  <a:srgbClr val="008000"/>
                </a:solidFill>
                <a:latin typeface="Chalkboard" charset="0"/>
                <a:cs typeface="Chalkboard" charset="0"/>
              </a:rPr>
              <a:t>(1975 Nobel Prize)</a:t>
            </a:r>
          </a:p>
        </p:txBody>
      </p:sp>
      <p:sp>
        <p:nvSpPr>
          <p:cNvPr id="57" name="AutoShape 5">
            <a:extLst>
              <a:ext uri="{FF2B5EF4-FFF2-40B4-BE49-F238E27FC236}">
                <a16:creationId xmlns:a16="http://schemas.microsoft.com/office/drawing/2014/main" id="{33FC2619-3D43-054D-5EC7-D27FB069C9FF}"/>
              </a:ext>
            </a:extLst>
          </p:cNvPr>
          <p:cNvSpPr>
            <a:spLocks noChangeArrowheads="1"/>
          </p:cNvSpPr>
          <p:nvPr/>
        </p:nvSpPr>
        <p:spPr bwMode="auto">
          <a:xfrm>
            <a:off x="7481764" y="3581275"/>
            <a:ext cx="1769531" cy="520700"/>
          </a:xfrm>
          <a:prstGeom prst="roundRect">
            <a:avLst>
              <a:gd name="adj" fmla="val 16667"/>
            </a:avLst>
          </a:prstGeom>
          <a:solidFill>
            <a:schemeClr val="bg2">
              <a:lumMod val="20000"/>
              <a:lumOff val="80000"/>
            </a:schemeClr>
          </a:solidFill>
          <a:ln w="9525">
            <a:solidFill>
              <a:schemeClr val="hlink"/>
            </a:solidFill>
            <a:round/>
            <a:headEnd/>
            <a:tailEnd/>
          </a:ln>
          <a:effectLst>
            <a:outerShdw blurRad="63500" dist="38099" dir="2700000" algn="ctr" rotWithShape="0">
              <a:schemeClr val="bg2">
                <a:alpha val="74998"/>
              </a:schemeClr>
            </a:outerShdw>
          </a:effectLst>
        </p:spPr>
        <p:txBody>
          <a:bodyPr wrap="none" anchor="ctr"/>
          <a:lstStyle/>
          <a:p>
            <a:pPr algn="ctr"/>
            <a:r>
              <a:rPr lang="en-US" b="1" u="none">
                <a:latin typeface="Times New Roman"/>
                <a:ea typeface="Lucida Grande"/>
                <a:cs typeface="Times New Roman"/>
                <a:sym typeface="Symbol" charset="0"/>
              </a:rPr>
              <a:t>rotations</a:t>
            </a:r>
            <a:endParaRPr lang="en-US" b="1" u="none">
              <a:latin typeface="Times New Roman"/>
              <a:cs typeface="Times New Roman"/>
            </a:endParaRPr>
          </a:p>
        </p:txBody>
      </p:sp>
      <p:grpSp>
        <p:nvGrpSpPr>
          <p:cNvPr id="58" name="Group 57">
            <a:extLst>
              <a:ext uri="{FF2B5EF4-FFF2-40B4-BE49-F238E27FC236}">
                <a16:creationId xmlns:a16="http://schemas.microsoft.com/office/drawing/2014/main" id="{169E4482-04EB-65E7-8938-93789D3D2A16}"/>
              </a:ext>
            </a:extLst>
          </p:cNvPr>
          <p:cNvGrpSpPr/>
          <p:nvPr/>
        </p:nvGrpSpPr>
        <p:grpSpPr>
          <a:xfrm>
            <a:off x="2046694" y="2540056"/>
            <a:ext cx="751539" cy="342845"/>
            <a:chOff x="2046694" y="2540056"/>
            <a:chExt cx="751539" cy="342845"/>
          </a:xfrm>
        </p:grpSpPr>
        <p:sp>
          <p:nvSpPr>
            <p:cNvPr id="59" name="Rounded Rectangle 58">
              <a:extLst>
                <a:ext uri="{FF2B5EF4-FFF2-40B4-BE49-F238E27FC236}">
                  <a16:creationId xmlns:a16="http://schemas.microsoft.com/office/drawing/2014/main" id="{C8F4CFE1-1E0B-99FF-6686-7A7C07F881DD}"/>
                </a:ext>
              </a:extLst>
            </p:cNvPr>
            <p:cNvSpPr/>
            <p:nvPr/>
          </p:nvSpPr>
          <p:spPr bwMode="auto">
            <a:xfrm>
              <a:off x="2046694" y="2564846"/>
              <a:ext cx="751539" cy="318055"/>
            </a:xfrm>
            <a:prstGeom prst="roundRect">
              <a:avLst/>
            </a:prstGeom>
            <a:noFill/>
            <a:ln w="9525" cap="flat" cmpd="sng" algn="ctr">
              <a:solidFill>
                <a:schemeClr val="bg2">
                  <a:lumMod val="75000"/>
                </a:schemeClr>
              </a:solidFill>
              <a:prstDash val="solid"/>
              <a:round/>
              <a:headEnd type="none" w="med" len="med"/>
              <a:tailEnd type="none" w="med" len="med"/>
            </a:ln>
            <a:effectLst>
              <a:outerShdw blurRad="50800" dist="38100" dir="2700000" algn="tl" rotWithShape="0">
                <a:schemeClr val="tx1">
                  <a:lumMod val="50000"/>
                  <a:lumOff val="50000"/>
                  <a:alpha val="43000"/>
                </a:scheme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60" name="Rectangle 59">
              <a:extLst>
                <a:ext uri="{FF2B5EF4-FFF2-40B4-BE49-F238E27FC236}">
                  <a16:creationId xmlns:a16="http://schemas.microsoft.com/office/drawing/2014/main" id="{57013857-6C0E-0517-BAA3-61977460E64A}"/>
                </a:ext>
              </a:extLst>
            </p:cNvPr>
            <p:cNvSpPr/>
            <p:nvPr/>
          </p:nvSpPr>
          <p:spPr>
            <a:xfrm>
              <a:off x="2141120" y="2540056"/>
              <a:ext cx="560704" cy="338554"/>
            </a:xfrm>
            <a:prstGeom prst="rect">
              <a:avLst/>
            </a:prstGeom>
          </p:spPr>
          <p:txBody>
            <a:bodyPr wrap="none">
              <a:spAutoFit/>
            </a:bodyPr>
            <a:lstStyle/>
            <a:p>
              <a:pPr algn="ctr"/>
              <a:r>
                <a:rPr lang="en-US" u="none" baseline="30000">
                  <a:solidFill>
                    <a:schemeClr val="bg2">
                      <a:lumMod val="75000"/>
                    </a:schemeClr>
                  </a:solidFill>
                </a:rPr>
                <a:t>20</a:t>
              </a:r>
              <a:r>
                <a:rPr lang="en-US" u="none">
                  <a:solidFill>
                    <a:schemeClr val="bg2">
                      <a:lumMod val="75000"/>
                    </a:schemeClr>
                  </a:solidFill>
                </a:rPr>
                <a:t>Ne</a:t>
              </a:r>
            </a:p>
          </p:txBody>
        </p:sp>
      </p:grpSp>
      <p:pic>
        <p:nvPicPr>
          <p:cNvPr id="61" name="Picture 60">
            <a:extLst>
              <a:ext uri="{FF2B5EF4-FFF2-40B4-BE49-F238E27FC236}">
                <a16:creationId xmlns:a16="http://schemas.microsoft.com/office/drawing/2014/main" id="{57998277-E130-E206-61C8-EB364813D850}"/>
              </a:ext>
            </a:extLst>
          </p:cNvPr>
          <p:cNvPicPr>
            <a:picLocks noChangeAspect="1"/>
          </p:cNvPicPr>
          <p:nvPr/>
        </p:nvPicPr>
        <p:blipFill>
          <a:blip r:embed="rId9"/>
          <a:stretch>
            <a:fillRect/>
          </a:stretch>
        </p:blipFill>
        <p:spPr>
          <a:xfrm>
            <a:off x="1270000" y="1270000"/>
            <a:ext cx="63500" cy="76200"/>
          </a:xfrm>
          <a:prstGeom prst="rect">
            <a:avLst/>
          </a:prstGeom>
        </p:spPr>
      </p:pic>
      <p:pic>
        <p:nvPicPr>
          <p:cNvPr id="62" name="Picture 61">
            <a:extLst>
              <a:ext uri="{FF2B5EF4-FFF2-40B4-BE49-F238E27FC236}">
                <a16:creationId xmlns:a16="http://schemas.microsoft.com/office/drawing/2014/main" id="{EE770504-4EF3-9ED1-034E-49E78C19F304}"/>
              </a:ext>
            </a:extLst>
          </p:cNvPr>
          <p:cNvPicPr>
            <a:picLocks noChangeAspect="1"/>
          </p:cNvPicPr>
          <p:nvPr/>
        </p:nvPicPr>
        <p:blipFill>
          <a:blip r:embed="rId9"/>
          <a:stretch>
            <a:fillRect/>
          </a:stretch>
        </p:blipFill>
        <p:spPr>
          <a:xfrm>
            <a:off x="1270000" y="1270000"/>
            <a:ext cx="63500" cy="76200"/>
          </a:xfrm>
          <a:prstGeom prst="rect">
            <a:avLst/>
          </a:prstGeom>
        </p:spPr>
      </p:pic>
      <p:pic>
        <p:nvPicPr>
          <p:cNvPr id="63" name="Picture 62">
            <a:extLst>
              <a:ext uri="{FF2B5EF4-FFF2-40B4-BE49-F238E27FC236}">
                <a16:creationId xmlns:a16="http://schemas.microsoft.com/office/drawing/2014/main" id="{C1BB4EDA-D847-A8D1-EEDD-F6E87D887A58}"/>
              </a:ext>
            </a:extLst>
          </p:cNvPr>
          <p:cNvPicPr>
            <a:picLocks noChangeAspect="1"/>
          </p:cNvPicPr>
          <p:nvPr/>
        </p:nvPicPr>
        <p:blipFill>
          <a:blip r:embed="rId9"/>
          <a:stretch>
            <a:fillRect/>
          </a:stretch>
        </p:blipFill>
        <p:spPr>
          <a:xfrm>
            <a:off x="1270000" y="1270000"/>
            <a:ext cx="63500" cy="76200"/>
          </a:xfrm>
          <a:prstGeom prst="rect">
            <a:avLst/>
          </a:prstGeom>
        </p:spPr>
      </p:pic>
    </p:spTree>
    <p:extLst>
      <p:ext uri="{BB962C8B-B14F-4D97-AF65-F5344CB8AC3E}">
        <p14:creationId xmlns:p14="http://schemas.microsoft.com/office/powerpoint/2010/main" val="317323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dissolve">
                                      <p:cBhvr>
                                        <p:cTn id="7" dur="500"/>
                                        <p:tgtEl>
                                          <p:spTgt spid="5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dissolve">
                                      <p:cBhvr>
                                        <p:cTn id="11" dur="1000"/>
                                        <p:tgtEl>
                                          <p:spTgt spid="18"/>
                                        </p:tgtEl>
                                      </p:cBhvr>
                                    </p:animEffect>
                                  </p:childTnLst>
                                </p:cTn>
                              </p:par>
                            </p:childTnLst>
                          </p:cTn>
                        </p:par>
                        <p:par>
                          <p:cTn id="12" fill="hold">
                            <p:stCondLst>
                              <p:cond delay="1500"/>
                            </p:stCondLst>
                            <p:childTnLst>
                              <p:par>
                                <p:cTn id="13" presetID="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0-#ppt_h/2"/>
                                          </p:val>
                                        </p:tav>
                                        <p:tav tm="100000">
                                          <p:val>
                                            <p:strVal val="#ppt_y"/>
                                          </p:val>
                                        </p:tav>
                                      </p:tavLst>
                                    </p:anim>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100" fill="hold"/>
                                        <p:tgtEl>
                                          <p:spTgt spid="33"/>
                                        </p:tgtEl>
                                        <p:attrNameLst>
                                          <p:attrName>ppt_x</p:attrName>
                                        </p:attrNameLst>
                                      </p:cBhvr>
                                      <p:tavLst>
                                        <p:tav tm="0">
                                          <p:val>
                                            <p:strVal val="#ppt_x"/>
                                          </p:val>
                                        </p:tav>
                                        <p:tav tm="100000">
                                          <p:val>
                                            <p:strVal val="#ppt_x"/>
                                          </p:val>
                                        </p:tav>
                                      </p:tavLst>
                                    </p:anim>
                                    <p:anim calcmode="lin" valueType="num">
                                      <p:cBhvr additive="base">
                                        <p:cTn id="21" dur="100" fill="hold"/>
                                        <p:tgtEl>
                                          <p:spTgt spid="33"/>
                                        </p:tgtEl>
                                        <p:attrNameLst>
                                          <p:attrName>ppt_y</p:attrName>
                                        </p:attrNameLst>
                                      </p:cBhvr>
                                      <p:tavLst>
                                        <p:tav tm="0">
                                          <p:val>
                                            <p:strVal val="0-#ppt_h/2"/>
                                          </p:val>
                                        </p:tav>
                                        <p:tav tm="100000">
                                          <p:val>
                                            <p:strVal val="#ppt_y"/>
                                          </p:val>
                                        </p:tav>
                                      </p:tavLst>
                                    </p:anim>
                                  </p:childTnLst>
                                </p:cTn>
                              </p:par>
                            </p:childTnLst>
                          </p:cTn>
                        </p:par>
                        <p:par>
                          <p:cTn id="22" fill="hold">
                            <p:stCondLst>
                              <p:cond delay="2100"/>
                            </p:stCondLst>
                            <p:childTnLst>
                              <p:par>
                                <p:cTn id="23" presetID="2" presetClass="entr" presetSubtype="1"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 fill="hold"/>
                                        <p:tgtEl>
                                          <p:spTgt spid="30"/>
                                        </p:tgtEl>
                                        <p:attrNameLst>
                                          <p:attrName>ppt_x</p:attrName>
                                        </p:attrNameLst>
                                      </p:cBhvr>
                                      <p:tavLst>
                                        <p:tav tm="0">
                                          <p:val>
                                            <p:strVal val="#ppt_x"/>
                                          </p:val>
                                        </p:tav>
                                        <p:tav tm="100000">
                                          <p:val>
                                            <p:strVal val="#ppt_x"/>
                                          </p:val>
                                        </p:tav>
                                      </p:tavLst>
                                    </p:anim>
                                    <p:anim calcmode="lin" valueType="num">
                                      <p:cBhvr additive="base">
                                        <p:cTn id="26" dur="100" fill="hold"/>
                                        <p:tgtEl>
                                          <p:spTgt spid="30"/>
                                        </p:tgtEl>
                                        <p:attrNameLst>
                                          <p:attrName>ppt_y</p:attrName>
                                        </p:attrNameLst>
                                      </p:cBhvr>
                                      <p:tavLst>
                                        <p:tav tm="0">
                                          <p:val>
                                            <p:strVal val="0-#ppt_h/2"/>
                                          </p:val>
                                        </p:tav>
                                        <p:tav tm="100000">
                                          <p:val>
                                            <p:strVal val="#ppt_y"/>
                                          </p:val>
                                        </p:tav>
                                      </p:tavLst>
                                    </p:anim>
                                  </p:childTnLst>
                                </p:cTn>
                              </p:par>
                            </p:childTnLst>
                          </p:cTn>
                        </p:par>
                        <p:par>
                          <p:cTn id="27" fill="hold">
                            <p:stCondLst>
                              <p:cond delay="2200"/>
                            </p:stCondLst>
                            <p:childTnLst>
                              <p:par>
                                <p:cTn id="28" presetID="2" presetClass="entr" presetSubtype="1"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100" fill="hold"/>
                                        <p:tgtEl>
                                          <p:spTgt spid="32"/>
                                        </p:tgtEl>
                                        <p:attrNameLst>
                                          <p:attrName>ppt_x</p:attrName>
                                        </p:attrNameLst>
                                      </p:cBhvr>
                                      <p:tavLst>
                                        <p:tav tm="0">
                                          <p:val>
                                            <p:strVal val="#ppt_x"/>
                                          </p:val>
                                        </p:tav>
                                        <p:tav tm="100000">
                                          <p:val>
                                            <p:strVal val="#ppt_x"/>
                                          </p:val>
                                        </p:tav>
                                      </p:tavLst>
                                    </p:anim>
                                    <p:anim calcmode="lin" valueType="num">
                                      <p:cBhvr additive="base">
                                        <p:cTn id="31" dur="100" fill="hold"/>
                                        <p:tgtEl>
                                          <p:spTgt spid="32"/>
                                        </p:tgtEl>
                                        <p:attrNameLst>
                                          <p:attrName>ppt_y</p:attrName>
                                        </p:attrNameLst>
                                      </p:cBhvr>
                                      <p:tavLst>
                                        <p:tav tm="0">
                                          <p:val>
                                            <p:strVal val="0-#ppt_h/2"/>
                                          </p:val>
                                        </p:tav>
                                        <p:tav tm="100000">
                                          <p:val>
                                            <p:strVal val="#ppt_y"/>
                                          </p:val>
                                        </p:tav>
                                      </p:tavLst>
                                    </p:anim>
                                  </p:childTnLst>
                                </p:cTn>
                              </p:par>
                            </p:childTnLst>
                          </p:cTn>
                        </p:par>
                        <p:par>
                          <p:cTn id="32" fill="hold">
                            <p:stCondLst>
                              <p:cond delay="2300"/>
                            </p:stCondLst>
                            <p:childTnLst>
                              <p:par>
                                <p:cTn id="33" presetID="2" presetClass="entr" presetSubtype="1"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 fill="hold"/>
                                        <p:tgtEl>
                                          <p:spTgt spid="37"/>
                                        </p:tgtEl>
                                        <p:attrNameLst>
                                          <p:attrName>ppt_x</p:attrName>
                                        </p:attrNameLst>
                                      </p:cBhvr>
                                      <p:tavLst>
                                        <p:tav tm="0">
                                          <p:val>
                                            <p:strVal val="#ppt_x"/>
                                          </p:val>
                                        </p:tav>
                                        <p:tav tm="100000">
                                          <p:val>
                                            <p:strVal val="#ppt_x"/>
                                          </p:val>
                                        </p:tav>
                                      </p:tavLst>
                                    </p:anim>
                                    <p:anim calcmode="lin" valueType="num">
                                      <p:cBhvr additive="base">
                                        <p:cTn id="36" dur="100" fill="hold"/>
                                        <p:tgtEl>
                                          <p:spTgt spid="37"/>
                                        </p:tgtEl>
                                        <p:attrNameLst>
                                          <p:attrName>ppt_y</p:attrName>
                                        </p:attrNameLst>
                                      </p:cBhvr>
                                      <p:tavLst>
                                        <p:tav tm="0">
                                          <p:val>
                                            <p:strVal val="0-#ppt_h/2"/>
                                          </p:val>
                                        </p:tav>
                                        <p:tav tm="100000">
                                          <p:val>
                                            <p:strVal val="#ppt_y"/>
                                          </p:val>
                                        </p:tav>
                                      </p:tavLst>
                                    </p:anim>
                                  </p:childTnLst>
                                </p:cTn>
                              </p:par>
                            </p:childTnLst>
                          </p:cTn>
                        </p:par>
                        <p:par>
                          <p:cTn id="37" fill="hold">
                            <p:stCondLst>
                              <p:cond delay="2400"/>
                            </p:stCondLst>
                            <p:childTnLst>
                              <p:par>
                                <p:cTn id="38" presetID="2" presetClass="entr" presetSubtype="1"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100" fill="hold"/>
                                        <p:tgtEl>
                                          <p:spTgt spid="45"/>
                                        </p:tgtEl>
                                        <p:attrNameLst>
                                          <p:attrName>ppt_x</p:attrName>
                                        </p:attrNameLst>
                                      </p:cBhvr>
                                      <p:tavLst>
                                        <p:tav tm="0">
                                          <p:val>
                                            <p:strVal val="#ppt_x"/>
                                          </p:val>
                                        </p:tav>
                                        <p:tav tm="100000">
                                          <p:val>
                                            <p:strVal val="#ppt_x"/>
                                          </p:val>
                                        </p:tav>
                                      </p:tavLst>
                                    </p:anim>
                                    <p:anim calcmode="lin" valueType="num">
                                      <p:cBhvr additive="base">
                                        <p:cTn id="41" dur="100" fill="hold"/>
                                        <p:tgtEl>
                                          <p:spTgt spid="45"/>
                                        </p:tgtEl>
                                        <p:attrNameLst>
                                          <p:attrName>ppt_y</p:attrName>
                                        </p:attrNameLst>
                                      </p:cBhvr>
                                      <p:tavLst>
                                        <p:tav tm="0">
                                          <p:val>
                                            <p:strVal val="0-#ppt_h/2"/>
                                          </p:val>
                                        </p:tav>
                                        <p:tav tm="100000">
                                          <p:val>
                                            <p:strVal val="#ppt_y"/>
                                          </p:val>
                                        </p:tav>
                                      </p:tavLst>
                                    </p:anim>
                                  </p:childTnLst>
                                </p:cTn>
                              </p:par>
                            </p:childTnLst>
                          </p:cTn>
                        </p:par>
                        <p:par>
                          <p:cTn id="42" fill="hold">
                            <p:stCondLst>
                              <p:cond delay="2500"/>
                            </p:stCondLst>
                            <p:childTnLst>
                              <p:par>
                                <p:cTn id="43" presetID="2" presetClass="entr" presetSubtype="9"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100" fill="hold"/>
                                        <p:tgtEl>
                                          <p:spTgt spid="36"/>
                                        </p:tgtEl>
                                        <p:attrNameLst>
                                          <p:attrName>ppt_x</p:attrName>
                                        </p:attrNameLst>
                                      </p:cBhvr>
                                      <p:tavLst>
                                        <p:tav tm="0">
                                          <p:val>
                                            <p:strVal val="0-#ppt_w/2"/>
                                          </p:val>
                                        </p:tav>
                                        <p:tav tm="100000">
                                          <p:val>
                                            <p:strVal val="#ppt_x"/>
                                          </p:val>
                                        </p:tav>
                                      </p:tavLst>
                                    </p:anim>
                                    <p:anim calcmode="lin" valueType="num">
                                      <p:cBhvr additive="base">
                                        <p:cTn id="46" dur="100" fill="hold"/>
                                        <p:tgtEl>
                                          <p:spTgt spid="36"/>
                                        </p:tgtEl>
                                        <p:attrNameLst>
                                          <p:attrName>ppt_y</p:attrName>
                                        </p:attrNameLst>
                                      </p:cBhvr>
                                      <p:tavLst>
                                        <p:tav tm="0">
                                          <p:val>
                                            <p:strVal val="0-#ppt_h/2"/>
                                          </p:val>
                                        </p:tav>
                                        <p:tav tm="100000">
                                          <p:val>
                                            <p:strVal val="#ppt_y"/>
                                          </p:val>
                                        </p:tav>
                                      </p:tavLst>
                                    </p:anim>
                                  </p:childTnLst>
                                </p:cTn>
                              </p:par>
                            </p:childTnLst>
                          </p:cTn>
                        </p:par>
                        <p:par>
                          <p:cTn id="47" fill="hold">
                            <p:stCondLst>
                              <p:cond delay="2600"/>
                            </p:stCondLst>
                            <p:childTnLst>
                              <p:par>
                                <p:cTn id="48" presetID="2" presetClass="entr" presetSubtype="1"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ppt_x"/>
                                          </p:val>
                                        </p:tav>
                                        <p:tav tm="100000">
                                          <p:val>
                                            <p:strVal val="#ppt_x"/>
                                          </p:val>
                                        </p:tav>
                                      </p:tavLst>
                                    </p:anim>
                                    <p:anim calcmode="lin" valueType="num">
                                      <p:cBhvr additive="base">
                                        <p:cTn id="51" dur="500" fill="hold"/>
                                        <p:tgtEl>
                                          <p:spTgt spid="44"/>
                                        </p:tgtEl>
                                        <p:attrNameLst>
                                          <p:attrName>ppt_y</p:attrName>
                                        </p:attrNameLst>
                                      </p:cBhvr>
                                      <p:tavLst>
                                        <p:tav tm="0">
                                          <p:val>
                                            <p:strVal val="0-#ppt_h/2"/>
                                          </p:val>
                                        </p:tav>
                                        <p:tav tm="100000">
                                          <p:val>
                                            <p:strVal val="#ppt_y"/>
                                          </p:val>
                                        </p:tav>
                                      </p:tavLst>
                                    </p:anim>
                                  </p:childTnLst>
                                </p:cTn>
                              </p:par>
                            </p:childTnLst>
                          </p:cTn>
                        </p:par>
                        <p:par>
                          <p:cTn id="52" fill="hold">
                            <p:stCondLst>
                              <p:cond delay="3100"/>
                            </p:stCondLst>
                            <p:childTnLst>
                              <p:par>
                                <p:cTn id="53" presetID="2" presetClass="entr" presetSubtype="1"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100" fill="hold"/>
                                        <p:tgtEl>
                                          <p:spTgt spid="39"/>
                                        </p:tgtEl>
                                        <p:attrNameLst>
                                          <p:attrName>ppt_x</p:attrName>
                                        </p:attrNameLst>
                                      </p:cBhvr>
                                      <p:tavLst>
                                        <p:tav tm="0">
                                          <p:val>
                                            <p:strVal val="#ppt_x"/>
                                          </p:val>
                                        </p:tav>
                                        <p:tav tm="100000">
                                          <p:val>
                                            <p:strVal val="#ppt_x"/>
                                          </p:val>
                                        </p:tav>
                                      </p:tavLst>
                                    </p:anim>
                                    <p:anim calcmode="lin" valueType="num">
                                      <p:cBhvr additive="base">
                                        <p:cTn id="56" dur="100" fill="hold"/>
                                        <p:tgtEl>
                                          <p:spTgt spid="39"/>
                                        </p:tgtEl>
                                        <p:attrNameLst>
                                          <p:attrName>ppt_y</p:attrName>
                                        </p:attrNameLst>
                                      </p:cBhvr>
                                      <p:tavLst>
                                        <p:tav tm="0">
                                          <p:val>
                                            <p:strVal val="0-#ppt_h/2"/>
                                          </p:val>
                                        </p:tav>
                                        <p:tav tm="100000">
                                          <p:val>
                                            <p:strVal val="#ppt_y"/>
                                          </p:val>
                                        </p:tav>
                                      </p:tavLst>
                                    </p:anim>
                                  </p:childTnLst>
                                </p:cTn>
                              </p:par>
                            </p:childTnLst>
                          </p:cTn>
                        </p:par>
                        <p:par>
                          <p:cTn id="57" fill="hold">
                            <p:stCondLst>
                              <p:cond delay="3200"/>
                            </p:stCondLst>
                            <p:childTnLst>
                              <p:par>
                                <p:cTn id="58" presetID="2" presetClass="entr" presetSubtype="1"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100" fill="hold"/>
                                        <p:tgtEl>
                                          <p:spTgt spid="41"/>
                                        </p:tgtEl>
                                        <p:attrNameLst>
                                          <p:attrName>ppt_x</p:attrName>
                                        </p:attrNameLst>
                                      </p:cBhvr>
                                      <p:tavLst>
                                        <p:tav tm="0">
                                          <p:val>
                                            <p:strVal val="#ppt_x"/>
                                          </p:val>
                                        </p:tav>
                                        <p:tav tm="100000">
                                          <p:val>
                                            <p:strVal val="#ppt_x"/>
                                          </p:val>
                                        </p:tav>
                                      </p:tavLst>
                                    </p:anim>
                                    <p:anim calcmode="lin" valueType="num">
                                      <p:cBhvr additive="base">
                                        <p:cTn id="61" dur="100" fill="hold"/>
                                        <p:tgtEl>
                                          <p:spTgt spid="41"/>
                                        </p:tgtEl>
                                        <p:attrNameLst>
                                          <p:attrName>ppt_y</p:attrName>
                                        </p:attrNameLst>
                                      </p:cBhvr>
                                      <p:tavLst>
                                        <p:tav tm="0">
                                          <p:val>
                                            <p:strVal val="0-#ppt_h/2"/>
                                          </p:val>
                                        </p:tav>
                                        <p:tav tm="100000">
                                          <p:val>
                                            <p:strVal val="#ppt_y"/>
                                          </p:val>
                                        </p:tav>
                                      </p:tavLst>
                                    </p:anim>
                                  </p:childTnLst>
                                </p:cTn>
                              </p:par>
                            </p:childTnLst>
                          </p:cTn>
                        </p:par>
                        <p:par>
                          <p:cTn id="62" fill="hold">
                            <p:stCondLst>
                              <p:cond delay="3300"/>
                            </p:stCondLst>
                            <p:childTnLst>
                              <p:par>
                                <p:cTn id="63" presetID="2" presetClass="entr" presetSubtype="1"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100" fill="hold"/>
                                        <p:tgtEl>
                                          <p:spTgt spid="38"/>
                                        </p:tgtEl>
                                        <p:attrNameLst>
                                          <p:attrName>ppt_x</p:attrName>
                                        </p:attrNameLst>
                                      </p:cBhvr>
                                      <p:tavLst>
                                        <p:tav tm="0">
                                          <p:val>
                                            <p:strVal val="#ppt_x"/>
                                          </p:val>
                                        </p:tav>
                                        <p:tav tm="100000">
                                          <p:val>
                                            <p:strVal val="#ppt_x"/>
                                          </p:val>
                                        </p:tav>
                                      </p:tavLst>
                                    </p:anim>
                                    <p:anim calcmode="lin" valueType="num">
                                      <p:cBhvr additive="base">
                                        <p:cTn id="66" dur="100" fill="hold"/>
                                        <p:tgtEl>
                                          <p:spTgt spid="38"/>
                                        </p:tgtEl>
                                        <p:attrNameLst>
                                          <p:attrName>ppt_y</p:attrName>
                                        </p:attrNameLst>
                                      </p:cBhvr>
                                      <p:tavLst>
                                        <p:tav tm="0">
                                          <p:val>
                                            <p:strVal val="0-#ppt_h/2"/>
                                          </p:val>
                                        </p:tav>
                                        <p:tav tm="100000">
                                          <p:val>
                                            <p:strVal val="#ppt_y"/>
                                          </p:val>
                                        </p:tav>
                                      </p:tavLst>
                                    </p:anim>
                                  </p:childTnLst>
                                </p:cTn>
                              </p:par>
                            </p:childTnLst>
                          </p:cTn>
                        </p:par>
                        <p:par>
                          <p:cTn id="67" fill="hold">
                            <p:stCondLst>
                              <p:cond delay="3400"/>
                            </p:stCondLst>
                            <p:childTnLst>
                              <p:par>
                                <p:cTn id="68" presetID="2" presetClass="entr" presetSubtype="1"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 calcmode="lin" valueType="num">
                                      <p:cBhvr additive="base">
                                        <p:cTn id="70" dur="500" fill="hold"/>
                                        <p:tgtEl>
                                          <p:spTgt spid="40"/>
                                        </p:tgtEl>
                                        <p:attrNameLst>
                                          <p:attrName>ppt_x</p:attrName>
                                        </p:attrNameLst>
                                      </p:cBhvr>
                                      <p:tavLst>
                                        <p:tav tm="0">
                                          <p:val>
                                            <p:strVal val="#ppt_x"/>
                                          </p:val>
                                        </p:tav>
                                        <p:tav tm="100000">
                                          <p:val>
                                            <p:strVal val="#ppt_x"/>
                                          </p:val>
                                        </p:tav>
                                      </p:tavLst>
                                    </p:anim>
                                    <p:anim calcmode="lin" valueType="num">
                                      <p:cBhvr additive="base">
                                        <p:cTn id="71" dur="500" fill="hold"/>
                                        <p:tgtEl>
                                          <p:spTgt spid="40"/>
                                        </p:tgtEl>
                                        <p:attrNameLst>
                                          <p:attrName>ppt_y</p:attrName>
                                        </p:attrNameLst>
                                      </p:cBhvr>
                                      <p:tavLst>
                                        <p:tav tm="0">
                                          <p:val>
                                            <p:strVal val="0-#ppt_h/2"/>
                                          </p:val>
                                        </p:tav>
                                        <p:tav tm="100000">
                                          <p:val>
                                            <p:strVal val="#ppt_y"/>
                                          </p:val>
                                        </p:tav>
                                      </p:tavLst>
                                    </p:anim>
                                  </p:childTnLst>
                                </p:cTn>
                              </p:par>
                            </p:childTnLst>
                          </p:cTn>
                        </p:par>
                        <p:par>
                          <p:cTn id="72" fill="hold">
                            <p:stCondLst>
                              <p:cond delay="3900"/>
                            </p:stCondLst>
                            <p:childTnLst>
                              <p:par>
                                <p:cTn id="73" presetID="2" presetClass="entr" presetSubtype="1"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0-#ppt_h/2"/>
                                          </p:val>
                                        </p:tav>
                                        <p:tav tm="100000">
                                          <p:val>
                                            <p:strVal val="#ppt_y"/>
                                          </p:val>
                                        </p:tav>
                                      </p:tavLst>
                                    </p:anim>
                                  </p:childTnLst>
                                </p:cTn>
                              </p:par>
                            </p:childTnLst>
                          </p:cTn>
                        </p:par>
                        <p:par>
                          <p:cTn id="77" fill="hold">
                            <p:stCondLst>
                              <p:cond delay="4400"/>
                            </p:stCondLst>
                            <p:childTnLst>
                              <p:par>
                                <p:cTn id="78" presetID="2" presetClass="entr" presetSubtype="1" fill="hold" grpId="1"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additive="base">
                                        <p:cTn id="80" dur="100" fill="hold"/>
                                        <p:tgtEl>
                                          <p:spTgt spid="43"/>
                                        </p:tgtEl>
                                        <p:attrNameLst>
                                          <p:attrName>ppt_x</p:attrName>
                                        </p:attrNameLst>
                                      </p:cBhvr>
                                      <p:tavLst>
                                        <p:tav tm="0">
                                          <p:val>
                                            <p:strVal val="#ppt_x"/>
                                          </p:val>
                                        </p:tav>
                                        <p:tav tm="100000">
                                          <p:val>
                                            <p:strVal val="#ppt_x"/>
                                          </p:val>
                                        </p:tav>
                                      </p:tavLst>
                                    </p:anim>
                                    <p:anim calcmode="lin" valueType="num">
                                      <p:cBhvr additive="base">
                                        <p:cTn id="81" dur="100" fill="hold"/>
                                        <p:tgtEl>
                                          <p:spTgt spid="43"/>
                                        </p:tgtEl>
                                        <p:attrNameLst>
                                          <p:attrName>ppt_y</p:attrName>
                                        </p:attrNameLst>
                                      </p:cBhvr>
                                      <p:tavLst>
                                        <p:tav tm="0">
                                          <p:val>
                                            <p:strVal val="0-#ppt_h/2"/>
                                          </p:val>
                                        </p:tav>
                                        <p:tav tm="100000">
                                          <p:val>
                                            <p:strVal val="#ppt_y"/>
                                          </p:val>
                                        </p:tav>
                                      </p:tavLst>
                                    </p:anim>
                                  </p:childTnLst>
                                </p:cTn>
                              </p:par>
                            </p:childTnLst>
                          </p:cTn>
                        </p:par>
                        <p:par>
                          <p:cTn id="82" fill="hold">
                            <p:stCondLst>
                              <p:cond delay="4500"/>
                            </p:stCondLst>
                            <p:childTnLst>
                              <p:par>
                                <p:cTn id="83" presetID="2" presetClass="entr" presetSubtype="1"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additive="base">
                                        <p:cTn id="85" dur="100" fill="hold"/>
                                        <p:tgtEl>
                                          <p:spTgt spid="35"/>
                                        </p:tgtEl>
                                        <p:attrNameLst>
                                          <p:attrName>ppt_x</p:attrName>
                                        </p:attrNameLst>
                                      </p:cBhvr>
                                      <p:tavLst>
                                        <p:tav tm="0">
                                          <p:val>
                                            <p:strVal val="#ppt_x"/>
                                          </p:val>
                                        </p:tav>
                                        <p:tav tm="100000">
                                          <p:val>
                                            <p:strVal val="#ppt_x"/>
                                          </p:val>
                                        </p:tav>
                                      </p:tavLst>
                                    </p:anim>
                                    <p:anim calcmode="lin" valueType="num">
                                      <p:cBhvr additive="base">
                                        <p:cTn id="86" dur="100" fill="hold"/>
                                        <p:tgtEl>
                                          <p:spTgt spid="35"/>
                                        </p:tgtEl>
                                        <p:attrNameLst>
                                          <p:attrName>ppt_y</p:attrName>
                                        </p:attrNameLst>
                                      </p:cBhvr>
                                      <p:tavLst>
                                        <p:tav tm="0">
                                          <p:val>
                                            <p:strVal val="0-#ppt_h/2"/>
                                          </p:val>
                                        </p:tav>
                                        <p:tav tm="100000">
                                          <p:val>
                                            <p:strVal val="#ppt_y"/>
                                          </p:val>
                                        </p:tav>
                                      </p:tavLst>
                                    </p:anim>
                                  </p:childTnLst>
                                </p:cTn>
                              </p:par>
                            </p:childTnLst>
                          </p:cTn>
                        </p:par>
                        <p:par>
                          <p:cTn id="87" fill="hold">
                            <p:stCondLst>
                              <p:cond delay="4600"/>
                            </p:stCondLst>
                            <p:childTnLst>
                              <p:par>
                                <p:cTn id="88" presetID="2" presetClass="entr" presetSubtype="1" fill="hold" grpId="0" nodeType="afterEffect">
                                  <p:stCondLst>
                                    <p:cond delay="0"/>
                                  </p:stCondLst>
                                  <p:childTnLst>
                                    <p:set>
                                      <p:cBhvr>
                                        <p:cTn id="89" dur="1" fill="hold">
                                          <p:stCondLst>
                                            <p:cond delay="0"/>
                                          </p:stCondLst>
                                        </p:cTn>
                                        <p:tgtEl>
                                          <p:spTgt spid="42"/>
                                        </p:tgtEl>
                                        <p:attrNameLst>
                                          <p:attrName>style.visibility</p:attrName>
                                        </p:attrNameLst>
                                      </p:cBhvr>
                                      <p:to>
                                        <p:strVal val="visible"/>
                                      </p:to>
                                    </p:set>
                                    <p:anim calcmode="lin" valueType="num">
                                      <p:cBhvr additive="base">
                                        <p:cTn id="90" dur="100" fill="hold"/>
                                        <p:tgtEl>
                                          <p:spTgt spid="42"/>
                                        </p:tgtEl>
                                        <p:attrNameLst>
                                          <p:attrName>ppt_x</p:attrName>
                                        </p:attrNameLst>
                                      </p:cBhvr>
                                      <p:tavLst>
                                        <p:tav tm="0">
                                          <p:val>
                                            <p:strVal val="#ppt_x"/>
                                          </p:val>
                                        </p:tav>
                                        <p:tav tm="100000">
                                          <p:val>
                                            <p:strVal val="#ppt_x"/>
                                          </p:val>
                                        </p:tav>
                                      </p:tavLst>
                                    </p:anim>
                                    <p:anim calcmode="lin" valueType="num">
                                      <p:cBhvr additive="base">
                                        <p:cTn id="91" dur="100" fill="hold"/>
                                        <p:tgtEl>
                                          <p:spTgt spid="42"/>
                                        </p:tgtEl>
                                        <p:attrNameLst>
                                          <p:attrName>ppt_y</p:attrName>
                                        </p:attrNameLst>
                                      </p:cBhvr>
                                      <p:tavLst>
                                        <p:tav tm="0">
                                          <p:val>
                                            <p:strVal val="0-#ppt_h/2"/>
                                          </p:val>
                                        </p:tav>
                                        <p:tav tm="100000">
                                          <p:val>
                                            <p:strVal val="#ppt_y"/>
                                          </p:val>
                                        </p:tav>
                                      </p:tavLst>
                                    </p:anim>
                                  </p:childTnLst>
                                </p:cTn>
                              </p:par>
                            </p:childTnLst>
                          </p:cTn>
                        </p:par>
                        <p:par>
                          <p:cTn id="92" fill="hold">
                            <p:stCondLst>
                              <p:cond delay="4700"/>
                            </p:stCondLst>
                            <p:childTnLst>
                              <p:par>
                                <p:cTn id="93" presetID="2" presetClass="entr" presetSubtype="1"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100" fill="hold"/>
                                        <p:tgtEl>
                                          <p:spTgt spid="34"/>
                                        </p:tgtEl>
                                        <p:attrNameLst>
                                          <p:attrName>ppt_x</p:attrName>
                                        </p:attrNameLst>
                                      </p:cBhvr>
                                      <p:tavLst>
                                        <p:tav tm="0">
                                          <p:val>
                                            <p:strVal val="#ppt_x"/>
                                          </p:val>
                                        </p:tav>
                                        <p:tav tm="100000">
                                          <p:val>
                                            <p:strVal val="#ppt_x"/>
                                          </p:val>
                                        </p:tav>
                                      </p:tavLst>
                                    </p:anim>
                                    <p:anim calcmode="lin" valueType="num">
                                      <p:cBhvr additive="base">
                                        <p:cTn id="96" dur="100" fill="hold"/>
                                        <p:tgtEl>
                                          <p:spTgt spid="34"/>
                                        </p:tgtEl>
                                        <p:attrNameLst>
                                          <p:attrName>ppt_y</p:attrName>
                                        </p:attrNameLst>
                                      </p:cBhvr>
                                      <p:tavLst>
                                        <p:tav tm="0">
                                          <p:val>
                                            <p:strVal val="0-#ppt_h/2"/>
                                          </p:val>
                                        </p:tav>
                                        <p:tav tm="100000">
                                          <p:val>
                                            <p:strVal val="#ppt_y"/>
                                          </p:val>
                                        </p:tav>
                                      </p:tavLst>
                                    </p:anim>
                                  </p:childTnLst>
                                </p:cTn>
                              </p:par>
                            </p:childTnLst>
                          </p:cTn>
                        </p:par>
                        <p:par>
                          <p:cTn id="97" fill="hold">
                            <p:stCondLst>
                              <p:cond delay="4800"/>
                            </p:stCondLst>
                            <p:childTnLst>
                              <p:par>
                                <p:cTn id="98" presetID="2" presetClass="entr" presetSubtype="1" fill="hold" grpId="0" nodeType="afterEffect">
                                  <p:stCondLst>
                                    <p:cond delay="0"/>
                                  </p:stCondLst>
                                  <p:childTnLst>
                                    <p:set>
                                      <p:cBhvr>
                                        <p:cTn id="99" dur="1" fill="hold">
                                          <p:stCondLst>
                                            <p:cond delay="0"/>
                                          </p:stCondLst>
                                        </p:cTn>
                                        <p:tgtEl>
                                          <p:spTgt spid="49"/>
                                        </p:tgtEl>
                                        <p:attrNameLst>
                                          <p:attrName>style.visibility</p:attrName>
                                        </p:attrNameLst>
                                      </p:cBhvr>
                                      <p:to>
                                        <p:strVal val="visible"/>
                                      </p:to>
                                    </p:set>
                                    <p:anim calcmode="lin" valueType="num">
                                      <p:cBhvr additive="base">
                                        <p:cTn id="100" dur="100" fill="hold"/>
                                        <p:tgtEl>
                                          <p:spTgt spid="49"/>
                                        </p:tgtEl>
                                        <p:attrNameLst>
                                          <p:attrName>ppt_x</p:attrName>
                                        </p:attrNameLst>
                                      </p:cBhvr>
                                      <p:tavLst>
                                        <p:tav tm="0">
                                          <p:val>
                                            <p:strVal val="#ppt_x"/>
                                          </p:val>
                                        </p:tav>
                                        <p:tav tm="100000">
                                          <p:val>
                                            <p:strVal val="#ppt_x"/>
                                          </p:val>
                                        </p:tav>
                                      </p:tavLst>
                                    </p:anim>
                                    <p:anim calcmode="lin" valueType="num">
                                      <p:cBhvr additive="base">
                                        <p:cTn id="101" dur="100" fill="hold"/>
                                        <p:tgtEl>
                                          <p:spTgt spid="49"/>
                                        </p:tgtEl>
                                        <p:attrNameLst>
                                          <p:attrName>ppt_y</p:attrName>
                                        </p:attrNameLst>
                                      </p:cBhvr>
                                      <p:tavLst>
                                        <p:tav tm="0">
                                          <p:val>
                                            <p:strVal val="0-#ppt_h/2"/>
                                          </p:val>
                                        </p:tav>
                                        <p:tav tm="100000">
                                          <p:val>
                                            <p:strVal val="#ppt_y"/>
                                          </p:val>
                                        </p:tav>
                                      </p:tavLst>
                                    </p:anim>
                                  </p:childTnLst>
                                </p:cTn>
                              </p:par>
                            </p:childTnLst>
                          </p:cTn>
                        </p:par>
                        <p:par>
                          <p:cTn id="102" fill="hold">
                            <p:stCondLst>
                              <p:cond delay="4900"/>
                            </p:stCondLst>
                            <p:childTnLst>
                              <p:par>
                                <p:cTn id="103" presetID="2" presetClass="entr" presetSubtype="1" fill="hold" grpId="0" nodeType="afterEffect">
                                  <p:stCondLst>
                                    <p:cond delay="0"/>
                                  </p:stCondLst>
                                  <p:childTnLst>
                                    <p:set>
                                      <p:cBhvr>
                                        <p:cTn id="104" dur="1" fill="hold">
                                          <p:stCondLst>
                                            <p:cond delay="0"/>
                                          </p:stCondLst>
                                        </p:cTn>
                                        <p:tgtEl>
                                          <p:spTgt spid="47"/>
                                        </p:tgtEl>
                                        <p:attrNameLst>
                                          <p:attrName>style.visibility</p:attrName>
                                        </p:attrNameLst>
                                      </p:cBhvr>
                                      <p:to>
                                        <p:strVal val="visible"/>
                                      </p:to>
                                    </p:set>
                                    <p:anim calcmode="lin" valueType="num">
                                      <p:cBhvr additive="base">
                                        <p:cTn id="105" dur="100" fill="hold"/>
                                        <p:tgtEl>
                                          <p:spTgt spid="47"/>
                                        </p:tgtEl>
                                        <p:attrNameLst>
                                          <p:attrName>ppt_x</p:attrName>
                                        </p:attrNameLst>
                                      </p:cBhvr>
                                      <p:tavLst>
                                        <p:tav tm="0">
                                          <p:val>
                                            <p:strVal val="#ppt_x"/>
                                          </p:val>
                                        </p:tav>
                                        <p:tav tm="100000">
                                          <p:val>
                                            <p:strVal val="#ppt_x"/>
                                          </p:val>
                                        </p:tav>
                                      </p:tavLst>
                                    </p:anim>
                                    <p:anim calcmode="lin" valueType="num">
                                      <p:cBhvr additive="base">
                                        <p:cTn id="106" dur="100" fill="hold"/>
                                        <p:tgtEl>
                                          <p:spTgt spid="47"/>
                                        </p:tgtEl>
                                        <p:attrNameLst>
                                          <p:attrName>ppt_y</p:attrName>
                                        </p:attrNameLst>
                                      </p:cBhvr>
                                      <p:tavLst>
                                        <p:tav tm="0">
                                          <p:val>
                                            <p:strVal val="0-#ppt_h/2"/>
                                          </p:val>
                                        </p:tav>
                                        <p:tav tm="100000">
                                          <p:val>
                                            <p:strVal val="#ppt_y"/>
                                          </p:val>
                                        </p:tav>
                                      </p:tavLst>
                                    </p:anim>
                                  </p:childTnLst>
                                </p:cTn>
                              </p:par>
                            </p:childTnLst>
                          </p:cTn>
                        </p:par>
                        <p:par>
                          <p:cTn id="107" fill="hold">
                            <p:stCondLst>
                              <p:cond delay="5000"/>
                            </p:stCondLst>
                            <p:childTnLst>
                              <p:par>
                                <p:cTn id="108" presetID="2" presetClass="entr" presetSubtype="1" fill="hold" grpId="0" nodeType="afterEffect">
                                  <p:stCondLst>
                                    <p:cond delay="0"/>
                                  </p:stCondLst>
                                  <p:childTnLst>
                                    <p:set>
                                      <p:cBhvr>
                                        <p:cTn id="109" dur="1" fill="hold">
                                          <p:stCondLst>
                                            <p:cond delay="0"/>
                                          </p:stCondLst>
                                        </p:cTn>
                                        <p:tgtEl>
                                          <p:spTgt spid="48"/>
                                        </p:tgtEl>
                                        <p:attrNameLst>
                                          <p:attrName>style.visibility</p:attrName>
                                        </p:attrNameLst>
                                      </p:cBhvr>
                                      <p:to>
                                        <p:strVal val="visible"/>
                                      </p:to>
                                    </p:set>
                                    <p:anim calcmode="lin" valueType="num">
                                      <p:cBhvr additive="base">
                                        <p:cTn id="110" dur="100" fill="hold"/>
                                        <p:tgtEl>
                                          <p:spTgt spid="48"/>
                                        </p:tgtEl>
                                        <p:attrNameLst>
                                          <p:attrName>ppt_x</p:attrName>
                                        </p:attrNameLst>
                                      </p:cBhvr>
                                      <p:tavLst>
                                        <p:tav tm="0">
                                          <p:val>
                                            <p:strVal val="#ppt_x"/>
                                          </p:val>
                                        </p:tav>
                                        <p:tav tm="100000">
                                          <p:val>
                                            <p:strVal val="#ppt_x"/>
                                          </p:val>
                                        </p:tav>
                                      </p:tavLst>
                                    </p:anim>
                                    <p:anim calcmode="lin" valueType="num">
                                      <p:cBhvr additive="base">
                                        <p:cTn id="111" dur="100" fill="hold"/>
                                        <p:tgtEl>
                                          <p:spTgt spid="48"/>
                                        </p:tgtEl>
                                        <p:attrNameLst>
                                          <p:attrName>ppt_y</p:attrName>
                                        </p:attrNameLst>
                                      </p:cBhvr>
                                      <p:tavLst>
                                        <p:tav tm="0">
                                          <p:val>
                                            <p:strVal val="0-#ppt_h/2"/>
                                          </p:val>
                                        </p:tav>
                                        <p:tav tm="100000">
                                          <p:val>
                                            <p:strVal val="#ppt_y"/>
                                          </p:val>
                                        </p:tav>
                                      </p:tavLst>
                                    </p:anim>
                                  </p:childTnLst>
                                </p:cTn>
                              </p:par>
                              <p:par>
                                <p:cTn id="112" presetID="2" presetClass="entr" presetSubtype="1" fill="hold" grpId="0" nodeType="withEffect">
                                  <p:stCondLst>
                                    <p:cond delay="0"/>
                                  </p:stCondLst>
                                  <p:childTnLst>
                                    <p:set>
                                      <p:cBhvr>
                                        <p:cTn id="113" dur="1" fill="hold">
                                          <p:stCondLst>
                                            <p:cond delay="0"/>
                                          </p:stCondLst>
                                        </p:cTn>
                                        <p:tgtEl>
                                          <p:spTgt spid="46"/>
                                        </p:tgtEl>
                                        <p:attrNameLst>
                                          <p:attrName>style.visibility</p:attrName>
                                        </p:attrNameLst>
                                      </p:cBhvr>
                                      <p:to>
                                        <p:strVal val="visible"/>
                                      </p:to>
                                    </p:set>
                                    <p:anim calcmode="lin" valueType="num">
                                      <p:cBhvr additive="base">
                                        <p:cTn id="114" dur="100" fill="hold"/>
                                        <p:tgtEl>
                                          <p:spTgt spid="46"/>
                                        </p:tgtEl>
                                        <p:attrNameLst>
                                          <p:attrName>ppt_x</p:attrName>
                                        </p:attrNameLst>
                                      </p:cBhvr>
                                      <p:tavLst>
                                        <p:tav tm="0">
                                          <p:val>
                                            <p:strVal val="#ppt_x"/>
                                          </p:val>
                                        </p:tav>
                                        <p:tav tm="100000">
                                          <p:val>
                                            <p:strVal val="#ppt_x"/>
                                          </p:val>
                                        </p:tav>
                                      </p:tavLst>
                                    </p:anim>
                                    <p:anim calcmode="lin" valueType="num">
                                      <p:cBhvr additive="base">
                                        <p:cTn id="115" dur="100" fill="hold"/>
                                        <p:tgtEl>
                                          <p:spTgt spid="46"/>
                                        </p:tgtEl>
                                        <p:attrNameLst>
                                          <p:attrName>ppt_y</p:attrName>
                                        </p:attrNameLst>
                                      </p:cBhvr>
                                      <p:tavLst>
                                        <p:tav tm="0">
                                          <p:val>
                                            <p:strVal val="0-#ppt_h/2"/>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9" presetClass="entr" presetSubtype="0"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dissolve">
                                      <p:cBhvr>
                                        <p:cTn id="120" dur="500"/>
                                        <p:tgtEl>
                                          <p:spTgt spid="56"/>
                                        </p:tgtEl>
                                      </p:cBhvr>
                                    </p:animEffect>
                                  </p:childTnLst>
                                </p:cTn>
                              </p:par>
                            </p:childTnLst>
                          </p:cTn>
                        </p:par>
                        <p:par>
                          <p:cTn id="121" fill="hold">
                            <p:stCondLst>
                              <p:cond delay="500"/>
                            </p:stCondLst>
                            <p:childTnLst>
                              <p:par>
                                <p:cTn id="122" presetID="9" presetClass="entr" presetSubtype="0" fill="hold" grpId="0" nodeType="afterEffect">
                                  <p:stCondLst>
                                    <p:cond delay="0"/>
                                  </p:stCondLst>
                                  <p:childTnLst>
                                    <p:set>
                                      <p:cBhvr>
                                        <p:cTn id="123" dur="1" fill="hold">
                                          <p:stCondLst>
                                            <p:cond delay="0"/>
                                          </p:stCondLst>
                                        </p:cTn>
                                        <p:tgtEl>
                                          <p:spTgt spid="57"/>
                                        </p:tgtEl>
                                        <p:attrNameLst>
                                          <p:attrName>style.visibility</p:attrName>
                                        </p:attrNameLst>
                                      </p:cBhvr>
                                      <p:to>
                                        <p:strVal val="visible"/>
                                      </p:to>
                                    </p:set>
                                    <p:animEffect transition="in" filter="dissolve">
                                      <p:cBhvr>
                                        <p:cTn id="124" dur="500"/>
                                        <p:tgtEl>
                                          <p:spTgt spid="57"/>
                                        </p:tgtEl>
                                      </p:cBhvr>
                                    </p:animEffect>
                                  </p:childTnLst>
                                </p:cTn>
                              </p:par>
                              <p:par>
                                <p:cTn id="125" presetID="9" presetClass="entr" presetSubtype="0" fill="hold" nodeType="withEffect">
                                  <p:stCondLst>
                                    <p:cond delay="0"/>
                                  </p:stCondLst>
                                  <p:childTnLst>
                                    <p:set>
                                      <p:cBhvr>
                                        <p:cTn id="126" dur="1" fill="hold">
                                          <p:stCondLst>
                                            <p:cond delay="0"/>
                                          </p:stCondLst>
                                        </p:cTn>
                                        <p:tgtEl>
                                          <p:spTgt spid="53"/>
                                        </p:tgtEl>
                                        <p:attrNameLst>
                                          <p:attrName>style.visibility</p:attrName>
                                        </p:attrNameLst>
                                      </p:cBhvr>
                                      <p:to>
                                        <p:strVal val="visible"/>
                                      </p:to>
                                    </p:set>
                                    <p:animEffect transition="in" filter="dissolve">
                                      <p:cBhvr>
                                        <p:cTn id="127" dur="500"/>
                                        <p:tgtEl>
                                          <p:spTgt spid="53"/>
                                        </p:tgtEl>
                                      </p:cBhvr>
                                    </p:animEffect>
                                  </p:childTnLst>
                                </p:cTn>
                              </p:par>
                            </p:childTnLst>
                          </p:cTn>
                        </p:par>
                        <p:par>
                          <p:cTn id="128" fill="hold">
                            <p:stCondLst>
                              <p:cond delay="1000"/>
                            </p:stCondLst>
                            <p:childTnLst>
                              <p:par>
                                <p:cTn id="129" presetID="19" presetClass="entr" presetSubtype="10" repeatCount="indefinite" fill="hold" nodeType="afterEffect">
                                  <p:stCondLst>
                                    <p:cond delay="0"/>
                                  </p:stCondLst>
                                  <p:childTnLst>
                                    <p:set>
                                      <p:cBhvr>
                                        <p:cTn id="130" dur="1" fill="hold">
                                          <p:stCondLst>
                                            <p:cond delay="0"/>
                                          </p:stCondLst>
                                        </p:cTn>
                                        <p:tgtEl>
                                          <p:spTgt spid="52"/>
                                        </p:tgtEl>
                                        <p:attrNameLst>
                                          <p:attrName>style.visibility</p:attrName>
                                        </p:attrNameLst>
                                      </p:cBhvr>
                                      <p:to>
                                        <p:strVal val="visible"/>
                                      </p:to>
                                    </p:set>
                                    <p:anim calcmode="lin" valueType="num">
                                      <p:cBhvr>
                                        <p:cTn id="131" dur="5000" fill="hold"/>
                                        <p:tgtEl>
                                          <p:spTgt spid="52"/>
                                        </p:tgtEl>
                                        <p:attrNameLst>
                                          <p:attrName>ppt_w</p:attrName>
                                        </p:attrNameLst>
                                      </p:cBhvr>
                                      <p:tavLst>
                                        <p:tav tm="0" fmla="#ppt_w*sin(2.5*pi*$)">
                                          <p:val>
                                            <p:fltVal val="0"/>
                                          </p:val>
                                        </p:tav>
                                        <p:tav tm="100000">
                                          <p:val>
                                            <p:fltVal val="1"/>
                                          </p:val>
                                        </p:tav>
                                      </p:tavLst>
                                    </p:anim>
                                    <p:anim calcmode="lin" valueType="num">
                                      <p:cBhvr>
                                        <p:cTn id="132" dur="5000" fill="hold"/>
                                        <p:tgtEl>
                                          <p:spTgt spid="52"/>
                                        </p:tgtEl>
                                        <p:attrNameLst>
                                          <p:attrName>ppt_h</p:attrName>
                                        </p:attrNameLst>
                                      </p:cBhvr>
                                      <p:tavLst>
                                        <p:tav tm="0">
                                          <p:val>
                                            <p:strVal val="#ppt_h"/>
                                          </p:val>
                                        </p:tav>
                                        <p:tav tm="100000">
                                          <p:val>
                                            <p:strVal val="#ppt_h"/>
                                          </p:val>
                                        </p:tav>
                                      </p:tavLst>
                                    </p:anim>
                                  </p:childTnLst>
                                </p:cTn>
                              </p:par>
                            </p:childTnLst>
                          </p:cTn>
                        </p:par>
                        <p:par>
                          <p:cTn id="133" fill="hold">
                            <p:stCondLst>
                              <p:cond delay="6000"/>
                            </p:stCondLst>
                            <p:childTnLst>
                              <p:par>
                                <p:cTn id="134" presetID="9" presetClass="entr" presetSubtype="0" fill="hold" grpId="0" nodeType="after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dissolve">
                                      <p:cBhvr>
                                        <p:cTn id="136" dur="500"/>
                                        <p:tgtEl>
                                          <p:spTgt spid="50"/>
                                        </p:tgtEl>
                                      </p:cBhvr>
                                    </p:animEffect>
                                  </p:childTnLst>
                                </p:cTn>
                              </p:par>
                            </p:childTnLst>
                          </p:cTn>
                        </p:par>
                        <p:par>
                          <p:cTn id="137" fill="hold">
                            <p:stCondLst>
                              <p:cond delay="6500"/>
                            </p:stCondLst>
                            <p:childTnLst>
                              <p:par>
                                <p:cTn id="138" presetID="9" presetClass="entr" presetSubtype="0" fill="hold" nodeType="afterEffect">
                                  <p:stCondLst>
                                    <p:cond delay="0"/>
                                  </p:stCondLst>
                                  <p:childTnLst>
                                    <p:set>
                                      <p:cBhvr>
                                        <p:cTn id="139" dur="1" fill="hold">
                                          <p:stCondLst>
                                            <p:cond delay="0"/>
                                          </p:stCondLst>
                                        </p:cTn>
                                        <p:tgtEl>
                                          <p:spTgt spid="13"/>
                                        </p:tgtEl>
                                        <p:attrNameLst>
                                          <p:attrName>style.visibility</p:attrName>
                                        </p:attrNameLst>
                                      </p:cBhvr>
                                      <p:to>
                                        <p:strVal val="visible"/>
                                      </p:to>
                                    </p:set>
                                    <p:animEffect transition="in" filter="dissolve">
                                      <p:cBhvr>
                                        <p:cTn id="140" dur="500"/>
                                        <p:tgtEl>
                                          <p:spTgt spid="13"/>
                                        </p:tgtEl>
                                      </p:cBhvr>
                                    </p:animEffect>
                                  </p:childTnLst>
                                </p:cTn>
                              </p:par>
                            </p:childTnLst>
                          </p:cTn>
                        </p:par>
                        <p:par>
                          <p:cTn id="141" fill="hold">
                            <p:stCondLst>
                              <p:cond delay="7000"/>
                            </p:stCondLst>
                            <p:childTnLst>
                              <p:par>
                                <p:cTn id="142" presetID="1" presetClass="mediacall" presetSubtype="0" fill="hold" nodeType="afterEffect">
                                  <p:stCondLst>
                                    <p:cond delay="0"/>
                                  </p:stCondLst>
                                  <p:childTnLst>
                                    <p:cmd type="call" cmd="playFrom(0.0)">
                                      <p:cBhvr>
                                        <p:cTn id="143" dur="2800" fill="hold"/>
                                        <p:tgtEl>
                                          <p:spTgt spid="13"/>
                                        </p:tgtEl>
                                      </p:cBhvr>
                                    </p:cmd>
                                  </p:childTnLst>
                                </p:cTn>
                              </p:par>
                              <p:par>
                                <p:cTn id="144" presetID="9" presetClass="entr" presetSubtype="0" fill="hold" grpId="0" nodeType="withEffect">
                                  <p:stCondLst>
                                    <p:cond delay="0"/>
                                  </p:stCondLst>
                                  <p:childTnLst>
                                    <p:set>
                                      <p:cBhvr>
                                        <p:cTn id="145" dur="1" fill="hold">
                                          <p:stCondLst>
                                            <p:cond delay="0"/>
                                          </p:stCondLst>
                                        </p:cTn>
                                        <p:tgtEl>
                                          <p:spTgt spid="15"/>
                                        </p:tgtEl>
                                        <p:attrNameLst>
                                          <p:attrName>style.visibility</p:attrName>
                                        </p:attrNameLst>
                                      </p:cBhvr>
                                      <p:to>
                                        <p:strVal val="visible"/>
                                      </p:to>
                                    </p:set>
                                    <p:animEffect transition="in" filter="dissolve">
                                      <p:cBhvr>
                                        <p:cTn id="146" dur="500"/>
                                        <p:tgtEl>
                                          <p:spTgt spid="15"/>
                                        </p:tgtEl>
                                      </p:cBhvr>
                                    </p:animEffect>
                                  </p:childTnLst>
                                </p:cTn>
                              </p:par>
                              <p:par>
                                <p:cTn id="147" presetID="9" presetClass="entr" presetSubtype="0" fill="hold" nodeType="withEffect">
                                  <p:stCondLst>
                                    <p:cond delay="0"/>
                                  </p:stCondLst>
                                  <p:childTnLst>
                                    <p:set>
                                      <p:cBhvr>
                                        <p:cTn id="148" dur="1" fill="hold">
                                          <p:stCondLst>
                                            <p:cond delay="0"/>
                                          </p:stCondLst>
                                        </p:cTn>
                                        <p:tgtEl>
                                          <p:spTgt spid="14"/>
                                        </p:tgtEl>
                                        <p:attrNameLst>
                                          <p:attrName>style.visibility</p:attrName>
                                        </p:attrNameLst>
                                      </p:cBhvr>
                                      <p:to>
                                        <p:strVal val="visible"/>
                                      </p:to>
                                    </p:set>
                                    <p:animEffect transition="in" filter="dissolve">
                                      <p:cBhvr>
                                        <p:cTn id="149" dur="500"/>
                                        <p:tgtEl>
                                          <p:spTgt spid="14"/>
                                        </p:tgtEl>
                                      </p:cBhvr>
                                    </p:animEffect>
                                  </p:childTnLst>
                                </p:cTn>
                              </p:par>
                              <p:par>
                                <p:cTn id="150" presetID="1" presetClass="mediacall" presetSubtype="0" fill="hold" nodeType="withEffect">
                                  <p:stCondLst>
                                    <p:cond delay="0"/>
                                  </p:stCondLst>
                                  <p:childTnLst>
                                    <p:cmd type="call" cmd="playFrom(0.0)">
                                      <p:cBhvr>
                                        <p:cTn id="151" dur="2000"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52" repeatCount="indefinite" fill="hold" display="0">
                  <p:stCondLst>
                    <p:cond delay="indefinite"/>
                  </p:stCondLst>
                  <p:endCondLst>
                    <p:cond evt="onPrev" delay="0">
                      <p:tgtEl>
                        <p:sldTgt/>
                      </p:tgtEl>
                    </p:cond>
                  </p:endCondLst>
                </p:cTn>
                <p:tgtEl>
                  <p:spTgt spid="13"/>
                </p:tgtEl>
              </p:cMediaNode>
            </p:video>
            <p:video>
              <p:cMediaNode>
                <p:cTn id="153" repeatCount="indefinite" fill="hold" display="0">
                  <p:stCondLst>
                    <p:cond delay="indefinite"/>
                  </p:stCondLst>
                  <p:endCondLst>
                    <p:cond evt="onPrev" delay="0">
                      <p:tgtEl>
                        <p:sldTgt/>
                      </p:tgtEl>
                    </p:cond>
                  </p:endCondLst>
                </p:cTn>
                <p:tgtEl>
                  <p:spTgt spid="14"/>
                </p:tgtEl>
              </p:cMediaNode>
            </p:video>
            <p:video>
              <p:cMediaNode vol="0">
                <p:cTn id="154" repeatCount="indefinite" fill="hold" display="0">
                  <p:stCondLst>
                    <p:cond delay="indefinite"/>
                  </p:stCondLst>
                  <p:endCondLst>
                    <p:cond evt="onPrev" delay="0">
                      <p:tgtEl>
                        <p:sldTgt/>
                      </p:tgtEl>
                    </p:cond>
                  </p:endCondLst>
                </p:cTn>
                <p:tgtEl>
                  <p:spTgt spid="52"/>
                </p:tgtEl>
              </p:cMediaNode>
            </p:video>
          </p:childTnLst>
        </p:cTn>
      </p:par>
    </p:tnLst>
    <p:bldLst>
      <p:bldP spid="15"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3" grpId="1" animBg="1"/>
      <p:bldP spid="44" grpId="0" animBg="1"/>
      <p:bldP spid="45" grpId="0" animBg="1"/>
      <p:bldP spid="46" grpId="0" animBg="1"/>
      <p:bldP spid="47" grpId="0" animBg="1"/>
      <p:bldP spid="48" grpId="0" animBg="1"/>
      <p:bldP spid="49" grpId="0" animBg="1"/>
      <p:bldP spid="50" grpId="0" animBg="1"/>
      <p:bldP spid="56" grpId="0"/>
      <p:bldP spid="5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a:extLst>
              <a:ext uri="{FF2B5EF4-FFF2-40B4-BE49-F238E27FC236}">
                <a16:creationId xmlns:a16="http://schemas.microsoft.com/office/drawing/2014/main" id="{92E6AC33-1C34-C247-A133-93FDF5885E40}"/>
              </a:ext>
            </a:extLst>
          </p:cNvPr>
          <p:cNvSpPr txBox="1"/>
          <p:nvPr/>
        </p:nvSpPr>
        <p:spPr>
          <a:xfrm>
            <a:off x="8040800" y="2902615"/>
            <a:ext cx="4131322" cy="1904596"/>
          </a:xfrm>
          <a:prstGeom prst="rect">
            <a:avLst/>
          </a:prstGeom>
          <a:solidFill>
            <a:schemeClr val="bg1"/>
          </a:solidFill>
          <a:ln>
            <a:noFill/>
          </a:ln>
        </p:spPr>
        <p:txBody>
          <a:bodyPr wrap="square" rtlCol="0">
            <a:spAutoFit/>
          </a:bodyPr>
          <a:lstStyle/>
          <a:p>
            <a:endParaRPr lang="en-US"/>
          </a:p>
        </p:txBody>
      </p:sp>
      <p:sp>
        <p:nvSpPr>
          <p:cNvPr id="66" name="TextBox 65">
            <a:extLst>
              <a:ext uri="{FF2B5EF4-FFF2-40B4-BE49-F238E27FC236}">
                <a16:creationId xmlns:a16="http://schemas.microsoft.com/office/drawing/2014/main" id="{5E1A6BDF-20D2-22EB-E55D-8F5450ABC6EA}"/>
              </a:ext>
            </a:extLst>
          </p:cNvPr>
          <p:cNvSpPr txBox="1"/>
          <p:nvPr/>
        </p:nvSpPr>
        <p:spPr>
          <a:xfrm>
            <a:off x="9646362" y="2862229"/>
            <a:ext cx="2532681" cy="1477328"/>
          </a:xfrm>
          <a:prstGeom prst="rect">
            <a:avLst/>
          </a:prstGeom>
          <a:noFill/>
        </p:spPr>
        <p:txBody>
          <a:bodyPr wrap="none" rtlCol="0">
            <a:spAutoFit/>
          </a:bodyPr>
          <a:lstStyle/>
          <a:p>
            <a:pPr algn="ctr"/>
            <a:r>
              <a:rPr lang="en-US" b="1">
                <a:solidFill>
                  <a:srgbClr val="FF0000"/>
                </a:solidFill>
              </a:rPr>
              <a:t>Interacting Boson Model</a:t>
            </a:r>
          </a:p>
          <a:p>
            <a:pPr algn="ctr"/>
            <a:r>
              <a:rPr lang="en-US"/>
              <a:t>(Iachello &amp; Arima plus </a:t>
            </a:r>
          </a:p>
          <a:p>
            <a:pPr algn="ctr"/>
            <a:r>
              <a:rPr lang="en-US"/>
              <a:t>Many IBM Disciples …)</a:t>
            </a:r>
          </a:p>
          <a:p>
            <a:pPr algn="ctr"/>
            <a:r>
              <a:rPr lang="en-US"/>
              <a:t>Has both </a:t>
            </a:r>
            <a:r>
              <a:rPr lang="en-US" b="1">
                <a:solidFill>
                  <a:srgbClr val="FF0000"/>
                </a:solidFill>
              </a:rPr>
              <a:t>boson</a:t>
            </a:r>
            <a:r>
              <a:rPr lang="en-US"/>
              <a:t> and </a:t>
            </a:r>
          </a:p>
          <a:p>
            <a:pPr algn="ctr"/>
            <a:r>
              <a:rPr lang="en-US"/>
              <a:t>field theory features.</a:t>
            </a:r>
          </a:p>
        </p:txBody>
      </p:sp>
      <p:sp>
        <p:nvSpPr>
          <p:cNvPr id="2" name="Title 1">
            <a:extLst>
              <a:ext uri="{FF2B5EF4-FFF2-40B4-BE49-F238E27FC236}">
                <a16:creationId xmlns:a16="http://schemas.microsoft.com/office/drawing/2014/main" id="{C4A4C9FD-7288-34FD-DCA8-456F77509329}"/>
              </a:ext>
            </a:extLst>
          </p:cNvPr>
          <p:cNvSpPr>
            <a:spLocks noGrp="1"/>
          </p:cNvSpPr>
          <p:nvPr>
            <p:ph type="title"/>
          </p:nvPr>
        </p:nvSpPr>
        <p:spPr>
          <a:xfrm>
            <a:off x="0" y="519"/>
            <a:ext cx="12192000" cy="633358"/>
          </a:xfrm>
        </p:spPr>
        <p:txBody>
          <a:bodyPr>
            <a:normAutofit/>
          </a:bodyPr>
          <a:lstStyle/>
          <a:p>
            <a:pPr algn="ctr"/>
            <a:r>
              <a:rPr lang="en-US" sz="2800" b="1">
                <a:solidFill>
                  <a:schemeClr val="accent2">
                    <a:lumMod val="50000"/>
                  </a:schemeClr>
                </a:solidFill>
                <a:latin typeface="Chalkboard" panose="03050602040202020205" pitchFamily="66" charset="77"/>
              </a:rPr>
              <a:t>Shell Model (Particle Picture) versus (Field Focused) Dynamics</a:t>
            </a:r>
          </a:p>
        </p:txBody>
      </p:sp>
      <p:grpSp>
        <p:nvGrpSpPr>
          <p:cNvPr id="36" name="Group 35">
            <a:extLst>
              <a:ext uri="{FF2B5EF4-FFF2-40B4-BE49-F238E27FC236}">
                <a16:creationId xmlns:a16="http://schemas.microsoft.com/office/drawing/2014/main" id="{41B01A1F-8438-83F4-E94C-656CB6F21E75}"/>
              </a:ext>
            </a:extLst>
          </p:cNvPr>
          <p:cNvGrpSpPr/>
          <p:nvPr/>
        </p:nvGrpSpPr>
        <p:grpSpPr>
          <a:xfrm>
            <a:off x="287754" y="585774"/>
            <a:ext cx="3695064" cy="5712522"/>
            <a:chOff x="287754" y="585774"/>
            <a:chExt cx="3695064" cy="5712522"/>
          </a:xfrm>
        </p:grpSpPr>
        <p:sp>
          <p:nvSpPr>
            <p:cNvPr id="40" name="TextBox 39">
              <a:extLst>
                <a:ext uri="{FF2B5EF4-FFF2-40B4-BE49-F238E27FC236}">
                  <a16:creationId xmlns:a16="http://schemas.microsoft.com/office/drawing/2014/main" id="{D2049146-E40C-A48C-ACF6-9956B0683242}"/>
                </a:ext>
              </a:extLst>
            </p:cNvPr>
            <p:cNvSpPr txBox="1"/>
            <p:nvPr/>
          </p:nvSpPr>
          <p:spPr>
            <a:xfrm>
              <a:off x="1332798" y="5651965"/>
              <a:ext cx="2419893" cy="646331"/>
            </a:xfrm>
            <a:prstGeom prst="rect">
              <a:avLst/>
            </a:prstGeom>
            <a:noFill/>
          </p:spPr>
          <p:txBody>
            <a:bodyPr wrap="none" rtlCol="0">
              <a:spAutoFit/>
            </a:bodyPr>
            <a:lstStyle/>
            <a:p>
              <a:pPr algn="ctr"/>
              <a:r>
                <a:rPr lang="en-US"/>
                <a:t>Inter-nucleon Fields </a:t>
              </a:r>
            </a:p>
            <a:p>
              <a:pPr algn="ctr"/>
              <a:r>
                <a:rPr lang="en-US"/>
                <a:t>drive Nuclear Structure</a:t>
              </a:r>
            </a:p>
          </p:txBody>
        </p:sp>
        <p:grpSp>
          <p:nvGrpSpPr>
            <p:cNvPr id="68" name="Group 67">
              <a:extLst>
                <a:ext uri="{FF2B5EF4-FFF2-40B4-BE49-F238E27FC236}">
                  <a16:creationId xmlns:a16="http://schemas.microsoft.com/office/drawing/2014/main" id="{BC716347-D10E-F85E-B1D0-23EE0C89B8B6}"/>
                </a:ext>
              </a:extLst>
            </p:cNvPr>
            <p:cNvGrpSpPr/>
            <p:nvPr/>
          </p:nvGrpSpPr>
          <p:grpSpPr>
            <a:xfrm>
              <a:off x="287754" y="585774"/>
              <a:ext cx="3695064" cy="5642213"/>
              <a:chOff x="287754" y="927236"/>
              <a:chExt cx="3695064" cy="5642213"/>
            </a:xfrm>
          </p:grpSpPr>
          <p:grpSp>
            <p:nvGrpSpPr>
              <p:cNvPr id="39" name="Group 38">
                <a:extLst>
                  <a:ext uri="{FF2B5EF4-FFF2-40B4-BE49-F238E27FC236}">
                    <a16:creationId xmlns:a16="http://schemas.microsoft.com/office/drawing/2014/main" id="{EF4439A3-B745-BFCD-D47C-D86854629623}"/>
                  </a:ext>
                </a:extLst>
              </p:cNvPr>
              <p:cNvGrpSpPr/>
              <p:nvPr/>
            </p:nvGrpSpPr>
            <p:grpSpPr>
              <a:xfrm>
                <a:off x="1103756" y="1629100"/>
                <a:ext cx="2879062" cy="4385308"/>
                <a:chOff x="1009166" y="1587060"/>
                <a:chExt cx="2879062" cy="4385308"/>
              </a:xfrm>
            </p:grpSpPr>
            <p:sp>
              <p:nvSpPr>
                <p:cNvPr id="4" name="TextBox 3">
                  <a:extLst>
                    <a:ext uri="{FF2B5EF4-FFF2-40B4-BE49-F238E27FC236}">
                      <a16:creationId xmlns:a16="http://schemas.microsoft.com/office/drawing/2014/main" id="{863F1DC2-F5E4-770F-1A84-BEA5FB4D443A}"/>
                    </a:ext>
                  </a:extLst>
                </p:cNvPr>
                <p:cNvSpPr txBox="1"/>
                <p:nvPr/>
              </p:nvSpPr>
              <p:spPr>
                <a:xfrm>
                  <a:off x="1027380" y="1587060"/>
                  <a:ext cx="2787686" cy="646331"/>
                </a:xfrm>
                <a:prstGeom prst="rect">
                  <a:avLst/>
                </a:prstGeom>
                <a:noFill/>
              </p:spPr>
              <p:txBody>
                <a:bodyPr wrap="none" rtlCol="0">
                  <a:spAutoFit/>
                </a:bodyPr>
                <a:lstStyle/>
                <a:p>
                  <a:r>
                    <a:rPr lang="en-US"/>
                    <a:t>Structureless Point Particles</a:t>
                  </a:r>
                </a:p>
                <a:p>
                  <a:pPr algn="ctr"/>
                  <a:r>
                    <a:rPr lang="en-US"/>
                    <a:t>(proton &amp; neutrons)</a:t>
                  </a:r>
                </a:p>
              </p:txBody>
            </p:sp>
            <p:sp>
              <p:nvSpPr>
                <p:cNvPr id="5" name="TextBox 4">
                  <a:extLst>
                    <a:ext uri="{FF2B5EF4-FFF2-40B4-BE49-F238E27FC236}">
                      <a16:creationId xmlns:a16="http://schemas.microsoft.com/office/drawing/2014/main" id="{0CD457F4-6623-5296-3A28-1265E9FFB09A}"/>
                    </a:ext>
                  </a:extLst>
                </p:cNvPr>
                <p:cNvSpPr txBox="1"/>
                <p:nvPr/>
              </p:nvSpPr>
              <p:spPr>
                <a:xfrm>
                  <a:off x="1027380" y="2225623"/>
                  <a:ext cx="2860848" cy="646331"/>
                </a:xfrm>
                <a:prstGeom prst="rect">
                  <a:avLst/>
                </a:prstGeom>
                <a:noFill/>
              </p:spPr>
              <p:txBody>
                <a:bodyPr wrap="none" rtlCol="0">
                  <a:spAutoFit/>
                </a:bodyPr>
                <a:lstStyle/>
                <a:p>
                  <a:r>
                    <a:rPr lang="en-US"/>
                    <a:t>3D Harmonic Oscillator `Box’</a:t>
                  </a:r>
                </a:p>
                <a:p>
                  <a:pPr algn="ctr"/>
                  <a:r>
                    <a:rPr lang="en-US"/>
                    <a:t>(rotations &amp; vibrations)</a:t>
                  </a:r>
                </a:p>
              </p:txBody>
            </p:sp>
            <p:sp>
              <p:nvSpPr>
                <p:cNvPr id="6" name="TextBox 5">
                  <a:extLst>
                    <a:ext uri="{FF2B5EF4-FFF2-40B4-BE49-F238E27FC236}">
                      <a16:creationId xmlns:a16="http://schemas.microsoft.com/office/drawing/2014/main" id="{55B1791F-1670-3EEE-C042-22150D103D93}"/>
                    </a:ext>
                  </a:extLst>
                </p:cNvPr>
                <p:cNvSpPr txBox="1"/>
                <p:nvPr/>
              </p:nvSpPr>
              <p:spPr>
                <a:xfrm>
                  <a:off x="1137742" y="3471040"/>
                  <a:ext cx="2624308" cy="646331"/>
                </a:xfrm>
                <a:prstGeom prst="rect">
                  <a:avLst/>
                </a:prstGeom>
                <a:noFill/>
              </p:spPr>
              <p:txBody>
                <a:bodyPr wrap="none" rtlCol="0">
                  <a:spAutoFit/>
                </a:bodyPr>
                <a:lstStyle/>
                <a:p>
                  <a:pPr algn="ctr"/>
                  <a:r>
                    <a:rPr lang="en-US"/>
                    <a:t>Phenomenological versus </a:t>
                  </a:r>
                </a:p>
                <a:p>
                  <a:pPr algn="ctr"/>
                  <a:r>
                    <a:rPr lang="en-US"/>
                    <a:t>Realistic Interactions</a:t>
                  </a:r>
                </a:p>
              </p:txBody>
            </p:sp>
            <p:sp>
              <p:nvSpPr>
                <p:cNvPr id="7" name="TextBox 6">
                  <a:extLst>
                    <a:ext uri="{FF2B5EF4-FFF2-40B4-BE49-F238E27FC236}">
                      <a16:creationId xmlns:a16="http://schemas.microsoft.com/office/drawing/2014/main" id="{DC67FBEC-0A2A-2B7C-8D86-A95C2A454813}"/>
                    </a:ext>
                  </a:extLst>
                </p:cNvPr>
                <p:cNvSpPr txBox="1"/>
                <p:nvPr/>
              </p:nvSpPr>
              <p:spPr>
                <a:xfrm>
                  <a:off x="1009166" y="5326037"/>
                  <a:ext cx="2867388" cy="646331"/>
                </a:xfrm>
                <a:prstGeom prst="rect">
                  <a:avLst/>
                </a:prstGeom>
                <a:noFill/>
              </p:spPr>
              <p:txBody>
                <a:bodyPr wrap="none" rtlCol="0">
                  <a:spAutoFit/>
                </a:bodyPr>
                <a:lstStyle/>
                <a:p>
                  <a:pPr algn="ctr"/>
                  <a:r>
                    <a:rPr lang="en-US"/>
                    <a:t>Algebraic theories extended </a:t>
                  </a:r>
                </a:p>
                <a:p>
                  <a:pPr algn="ctr"/>
                  <a:r>
                    <a:rPr lang="en-US"/>
                    <a:t>via non-compact structures</a:t>
                  </a:r>
                </a:p>
              </p:txBody>
            </p:sp>
            <p:sp>
              <p:nvSpPr>
                <p:cNvPr id="8" name="TextBox 7">
                  <a:extLst>
                    <a:ext uri="{FF2B5EF4-FFF2-40B4-BE49-F238E27FC236}">
                      <a16:creationId xmlns:a16="http://schemas.microsoft.com/office/drawing/2014/main" id="{543172BF-2E15-CCC8-F996-239F17A11A20}"/>
                    </a:ext>
                  </a:extLst>
                </p:cNvPr>
                <p:cNvSpPr txBox="1"/>
                <p:nvPr/>
              </p:nvSpPr>
              <p:spPr>
                <a:xfrm>
                  <a:off x="1092309" y="2874696"/>
                  <a:ext cx="2662653" cy="646331"/>
                </a:xfrm>
                <a:prstGeom prst="rect">
                  <a:avLst/>
                </a:prstGeom>
                <a:noFill/>
              </p:spPr>
              <p:txBody>
                <a:bodyPr wrap="none" rtlCol="0">
                  <a:spAutoFit/>
                </a:bodyPr>
                <a:lstStyle/>
                <a:p>
                  <a:pPr algn="ctr"/>
                  <a:r>
                    <a:rPr lang="en-US"/>
                    <a:t>Various Algebraic Theories</a:t>
                  </a:r>
                </a:p>
                <a:p>
                  <a:pPr algn="ctr"/>
                  <a:r>
                    <a:rPr lang="en-US"/>
                    <a:t>(Fermion &amp; Boson)</a:t>
                  </a:r>
                </a:p>
              </p:txBody>
            </p:sp>
            <p:sp>
              <p:nvSpPr>
                <p:cNvPr id="9" name="TextBox 8">
                  <a:extLst>
                    <a:ext uri="{FF2B5EF4-FFF2-40B4-BE49-F238E27FC236}">
                      <a16:creationId xmlns:a16="http://schemas.microsoft.com/office/drawing/2014/main" id="{0487A5A2-765F-1F2B-1D12-E0874BE48F96}"/>
                    </a:ext>
                  </a:extLst>
                </p:cNvPr>
                <p:cNvSpPr txBox="1"/>
                <p:nvPr/>
              </p:nvSpPr>
              <p:spPr>
                <a:xfrm>
                  <a:off x="1091394" y="4721734"/>
                  <a:ext cx="2695994" cy="646331"/>
                </a:xfrm>
                <a:prstGeom prst="rect">
                  <a:avLst/>
                </a:prstGeom>
                <a:noFill/>
              </p:spPr>
              <p:txBody>
                <a:bodyPr wrap="none" rtlCol="0">
                  <a:spAutoFit/>
                </a:bodyPr>
                <a:lstStyle/>
                <a:p>
                  <a:pPr algn="ctr"/>
                  <a:r>
                    <a:rPr lang="en-US"/>
                    <a:t>Open (No-Core) Models</a:t>
                  </a:r>
                </a:p>
                <a:p>
                  <a:pPr algn="ctr"/>
                  <a:r>
                    <a:rPr lang="en-US"/>
                    <a:t>with `ab initio’ Interactions</a:t>
                  </a:r>
                </a:p>
              </p:txBody>
            </p:sp>
            <p:sp>
              <p:nvSpPr>
                <p:cNvPr id="32" name="TextBox 31">
                  <a:extLst>
                    <a:ext uri="{FF2B5EF4-FFF2-40B4-BE49-F238E27FC236}">
                      <a16:creationId xmlns:a16="http://schemas.microsoft.com/office/drawing/2014/main" id="{89EE180E-6694-8158-B7A4-B4C1101C8D99}"/>
                    </a:ext>
                  </a:extLst>
                </p:cNvPr>
                <p:cNvSpPr txBox="1"/>
                <p:nvPr/>
              </p:nvSpPr>
              <p:spPr>
                <a:xfrm>
                  <a:off x="1074152" y="4096394"/>
                  <a:ext cx="2741008" cy="646331"/>
                </a:xfrm>
                <a:prstGeom prst="rect">
                  <a:avLst/>
                </a:prstGeom>
                <a:noFill/>
              </p:spPr>
              <p:txBody>
                <a:bodyPr wrap="none" rtlCol="0">
                  <a:spAutoFit/>
                </a:bodyPr>
                <a:lstStyle/>
                <a:p>
                  <a:pPr algn="ctr"/>
                  <a:r>
                    <a:rPr lang="en-US" b="1">
                      <a:solidFill>
                        <a:srgbClr val="FF0000"/>
                      </a:solidFill>
                    </a:rPr>
                    <a:t>Supercomputers enabled a</a:t>
                  </a:r>
                </a:p>
                <a:p>
                  <a:pPr algn="ctr"/>
                  <a:r>
                    <a:rPr lang="en-US" b="1">
                      <a:solidFill>
                        <a:srgbClr val="FF0000"/>
                      </a:solidFill>
                    </a:rPr>
                    <a:t>Transformational Change</a:t>
                  </a:r>
                </a:p>
              </p:txBody>
            </p:sp>
          </p:grpSp>
          <p:grpSp>
            <p:nvGrpSpPr>
              <p:cNvPr id="38" name="Group 37">
                <a:extLst>
                  <a:ext uri="{FF2B5EF4-FFF2-40B4-BE49-F238E27FC236}">
                    <a16:creationId xmlns:a16="http://schemas.microsoft.com/office/drawing/2014/main" id="{30B3A3ED-5BBB-647E-0D3A-089A1ADBA363}"/>
                  </a:ext>
                </a:extLst>
              </p:cNvPr>
              <p:cNvGrpSpPr/>
              <p:nvPr/>
            </p:nvGrpSpPr>
            <p:grpSpPr>
              <a:xfrm>
                <a:off x="287754" y="1662402"/>
                <a:ext cx="575448" cy="4907047"/>
                <a:chOff x="235204" y="1641382"/>
                <a:chExt cx="575448" cy="4907047"/>
              </a:xfrm>
            </p:grpSpPr>
            <p:grpSp>
              <p:nvGrpSpPr>
                <p:cNvPr id="13" name="Group 12">
                  <a:extLst>
                    <a:ext uri="{FF2B5EF4-FFF2-40B4-BE49-F238E27FC236}">
                      <a16:creationId xmlns:a16="http://schemas.microsoft.com/office/drawing/2014/main" id="{B63C6ADB-5698-6955-0251-48E389C2EFB2}"/>
                    </a:ext>
                  </a:extLst>
                </p:cNvPr>
                <p:cNvGrpSpPr/>
                <p:nvPr/>
              </p:nvGrpSpPr>
              <p:grpSpPr>
                <a:xfrm>
                  <a:off x="235204" y="1641382"/>
                  <a:ext cx="536027" cy="528949"/>
                  <a:chOff x="214184" y="1641382"/>
                  <a:chExt cx="536027" cy="528949"/>
                </a:xfrm>
              </p:grpSpPr>
              <p:sp>
                <p:nvSpPr>
                  <p:cNvPr id="10" name="TextBox 9">
                    <a:extLst>
                      <a:ext uri="{FF2B5EF4-FFF2-40B4-BE49-F238E27FC236}">
                        <a16:creationId xmlns:a16="http://schemas.microsoft.com/office/drawing/2014/main" id="{697019CE-99E6-AE7D-BEE1-464227BFEDEC}"/>
                      </a:ext>
                    </a:extLst>
                  </p:cNvPr>
                  <p:cNvSpPr txBox="1"/>
                  <p:nvPr/>
                </p:nvSpPr>
                <p:spPr>
                  <a:xfrm>
                    <a:off x="241738" y="1728204"/>
                    <a:ext cx="508473" cy="369332"/>
                  </a:xfrm>
                  <a:prstGeom prst="rect">
                    <a:avLst/>
                  </a:prstGeom>
                  <a:noFill/>
                </p:spPr>
                <p:txBody>
                  <a:bodyPr wrap="none" rtlCol="0">
                    <a:spAutoFit/>
                  </a:bodyPr>
                  <a:lstStyle/>
                  <a:p>
                    <a:r>
                      <a:rPr lang="en-US" b="1"/>
                      <a:t>50s</a:t>
                    </a:r>
                  </a:p>
                </p:txBody>
              </p:sp>
              <p:sp>
                <p:nvSpPr>
                  <p:cNvPr id="12" name="Donut 11">
                    <a:extLst>
                      <a:ext uri="{FF2B5EF4-FFF2-40B4-BE49-F238E27FC236}">
                        <a16:creationId xmlns:a16="http://schemas.microsoft.com/office/drawing/2014/main" id="{58F71BDE-555C-3892-742D-C1A2A167DE76}"/>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a:extLst>
                    <a:ext uri="{FF2B5EF4-FFF2-40B4-BE49-F238E27FC236}">
                      <a16:creationId xmlns:a16="http://schemas.microsoft.com/office/drawing/2014/main" id="{7CF294E2-ED06-6F53-B95A-CAE6615C89C6}"/>
                    </a:ext>
                  </a:extLst>
                </p:cNvPr>
                <p:cNvGrpSpPr/>
                <p:nvPr/>
              </p:nvGrpSpPr>
              <p:grpSpPr>
                <a:xfrm>
                  <a:off x="250974" y="2287752"/>
                  <a:ext cx="536027" cy="528949"/>
                  <a:chOff x="214184" y="1641382"/>
                  <a:chExt cx="536027" cy="528949"/>
                </a:xfrm>
              </p:grpSpPr>
              <p:sp>
                <p:nvSpPr>
                  <p:cNvPr id="15" name="TextBox 14">
                    <a:extLst>
                      <a:ext uri="{FF2B5EF4-FFF2-40B4-BE49-F238E27FC236}">
                        <a16:creationId xmlns:a16="http://schemas.microsoft.com/office/drawing/2014/main" id="{8AAB7B7B-561D-F2FC-8AB7-C24C4F390558}"/>
                      </a:ext>
                    </a:extLst>
                  </p:cNvPr>
                  <p:cNvSpPr txBox="1"/>
                  <p:nvPr/>
                </p:nvSpPr>
                <p:spPr>
                  <a:xfrm>
                    <a:off x="241738" y="1728204"/>
                    <a:ext cx="508473" cy="369332"/>
                  </a:xfrm>
                  <a:prstGeom prst="rect">
                    <a:avLst/>
                  </a:prstGeom>
                  <a:noFill/>
                </p:spPr>
                <p:txBody>
                  <a:bodyPr wrap="none" rtlCol="0">
                    <a:spAutoFit/>
                  </a:bodyPr>
                  <a:lstStyle/>
                  <a:p>
                    <a:r>
                      <a:rPr lang="en-US" b="1"/>
                      <a:t>60s</a:t>
                    </a:r>
                  </a:p>
                </p:txBody>
              </p:sp>
              <p:sp>
                <p:nvSpPr>
                  <p:cNvPr id="16" name="Donut 15">
                    <a:extLst>
                      <a:ext uri="{FF2B5EF4-FFF2-40B4-BE49-F238E27FC236}">
                        <a16:creationId xmlns:a16="http://schemas.microsoft.com/office/drawing/2014/main" id="{C6FDA642-7D27-F309-91E1-AE2C58618582}"/>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7" name="Group 16">
                  <a:extLst>
                    <a:ext uri="{FF2B5EF4-FFF2-40B4-BE49-F238E27FC236}">
                      <a16:creationId xmlns:a16="http://schemas.microsoft.com/office/drawing/2014/main" id="{86F8F351-D6BE-E2E8-9B6A-43448A2AFC78}"/>
                    </a:ext>
                  </a:extLst>
                </p:cNvPr>
                <p:cNvGrpSpPr/>
                <p:nvPr/>
              </p:nvGrpSpPr>
              <p:grpSpPr>
                <a:xfrm>
                  <a:off x="245724" y="2923612"/>
                  <a:ext cx="536027" cy="528949"/>
                  <a:chOff x="214184" y="1641382"/>
                  <a:chExt cx="536027" cy="528949"/>
                </a:xfrm>
              </p:grpSpPr>
              <p:sp>
                <p:nvSpPr>
                  <p:cNvPr id="18" name="TextBox 17">
                    <a:extLst>
                      <a:ext uri="{FF2B5EF4-FFF2-40B4-BE49-F238E27FC236}">
                        <a16:creationId xmlns:a16="http://schemas.microsoft.com/office/drawing/2014/main" id="{8462E06B-6A2E-3B9C-1059-ECE1A9F8A374}"/>
                      </a:ext>
                    </a:extLst>
                  </p:cNvPr>
                  <p:cNvSpPr txBox="1"/>
                  <p:nvPr/>
                </p:nvSpPr>
                <p:spPr>
                  <a:xfrm>
                    <a:off x="241738" y="1728204"/>
                    <a:ext cx="508473" cy="369332"/>
                  </a:xfrm>
                  <a:prstGeom prst="rect">
                    <a:avLst/>
                  </a:prstGeom>
                  <a:noFill/>
                </p:spPr>
                <p:txBody>
                  <a:bodyPr wrap="none" rtlCol="0">
                    <a:spAutoFit/>
                  </a:bodyPr>
                  <a:lstStyle/>
                  <a:p>
                    <a:r>
                      <a:rPr lang="en-US" b="1"/>
                      <a:t>70s</a:t>
                    </a:r>
                  </a:p>
                </p:txBody>
              </p:sp>
              <p:sp>
                <p:nvSpPr>
                  <p:cNvPr id="19" name="Donut 18">
                    <a:extLst>
                      <a:ext uri="{FF2B5EF4-FFF2-40B4-BE49-F238E27FC236}">
                        <a16:creationId xmlns:a16="http://schemas.microsoft.com/office/drawing/2014/main" id="{75AD90B4-7CC2-CBFE-9610-476ABBFB626C}"/>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0" name="Group 19">
                  <a:extLst>
                    <a:ext uri="{FF2B5EF4-FFF2-40B4-BE49-F238E27FC236}">
                      <a16:creationId xmlns:a16="http://schemas.microsoft.com/office/drawing/2014/main" id="{75EC28CE-DE2D-98C1-7F01-1B7AF53E6B30}"/>
                    </a:ext>
                  </a:extLst>
                </p:cNvPr>
                <p:cNvGrpSpPr/>
                <p:nvPr/>
              </p:nvGrpSpPr>
              <p:grpSpPr>
                <a:xfrm>
                  <a:off x="245713" y="3556892"/>
                  <a:ext cx="536027" cy="528949"/>
                  <a:chOff x="214184" y="1641382"/>
                  <a:chExt cx="536027" cy="528949"/>
                </a:xfrm>
              </p:grpSpPr>
              <p:sp>
                <p:nvSpPr>
                  <p:cNvPr id="21" name="TextBox 20">
                    <a:extLst>
                      <a:ext uri="{FF2B5EF4-FFF2-40B4-BE49-F238E27FC236}">
                        <a16:creationId xmlns:a16="http://schemas.microsoft.com/office/drawing/2014/main" id="{BB686340-DC92-2BB6-4855-494F02724283}"/>
                      </a:ext>
                    </a:extLst>
                  </p:cNvPr>
                  <p:cNvSpPr txBox="1"/>
                  <p:nvPr/>
                </p:nvSpPr>
                <p:spPr>
                  <a:xfrm>
                    <a:off x="241738" y="1728204"/>
                    <a:ext cx="508473" cy="369332"/>
                  </a:xfrm>
                  <a:prstGeom prst="rect">
                    <a:avLst/>
                  </a:prstGeom>
                  <a:noFill/>
                </p:spPr>
                <p:txBody>
                  <a:bodyPr wrap="none" rtlCol="0">
                    <a:spAutoFit/>
                  </a:bodyPr>
                  <a:lstStyle/>
                  <a:p>
                    <a:r>
                      <a:rPr lang="en-US" b="1"/>
                      <a:t>80s</a:t>
                    </a:r>
                  </a:p>
                </p:txBody>
              </p:sp>
              <p:sp>
                <p:nvSpPr>
                  <p:cNvPr id="22" name="Donut 21">
                    <a:extLst>
                      <a:ext uri="{FF2B5EF4-FFF2-40B4-BE49-F238E27FC236}">
                        <a16:creationId xmlns:a16="http://schemas.microsoft.com/office/drawing/2014/main" id="{D3603614-A702-8D98-BE3E-75079D8EF6FC}"/>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a:extLst>
                    <a:ext uri="{FF2B5EF4-FFF2-40B4-BE49-F238E27FC236}">
                      <a16:creationId xmlns:a16="http://schemas.microsoft.com/office/drawing/2014/main" id="{5B25ECCC-9B42-F09E-5C77-1B090F45CA95}"/>
                    </a:ext>
                  </a:extLst>
                </p:cNvPr>
                <p:cNvGrpSpPr/>
                <p:nvPr/>
              </p:nvGrpSpPr>
              <p:grpSpPr>
                <a:xfrm>
                  <a:off x="252258" y="4169933"/>
                  <a:ext cx="536027" cy="528949"/>
                  <a:chOff x="214184" y="1641382"/>
                  <a:chExt cx="536027" cy="528949"/>
                </a:xfrm>
              </p:grpSpPr>
              <p:sp>
                <p:nvSpPr>
                  <p:cNvPr id="24" name="TextBox 23">
                    <a:extLst>
                      <a:ext uri="{FF2B5EF4-FFF2-40B4-BE49-F238E27FC236}">
                        <a16:creationId xmlns:a16="http://schemas.microsoft.com/office/drawing/2014/main" id="{3785F8D5-3BB2-D95E-DF94-C152F2C5FF5D}"/>
                      </a:ext>
                    </a:extLst>
                  </p:cNvPr>
                  <p:cNvSpPr txBox="1"/>
                  <p:nvPr/>
                </p:nvSpPr>
                <p:spPr>
                  <a:xfrm>
                    <a:off x="241738" y="1728204"/>
                    <a:ext cx="508473" cy="369332"/>
                  </a:xfrm>
                  <a:prstGeom prst="rect">
                    <a:avLst/>
                  </a:prstGeom>
                  <a:noFill/>
                </p:spPr>
                <p:txBody>
                  <a:bodyPr wrap="none" rtlCol="0">
                    <a:spAutoFit/>
                  </a:bodyPr>
                  <a:lstStyle/>
                  <a:p>
                    <a:r>
                      <a:rPr lang="en-US" b="1"/>
                      <a:t>90s</a:t>
                    </a:r>
                  </a:p>
                </p:txBody>
              </p:sp>
              <p:sp>
                <p:nvSpPr>
                  <p:cNvPr id="25" name="Donut 24">
                    <a:extLst>
                      <a:ext uri="{FF2B5EF4-FFF2-40B4-BE49-F238E27FC236}">
                        <a16:creationId xmlns:a16="http://schemas.microsoft.com/office/drawing/2014/main" id="{403FD47B-1A9A-4073-CC21-E2AE92BB7D0C}"/>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6" name="Group 25">
                  <a:extLst>
                    <a:ext uri="{FF2B5EF4-FFF2-40B4-BE49-F238E27FC236}">
                      <a16:creationId xmlns:a16="http://schemas.microsoft.com/office/drawing/2014/main" id="{EA592FCB-68FD-C69A-A3E6-21CCBC586E46}"/>
                    </a:ext>
                  </a:extLst>
                </p:cNvPr>
                <p:cNvGrpSpPr/>
                <p:nvPr/>
              </p:nvGrpSpPr>
              <p:grpSpPr>
                <a:xfrm>
                  <a:off x="269365" y="5404640"/>
                  <a:ext cx="536027" cy="528949"/>
                  <a:chOff x="214184" y="1641382"/>
                  <a:chExt cx="536027" cy="528949"/>
                </a:xfrm>
              </p:grpSpPr>
              <p:sp>
                <p:nvSpPr>
                  <p:cNvPr id="27" name="TextBox 26">
                    <a:extLst>
                      <a:ext uri="{FF2B5EF4-FFF2-40B4-BE49-F238E27FC236}">
                        <a16:creationId xmlns:a16="http://schemas.microsoft.com/office/drawing/2014/main" id="{814DE5C2-8871-6D25-772F-5BE7BA38AB7E}"/>
                      </a:ext>
                    </a:extLst>
                  </p:cNvPr>
                  <p:cNvSpPr txBox="1"/>
                  <p:nvPr/>
                </p:nvSpPr>
                <p:spPr>
                  <a:xfrm>
                    <a:off x="241738" y="1728204"/>
                    <a:ext cx="508473" cy="369332"/>
                  </a:xfrm>
                  <a:prstGeom prst="rect">
                    <a:avLst/>
                  </a:prstGeom>
                  <a:noFill/>
                </p:spPr>
                <p:txBody>
                  <a:bodyPr wrap="none" rtlCol="0">
                    <a:spAutoFit/>
                  </a:bodyPr>
                  <a:lstStyle/>
                  <a:p>
                    <a:r>
                      <a:rPr lang="en-US" b="1"/>
                      <a:t>10s</a:t>
                    </a:r>
                  </a:p>
                </p:txBody>
              </p:sp>
              <p:sp>
                <p:nvSpPr>
                  <p:cNvPr id="28" name="Donut 27">
                    <a:extLst>
                      <a:ext uri="{FF2B5EF4-FFF2-40B4-BE49-F238E27FC236}">
                        <a16:creationId xmlns:a16="http://schemas.microsoft.com/office/drawing/2014/main" id="{07024AE6-7A8A-3A22-7378-5B36D3D5FFA7}"/>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9" name="Group 28">
                  <a:extLst>
                    <a:ext uri="{FF2B5EF4-FFF2-40B4-BE49-F238E27FC236}">
                      <a16:creationId xmlns:a16="http://schemas.microsoft.com/office/drawing/2014/main" id="{5A03382F-3BCA-404B-C827-7D91CB0F8518}"/>
                    </a:ext>
                  </a:extLst>
                </p:cNvPr>
                <p:cNvGrpSpPr/>
                <p:nvPr/>
              </p:nvGrpSpPr>
              <p:grpSpPr>
                <a:xfrm>
                  <a:off x="274625" y="6019480"/>
                  <a:ext cx="536027" cy="528949"/>
                  <a:chOff x="214184" y="1641382"/>
                  <a:chExt cx="536027" cy="528949"/>
                </a:xfrm>
              </p:grpSpPr>
              <p:sp>
                <p:nvSpPr>
                  <p:cNvPr id="30" name="TextBox 29">
                    <a:extLst>
                      <a:ext uri="{FF2B5EF4-FFF2-40B4-BE49-F238E27FC236}">
                        <a16:creationId xmlns:a16="http://schemas.microsoft.com/office/drawing/2014/main" id="{13080E9A-F6F1-5E34-3E29-1664F85D8C13}"/>
                      </a:ext>
                    </a:extLst>
                  </p:cNvPr>
                  <p:cNvSpPr txBox="1"/>
                  <p:nvPr/>
                </p:nvSpPr>
                <p:spPr>
                  <a:xfrm>
                    <a:off x="241738" y="1728204"/>
                    <a:ext cx="508473" cy="369332"/>
                  </a:xfrm>
                  <a:prstGeom prst="rect">
                    <a:avLst/>
                  </a:prstGeom>
                  <a:noFill/>
                </p:spPr>
                <p:txBody>
                  <a:bodyPr wrap="none" rtlCol="0">
                    <a:spAutoFit/>
                  </a:bodyPr>
                  <a:lstStyle/>
                  <a:p>
                    <a:r>
                      <a:rPr lang="en-US" b="1"/>
                      <a:t>20s</a:t>
                    </a:r>
                  </a:p>
                </p:txBody>
              </p:sp>
              <p:sp>
                <p:nvSpPr>
                  <p:cNvPr id="31" name="Donut 30">
                    <a:extLst>
                      <a:ext uri="{FF2B5EF4-FFF2-40B4-BE49-F238E27FC236}">
                        <a16:creationId xmlns:a16="http://schemas.microsoft.com/office/drawing/2014/main" id="{2518972B-4902-0600-BAAA-3DC3A981E78D}"/>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3" name="Group 32">
                  <a:extLst>
                    <a:ext uri="{FF2B5EF4-FFF2-40B4-BE49-F238E27FC236}">
                      <a16:creationId xmlns:a16="http://schemas.microsoft.com/office/drawing/2014/main" id="{797E8BFE-6C9B-7009-4E2D-86C9DFE111FC}"/>
                    </a:ext>
                  </a:extLst>
                </p:cNvPr>
                <p:cNvGrpSpPr/>
                <p:nvPr/>
              </p:nvGrpSpPr>
              <p:grpSpPr>
                <a:xfrm>
                  <a:off x="268028" y="4784773"/>
                  <a:ext cx="536027" cy="528949"/>
                  <a:chOff x="214184" y="1641382"/>
                  <a:chExt cx="536027" cy="528949"/>
                </a:xfrm>
              </p:grpSpPr>
              <p:sp>
                <p:nvSpPr>
                  <p:cNvPr id="34" name="TextBox 33">
                    <a:extLst>
                      <a:ext uri="{FF2B5EF4-FFF2-40B4-BE49-F238E27FC236}">
                        <a16:creationId xmlns:a16="http://schemas.microsoft.com/office/drawing/2014/main" id="{49811622-D6BF-6924-FCA9-DD73E87C0521}"/>
                      </a:ext>
                    </a:extLst>
                  </p:cNvPr>
                  <p:cNvSpPr txBox="1"/>
                  <p:nvPr/>
                </p:nvSpPr>
                <p:spPr>
                  <a:xfrm>
                    <a:off x="241738" y="1728204"/>
                    <a:ext cx="508473" cy="369332"/>
                  </a:xfrm>
                  <a:prstGeom prst="rect">
                    <a:avLst/>
                  </a:prstGeom>
                  <a:noFill/>
                </p:spPr>
                <p:txBody>
                  <a:bodyPr wrap="none" rtlCol="0">
                    <a:spAutoFit/>
                  </a:bodyPr>
                  <a:lstStyle/>
                  <a:p>
                    <a:r>
                      <a:rPr lang="en-US" b="1"/>
                      <a:t>00s</a:t>
                    </a:r>
                  </a:p>
                </p:txBody>
              </p:sp>
              <p:sp>
                <p:nvSpPr>
                  <p:cNvPr id="35" name="Donut 34">
                    <a:extLst>
                      <a:ext uri="{FF2B5EF4-FFF2-40B4-BE49-F238E27FC236}">
                        <a16:creationId xmlns:a16="http://schemas.microsoft.com/office/drawing/2014/main" id="{0F805C7C-8EE4-5BE7-EF31-940BB81B2252}"/>
                      </a:ext>
                    </a:extLst>
                  </p:cNvPr>
                  <p:cNvSpPr/>
                  <p:nvPr/>
                </p:nvSpPr>
                <p:spPr>
                  <a:xfrm>
                    <a:off x="214184" y="1641382"/>
                    <a:ext cx="536027" cy="528949"/>
                  </a:xfrm>
                  <a:prstGeom prst="donut">
                    <a:avLst>
                      <a:gd name="adj" fmla="val 643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sp>
            <p:nvSpPr>
              <p:cNvPr id="41" name="TextBox 40">
                <a:extLst>
                  <a:ext uri="{FF2B5EF4-FFF2-40B4-BE49-F238E27FC236}">
                    <a16:creationId xmlns:a16="http://schemas.microsoft.com/office/drawing/2014/main" id="{084445CE-1FFB-E2D6-B5A5-E4A84EBD6168}"/>
                  </a:ext>
                </a:extLst>
              </p:cNvPr>
              <p:cNvSpPr txBox="1"/>
              <p:nvPr/>
            </p:nvSpPr>
            <p:spPr>
              <a:xfrm>
                <a:off x="429885" y="927236"/>
                <a:ext cx="3381375" cy="646331"/>
              </a:xfrm>
              <a:prstGeom prst="rect">
                <a:avLst/>
              </a:prstGeom>
              <a:noFill/>
            </p:spPr>
            <p:txBody>
              <a:bodyPr wrap="none" rtlCol="0">
                <a:spAutoFit/>
              </a:bodyPr>
              <a:lstStyle/>
              <a:p>
                <a:pPr algn="ctr"/>
                <a:r>
                  <a:rPr lang="en-US" b="1">
                    <a:solidFill>
                      <a:schemeClr val="tx1">
                        <a:lumMod val="95000"/>
                        <a:lumOff val="5000"/>
                      </a:schemeClr>
                    </a:solidFill>
                    <a:latin typeface="Chalkboard" panose="03050602040202020205" pitchFamily="66" charset="77"/>
                  </a:rPr>
                  <a:t>Caricature of an Evolving </a:t>
                </a:r>
              </a:p>
              <a:p>
                <a:pPr algn="ctr"/>
                <a:r>
                  <a:rPr lang="en-US" b="1">
                    <a:solidFill>
                      <a:schemeClr val="tx1">
                        <a:lumMod val="95000"/>
                        <a:lumOff val="5000"/>
                      </a:schemeClr>
                    </a:solidFill>
                    <a:latin typeface="Chalkboard" panose="03050602040202020205" pitchFamily="66" charset="77"/>
                  </a:rPr>
                  <a:t>Nuclear Structure Landscape</a:t>
                </a:r>
              </a:p>
            </p:txBody>
          </p:sp>
        </p:grpSp>
      </p:grpSp>
      <p:pic>
        <p:nvPicPr>
          <p:cNvPr id="44" name="Picture 43">
            <a:extLst>
              <a:ext uri="{FF2B5EF4-FFF2-40B4-BE49-F238E27FC236}">
                <a16:creationId xmlns:a16="http://schemas.microsoft.com/office/drawing/2014/main" id="{031D837E-5C8B-08C8-0695-C9FE50677B05}"/>
              </a:ext>
            </a:extLst>
          </p:cNvPr>
          <p:cNvPicPr>
            <a:picLocks noChangeAspect="1"/>
          </p:cNvPicPr>
          <p:nvPr/>
        </p:nvPicPr>
        <p:blipFill>
          <a:blip r:embed="rId3"/>
          <a:stretch>
            <a:fillRect/>
          </a:stretch>
        </p:blipFill>
        <p:spPr>
          <a:xfrm>
            <a:off x="4788416" y="462873"/>
            <a:ext cx="7137845" cy="2267759"/>
          </a:xfrm>
          <a:prstGeom prst="rect">
            <a:avLst/>
          </a:prstGeom>
        </p:spPr>
      </p:pic>
      <p:sp>
        <p:nvSpPr>
          <p:cNvPr id="47" name="Right Brace 46">
            <a:extLst>
              <a:ext uri="{FF2B5EF4-FFF2-40B4-BE49-F238E27FC236}">
                <a16:creationId xmlns:a16="http://schemas.microsoft.com/office/drawing/2014/main" id="{E47346AF-D6CF-9090-554B-4427E00C0EDF}"/>
              </a:ext>
            </a:extLst>
          </p:cNvPr>
          <p:cNvSpPr/>
          <p:nvPr/>
        </p:nvSpPr>
        <p:spPr>
          <a:xfrm>
            <a:off x="3918633" y="1447518"/>
            <a:ext cx="307378" cy="4747430"/>
          </a:xfrm>
          <a:prstGeom prst="rightBrace">
            <a:avLst>
              <a:gd name="adj1" fmla="val 8333"/>
              <a:gd name="adj2" fmla="val 31786"/>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ln>
                <a:solidFill>
                  <a:schemeClr val="tx1"/>
                </a:solidFill>
              </a:ln>
            </a:endParaRPr>
          </a:p>
        </p:txBody>
      </p:sp>
      <p:cxnSp>
        <p:nvCxnSpPr>
          <p:cNvPr id="49" name="Curved Connector 48">
            <a:extLst>
              <a:ext uri="{FF2B5EF4-FFF2-40B4-BE49-F238E27FC236}">
                <a16:creationId xmlns:a16="http://schemas.microsoft.com/office/drawing/2014/main" id="{AF19DB73-0172-E184-157E-58FB18FE588C}"/>
              </a:ext>
            </a:extLst>
          </p:cNvPr>
          <p:cNvCxnSpPr>
            <a:cxnSpLocks/>
          </p:cNvCxnSpPr>
          <p:nvPr/>
        </p:nvCxnSpPr>
        <p:spPr>
          <a:xfrm flipV="1">
            <a:off x="4151424" y="2054132"/>
            <a:ext cx="953347" cy="903955"/>
          </a:xfrm>
          <a:prstGeom prst="curved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13DA9D74-6B2A-7628-390E-9825DF0F38BB}"/>
              </a:ext>
            </a:extLst>
          </p:cNvPr>
          <p:cNvSpPr txBox="1"/>
          <p:nvPr/>
        </p:nvSpPr>
        <p:spPr>
          <a:xfrm>
            <a:off x="4219149" y="2871730"/>
            <a:ext cx="2316788" cy="1477328"/>
          </a:xfrm>
          <a:prstGeom prst="rect">
            <a:avLst/>
          </a:prstGeom>
          <a:noFill/>
        </p:spPr>
        <p:txBody>
          <a:bodyPr wrap="none" rtlCol="0">
            <a:spAutoFit/>
          </a:bodyPr>
          <a:lstStyle/>
          <a:p>
            <a:pPr algn="ctr"/>
            <a:r>
              <a:rPr lang="en-US" b="1">
                <a:solidFill>
                  <a:srgbClr val="0432FF"/>
                </a:solidFill>
              </a:rPr>
              <a:t>Shell Model Approach</a:t>
            </a:r>
          </a:p>
          <a:p>
            <a:pPr algn="ctr"/>
            <a:r>
              <a:rPr lang="en-US"/>
              <a:t>(Elliott &amp; Harvey plus </a:t>
            </a:r>
          </a:p>
          <a:p>
            <a:pPr algn="ctr"/>
            <a:r>
              <a:rPr lang="en-US"/>
              <a:t>Rowe &amp; Rosensteel …)</a:t>
            </a:r>
          </a:p>
          <a:p>
            <a:pPr algn="ctr"/>
            <a:r>
              <a:rPr lang="en-US"/>
              <a:t>Has both </a:t>
            </a:r>
            <a:r>
              <a:rPr lang="en-US" b="1">
                <a:solidFill>
                  <a:srgbClr val="0432FF"/>
                </a:solidFill>
              </a:rPr>
              <a:t>fermion</a:t>
            </a:r>
            <a:r>
              <a:rPr lang="en-US"/>
              <a:t> and </a:t>
            </a:r>
          </a:p>
          <a:p>
            <a:pPr algn="ctr"/>
            <a:r>
              <a:rPr lang="en-US"/>
              <a:t>field theory features.</a:t>
            </a:r>
          </a:p>
        </p:txBody>
      </p:sp>
      <p:pic>
        <p:nvPicPr>
          <p:cNvPr id="46" name="Picture 45">
            <a:extLst>
              <a:ext uri="{FF2B5EF4-FFF2-40B4-BE49-F238E27FC236}">
                <a16:creationId xmlns:a16="http://schemas.microsoft.com/office/drawing/2014/main" id="{D629F01A-9AAF-89D0-7606-6011420FE5C9}"/>
              </a:ext>
            </a:extLst>
          </p:cNvPr>
          <p:cNvPicPr>
            <a:picLocks noChangeAspect="1"/>
          </p:cNvPicPr>
          <p:nvPr/>
        </p:nvPicPr>
        <p:blipFill>
          <a:blip r:embed="rId4"/>
          <a:stretch>
            <a:fillRect/>
          </a:stretch>
        </p:blipFill>
        <p:spPr>
          <a:xfrm>
            <a:off x="6529228" y="2878981"/>
            <a:ext cx="3113950" cy="1791519"/>
          </a:xfrm>
          <a:prstGeom prst="rect">
            <a:avLst/>
          </a:prstGeom>
        </p:spPr>
      </p:pic>
      <p:grpSp>
        <p:nvGrpSpPr>
          <p:cNvPr id="89" name="Group 88">
            <a:extLst>
              <a:ext uri="{FF2B5EF4-FFF2-40B4-BE49-F238E27FC236}">
                <a16:creationId xmlns:a16="http://schemas.microsoft.com/office/drawing/2014/main" id="{B6B983E3-68C9-C579-565C-C71E14AA1091}"/>
              </a:ext>
            </a:extLst>
          </p:cNvPr>
          <p:cNvGrpSpPr/>
          <p:nvPr/>
        </p:nvGrpSpPr>
        <p:grpSpPr>
          <a:xfrm>
            <a:off x="4341145" y="4848840"/>
            <a:ext cx="7721447" cy="1385539"/>
            <a:chOff x="4341145" y="4745477"/>
            <a:chExt cx="7721447" cy="1385539"/>
          </a:xfrm>
        </p:grpSpPr>
        <p:sp>
          <p:nvSpPr>
            <p:cNvPr id="48" name="Right Brace 47">
              <a:extLst>
                <a:ext uri="{FF2B5EF4-FFF2-40B4-BE49-F238E27FC236}">
                  <a16:creationId xmlns:a16="http://schemas.microsoft.com/office/drawing/2014/main" id="{4B4F5B09-91B1-F27B-DB6D-F26A3C9BC983}"/>
                </a:ext>
              </a:extLst>
            </p:cNvPr>
            <p:cNvSpPr/>
            <p:nvPr/>
          </p:nvSpPr>
          <p:spPr>
            <a:xfrm>
              <a:off x="5977440" y="5276909"/>
              <a:ext cx="147995" cy="571838"/>
            </a:xfrm>
            <a:prstGeom prst="rightBrace">
              <a:avLst>
                <a:gd name="adj1" fmla="val 78573"/>
                <a:gd name="adj2" fmla="val 45934"/>
              </a:avLst>
            </a:prstGeom>
            <a:ln w="28575">
              <a:solidFill>
                <a:srgbClr val="0432FF"/>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ln>
                  <a:solidFill>
                    <a:schemeClr val="tx1"/>
                  </a:solidFill>
                </a:ln>
                <a:solidFill>
                  <a:srgbClr val="0432FF"/>
                </a:solidFill>
              </a:endParaRPr>
            </a:p>
          </p:txBody>
        </p:sp>
        <p:sp>
          <p:nvSpPr>
            <p:cNvPr id="51" name="Right Brace 50">
              <a:extLst>
                <a:ext uri="{FF2B5EF4-FFF2-40B4-BE49-F238E27FC236}">
                  <a16:creationId xmlns:a16="http://schemas.microsoft.com/office/drawing/2014/main" id="{79A4CB9F-EFBA-0EA6-8220-C75D49FA1565}"/>
                </a:ext>
              </a:extLst>
            </p:cNvPr>
            <p:cNvSpPr/>
            <p:nvPr/>
          </p:nvSpPr>
          <p:spPr>
            <a:xfrm flipH="1">
              <a:off x="10350031" y="5247220"/>
              <a:ext cx="147995" cy="656553"/>
            </a:xfrm>
            <a:prstGeom prst="rightBrace">
              <a:avLst>
                <a:gd name="adj1" fmla="val 78573"/>
                <a:gd name="adj2" fmla="val 45934"/>
              </a:avLst>
            </a:prstGeom>
            <a:ln w="28575">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US">
                <a:ln>
                  <a:solidFill>
                    <a:schemeClr val="tx1"/>
                  </a:solidFill>
                </a:ln>
                <a:solidFill>
                  <a:srgbClr val="0432FF"/>
                </a:solidFill>
              </a:endParaRPr>
            </a:p>
          </p:txBody>
        </p:sp>
        <p:grpSp>
          <p:nvGrpSpPr>
            <p:cNvPr id="77" name="Group 76">
              <a:extLst>
                <a:ext uri="{FF2B5EF4-FFF2-40B4-BE49-F238E27FC236}">
                  <a16:creationId xmlns:a16="http://schemas.microsoft.com/office/drawing/2014/main" id="{4B405D41-63D5-0696-A449-B4927395E5D7}"/>
                </a:ext>
              </a:extLst>
            </p:cNvPr>
            <p:cNvGrpSpPr/>
            <p:nvPr/>
          </p:nvGrpSpPr>
          <p:grpSpPr>
            <a:xfrm>
              <a:off x="4450452" y="5158320"/>
              <a:ext cx="7404530" cy="768971"/>
              <a:chOff x="4450452" y="5171020"/>
              <a:chExt cx="7404530" cy="768971"/>
            </a:xfrm>
          </p:grpSpPr>
          <p:cxnSp>
            <p:nvCxnSpPr>
              <p:cNvPr id="11" name="Straight Connector 10">
                <a:extLst>
                  <a:ext uri="{FF2B5EF4-FFF2-40B4-BE49-F238E27FC236}">
                    <a16:creationId xmlns:a16="http://schemas.microsoft.com/office/drawing/2014/main" id="{1E49ABCB-F9D7-B769-43A3-0945F1415665}"/>
                  </a:ext>
                </a:extLst>
              </p:cNvPr>
              <p:cNvCxnSpPr>
                <a:cxnSpLocks/>
              </p:cNvCxnSpPr>
              <p:nvPr/>
            </p:nvCxnSpPr>
            <p:spPr>
              <a:xfrm>
                <a:off x="4450452" y="5171020"/>
                <a:ext cx="7404530" cy="0"/>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E659222-F7B1-60AD-1602-D68C3581C785}"/>
                  </a:ext>
                </a:extLst>
              </p:cNvPr>
              <p:cNvCxnSpPr>
                <a:cxnSpLocks/>
              </p:cNvCxnSpPr>
              <p:nvPr/>
            </p:nvCxnSpPr>
            <p:spPr>
              <a:xfrm>
                <a:off x="8246328" y="5183720"/>
                <a:ext cx="0" cy="756271"/>
              </a:xfrm>
              <a:prstGeom prst="lin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42493D4E-7C75-79AC-ACEC-1148154B1DF8}"/>
                </a:ext>
              </a:extLst>
            </p:cNvPr>
            <p:cNvSpPr txBox="1"/>
            <p:nvPr/>
          </p:nvSpPr>
          <p:spPr>
            <a:xfrm>
              <a:off x="4391953" y="4745477"/>
              <a:ext cx="7670639" cy="400110"/>
            </a:xfrm>
            <a:prstGeom prst="rect">
              <a:avLst/>
            </a:prstGeom>
            <a:noFill/>
          </p:spPr>
          <p:txBody>
            <a:bodyPr wrap="square" rtlCol="0">
              <a:spAutoFit/>
            </a:bodyPr>
            <a:lstStyle/>
            <a:p>
              <a:r>
                <a:rPr lang="en-US" b="1">
                  <a:solidFill>
                    <a:schemeClr val="accent2">
                      <a:lumMod val="50000"/>
                    </a:schemeClr>
                  </a:solidFill>
                </a:rPr>
                <a:t>  </a:t>
              </a:r>
              <a:r>
                <a:rPr lang="en-US" b="1">
                  <a:solidFill>
                    <a:schemeClr val="tx1">
                      <a:lumMod val="95000"/>
                      <a:lumOff val="5000"/>
                    </a:schemeClr>
                  </a:solidFill>
                </a:rPr>
                <a:t>non-compact                   &lt;--  </a:t>
              </a:r>
              <a:r>
                <a:rPr lang="en-US" sz="2000" b="1">
                  <a:solidFill>
                    <a:schemeClr val="tx1">
                      <a:lumMod val="95000"/>
                      <a:lumOff val="5000"/>
                    </a:schemeClr>
                  </a:solidFill>
                </a:rPr>
                <a:t>Symmetry Platforms  </a:t>
              </a:r>
              <a:r>
                <a:rPr lang="en-US" b="1">
                  <a:solidFill>
                    <a:schemeClr val="tx1">
                      <a:lumMod val="95000"/>
                      <a:lumOff val="5000"/>
                    </a:schemeClr>
                  </a:solidFill>
                </a:rPr>
                <a:t>--&gt;                compact only</a:t>
              </a:r>
            </a:p>
          </p:txBody>
        </p:sp>
        <mc:AlternateContent xmlns:mc="http://schemas.openxmlformats.org/markup-compatibility/2006" xmlns:a14="http://schemas.microsoft.com/office/drawing/2010/main">
          <mc:Choice Requires="a14">
            <p:graphicFrame>
              <p:nvGraphicFramePr>
                <p:cNvPr id="72" name="Object 71">
                  <a:extLst>
                    <a:ext uri="{FF2B5EF4-FFF2-40B4-BE49-F238E27FC236}">
                      <a16:creationId xmlns:a16="http://schemas.microsoft.com/office/drawing/2014/main" id="{9AC61429-8F85-1135-2CE8-88B626F6394B}"/>
                    </a:ext>
                  </a:extLst>
                </p:cNvPr>
                <p:cNvGraphicFramePr>
                  <a:graphicFrameLocks noChangeAspect="1"/>
                </p:cNvGraphicFramePr>
                <p:nvPr>
                  <p:extLst>
                    <p:ext uri="{D42A27DB-BD31-4B8C-83A1-F6EECF244321}">
                      <p14:modId xmlns:p14="http://schemas.microsoft.com/office/powerpoint/2010/main" val="1854947351"/>
                    </p:ext>
                  </p:extLst>
                </p:nvPr>
              </p:nvGraphicFramePr>
              <p:xfrm>
                <a:off x="9804400" y="5588000"/>
                <a:ext cx="812800" cy="203200"/>
              </p:xfrm>
              <a:graphic>
                <a:graphicData uri="http://schemas.openxmlformats.org/presentationml/2006/ole">
                  <mc:AlternateContent>
                    <mc:Choice xmlns:v="urn:schemas-microsoft-com:vml" Requires="v">
                      <p:oleObj r:id="rId5" imgW="0" imgH="0" progId="Equation.DSMT4">
                        <p:embed/>
                      </p:oleObj>
                    </mc:Choice>
                    <mc:Fallback>
                      <p:oleObj r:id="rId5" imgW="0" imgH="0" progId="Equation.DSMT4">
                        <p:embed/>
                        <p:pic>
                          <p:nvPicPr>
                            <p:cNvPr id="0" name=""/>
                            <p:cNvPicPr/>
                            <p:nvPr/>
                          </p:nvPicPr>
                          <p:blipFill/>
                          <p:spPr>
                            <a:xfrm>
                              <a:off x="9804400" y="5588000"/>
                              <a:ext cx="812800" cy="203200"/>
                            </a:xfrm>
                            <a:prstGeom prst="rect">
                              <a:avLst/>
                            </a:prstGeom>
                          </p:spPr>
                        </p:pic>
                      </p:oleObj>
                    </mc:Fallback>
                  </mc:AlternateContent>
                </a:graphicData>
              </a:graphic>
            </p:graphicFrame>
          </mc:Choice>
          <mc:Fallback xmlns="">
            <p:graphicFrame>
              <p:nvGraphicFramePr>
                <p:cNvPr id="72" name="Object 71">
                  <a:extLst>
                    <a:ext uri="{FF2B5EF4-FFF2-40B4-BE49-F238E27FC236}">
                      <a16:creationId xmlns:a16="http://schemas.microsoft.com/office/drawing/2014/main" id="{9AC61429-8F85-1135-2CE8-88B626F6394B}"/>
                    </a:ext>
                  </a:extLst>
                </p:cNvPr>
                <p:cNvGraphicFramePr>
                  <a:graphicFrameLocks noChangeAspect="1"/>
                </p:cNvGraphicFramePr>
                <p:nvPr>
                  <p:extLst>
                    <p:ext uri="{D42A27DB-BD31-4B8C-83A1-F6EECF244321}">
                      <p14:modId xmlns:p14="http://schemas.microsoft.com/office/powerpoint/2010/main" val="1854947351"/>
                    </p:ext>
                  </p:extLst>
                </p:nvPr>
              </p:nvGraphicFramePr>
              <p:xfrm>
                <a:off x="9804400" y="5588000"/>
                <a:ext cx="812800" cy="203200"/>
              </p:xfrm>
              <a:graphic>
                <a:graphicData uri="http://schemas.openxmlformats.org/presentationml/2006/ole">
                  <mc:AlternateContent>
                    <mc:Choice xmlns:v="urn:schemas-microsoft-com:vml" Requires="v">
                      <p:oleObj r:id="rId6" imgW="0" imgH="0" progId="Equation.DSMT4">
                        <p:embed/>
                      </p:oleObj>
                    </mc:Choice>
                    <mc:Fallback>
                      <p:oleObj r:id="rId6" imgW="0" imgH="0" progId="Equation.DSMT4">
                        <p:embed/>
                        <p:pic>
                          <p:nvPicPr>
                            <p:cNvPr id="0" name=""/>
                            <p:cNvPicPr/>
                            <p:nvPr/>
                          </p:nvPicPr>
                          <p:blipFill/>
                          <p:spPr>
                            <a:xfrm>
                              <a:off x="9804400" y="5588000"/>
                              <a:ext cx="812800" cy="203200"/>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graphicFrame>
              <p:nvGraphicFramePr>
                <p:cNvPr id="75" name="Object 74">
                  <a:extLst>
                    <a:ext uri="{FF2B5EF4-FFF2-40B4-BE49-F238E27FC236}">
                      <a16:creationId xmlns:a16="http://schemas.microsoft.com/office/drawing/2014/main" id="{DD6DA1C3-D66A-7630-83BB-58EBE5020F29}"/>
                    </a:ext>
                  </a:extLst>
                </p:cNvPr>
                <p:cNvGraphicFramePr>
                  <a:graphicFrameLocks noChangeAspect="1"/>
                </p:cNvGraphicFramePr>
                <p:nvPr>
                  <p:extLst>
                    <p:ext uri="{D42A27DB-BD31-4B8C-83A1-F6EECF244321}">
                      <p14:modId xmlns:p14="http://schemas.microsoft.com/office/powerpoint/2010/main" val="3240384197"/>
                    </p:ext>
                  </p:extLst>
                </p:nvPr>
              </p:nvGraphicFramePr>
              <p:xfrm>
                <a:off x="9804400" y="5588000"/>
                <a:ext cx="812800" cy="203200"/>
              </p:xfrm>
              <a:graphic>
                <a:graphicData uri="http://schemas.openxmlformats.org/presentationml/2006/ole">
                  <mc:AlternateContent>
                    <mc:Choice xmlns:v="urn:schemas-microsoft-com:vml" Requires="v">
                      <p:oleObj r:id="rId7" imgW="0" imgH="0" progId="Equation.DSMT4">
                        <p:embed/>
                      </p:oleObj>
                    </mc:Choice>
                    <mc:Fallback>
                      <p:oleObj r:id="rId7" imgW="0" imgH="0" progId="Equation.DSMT4">
                        <p:embed/>
                        <p:pic>
                          <p:nvPicPr>
                            <p:cNvPr id="0" name=""/>
                            <p:cNvPicPr/>
                            <p:nvPr/>
                          </p:nvPicPr>
                          <p:blipFill/>
                          <p:spPr>
                            <a:xfrm>
                              <a:off x="9804400" y="5588000"/>
                              <a:ext cx="812800" cy="203200"/>
                            </a:xfrm>
                            <a:prstGeom prst="rect">
                              <a:avLst/>
                            </a:prstGeom>
                          </p:spPr>
                        </p:pic>
                      </p:oleObj>
                    </mc:Fallback>
                  </mc:AlternateContent>
                </a:graphicData>
              </a:graphic>
            </p:graphicFrame>
          </mc:Choice>
          <mc:Fallback xmlns="">
            <p:graphicFrame>
              <p:nvGraphicFramePr>
                <p:cNvPr id="75" name="Object 74">
                  <a:extLst>
                    <a:ext uri="{FF2B5EF4-FFF2-40B4-BE49-F238E27FC236}">
                      <a16:creationId xmlns:a16="http://schemas.microsoft.com/office/drawing/2014/main" id="{DD6DA1C3-D66A-7630-83BB-58EBE5020F29}"/>
                    </a:ext>
                  </a:extLst>
                </p:cNvPr>
                <p:cNvGraphicFramePr>
                  <a:graphicFrameLocks noChangeAspect="1"/>
                </p:cNvGraphicFramePr>
                <p:nvPr>
                  <p:extLst>
                    <p:ext uri="{D42A27DB-BD31-4B8C-83A1-F6EECF244321}">
                      <p14:modId xmlns:p14="http://schemas.microsoft.com/office/powerpoint/2010/main" val="3240384197"/>
                    </p:ext>
                  </p:extLst>
                </p:nvPr>
              </p:nvGraphicFramePr>
              <p:xfrm>
                <a:off x="9804400" y="5588000"/>
                <a:ext cx="812800" cy="203200"/>
              </p:xfrm>
              <a:graphic>
                <a:graphicData uri="http://schemas.openxmlformats.org/presentationml/2006/ole">
                  <mc:AlternateContent>
                    <mc:Choice xmlns:v="urn:schemas-microsoft-com:vml" Requires="v">
                      <p:oleObj r:id="rId8" imgW="0" imgH="0" progId="Equation.DSMT4">
                        <p:embed/>
                      </p:oleObj>
                    </mc:Choice>
                    <mc:Fallback>
                      <p:oleObj r:id="rId8" imgW="0" imgH="0" progId="Equation.DSMT4">
                        <p:embed/>
                        <p:pic>
                          <p:nvPicPr>
                            <p:cNvPr id="0" name=""/>
                            <p:cNvPicPr/>
                            <p:nvPr/>
                          </p:nvPicPr>
                          <p:blipFill/>
                          <p:spPr>
                            <a:xfrm>
                              <a:off x="9804400" y="5588000"/>
                              <a:ext cx="812800" cy="203200"/>
                            </a:xfrm>
                            <a:prstGeom prst="rect">
                              <a:avLst/>
                            </a:prstGeom>
                          </p:spPr>
                        </p:pic>
                      </p:oleObj>
                    </mc:Fallback>
                  </mc:AlternateContent>
                </a:graphicData>
              </a:graphic>
            </p:graphicFrame>
          </mc:Fallback>
        </mc:AlternateContent>
        <p:grpSp>
          <p:nvGrpSpPr>
            <p:cNvPr id="86" name="Group 85">
              <a:extLst>
                <a:ext uri="{FF2B5EF4-FFF2-40B4-BE49-F238E27FC236}">
                  <a16:creationId xmlns:a16="http://schemas.microsoft.com/office/drawing/2014/main" id="{1D8F39D4-17C9-A761-0401-10B48B4E840B}"/>
                </a:ext>
              </a:extLst>
            </p:cNvPr>
            <p:cNvGrpSpPr/>
            <p:nvPr/>
          </p:nvGrpSpPr>
          <p:grpSpPr>
            <a:xfrm>
              <a:off x="4341145" y="5176909"/>
              <a:ext cx="3836540" cy="954107"/>
              <a:chOff x="4341145" y="5176909"/>
              <a:chExt cx="3836540" cy="954107"/>
            </a:xfrm>
          </p:grpSpPr>
          <p:sp>
            <p:nvSpPr>
              <p:cNvPr id="61" name="TextBox 60">
                <a:extLst>
                  <a:ext uri="{FF2B5EF4-FFF2-40B4-BE49-F238E27FC236}">
                    <a16:creationId xmlns:a16="http://schemas.microsoft.com/office/drawing/2014/main" id="{02B54182-C47B-C71B-C1C5-A724863261AA}"/>
                  </a:ext>
                </a:extLst>
              </p:cNvPr>
              <p:cNvSpPr txBox="1"/>
              <p:nvPr/>
            </p:nvSpPr>
            <p:spPr>
              <a:xfrm>
                <a:off x="4341145" y="5176909"/>
                <a:ext cx="1754062" cy="954107"/>
              </a:xfrm>
              <a:prstGeom prst="rect">
                <a:avLst/>
              </a:prstGeom>
              <a:noFill/>
            </p:spPr>
            <p:txBody>
              <a:bodyPr wrap="square" rtlCol="0">
                <a:spAutoFit/>
              </a:bodyPr>
              <a:lstStyle/>
              <a:p>
                <a:pPr algn="ctr"/>
                <a:r>
                  <a:rPr lang="en-US" sz="1600" b="1">
                    <a:solidFill>
                      <a:srgbClr val="0432FF"/>
                    </a:solidFill>
                  </a:rPr>
                  <a:t>Blue `Basis States’</a:t>
                </a:r>
                <a:endParaRPr lang="en-US" sz="800"/>
              </a:p>
              <a:p>
                <a:pPr algn="ctr"/>
                <a:r>
                  <a:rPr lang="en-US" sz="1600" b="1">
                    <a:solidFill>
                      <a:srgbClr val="0432FF"/>
                    </a:solidFill>
                  </a:rPr>
                  <a:t>Elliott SU(3); R&amp;R</a:t>
                </a:r>
                <a:r>
                  <a:rPr lang="en-US" sz="1600" b="1"/>
                  <a:t> </a:t>
                </a:r>
                <a:r>
                  <a:rPr lang="en-US" sz="1600" b="1">
                    <a:solidFill>
                      <a:srgbClr val="0432FF"/>
                    </a:solidFill>
                  </a:rPr>
                  <a:t>Fermion</a:t>
                </a:r>
                <a:r>
                  <a:rPr lang="en-US" sz="1600" b="1"/>
                  <a:t> </a:t>
                </a:r>
                <a:r>
                  <a:rPr lang="en-US" sz="1600" b="1">
                    <a:solidFill>
                      <a:srgbClr val="0432FF"/>
                    </a:solidFill>
                  </a:rPr>
                  <a:t>Model</a:t>
                </a:r>
                <a:endParaRPr lang="en-US" sz="1600" b="1"/>
              </a:p>
              <a:p>
                <a:pPr algn="ctr"/>
                <a:endParaRPr lang="en-US" sz="800"/>
              </a:p>
            </p:txBody>
          </p:sp>
          <p:grpSp>
            <p:nvGrpSpPr>
              <p:cNvPr id="84" name="Group 83">
                <a:extLst>
                  <a:ext uri="{FF2B5EF4-FFF2-40B4-BE49-F238E27FC236}">
                    <a16:creationId xmlns:a16="http://schemas.microsoft.com/office/drawing/2014/main" id="{CBA60DBE-173D-D634-10FF-A45E113259BF}"/>
                  </a:ext>
                </a:extLst>
              </p:cNvPr>
              <p:cNvGrpSpPr/>
              <p:nvPr/>
            </p:nvGrpSpPr>
            <p:grpSpPr>
              <a:xfrm>
                <a:off x="6102181" y="5180878"/>
                <a:ext cx="2075504" cy="830997"/>
                <a:chOff x="6102181" y="5180878"/>
                <a:chExt cx="2075504" cy="830997"/>
              </a:xfrm>
            </p:grpSpPr>
            <p:sp>
              <p:nvSpPr>
                <p:cNvPr id="42" name="TextBox 41">
                  <a:extLst>
                    <a:ext uri="{FF2B5EF4-FFF2-40B4-BE49-F238E27FC236}">
                      <a16:creationId xmlns:a16="http://schemas.microsoft.com/office/drawing/2014/main" id="{48A5DC8D-0B22-8D55-5D4E-EFD1D2AB159E}"/>
                    </a:ext>
                  </a:extLst>
                </p:cNvPr>
                <p:cNvSpPr txBox="1"/>
                <p:nvPr/>
              </p:nvSpPr>
              <p:spPr>
                <a:xfrm>
                  <a:off x="6102181" y="5180878"/>
                  <a:ext cx="2075504" cy="830997"/>
                </a:xfrm>
                <a:prstGeom prst="rect">
                  <a:avLst/>
                </a:prstGeom>
                <a:noFill/>
              </p:spPr>
              <p:txBody>
                <a:bodyPr wrap="none" rtlCol="0">
                  <a:spAutoFit/>
                </a:bodyPr>
                <a:lstStyle/>
                <a:p>
                  <a:pPr algn="ctr"/>
                  <a:r>
                    <a:rPr lang="en-US" sz="1600"/>
                    <a:t>Sp(3,R) (non-compact)</a:t>
                  </a:r>
                </a:p>
                <a:p>
                  <a:pPr algn="ctr"/>
                  <a:r>
                    <a:rPr lang="en-US" sz="1600"/>
                    <a:t>    SU(3) (3D-oscillator)</a:t>
                  </a:r>
                </a:p>
                <a:p>
                  <a:pPr algn="ctr"/>
                  <a:r>
                    <a:rPr lang="en-US" sz="1600"/>
                    <a:t>    SO(3) (3D-rotations)</a:t>
                  </a:r>
                </a:p>
              </p:txBody>
            </p:sp>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0B87EEF6-346D-2939-A11F-47ACEA53CE89}"/>
                        </a:ext>
                      </a:extLst>
                    </p:cNvPr>
                    <p:cNvSpPr txBox="1"/>
                    <p:nvPr/>
                  </p:nvSpPr>
                  <p:spPr>
                    <a:xfrm rot="10800000" flipH="1" flipV="1">
                      <a:off x="6215367" y="5443935"/>
                      <a:ext cx="172470" cy="276999"/>
                    </a:xfrm>
                    <a:prstGeom prst="rect">
                      <a:avLst/>
                    </a:prstGeom>
                    <a:noFill/>
                  </p:spPr>
                  <p:txBody>
                    <a:bodyPr wrap="square" lIns="0" tIns="0" rIns="0" bIns="0"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a:t> </a:t>
                      </a:r>
                    </a:p>
                  </p:txBody>
                </p:sp>
              </mc:Choice>
              <mc:Fallback xmlns="">
                <p:sp>
                  <p:nvSpPr>
                    <p:cNvPr id="81" name="TextBox 80">
                      <a:extLst>
                        <a:ext uri="{FF2B5EF4-FFF2-40B4-BE49-F238E27FC236}">
                          <a16:creationId xmlns:a16="http://schemas.microsoft.com/office/drawing/2014/main" id="{0B87EEF6-346D-2939-A11F-47ACEA53CE89}"/>
                        </a:ext>
                      </a:extLst>
                    </p:cNvPr>
                    <p:cNvSpPr txBox="1">
                      <a:spLocks noRot="1" noChangeAspect="1" noMove="1" noResize="1" noEditPoints="1" noAdjustHandles="1" noChangeArrowheads="1" noChangeShapeType="1" noTextEdit="1"/>
                    </p:cNvSpPr>
                    <p:nvPr/>
                  </p:nvSpPr>
                  <p:spPr>
                    <a:xfrm rot="10800000" flipH="1" flipV="1">
                      <a:off x="6215367" y="5443935"/>
                      <a:ext cx="172470" cy="276999"/>
                    </a:xfrm>
                    <a:prstGeom prst="rect">
                      <a:avLst/>
                    </a:prstGeom>
                    <a:blipFill>
                      <a:blip r:embed="rId9"/>
                      <a:stretch>
                        <a:fillRect l="-33333" r="-2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037C5A6F-8FB8-61FF-78A6-3D7FA2E8A052}"/>
                        </a:ext>
                      </a:extLst>
                    </p:cNvPr>
                    <p:cNvSpPr txBox="1"/>
                    <p:nvPr/>
                  </p:nvSpPr>
                  <p:spPr>
                    <a:xfrm rot="10800000" flipH="1" flipV="1">
                      <a:off x="6215367" y="5686513"/>
                      <a:ext cx="172470" cy="276999"/>
                    </a:xfrm>
                    <a:prstGeom prst="rect">
                      <a:avLst/>
                    </a:prstGeom>
                    <a:noFill/>
                  </p:spPr>
                  <p:txBody>
                    <a:bodyPr wrap="square" lIns="0" tIns="0" rIns="0" bIns="0"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a:t> </a:t>
                      </a:r>
                    </a:p>
                  </p:txBody>
                </p:sp>
              </mc:Choice>
              <mc:Fallback xmlns="">
                <p:sp>
                  <p:nvSpPr>
                    <p:cNvPr id="82" name="TextBox 81">
                      <a:extLst>
                        <a:ext uri="{FF2B5EF4-FFF2-40B4-BE49-F238E27FC236}">
                          <a16:creationId xmlns:a16="http://schemas.microsoft.com/office/drawing/2014/main" id="{037C5A6F-8FB8-61FF-78A6-3D7FA2E8A052}"/>
                        </a:ext>
                      </a:extLst>
                    </p:cNvPr>
                    <p:cNvSpPr txBox="1">
                      <a:spLocks noRot="1" noChangeAspect="1" noMove="1" noResize="1" noEditPoints="1" noAdjustHandles="1" noChangeArrowheads="1" noChangeShapeType="1" noTextEdit="1"/>
                    </p:cNvSpPr>
                    <p:nvPr/>
                  </p:nvSpPr>
                  <p:spPr>
                    <a:xfrm rot="10800000" flipH="1" flipV="1">
                      <a:off x="6215367" y="5686513"/>
                      <a:ext cx="172470" cy="276999"/>
                    </a:xfrm>
                    <a:prstGeom prst="rect">
                      <a:avLst/>
                    </a:prstGeom>
                    <a:blipFill>
                      <a:blip r:embed="rId9"/>
                      <a:stretch>
                        <a:fillRect l="-33333" r="-26667"/>
                      </a:stretch>
                    </a:blipFill>
                  </p:spPr>
                  <p:txBody>
                    <a:bodyPr/>
                    <a:lstStyle/>
                    <a:p>
                      <a:r>
                        <a:rPr lang="en-US">
                          <a:noFill/>
                        </a:rPr>
                        <a:t> </a:t>
                      </a:r>
                    </a:p>
                  </p:txBody>
                </p:sp>
              </mc:Fallback>
            </mc:AlternateContent>
          </p:grpSp>
        </p:grpSp>
        <p:grpSp>
          <p:nvGrpSpPr>
            <p:cNvPr id="87" name="Group 86">
              <a:extLst>
                <a:ext uri="{FF2B5EF4-FFF2-40B4-BE49-F238E27FC236}">
                  <a16:creationId xmlns:a16="http://schemas.microsoft.com/office/drawing/2014/main" id="{AA4B6529-16BA-9518-7F87-239DE3421E99}"/>
                </a:ext>
              </a:extLst>
            </p:cNvPr>
            <p:cNvGrpSpPr/>
            <p:nvPr/>
          </p:nvGrpSpPr>
          <p:grpSpPr>
            <a:xfrm>
              <a:off x="8287261" y="5159380"/>
              <a:ext cx="3775331" cy="859225"/>
              <a:chOff x="8287261" y="5159380"/>
              <a:chExt cx="3775331" cy="859225"/>
            </a:xfrm>
          </p:grpSpPr>
          <p:sp>
            <p:nvSpPr>
              <p:cNvPr id="62" name="TextBox 61">
                <a:extLst>
                  <a:ext uri="{FF2B5EF4-FFF2-40B4-BE49-F238E27FC236}">
                    <a16:creationId xmlns:a16="http://schemas.microsoft.com/office/drawing/2014/main" id="{522DCA16-4EFA-2333-44D3-98E164ACC87E}"/>
                  </a:ext>
                </a:extLst>
              </p:cNvPr>
              <p:cNvSpPr txBox="1"/>
              <p:nvPr/>
            </p:nvSpPr>
            <p:spPr>
              <a:xfrm>
                <a:off x="10379368" y="5187608"/>
                <a:ext cx="1683224" cy="830997"/>
              </a:xfrm>
              <a:prstGeom prst="rect">
                <a:avLst/>
              </a:prstGeom>
              <a:noFill/>
            </p:spPr>
            <p:txBody>
              <a:bodyPr wrap="square" rtlCol="0">
                <a:spAutoFit/>
              </a:bodyPr>
              <a:lstStyle/>
              <a:p>
                <a:pPr algn="ctr"/>
                <a:r>
                  <a:rPr lang="en-US" sz="1600" b="1">
                    <a:solidFill>
                      <a:srgbClr val="FF0000"/>
                    </a:solidFill>
                  </a:rPr>
                  <a:t>Red `Basis States’</a:t>
                </a:r>
              </a:p>
              <a:p>
                <a:pPr algn="ctr"/>
                <a:r>
                  <a:rPr lang="en-US" sz="1600" b="1">
                    <a:solidFill>
                      <a:srgbClr val="FF0000"/>
                    </a:solidFill>
                  </a:rPr>
                  <a:t>IBM: Interacting Boson Model</a:t>
                </a:r>
              </a:p>
            </p:txBody>
          </p:sp>
          <p:grpSp>
            <p:nvGrpSpPr>
              <p:cNvPr id="85" name="Group 84">
                <a:extLst>
                  <a:ext uri="{FF2B5EF4-FFF2-40B4-BE49-F238E27FC236}">
                    <a16:creationId xmlns:a16="http://schemas.microsoft.com/office/drawing/2014/main" id="{B04DBCF8-B1B1-8C4C-9E7A-250BC1290B81}"/>
                  </a:ext>
                </a:extLst>
              </p:cNvPr>
              <p:cNvGrpSpPr/>
              <p:nvPr/>
            </p:nvGrpSpPr>
            <p:grpSpPr>
              <a:xfrm>
                <a:off x="8287261" y="5159380"/>
                <a:ext cx="2073260" cy="830997"/>
                <a:chOff x="8287261" y="5159380"/>
                <a:chExt cx="2073260" cy="830997"/>
              </a:xfrm>
            </p:grpSpPr>
            <p:sp>
              <p:nvSpPr>
                <p:cNvPr id="45" name="TextBox 44">
                  <a:extLst>
                    <a:ext uri="{FF2B5EF4-FFF2-40B4-BE49-F238E27FC236}">
                      <a16:creationId xmlns:a16="http://schemas.microsoft.com/office/drawing/2014/main" id="{0617DBC9-A281-63DF-FF92-631B9334CB23}"/>
                    </a:ext>
                  </a:extLst>
                </p:cNvPr>
                <p:cNvSpPr txBox="1"/>
                <p:nvPr/>
              </p:nvSpPr>
              <p:spPr>
                <a:xfrm>
                  <a:off x="8287261" y="5159380"/>
                  <a:ext cx="2073260" cy="830997"/>
                </a:xfrm>
                <a:prstGeom prst="rect">
                  <a:avLst/>
                </a:prstGeom>
                <a:noFill/>
              </p:spPr>
              <p:txBody>
                <a:bodyPr wrap="none" rtlCol="0">
                  <a:spAutoFit/>
                </a:bodyPr>
                <a:lstStyle/>
                <a:p>
                  <a:pPr algn="ctr"/>
                  <a:r>
                    <a:rPr lang="en-US" sz="1600"/>
                    <a:t>U(6) (pairing modes) </a:t>
                  </a:r>
                </a:p>
                <a:p>
                  <a:pPr algn="ctr"/>
                  <a:r>
                    <a:rPr lang="en-US" sz="1600"/>
                    <a:t>&amp; SU(3) (rotor modes)</a:t>
                  </a:r>
                </a:p>
                <a:p>
                  <a:pPr algn="ctr"/>
                  <a:r>
                    <a:rPr lang="en-US" sz="1600"/>
                    <a:t>    SO(3) (3D-rotations)</a:t>
                  </a:r>
                </a:p>
              </p:txBody>
            </p: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F9D049C6-AB40-5B19-6451-E62AC80BBB92}"/>
                        </a:ext>
                      </a:extLst>
                    </p:cNvPr>
                    <p:cNvSpPr txBox="1"/>
                    <p:nvPr/>
                  </p:nvSpPr>
                  <p:spPr>
                    <a:xfrm rot="10800000" flipH="1" flipV="1">
                      <a:off x="8397277" y="5678956"/>
                      <a:ext cx="172470" cy="276999"/>
                    </a:xfrm>
                    <a:prstGeom prst="rect">
                      <a:avLst/>
                    </a:prstGeom>
                    <a:noFill/>
                  </p:spPr>
                  <p:txBody>
                    <a:bodyPr wrap="square" lIns="0" tIns="0" rIns="0" bIns="0"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a:t> </a:t>
                      </a:r>
                    </a:p>
                  </p:txBody>
                </p:sp>
              </mc:Choice>
              <mc:Fallback xmlns="">
                <p:sp>
                  <p:nvSpPr>
                    <p:cNvPr id="83" name="TextBox 82">
                      <a:extLst>
                        <a:ext uri="{FF2B5EF4-FFF2-40B4-BE49-F238E27FC236}">
                          <a16:creationId xmlns:a16="http://schemas.microsoft.com/office/drawing/2014/main" id="{F9D049C6-AB40-5B19-6451-E62AC80BBB92}"/>
                        </a:ext>
                      </a:extLst>
                    </p:cNvPr>
                    <p:cNvSpPr txBox="1">
                      <a:spLocks noRot="1" noChangeAspect="1" noMove="1" noResize="1" noEditPoints="1" noAdjustHandles="1" noChangeArrowheads="1" noChangeShapeType="1" noTextEdit="1"/>
                    </p:cNvSpPr>
                    <p:nvPr/>
                  </p:nvSpPr>
                  <p:spPr>
                    <a:xfrm rot="10800000" flipH="1" flipV="1">
                      <a:off x="8397277" y="5678956"/>
                      <a:ext cx="172470" cy="276999"/>
                    </a:xfrm>
                    <a:prstGeom prst="rect">
                      <a:avLst/>
                    </a:prstGeom>
                    <a:blipFill>
                      <a:blip r:embed="rId10"/>
                      <a:stretch>
                        <a:fillRect l="-35714" r="-35714"/>
                      </a:stretch>
                    </a:blipFill>
                  </p:spPr>
                  <p:txBody>
                    <a:bodyPr/>
                    <a:lstStyle/>
                    <a:p>
                      <a:r>
                        <a:rPr lang="en-US">
                          <a:noFill/>
                        </a:rPr>
                        <a:t> </a:t>
                      </a:r>
                    </a:p>
                  </p:txBody>
                </p:sp>
              </mc:Fallback>
            </mc:AlternateContent>
          </p:grpSp>
        </p:grpSp>
      </p:grpSp>
      <p:grpSp>
        <p:nvGrpSpPr>
          <p:cNvPr id="50" name="Group 49">
            <a:extLst>
              <a:ext uri="{FF2B5EF4-FFF2-40B4-BE49-F238E27FC236}">
                <a16:creationId xmlns:a16="http://schemas.microsoft.com/office/drawing/2014/main" id="{8C9DDB95-30F5-618D-2E98-DA45D0F2CDFB}"/>
              </a:ext>
            </a:extLst>
          </p:cNvPr>
          <p:cNvGrpSpPr/>
          <p:nvPr/>
        </p:nvGrpSpPr>
        <p:grpSpPr>
          <a:xfrm>
            <a:off x="8049890" y="3488736"/>
            <a:ext cx="1910474" cy="400110"/>
            <a:chOff x="8049890" y="3488736"/>
            <a:chExt cx="1910474" cy="400110"/>
          </a:xfrm>
        </p:grpSpPr>
        <p:sp>
          <p:nvSpPr>
            <p:cNvPr id="3" name="TextBox 2">
              <a:extLst>
                <a:ext uri="{FF2B5EF4-FFF2-40B4-BE49-F238E27FC236}">
                  <a16:creationId xmlns:a16="http://schemas.microsoft.com/office/drawing/2014/main" id="{05D74E9E-C8D7-C435-ABF1-9426DABC06C7}"/>
                </a:ext>
              </a:extLst>
            </p:cNvPr>
            <p:cNvSpPr txBox="1"/>
            <p:nvPr/>
          </p:nvSpPr>
          <p:spPr>
            <a:xfrm>
              <a:off x="8049890" y="3488736"/>
              <a:ext cx="1910474" cy="400110"/>
            </a:xfrm>
            <a:prstGeom prst="rect">
              <a:avLst/>
            </a:prstGeom>
            <a:noFill/>
          </p:spPr>
          <p:txBody>
            <a:bodyPr wrap="square" rtlCol="0">
              <a:spAutoFit/>
            </a:bodyPr>
            <a:lstStyle/>
            <a:p>
              <a:pPr algn="ctr"/>
              <a:r>
                <a:rPr lang="en-US" sz="1000" b="1">
                  <a:solidFill>
                    <a:schemeClr val="accent2">
                      <a:lumMod val="50000"/>
                    </a:schemeClr>
                  </a:solidFill>
                  <a:latin typeface="Chalkboard" panose="03050602040202020205" pitchFamily="66" charset="77"/>
                </a:rPr>
                <a:t>Nucleons `paired’ to </a:t>
              </a:r>
            </a:p>
            <a:p>
              <a:pPr algn="ctr"/>
              <a:r>
                <a:rPr lang="en-US" sz="1000" b="1">
                  <a:solidFill>
                    <a:schemeClr val="accent2">
                      <a:lumMod val="50000"/>
                    </a:schemeClr>
                  </a:solidFill>
                  <a:latin typeface="Chalkboard" panose="03050602040202020205" pitchFamily="66" charset="77"/>
                </a:rPr>
                <a:t>form `s’ &amp; `d’ bosons</a:t>
              </a:r>
            </a:p>
          </p:txBody>
        </p:sp>
        <p:cxnSp>
          <p:nvCxnSpPr>
            <p:cNvPr id="37" name="Straight Arrow Connector 36">
              <a:extLst>
                <a:ext uri="{FF2B5EF4-FFF2-40B4-BE49-F238E27FC236}">
                  <a16:creationId xmlns:a16="http://schemas.microsoft.com/office/drawing/2014/main" id="{17E9CBAB-822A-42ED-F2DE-A2CFD6852B85}"/>
                </a:ext>
              </a:extLst>
            </p:cNvPr>
            <p:cNvCxnSpPr>
              <a:cxnSpLocks/>
            </p:cNvCxnSpPr>
            <p:nvPr/>
          </p:nvCxnSpPr>
          <p:spPr>
            <a:xfrm>
              <a:off x="8290752" y="3688281"/>
              <a:ext cx="1453087" cy="0"/>
            </a:xfrm>
            <a:prstGeom prst="straightConnector1">
              <a:avLst/>
            </a:prstGeom>
            <a:ln w="19050">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6" name="Straight Connector 55">
            <a:extLst>
              <a:ext uri="{FF2B5EF4-FFF2-40B4-BE49-F238E27FC236}">
                <a16:creationId xmlns:a16="http://schemas.microsoft.com/office/drawing/2014/main" id="{AD0EEE01-61A8-CB0C-7C1F-1CA9A161966A}"/>
              </a:ext>
            </a:extLst>
          </p:cNvPr>
          <p:cNvCxnSpPr>
            <a:cxnSpLocks/>
          </p:cNvCxnSpPr>
          <p:nvPr/>
        </p:nvCxnSpPr>
        <p:spPr>
          <a:xfrm>
            <a:off x="790682" y="533683"/>
            <a:ext cx="10559002"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7F72408F-3C88-B2A7-53C9-B86235808A22}"/>
              </a:ext>
            </a:extLst>
          </p:cNvPr>
          <p:cNvSpPr/>
          <p:nvPr/>
        </p:nvSpPr>
        <p:spPr>
          <a:xfrm rot="2814183">
            <a:off x="8582550" y="343596"/>
            <a:ext cx="605073" cy="2418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008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10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dissolve">
                                      <p:cBhvr>
                                        <p:cTn id="12" dur="500"/>
                                        <p:tgtEl>
                                          <p:spTgt spid="47"/>
                                        </p:tgtEl>
                                      </p:cBhvr>
                                    </p:animEffect>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dissolve">
                                      <p:cBhvr>
                                        <p:cTn id="16" dur="500"/>
                                        <p:tgtEl>
                                          <p:spTgt spid="49"/>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10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47" grpId="0" animBg="1"/>
      <p:bldP spid="6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shells">
            <a:extLst>
              <a:ext uri="{FF2B5EF4-FFF2-40B4-BE49-F238E27FC236}">
                <a16:creationId xmlns:a16="http://schemas.microsoft.com/office/drawing/2014/main" id="{CD3E869E-9E5D-4578-BD4D-1FFA06304C0B}"/>
              </a:ext>
            </a:extLst>
          </p:cNvPr>
          <p:cNvPicPr>
            <a:picLocks noChangeAspect="1" noChangeArrowheads="1"/>
          </p:cNvPicPr>
          <p:nvPr/>
        </p:nvPicPr>
        <p:blipFill rotWithShape="1">
          <a:blip r:embed="rId2">
            <a:alphaModFix amt="58000"/>
            <a:extLst>
              <a:ext uri="{28A0092B-C50C-407E-A947-70E740481C1C}">
                <a14:useLocalDpi xmlns:a14="http://schemas.microsoft.com/office/drawing/2010/main" val="0"/>
              </a:ext>
            </a:extLst>
          </a:blip>
          <a:srcRect t="3359"/>
          <a:stretch/>
        </p:blipFill>
        <p:spPr>
          <a:xfrm>
            <a:off x="940816" y="1292403"/>
            <a:ext cx="3136900" cy="4008261"/>
          </a:xfrm>
          <a:prstGeom prst="rect">
            <a:avLst/>
          </a:prstGeom>
        </p:spPr>
      </p:pic>
      <p:sp>
        <p:nvSpPr>
          <p:cNvPr id="6" name="Rectangle 5">
            <a:extLst>
              <a:ext uri="{FF2B5EF4-FFF2-40B4-BE49-F238E27FC236}">
                <a16:creationId xmlns:a16="http://schemas.microsoft.com/office/drawing/2014/main" id="{9CF06CEE-0F98-BF45-0025-2700AC96B29F}"/>
              </a:ext>
            </a:extLst>
          </p:cNvPr>
          <p:cNvSpPr/>
          <p:nvPr/>
        </p:nvSpPr>
        <p:spPr>
          <a:xfrm>
            <a:off x="263941" y="5518125"/>
            <a:ext cx="5254609" cy="840230"/>
          </a:xfrm>
          <a:prstGeom prst="rect">
            <a:avLst/>
          </a:prstGeom>
          <a:ln>
            <a:noFill/>
          </a:ln>
          <a:effectLst/>
        </p:spPr>
        <p:txBody>
          <a:bodyPr wrap="square">
            <a:spAutoFit/>
          </a:bodyPr>
          <a:lstStyle/>
          <a:p>
            <a:pPr>
              <a:lnSpc>
                <a:spcPct val="90000"/>
              </a:lnSpc>
              <a:buClr>
                <a:schemeClr val="hlink"/>
              </a:buClr>
              <a:defRPr/>
            </a:pPr>
            <a:r>
              <a:rPr lang="en-US" b="1" u="none">
                <a:solidFill>
                  <a:srgbClr val="0000FF"/>
                </a:solidFill>
                <a:latin typeface="Chalkboard" charset="0"/>
                <a:cs typeface="Chalkboard" charset="0"/>
              </a:rPr>
              <a:t>*</a:t>
            </a:r>
            <a:r>
              <a:rPr lang="en-US" u="none">
                <a:solidFill>
                  <a:srgbClr val="0000FF"/>
                </a:solidFill>
                <a:latin typeface="Chalkboard" panose="03050602040202020205" pitchFamily="66" charset="77"/>
              </a:rPr>
              <a:t>Realistic interaction (local or not; NN, NNN,…) </a:t>
            </a:r>
          </a:p>
          <a:p>
            <a:pPr marL="400050" indent="-285750">
              <a:lnSpc>
                <a:spcPct val="90000"/>
              </a:lnSpc>
              <a:buFont typeface="Arial"/>
              <a:buChar char="•"/>
              <a:defRPr/>
            </a:pPr>
            <a:r>
              <a:rPr lang="en-US" u="none">
                <a:solidFill>
                  <a:srgbClr val="0000FF"/>
                </a:solidFill>
                <a:latin typeface="Chalkboard" panose="03050602040202020205" pitchFamily="66" charset="77"/>
              </a:rPr>
              <a:t>In principle, exact solutions, up to </a:t>
            </a:r>
            <a:r>
              <a:rPr lang="en-US" u="none" err="1">
                <a:solidFill>
                  <a:srgbClr val="0000FF"/>
                </a:solidFill>
                <a:latin typeface="Chalkboard" panose="03050602040202020205" pitchFamily="66" charset="77"/>
              </a:rPr>
              <a:t>N</a:t>
            </a:r>
            <a:r>
              <a:rPr lang="en-US" u="none" baseline="-25000" err="1">
                <a:solidFill>
                  <a:srgbClr val="0000FF"/>
                </a:solidFill>
                <a:latin typeface="Chalkboard" panose="03050602040202020205" pitchFamily="66" charset="77"/>
              </a:rPr>
              <a:t>max</a:t>
            </a:r>
            <a:endParaRPr lang="en-US" u="none">
              <a:solidFill>
                <a:srgbClr val="0000FF"/>
              </a:solidFill>
              <a:latin typeface="Chalkboard" panose="03050602040202020205" pitchFamily="66" charset="77"/>
            </a:endParaRPr>
          </a:p>
          <a:p>
            <a:pPr marL="400050" indent="-285750">
              <a:lnSpc>
                <a:spcPct val="90000"/>
              </a:lnSpc>
              <a:buFont typeface="Arial"/>
              <a:buChar char="•"/>
              <a:defRPr/>
            </a:pPr>
            <a:r>
              <a:rPr lang="en-US" u="none">
                <a:solidFill>
                  <a:srgbClr val="0000FF"/>
                </a:solidFill>
                <a:latin typeface="Chalkboard" panose="03050602040202020205" pitchFamily="66" charset="77"/>
              </a:rPr>
              <a:t>Successful description up through </a:t>
            </a:r>
            <a:r>
              <a:rPr lang="en-US" u="none" baseline="30000">
                <a:solidFill>
                  <a:srgbClr val="0000FF"/>
                </a:solidFill>
                <a:latin typeface="Chalkboard" panose="03050602040202020205" pitchFamily="66" charset="77"/>
              </a:rPr>
              <a:t>16</a:t>
            </a:r>
            <a:r>
              <a:rPr lang="en-US" u="none">
                <a:solidFill>
                  <a:srgbClr val="0000FF"/>
                </a:solidFill>
                <a:latin typeface="Chalkboard" panose="03050602040202020205" pitchFamily="66" charset="77"/>
              </a:rPr>
              <a:t>O</a:t>
            </a:r>
          </a:p>
        </p:txBody>
      </p:sp>
      <p:grpSp>
        <p:nvGrpSpPr>
          <p:cNvPr id="7" name="Group 24">
            <a:extLst>
              <a:ext uri="{FF2B5EF4-FFF2-40B4-BE49-F238E27FC236}">
                <a16:creationId xmlns:a16="http://schemas.microsoft.com/office/drawing/2014/main" id="{5939DF06-AFA8-3964-395E-4F7E3527CC4F}"/>
              </a:ext>
            </a:extLst>
          </p:cNvPr>
          <p:cNvGrpSpPr>
            <a:grpSpLocks/>
          </p:cNvGrpSpPr>
          <p:nvPr/>
        </p:nvGrpSpPr>
        <p:grpSpPr bwMode="auto">
          <a:xfrm>
            <a:off x="5219436" y="3849153"/>
            <a:ext cx="1044575" cy="500063"/>
            <a:chOff x="3558" y="1798"/>
            <a:chExt cx="658" cy="315"/>
          </a:xfrm>
        </p:grpSpPr>
        <p:grpSp>
          <p:nvGrpSpPr>
            <p:cNvPr id="8" name="Group 26">
              <a:extLst>
                <a:ext uri="{FF2B5EF4-FFF2-40B4-BE49-F238E27FC236}">
                  <a16:creationId xmlns:a16="http://schemas.microsoft.com/office/drawing/2014/main" id="{801FCA62-CAB3-8100-D13D-C7F7AF2A86DE}"/>
                </a:ext>
              </a:extLst>
            </p:cNvPr>
            <p:cNvGrpSpPr>
              <a:grpSpLocks noChangeAspect="1"/>
            </p:cNvGrpSpPr>
            <p:nvPr/>
          </p:nvGrpSpPr>
          <p:grpSpPr bwMode="auto">
            <a:xfrm rot="-5458921">
              <a:off x="3729" y="1627"/>
              <a:ext cx="315" cy="658"/>
              <a:chOff x="596" y="2343"/>
              <a:chExt cx="1157" cy="1160"/>
            </a:xfrm>
          </p:grpSpPr>
          <p:grpSp>
            <p:nvGrpSpPr>
              <p:cNvPr id="10" name="Group 27">
                <a:extLst>
                  <a:ext uri="{FF2B5EF4-FFF2-40B4-BE49-F238E27FC236}">
                    <a16:creationId xmlns:a16="http://schemas.microsoft.com/office/drawing/2014/main" id="{970707AD-6E1D-FD19-F40C-01BFE909E447}"/>
                  </a:ext>
                </a:extLst>
              </p:cNvPr>
              <p:cNvGrpSpPr>
                <a:grpSpLocks/>
              </p:cNvGrpSpPr>
              <p:nvPr/>
            </p:nvGrpSpPr>
            <p:grpSpPr bwMode="auto">
              <a:xfrm>
                <a:off x="601" y="2343"/>
                <a:ext cx="1152" cy="1157"/>
                <a:chOff x="601" y="2343"/>
                <a:chExt cx="1152" cy="1157"/>
              </a:xfrm>
            </p:grpSpPr>
            <p:sp>
              <p:nvSpPr>
                <p:cNvPr id="16" name="Oval 28">
                  <a:extLst>
                    <a:ext uri="{FF2B5EF4-FFF2-40B4-BE49-F238E27FC236}">
                      <a16:creationId xmlns:a16="http://schemas.microsoft.com/office/drawing/2014/main" id="{AA35E072-ECB6-6FA1-90C0-5C231FFEB8F4}"/>
                    </a:ext>
                  </a:extLst>
                </p:cNvPr>
                <p:cNvSpPr>
                  <a:spLocks noChangeArrowheads="1"/>
                </p:cNvSpPr>
                <p:nvPr/>
              </p:nvSpPr>
              <p:spPr bwMode="auto">
                <a:xfrm>
                  <a:off x="601" y="2347"/>
                  <a:ext cx="1152"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7" name="Oval 29">
                  <a:extLst>
                    <a:ext uri="{FF2B5EF4-FFF2-40B4-BE49-F238E27FC236}">
                      <a16:creationId xmlns:a16="http://schemas.microsoft.com/office/drawing/2014/main" id="{88FF3174-B11C-7B35-EA8A-46306BF35B1F}"/>
                    </a:ext>
                  </a:extLst>
                </p:cNvPr>
                <p:cNvSpPr>
                  <a:spLocks noChangeArrowheads="1"/>
                </p:cNvSpPr>
                <p:nvPr/>
              </p:nvSpPr>
              <p:spPr bwMode="auto">
                <a:xfrm>
                  <a:off x="681" y="2343"/>
                  <a:ext cx="979"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8" name="Oval 30">
                  <a:extLst>
                    <a:ext uri="{FF2B5EF4-FFF2-40B4-BE49-F238E27FC236}">
                      <a16:creationId xmlns:a16="http://schemas.microsoft.com/office/drawing/2014/main" id="{C9F73A19-AE82-3FE0-63CE-D4C69BF84413}"/>
                    </a:ext>
                  </a:extLst>
                </p:cNvPr>
                <p:cNvSpPr>
                  <a:spLocks noChangeArrowheads="1"/>
                </p:cNvSpPr>
                <p:nvPr/>
              </p:nvSpPr>
              <p:spPr bwMode="auto">
                <a:xfrm>
                  <a:off x="819" y="2348"/>
                  <a:ext cx="691"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9" name="Oval 31">
                  <a:extLst>
                    <a:ext uri="{FF2B5EF4-FFF2-40B4-BE49-F238E27FC236}">
                      <a16:creationId xmlns:a16="http://schemas.microsoft.com/office/drawing/2014/main" id="{A3C046F4-27B2-B542-5695-7186C7AD75EA}"/>
                    </a:ext>
                  </a:extLst>
                </p:cNvPr>
                <p:cNvSpPr>
                  <a:spLocks noChangeArrowheads="1"/>
                </p:cNvSpPr>
                <p:nvPr/>
              </p:nvSpPr>
              <p:spPr bwMode="auto">
                <a:xfrm>
                  <a:off x="1048" y="2346"/>
                  <a:ext cx="230"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11" name="Group 32">
                <a:extLst>
                  <a:ext uri="{FF2B5EF4-FFF2-40B4-BE49-F238E27FC236}">
                    <a16:creationId xmlns:a16="http://schemas.microsoft.com/office/drawing/2014/main" id="{AF7877B5-643C-F14B-243D-46C732881399}"/>
                  </a:ext>
                </a:extLst>
              </p:cNvPr>
              <p:cNvGrpSpPr>
                <a:grpSpLocks/>
              </p:cNvGrpSpPr>
              <p:nvPr/>
            </p:nvGrpSpPr>
            <p:grpSpPr bwMode="auto">
              <a:xfrm rot="5400000">
                <a:off x="599" y="2348"/>
                <a:ext cx="1152" cy="1157"/>
                <a:chOff x="601" y="2343"/>
                <a:chExt cx="1152" cy="1157"/>
              </a:xfrm>
            </p:grpSpPr>
            <p:sp>
              <p:nvSpPr>
                <p:cNvPr id="12" name="Oval 33">
                  <a:extLst>
                    <a:ext uri="{FF2B5EF4-FFF2-40B4-BE49-F238E27FC236}">
                      <a16:creationId xmlns:a16="http://schemas.microsoft.com/office/drawing/2014/main" id="{E9EBADB2-0110-B30C-D08B-9AC00EDD80F4}"/>
                    </a:ext>
                  </a:extLst>
                </p:cNvPr>
                <p:cNvSpPr>
                  <a:spLocks noChangeArrowheads="1"/>
                </p:cNvSpPr>
                <p:nvPr/>
              </p:nvSpPr>
              <p:spPr bwMode="auto">
                <a:xfrm>
                  <a:off x="601" y="2347"/>
                  <a:ext cx="1152"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3" name="Oval 34">
                  <a:extLst>
                    <a:ext uri="{FF2B5EF4-FFF2-40B4-BE49-F238E27FC236}">
                      <a16:creationId xmlns:a16="http://schemas.microsoft.com/office/drawing/2014/main" id="{BD2F4C48-72B4-CBDC-FBBB-FFB4FA57ECA5}"/>
                    </a:ext>
                  </a:extLst>
                </p:cNvPr>
                <p:cNvSpPr>
                  <a:spLocks noChangeArrowheads="1"/>
                </p:cNvSpPr>
                <p:nvPr/>
              </p:nvSpPr>
              <p:spPr bwMode="auto">
                <a:xfrm>
                  <a:off x="681" y="2343"/>
                  <a:ext cx="979"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 name="Oval 35">
                  <a:extLst>
                    <a:ext uri="{FF2B5EF4-FFF2-40B4-BE49-F238E27FC236}">
                      <a16:creationId xmlns:a16="http://schemas.microsoft.com/office/drawing/2014/main" id="{4E317AC8-7619-6055-108F-FFD25F602541}"/>
                    </a:ext>
                  </a:extLst>
                </p:cNvPr>
                <p:cNvSpPr>
                  <a:spLocks noChangeArrowheads="1"/>
                </p:cNvSpPr>
                <p:nvPr/>
              </p:nvSpPr>
              <p:spPr bwMode="auto">
                <a:xfrm>
                  <a:off x="819" y="2348"/>
                  <a:ext cx="691"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5" name="Oval 36">
                  <a:extLst>
                    <a:ext uri="{FF2B5EF4-FFF2-40B4-BE49-F238E27FC236}">
                      <a16:creationId xmlns:a16="http://schemas.microsoft.com/office/drawing/2014/main" id="{C75AECD9-F696-A272-7CDD-DB2FFD849C87}"/>
                    </a:ext>
                  </a:extLst>
                </p:cNvPr>
                <p:cNvSpPr>
                  <a:spLocks noChangeArrowheads="1"/>
                </p:cNvSpPr>
                <p:nvPr/>
              </p:nvSpPr>
              <p:spPr bwMode="auto">
                <a:xfrm>
                  <a:off x="1048" y="2346"/>
                  <a:ext cx="230" cy="1152"/>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9" name="Oval 42">
              <a:extLst>
                <a:ext uri="{FF2B5EF4-FFF2-40B4-BE49-F238E27FC236}">
                  <a16:creationId xmlns:a16="http://schemas.microsoft.com/office/drawing/2014/main" id="{13836982-8C27-2534-C304-E6AA99111722}"/>
                </a:ext>
              </a:extLst>
            </p:cNvPr>
            <p:cNvSpPr>
              <a:spLocks noChangeArrowheads="1"/>
            </p:cNvSpPr>
            <p:nvPr/>
          </p:nvSpPr>
          <p:spPr bwMode="auto">
            <a:xfrm rot="16089745">
              <a:off x="3843" y="1725"/>
              <a:ext cx="87" cy="364"/>
            </a:xfrm>
            <a:prstGeom prst="ellipse">
              <a:avLst/>
            </a:prstGeom>
            <a:noFill/>
            <a:ln w="19050">
              <a:solidFill>
                <a:srgbClr val="008000">
                  <a:alpha val="38039"/>
                </a:srgb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sp>
        <p:nvSpPr>
          <p:cNvPr id="20" name="Rectangle 19">
            <a:extLst>
              <a:ext uri="{FF2B5EF4-FFF2-40B4-BE49-F238E27FC236}">
                <a16:creationId xmlns:a16="http://schemas.microsoft.com/office/drawing/2014/main" id="{B7F3E3CF-F05B-1971-97B2-DB65266A1CE0}"/>
              </a:ext>
            </a:extLst>
          </p:cNvPr>
          <p:cNvSpPr/>
          <p:nvPr/>
        </p:nvSpPr>
        <p:spPr>
          <a:xfrm>
            <a:off x="6836328" y="776817"/>
            <a:ext cx="3482087" cy="1089529"/>
          </a:xfrm>
          <a:prstGeom prst="rect">
            <a:avLst/>
          </a:prstGeom>
          <a:ln>
            <a:noFill/>
          </a:ln>
          <a:effectLst/>
        </p:spPr>
        <p:txBody>
          <a:bodyPr wrap="square">
            <a:spAutoFit/>
          </a:bodyPr>
          <a:lstStyle/>
          <a:p>
            <a:pPr algn="ctr">
              <a:lnSpc>
                <a:spcPct val="90000"/>
              </a:lnSpc>
            </a:pPr>
            <a:r>
              <a:rPr lang="en-US" b="1" u="none">
                <a:solidFill>
                  <a:srgbClr val="FF0000"/>
                </a:solidFill>
                <a:latin typeface="Chalkboard" charset="0"/>
                <a:cs typeface="Chalkboard" charset="0"/>
              </a:rPr>
              <a:t>   Symplectic Model – NCSpM*</a:t>
            </a:r>
            <a:endParaRPr lang="en-US" u="none">
              <a:solidFill>
                <a:srgbClr val="FF0000"/>
              </a:solidFill>
              <a:latin typeface="Chalkboard" charset="0"/>
              <a:cs typeface="Chalkboard" charset="0"/>
            </a:endParaRPr>
          </a:p>
          <a:p>
            <a:pPr algn="ctr">
              <a:lnSpc>
                <a:spcPct val="90000"/>
              </a:lnSpc>
            </a:pPr>
            <a:r>
              <a:rPr lang="en-US" sz="1400" u="none">
                <a:solidFill>
                  <a:srgbClr val="FF0000"/>
                </a:solidFill>
                <a:latin typeface="Chalkboard" charset="0"/>
                <a:cs typeface="Chalkboard" charset="0"/>
              </a:rPr>
              <a:t>(Rowe &amp; Rosensteel</a:t>
            </a:r>
            <a:r>
              <a:rPr lang="fr-FR" sz="1400" u="none">
                <a:solidFill>
                  <a:srgbClr val="FF0000"/>
                </a:solidFill>
                <a:cs typeface="Chalkboard" charset="0"/>
              </a:rPr>
              <a:t>~</a:t>
            </a:r>
            <a:r>
              <a:rPr lang="en-US" sz="1400" u="none">
                <a:solidFill>
                  <a:srgbClr val="FF0000"/>
                </a:solidFill>
                <a:latin typeface="Chalkboard" charset="0"/>
                <a:cs typeface="Chalkboard" charset="0"/>
              </a:rPr>
              <a:t>1980s to Present)</a:t>
            </a:r>
          </a:p>
          <a:p>
            <a:pPr marL="450850" indent="-222250">
              <a:lnSpc>
                <a:spcPct val="90000"/>
              </a:lnSpc>
              <a:buFont typeface="Arial"/>
              <a:buChar char="•"/>
            </a:pPr>
            <a:r>
              <a:rPr lang="en-US" sz="1400" u="none">
                <a:solidFill>
                  <a:srgbClr val="FF0000"/>
                </a:solidFill>
                <a:latin typeface="Chalkboard" charset="0"/>
                <a:cs typeface="Chalkboard" charset="0"/>
              </a:rPr>
              <a:t>Sp(3,R) group structure</a:t>
            </a:r>
          </a:p>
          <a:p>
            <a:pPr marL="450850" indent="-222250">
              <a:lnSpc>
                <a:spcPct val="90000"/>
              </a:lnSpc>
              <a:buFont typeface="Arial"/>
              <a:buChar char="•"/>
            </a:pPr>
            <a:r>
              <a:rPr lang="en-US" sz="1400" u="none">
                <a:solidFill>
                  <a:srgbClr val="FF0000"/>
                </a:solidFill>
                <a:latin typeface="Chalkboard" charset="0"/>
                <a:cs typeface="Chalkboard" charset="0"/>
              </a:rPr>
              <a:t>SU(3) - symmetry adapted basis</a:t>
            </a:r>
          </a:p>
          <a:p>
            <a:pPr marL="450850" indent="-222250">
              <a:lnSpc>
                <a:spcPct val="90000"/>
              </a:lnSpc>
              <a:buFont typeface="Arial"/>
              <a:buChar char="•"/>
            </a:pPr>
            <a:r>
              <a:rPr lang="en-US" sz="1400" u="none">
                <a:solidFill>
                  <a:srgbClr val="FF0000"/>
                </a:solidFill>
                <a:latin typeface="Chalkboard" charset="0"/>
                <a:cs typeface="Chalkboard" charset="0"/>
              </a:rPr>
              <a:t>Schematic interactions</a:t>
            </a:r>
          </a:p>
        </p:txBody>
      </p:sp>
      <p:grpSp>
        <p:nvGrpSpPr>
          <p:cNvPr id="21" name="Group 87">
            <a:extLst>
              <a:ext uri="{FF2B5EF4-FFF2-40B4-BE49-F238E27FC236}">
                <a16:creationId xmlns:a16="http://schemas.microsoft.com/office/drawing/2014/main" id="{4FDE5252-C8AF-6070-BA35-9492CC71D34C}"/>
              </a:ext>
            </a:extLst>
          </p:cNvPr>
          <p:cNvGrpSpPr>
            <a:grpSpLocks/>
          </p:cNvGrpSpPr>
          <p:nvPr/>
        </p:nvGrpSpPr>
        <p:grpSpPr bwMode="auto">
          <a:xfrm>
            <a:off x="7048690" y="1719794"/>
            <a:ext cx="3481388" cy="3119438"/>
            <a:chOff x="3711" y="918"/>
            <a:chExt cx="2193" cy="1965"/>
          </a:xfrm>
        </p:grpSpPr>
        <p:grpSp>
          <p:nvGrpSpPr>
            <p:cNvPr id="22" name="Group 35">
              <a:extLst>
                <a:ext uri="{FF2B5EF4-FFF2-40B4-BE49-F238E27FC236}">
                  <a16:creationId xmlns:a16="http://schemas.microsoft.com/office/drawing/2014/main" id="{C8333717-4BFC-E13B-E194-8FB96BE2AD5B}"/>
                </a:ext>
              </a:extLst>
            </p:cNvPr>
            <p:cNvGrpSpPr>
              <a:grpSpLocks/>
            </p:cNvGrpSpPr>
            <p:nvPr/>
          </p:nvGrpSpPr>
          <p:grpSpPr bwMode="auto">
            <a:xfrm>
              <a:off x="4329" y="1196"/>
              <a:ext cx="1286" cy="302"/>
              <a:chOff x="4312" y="1429"/>
              <a:chExt cx="1386" cy="315"/>
            </a:xfrm>
          </p:grpSpPr>
          <p:sp>
            <p:nvSpPr>
              <p:cNvPr id="35" name="AutoShape 36">
                <a:extLst>
                  <a:ext uri="{FF2B5EF4-FFF2-40B4-BE49-F238E27FC236}">
                    <a16:creationId xmlns:a16="http://schemas.microsoft.com/office/drawing/2014/main" id="{F4983CCD-9DC4-85A8-95FE-8CAC59AB9778}"/>
                  </a:ext>
                </a:extLst>
              </p:cNvPr>
              <p:cNvSpPr>
                <a:spLocks noChangeArrowheads="1"/>
              </p:cNvSpPr>
              <p:nvPr/>
            </p:nvSpPr>
            <p:spPr bwMode="auto">
              <a:xfrm>
                <a:off x="4312" y="1429"/>
                <a:ext cx="1386" cy="308"/>
              </a:xfrm>
              <a:prstGeom prst="wedgeRoundRectCallout">
                <a:avLst>
                  <a:gd name="adj1" fmla="val -103633"/>
                  <a:gd name="adj2" fmla="val 39552"/>
                  <a:gd name="adj3" fmla="val 16667"/>
                </a:avLst>
              </a:prstGeom>
              <a:solidFill>
                <a:schemeClr val="bg1"/>
              </a:solidFill>
              <a:ln w="28575">
                <a:solidFill>
                  <a:srgbClr val="FF0000"/>
                </a:solidFill>
                <a:miter lim="800000"/>
                <a:headEnd/>
                <a:tailEnd/>
              </a:ln>
              <a:effectLst>
                <a:outerShdw blurRad="63500" dist="38099" dir="2700000" algn="ctr" rotWithShape="0">
                  <a:srgbClr val="FF0000">
                    <a:alpha val="75000"/>
                  </a:srgbClr>
                </a:outerShdw>
              </a:effectLst>
            </p:spPr>
            <p:txBody>
              <a:bodyPr wrap="none" anchor="ctr"/>
              <a:lstStyle/>
              <a:p>
                <a:pPr algn="ctr" eaLnBrk="0" hangingPunct="0">
                  <a:defRPr/>
                </a:pPr>
                <a:endParaRPr lang="en-US" sz="2400" u="none">
                  <a:solidFill>
                    <a:srgbClr val="FF0000"/>
                  </a:solidFill>
                  <a:ea typeface="+mn-ea"/>
                  <a:cs typeface="+mn-cs"/>
                </a:endParaRPr>
              </a:p>
            </p:txBody>
          </p:sp>
          <p:sp>
            <p:nvSpPr>
              <p:cNvPr id="36" name="Text Box 37">
                <a:extLst>
                  <a:ext uri="{FF2B5EF4-FFF2-40B4-BE49-F238E27FC236}">
                    <a16:creationId xmlns:a16="http://schemas.microsoft.com/office/drawing/2014/main" id="{52D7BEC6-6169-FAEE-37FE-12E38438566F}"/>
                  </a:ext>
                </a:extLst>
              </p:cNvPr>
              <p:cNvSpPr txBox="1">
                <a:spLocks noChangeArrowheads="1"/>
              </p:cNvSpPr>
              <p:nvPr/>
            </p:nvSpPr>
            <p:spPr bwMode="auto">
              <a:xfrm>
                <a:off x="4341" y="1429"/>
                <a:ext cx="1312" cy="315"/>
              </a:xfrm>
              <a:prstGeom prst="rect">
                <a:avLst/>
              </a:prstGeom>
              <a:noFill/>
              <a:ln w="9525">
                <a:noFill/>
                <a:miter lim="800000"/>
                <a:headEnd/>
                <a:tailEnd/>
              </a:ln>
              <a:effectLst/>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37931725" indent="-37474525" eaLnBrk="0" hangingPunct="0">
                  <a:defRPr sz="1600" u="sng">
                    <a:solidFill>
                      <a:schemeClr val="tx1"/>
                    </a:solidFill>
                    <a:latin typeface="Times" charset="0"/>
                    <a:ea typeface="ＭＳ Ｐゴシック" charset="0"/>
                  </a:defRPr>
                </a:lvl2pPr>
                <a:lvl3pPr eaLnBrk="0" hangingPunct="0">
                  <a:defRPr sz="1600" u="sng">
                    <a:solidFill>
                      <a:schemeClr val="tx1"/>
                    </a:solidFill>
                    <a:latin typeface="Times" charset="0"/>
                    <a:ea typeface="ＭＳ Ｐゴシック" charset="0"/>
                  </a:defRPr>
                </a:lvl3pPr>
                <a:lvl4pPr eaLnBrk="0" hangingPunct="0">
                  <a:defRPr sz="1600" u="sng">
                    <a:solidFill>
                      <a:schemeClr val="tx1"/>
                    </a:solidFill>
                    <a:latin typeface="Times" charset="0"/>
                    <a:ea typeface="ＭＳ Ｐゴシック" charset="0"/>
                  </a:defRPr>
                </a:lvl4pPr>
                <a:lvl5pPr eaLnBrk="0" hangingPunct="0">
                  <a:defRPr sz="1600" u="sng">
                    <a:solidFill>
                      <a:schemeClr val="tx1"/>
                    </a:solidFill>
                    <a:latin typeface="Times" charset="0"/>
                    <a:ea typeface="ＭＳ Ｐゴシック" charset="0"/>
                  </a:defRPr>
                </a:lvl5pPr>
                <a:lvl6pPr marL="457200" eaLnBrk="0" fontAlgn="base" hangingPunct="0">
                  <a:spcBef>
                    <a:spcPct val="0"/>
                  </a:spcBef>
                  <a:spcAft>
                    <a:spcPct val="0"/>
                  </a:spcAft>
                  <a:defRPr sz="1600" u="sng">
                    <a:solidFill>
                      <a:schemeClr val="tx1"/>
                    </a:solidFill>
                    <a:latin typeface="Times" charset="0"/>
                    <a:ea typeface="ＭＳ Ｐゴシック" charset="0"/>
                  </a:defRPr>
                </a:lvl6pPr>
                <a:lvl7pPr marL="914400" eaLnBrk="0" fontAlgn="base" hangingPunct="0">
                  <a:spcBef>
                    <a:spcPct val="0"/>
                  </a:spcBef>
                  <a:spcAft>
                    <a:spcPct val="0"/>
                  </a:spcAft>
                  <a:defRPr sz="1600" u="sng">
                    <a:solidFill>
                      <a:schemeClr val="tx1"/>
                    </a:solidFill>
                    <a:latin typeface="Times" charset="0"/>
                    <a:ea typeface="ＭＳ Ｐゴシック" charset="0"/>
                  </a:defRPr>
                </a:lvl7pPr>
                <a:lvl8pPr marL="1371600" eaLnBrk="0" fontAlgn="base" hangingPunct="0">
                  <a:spcBef>
                    <a:spcPct val="0"/>
                  </a:spcBef>
                  <a:spcAft>
                    <a:spcPct val="0"/>
                  </a:spcAft>
                  <a:defRPr sz="1600" u="sng">
                    <a:solidFill>
                      <a:schemeClr val="tx1"/>
                    </a:solidFill>
                    <a:latin typeface="Times" charset="0"/>
                    <a:ea typeface="ＭＳ Ｐゴシック" charset="0"/>
                  </a:defRPr>
                </a:lvl8pPr>
                <a:lvl9pPr marL="18288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ct val="90000"/>
                  </a:lnSpc>
                  <a:defRPr/>
                </a:pPr>
                <a:r>
                  <a:rPr lang="en-US" sz="1400" u="none">
                    <a:solidFill>
                      <a:srgbClr val="FF0000"/>
                    </a:solidFill>
                    <a:latin typeface="Chalkboard" panose="03050602040202020205" pitchFamily="66" charset="77"/>
                  </a:rPr>
                  <a:t>Typical Vertical Symplectic Slice</a:t>
                </a:r>
              </a:p>
            </p:txBody>
          </p:sp>
        </p:grpSp>
        <p:grpSp>
          <p:nvGrpSpPr>
            <p:cNvPr id="23" name="Group 85">
              <a:extLst>
                <a:ext uri="{FF2B5EF4-FFF2-40B4-BE49-F238E27FC236}">
                  <a16:creationId xmlns:a16="http://schemas.microsoft.com/office/drawing/2014/main" id="{A21DCCDD-E194-B052-6313-82BFB2A32C48}"/>
                </a:ext>
              </a:extLst>
            </p:cNvPr>
            <p:cNvGrpSpPr>
              <a:grpSpLocks/>
            </p:cNvGrpSpPr>
            <p:nvPr/>
          </p:nvGrpSpPr>
          <p:grpSpPr bwMode="auto">
            <a:xfrm>
              <a:off x="3711" y="918"/>
              <a:ext cx="2193" cy="1965"/>
              <a:chOff x="3711" y="918"/>
              <a:chExt cx="2193" cy="1965"/>
            </a:xfrm>
          </p:grpSpPr>
          <p:sp>
            <p:nvSpPr>
              <p:cNvPr id="24" name="Text Box 32">
                <a:extLst>
                  <a:ext uri="{FF2B5EF4-FFF2-40B4-BE49-F238E27FC236}">
                    <a16:creationId xmlns:a16="http://schemas.microsoft.com/office/drawing/2014/main" id="{655B814B-D614-5EA0-B986-83ACA96EFB43}"/>
                  </a:ext>
                </a:extLst>
              </p:cNvPr>
              <p:cNvSpPr txBox="1">
                <a:spLocks noChangeArrowheads="1"/>
              </p:cNvSpPr>
              <p:nvPr/>
            </p:nvSpPr>
            <p:spPr bwMode="auto">
              <a:xfrm>
                <a:off x="4084" y="1501"/>
                <a:ext cx="1820" cy="522"/>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lnSpc>
                    <a:spcPts val="1900"/>
                  </a:lnSpc>
                </a:pPr>
                <a:r>
                  <a:rPr lang="en-US" sz="1800" u="none">
                    <a:solidFill>
                      <a:srgbClr val="FF0000"/>
                    </a:solidFill>
                    <a:latin typeface="Times New Roman" charset="0"/>
                  </a:rPr>
                  <a:t>(monopole/quadrupole</a:t>
                </a:r>
                <a:r>
                  <a:rPr lang="en-US" sz="1800" u="none">
                    <a:solidFill>
                      <a:srgbClr val="FF0000"/>
                    </a:solidFill>
                  </a:rPr>
                  <a:t> excitations, including</a:t>
                </a:r>
              </a:p>
              <a:p>
                <a:pPr algn="ctr">
                  <a:lnSpc>
                    <a:spcPts val="1900"/>
                  </a:lnSpc>
                </a:pPr>
                <a:r>
                  <a:rPr lang="en-US" sz="1800" u="none">
                    <a:solidFill>
                      <a:srgbClr val="FF0000"/>
                    </a:solidFill>
                  </a:rPr>
                  <a:t>2p2h, 4p4h, …)</a:t>
                </a:r>
                <a:endParaRPr lang="en-US" sz="2000" u="none">
                  <a:solidFill>
                    <a:srgbClr val="FF0000"/>
                  </a:solidFill>
                </a:endParaRPr>
              </a:p>
            </p:txBody>
          </p:sp>
          <p:sp>
            <p:nvSpPr>
              <p:cNvPr id="25" name="Line 24">
                <a:extLst>
                  <a:ext uri="{FF2B5EF4-FFF2-40B4-BE49-F238E27FC236}">
                    <a16:creationId xmlns:a16="http://schemas.microsoft.com/office/drawing/2014/main" id="{F4511387-3DD7-43AE-9F2D-3E828CBF7543}"/>
                  </a:ext>
                </a:extLst>
              </p:cNvPr>
              <p:cNvSpPr>
                <a:spLocks noChangeShapeType="1"/>
              </p:cNvSpPr>
              <p:nvPr/>
            </p:nvSpPr>
            <p:spPr bwMode="auto">
              <a:xfrm>
                <a:off x="3711" y="2418"/>
                <a:ext cx="665" cy="0"/>
              </a:xfrm>
              <a:prstGeom prst="line">
                <a:avLst/>
              </a:prstGeom>
              <a:noFill/>
              <a:ln w="28575">
                <a:solidFill>
                  <a:srgbClr val="FF0000"/>
                </a:solidFill>
                <a:round/>
                <a:headEnd type="triangle" w="med" len="med"/>
                <a:tailEnd/>
              </a:ln>
              <a:extLst>
                <a:ext uri="{909E8E84-426E-40dd-AFC4-6F175D3DCCD1}">
                  <a14:hiddenFill xmlns="" xmlns:a14="http://schemas.microsoft.com/office/drawing/2010/main">
                    <a:noFill/>
                  </a14:hiddenFill>
                </a:ext>
              </a:extLst>
            </p:spPr>
            <p:txBody>
              <a:bodyPr wrap="none" anchor="ctr"/>
              <a:lstStyle/>
              <a:p>
                <a:endParaRPr lang="en-US">
                  <a:solidFill>
                    <a:srgbClr val="FF0000"/>
                  </a:solidFill>
                </a:endParaRPr>
              </a:p>
            </p:txBody>
          </p:sp>
          <p:sp>
            <p:nvSpPr>
              <p:cNvPr id="26" name="Text Box 28">
                <a:extLst>
                  <a:ext uri="{FF2B5EF4-FFF2-40B4-BE49-F238E27FC236}">
                    <a16:creationId xmlns:a16="http://schemas.microsoft.com/office/drawing/2014/main" id="{EC678B22-A7C7-5051-E1DE-DB2D16B6171A}"/>
                  </a:ext>
                </a:extLst>
              </p:cNvPr>
              <p:cNvSpPr txBox="1">
                <a:spLocks noChangeArrowheads="1"/>
              </p:cNvSpPr>
              <p:nvPr/>
            </p:nvSpPr>
            <p:spPr bwMode="auto">
              <a:xfrm>
                <a:off x="4730" y="2293"/>
                <a:ext cx="1028"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r>
                  <a:rPr lang="en-US" sz="1800" b="1" u="none">
                    <a:solidFill>
                      <a:srgbClr val="FF0000"/>
                    </a:solidFill>
                  </a:rPr>
                  <a:t>Elliott’s SU(3)</a:t>
                </a:r>
              </a:p>
            </p:txBody>
          </p:sp>
          <p:sp>
            <p:nvSpPr>
              <p:cNvPr id="27" name="Text Box 30">
                <a:extLst>
                  <a:ext uri="{FF2B5EF4-FFF2-40B4-BE49-F238E27FC236}">
                    <a16:creationId xmlns:a16="http://schemas.microsoft.com/office/drawing/2014/main" id="{1E217AFC-8C5D-6504-88F6-FC30A8CCC966}"/>
                  </a:ext>
                </a:extLst>
              </p:cNvPr>
              <p:cNvSpPr txBox="1">
                <a:spLocks noChangeArrowheads="1"/>
              </p:cNvSpPr>
              <p:nvPr/>
            </p:nvSpPr>
            <p:spPr bwMode="auto">
              <a:xfrm>
                <a:off x="4278" y="2255"/>
                <a:ext cx="11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endParaRPr lang="en-US" sz="2400" u="none">
                  <a:solidFill>
                    <a:srgbClr val="FF0000"/>
                  </a:solidFill>
                </a:endParaRPr>
              </a:p>
            </p:txBody>
          </p:sp>
          <p:sp>
            <p:nvSpPr>
              <p:cNvPr id="28" name="Line 25">
                <a:extLst>
                  <a:ext uri="{FF2B5EF4-FFF2-40B4-BE49-F238E27FC236}">
                    <a16:creationId xmlns:a16="http://schemas.microsoft.com/office/drawing/2014/main" id="{BC03F0A2-7EE2-C2DF-3B99-E0AADE6511B1}"/>
                  </a:ext>
                </a:extLst>
              </p:cNvPr>
              <p:cNvSpPr>
                <a:spLocks noChangeShapeType="1"/>
              </p:cNvSpPr>
              <p:nvPr/>
            </p:nvSpPr>
            <p:spPr bwMode="auto">
              <a:xfrm>
                <a:off x="4023" y="2105"/>
                <a:ext cx="4" cy="602"/>
              </a:xfrm>
              <a:prstGeom prst="line">
                <a:avLst/>
              </a:prstGeom>
              <a:noFill/>
              <a:ln w="28575">
                <a:solidFill>
                  <a:srgbClr val="FF0000"/>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solidFill>
                    <a:srgbClr val="FF0000"/>
                  </a:solidFill>
                </a:endParaRPr>
              </a:p>
            </p:txBody>
          </p:sp>
          <p:sp>
            <p:nvSpPr>
              <p:cNvPr id="29" name="Line 34">
                <a:extLst>
                  <a:ext uri="{FF2B5EF4-FFF2-40B4-BE49-F238E27FC236}">
                    <a16:creationId xmlns:a16="http://schemas.microsoft.com/office/drawing/2014/main" id="{454C6F61-8B5E-7539-BF2F-034FFE836A8F}"/>
                  </a:ext>
                </a:extLst>
              </p:cNvPr>
              <p:cNvSpPr>
                <a:spLocks noChangeShapeType="1"/>
              </p:cNvSpPr>
              <p:nvPr/>
            </p:nvSpPr>
            <p:spPr bwMode="auto">
              <a:xfrm flipH="1">
                <a:off x="4211" y="1930"/>
                <a:ext cx="1" cy="953"/>
              </a:xfrm>
              <a:prstGeom prst="line">
                <a:avLst/>
              </a:prstGeom>
              <a:noFill/>
              <a:ln w="28575">
                <a:solidFill>
                  <a:srgbClr val="FF0000"/>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solidFill>
                    <a:srgbClr val="FF0000"/>
                  </a:solidFill>
                </a:endParaRPr>
              </a:p>
            </p:txBody>
          </p:sp>
          <p:sp>
            <p:nvSpPr>
              <p:cNvPr id="30" name="Rectangle 73">
                <a:extLst>
                  <a:ext uri="{FF2B5EF4-FFF2-40B4-BE49-F238E27FC236}">
                    <a16:creationId xmlns:a16="http://schemas.microsoft.com/office/drawing/2014/main" id="{DC6871C5-3C74-6B08-C0AE-DD67B90EAB00}"/>
                  </a:ext>
                </a:extLst>
              </p:cNvPr>
              <p:cNvSpPr>
                <a:spLocks noChangeArrowheads="1"/>
              </p:cNvSpPr>
              <p:nvPr/>
            </p:nvSpPr>
            <p:spPr bwMode="auto">
              <a:xfrm>
                <a:off x="5326" y="918"/>
                <a:ext cx="116"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0" hangingPunct="0"/>
                <a:endParaRPr lang="en-US" sz="2400">
                  <a:solidFill>
                    <a:srgbClr val="FF0000"/>
                  </a:solidFill>
                </a:endParaRPr>
              </a:p>
            </p:txBody>
          </p:sp>
          <p:grpSp>
            <p:nvGrpSpPr>
              <p:cNvPr id="31" name="Group 75">
                <a:extLst>
                  <a:ext uri="{FF2B5EF4-FFF2-40B4-BE49-F238E27FC236}">
                    <a16:creationId xmlns:a16="http://schemas.microsoft.com/office/drawing/2014/main" id="{0A0E1758-22DC-8717-4EBF-B9178D6BF51F}"/>
                  </a:ext>
                </a:extLst>
              </p:cNvPr>
              <p:cNvGrpSpPr>
                <a:grpSpLocks/>
              </p:cNvGrpSpPr>
              <p:nvPr/>
            </p:nvGrpSpPr>
            <p:grpSpPr bwMode="auto">
              <a:xfrm>
                <a:off x="4380" y="2158"/>
                <a:ext cx="429" cy="381"/>
                <a:chOff x="567420" y="3436938"/>
                <a:chExt cx="682316" cy="604975"/>
              </a:xfrm>
            </p:grpSpPr>
            <p:sp>
              <p:nvSpPr>
                <p:cNvPr id="33" name="Text Box 40">
                  <a:extLst>
                    <a:ext uri="{FF2B5EF4-FFF2-40B4-BE49-F238E27FC236}">
                      <a16:creationId xmlns:a16="http://schemas.microsoft.com/office/drawing/2014/main" id="{DFA492DE-7440-4E48-3CE5-24FAC194120F}"/>
                    </a:ext>
                  </a:extLst>
                </p:cNvPr>
                <p:cNvSpPr txBox="1">
                  <a:spLocks noChangeArrowheads="1"/>
                </p:cNvSpPr>
                <p:nvPr/>
              </p:nvSpPr>
              <p:spPr bwMode="auto">
                <a:xfrm>
                  <a:off x="567420" y="3579916"/>
                  <a:ext cx="682316" cy="461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defRPr/>
                  </a:pPr>
                  <a:r>
                    <a:rPr lang="en-US" sz="2400" u="none">
                      <a:solidFill>
                        <a:srgbClr val="FF0000"/>
                      </a:solidFill>
                    </a:rPr>
                    <a:t>0</a:t>
                  </a:r>
                  <a:r>
                    <a:rPr lang="en-US" sz="2400" i="1" u="none">
                      <a:solidFill>
                        <a:srgbClr val="FF0000"/>
                      </a:solidFill>
                    </a:rPr>
                    <a:t>h</a:t>
                  </a:r>
                  <a:r>
                    <a:rPr lang="en-US" sz="2400" u="none" cap="small">
                      <a:solidFill>
                        <a:srgbClr val="FF0000"/>
                      </a:solidFill>
                    </a:rPr>
                    <a:t>ω</a:t>
                  </a:r>
                </a:p>
              </p:txBody>
            </p:sp>
            <p:sp>
              <p:nvSpPr>
                <p:cNvPr id="34" name="Text Box 41">
                  <a:extLst>
                    <a:ext uri="{FF2B5EF4-FFF2-40B4-BE49-F238E27FC236}">
                      <a16:creationId xmlns:a16="http://schemas.microsoft.com/office/drawing/2014/main" id="{6F4DE3C1-41D5-3E6B-D1FE-DB800DE14DB4}"/>
                    </a:ext>
                  </a:extLst>
                </p:cNvPr>
                <p:cNvSpPr txBox="1">
                  <a:spLocks noChangeArrowheads="1"/>
                </p:cNvSpPr>
                <p:nvPr/>
              </p:nvSpPr>
              <p:spPr bwMode="auto">
                <a:xfrm>
                  <a:off x="721166" y="3436938"/>
                  <a:ext cx="303213" cy="519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r>
                    <a:rPr lang="en-US" sz="2800" u="none">
                      <a:solidFill>
                        <a:srgbClr val="FF0000"/>
                      </a:solidFill>
                    </a:rPr>
                    <a:t>-</a:t>
                  </a:r>
                  <a:endParaRPr lang="en-US" sz="2800">
                    <a:solidFill>
                      <a:srgbClr val="FF0000"/>
                    </a:solidFill>
                  </a:endParaRPr>
                </a:p>
              </p:txBody>
            </p:sp>
          </p:grpSp>
          <p:sp>
            <p:nvSpPr>
              <p:cNvPr id="32" name="Text Box 15">
                <a:extLst>
                  <a:ext uri="{FF2B5EF4-FFF2-40B4-BE49-F238E27FC236}">
                    <a16:creationId xmlns:a16="http://schemas.microsoft.com/office/drawing/2014/main" id="{B54947AA-F727-7E0F-D398-C9FD5E892896}"/>
                  </a:ext>
                </a:extLst>
              </p:cNvPr>
              <p:cNvSpPr txBox="1">
                <a:spLocks noChangeArrowheads="1"/>
              </p:cNvSpPr>
              <p:nvPr/>
            </p:nvSpPr>
            <p:spPr bwMode="auto">
              <a:xfrm>
                <a:off x="4853" y="984"/>
                <a:ext cx="116" cy="2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r>
                  <a:rPr lang="en-US" sz="2400" i="1" u="none">
                    <a:solidFill>
                      <a:srgbClr val="FF0000"/>
                    </a:solidFill>
                  </a:rPr>
                  <a:t>  </a:t>
                </a:r>
                <a:endParaRPr lang="en-US" sz="2400" u="none">
                  <a:solidFill>
                    <a:srgbClr val="FF0000"/>
                  </a:solidFill>
                </a:endParaRPr>
              </a:p>
            </p:txBody>
          </p:sp>
        </p:grpSp>
      </p:grpSp>
      <p:grpSp>
        <p:nvGrpSpPr>
          <p:cNvPr id="37" name="Group 36">
            <a:extLst>
              <a:ext uri="{FF2B5EF4-FFF2-40B4-BE49-F238E27FC236}">
                <a16:creationId xmlns:a16="http://schemas.microsoft.com/office/drawing/2014/main" id="{DC1676A9-C1F1-B2EE-EC06-9F312EA0CD90}"/>
              </a:ext>
            </a:extLst>
          </p:cNvPr>
          <p:cNvGrpSpPr/>
          <p:nvPr/>
        </p:nvGrpSpPr>
        <p:grpSpPr>
          <a:xfrm>
            <a:off x="4877084" y="1553633"/>
            <a:ext cx="1659463" cy="2379134"/>
            <a:chOff x="4483103" y="1858433"/>
            <a:chExt cx="1659463" cy="2379134"/>
          </a:xfrm>
        </p:grpSpPr>
        <p:sp>
          <p:nvSpPr>
            <p:cNvPr id="38" name="Trapezoid 37">
              <a:extLst>
                <a:ext uri="{FF2B5EF4-FFF2-40B4-BE49-F238E27FC236}">
                  <a16:creationId xmlns:a16="http://schemas.microsoft.com/office/drawing/2014/main" id="{2CA3CE42-4773-CF75-687B-DF83C0DE14D6}"/>
                </a:ext>
              </a:extLst>
            </p:cNvPr>
            <p:cNvSpPr/>
            <p:nvPr/>
          </p:nvSpPr>
          <p:spPr bwMode="auto">
            <a:xfrm flipV="1">
              <a:off x="4559299" y="1858433"/>
              <a:ext cx="1583267" cy="2379134"/>
            </a:xfrm>
            <a:prstGeom prst="trapezoid">
              <a:avLst>
                <a:gd name="adj" fmla="val 47996"/>
              </a:avLst>
            </a:prstGeom>
            <a:gradFill flip="none" rotWithShape="1">
              <a:gsLst>
                <a:gs pos="0">
                  <a:schemeClr val="bg1">
                    <a:lumMod val="85000"/>
                    <a:alpha val="40000"/>
                  </a:schemeClr>
                </a:gs>
                <a:gs pos="100000">
                  <a:schemeClr val="tx1">
                    <a:lumMod val="95000"/>
                    <a:lumOff val="5000"/>
                    <a:alpha val="40000"/>
                  </a:schemeClr>
                </a:gs>
              </a:gsLst>
              <a:lin ang="16200000" scaled="0"/>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grpSp>
          <p:nvGrpSpPr>
            <p:cNvPr id="39" name="Group 24">
              <a:extLst>
                <a:ext uri="{FF2B5EF4-FFF2-40B4-BE49-F238E27FC236}">
                  <a16:creationId xmlns:a16="http://schemas.microsoft.com/office/drawing/2014/main" id="{AB1133F9-AA22-7826-488F-855C933B3E3A}"/>
                </a:ext>
              </a:extLst>
            </p:cNvPr>
            <p:cNvGrpSpPr>
              <a:grpSpLocks/>
            </p:cNvGrpSpPr>
            <p:nvPr/>
          </p:nvGrpSpPr>
          <p:grpSpPr bwMode="auto">
            <a:xfrm>
              <a:off x="5016500" y="3327399"/>
              <a:ext cx="778934" cy="314849"/>
              <a:chOff x="3558" y="1798"/>
              <a:chExt cx="658" cy="315"/>
            </a:xfrm>
          </p:grpSpPr>
          <p:grpSp>
            <p:nvGrpSpPr>
              <p:cNvPr id="118" name="Group 26">
                <a:extLst>
                  <a:ext uri="{FF2B5EF4-FFF2-40B4-BE49-F238E27FC236}">
                    <a16:creationId xmlns:a16="http://schemas.microsoft.com/office/drawing/2014/main" id="{3C619C34-9D56-F381-23DC-04827E51ADFF}"/>
                  </a:ext>
                </a:extLst>
              </p:cNvPr>
              <p:cNvGrpSpPr>
                <a:grpSpLocks noChangeAspect="1"/>
              </p:cNvGrpSpPr>
              <p:nvPr/>
            </p:nvGrpSpPr>
            <p:grpSpPr bwMode="auto">
              <a:xfrm rot="-5458921">
                <a:off x="3729" y="1627"/>
                <a:ext cx="315" cy="658"/>
                <a:chOff x="596" y="2343"/>
                <a:chExt cx="1157" cy="1160"/>
              </a:xfrm>
            </p:grpSpPr>
            <p:grpSp>
              <p:nvGrpSpPr>
                <p:cNvPr id="120" name="Group 27">
                  <a:extLst>
                    <a:ext uri="{FF2B5EF4-FFF2-40B4-BE49-F238E27FC236}">
                      <a16:creationId xmlns:a16="http://schemas.microsoft.com/office/drawing/2014/main" id="{95D2C82C-28D3-7D12-C897-CAB8839F2637}"/>
                    </a:ext>
                  </a:extLst>
                </p:cNvPr>
                <p:cNvGrpSpPr>
                  <a:grpSpLocks/>
                </p:cNvGrpSpPr>
                <p:nvPr/>
              </p:nvGrpSpPr>
              <p:grpSpPr bwMode="auto">
                <a:xfrm>
                  <a:off x="601" y="2343"/>
                  <a:ext cx="1152" cy="1157"/>
                  <a:chOff x="601" y="2343"/>
                  <a:chExt cx="1152" cy="1157"/>
                </a:xfrm>
              </p:grpSpPr>
              <p:sp>
                <p:nvSpPr>
                  <p:cNvPr id="126" name="Oval 28">
                    <a:extLst>
                      <a:ext uri="{FF2B5EF4-FFF2-40B4-BE49-F238E27FC236}">
                        <a16:creationId xmlns:a16="http://schemas.microsoft.com/office/drawing/2014/main" id="{71DFF52C-B2CA-EA5B-414D-285BE1EEAE9A}"/>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27" name="Oval 29">
                    <a:extLst>
                      <a:ext uri="{FF2B5EF4-FFF2-40B4-BE49-F238E27FC236}">
                        <a16:creationId xmlns:a16="http://schemas.microsoft.com/office/drawing/2014/main" id="{982424B0-A11A-E3D9-6ACD-5716405CF043}"/>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28" name="Oval 30">
                    <a:extLst>
                      <a:ext uri="{FF2B5EF4-FFF2-40B4-BE49-F238E27FC236}">
                        <a16:creationId xmlns:a16="http://schemas.microsoft.com/office/drawing/2014/main" id="{D1814EE4-4092-3DAB-A77B-6CA5B648AE59}"/>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29" name="Oval 31">
                    <a:extLst>
                      <a:ext uri="{FF2B5EF4-FFF2-40B4-BE49-F238E27FC236}">
                        <a16:creationId xmlns:a16="http://schemas.microsoft.com/office/drawing/2014/main" id="{71BEC28C-1FC1-A673-B97F-EE49B237072B}"/>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121" name="Group 32">
                  <a:extLst>
                    <a:ext uri="{FF2B5EF4-FFF2-40B4-BE49-F238E27FC236}">
                      <a16:creationId xmlns:a16="http://schemas.microsoft.com/office/drawing/2014/main" id="{19B78FC6-366B-2F74-074D-23459596D168}"/>
                    </a:ext>
                  </a:extLst>
                </p:cNvPr>
                <p:cNvGrpSpPr>
                  <a:grpSpLocks/>
                </p:cNvGrpSpPr>
                <p:nvPr/>
              </p:nvGrpSpPr>
              <p:grpSpPr bwMode="auto">
                <a:xfrm rot="5400000">
                  <a:off x="599" y="2348"/>
                  <a:ext cx="1152" cy="1157"/>
                  <a:chOff x="601" y="2343"/>
                  <a:chExt cx="1152" cy="1157"/>
                </a:xfrm>
              </p:grpSpPr>
              <p:sp>
                <p:nvSpPr>
                  <p:cNvPr id="122" name="Oval 33">
                    <a:extLst>
                      <a:ext uri="{FF2B5EF4-FFF2-40B4-BE49-F238E27FC236}">
                        <a16:creationId xmlns:a16="http://schemas.microsoft.com/office/drawing/2014/main" id="{2EBF9388-5E10-3D6A-F737-9F89C41A0DE9}"/>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23" name="Oval 34">
                    <a:extLst>
                      <a:ext uri="{FF2B5EF4-FFF2-40B4-BE49-F238E27FC236}">
                        <a16:creationId xmlns:a16="http://schemas.microsoft.com/office/drawing/2014/main" id="{13366AA1-71E5-E97D-A69C-4963BFFE7F6C}"/>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24" name="Oval 35">
                    <a:extLst>
                      <a:ext uri="{FF2B5EF4-FFF2-40B4-BE49-F238E27FC236}">
                        <a16:creationId xmlns:a16="http://schemas.microsoft.com/office/drawing/2014/main" id="{10078014-FA97-9C2C-9429-6D80E1B738F4}"/>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25" name="Oval 36">
                    <a:extLst>
                      <a:ext uri="{FF2B5EF4-FFF2-40B4-BE49-F238E27FC236}">
                        <a16:creationId xmlns:a16="http://schemas.microsoft.com/office/drawing/2014/main" id="{00930D6A-D21A-4C88-B4AB-7E027DEBC44A}"/>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119" name="Oval 42">
                <a:extLst>
                  <a:ext uri="{FF2B5EF4-FFF2-40B4-BE49-F238E27FC236}">
                    <a16:creationId xmlns:a16="http://schemas.microsoft.com/office/drawing/2014/main" id="{D7B4D29A-01A0-EAA9-67DD-A37AE7921553}"/>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0" name="Group 24">
              <a:extLst>
                <a:ext uri="{FF2B5EF4-FFF2-40B4-BE49-F238E27FC236}">
                  <a16:creationId xmlns:a16="http://schemas.microsoft.com/office/drawing/2014/main" id="{34FEA57A-F675-ACAD-974E-DC9857F1CF3E}"/>
                </a:ext>
              </a:extLst>
            </p:cNvPr>
            <p:cNvGrpSpPr>
              <a:grpSpLocks/>
            </p:cNvGrpSpPr>
            <p:nvPr/>
          </p:nvGrpSpPr>
          <p:grpSpPr bwMode="auto">
            <a:xfrm rot="16200000">
              <a:off x="5336905" y="3162246"/>
              <a:ext cx="660833" cy="500063"/>
              <a:chOff x="3558" y="1798"/>
              <a:chExt cx="658" cy="315"/>
            </a:xfrm>
          </p:grpSpPr>
          <p:grpSp>
            <p:nvGrpSpPr>
              <p:cNvPr id="106" name="Group 26">
                <a:extLst>
                  <a:ext uri="{FF2B5EF4-FFF2-40B4-BE49-F238E27FC236}">
                    <a16:creationId xmlns:a16="http://schemas.microsoft.com/office/drawing/2014/main" id="{BD3499CC-2ABE-6353-0FDA-13C50E380ABA}"/>
                  </a:ext>
                </a:extLst>
              </p:cNvPr>
              <p:cNvGrpSpPr>
                <a:grpSpLocks noChangeAspect="1"/>
              </p:cNvGrpSpPr>
              <p:nvPr/>
            </p:nvGrpSpPr>
            <p:grpSpPr bwMode="auto">
              <a:xfrm rot="-5458921">
                <a:off x="3729" y="1627"/>
                <a:ext cx="315" cy="658"/>
                <a:chOff x="596" y="2343"/>
                <a:chExt cx="1157" cy="1160"/>
              </a:xfrm>
            </p:grpSpPr>
            <p:grpSp>
              <p:nvGrpSpPr>
                <p:cNvPr id="108" name="Group 27">
                  <a:extLst>
                    <a:ext uri="{FF2B5EF4-FFF2-40B4-BE49-F238E27FC236}">
                      <a16:creationId xmlns:a16="http://schemas.microsoft.com/office/drawing/2014/main" id="{E8230B46-3E15-3372-437B-A88E61730AA2}"/>
                    </a:ext>
                  </a:extLst>
                </p:cNvPr>
                <p:cNvGrpSpPr>
                  <a:grpSpLocks/>
                </p:cNvGrpSpPr>
                <p:nvPr/>
              </p:nvGrpSpPr>
              <p:grpSpPr bwMode="auto">
                <a:xfrm>
                  <a:off x="601" y="2343"/>
                  <a:ext cx="1152" cy="1157"/>
                  <a:chOff x="601" y="2343"/>
                  <a:chExt cx="1152" cy="1157"/>
                </a:xfrm>
              </p:grpSpPr>
              <p:sp>
                <p:nvSpPr>
                  <p:cNvPr id="114" name="Oval 28">
                    <a:extLst>
                      <a:ext uri="{FF2B5EF4-FFF2-40B4-BE49-F238E27FC236}">
                        <a16:creationId xmlns:a16="http://schemas.microsoft.com/office/drawing/2014/main" id="{793985A3-7D32-54CC-67BA-43E7C87DCE4E}"/>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15" name="Oval 29">
                    <a:extLst>
                      <a:ext uri="{FF2B5EF4-FFF2-40B4-BE49-F238E27FC236}">
                        <a16:creationId xmlns:a16="http://schemas.microsoft.com/office/drawing/2014/main" id="{320C45F8-1342-65A6-3C05-CF051AB7E7CC}"/>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16" name="Oval 30">
                    <a:extLst>
                      <a:ext uri="{FF2B5EF4-FFF2-40B4-BE49-F238E27FC236}">
                        <a16:creationId xmlns:a16="http://schemas.microsoft.com/office/drawing/2014/main" id="{7DCF30B2-26F7-F426-F931-828D724A4E62}"/>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17" name="Oval 31">
                    <a:extLst>
                      <a:ext uri="{FF2B5EF4-FFF2-40B4-BE49-F238E27FC236}">
                        <a16:creationId xmlns:a16="http://schemas.microsoft.com/office/drawing/2014/main" id="{ACDDE9CC-05D4-B7C5-738A-D834CA0783FC}"/>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109" name="Group 32">
                  <a:extLst>
                    <a:ext uri="{FF2B5EF4-FFF2-40B4-BE49-F238E27FC236}">
                      <a16:creationId xmlns:a16="http://schemas.microsoft.com/office/drawing/2014/main" id="{DC0B2B35-CC0B-864C-96B4-B0F4A5CAB5AE}"/>
                    </a:ext>
                  </a:extLst>
                </p:cNvPr>
                <p:cNvGrpSpPr>
                  <a:grpSpLocks/>
                </p:cNvGrpSpPr>
                <p:nvPr/>
              </p:nvGrpSpPr>
              <p:grpSpPr bwMode="auto">
                <a:xfrm rot="5400000">
                  <a:off x="599" y="2348"/>
                  <a:ext cx="1152" cy="1157"/>
                  <a:chOff x="601" y="2343"/>
                  <a:chExt cx="1152" cy="1157"/>
                </a:xfrm>
              </p:grpSpPr>
              <p:sp>
                <p:nvSpPr>
                  <p:cNvPr id="110" name="Oval 33">
                    <a:extLst>
                      <a:ext uri="{FF2B5EF4-FFF2-40B4-BE49-F238E27FC236}">
                        <a16:creationId xmlns:a16="http://schemas.microsoft.com/office/drawing/2014/main" id="{C7834901-276C-FA9B-D3B4-B7F291960886}"/>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11" name="Oval 34">
                    <a:extLst>
                      <a:ext uri="{FF2B5EF4-FFF2-40B4-BE49-F238E27FC236}">
                        <a16:creationId xmlns:a16="http://schemas.microsoft.com/office/drawing/2014/main" id="{1D20A120-13EC-D5B7-390D-03DD5AA4FE5D}"/>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12" name="Oval 35">
                    <a:extLst>
                      <a:ext uri="{FF2B5EF4-FFF2-40B4-BE49-F238E27FC236}">
                        <a16:creationId xmlns:a16="http://schemas.microsoft.com/office/drawing/2014/main" id="{934D917A-0287-4CCB-879E-81DE3A25BFD7}"/>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13" name="Oval 36">
                    <a:extLst>
                      <a:ext uri="{FF2B5EF4-FFF2-40B4-BE49-F238E27FC236}">
                        <a16:creationId xmlns:a16="http://schemas.microsoft.com/office/drawing/2014/main" id="{34FBE39F-A08E-EC25-35A6-9E0B1D79F8BF}"/>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107" name="Oval 42">
                <a:extLst>
                  <a:ext uri="{FF2B5EF4-FFF2-40B4-BE49-F238E27FC236}">
                    <a16:creationId xmlns:a16="http://schemas.microsoft.com/office/drawing/2014/main" id="{2D40DB39-5869-CB2D-2988-3475FD2193A5}"/>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1" name="Group 24">
              <a:extLst>
                <a:ext uri="{FF2B5EF4-FFF2-40B4-BE49-F238E27FC236}">
                  <a16:creationId xmlns:a16="http://schemas.microsoft.com/office/drawing/2014/main" id="{41742A07-BA5B-F181-1CA2-7C6E9B1DBE38}"/>
                </a:ext>
              </a:extLst>
            </p:cNvPr>
            <p:cNvGrpSpPr>
              <a:grpSpLocks/>
            </p:cNvGrpSpPr>
            <p:nvPr/>
          </p:nvGrpSpPr>
          <p:grpSpPr bwMode="auto">
            <a:xfrm rot="16200000">
              <a:off x="4767950" y="3155473"/>
              <a:ext cx="457628" cy="445877"/>
              <a:chOff x="3558" y="1798"/>
              <a:chExt cx="658" cy="315"/>
            </a:xfrm>
          </p:grpSpPr>
          <p:grpSp>
            <p:nvGrpSpPr>
              <p:cNvPr id="94" name="Group 26">
                <a:extLst>
                  <a:ext uri="{FF2B5EF4-FFF2-40B4-BE49-F238E27FC236}">
                    <a16:creationId xmlns:a16="http://schemas.microsoft.com/office/drawing/2014/main" id="{3F5A01DD-5876-3D55-CD01-28E3A3DA0F64}"/>
                  </a:ext>
                </a:extLst>
              </p:cNvPr>
              <p:cNvGrpSpPr>
                <a:grpSpLocks noChangeAspect="1"/>
              </p:cNvGrpSpPr>
              <p:nvPr/>
            </p:nvGrpSpPr>
            <p:grpSpPr bwMode="auto">
              <a:xfrm rot="-5458921">
                <a:off x="3729" y="1627"/>
                <a:ext cx="315" cy="658"/>
                <a:chOff x="596" y="2343"/>
                <a:chExt cx="1157" cy="1160"/>
              </a:xfrm>
            </p:grpSpPr>
            <p:grpSp>
              <p:nvGrpSpPr>
                <p:cNvPr id="96" name="Group 27">
                  <a:extLst>
                    <a:ext uri="{FF2B5EF4-FFF2-40B4-BE49-F238E27FC236}">
                      <a16:creationId xmlns:a16="http://schemas.microsoft.com/office/drawing/2014/main" id="{1E1E161B-E8D3-41DF-77DE-111758706E3F}"/>
                    </a:ext>
                  </a:extLst>
                </p:cNvPr>
                <p:cNvGrpSpPr>
                  <a:grpSpLocks/>
                </p:cNvGrpSpPr>
                <p:nvPr/>
              </p:nvGrpSpPr>
              <p:grpSpPr bwMode="auto">
                <a:xfrm>
                  <a:off x="601" y="2343"/>
                  <a:ext cx="1152" cy="1157"/>
                  <a:chOff x="601" y="2343"/>
                  <a:chExt cx="1152" cy="1157"/>
                </a:xfrm>
              </p:grpSpPr>
              <p:sp>
                <p:nvSpPr>
                  <p:cNvPr id="102" name="Oval 28">
                    <a:extLst>
                      <a:ext uri="{FF2B5EF4-FFF2-40B4-BE49-F238E27FC236}">
                        <a16:creationId xmlns:a16="http://schemas.microsoft.com/office/drawing/2014/main" id="{1A4304E5-60CA-24CE-1A2E-5292EDFCE82F}"/>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03" name="Oval 29">
                    <a:extLst>
                      <a:ext uri="{FF2B5EF4-FFF2-40B4-BE49-F238E27FC236}">
                        <a16:creationId xmlns:a16="http://schemas.microsoft.com/office/drawing/2014/main" id="{A209DD32-D9CF-BCBC-E9EF-23B5356248F4}"/>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04" name="Oval 30">
                    <a:extLst>
                      <a:ext uri="{FF2B5EF4-FFF2-40B4-BE49-F238E27FC236}">
                        <a16:creationId xmlns:a16="http://schemas.microsoft.com/office/drawing/2014/main" id="{6462D5E2-0488-46A7-B222-2C3CD5ECACB0}"/>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105" name="Oval 31">
                    <a:extLst>
                      <a:ext uri="{FF2B5EF4-FFF2-40B4-BE49-F238E27FC236}">
                        <a16:creationId xmlns:a16="http://schemas.microsoft.com/office/drawing/2014/main" id="{BC12A2C1-EF95-C191-8846-5E74FF2DE073}"/>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97" name="Group 32">
                  <a:extLst>
                    <a:ext uri="{FF2B5EF4-FFF2-40B4-BE49-F238E27FC236}">
                      <a16:creationId xmlns:a16="http://schemas.microsoft.com/office/drawing/2014/main" id="{C7928D46-1FEE-89BC-FFCE-E3CF17C4A5F1}"/>
                    </a:ext>
                  </a:extLst>
                </p:cNvPr>
                <p:cNvGrpSpPr>
                  <a:grpSpLocks/>
                </p:cNvGrpSpPr>
                <p:nvPr/>
              </p:nvGrpSpPr>
              <p:grpSpPr bwMode="auto">
                <a:xfrm rot="5400000">
                  <a:off x="599" y="2348"/>
                  <a:ext cx="1152" cy="1157"/>
                  <a:chOff x="601" y="2343"/>
                  <a:chExt cx="1152" cy="1157"/>
                </a:xfrm>
              </p:grpSpPr>
              <p:sp>
                <p:nvSpPr>
                  <p:cNvPr id="98" name="Oval 33">
                    <a:extLst>
                      <a:ext uri="{FF2B5EF4-FFF2-40B4-BE49-F238E27FC236}">
                        <a16:creationId xmlns:a16="http://schemas.microsoft.com/office/drawing/2014/main" id="{FEDB96B5-BBC6-76A1-20E4-C79BF1432B78}"/>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99" name="Oval 34">
                    <a:extLst>
                      <a:ext uri="{FF2B5EF4-FFF2-40B4-BE49-F238E27FC236}">
                        <a16:creationId xmlns:a16="http://schemas.microsoft.com/office/drawing/2014/main" id="{0750FE67-1C26-FA40-F811-17434B1D0D89}"/>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00" name="Oval 35">
                    <a:extLst>
                      <a:ext uri="{FF2B5EF4-FFF2-40B4-BE49-F238E27FC236}">
                        <a16:creationId xmlns:a16="http://schemas.microsoft.com/office/drawing/2014/main" id="{2785F0D5-CEB9-F10C-CC1F-1C460082F08E}"/>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01" name="Oval 36">
                    <a:extLst>
                      <a:ext uri="{FF2B5EF4-FFF2-40B4-BE49-F238E27FC236}">
                        <a16:creationId xmlns:a16="http://schemas.microsoft.com/office/drawing/2014/main" id="{6C8C3EC4-9517-8063-98E3-176FE23316A2}"/>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95" name="Oval 42">
                <a:extLst>
                  <a:ext uri="{FF2B5EF4-FFF2-40B4-BE49-F238E27FC236}">
                    <a16:creationId xmlns:a16="http://schemas.microsoft.com/office/drawing/2014/main" id="{1B510334-2CB2-FC90-D469-E9D32D855137}"/>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2" name="Group 24">
              <a:extLst>
                <a:ext uri="{FF2B5EF4-FFF2-40B4-BE49-F238E27FC236}">
                  <a16:creationId xmlns:a16="http://schemas.microsoft.com/office/drawing/2014/main" id="{8D12476A-76D1-6D17-9443-8FA544C5729D}"/>
                </a:ext>
              </a:extLst>
            </p:cNvPr>
            <p:cNvGrpSpPr>
              <a:grpSpLocks/>
            </p:cNvGrpSpPr>
            <p:nvPr/>
          </p:nvGrpSpPr>
          <p:grpSpPr bwMode="auto">
            <a:xfrm>
              <a:off x="4881033" y="2167466"/>
              <a:ext cx="778934" cy="314849"/>
              <a:chOff x="3558" y="1798"/>
              <a:chExt cx="658" cy="315"/>
            </a:xfrm>
          </p:grpSpPr>
          <p:grpSp>
            <p:nvGrpSpPr>
              <p:cNvPr id="82" name="Group 26">
                <a:extLst>
                  <a:ext uri="{FF2B5EF4-FFF2-40B4-BE49-F238E27FC236}">
                    <a16:creationId xmlns:a16="http://schemas.microsoft.com/office/drawing/2014/main" id="{6037C6B2-0914-71BB-E825-2C7A9798F6D7}"/>
                  </a:ext>
                </a:extLst>
              </p:cNvPr>
              <p:cNvGrpSpPr>
                <a:grpSpLocks noChangeAspect="1"/>
              </p:cNvGrpSpPr>
              <p:nvPr/>
            </p:nvGrpSpPr>
            <p:grpSpPr bwMode="auto">
              <a:xfrm rot="-5458921">
                <a:off x="3729" y="1627"/>
                <a:ext cx="315" cy="658"/>
                <a:chOff x="596" y="2343"/>
                <a:chExt cx="1157" cy="1160"/>
              </a:xfrm>
            </p:grpSpPr>
            <p:grpSp>
              <p:nvGrpSpPr>
                <p:cNvPr id="84" name="Group 27">
                  <a:extLst>
                    <a:ext uri="{FF2B5EF4-FFF2-40B4-BE49-F238E27FC236}">
                      <a16:creationId xmlns:a16="http://schemas.microsoft.com/office/drawing/2014/main" id="{9F870695-B089-7BE2-B6F7-7BF444BE0878}"/>
                    </a:ext>
                  </a:extLst>
                </p:cNvPr>
                <p:cNvGrpSpPr>
                  <a:grpSpLocks/>
                </p:cNvGrpSpPr>
                <p:nvPr/>
              </p:nvGrpSpPr>
              <p:grpSpPr bwMode="auto">
                <a:xfrm>
                  <a:off x="601" y="2343"/>
                  <a:ext cx="1152" cy="1157"/>
                  <a:chOff x="601" y="2343"/>
                  <a:chExt cx="1152" cy="1157"/>
                </a:xfrm>
              </p:grpSpPr>
              <p:sp>
                <p:nvSpPr>
                  <p:cNvPr id="90" name="Oval 28">
                    <a:extLst>
                      <a:ext uri="{FF2B5EF4-FFF2-40B4-BE49-F238E27FC236}">
                        <a16:creationId xmlns:a16="http://schemas.microsoft.com/office/drawing/2014/main" id="{6F2DBE29-FF8A-9ACE-AE59-9347F23CEECE}"/>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91" name="Oval 29">
                    <a:extLst>
                      <a:ext uri="{FF2B5EF4-FFF2-40B4-BE49-F238E27FC236}">
                        <a16:creationId xmlns:a16="http://schemas.microsoft.com/office/drawing/2014/main" id="{E471E11D-A86F-47DC-59B3-D75E351DDC26}"/>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92" name="Oval 30">
                    <a:extLst>
                      <a:ext uri="{FF2B5EF4-FFF2-40B4-BE49-F238E27FC236}">
                        <a16:creationId xmlns:a16="http://schemas.microsoft.com/office/drawing/2014/main" id="{81F39F9B-2D86-4415-3337-AAF9A5D716D3}"/>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93" name="Oval 31">
                    <a:extLst>
                      <a:ext uri="{FF2B5EF4-FFF2-40B4-BE49-F238E27FC236}">
                        <a16:creationId xmlns:a16="http://schemas.microsoft.com/office/drawing/2014/main" id="{D0509A50-B255-C285-A11E-4E14820A8703}"/>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85" name="Group 32">
                  <a:extLst>
                    <a:ext uri="{FF2B5EF4-FFF2-40B4-BE49-F238E27FC236}">
                      <a16:creationId xmlns:a16="http://schemas.microsoft.com/office/drawing/2014/main" id="{0A08C184-50B4-DA06-3E72-0A90980AA70F}"/>
                    </a:ext>
                  </a:extLst>
                </p:cNvPr>
                <p:cNvGrpSpPr>
                  <a:grpSpLocks/>
                </p:cNvGrpSpPr>
                <p:nvPr/>
              </p:nvGrpSpPr>
              <p:grpSpPr bwMode="auto">
                <a:xfrm rot="5400000">
                  <a:off x="599" y="2348"/>
                  <a:ext cx="1152" cy="1157"/>
                  <a:chOff x="601" y="2343"/>
                  <a:chExt cx="1152" cy="1157"/>
                </a:xfrm>
              </p:grpSpPr>
              <p:sp>
                <p:nvSpPr>
                  <p:cNvPr id="86" name="Oval 33">
                    <a:extLst>
                      <a:ext uri="{FF2B5EF4-FFF2-40B4-BE49-F238E27FC236}">
                        <a16:creationId xmlns:a16="http://schemas.microsoft.com/office/drawing/2014/main" id="{2DC7D6C1-E839-20E8-1812-D4A4116DF548}"/>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87" name="Oval 34">
                    <a:extLst>
                      <a:ext uri="{FF2B5EF4-FFF2-40B4-BE49-F238E27FC236}">
                        <a16:creationId xmlns:a16="http://schemas.microsoft.com/office/drawing/2014/main" id="{2165067C-334F-CCC0-39C9-162A258CADBE}"/>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88" name="Oval 35">
                    <a:extLst>
                      <a:ext uri="{FF2B5EF4-FFF2-40B4-BE49-F238E27FC236}">
                        <a16:creationId xmlns:a16="http://schemas.microsoft.com/office/drawing/2014/main" id="{F5E1DBCE-7455-5AB6-ACCA-3144B6448F51}"/>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89" name="Oval 36">
                    <a:extLst>
                      <a:ext uri="{FF2B5EF4-FFF2-40B4-BE49-F238E27FC236}">
                        <a16:creationId xmlns:a16="http://schemas.microsoft.com/office/drawing/2014/main" id="{D08551A4-4AF7-C93A-7FC6-47A2030ECF38}"/>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83" name="Oval 42">
                <a:extLst>
                  <a:ext uri="{FF2B5EF4-FFF2-40B4-BE49-F238E27FC236}">
                    <a16:creationId xmlns:a16="http://schemas.microsoft.com/office/drawing/2014/main" id="{1E56F04E-E797-3068-E378-C989E640DCC2}"/>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3" name="Group 24">
              <a:extLst>
                <a:ext uri="{FF2B5EF4-FFF2-40B4-BE49-F238E27FC236}">
                  <a16:creationId xmlns:a16="http://schemas.microsoft.com/office/drawing/2014/main" id="{C9E918C0-F4BC-F0F6-99BE-0A3D1A36630B}"/>
                </a:ext>
              </a:extLst>
            </p:cNvPr>
            <p:cNvGrpSpPr>
              <a:grpSpLocks/>
            </p:cNvGrpSpPr>
            <p:nvPr/>
          </p:nvGrpSpPr>
          <p:grpSpPr bwMode="auto">
            <a:xfrm rot="16200000">
              <a:off x="5153179" y="2050572"/>
              <a:ext cx="660833" cy="403544"/>
              <a:chOff x="3558" y="1798"/>
              <a:chExt cx="658" cy="315"/>
            </a:xfrm>
          </p:grpSpPr>
          <p:grpSp>
            <p:nvGrpSpPr>
              <p:cNvPr id="70" name="Group 26">
                <a:extLst>
                  <a:ext uri="{FF2B5EF4-FFF2-40B4-BE49-F238E27FC236}">
                    <a16:creationId xmlns:a16="http://schemas.microsoft.com/office/drawing/2014/main" id="{5E1AB102-4386-B38F-7D52-D0AA4D515893}"/>
                  </a:ext>
                </a:extLst>
              </p:cNvPr>
              <p:cNvGrpSpPr>
                <a:grpSpLocks noChangeAspect="1"/>
              </p:cNvGrpSpPr>
              <p:nvPr/>
            </p:nvGrpSpPr>
            <p:grpSpPr bwMode="auto">
              <a:xfrm rot="-5458921">
                <a:off x="3729" y="1627"/>
                <a:ext cx="315" cy="658"/>
                <a:chOff x="596" y="2343"/>
                <a:chExt cx="1157" cy="1160"/>
              </a:xfrm>
            </p:grpSpPr>
            <p:grpSp>
              <p:nvGrpSpPr>
                <p:cNvPr id="72" name="Group 27">
                  <a:extLst>
                    <a:ext uri="{FF2B5EF4-FFF2-40B4-BE49-F238E27FC236}">
                      <a16:creationId xmlns:a16="http://schemas.microsoft.com/office/drawing/2014/main" id="{04BA8467-EF33-EBFC-63E3-B499B6A86F99}"/>
                    </a:ext>
                  </a:extLst>
                </p:cNvPr>
                <p:cNvGrpSpPr>
                  <a:grpSpLocks/>
                </p:cNvGrpSpPr>
                <p:nvPr/>
              </p:nvGrpSpPr>
              <p:grpSpPr bwMode="auto">
                <a:xfrm>
                  <a:off x="601" y="2343"/>
                  <a:ext cx="1152" cy="1157"/>
                  <a:chOff x="601" y="2343"/>
                  <a:chExt cx="1152" cy="1157"/>
                </a:xfrm>
              </p:grpSpPr>
              <p:sp>
                <p:nvSpPr>
                  <p:cNvPr id="78" name="Oval 28">
                    <a:extLst>
                      <a:ext uri="{FF2B5EF4-FFF2-40B4-BE49-F238E27FC236}">
                        <a16:creationId xmlns:a16="http://schemas.microsoft.com/office/drawing/2014/main" id="{F426BB70-B03D-8DAE-69FB-9839FA0057E2}"/>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79" name="Oval 29">
                    <a:extLst>
                      <a:ext uri="{FF2B5EF4-FFF2-40B4-BE49-F238E27FC236}">
                        <a16:creationId xmlns:a16="http://schemas.microsoft.com/office/drawing/2014/main" id="{656FD905-898E-9EA1-1461-5192AA427003}"/>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80" name="Oval 30">
                    <a:extLst>
                      <a:ext uri="{FF2B5EF4-FFF2-40B4-BE49-F238E27FC236}">
                        <a16:creationId xmlns:a16="http://schemas.microsoft.com/office/drawing/2014/main" id="{E4F555FE-AB65-DEC3-A886-343685B3939E}"/>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81" name="Oval 31">
                    <a:extLst>
                      <a:ext uri="{FF2B5EF4-FFF2-40B4-BE49-F238E27FC236}">
                        <a16:creationId xmlns:a16="http://schemas.microsoft.com/office/drawing/2014/main" id="{7DC1B6A5-E047-CDF8-A83F-E34FE689AAD6}"/>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73" name="Group 32">
                  <a:extLst>
                    <a:ext uri="{FF2B5EF4-FFF2-40B4-BE49-F238E27FC236}">
                      <a16:creationId xmlns:a16="http://schemas.microsoft.com/office/drawing/2014/main" id="{A1E97607-991F-795F-CFA7-75257E7DEE3F}"/>
                    </a:ext>
                  </a:extLst>
                </p:cNvPr>
                <p:cNvGrpSpPr>
                  <a:grpSpLocks/>
                </p:cNvGrpSpPr>
                <p:nvPr/>
              </p:nvGrpSpPr>
              <p:grpSpPr bwMode="auto">
                <a:xfrm rot="5400000">
                  <a:off x="599" y="2348"/>
                  <a:ext cx="1152" cy="1157"/>
                  <a:chOff x="601" y="2343"/>
                  <a:chExt cx="1152" cy="1157"/>
                </a:xfrm>
              </p:grpSpPr>
              <p:sp>
                <p:nvSpPr>
                  <p:cNvPr id="74" name="Oval 33">
                    <a:extLst>
                      <a:ext uri="{FF2B5EF4-FFF2-40B4-BE49-F238E27FC236}">
                        <a16:creationId xmlns:a16="http://schemas.microsoft.com/office/drawing/2014/main" id="{A33E6F06-4F78-9D0D-97B7-2DA7FD317339}"/>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75" name="Oval 34">
                    <a:extLst>
                      <a:ext uri="{FF2B5EF4-FFF2-40B4-BE49-F238E27FC236}">
                        <a16:creationId xmlns:a16="http://schemas.microsoft.com/office/drawing/2014/main" id="{05B9DD1D-B8CB-0790-73A4-EED5A0EAE214}"/>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76" name="Oval 35">
                    <a:extLst>
                      <a:ext uri="{FF2B5EF4-FFF2-40B4-BE49-F238E27FC236}">
                        <a16:creationId xmlns:a16="http://schemas.microsoft.com/office/drawing/2014/main" id="{0B0AFC55-C2E4-001D-73B7-B7A86D034199}"/>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77" name="Oval 36">
                    <a:extLst>
                      <a:ext uri="{FF2B5EF4-FFF2-40B4-BE49-F238E27FC236}">
                        <a16:creationId xmlns:a16="http://schemas.microsoft.com/office/drawing/2014/main" id="{BAB3CAEE-443D-7EC6-208D-3F8B633D6896}"/>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71" name="Oval 42">
                <a:extLst>
                  <a:ext uri="{FF2B5EF4-FFF2-40B4-BE49-F238E27FC236}">
                    <a16:creationId xmlns:a16="http://schemas.microsoft.com/office/drawing/2014/main" id="{89A0C065-1D74-2D4C-28BA-FE866DC3067D}"/>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4" name="Group 24">
              <a:extLst>
                <a:ext uri="{FF2B5EF4-FFF2-40B4-BE49-F238E27FC236}">
                  <a16:creationId xmlns:a16="http://schemas.microsoft.com/office/drawing/2014/main" id="{993A7CE3-5E78-7B84-49CD-DD9C00DB486B}"/>
                </a:ext>
              </a:extLst>
            </p:cNvPr>
            <p:cNvGrpSpPr>
              <a:grpSpLocks/>
            </p:cNvGrpSpPr>
            <p:nvPr/>
          </p:nvGrpSpPr>
          <p:grpSpPr bwMode="auto">
            <a:xfrm rot="16200000">
              <a:off x="4567557" y="1930613"/>
              <a:ext cx="432226" cy="601133"/>
              <a:chOff x="3558" y="1798"/>
              <a:chExt cx="658" cy="315"/>
            </a:xfrm>
          </p:grpSpPr>
          <p:grpSp>
            <p:nvGrpSpPr>
              <p:cNvPr id="58" name="Group 26">
                <a:extLst>
                  <a:ext uri="{FF2B5EF4-FFF2-40B4-BE49-F238E27FC236}">
                    <a16:creationId xmlns:a16="http://schemas.microsoft.com/office/drawing/2014/main" id="{E7C21CCF-A1DD-4E4D-C567-F6A19A7C74A0}"/>
                  </a:ext>
                </a:extLst>
              </p:cNvPr>
              <p:cNvGrpSpPr>
                <a:grpSpLocks noChangeAspect="1"/>
              </p:cNvGrpSpPr>
              <p:nvPr/>
            </p:nvGrpSpPr>
            <p:grpSpPr bwMode="auto">
              <a:xfrm rot="-5458921">
                <a:off x="3729" y="1627"/>
                <a:ext cx="315" cy="658"/>
                <a:chOff x="596" y="2343"/>
                <a:chExt cx="1157" cy="1160"/>
              </a:xfrm>
            </p:grpSpPr>
            <p:grpSp>
              <p:nvGrpSpPr>
                <p:cNvPr id="60" name="Group 27">
                  <a:extLst>
                    <a:ext uri="{FF2B5EF4-FFF2-40B4-BE49-F238E27FC236}">
                      <a16:creationId xmlns:a16="http://schemas.microsoft.com/office/drawing/2014/main" id="{DF9988B5-0AB6-1464-16CF-D182D3146BCF}"/>
                    </a:ext>
                  </a:extLst>
                </p:cNvPr>
                <p:cNvGrpSpPr>
                  <a:grpSpLocks/>
                </p:cNvGrpSpPr>
                <p:nvPr/>
              </p:nvGrpSpPr>
              <p:grpSpPr bwMode="auto">
                <a:xfrm>
                  <a:off x="601" y="2343"/>
                  <a:ext cx="1152" cy="1157"/>
                  <a:chOff x="601" y="2343"/>
                  <a:chExt cx="1152" cy="1157"/>
                </a:xfrm>
              </p:grpSpPr>
              <p:sp>
                <p:nvSpPr>
                  <p:cNvPr id="66" name="Oval 28">
                    <a:extLst>
                      <a:ext uri="{FF2B5EF4-FFF2-40B4-BE49-F238E27FC236}">
                        <a16:creationId xmlns:a16="http://schemas.microsoft.com/office/drawing/2014/main" id="{15CFE885-09A7-20D0-84EE-D7D913322BB8}"/>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67" name="Oval 29">
                    <a:extLst>
                      <a:ext uri="{FF2B5EF4-FFF2-40B4-BE49-F238E27FC236}">
                        <a16:creationId xmlns:a16="http://schemas.microsoft.com/office/drawing/2014/main" id="{790A9ECC-0D57-66C0-DFE0-B66CEF680A41}"/>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68" name="Oval 30">
                    <a:extLst>
                      <a:ext uri="{FF2B5EF4-FFF2-40B4-BE49-F238E27FC236}">
                        <a16:creationId xmlns:a16="http://schemas.microsoft.com/office/drawing/2014/main" id="{620836B9-A2A7-1FB5-BEAA-DB16A2FD9A06}"/>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69" name="Oval 31">
                    <a:extLst>
                      <a:ext uri="{FF2B5EF4-FFF2-40B4-BE49-F238E27FC236}">
                        <a16:creationId xmlns:a16="http://schemas.microsoft.com/office/drawing/2014/main" id="{1D67E8C6-7225-3845-1500-21EDBEBB5C5E}"/>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61" name="Group 32">
                  <a:extLst>
                    <a:ext uri="{FF2B5EF4-FFF2-40B4-BE49-F238E27FC236}">
                      <a16:creationId xmlns:a16="http://schemas.microsoft.com/office/drawing/2014/main" id="{23A5DB16-F50E-DB5F-D69D-9DBDE0B80E71}"/>
                    </a:ext>
                  </a:extLst>
                </p:cNvPr>
                <p:cNvGrpSpPr>
                  <a:grpSpLocks/>
                </p:cNvGrpSpPr>
                <p:nvPr/>
              </p:nvGrpSpPr>
              <p:grpSpPr bwMode="auto">
                <a:xfrm rot="5400000">
                  <a:off x="599" y="2348"/>
                  <a:ext cx="1152" cy="1157"/>
                  <a:chOff x="601" y="2343"/>
                  <a:chExt cx="1152" cy="1157"/>
                </a:xfrm>
              </p:grpSpPr>
              <p:sp>
                <p:nvSpPr>
                  <p:cNvPr id="62" name="Oval 33">
                    <a:extLst>
                      <a:ext uri="{FF2B5EF4-FFF2-40B4-BE49-F238E27FC236}">
                        <a16:creationId xmlns:a16="http://schemas.microsoft.com/office/drawing/2014/main" id="{046E901C-C66B-93D5-036E-27FDBCE0600A}"/>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3" name="Oval 34">
                    <a:extLst>
                      <a:ext uri="{FF2B5EF4-FFF2-40B4-BE49-F238E27FC236}">
                        <a16:creationId xmlns:a16="http://schemas.microsoft.com/office/drawing/2014/main" id="{08C923BD-A52B-60D6-6021-33B00229FC51}"/>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4" name="Oval 35">
                    <a:extLst>
                      <a:ext uri="{FF2B5EF4-FFF2-40B4-BE49-F238E27FC236}">
                        <a16:creationId xmlns:a16="http://schemas.microsoft.com/office/drawing/2014/main" id="{620019D1-EDA1-3D49-B9FE-232C9F04D031}"/>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65" name="Oval 36">
                    <a:extLst>
                      <a:ext uri="{FF2B5EF4-FFF2-40B4-BE49-F238E27FC236}">
                        <a16:creationId xmlns:a16="http://schemas.microsoft.com/office/drawing/2014/main" id="{5BE5994D-4401-DAA3-0C72-AADBCF248B30}"/>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59" name="Oval 42">
                <a:extLst>
                  <a:ext uri="{FF2B5EF4-FFF2-40B4-BE49-F238E27FC236}">
                    <a16:creationId xmlns:a16="http://schemas.microsoft.com/office/drawing/2014/main" id="{E4DB3F21-94DB-296E-44AC-6FBD708123E0}"/>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5" name="Group 24">
              <a:extLst>
                <a:ext uri="{FF2B5EF4-FFF2-40B4-BE49-F238E27FC236}">
                  <a16:creationId xmlns:a16="http://schemas.microsoft.com/office/drawing/2014/main" id="{EF8E9900-DD21-40E8-AE98-EA405A07E3DA}"/>
                </a:ext>
              </a:extLst>
            </p:cNvPr>
            <p:cNvGrpSpPr>
              <a:grpSpLocks/>
            </p:cNvGrpSpPr>
            <p:nvPr/>
          </p:nvGrpSpPr>
          <p:grpSpPr bwMode="auto">
            <a:xfrm rot="16200000">
              <a:off x="5538418" y="1910873"/>
              <a:ext cx="457628" cy="445877"/>
              <a:chOff x="3558" y="1798"/>
              <a:chExt cx="658" cy="315"/>
            </a:xfrm>
          </p:grpSpPr>
          <p:grpSp>
            <p:nvGrpSpPr>
              <p:cNvPr id="46" name="Group 26">
                <a:extLst>
                  <a:ext uri="{FF2B5EF4-FFF2-40B4-BE49-F238E27FC236}">
                    <a16:creationId xmlns:a16="http://schemas.microsoft.com/office/drawing/2014/main" id="{E3719175-977E-55F5-2316-3C2ABDA3104E}"/>
                  </a:ext>
                </a:extLst>
              </p:cNvPr>
              <p:cNvGrpSpPr>
                <a:grpSpLocks noChangeAspect="1"/>
              </p:cNvGrpSpPr>
              <p:nvPr/>
            </p:nvGrpSpPr>
            <p:grpSpPr bwMode="auto">
              <a:xfrm rot="-5458921">
                <a:off x="3729" y="1627"/>
                <a:ext cx="315" cy="658"/>
                <a:chOff x="596" y="2343"/>
                <a:chExt cx="1157" cy="1160"/>
              </a:xfrm>
            </p:grpSpPr>
            <p:grpSp>
              <p:nvGrpSpPr>
                <p:cNvPr id="48" name="Group 27">
                  <a:extLst>
                    <a:ext uri="{FF2B5EF4-FFF2-40B4-BE49-F238E27FC236}">
                      <a16:creationId xmlns:a16="http://schemas.microsoft.com/office/drawing/2014/main" id="{876F06CA-C1A7-6717-93F5-AF402C55A37E}"/>
                    </a:ext>
                  </a:extLst>
                </p:cNvPr>
                <p:cNvGrpSpPr>
                  <a:grpSpLocks/>
                </p:cNvGrpSpPr>
                <p:nvPr/>
              </p:nvGrpSpPr>
              <p:grpSpPr bwMode="auto">
                <a:xfrm>
                  <a:off x="601" y="2343"/>
                  <a:ext cx="1152" cy="1157"/>
                  <a:chOff x="601" y="2343"/>
                  <a:chExt cx="1152" cy="1157"/>
                </a:xfrm>
              </p:grpSpPr>
              <p:sp>
                <p:nvSpPr>
                  <p:cNvPr id="54" name="Oval 28">
                    <a:extLst>
                      <a:ext uri="{FF2B5EF4-FFF2-40B4-BE49-F238E27FC236}">
                        <a16:creationId xmlns:a16="http://schemas.microsoft.com/office/drawing/2014/main" id="{63AA47C2-109C-76A1-F644-ACE1D1D2472A}"/>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55" name="Oval 29">
                    <a:extLst>
                      <a:ext uri="{FF2B5EF4-FFF2-40B4-BE49-F238E27FC236}">
                        <a16:creationId xmlns:a16="http://schemas.microsoft.com/office/drawing/2014/main" id="{9CB19BC3-523F-6BE6-57C7-6992A58FEB8E}"/>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56" name="Oval 30">
                    <a:extLst>
                      <a:ext uri="{FF2B5EF4-FFF2-40B4-BE49-F238E27FC236}">
                        <a16:creationId xmlns:a16="http://schemas.microsoft.com/office/drawing/2014/main" id="{818B42A7-9D8F-19F4-60D8-09A63F65D7D5}"/>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sp>
                <p:nvSpPr>
                  <p:cNvPr id="57" name="Oval 31">
                    <a:extLst>
                      <a:ext uri="{FF2B5EF4-FFF2-40B4-BE49-F238E27FC236}">
                        <a16:creationId xmlns:a16="http://schemas.microsoft.com/office/drawing/2014/main" id="{EA1BD3B8-C6A3-B4E1-0D08-AD150359CBAA}"/>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nvGrpSpPr>
                <p:cNvPr id="49" name="Group 32">
                  <a:extLst>
                    <a:ext uri="{FF2B5EF4-FFF2-40B4-BE49-F238E27FC236}">
                      <a16:creationId xmlns:a16="http://schemas.microsoft.com/office/drawing/2014/main" id="{6B527246-990A-4BB1-9208-B3815370B071}"/>
                    </a:ext>
                  </a:extLst>
                </p:cNvPr>
                <p:cNvGrpSpPr>
                  <a:grpSpLocks/>
                </p:cNvGrpSpPr>
                <p:nvPr/>
              </p:nvGrpSpPr>
              <p:grpSpPr bwMode="auto">
                <a:xfrm rot="5400000">
                  <a:off x="599" y="2348"/>
                  <a:ext cx="1152" cy="1157"/>
                  <a:chOff x="601" y="2343"/>
                  <a:chExt cx="1152" cy="1157"/>
                </a:xfrm>
              </p:grpSpPr>
              <p:sp>
                <p:nvSpPr>
                  <p:cNvPr id="50" name="Oval 33">
                    <a:extLst>
                      <a:ext uri="{FF2B5EF4-FFF2-40B4-BE49-F238E27FC236}">
                        <a16:creationId xmlns:a16="http://schemas.microsoft.com/office/drawing/2014/main" id="{D76AB4F9-DDCC-4C05-E500-0D30DA39424B}"/>
                      </a:ext>
                    </a:extLst>
                  </p:cNvPr>
                  <p:cNvSpPr>
                    <a:spLocks noChangeArrowheads="1"/>
                  </p:cNvSpPr>
                  <p:nvPr/>
                </p:nvSpPr>
                <p:spPr bwMode="auto">
                  <a:xfrm>
                    <a:off x="601" y="2347"/>
                    <a:ext cx="1152"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1" name="Oval 34">
                    <a:extLst>
                      <a:ext uri="{FF2B5EF4-FFF2-40B4-BE49-F238E27FC236}">
                        <a16:creationId xmlns:a16="http://schemas.microsoft.com/office/drawing/2014/main" id="{50AA546B-623A-3409-D439-782096A863D7}"/>
                      </a:ext>
                    </a:extLst>
                  </p:cNvPr>
                  <p:cNvSpPr>
                    <a:spLocks noChangeArrowheads="1"/>
                  </p:cNvSpPr>
                  <p:nvPr/>
                </p:nvSpPr>
                <p:spPr bwMode="auto">
                  <a:xfrm>
                    <a:off x="681" y="2343"/>
                    <a:ext cx="979"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2" name="Oval 35">
                    <a:extLst>
                      <a:ext uri="{FF2B5EF4-FFF2-40B4-BE49-F238E27FC236}">
                        <a16:creationId xmlns:a16="http://schemas.microsoft.com/office/drawing/2014/main" id="{1B963560-B24E-EE24-BEB2-C22F38E944EC}"/>
                      </a:ext>
                    </a:extLst>
                  </p:cNvPr>
                  <p:cNvSpPr>
                    <a:spLocks noChangeArrowheads="1"/>
                  </p:cNvSpPr>
                  <p:nvPr/>
                </p:nvSpPr>
                <p:spPr bwMode="auto">
                  <a:xfrm>
                    <a:off x="819" y="2348"/>
                    <a:ext cx="691"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53" name="Oval 36">
                    <a:extLst>
                      <a:ext uri="{FF2B5EF4-FFF2-40B4-BE49-F238E27FC236}">
                        <a16:creationId xmlns:a16="http://schemas.microsoft.com/office/drawing/2014/main" id="{3BA88466-6D5B-E856-CEEC-57F0AFA91207}"/>
                      </a:ext>
                    </a:extLst>
                  </p:cNvPr>
                  <p:cNvSpPr>
                    <a:spLocks noChangeArrowheads="1"/>
                  </p:cNvSpPr>
                  <p:nvPr/>
                </p:nvSpPr>
                <p:spPr bwMode="auto">
                  <a:xfrm>
                    <a:off x="1048" y="2346"/>
                    <a:ext cx="230" cy="1152"/>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grpSp>
          <p:sp>
            <p:nvSpPr>
              <p:cNvPr id="47" name="Oval 42">
                <a:extLst>
                  <a:ext uri="{FF2B5EF4-FFF2-40B4-BE49-F238E27FC236}">
                    <a16:creationId xmlns:a16="http://schemas.microsoft.com/office/drawing/2014/main" id="{CCC57471-4768-2735-15F4-949748798EA9}"/>
                  </a:ext>
                </a:extLst>
              </p:cNvPr>
              <p:cNvSpPr>
                <a:spLocks noChangeArrowheads="1"/>
              </p:cNvSpPr>
              <p:nvPr/>
            </p:nvSpPr>
            <p:spPr bwMode="auto">
              <a:xfrm rot="16089745">
                <a:off x="3843" y="1725"/>
                <a:ext cx="87" cy="364"/>
              </a:xfrm>
              <a:prstGeom prst="ellipse">
                <a:avLst/>
              </a:prstGeom>
              <a:noFill/>
              <a:ln w="19050">
                <a:solidFill>
                  <a:schemeClr val="accent6">
                    <a:alpha val="38039"/>
                  </a:schemeClr>
                </a:solidFill>
                <a:round/>
                <a:headEnd/>
                <a:tailEnd/>
              </a:ln>
              <a:extLst>
                <a:ext uri="{909E8E84-426E-40dd-AFC4-6F175D3DCCD1}">
                  <a14:hiddenFill xmlns="" xmlns:a14="http://schemas.microsoft.com/office/drawing/2010/main">
                    <a:solidFill>
                      <a:srgbClr val="FFFFFF"/>
                    </a:solidFill>
                  </a14:hiddenFill>
                </a:ext>
              </a:extLst>
            </p:spPr>
            <p:txBody>
              <a:bodyPr vert="eaVert" wrap="none" anchor="ctr"/>
              <a:lstStyle/>
              <a:p>
                <a:endParaRPr lang="en-US"/>
              </a:p>
            </p:txBody>
          </p:sp>
        </p:grpSp>
      </p:grpSp>
      <p:sp>
        <p:nvSpPr>
          <p:cNvPr id="130" name="TextBox 129">
            <a:extLst>
              <a:ext uri="{FF2B5EF4-FFF2-40B4-BE49-F238E27FC236}">
                <a16:creationId xmlns:a16="http://schemas.microsoft.com/office/drawing/2014/main" id="{EC4767AF-B0C7-D84B-CF07-CFA2C55CB398}"/>
              </a:ext>
            </a:extLst>
          </p:cNvPr>
          <p:cNvSpPr txBox="1"/>
          <p:nvPr/>
        </p:nvSpPr>
        <p:spPr>
          <a:xfrm>
            <a:off x="6848729" y="4932653"/>
            <a:ext cx="4209161" cy="1421928"/>
          </a:xfrm>
          <a:prstGeom prst="rect">
            <a:avLst/>
          </a:prstGeom>
          <a:noFill/>
        </p:spPr>
        <p:txBody>
          <a:bodyPr wrap="square" rtlCol="0">
            <a:spAutoFit/>
          </a:bodyPr>
          <a:lstStyle/>
          <a:p>
            <a:pPr>
              <a:lnSpc>
                <a:spcPct val="90000"/>
              </a:lnSpc>
            </a:pPr>
            <a:r>
              <a:rPr lang="en-US" sz="1600" u="none">
                <a:solidFill>
                  <a:srgbClr val="FF0000"/>
                </a:solidFill>
                <a:latin typeface="Chalkboard" panose="03050602040202020205" pitchFamily="66" charset="77"/>
                <a:cs typeface="Bradley Hand ITC TT-Bold"/>
              </a:rPr>
              <a:t>*Multi-shell generalization of Elliott Model</a:t>
            </a:r>
          </a:p>
          <a:p>
            <a:pPr marL="400050" indent="-285750">
              <a:lnSpc>
                <a:spcPct val="90000"/>
              </a:lnSpc>
              <a:buFont typeface="Arial"/>
              <a:buChar char="•"/>
            </a:pPr>
            <a:r>
              <a:rPr lang="en-US" sz="1600" u="none">
                <a:solidFill>
                  <a:srgbClr val="FF0000"/>
                </a:solidFill>
                <a:latin typeface="Chalkboard" panose="03050602040202020205" pitchFamily="66" charset="77"/>
                <a:cs typeface="Bradley Hand ITC TT-Bold"/>
              </a:rPr>
              <a:t>No spurious center-of-mass motion</a:t>
            </a:r>
          </a:p>
          <a:p>
            <a:pPr marL="400050" indent="-285750">
              <a:lnSpc>
                <a:spcPct val="90000"/>
              </a:lnSpc>
              <a:buFont typeface="Arial"/>
              <a:buChar char="•"/>
            </a:pPr>
            <a:r>
              <a:rPr lang="en-US" sz="1600">
                <a:solidFill>
                  <a:srgbClr val="FF0000"/>
                </a:solidFill>
                <a:latin typeface="Chalkboard" panose="03050602040202020205" pitchFamily="66" charset="77"/>
                <a:cs typeface="Bradley Hand ITC TT-Bold"/>
              </a:rPr>
              <a:t>Fully </a:t>
            </a:r>
            <a:r>
              <a:rPr lang="en-US" sz="1600">
                <a:solidFill>
                  <a:srgbClr val="FF0000"/>
                </a:solidFill>
                <a:latin typeface="Chalkboard" panose="03050602040202020205" pitchFamily="66" charset="77"/>
              </a:rPr>
              <a:t>microscopic, equals NCSM if all symplectic slices included</a:t>
            </a:r>
          </a:p>
          <a:p>
            <a:pPr marL="400050" indent="-285750">
              <a:lnSpc>
                <a:spcPct val="90000"/>
              </a:lnSpc>
              <a:buFont typeface="Arial"/>
              <a:buChar char="•"/>
            </a:pPr>
            <a:r>
              <a:rPr lang="en-US" sz="1600" u="none">
                <a:solidFill>
                  <a:srgbClr val="FF0000"/>
                </a:solidFill>
                <a:latin typeface="Chalkboard" panose="03050602040202020205" pitchFamily="66" charset="77"/>
              </a:rPr>
              <a:t>Reproduces rotational bands &amp; B(E2) rates without effective charge</a:t>
            </a:r>
          </a:p>
        </p:txBody>
      </p:sp>
      <p:sp>
        <p:nvSpPr>
          <p:cNvPr id="131" name="Oval 38">
            <a:extLst>
              <a:ext uri="{FF2B5EF4-FFF2-40B4-BE49-F238E27FC236}">
                <a16:creationId xmlns:a16="http://schemas.microsoft.com/office/drawing/2014/main" id="{13C8D79C-4BB6-F234-C892-0F41A7BEFAF2}"/>
              </a:ext>
            </a:extLst>
          </p:cNvPr>
          <p:cNvSpPr>
            <a:spLocks noChangeAspect="1" noChangeArrowheads="1"/>
          </p:cNvSpPr>
          <p:nvPr/>
        </p:nvSpPr>
        <p:spPr bwMode="auto">
          <a:xfrm>
            <a:off x="2386500" y="3444346"/>
            <a:ext cx="141288"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grpSp>
        <p:nvGrpSpPr>
          <p:cNvPr id="132" name="Group 131">
            <a:extLst>
              <a:ext uri="{FF2B5EF4-FFF2-40B4-BE49-F238E27FC236}">
                <a16:creationId xmlns:a16="http://schemas.microsoft.com/office/drawing/2014/main" id="{14FB039D-A68B-6243-14C7-902B47B330D7}"/>
              </a:ext>
            </a:extLst>
          </p:cNvPr>
          <p:cNvGrpSpPr/>
          <p:nvPr/>
        </p:nvGrpSpPr>
        <p:grpSpPr>
          <a:xfrm>
            <a:off x="1284775" y="2349497"/>
            <a:ext cx="2625725" cy="3077105"/>
            <a:chOff x="1169459" y="2260597"/>
            <a:chExt cx="2625725" cy="3077105"/>
          </a:xfrm>
        </p:grpSpPr>
        <p:grpSp>
          <p:nvGrpSpPr>
            <p:cNvPr id="133" name="Group 132">
              <a:extLst>
                <a:ext uri="{FF2B5EF4-FFF2-40B4-BE49-F238E27FC236}">
                  <a16:creationId xmlns:a16="http://schemas.microsoft.com/office/drawing/2014/main" id="{A4D56CFE-E5D1-1219-CD12-2AF076CE79D8}"/>
                </a:ext>
              </a:extLst>
            </p:cNvPr>
            <p:cNvGrpSpPr/>
            <p:nvPr/>
          </p:nvGrpSpPr>
          <p:grpSpPr>
            <a:xfrm>
              <a:off x="1169459" y="2260597"/>
              <a:ext cx="2625725" cy="3077105"/>
              <a:chOff x="1169459" y="2236665"/>
              <a:chExt cx="2625725" cy="3152776"/>
            </a:xfrm>
          </p:grpSpPr>
          <p:sp>
            <p:nvSpPr>
              <p:cNvPr id="142" name="Oval 15">
                <a:extLst>
                  <a:ext uri="{FF2B5EF4-FFF2-40B4-BE49-F238E27FC236}">
                    <a16:creationId xmlns:a16="http://schemas.microsoft.com/office/drawing/2014/main" id="{9A316F2F-CFB1-7DDA-138F-4CBDB7641D85}"/>
                  </a:ext>
                </a:extLst>
              </p:cNvPr>
              <p:cNvSpPr>
                <a:spLocks noChangeAspect="1" noChangeArrowheads="1"/>
              </p:cNvSpPr>
              <p:nvPr/>
            </p:nvSpPr>
            <p:spPr bwMode="auto">
              <a:xfrm>
                <a:off x="1694922" y="3511021"/>
                <a:ext cx="1601787" cy="752475"/>
              </a:xfrm>
              <a:prstGeom prst="ellipse">
                <a:avLst/>
              </a:prstGeom>
              <a:solidFill>
                <a:schemeClr val="folHlink">
                  <a:alpha val="55000"/>
                </a:scheme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3" name="Oval 16">
                <a:extLst>
                  <a:ext uri="{FF2B5EF4-FFF2-40B4-BE49-F238E27FC236}">
                    <a16:creationId xmlns:a16="http://schemas.microsoft.com/office/drawing/2014/main" id="{8B64027A-7A35-A525-ED44-31F3B4303828}"/>
                  </a:ext>
                </a:extLst>
              </p:cNvPr>
              <p:cNvSpPr>
                <a:spLocks noChangeAspect="1" noChangeArrowheads="1"/>
              </p:cNvSpPr>
              <p:nvPr/>
            </p:nvSpPr>
            <p:spPr bwMode="auto">
              <a:xfrm>
                <a:off x="1550459" y="2942696"/>
                <a:ext cx="1893888" cy="876300"/>
              </a:xfrm>
              <a:prstGeom prst="ellipse">
                <a:avLst/>
              </a:prstGeom>
              <a:solidFill>
                <a:schemeClr val="folHlink">
                  <a:alpha val="55000"/>
                </a:scheme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4" name="Freeform 10">
                <a:extLst>
                  <a:ext uri="{FF2B5EF4-FFF2-40B4-BE49-F238E27FC236}">
                    <a16:creationId xmlns:a16="http://schemas.microsoft.com/office/drawing/2014/main" id="{A305736D-8799-6622-0324-54E08925532B}"/>
                  </a:ext>
                </a:extLst>
              </p:cNvPr>
              <p:cNvSpPr>
                <a:spLocks/>
              </p:cNvSpPr>
              <p:nvPr/>
            </p:nvSpPr>
            <p:spPr bwMode="auto">
              <a:xfrm>
                <a:off x="2480610" y="2236666"/>
                <a:ext cx="1314574" cy="3152775"/>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5" name="Freeform 11">
                <a:extLst>
                  <a:ext uri="{FF2B5EF4-FFF2-40B4-BE49-F238E27FC236}">
                    <a16:creationId xmlns:a16="http://schemas.microsoft.com/office/drawing/2014/main" id="{4AB90978-099F-33A6-4D61-F35F2EFA9A35}"/>
                  </a:ext>
                </a:extLst>
              </p:cNvPr>
              <p:cNvSpPr>
                <a:spLocks/>
              </p:cNvSpPr>
              <p:nvPr/>
            </p:nvSpPr>
            <p:spPr bwMode="auto">
              <a:xfrm flipH="1">
                <a:off x="1169459" y="2236665"/>
                <a:ext cx="1314574" cy="3152775"/>
              </a:xfrm>
              <a:custGeom>
                <a:avLst/>
                <a:gdLst>
                  <a:gd name="T0" fmla="*/ 0 w 567"/>
                  <a:gd name="T1" fmla="*/ 1114 h 1114"/>
                  <a:gd name="T2" fmla="*/ 127 w 567"/>
                  <a:gd name="T3" fmla="*/ 1047 h 1114"/>
                  <a:gd name="T4" fmla="*/ 300 w 567"/>
                  <a:gd name="T5" fmla="*/ 740 h 1114"/>
                  <a:gd name="T6" fmla="*/ 567 w 567"/>
                  <a:gd name="T7" fmla="*/ 0 h 1114"/>
                </a:gdLst>
                <a:ahLst/>
                <a:cxnLst>
                  <a:cxn ang="0">
                    <a:pos x="T0" y="T1"/>
                  </a:cxn>
                  <a:cxn ang="0">
                    <a:pos x="T2" y="T3"/>
                  </a:cxn>
                  <a:cxn ang="0">
                    <a:pos x="T4" y="T5"/>
                  </a:cxn>
                  <a:cxn ang="0">
                    <a:pos x="T6" y="T7"/>
                  </a:cxn>
                </a:cxnLst>
                <a:rect l="0" t="0" r="r" b="b"/>
                <a:pathLst>
                  <a:path w="567" h="1114">
                    <a:moveTo>
                      <a:pt x="0" y="1114"/>
                    </a:moveTo>
                    <a:cubicBezTo>
                      <a:pt x="38" y="1111"/>
                      <a:pt x="77" y="1109"/>
                      <a:pt x="127" y="1047"/>
                    </a:cubicBezTo>
                    <a:cubicBezTo>
                      <a:pt x="177" y="985"/>
                      <a:pt x="227" y="914"/>
                      <a:pt x="300" y="740"/>
                    </a:cubicBezTo>
                    <a:cubicBezTo>
                      <a:pt x="373" y="566"/>
                      <a:pt x="470" y="283"/>
                      <a:pt x="567" y="0"/>
                    </a:cubicBezTo>
                  </a:path>
                </a:pathLst>
              </a:custGeom>
              <a:noFill/>
              <a:ln w="38100" cmpd="sng">
                <a:solidFill>
                  <a:schemeClr val="folHlink"/>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6" name="Oval 14">
                <a:extLst>
                  <a:ext uri="{FF2B5EF4-FFF2-40B4-BE49-F238E27FC236}">
                    <a16:creationId xmlns:a16="http://schemas.microsoft.com/office/drawing/2014/main" id="{BE6AC243-35F9-A161-71A6-13434985CF7E}"/>
                  </a:ext>
                </a:extLst>
              </p:cNvPr>
              <p:cNvSpPr>
                <a:spLocks noChangeAspect="1" noChangeArrowheads="1"/>
              </p:cNvSpPr>
              <p:nvPr/>
            </p:nvSpPr>
            <p:spPr bwMode="auto">
              <a:xfrm>
                <a:off x="1834622" y="4084108"/>
                <a:ext cx="1265237" cy="593725"/>
              </a:xfrm>
              <a:prstGeom prst="ellipse">
                <a:avLst/>
              </a:prstGeom>
              <a:solidFill>
                <a:schemeClr val="folHlink">
                  <a:alpha val="55000"/>
                </a:scheme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7" name="Line 20">
                <a:extLst>
                  <a:ext uri="{FF2B5EF4-FFF2-40B4-BE49-F238E27FC236}">
                    <a16:creationId xmlns:a16="http://schemas.microsoft.com/office/drawing/2014/main" id="{5C29CAC0-B805-7176-13C2-CAE96BA4B881}"/>
                  </a:ext>
                </a:extLst>
              </p:cNvPr>
              <p:cNvSpPr>
                <a:spLocks noChangeShapeType="1"/>
              </p:cNvSpPr>
              <p:nvPr/>
            </p:nvSpPr>
            <p:spPr bwMode="auto">
              <a:xfrm flipV="1">
                <a:off x="1847322" y="4400021"/>
                <a:ext cx="1279525"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8" name="Line 25">
                <a:extLst>
                  <a:ext uri="{FF2B5EF4-FFF2-40B4-BE49-F238E27FC236}">
                    <a16:creationId xmlns:a16="http://schemas.microsoft.com/office/drawing/2014/main" id="{797C902C-DE6E-899D-1250-93B802923006}"/>
                  </a:ext>
                </a:extLst>
              </p:cNvPr>
              <p:cNvSpPr>
                <a:spLocks noChangeShapeType="1"/>
              </p:cNvSpPr>
              <p:nvPr/>
            </p:nvSpPr>
            <p:spPr bwMode="auto">
              <a:xfrm flipV="1">
                <a:off x="1661584" y="3896783"/>
                <a:ext cx="1644650"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9" name="Line 26">
                <a:extLst>
                  <a:ext uri="{FF2B5EF4-FFF2-40B4-BE49-F238E27FC236}">
                    <a16:creationId xmlns:a16="http://schemas.microsoft.com/office/drawing/2014/main" id="{4E4FF6D8-8170-4258-4EFC-70DCA95AA95F}"/>
                  </a:ext>
                </a:extLst>
              </p:cNvPr>
              <p:cNvSpPr>
                <a:spLocks noChangeShapeType="1"/>
              </p:cNvSpPr>
              <p:nvPr/>
            </p:nvSpPr>
            <p:spPr bwMode="auto">
              <a:xfrm flipV="1">
                <a:off x="1528234" y="3403071"/>
                <a:ext cx="1919288"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0" name="Line 28">
                <a:extLst>
                  <a:ext uri="{FF2B5EF4-FFF2-40B4-BE49-F238E27FC236}">
                    <a16:creationId xmlns:a16="http://schemas.microsoft.com/office/drawing/2014/main" id="{0A6572EE-FC37-EC21-0455-AB8C4CCCD3D8}"/>
                  </a:ext>
                </a:extLst>
              </p:cNvPr>
              <p:cNvSpPr>
                <a:spLocks noChangeShapeType="1"/>
              </p:cNvSpPr>
              <p:nvPr/>
            </p:nvSpPr>
            <p:spPr bwMode="auto">
              <a:xfrm flipV="1">
                <a:off x="1363134" y="2903008"/>
                <a:ext cx="2266950"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1" name="Line 29">
                <a:extLst>
                  <a:ext uri="{FF2B5EF4-FFF2-40B4-BE49-F238E27FC236}">
                    <a16:creationId xmlns:a16="http://schemas.microsoft.com/office/drawing/2014/main" id="{1562BB53-C50B-6999-A852-50B64E799458}"/>
                  </a:ext>
                </a:extLst>
              </p:cNvPr>
              <p:cNvSpPr>
                <a:spLocks noChangeShapeType="1"/>
              </p:cNvSpPr>
              <p:nvPr/>
            </p:nvSpPr>
            <p:spPr bwMode="auto">
              <a:xfrm flipV="1">
                <a:off x="1191684" y="2399771"/>
                <a:ext cx="2595563"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2" name="Oval 12">
                <a:extLst>
                  <a:ext uri="{FF2B5EF4-FFF2-40B4-BE49-F238E27FC236}">
                    <a16:creationId xmlns:a16="http://schemas.microsoft.com/office/drawing/2014/main" id="{A245C723-4E24-1C0B-12FD-8659F3557B70}"/>
                  </a:ext>
                </a:extLst>
              </p:cNvPr>
              <p:cNvSpPr>
                <a:spLocks noChangeAspect="1" noChangeArrowheads="1"/>
              </p:cNvSpPr>
              <p:nvPr/>
            </p:nvSpPr>
            <p:spPr bwMode="auto">
              <a:xfrm>
                <a:off x="2172759" y="5012796"/>
                <a:ext cx="598488" cy="317500"/>
              </a:xfrm>
              <a:prstGeom prst="ellipse">
                <a:avLst/>
              </a:prstGeom>
              <a:solidFill>
                <a:schemeClr val="tx2">
                  <a:alpha val="50000"/>
                </a:scheme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3" name="Oval 13">
                <a:extLst>
                  <a:ext uri="{FF2B5EF4-FFF2-40B4-BE49-F238E27FC236}">
                    <a16:creationId xmlns:a16="http://schemas.microsoft.com/office/drawing/2014/main" id="{001FF481-AB5E-CEC9-17D6-F675D4B3D434}"/>
                  </a:ext>
                </a:extLst>
              </p:cNvPr>
              <p:cNvSpPr>
                <a:spLocks noChangeAspect="1" noChangeArrowheads="1"/>
              </p:cNvSpPr>
              <p:nvPr/>
            </p:nvSpPr>
            <p:spPr bwMode="auto">
              <a:xfrm>
                <a:off x="2004484" y="4638146"/>
                <a:ext cx="933450" cy="474662"/>
              </a:xfrm>
              <a:prstGeom prst="ellipse">
                <a:avLst/>
              </a:prstGeom>
              <a:solidFill>
                <a:schemeClr val="tx2">
                  <a:alpha val="57001"/>
                </a:schemeClr>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4" name="Line 18">
                <a:extLst>
                  <a:ext uri="{FF2B5EF4-FFF2-40B4-BE49-F238E27FC236}">
                    <a16:creationId xmlns:a16="http://schemas.microsoft.com/office/drawing/2014/main" id="{A808391A-07D3-A112-E08C-D3FBD55CEF42}"/>
                  </a:ext>
                </a:extLst>
              </p:cNvPr>
              <p:cNvSpPr>
                <a:spLocks noChangeShapeType="1"/>
              </p:cNvSpPr>
              <p:nvPr/>
            </p:nvSpPr>
            <p:spPr bwMode="auto">
              <a:xfrm>
                <a:off x="2164822" y="5195358"/>
                <a:ext cx="639762"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5" name="Line 19">
                <a:extLst>
                  <a:ext uri="{FF2B5EF4-FFF2-40B4-BE49-F238E27FC236}">
                    <a16:creationId xmlns:a16="http://schemas.microsoft.com/office/drawing/2014/main" id="{45F07823-56FF-EB72-A2BC-E272B8716990}"/>
                  </a:ext>
                </a:extLst>
              </p:cNvPr>
              <p:cNvSpPr>
                <a:spLocks noChangeShapeType="1"/>
              </p:cNvSpPr>
              <p:nvPr/>
            </p:nvSpPr>
            <p:spPr bwMode="auto">
              <a:xfrm>
                <a:off x="1990197" y="4887383"/>
                <a:ext cx="960437" cy="0"/>
              </a:xfrm>
              <a:prstGeom prst="line">
                <a:avLst/>
              </a:prstGeom>
              <a:noFill/>
              <a:ln w="28575">
                <a:solidFill>
                  <a:schemeClr val="fo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6" name="Oval 22">
                <a:extLst>
                  <a:ext uri="{FF2B5EF4-FFF2-40B4-BE49-F238E27FC236}">
                    <a16:creationId xmlns:a16="http://schemas.microsoft.com/office/drawing/2014/main" id="{836DD535-9D15-623C-A864-C6B9553FCB29}"/>
                  </a:ext>
                </a:extLst>
              </p:cNvPr>
              <p:cNvSpPr>
                <a:spLocks noChangeAspect="1" noChangeArrowheads="1"/>
              </p:cNvSpPr>
              <p:nvPr/>
            </p:nvSpPr>
            <p:spPr bwMode="auto">
              <a:xfrm>
                <a:off x="2236259" y="5163608"/>
                <a:ext cx="141288"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57" name="Oval 23">
                <a:extLst>
                  <a:ext uri="{FF2B5EF4-FFF2-40B4-BE49-F238E27FC236}">
                    <a16:creationId xmlns:a16="http://schemas.microsoft.com/office/drawing/2014/main" id="{C5BB380D-BFB1-BC52-38FA-8DA9523A8463}"/>
                  </a:ext>
                </a:extLst>
              </p:cNvPr>
              <p:cNvSpPr>
                <a:spLocks noChangeAspect="1" noChangeArrowheads="1"/>
              </p:cNvSpPr>
              <p:nvPr/>
            </p:nvSpPr>
            <p:spPr bwMode="auto">
              <a:xfrm>
                <a:off x="2590272" y="4763558"/>
                <a:ext cx="141287" cy="136525"/>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58" name="Oval 24">
                <a:extLst>
                  <a:ext uri="{FF2B5EF4-FFF2-40B4-BE49-F238E27FC236}">
                    <a16:creationId xmlns:a16="http://schemas.microsoft.com/office/drawing/2014/main" id="{61D0D9A4-9520-3707-19E3-D9510F3C6570}"/>
                  </a:ext>
                </a:extLst>
              </p:cNvPr>
              <p:cNvSpPr>
                <a:spLocks noChangeAspect="1" noChangeArrowheads="1"/>
              </p:cNvSpPr>
              <p:nvPr/>
            </p:nvSpPr>
            <p:spPr bwMode="auto">
              <a:xfrm>
                <a:off x="2515659" y="5176308"/>
                <a:ext cx="141288" cy="136525"/>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59" name="Oval 30">
                <a:extLst>
                  <a:ext uri="{FF2B5EF4-FFF2-40B4-BE49-F238E27FC236}">
                    <a16:creationId xmlns:a16="http://schemas.microsoft.com/office/drawing/2014/main" id="{A3D698E3-47D2-FC89-354E-40626A7CD8A5}"/>
                  </a:ext>
                </a:extLst>
              </p:cNvPr>
              <p:cNvSpPr>
                <a:spLocks noChangeAspect="1" noChangeArrowheads="1"/>
              </p:cNvSpPr>
              <p:nvPr/>
            </p:nvSpPr>
            <p:spPr bwMode="auto">
              <a:xfrm>
                <a:off x="2566459" y="5076296"/>
                <a:ext cx="141288" cy="136525"/>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60" name="Oval 31">
                <a:extLst>
                  <a:ext uri="{FF2B5EF4-FFF2-40B4-BE49-F238E27FC236}">
                    <a16:creationId xmlns:a16="http://schemas.microsoft.com/office/drawing/2014/main" id="{5A4451F7-DC3E-2AB6-1003-96601C9E4C86}"/>
                  </a:ext>
                </a:extLst>
              </p:cNvPr>
              <p:cNvSpPr>
                <a:spLocks noChangeAspect="1" noChangeArrowheads="1"/>
              </p:cNvSpPr>
              <p:nvPr/>
            </p:nvSpPr>
            <p:spPr bwMode="auto">
              <a:xfrm>
                <a:off x="2568047" y="4866746"/>
                <a:ext cx="141287" cy="136525"/>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61" name="Oval 34">
                <a:extLst>
                  <a:ext uri="{FF2B5EF4-FFF2-40B4-BE49-F238E27FC236}">
                    <a16:creationId xmlns:a16="http://schemas.microsoft.com/office/drawing/2014/main" id="{8DED4CC8-02A5-05AC-6FD2-7C95BCE2D582}"/>
                  </a:ext>
                </a:extLst>
              </p:cNvPr>
              <p:cNvSpPr>
                <a:spLocks noChangeAspect="1" noChangeArrowheads="1"/>
              </p:cNvSpPr>
              <p:nvPr/>
            </p:nvSpPr>
            <p:spPr bwMode="auto">
              <a:xfrm>
                <a:off x="2294997" y="5055658"/>
                <a:ext cx="141287"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62" name="Oval 36">
                <a:extLst>
                  <a:ext uri="{FF2B5EF4-FFF2-40B4-BE49-F238E27FC236}">
                    <a16:creationId xmlns:a16="http://schemas.microsoft.com/office/drawing/2014/main" id="{F1ABAF0B-6D76-D41F-BCBC-4165BF891C11}"/>
                  </a:ext>
                </a:extLst>
              </p:cNvPr>
              <p:cNvSpPr>
                <a:spLocks noChangeAspect="1" noChangeArrowheads="1"/>
              </p:cNvSpPr>
              <p:nvPr/>
            </p:nvSpPr>
            <p:spPr bwMode="auto">
              <a:xfrm>
                <a:off x="2734734" y="4766733"/>
                <a:ext cx="141288" cy="136525"/>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63" name="Oval 65">
                <a:extLst>
                  <a:ext uri="{FF2B5EF4-FFF2-40B4-BE49-F238E27FC236}">
                    <a16:creationId xmlns:a16="http://schemas.microsoft.com/office/drawing/2014/main" id="{D0F7D12B-532A-7BF5-2E75-1A0EBB3B14B1}"/>
                  </a:ext>
                </a:extLst>
              </p:cNvPr>
              <p:cNvSpPr>
                <a:spLocks noChangeAspect="1" noChangeArrowheads="1"/>
              </p:cNvSpPr>
              <p:nvPr/>
            </p:nvSpPr>
            <p:spPr bwMode="auto">
              <a:xfrm>
                <a:off x="2717272" y="4865158"/>
                <a:ext cx="141287" cy="136525"/>
              </a:xfrm>
              <a:prstGeom prst="ellipse">
                <a:avLst/>
              </a:prstGeom>
              <a:gradFill rotWithShape="0">
                <a:gsLst>
                  <a:gs pos="0">
                    <a:schemeClr val="accent1">
                      <a:gamma/>
                      <a:tint val="29412"/>
                      <a:invGamma/>
                    </a:schemeClr>
                  </a:gs>
                  <a:gs pos="100000">
                    <a:schemeClr val="accent1"/>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grpSp>
        <p:sp>
          <p:nvSpPr>
            <p:cNvPr id="134" name="Oval 21">
              <a:extLst>
                <a:ext uri="{FF2B5EF4-FFF2-40B4-BE49-F238E27FC236}">
                  <a16:creationId xmlns:a16="http://schemas.microsoft.com/office/drawing/2014/main" id="{426FF5CF-1559-9562-F3B5-759AE0562F9F}"/>
                </a:ext>
              </a:extLst>
            </p:cNvPr>
            <p:cNvSpPr>
              <a:spLocks noChangeAspect="1" noChangeArrowheads="1"/>
            </p:cNvSpPr>
            <p:nvPr/>
          </p:nvSpPr>
          <p:spPr bwMode="auto">
            <a:xfrm>
              <a:off x="2258484" y="4695296"/>
              <a:ext cx="141288" cy="136525"/>
            </a:xfrm>
            <a:prstGeom prst="ellipse">
              <a:avLst/>
            </a:prstGeom>
            <a:gradFill rotWithShape="0">
              <a:gsLst>
                <a:gs pos="0">
                  <a:schemeClr val="hlink">
                    <a:gamma/>
                    <a:tint val="60784"/>
                    <a:invGamma/>
                  </a:schemeClr>
                </a:gs>
                <a:gs pos="100000">
                  <a:schemeClr val="hlink">
                    <a:alpha val="24001"/>
                  </a:schemeClr>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35" name="Oval 27">
              <a:extLst>
                <a:ext uri="{FF2B5EF4-FFF2-40B4-BE49-F238E27FC236}">
                  <a16:creationId xmlns:a16="http://schemas.microsoft.com/office/drawing/2014/main" id="{73564F16-FD50-EF5C-3C64-E0609E5C8C33}"/>
                </a:ext>
              </a:extLst>
            </p:cNvPr>
            <p:cNvSpPr>
              <a:spLocks noChangeAspect="1" noChangeArrowheads="1"/>
            </p:cNvSpPr>
            <p:nvPr/>
          </p:nvSpPr>
          <p:spPr bwMode="auto">
            <a:xfrm>
              <a:off x="2067984" y="4317471"/>
              <a:ext cx="141288"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36" name="Oval 32">
              <a:extLst>
                <a:ext uri="{FF2B5EF4-FFF2-40B4-BE49-F238E27FC236}">
                  <a16:creationId xmlns:a16="http://schemas.microsoft.com/office/drawing/2014/main" id="{991E9B5C-9FC7-C746-54C5-A0B0F80340D6}"/>
                </a:ext>
              </a:extLst>
            </p:cNvPr>
            <p:cNvSpPr>
              <a:spLocks noChangeAspect="1" noChangeArrowheads="1"/>
            </p:cNvSpPr>
            <p:nvPr/>
          </p:nvSpPr>
          <p:spPr bwMode="auto">
            <a:xfrm>
              <a:off x="2128309" y="4695296"/>
              <a:ext cx="141288"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37" name="Oval 33">
              <a:extLst>
                <a:ext uri="{FF2B5EF4-FFF2-40B4-BE49-F238E27FC236}">
                  <a16:creationId xmlns:a16="http://schemas.microsoft.com/office/drawing/2014/main" id="{925EEC23-F3D5-E420-E66D-EEB9FE8205E8}"/>
                </a:ext>
              </a:extLst>
            </p:cNvPr>
            <p:cNvSpPr>
              <a:spLocks noChangeAspect="1" noChangeArrowheads="1"/>
            </p:cNvSpPr>
            <p:nvPr/>
          </p:nvSpPr>
          <p:spPr bwMode="auto">
            <a:xfrm>
              <a:off x="2080684" y="4795308"/>
              <a:ext cx="141288" cy="136525"/>
            </a:xfrm>
            <a:prstGeom prst="ellipse">
              <a:avLst/>
            </a:prstGeom>
            <a:gradFill rotWithShape="0">
              <a:gsLst>
                <a:gs pos="0">
                  <a:schemeClr val="hlink">
                    <a:gamma/>
                    <a:tint val="60784"/>
                    <a:invGamma/>
                  </a:schemeClr>
                </a:gs>
                <a:gs pos="100000">
                  <a:schemeClr val="hlink">
                    <a:alpha val="24001"/>
                  </a:schemeClr>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38" name="Oval 35">
              <a:extLst>
                <a:ext uri="{FF2B5EF4-FFF2-40B4-BE49-F238E27FC236}">
                  <a16:creationId xmlns:a16="http://schemas.microsoft.com/office/drawing/2014/main" id="{6DB3C361-47FA-A89A-14C6-335660188028}"/>
                </a:ext>
              </a:extLst>
            </p:cNvPr>
            <p:cNvSpPr>
              <a:spLocks noChangeAspect="1" noChangeArrowheads="1"/>
            </p:cNvSpPr>
            <p:nvPr/>
          </p:nvSpPr>
          <p:spPr bwMode="auto">
            <a:xfrm>
              <a:off x="2221972" y="4800071"/>
              <a:ext cx="141287"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39" name="Oval 37">
              <a:extLst>
                <a:ext uri="{FF2B5EF4-FFF2-40B4-BE49-F238E27FC236}">
                  <a16:creationId xmlns:a16="http://schemas.microsoft.com/office/drawing/2014/main" id="{98B182BF-B062-C506-AE3C-A78524D15D43}"/>
                </a:ext>
              </a:extLst>
            </p:cNvPr>
            <p:cNvSpPr>
              <a:spLocks noChangeAspect="1" noChangeArrowheads="1"/>
            </p:cNvSpPr>
            <p:nvPr/>
          </p:nvSpPr>
          <p:spPr bwMode="auto">
            <a:xfrm>
              <a:off x="2272772" y="4287308"/>
              <a:ext cx="141287"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40" name="AutoShape 41">
              <a:extLst>
                <a:ext uri="{FF2B5EF4-FFF2-40B4-BE49-F238E27FC236}">
                  <a16:creationId xmlns:a16="http://schemas.microsoft.com/office/drawing/2014/main" id="{CF9BA580-A56C-3471-0510-20F263824E0F}"/>
                </a:ext>
              </a:extLst>
            </p:cNvPr>
            <p:cNvSpPr>
              <a:spLocks noChangeArrowheads="1"/>
            </p:cNvSpPr>
            <p:nvPr/>
          </p:nvSpPr>
          <p:spPr bwMode="auto">
            <a:xfrm>
              <a:off x="2090209" y="4411133"/>
              <a:ext cx="106363" cy="393700"/>
            </a:xfrm>
            <a:prstGeom prst="upArrow">
              <a:avLst>
                <a:gd name="adj1" fmla="val 67167"/>
                <a:gd name="adj2" fmla="val 78468"/>
              </a:avLst>
            </a:prstGeom>
            <a:solidFill>
              <a:schemeClr val="accent1">
                <a:alpha val="24001"/>
              </a:schemeClr>
            </a:solidFill>
            <a:ln w="9525">
              <a:solidFill>
                <a:schemeClr val="hlink"/>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1" name="AutoShape 42">
              <a:extLst>
                <a:ext uri="{FF2B5EF4-FFF2-40B4-BE49-F238E27FC236}">
                  <a16:creationId xmlns:a16="http://schemas.microsoft.com/office/drawing/2014/main" id="{F04D4BC3-498A-004A-8906-75644087F45E}"/>
                </a:ext>
              </a:extLst>
            </p:cNvPr>
            <p:cNvSpPr>
              <a:spLocks noChangeArrowheads="1"/>
            </p:cNvSpPr>
            <p:nvPr/>
          </p:nvSpPr>
          <p:spPr bwMode="auto">
            <a:xfrm>
              <a:off x="2282297" y="4361921"/>
              <a:ext cx="106362" cy="393700"/>
            </a:xfrm>
            <a:prstGeom prst="upArrow">
              <a:avLst>
                <a:gd name="adj1" fmla="val 67167"/>
                <a:gd name="adj2" fmla="val 78469"/>
              </a:avLst>
            </a:prstGeom>
            <a:solidFill>
              <a:schemeClr val="accent1">
                <a:alpha val="24001"/>
              </a:schemeClr>
            </a:solidFill>
            <a:ln w="9525">
              <a:solidFill>
                <a:schemeClr val="hlink"/>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164" name="AutoShape 43">
            <a:extLst>
              <a:ext uri="{FF2B5EF4-FFF2-40B4-BE49-F238E27FC236}">
                <a16:creationId xmlns:a16="http://schemas.microsoft.com/office/drawing/2014/main" id="{B5F504E7-9765-6A77-6DB6-B62BB905F303}"/>
              </a:ext>
            </a:extLst>
          </p:cNvPr>
          <p:cNvSpPr>
            <a:spLocks noChangeArrowheads="1"/>
          </p:cNvSpPr>
          <p:nvPr/>
        </p:nvSpPr>
        <p:spPr bwMode="auto">
          <a:xfrm>
            <a:off x="2405550" y="3595158"/>
            <a:ext cx="106363" cy="846138"/>
          </a:xfrm>
          <a:prstGeom prst="upArrow">
            <a:avLst>
              <a:gd name="adj1" fmla="val 67167"/>
              <a:gd name="adj2" fmla="val 168643"/>
            </a:avLst>
          </a:prstGeom>
          <a:solidFill>
            <a:schemeClr val="accent1"/>
          </a:solidFill>
          <a:ln w="9525">
            <a:solidFill>
              <a:schemeClr val="hlink"/>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5" name="Oval 68">
            <a:extLst>
              <a:ext uri="{FF2B5EF4-FFF2-40B4-BE49-F238E27FC236}">
                <a16:creationId xmlns:a16="http://schemas.microsoft.com/office/drawing/2014/main" id="{29836978-9400-E9DB-68E2-8E0C17E5A83E}"/>
              </a:ext>
            </a:extLst>
          </p:cNvPr>
          <p:cNvSpPr>
            <a:spLocks noChangeAspect="1" noChangeArrowheads="1"/>
          </p:cNvSpPr>
          <p:nvPr/>
        </p:nvSpPr>
        <p:spPr bwMode="auto">
          <a:xfrm>
            <a:off x="2380150" y="2433108"/>
            <a:ext cx="141288" cy="136525"/>
          </a:xfrm>
          <a:prstGeom prst="ellipse">
            <a:avLst/>
          </a:prstGeom>
          <a:gradFill rotWithShape="0">
            <a:gsLst>
              <a:gs pos="0">
                <a:schemeClr val="hlink">
                  <a:gamma/>
                  <a:tint val="60784"/>
                  <a:invGamma/>
                </a:schemeClr>
              </a:gs>
              <a:gs pos="100000">
                <a:schemeClr val="hlink"/>
              </a:gs>
            </a:gsLst>
            <a:path path="shape">
              <a:fillToRect l="50000" t="50000" r="50000" b="50000"/>
            </a:path>
          </a:gradFill>
          <a:ln>
            <a:noFill/>
          </a:ln>
          <a:effectLst>
            <a:outerShdw blurRad="63500" dist="38099" dir="2700000" algn="ctr" rotWithShape="0">
              <a:schemeClr val="tx1">
                <a:alpha val="74998"/>
              </a:schemeClr>
            </a:outerShdw>
          </a:effectLst>
          <a:extLst>
            <a:ext uri="{91240B29-F687-4f45-9708-019B960494DF}">
              <a14:hiddenLine xmlns="" xmlns:a14="http://schemas.microsoft.com/office/drawing/2010/main" w="9525">
                <a:solidFill>
                  <a:schemeClr val="tx1"/>
                </a:solidFill>
                <a:round/>
                <a:headEnd/>
                <a:tailEnd/>
              </a14:hiddenLine>
            </a:ext>
          </a:extLst>
        </p:spPr>
        <p:txBody>
          <a:bodyPr wrap="none" anchor="ctr"/>
          <a:lstStyle/>
          <a:p>
            <a:endParaRPr lang="en-US"/>
          </a:p>
        </p:txBody>
      </p:sp>
      <p:sp>
        <p:nvSpPr>
          <p:cNvPr id="166" name="AutoShape 69">
            <a:extLst>
              <a:ext uri="{FF2B5EF4-FFF2-40B4-BE49-F238E27FC236}">
                <a16:creationId xmlns:a16="http://schemas.microsoft.com/office/drawing/2014/main" id="{2D6017AB-2CE0-84A7-EF72-DFC2750C2524}"/>
              </a:ext>
            </a:extLst>
          </p:cNvPr>
          <p:cNvSpPr>
            <a:spLocks noChangeArrowheads="1"/>
          </p:cNvSpPr>
          <p:nvPr/>
        </p:nvSpPr>
        <p:spPr bwMode="auto">
          <a:xfrm>
            <a:off x="2399200" y="2593446"/>
            <a:ext cx="106363" cy="846137"/>
          </a:xfrm>
          <a:prstGeom prst="upArrow">
            <a:avLst>
              <a:gd name="adj1" fmla="val 67167"/>
              <a:gd name="adj2" fmla="val 168642"/>
            </a:avLst>
          </a:prstGeom>
          <a:solidFill>
            <a:schemeClr val="accent1"/>
          </a:solidFill>
          <a:ln w="9525">
            <a:solidFill>
              <a:schemeClr val="hlink"/>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7" name="TextBox 166">
            <a:extLst>
              <a:ext uri="{FF2B5EF4-FFF2-40B4-BE49-F238E27FC236}">
                <a16:creationId xmlns:a16="http://schemas.microsoft.com/office/drawing/2014/main" id="{698F91F5-1C29-EE63-EC4B-DE73B3F2CC53}"/>
              </a:ext>
            </a:extLst>
          </p:cNvPr>
          <p:cNvSpPr txBox="1"/>
          <p:nvPr/>
        </p:nvSpPr>
        <p:spPr>
          <a:xfrm>
            <a:off x="667230" y="774700"/>
            <a:ext cx="3801919" cy="553998"/>
          </a:xfrm>
          <a:prstGeom prst="rect">
            <a:avLst/>
          </a:prstGeom>
          <a:noFill/>
        </p:spPr>
        <p:txBody>
          <a:bodyPr wrap="none" rtlCol="0">
            <a:spAutoFit/>
          </a:bodyPr>
          <a:lstStyle/>
          <a:p>
            <a:r>
              <a:rPr lang="en-US" b="1" u="none">
                <a:solidFill>
                  <a:srgbClr val="0000FF"/>
                </a:solidFill>
                <a:latin typeface="Chalkboard" charset="0"/>
                <a:cs typeface="Chalkboard" charset="0"/>
              </a:rPr>
              <a:t>    No-Core Shell Model (NCSM)*</a:t>
            </a:r>
            <a:endParaRPr lang="en-US" u="none">
              <a:solidFill>
                <a:srgbClr val="0000FF"/>
              </a:solidFill>
              <a:latin typeface="Chalkboard" charset="0"/>
              <a:cs typeface="Chalkboard" charset="0"/>
            </a:endParaRPr>
          </a:p>
          <a:p>
            <a:r>
              <a:rPr lang="en-US" sz="1400" u="none">
                <a:solidFill>
                  <a:srgbClr val="0000FF"/>
                </a:solidFill>
                <a:latin typeface="Chalkboard" charset="0"/>
                <a:cs typeface="Chalkboard" charset="0"/>
              </a:rPr>
              <a:t>(Vary, Navratil, &amp; Barrett, </a:t>
            </a:r>
            <a:r>
              <a:rPr lang="fr-FR" sz="1400" u="none">
                <a:solidFill>
                  <a:srgbClr val="0000FF"/>
                </a:solidFill>
                <a:cs typeface="Chalkboard" charset="0"/>
              </a:rPr>
              <a:t>~20</a:t>
            </a:r>
            <a:r>
              <a:rPr lang="en-US" sz="1400" u="none">
                <a:solidFill>
                  <a:srgbClr val="0000FF"/>
                </a:solidFill>
                <a:latin typeface="Chalkboard" charset="0"/>
                <a:cs typeface="Chalkboard" charset="0"/>
              </a:rPr>
              <a:t>00 to present)</a:t>
            </a:r>
          </a:p>
        </p:txBody>
      </p:sp>
      <p:sp>
        <p:nvSpPr>
          <p:cNvPr id="169" name="Rectangle 2">
            <a:extLst>
              <a:ext uri="{FF2B5EF4-FFF2-40B4-BE49-F238E27FC236}">
                <a16:creationId xmlns:a16="http://schemas.microsoft.com/office/drawing/2014/main" id="{431294A1-F30B-4F12-F549-64ABD92E1D08}"/>
              </a:ext>
            </a:extLst>
          </p:cNvPr>
          <p:cNvSpPr txBox="1">
            <a:spLocks noChangeArrowheads="1"/>
          </p:cNvSpPr>
          <p:nvPr/>
        </p:nvSpPr>
        <p:spPr>
          <a:xfrm>
            <a:off x="399646" y="-33794"/>
            <a:ext cx="9918769" cy="524603"/>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GB"/>
              <a:t>     </a:t>
            </a:r>
            <a:r>
              <a:rPr lang="en-GB" sz="2400" b="1">
                <a:solidFill>
                  <a:srgbClr val="008000"/>
                </a:solidFill>
                <a:effectLst>
                  <a:outerShdw blurRad="38100" dist="38100" dir="2700000" algn="tl">
                    <a:srgbClr val="000000">
                      <a:alpha val="43137"/>
                    </a:srgbClr>
                  </a:outerShdw>
                </a:effectLst>
                <a:latin typeface="Chalkboard" panose="03050602040202020205" pitchFamily="66" charset="77"/>
              </a:rPr>
              <a:t>Advances</a:t>
            </a:r>
          </a:p>
        </p:txBody>
      </p:sp>
      <p:sp>
        <p:nvSpPr>
          <p:cNvPr id="170" name="Rectangle 169">
            <a:extLst>
              <a:ext uri="{FF2B5EF4-FFF2-40B4-BE49-F238E27FC236}">
                <a16:creationId xmlns:a16="http://schemas.microsoft.com/office/drawing/2014/main" id="{88066842-2C09-1804-D8A7-2C5600EA3A68}"/>
              </a:ext>
            </a:extLst>
          </p:cNvPr>
          <p:cNvSpPr/>
          <p:nvPr/>
        </p:nvSpPr>
        <p:spPr>
          <a:xfrm>
            <a:off x="1638254" y="63268"/>
            <a:ext cx="1969562" cy="461665"/>
          </a:xfrm>
          <a:prstGeom prst="rect">
            <a:avLst/>
          </a:prstGeom>
          <a:noFill/>
        </p:spPr>
        <p:txBody>
          <a:bodyPr wrap="square" lIns="91440" tIns="45720" rIns="91440" bIns="45720">
            <a:spAutoFit/>
          </a:bodyPr>
          <a:lstStyle/>
          <a:p>
            <a:pPr algn="ctr"/>
            <a:r>
              <a:rPr lang="en-US" sz="2400" b="1">
                <a:ln w="12700" cmpd="sng">
                  <a:solidFill>
                    <a:schemeClr val="tx1">
                      <a:alpha val="50000"/>
                    </a:schemeClr>
                  </a:solidFill>
                  <a:prstDash val="solid"/>
                </a:ln>
                <a:solidFill>
                  <a:srgbClr val="0000FF"/>
                </a:solidFill>
                <a:latin typeface="Chalkboard" panose="03050602040202020205" pitchFamily="66" charset="77"/>
                <a:cs typeface="Times"/>
              </a:rPr>
              <a:t>Shell Model</a:t>
            </a:r>
          </a:p>
        </p:txBody>
      </p:sp>
      <p:sp>
        <p:nvSpPr>
          <p:cNvPr id="171" name="Rectangle 170">
            <a:extLst>
              <a:ext uri="{FF2B5EF4-FFF2-40B4-BE49-F238E27FC236}">
                <a16:creationId xmlns:a16="http://schemas.microsoft.com/office/drawing/2014/main" id="{B9BB67EB-305F-1097-F9BA-036A4705BB8B}"/>
              </a:ext>
            </a:extLst>
          </p:cNvPr>
          <p:cNvSpPr/>
          <p:nvPr/>
        </p:nvSpPr>
        <p:spPr>
          <a:xfrm>
            <a:off x="7349786" y="90699"/>
            <a:ext cx="2452161" cy="400110"/>
          </a:xfrm>
          <a:prstGeom prst="rect">
            <a:avLst/>
          </a:prstGeom>
          <a:noFill/>
        </p:spPr>
        <p:txBody>
          <a:bodyPr wrap="square" lIns="91440" tIns="45720" rIns="91440" bIns="45720">
            <a:spAutoFit/>
          </a:bodyPr>
          <a:lstStyle/>
          <a:p>
            <a:pPr algn="ctr"/>
            <a:r>
              <a:rPr lang="en-US" sz="2000" b="1">
                <a:ln w="10541" cmpd="sng">
                  <a:solidFill>
                    <a:schemeClr val="tx1">
                      <a:alpha val="50000"/>
                    </a:schemeClr>
                  </a:solidFill>
                  <a:prstDash val="solid"/>
                </a:ln>
                <a:solidFill>
                  <a:srgbClr val="FF0000"/>
                </a:solidFill>
                <a:latin typeface="Chalkboard" panose="03050602040202020205" pitchFamily="66" charset="77"/>
              </a:rPr>
              <a:t>Collective Model</a:t>
            </a:r>
          </a:p>
        </p:txBody>
      </p:sp>
    </p:spTree>
    <p:extLst>
      <p:ext uri="{BB962C8B-B14F-4D97-AF65-F5344CB8AC3E}">
        <p14:creationId xmlns:p14="http://schemas.microsoft.com/office/powerpoint/2010/main" val="182530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32"/>
                                        </p:tgtEl>
                                        <p:attrNameLst>
                                          <p:attrName>style.visibility</p:attrName>
                                        </p:attrNameLst>
                                      </p:cBhvr>
                                      <p:to>
                                        <p:strVal val="visible"/>
                                      </p:to>
                                    </p:set>
                                    <p:animEffect transition="in" filter="dissolve">
                                      <p:cBhvr>
                                        <p:cTn id="11" dur="2000"/>
                                        <p:tgtEl>
                                          <p:spTgt spid="132"/>
                                        </p:tgtEl>
                                      </p:cBhvr>
                                    </p:animEffect>
                                  </p:childTnLst>
                                </p:cTn>
                              </p:par>
                            </p:childTnLst>
                          </p:cTn>
                        </p:par>
                        <p:par>
                          <p:cTn id="12" fill="hold">
                            <p:stCondLst>
                              <p:cond delay="2500"/>
                            </p:stCondLst>
                            <p:childTnLst>
                              <p:par>
                                <p:cTn id="13" presetID="1" presetClass="entr" presetSubtype="0" fill="hold" grpId="0" nodeType="afterEffect">
                                  <p:stCondLst>
                                    <p:cond delay="0"/>
                                  </p:stCondLst>
                                  <p:childTnLst>
                                    <p:set>
                                      <p:cBhvr>
                                        <p:cTn id="14" dur="1" fill="hold">
                                          <p:stCondLst>
                                            <p:cond delay="499"/>
                                          </p:stCondLst>
                                        </p:cTn>
                                        <p:tgtEl>
                                          <p:spTgt spid="131"/>
                                        </p:tgtEl>
                                        <p:attrNameLst>
                                          <p:attrName>style.visibility</p:attrName>
                                        </p:attrNameLst>
                                      </p:cBhvr>
                                      <p:to>
                                        <p:strVal val="visible"/>
                                      </p:to>
                                    </p:set>
                                  </p:childTnLst>
                                </p:cTn>
                              </p:par>
                              <p:par>
                                <p:cTn id="15" presetID="22" presetClass="entr" presetSubtype="4" fill="hold" grpId="0" nodeType="withEffect">
                                  <p:stCondLst>
                                    <p:cond delay="0"/>
                                  </p:stCondLst>
                                  <p:childTnLst>
                                    <p:set>
                                      <p:cBhvr>
                                        <p:cTn id="16" dur="1" fill="hold">
                                          <p:stCondLst>
                                            <p:cond delay="0"/>
                                          </p:stCondLst>
                                        </p:cTn>
                                        <p:tgtEl>
                                          <p:spTgt spid="164"/>
                                        </p:tgtEl>
                                        <p:attrNameLst>
                                          <p:attrName>style.visibility</p:attrName>
                                        </p:attrNameLst>
                                      </p:cBhvr>
                                      <p:to>
                                        <p:strVal val="visible"/>
                                      </p:to>
                                    </p:set>
                                    <p:animEffect transition="in" filter="wipe(down)">
                                      <p:cBhvr>
                                        <p:cTn id="17" dur="500"/>
                                        <p:tgtEl>
                                          <p:spTgt spid="164"/>
                                        </p:tgtEl>
                                      </p:cBhvr>
                                    </p:animEffect>
                                  </p:childTnLst>
                                </p:cTn>
                              </p:par>
                            </p:childTnLst>
                          </p:cTn>
                        </p:par>
                        <p:par>
                          <p:cTn id="18" fill="hold">
                            <p:stCondLst>
                              <p:cond delay="3000"/>
                            </p:stCondLst>
                            <p:childTnLst>
                              <p:par>
                                <p:cTn id="19" presetID="9" presetClass="emph" presetSubtype="0" grpId="1" nodeType="afterEffect">
                                  <p:stCondLst>
                                    <p:cond delay="0"/>
                                  </p:stCondLst>
                                  <p:childTnLst>
                                    <p:set>
                                      <p:cBhvr rctx="PPT">
                                        <p:cTn id="20" dur="indefinite"/>
                                        <p:tgtEl>
                                          <p:spTgt spid="131"/>
                                        </p:tgtEl>
                                        <p:attrNameLst>
                                          <p:attrName>style.opacity</p:attrName>
                                        </p:attrNameLst>
                                      </p:cBhvr>
                                      <p:to>
                                        <p:strVal val="0.5"/>
                                      </p:to>
                                    </p:set>
                                    <p:animEffect filter="image" prLst="opacity: 0.5">
                                      <p:cBhvr rctx="IE">
                                        <p:cTn id="21" dur="indefinite"/>
                                        <p:tgtEl>
                                          <p:spTgt spid="131"/>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66"/>
                                        </p:tgtEl>
                                        <p:attrNameLst>
                                          <p:attrName>style.visibility</p:attrName>
                                        </p:attrNameLst>
                                      </p:cBhvr>
                                      <p:to>
                                        <p:strVal val="visible"/>
                                      </p:to>
                                    </p:set>
                                    <p:animEffect transition="in" filter="wipe(down)">
                                      <p:cBhvr>
                                        <p:cTn id="24" dur="500"/>
                                        <p:tgtEl>
                                          <p:spTgt spid="166"/>
                                        </p:tgtEl>
                                      </p:cBhvr>
                                    </p:animEffect>
                                  </p:childTnLst>
                                </p:cTn>
                              </p:par>
                            </p:childTnLst>
                          </p:cTn>
                        </p:par>
                        <p:par>
                          <p:cTn id="25" fill="hold">
                            <p:stCondLst>
                              <p:cond delay="3500"/>
                            </p:stCondLst>
                            <p:childTnLst>
                              <p:par>
                                <p:cTn id="26" presetID="1" presetClass="entr" presetSubtype="0" fill="hold" grpId="0" nodeType="afterEffect">
                                  <p:stCondLst>
                                    <p:cond delay="0"/>
                                  </p:stCondLst>
                                  <p:childTnLst>
                                    <p:set>
                                      <p:cBhvr>
                                        <p:cTn id="27" dur="1" fill="hold">
                                          <p:stCondLst>
                                            <p:cond delay="499"/>
                                          </p:stCondLst>
                                        </p:cTn>
                                        <p:tgtEl>
                                          <p:spTgt spid="16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1000"/>
                                        <p:tgtEl>
                                          <p:spTgt spid="20"/>
                                        </p:tgtEl>
                                      </p:cBhvr>
                                    </p:animEffect>
                                  </p:childTnLst>
                                </p:cTn>
                              </p:par>
                            </p:childTnLst>
                          </p:cTn>
                        </p:par>
                        <p:par>
                          <p:cTn id="33" fill="hold">
                            <p:stCondLst>
                              <p:cond delay="1000"/>
                            </p:stCondLst>
                            <p:childTnLst>
                              <p:par>
                                <p:cTn id="34" presetID="9"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dissolve">
                                      <p:cBhvr>
                                        <p:cTn id="36" dur="500"/>
                                        <p:tgtEl>
                                          <p:spTgt spid="7"/>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down)">
                                      <p:cBhvr>
                                        <p:cTn id="40" dur="1000"/>
                                        <p:tgtEl>
                                          <p:spTgt spid="37"/>
                                        </p:tgtEl>
                                      </p:cBhvr>
                                    </p:animEffect>
                                  </p:childTnLst>
                                </p:cTn>
                              </p:par>
                            </p:childTnLst>
                          </p:cTn>
                        </p:par>
                        <p:par>
                          <p:cTn id="41" fill="hold">
                            <p:stCondLst>
                              <p:cond delay="2500"/>
                            </p:stCondLst>
                            <p:childTnLst>
                              <p:par>
                                <p:cTn id="42" presetID="9" presetClass="entr" presetSubtype="0"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dissolve">
                                      <p:cBhvr>
                                        <p:cTn id="44" dur="1000"/>
                                        <p:tgtEl>
                                          <p:spTgt spid="21"/>
                                        </p:tgtEl>
                                      </p:cBhvr>
                                    </p:animEffect>
                                  </p:childTnLst>
                                </p:cTn>
                              </p:par>
                            </p:childTnLst>
                          </p:cTn>
                        </p:par>
                        <p:par>
                          <p:cTn id="45" fill="hold">
                            <p:stCondLst>
                              <p:cond delay="3500"/>
                            </p:stCondLst>
                            <p:childTnLst>
                              <p:par>
                                <p:cTn id="46" presetID="9" presetClass="entr" presetSubtype="0" fill="hold" grpId="0" nodeType="afterEffect">
                                  <p:stCondLst>
                                    <p:cond delay="0"/>
                                  </p:stCondLst>
                                  <p:childTnLst>
                                    <p:set>
                                      <p:cBhvr>
                                        <p:cTn id="47" dur="1" fill="hold">
                                          <p:stCondLst>
                                            <p:cond delay="0"/>
                                          </p:stCondLst>
                                        </p:cTn>
                                        <p:tgtEl>
                                          <p:spTgt spid="130"/>
                                        </p:tgtEl>
                                        <p:attrNameLst>
                                          <p:attrName>style.visibility</p:attrName>
                                        </p:attrNameLst>
                                      </p:cBhvr>
                                      <p:to>
                                        <p:strVal val="visible"/>
                                      </p:to>
                                    </p:set>
                                    <p:animEffect transition="in" filter="dissolve">
                                      <p:cBhvr>
                                        <p:cTn id="48" dur="10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p:bldP spid="130" grpId="0"/>
      <p:bldP spid="131" grpId="0" animBg="1"/>
      <p:bldP spid="131" grpId="1" animBg="1"/>
      <p:bldP spid="164" grpId="0" animBg="1"/>
      <p:bldP spid="165" grpId="0" animBg="1"/>
      <p:bldP spid="16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B2E433D-486F-E542-012F-201938FE27E0}"/>
              </a:ext>
            </a:extLst>
          </p:cNvPr>
          <p:cNvSpPr txBox="1">
            <a:spLocks/>
          </p:cNvSpPr>
          <p:nvPr/>
        </p:nvSpPr>
        <p:spPr bwMode="auto">
          <a:xfrm>
            <a:off x="1880288" y="-5690"/>
            <a:ext cx="8102600" cy="522288"/>
          </a:xfrm>
          <a:prstGeom prst="rect">
            <a:avLst/>
          </a:prstGeom>
          <a:ln>
            <a:miter lim="800000"/>
            <a:headEnd/>
            <a:tailEnd/>
          </a:ln>
          <a:effectLst>
            <a:outerShdw blurRad="63500" dist="38099" dir="2700000" algn="ctr" rotWithShape="0">
              <a:schemeClr val="bg2">
                <a:alpha val="74998"/>
              </a:schemeClr>
            </a:outerShdw>
          </a:effec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2800">
                <a:solidFill>
                  <a:schemeClr val="folHlink"/>
                </a:solidFill>
                <a:latin typeface="+mj-lt"/>
                <a:ea typeface="+mj-ea"/>
                <a:cs typeface="+mj-cs"/>
              </a:defRPr>
            </a:lvl1pPr>
            <a:lvl2pPr algn="ctr" rtl="0" eaLnBrk="0" fontAlgn="base" hangingPunct="0">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2pPr>
            <a:lvl3pPr algn="ctr" rtl="0" eaLnBrk="0" fontAlgn="base" hangingPunct="0">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3pPr>
            <a:lvl4pPr algn="ctr" rtl="0" eaLnBrk="0" fontAlgn="base" hangingPunct="0">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4pPr>
            <a:lvl5pPr algn="ctr" rtl="0" eaLnBrk="0" fontAlgn="base" hangingPunct="0">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5pPr>
            <a:lvl6pPr marL="457200" algn="ctr" rtl="0" fontAlgn="base">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6pPr>
            <a:lvl7pPr marL="914400" algn="ctr" rtl="0" fontAlgn="base">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7pPr>
            <a:lvl8pPr marL="1371600" algn="ctr" rtl="0" fontAlgn="base">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8pPr>
            <a:lvl9pPr marL="1828800" algn="ctr" rtl="0" fontAlgn="base">
              <a:spcBef>
                <a:spcPct val="0"/>
              </a:spcBef>
              <a:spcAft>
                <a:spcPct val="0"/>
              </a:spcAft>
              <a:defRPr kumimoji="1" sz="2800">
                <a:solidFill>
                  <a:schemeClr val="folHlink"/>
                </a:solidFill>
                <a:latin typeface="Bradley Hand ITC TT-Bold" charset="0"/>
                <a:ea typeface="ＭＳ Ｐゴシック" charset="-128"/>
                <a:cs typeface="ＭＳ Ｐゴシック" charset="-128"/>
              </a:defRPr>
            </a:lvl9pPr>
          </a:lstStyle>
          <a:p>
            <a:pPr>
              <a:defRPr/>
            </a:pPr>
            <a:r>
              <a:rPr lang="ja-JP" altLang="en-US" b="1" u="none">
                <a:solidFill>
                  <a:srgbClr val="0000FF"/>
                </a:solidFill>
                <a:latin typeface="Chalkboard"/>
                <a:ea typeface="ＭＳ Ｐゴシック" charset="0"/>
                <a:cs typeface="Chalkboard"/>
              </a:rPr>
              <a:t>‘</a:t>
            </a:r>
            <a:r>
              <a:rPr lang="en-US" altLang="ja-JP" b="1" u="none">
                <a:solidFill>
                  <a:srgbClr val="0000FF"/>
                </a:solidFill>
                <a:latin typeface="Chalkboard"/>
                <a:ea typeface="ＭＳ Ｐゴシック" charset="0"/>
                <a:cs typeface="Chalkboard"/>
              </a:rPr>
              <a:t>Symmetry Adapted’</a:t>
            </a:r>
            <a:r>
              <a:rPr lang="en-US" altLang="ja-JP" b="1">
                <a:solidFill>
                  <a:srgbClr val="0000FF"/>
                </a:solidFill>
                <a:latin typeface="Chalkboard"/>
                <a:ea typeface="ＭＳ Ｐゴシック" charset="0"/>
                <a:cs typeface="Chalkboard"/>
              </a:rPr>
              <a:t> / </a:t>
            </a:r>
            <a:r>
              <a:rPr lang="en-US" altLang="ja-JP" b="1" u="none">
                <a:solidFill>
                  <a:srgbClr val="0000FF"/>
                </a:solidFill>
                <a:latin typeface="Chalkboard"/>
                <a:ea typeface="ＭＳ Ｐゴシック" charset="0"/>
                <a:cs typeface="Chalkboard"/>
              </a:rPr>
              <a:t>SA-</a:t>
            </a:r>
            <a:r>
              <a:rPr lang="en-US" altLang="ja-JP" b="1" u="none">
                <a:solidFill>
                  <a:srgbClr val="803000"/>
                </a:solidFill>
                <a:latin typeface="Chalkboard"/>
                <a:ea typeface="ＭＳ Ｐゴシック" charset="0"/>
                <a:cs typeface="Chalkboard"/>
              </a:rPr>
              <a:t>NCSM Campaign</a:t>
            </a:r>
            <a:endParaRPr lang="en-US" b="1" u="none">
              <a:solidFill>
                <a:srgbClr val="803000"/>
              </a:solidFill>
              <a:latin typeface="Chalkboard"/>
              <a:ea typeface="ＭＳ Ｐゴシック" charset="0"/>
              <a:cs typeface="Chalkboard"/>
            </a:endParaRPr>
          </a:p>
        </p:txBody>
      </p:sp>
      <p:sp>
        <p:nvSpPr>
          <p:cNvPr id="5" name="Content Placeholder 2">
            <a:extLst>
              <a:ext uri="{FF2B5EF4-FFF2-40B4-BE49-F238E27FC236}">
                <a16:creationId xmlns:a16="http://schemas.microsoft.com/office/drawing/2014/main" id="{0A181B33-8A00-63EB-0CEB-71825792472F}"/>
              </a:ext>
            </a:extLst>
          </p:cNvPr>
          <p:cNvSpPr txBox="1">
            <a:spLocks/>
          </p:cNvSpPr>
          <p:nvPr/>
        </p:nvSpPr>
        <p:spPr bwMode="auto">
          <a:xfrm>
            <a:off x="1508190" y="860980"/>
            <a:ext cx="8928100" cy="1193800"/>
          </a:xfrm>
          <a:prstGeom prst="rect">
            <a:avLst/>
          </a:prstGeo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65138" indent="-465138" algn="l" rtl="0" eaLnBrk="0" fontAlgn="base" hangingPunct="0">
              <a:spcBef>
                <a:spcPct val="20000"/>
              </a:spcBef>
              <a:spcAft>
                <a:spcPct val="0"/>
              </a:spcAft>
              <a:buClr>
                <a:srgbClr val="2D5902"/>
              </a:buClr>
              <a:buFont typeface="Wingdings" charset="0"/>
              <a:buChar char=""/>
              <a:defRPr kumimoji="1" lang="en-US" sz="1100" b="1">
                <a:solidFill>
                  <a:schemeClr val="tx1"/>
                </a:solidFill>
                <a:latin typeface="+mn-lt"/>
                <a:ea typeface="+mn-ea"/>
                <a:cs typeface="+mn-cs"/>
              </a:defRPr>
            </a:lvl1pPr>
            <a:lvl2pPr marL="965200" indent="-385763" algn="l" rtl="0" eaLnBrk="0" fontAlgn="base" hangingPunct="0">
              <a:spcBef>
                <a:spcPct val="20000"/>
              </a:spcBef>
              <a:spcAft>
                <a:spcPct val="0"/>
              </a:spcAft>
              <a:buClr>
                <a:srgbClr val="2D5902"/>
              </a:buClr>
              <a:buFont typeface="Wingdings" charset="0"/>
              <a:buChar char=""/>
              <a:defRPr kumimoji="1" sz="2800">
                <a:solidFill>
                  <a:schemeClr val="tx1"/>
                </a:solidFill>
                <a:latin typeface="+mn-lt"/>
                <a:ea typeface="+mn-ea"/>
              </a:defRPr>
            </a:lvl2pPr>
            <a:lvl3pPr marL="1411288" indent="-331788" algn="l" rtl="0" eaLnBrk="0" fontAlgn="base" hangingPunct="0">
              <a:spcBef>
                <a:spcPct val="20000"/>
              </a:spcBef>
              <a:spcAft>
                <a:spcPct val="0"/>
              </a:spcAft>
              <a:buClr>
                <a:srgbClr val="2D5902"/>
              </a:buClr>
              <a:buFont typeface="Wingdings" charset="0"/>
              <a:buChar char=""/>
              <a:defRPr kumimoji="1" sz="2400">
                <a:solidFill>
                  <a:schemeClr val="tx1"/>
                </a:solidFill>
                <a:latin typeface="+mn-lt"/>
                <a:ea typeface="+mn-ea"/>
              </a:defRPr>
            </a:lvl3pPr>
            <a:lvl4pPr marL="1822450" indent="-296863" algn="l" rtl="0" eaLnBrk="0" fontAlgn="base" hangingPunct="0">
              <a:spcBef>
                <a:spcPct val="20000"/>
              </a:spcBef>
              <a:spcAft>
                <a:spcPct val="0"/>
              </a:spcAft>
              <a:buClr>
                <a:srgbClr val="2D5902"/>
              </a:buClr>
              <a:buFont typeface="Wingdings" charset="0"/>
              <a:buChar char=""/>
              <a:defRPr kumimoji="1" sz="2000">
                <a:solidFill>
                  <a:schemeClr val="tx1"/>
                </a:solidFill>
                <a:latin typeface="+mn-lt"/>
                <a:ea typeface="+mn-ea"/>
              </a:defRPr>
            </a:lvl4pPr>
            <a:lvl5pPr marL="2216150" indent="-279400" algn="l" rtl="0" eaLnBrk="0" fontAlgn="base" hangingPunct="0">
              <a:spcBef>
                <a:spcPct val="20000"/>
              </a:spcBef>
              <a:spcAft>
                <a:spcPct val="0"/>
              </a:spcAft>
              <a:buClr>
                <a:srgbClr val="2D5902"/>
              </a:buClr>
              <a:buFont typeface="Wingdings" charset="0"/>
              <a:buChar char=""/>
              <a:defRPr kumimoji="1" sz="2000">
                <a:solidFill>
                  <a:schemeClr val="tx1"/>
                </a:solidFill>
                <a:latin typeface="+mn-lt"/>
                <a:ea typeface="+mn-ea"/>
              </a:defRPr>
            </a:lvl5pPr>
            <a:lvl6pPr marL="2673350" indent="-279400" algn="l" rtl="0" fontAlgn="base">
              <a:spcBef>
                <a:spcPct val="20000"/>
              </a:spcBef>
              <a:spcAft>
                <a:spcPct val="0"/>
              </a:spcAft>
              <a:buClr>
                <a:srgbClr val="2D5902"/>
              </a:buClr>
              <a:buFont typeface="Wingdings" charset="2"/>
              <a:buChar char=""/>
              <a:defRPr kumimoji="1" sz="2000">
                <a:solidFill>
                  <a:schemeClr val="tx1"/>
                </a:solidFill>
                <a:latin typeface="+mn-lt"/>
                <a:ea typeface="+mn-ea"/>
              </a:defRPr>
            </a:lvl6pPr>
            <a:lvl7pPr marL="3130550" indent="-279400" algn="l" rtl="0" fontAlgn="base">
              <a:spcBef>
                <a:spcPct val="20000"/>
              </a:spcBef>
              <a:spcAft>
                <a:spcPct val="0"/>
              </a:spcAft>
              <a:buClr>
                <a:srgbClr val="2D5902"/>
              </a:buClr>
              <a:buFont typeface="Wingdings" charset="2"/>
              <a:buChar char=""/>
              <a:defRPr kumimoji="1" sz="2000">
                <a:solidFill>
                  <a:schemeClr val="tx1"/>
                </a:solidFill>
                <a:latin typeface="+mn-lt"/>
                <a:ea typeface="+mn-ea"/>
              </a:defRPr>
            </a:lvl7pPr>
            <a:lvl8pPr marL="3587750" indent="-279400" algn="l" rtl="0" fontAlgn="base">
              <a:spcBef>
                <a:spcPct val="20000"/>
              </a:spcBef>
              <a:spcAft>
                <a:spcPct val="0"/>
              </a:spcAft>
              <a:buClr>
                <a:srgbClr val="2D5902"/>
              </a:buClr>
              <a:buFont typeface="Wingdings" charset="2"/>
              <a:buChar char=""/>
              <a:defRPr kumimoji="1" sz="2000">
                <a:solidFill>
                  <a:schemeClr val="tx1"/>
                </a:solidFill>
                <a:latin typeface="+mn-lt"/>
                <a:ea typeface="+mn-ea"/>
              </a:defRPr>
            </a:lvl8pPr>
            <a:lvl9pPr marL="4044950" indent="-279400" algn="l" rtl="0" fontAlgn="base">
              <a:spcBef>
                <a:spcPct val="20000"/>
              </a:spcBef>
              <a:spcAft>
                <a:spcPct val="0"/>
              </a:spcAft>
              <a:buClr>
                <a:srgbClr val="2D5902"/>
              </a:buClr>
              <a:buFont typeface="Wingdings" charset="2"/>
              <a:buChar char=""/>
              <a:defRPr kumimoji="1" sz="2000">
                <a:solidFill>
                  <a:schemeClr val="tx1"/>
                </a:solidFill>
                <a:latin typeface="+mn-lt"/>
                <a:ea typeface="+mn-ea"/>
              </a:defRPr>
            </a:lvl9pPr>
          </a:lstStyle>
          <a:p>
            <a:pPr marL="0" indent="0">
              <a:lnSpc>
                <a:spcPct val="90000"/>
              </a:lnSpc>
              <a:buFont typeface="Wingdings" charset="0"/>
              <a:buNone/>
              <a:defRPr/>
            </a:pPr>
            <a:r>
              <a:rPr lang="en-US" sz="1800" u="none">
                <a:solidFill>
                  <a:schemeClr val="accent2">
                    <a:lumMod val="50000"/>
                  </a:schemeClr>
                </a:solidFill>
                <a:latin typeface="Chalkboard"/>
                <a:ea typeface="ＭＳ Ｐゴシック" charset="0"/>
                <a:cs typeface="Chalkboard"/>
              </a:rPr>
              <a:t>Goal –</a:t>
            </a:r>
          </a:p>
          <a:p>
            <a:pPr marL="228600" indent="0">
              <a:lnSpc>
                <a:spcPct val="80000"/>
              </a:lnSpc>
              <a:spcBef>
                <a:spcPct val="0"/>
              </a:spcBef>
              <a:spcAft>
                <a:spcPts val="600"/>
              </a:spcAft>
              <a:buFont typeface="Wingdings" charset="0"/>
              <a:buNone/>
              <a:defRPr/>
            </a:pPr>
            <a:r>
              <a:rPr lang="en-US" sz="1800" u="none">
                <a:solidFill>
                  <a:schemeClr val="accent2">
                    <a:lumMod val="50000"/>
                  </a:schemeClr>
                </a:solidFill>
                <a:latin typeface="Chalkboard"/>
                <a:ea typeface="ＭＳ Ｐゴシック" charset="0"/>
                <a:cs typeface="Chalkboard"/>
              </a:rPr>
              <a:t>Reproduce and predict properties of heavy as well as light nuclei, starting with and building upon QCD/EFT informed and inspired interactions …</a:t>
            </a:r>
          </a:p>
        </p:txBody>
      </p:sp>
      <p:sp>
        <p:nvSpPr>
          <p:cNvPr id="6" name="Content Placeholder 2">
            <a:extLst>
              <a:ext uri="{FF2B5EF4-FFF2-40B4-BE49-F238E27FC236}">
                <a16:creationId xmlns:a16="http://schemas.microsoft.com/office/drawing/2014/main" id="{E13134A2-5273-0F04-4565-0CCA410EDDDC}"/>
              </a:ext>
            </a:extLst>
          </p:cNvPr>
          <p:cNvSpPr txBox="1">
            <a:spLocks/>
          </p:cNvSpPr>
          <p:nvPr/>
        </p:nvSpPr>
        <p:spPr bwMode="auto">
          <a:xfrm>
            <a:off x="1558990" y="1610280"/>
            <a:ext cx="8483600" cy="438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228600" indent="-228600"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spcBef>
                <a:spcPct val="20000"/>
              </a:spcBef>
              <a:buClr>
                <a:srgbClr val="2D5902"/>
              </a:buClr>
              <a:buFont typeface="Wingdings" charset="0"/>
              <a:buNone/>
              <a:defRPr/>
            </a:pPr>
            <a:r>
              <a:rPr kumimoji="1" lang="en-US" sz="1800" b="1" u="none">
                <a:solidFill>
                  <a:schemeClr val="accent2">
                    <a:lumMod val="50000"/>
                  </a:schemeClr>
                </a:solidFill>
                <a:latin typeface="Chalkboard"/>
                <a:cs typeface="Chalkboard"/>
              </a:rPr>
              <a:t>Plan –</a:t>
            </a:r>
          </a:p>
          <a:p>
            <a:pPr marL="457200">
              <a:lnSpc>
                <a:spcPct val="80000"/>
              </a:lnSpc>
              <a:spcAft>
                <a:spcPts val="600"/>
              </a:spcAft>
              <a:buFont typeface="Wingdings" charset="2"/>
              <a:buChar char="ü"/>
              <a:defRPr/>
            </a:pPr>
            <a:r>
              <a:rPr lang="en-US" sz="1800" b="1" u="none">
                <a:solidFill>
                  <a:schemeClr val="accent2">
                    <a:lumMod val="50000"/>
                  </a:schemeClr>
                </a:solidFill>
                <a:latin typeface="Chalkboard"/>
                <a:cs typeface="Chalkboard"/>
              </a:rPr>
              <a:t>Exploit existing capabilities to evaluate probability of success and level of effort required to develop a full-blown symmetry adapted NCSM </a:t>
            </a:r>
            <a:endParaRPr kumimoji="1" lang="en-US" sz="1800" b="1" u="none">
              <a:solidFill>
                <a:schemeClr val="accent2">
                  <a:lumMod val="50000"/>
                </a:schemeClr>
              </a:solidFill>
              <a:latin typeface="Chalkboard"/>
              <a:cs typeface="Chalkboard"/>
            </a:endParaRPr>
          </a:p>
          <a:p>
            <a:pPr marL="457200">
              <a:lnSpc>
                <a:spcPct val="80000"/>
              </a:lnSpc>
              <a:spcAft>
                <a:spcPts val="600"/>
              </a:spcAft>
              <a:buClr>
                <a:srgbClr val="800000"/>
              </a:buClr>
              <a:buSzPct val="100000"/>
              <a:buFont typeface="Wingdings" charset="2"/>
              <a:buChar char="ü"/>
              <a:defRPr/>
            </a:pPr>
            <a:r>
              <a:rPr kumimoji="1" lang="en-US" sz="1800" b="1" u="none">
                <a:solidFill>
                  <a:srgbClr val="0000FF"/>
                </a:solidFill>
                <a:latin typeface="Chalkboard"/>
                <a:cs typeface="Chalkboard"/>
              </a:rPr>
              <a:t>Develop a symmetry adapted no-core shell model code that capitalizes on exact and approximate (partial) symmetries of nuclei (SA-NCSM)</a:t>
            </a:r>
          </a:p>
          <a:p>
            <a:pPr indent="0">
              <a:lnSpc>
                <a:spcPct val="90000"/>
              </a:lnSpc>
              <a:spcAft>
                <a:spcPts val="600"/>
              </a:spcAft>
              <a:buClr>
                <a:srgbClr val="800000"/>
              </a:buClr>
              <a:buSzPct val="100000"/>
              <a:defRPr/>
            </a:pPr>
            <a:endParaRPr kumimoji="1" lang="en-US" sz="1800" b="1" u="none">
              <a:solidFill>
                <a:srgbClr val="0000FF"/>
              </a:solidFill>
              <a:latin typeface="Chalkboard"/>
              <a:cs typeface="Chalkboard"/>
            </a:endParaRPr>
          </a:p>
          <a:p>
            <a:pPr marL="457200">
              <a:lnSpc>
                <a:spcPct val="90000"/>
              </a:lnSpc>
              <a:spcAft>
                <a:spcPts val="600"/>
              </a:spcAft>
              <a:buClr>
                <a:srgbClr val="800000"/>
              </a:buClr>
              <a:buSzPct val="100000"/>
              <a:buFont typeface="Wingdings" charset="2"/>
              <a:buChar char="ü"/>
              <a:defRPr/>
            </a:pPr>
            <a:endParaRPr kumimoji="1" lang="en-US" sz="1800" b="1" u="none">
              <a:solidFill>
                <a:srgbClr val="0000FF"/>
              </a:solidFill>
              <a:latin typeface="Chalkboard"/>
              <a:cs typeface="Chalkboard"/>
            </a:endParaRPr>
          </a:p>
          <a:p>
            <a:pPr indent="0">
              <a:lnSpc>
                <a:spcPct val="90000"/>
              </a:lnSpc>
              <a:spcAft>
                <a:spcPts val="600"/>
              </a:spcAft>
              <a:buClr>
                <a:srgbClr val="800000"/>
              </a:buClr>
              <a:buSzPct val="100000"/>
              <a:defRPr/>
            </a:pPr>
            <a:endParaRPr kumimoji="1" lang="en-US" sz="1800" b="1" u="none">
              <a:solidFill>
                <a:srgbClr val="0000FF"/>
              </a:solidFill>
              <a:latin typeface="Chalkboard"/>
              <a:cs typeface="Chalkboard"/>
            </a:endParaRPr>
          </a:p>
          <a:p>
            <a:pPr indent="0">
              <a:lnSpc>
                <a:spcPct val="80000"/>
              </a:lnSpc>
              <a:spcBef>
                <a:spcPts val="1200"/>
              </a:spcBef>
              <a:buClr>
                <a:srgbClr val="800000"/>
              </a:buClr>
              <a:buSzPct val="100000"/>
              <a:defRPr/>
            </a:pPr>
            <a:endParaRPr kumimoji="1" lang="en-US" sz="800" b="1" u="none">
              <a:solidFill>
                <a:srgbClr val="FF0000"/>
              </a:solidFill>
              <a:latin typeface="Chalkboard"/>
              <a:cs typeface="Chalkboard"/>
            </a:endParaRPr>
          </a:p>
          <a:p>
            <a:pPr marL="457200">
              <a:lnSpc>
                <a:spcPct val="80000"/>
              </a:lnSpc>
              <a:spcBef>
                <a:spcPts val="1200"/>
              </a:spcBef>
              <a:buClr>
                <a:srgbClr val="800000"/>
              </a:buClr>
              <a:buSzPct val="100000"/>
              <a:buFont typeface="Wingdings" charset="2"/>
              <a:buChar char="ü"/>
              <a:defRPr/>
            </a:pPr>
            <a:r>
              <a:rPr kumimoji="1" lang="en-US" sz="1800" b="1" u="none">
                <a:solidFill>
                  <a:srgbClr val="FF0000"/>
                </a:solidFill>
                <a:latin typeface="Chalkboard"/>
                <a:cs typeface="Chalkboard"/>
              </a:rPr>
              <a:t>Study the emergence of collective phenomena, tracking their evolution to and from fundamental (</a:t>
            </a:r>
            <a:r>
              <a:rPr kumimoji="1" lang="en-US" sz="1800" b="1" i="1" u="none">
                <a:solidFill>
                  <a:srgbClr val="FF0000"/>
                </a:solidFill>
                <a:latin typeface="Chalkboard"/>
                <a:cs typeface="Chalkboard"/>
              </a:rPr>
              <a:t>ab initio</a:t>
            </a:r>
            <a:r>
              <a:rPr kumimoji="1" lang="en-US" sz="1800" b="1" u="none">
                <a:solidFill>
                  <a:srgbClr val="FF0000"/>
                </a:solidFill>
                <a:latin typeface="Chalkboard"/>
                <a:cs typeface="Chalkboard"/>
              </a:rPr>
              <a:t>) features of the interaction </a:t>
            </a:r>
          </a:p>
        </p:txBody>
      </p:sp>
      <p:sp>
        <p:nvSpPr>
          <p:cNvPr id="7" name="Text Box 1029">
            <a:extLst>
              <a:ext uri="{FF2B5EF4-FFF2-40B4-BE49-F238E27FC236}">
                <a16:creationId xmlns:a16="http://schemas.microsoft.com/office/drawing/2014/main" id="{3553729B-F951-428C-B398-19F21805BB15}"/>
              </a:ext>
            </a:extLst>
          </p:cNvPr>
          <p:cNvSpPr txBox="1">
            <a:spLocks noChangeArrowheads="1"/>
          </p:cNvSpPr>
          <p:nvPr/>
        </p:nvSpPr>
        <p:spPr bwMode="auto">
          <a:xfrm>
            <a:off x="2074928" y="2886630"/>
            <a:ext cx="7883525" cy="13808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8600" indent="-228600"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marL="0" indent="0">
              <a:lnSpc>
                <a:spcPct val="80000"/>
              </a:lnSpc>
              <a:buClr>
                <a:srgbClr val="800000"/>
              </a:buClr>
              <a:buSzPct val="100000"/>
            </a:pPr>
            <a:endParaRPr kumimoji="1" lang="en-US" sz="800" u="none">
              <a:solidFill>
                <a:srgbClr val="0000FF"/>
              </a:solidFill>
              <a:latin typeface="Chalkboard"/>
              <a:cs typeface="Chalkboard"/>
            </a:endParaRPr>
          </a:p>
          <a:p>
            <a:pPr>
              <a:lnSpc>
                <a:spcPct val="80000"/>
              </a:lnSpc>
              <a:buClr>
                <a:srgbClr val="800000"/>
              </a:buClr>
              <a:buSzPct val="100000"/>
              <a:buFont typeface="Arial" charset="0"/>
              <a:buChar char="•"/>
            </a:pPr>
            <a:r>
              <a:rPr kumimoji="1" lang="en-US" u="none">
                <a:solidFill>
                  <a:srgbClr val="0000FF"/>
                </a:solidFill>
                <a:latin typeface="Chalkboard"/>
                <a:cs typeface="Chalkboard"/>
              </a:rPr>
              <a:t>Exploit existing NCSM technology to prove efficacy of method, revealing  (or not) any inherent limitations</a:t>
            </a:r>
          </a:p>
          <a:p>
            <a:pPr>
              <a:lnSpc>
                <a:spcPct val="80000"/>
              </a:lnSpc>
              <a:buClr>
                <a:srgbClr val="800000"/>
              </a:buClr>
              <a:buSzPct val="100000"/>
              <a:buFont typeface="Arial" charset="0"/>
              <a:buChar char="•"/>
            </a:pPr>
            <a:r>
              <a:rPr kumimoji="1" lang="en-US" u="none">
                <a:solidFill>
                  <a:srgbClr val="0000FF"/>
                </a:solidFill>
                <a:latin typeface="Chalkboard"/>
                <a:cs typeface="Chalkboard"/>
              </a:rPr>
              <a:t>Explore need (or not) for renormalization, winnowing the space to physically relevant and tractable subspaces, etc.</a:t>
            </a:r>
          </a:p>
          <a:p>
            <a:pPr>
              <a:lnSpc>
                <a:spcPct val="80000"/>
              </a:lnSpc>
              <a:buClr>
                <a:srgbClr val="800000"/>
              </a:buClr>
              <a:buSzPct val="100000"/>
              <a:buFont typeface="Arial" charset="0"/>
              <a:buChar char="•"/>
            </a:pPr>
            <a:r>
              <a:rPr kumimoji="1" lang="en-US" u="none">
                <a:solidFill>
                  <a:srgbClr val="0000FF"/>
                </a:solidFill>
                <a:latin typeface="Chalkboard"/>
                <a:cs typeface="Chalkboard"/>
              </a:rPr>
              <a:t>Evaluate extensibility of theory and its characteristics by taking full advantage of emerging computational resources</a:t>
            </a:r>
          </a:p>
        </p:txBody>
      </p:sp>
      <p:sp>
        <p:nvSpPr>
          <p:cNvPr id="8" name="TextBox 7">
            <a:extLst>
              <a:ext uri="{FF2B5EF4-FFF2-40B4-BE49-F238E27FC236}">
                <a16:creationId xmlns:a16="http://schemas.microsoft.com/office/drawing/2014/main" id="{BF61D42C-B8CD-117B-BB80-1D6E8B472A64}"/>
              </a:ext>
            </a:extLst>
          </p:cNvPr>
          <p:cNvSpPr txBox="1">
            <a:spLocks noChangeArrowheads="1"/>
          </p:cNvSpPr>
          <p:nvPr/>
        </p:nvSpPr>
        <p:spPr bwMode="auto">
          <a:xfrm>
            <a:off x="2719560" y="645080"/>
            <a:ext cx="2721237"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eaLnBrk="1" hangingPunct="1"/>
            <a:r>
              <a:rPr lang="en-US" sz="1800" b="1" u="none">
                <a:solidFill>
                  <a:srgbClr val="803000"/>
                </a:solidFill>
                <a:latin typeface="Chalkboard"/>
                <a:cs typeface="Chalkboard"/>
              </a:rPr>
              <a:t>Timeline:  5 (2002-06)</a:t>
            </a:r>
          </a:p>
        </p:txBody>
      </p:sp>
      <p:sp>
        <p:nvSpPr>
          <p:cNvPr id="9" name="Rectangle 8">
            <a:extLst>
              <a:ext uri="{FF2B5EF4-FFF2-40B4-BE49-F238E27FC236}">
                <a16:creationId xmlns:a16="http://schemas.microsoft.com/office/drawing/2014/main" id="{CB02B3F3-EF7D-672D-2DE3-580A1E7BD5DD}"/>
              </a:ext>
            </a:extLst>
          </p:cNvPr>
          <p:cNvSpPr>
            <a:spLocks noChangeArrowheads="1"/>
          </p:cNvSpPr>
          <p:nvPr/>
        </p:nvSpPr>
        <p:spPr bwMode="auto">
          <a:xfrm>
            <a:off x="1978090" y="4810680"/>
            <a:ext cx="8001000" cy="14285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355600" indent="-222250">
              <a:lnSpc>
                <a:spcPct val="80000"/>
              </a:lnSpc>
              <a:buClr>
                <a:srgbClr val="800000"/>
              </a:buClr>
              <a:buSzPct val="100000"/>
              <a:buFont typeface="Arial" charset="0"/>
              <a:buChar char="•"/>
            </a:pPr>
            <a:r>
              <a:rPr kumimoji="1" lang="en-US" u="none">
                <a:solidFill>
                  <a:srgbClr val="FF0000"/>
                </a:solidFill>
                <a:latin typeface="Chalkboard"/>
                <a:cs typeface="Chalkboard"/>
              </a:rPr>
              <a:t>Apply the theory to study of extreme processes known to be very important to understanding nuclei and nuclear systems</a:t>
            </a:r>
          </a:p>
          <a:p>
            <a:pPr marL="355600" indent="-222250">
              <a:lnSpc>
                <a:spcPct val="80000"/>
              </a:lnSpc>
              <a:buClr>
                <a:srgbClr val="800000"/>
              </a:buClr>
              <a:buSzPct val="100000"/>
              <a:buFont typeface="Arial" charset="0"/>
              <a:buChar char="•"/>
            </a:pPr>
            <a:r>
              <a:rPr kumimoji="1" lang="en-US" u="none">
                <a:solidFill>
                  <a:srgbClr val="FF0000"/>
                </a:solidFill>
                <a:latin typeface="Chalkboard"/>
                <a:cs typeface="Chalkboard"/>
              </a:rPr>
              <a:t>Ultimately develop a `user-friendly’ code (desktop version) for easy applications and teaching as well as training purposes</a:t>
            </a:r>
          </a:p>
          <a:p>
            <a:pPr marL="355600" indent="-222250">
              <a:lnSpc>
                <a:spcPct val="80000"/>
              </a:lnSpc>
              <a:buClr>
                <a:srgbClr val="800000"/>
              </a:buClr>
              <a:buSzPct val="100000"/>
              <a:buFont typeface="Arial" charset="0"/>
              <a:buChar char="•"/>
            </a:pPr>
            <a:r>
              <a:rPr kumimoji="1" lang="en-US" u="none">
                <a:solidFill>
                  <a:srgbClr val="FF0000"/>
                </a:solidFill>
                <a:latin typeface="Chalkboard"/>
                <a:cs typeface="Chalkboard"/>
              </a:rPr>
              <a:t>Extend the theory to </a:t>
            </a:r>
            <a:r>
              <a:rPr kumimoji="1" lang="en-US">
                <a:solidFill>
                  <a:srgbClr val="FF0000"/>
                </a:solidFill>
                <a:latin typeface="Chalkboard"/>
                <a:cs typeface="Chalkboard"/>
              </a:rPr>
              <a:t>nuclear reactions - </a:t>
            </a:r>
            <a:r>
              <a:rPr kumimoji="1" lang="en-US" u="none">
                <a:solidFill>
                  <a:srgbClr val="FF0000"/>
                </a:solidFill>
                <a:latin typeface="Chalkboard"/>
                <a:cs typeface="Chalkboard"/>
              </a:rPr>
              <a:t>coupling to continuum and apply the results to </a:t>
            </a:r>
            <a:r>
              <a:rPr kumimoji="1" lang="en-US">
                <a:solidFill>
                  <a:srgbClr val="FF0000"/>
                </a:solidFill>
                <a:latin typeface="Chalkboard"/>
                <a:cs typeface="Chalkboard"/>
              </a:rPr>
              <a:t>important astrophysical processes</a:t>
            </a:r>
            <a:endParaRPr kumimoji="1" lang="en-US" u="none">
              <a:solidFill>
                <a:srgbClr val="FF0000"/>
              </a:solidFill>
              <a:latin typeface="Chalkboard"/>
              <a:cs typeface="Chalkboard"/>
            </a:endParaRPr>
          </a:p>
        </p:txBody>
      </p:sp>
      <p:sp>
        <p:nvSpPr>
          <p:cNvPr id="10" name="TextBox 5">
            <a:extLst>
              <a:ext uri="{FF2B5EF4-FFF2-40B4-BE49-F238E27FC236}">
                <a16:creationId xmlns:a16="http://schemas.microsoft.com/office/drawing/2014/main" id="{4967046D-635C-438E-1022-5CCE1F140802}"/>
              </a:ext>
            </a:extLst>
          </p:cNvPr>
          <p:cNvSpPr txBox="1">
            <a:spLocks noChangeArrowheads="1"/>
          </p:cNvSpPr>
          <p:nvPr/>
        </p:nvSpPr>
        <p:spPr bwMode="auto">
          <a:xfrm>
            <a:off x="5399260" y="645080"/>
            <a:ext cx="1942792"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eaLnBrk="1" hangingPunct="1"/>
            <a:r>
              <a:rPr lang="en-US" sz="1800" b="1" u="none">
                <a:solidFill>
                  <a:srgbClr val="0000FF"/>
                </a:solidFill>
                <a:latin typeface="Chalkboard"/>
                <a:cs typeface="Chalkboard"/>
              </a:rPr>
              <a:t>+ 5 (2007-2011)</a:t>
            </a:r>
            <a:endParaRPr lang="en-US" sz="1800" b="1" u="none">
              <a:solidFill>
                <a:srgbClr val="803000"/>
              </a:solidFill>
              <a:latin typeface="Chalkboard"/>
              <a:cs typeface="Chalkboard"/>
            </a:endParaRPr>
          </a:p>
        </p:txBody>
      </p:sp>
      <p:sp>
        <p:nvSpPr>
          <p:cNvPr id="11" name="TextBox 5">
            <a:extLst>
              <a:ext uri="{FF2B5EF4-FFF2-40B4-BE49-F238E27FC236}">
                <a16:creationId xmlns:a16="http://schemas.microsoft.com/office/drawing/2014/main" id="{98AB9DD1-8027-7EC9-46D8-B95CD219F768}"/>
              </a:ext>
            </a:extLst>
          </p:cNvPr>
          <p:cNvSpPr txBox="1">
            <a:spLocks noChangeArrowheads="1"/>
          </p:cNvSpPr>
          <p:nvPr/>
        </p:nvSpPr>
        <p:spPr bwMode="auto">
          <a:xfrm>
            <a:off x="7342360" y="657780"/>
            <a:ext cx="204491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eaLnBrk="1" hangingPunct="1"/>
            <a:r>
              <a:rPr lang="en-US" sz="1800" b="1" u="none">
                <a:solidFill>
                  <a:srgbClr val="FF0000"/>
                </a:solidFill>
                <a:latin typeface="Chalkboard"/>
                <a:cs typeface="Chalkboard"/>
              </a:rPr>
              <a:t>+ 5 (2012-20XX)</a:t>
            </a:r>
            <a:endParaRPr lang="en-US" sz="1800" b="1" u="none">
              <a:solidFill>
                <a:srgbClr val="803000"/>
              </a:solidFill>
              <a:latin typeface="Chalkboard"/>
              <a:cs typeface="Chalkboard"/>
            </a:endParaRPr>
          </a:p>
        </p:txBody>
      </p:sp>
      <p:cxnSp>
        <p:nvCxnSpPr>
          <p:cNvPr id="2" name="Straight Connector 1">
            <a:extLst>
              <a:ext uri="{FF2B5EF4-FFF2-40B4-BE49-F238E27FC236}">
                <a16:creationId xmlns:a16="http://schemas.microsoft.com/office/drawing/2014/main" id="{55287562-CB90-821A-D1C8-6904AF9D5278}"/>
              </a:ext>
            </a:extLst>
          </p:cNvPr>
          <p:cNvCxnSpPr>
            <a:cxnSpLocks/>
          </p:cNvCxnSpPr>
          <p:nvPr/>
        </p:nvCxnSpPr>
        <p:spPr>
          <a:xfrm>
            <a:off x="1618735" y="516598"/>
            <a:ext cx="8360355"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9707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dissolve">
                                      <p:cBhvr>
                                        <p:cTn id="10" dur="500"/>
                                        <p:tgtEl>
                                          <p:spTgt spid="6">
                                            <p:txEl>
                                              <p:pRg st="0" end="0"/>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dissolv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par>
                                <p:cTn id="19" presetID="9" presetClass="entr" presetSubtype="0" fill="hold"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dissolve">
                                      <p:cBhvr>
                                        <p:cTn id="21" dur="500"/>
                                        <p:tgtEl>
                                          <p:spTgt spid="6">
                                            <p:txEl>
                                              <p:pRg st="2" end="2"/>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dissolv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ssolve">
                                      <p:cBhvr>
                                        <p:cTn id="29" dur="500"/>
                                        <p:tgtEl>
                                          <p:spTgt spid="11"/>
                                        </p:tgtEl>
                                      </p:cBhvr>
                                    </p:animEffect>
                                  </p:childTnLst>
                                </p:cTn>
                              </p:par>
                              <p:par>
                                <p:cTn id="30" presetID="9" presetClass="entr" presetSubtype="0" fill="hold" nodeType="withEffect">
                                  <p:stCondLst>
                                    <p:cond delay="0"/>
                                  </p:stCondLst>
                                  <p:childTnLst>
                                    <p:set>
                                      <p:cBhvr>
                                        <p:cTn id="31" dur="1" fill="hold">
                                          <p:stCondLst>
                                            <p:cond delay="0"/>
                                          </p:stCondLst>
                                        </p:cTn>
                                        <p:tgtEl>
                                          <p:spTgt spid="6">
                                            <p:txEl>
                                              <p:pRg st="7" end="7"/>
                                            </p:txEl>
                                          </p:spTgt>
                                        </p:tgtEl>
                                        <p:attrNameLst>
                                          <p:attrName>style.visibility</p:attrName>
                                        </p:attrNameLst>
                                      </p:cBhvr>
                                      <p:to>
                                        <p:strVal val="visible"/>
                                      </p:to>
                                    </p:set>
                                    <p:animEffect transition="in" filter="dissolve">
                                      <p:cBhvr>
                                        <p:cTn id="32" dur="500"/>
                                        <p:tgtEl>
                                          <p:spTgt spid="6">
                                            <p:txEl>
                                              <p:pRg st="7" end="7"/>
                                            </p:txEl>
                                          </p:spTgt>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Group 88">
            <a:extLst>
              <a:ext uri="{FF2B5EF4-FFF2-40B4-BE49-F238E27FC236}">
                <a16:creationId xmlns:a16="http://schemas.microsoft.com/office/drawing/2014/main" id="{92FCC35B-722C-F0A6-2BBF-0C65F90909A7}"/>
              </a:ext>
            </a:extLst>
          </p:cNvPr>
          <p:cNvGrpSpPr/>
          <p:nvPr/>
        </p:nvGrpSpPr>
        <p:grpSpPr>
          <a:xfrm>
            <a:off x="6686515" y="912612"/>
            <a:ext cx="3073400" cy="1193618"/>
            <a:chOff x="6702311" y="911167"/>
            <a:chExt cx="3073400" cy="1193618"/>
          </a:xfrm>
        </p:grpSpPr>
        <p:sp>
          <p:nvSpPr>
            <p:cNvPr id="19" name="Text Box 55">
              <a:extLst>
                <a:ext uri="{FF2B5EF4-FFF2-40B4-BE49-F238E27FC236}">
                  <a16:creationId xmlns:a16="http://schemas.microsoft.com/office/drawing/2014/main" id="{9923D74E-4BFB-9F70-AB57-9DA8BD4B38B7}"/>
                </a:ext>
              </a:extLst>
            </p:cNvPr>
            <p:cNvSpPr txBox="1">
              <a:spLocks noChangeArrowheads="1"/>
            </p:cNvSpPr>
            <p:nvPr/>
          </p:nvSpPr>
          <p:spPr bwMode="auto">
            <a:xfrm>
              <a:off x="6713213" y="1032602"/>
              <a:ext cx="2987675" cy="642973"/>
            </a:xfrm>
            <a:prstGeom prst="rect">
              <a:avLst/>
            </a:prstGeom>
            <a:noFill/>
            <a:ln w="9525">
              <a:noFill/>
              <a:miter lim="800000"/>
              <a:headEnd/>
              <a:tailEnd/>
            </a:ln>
            <a:effectLst>
              <a:outerShdw blurRad="63500" dist="38099" dir="2700000" algn="ctr" rotWithShape="0">
                <a:schemeClr val="bg2">
                  <a:alpha val="74998"/>
                </a:schemeClr>
              </a:outerShdw>
            </a:effec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lnSpc>
                  <a:spcPct val="70000"/>
                </a:lnSpc>
                <a:defRPr/>
              </a:pPr>
              <a:r>
                <a:rPr lang="en-US" b="1" u="none">
                  <a:solidFill>
                    <a:schemeClr val="accent2">
                      <a:lumMod val="50000"/>
                    </a:schemeClr>
                  </a:solidFill>
                  <a:latin typeface="Chalkboard" panose="03050602040202020205" pitchFamily="66" charset="77"/>
                </a:rPr>
                <a:t>… Proof of Principle …</a:t>
              </a:r>
              <a:endParaRPr lang="en-US" altLang="ja-JP" b="1" u="none">
                <a:solidFill>
                  <a:schemeClr val="accent2">
                    <a:lumMod val="50000"/>
                  </a:schemeClr>
                </a:solidFill>
                <a:latin typeface="Chalkboard" panose="03050602040202020205" pitchFamily="66" charset="77"/>
              </a:endParaRPr>
            </a:p>
            <a:p>
              <a:pPr algn="ctr" eaLnBrk="1" hangingPunct="1">
                <a:lnSpc>
                  <a:spcPct val="75000"/>
                </a:lnSpc>
                <a:defRPr/>
              </a:pPr>
              <a:endParaRPr lang="en-US" b="1" u="none">
                <a:solidFill>
                  <a:schemeClr val="accent2">
                    <a:lumMod val="50000"/>
                  </a:schemeClr>
                </a:solidFill>
                <a:latin typeface="Chalkboard" panose="03050602040202020205" pitchFamily="66" charset="77"/>
              </a:endParaRPr>
            </a:p>
            <a:p>
              <a:pPr algn="ctr" eaLnBrk="1" hangingPunct="1">
                <a:lnSpc>
                  <a:spcPct val="75000"/>
                </a:lnSpc>
                <a:defRPr/>
              </a:pPr>
              <a:endParaRPr lang="en-US" b="1" u="none">
                <a:solidFill>
                  <a:schemeClr val="accent2">
                    <a:lumMod val="50000"/>
                  </a:schemeClr>
                </a:solidFill>
                <a:latin typeface="Chalkboard" panose="03050602040202020205" pitchFamily="66" charset="77"/>
              </a:endParaRPr>
            </a:p>
          </p:txBody>
        </p:sp>
        <p:sp>
          <p:nvSpPr>
            <p:cNvPr id="20" name="Line 56">
              <a:extLst>
                <a:ext uri="{FF2B5EF4-FFF2-40B4-BE49-F238E27FC236}">
                  <a16:creationId xmlns:a16="http://schemas.microsoft.com/office/drawing/2014/main" id="{428CCB43-B36F-DA5E-94C8-74B941D62B64}"/>
                </a:ext>
              </a:extLst>
            </p:cNvPr>
            <p:cNvSpPr>
              <a:spLocks noChangeShapeType="1"/>
            </p:cNvSpPr>
            <p:nvPr/>
          </p:nvSpPr>
          <p:spPr bwMode="auto">
            <a:xfrm>
              <a:off x="6835450" y="1327416"/>
              <a:ext cx="2743200" cy="0"/>
            </a:xfrm>
            <a:prstGeom prst="line">
              <a:avLst/>
            </a:prstGeom>
            <a:noFill/>
            <a:ln w="28575" cmpd="sng">
              <a:solidFill>
                <a:schemeClr val="accent2">
                  <a:lumMod val="50000"/>
                </a:schemeClr>
              </a:solidFill>
              <a:round/>
              <a:headEnd/>
              <a:tailEnd/>
            </a:ln>
            <a:effectLst>
              <a:outerShdw blurRad="63500" dist="38099" dir="2700000" algn="ctr" rotWithShape="0">
                <a:schemeClr val="bg2">
                  <a:alpha val="74998"/>
                </a:schemeClr>
              </a:outerShdw>
            </a:effectLst>
          </p:spPr>
          <p:txBody>
            <a:bodyPr wrap="none" anchor="ctr"/>
            <a:lstStyle/>
            <a:p>
              <a:pPr>
                <a:defRPr/>
              </a:pPr>
              <a:endParaRPr lang="en-US">
                <a:latin typeface="Times" pitchFamily="1" charset="0"/>
                <a:ea typeface="ＭＳ Ｐゴシック" pitchFamily="1" charset="-128"/>
                <a:cs typeface="ＭＳ Ｐゴシック" pitchFamily="1" charset="-128"/>
              </a:endParaRPr>
            </a:p>
          </p:txBody>
        </p:sp>
        <p:sp>
          <p:nvSpPr>
            <p:cNvPr id="21" name="Rectangle 57">
              <a:extLst>
                <a:ext uri="{FF2B5EF4-FFF2-40B4-BE49-F238E27FC236}">
                  <a16:creationId xmlns:a16="http://schemas.microsoft.com/office/drawing/2014/main" id="{FCD890A7-B645-A9CF-509E-0C4C1E4A1C51}"/>
                </a:ext>
              </a:extLst>
            </p:cNvPr>
            <p:cNvSpPr>
              <a:spLocks noChangeArrowheads="1"/>
            </p:cNvSpPr>
            <p:nvPr/>
          </p:nvSpPr>
          <p:spPr bwMode="auto">
            <a:xfrm>
              <a:off x="6702311" y="911167"/>
              <a:ext cx="3073400" cy="1193618"/>
            </a:xfrm>
            <a:prstGeom prst="rect">
              <a:avLst/>
            </a:prstGeom>
            <a:noFill/>
            <a:ln w="38100" cmpd="sng">
              <a:solidFill>
                <a:schemeClr val="accent2">
                  <a:lumMod val="50000"/>
                </a:schemeClr>
              </a:solidFill>
              <a:miter lim="800000"/>
              <a:headEnd/>
              <a:tailEnd/>
            </a:ln>
            <a:effectLst>
              <a:outerShdw blurRad="63500" dist="38099" dir="2700000" algn="ctr" rotWithShape="0">
                <a:schemeClr val="bg2">
                  <a:alpha val="74998"/>
                </a:schemeClr>
              </a:outerShdw>
            </a:effectLst>
          </p:spPr>
          <p:txBody>
            <a:bodyPr wrap="none" anchor="ctr"/>
            <a:lstStyle/>
            <a:p>
              <a:pPr>
                <a:defRPr/>
              </a:pPr>
              <a:endParaRPr lang="en-US">
                <a:latin typeface="Times" pitchFamily="1" charset="0"/>
                <a:ea typeface="ＭＳ Ｐゴシック" pitchFamily="1" charset="-128"/>
                <a:cs typeface="ＭＳ Ｐゴシック" pitchFamily="1" charset="-128"/>
              </a:endParaRPr>
            </a:p>
          </p:txBody>
        </p:sp>
        <p:sp>
          <p:nvSpPr>
            <p:cNvPr id="72" name="TextBox 71">
              <a:extLst>
                <a:ext uri="{FF2B5EF4-FFF2-40B4-BE49-F238E27FC236}">
                  <a16:creationId xmlns:a16="http://schemas.microsoft.com/office/drawing/2014/main" id="{E251F262-277A-C041-945E-1B32D8BDD8A0}"/>
                </a:ext>
              </a:extLst>
            </p:cNvPr>
            <p:cNvSpPr txBox="1"/>
            <p:nvPr/>
          </p:nvSpPr>
          <p:spPr>
            <a:xfrm>
              <a:off x="6747549" y="1355070"/>
              <a:ext cx="2987674" cy="738664"/>
            </a:xfrm>
            <a:prstGeom prst="rect">
              <a:avLst/>
            </a:prstGeom>
            <a:noFill/>
          </p:spPr>
          <p:txBody>
            <a:bodyPr wrap="square" rtlCol="0">
              <a:spAutoFit/>
            </a:bodyPr>
            <a:lstStyle/>
            <a:p>
              <a:pPr algn="ctr"/>
              <a:r>
                <a:rPr lang="en-US" sz="1400" b="1">
                  <a:solidFill>
                    <a:schemeClr val="accent2">
                      <a:lumMod val="50000"/>
                    </a:schemeClr>
                  </a:solidFill>
                  <a:latin typeface="Chalkboard" panose="03050602040202020205" pitchFamily="66" charset="77"/>
                </a:rPr>
                <a:t>Simplicity within Complexity</a:t>
              </a:r>
            </a:p>
            <a:p>
              <a:pPr algn="ctr"/>
              <a:r>
                <a:rPr lang="en-US" sz="1400" b="1">
                  <a:solidFill>
                    <a:srgbClr val="FF0000"/>
                  </a:solidFill>
                  <a:latin typeface="Chalkboard" panose="03050602040202020205" pitchFamily="66" charset="77"/>
                </a:rPr>
                <a:t>Yea? or Nay?</a:t>
              </a:r>
            </a:p>
            <a:p>
              <a:pPr algn="ctr"/>
              <a:r>
                <a:rPr lang="en-US" sz="1400" b="1">
                  <a:solidFill>
                    <a:schemeClr val="accent2">
                      <a:lumMod val="50000"/>
                    </a:schemeClr>
                  </a:solidFill>
                  <a:latin typeface="Chalkboard" panose="03050602040202020205" pitchFamily="66" charset="77"/>
                </a:rPr>
                <a:t>This is the question!</a:t>
              </a:r>
            </a:p>
          </p:txBody>
        </p:sp>
      </p:grpSp>
      <p:sp>
        <p:nvSpPr>
          <p:cNvPr id="2" name="Title 1">
            <a:extLst>
              <a:ext uri="{FF2B5EF4-FFF2-40B4-BE49-F238E27FC236}">
                <a16:creationId xmlns:a16="http://schemas.microsoft.com/office/drawing/2014/main" id="{334FE6A0-50CE-1F76-F1A7-70DAB9F1D352}"/>
              </a:ext>
            </a:extLst>
          </p:cNvPr>
          <p:cNvSpPr>
            <a:spLocks/>
          </p:cNvSpPr>
          <p:nvPr/>
        </p:nvSpPr>
        <p:spPr bwMode="auto">
          <a:xfrm>
            <a:off x="1579449" y="35801"/>
            <a:ext cx="8196262" cy="522287"/>
          </a:xfrm>
          <a:prstGeom prst="rect">
            <a:avLst/>
          </a:prstGeom>
          <a:noFill/>
          <a:ln w="9525">
            <a:noFill/>
            <a:miter lim="800000"/>
            <a:headEnd/>
            <a:tailEnd/>
          </a:ln>
          <a:effectLst>
            <a:outerShdw blurRad="63500" dist="38099" dir="2700000" algn="ctr" rotWithShape="0">
              <a:schemeClr val="bg2">
                <a:alpha val="74998"/>
              </a:schemeClr>
            </a:outerShdw>
          </a:effectLst>
        </p:spPr>
        <p:txBody>
          <a:bodyPr/>
          <a:lstStyle/>
          <a:p>
            <a:pPr algn="ctr" eaLnBrk="0" hangingPunct="0">
              <a:defRPr/>
            </a:pPr>
            <a:r>
              <a:rPr kumimoji="1" lang="en-US" altLang="ja-JP" sz="3200" b="1">
                <a:solidFill>
                  <a:schemeClr val="accent2">
                    <a:lumMod val="50000"/>
                  </a:schemeClr>
                </a:solidFill>
                <a:latin typeface="Chalkboard" panose="03050602040202020205" pitchFamily="66" charset="77"/>
              </a:rPr>
              <a:t>First </a:t>
            </a:r>
            <a:r>
              <a:rPr kumimoji="1" lang="en-US" altLang="ja-JP" sz="3200" b="1" u="none">
                <a:solidFill>
                  <a:schemeClr val="accent2">
                    <a:lumMod val="50000"/>
                  </a:schemeClr>
                </a:solidFill>
                <a:latin typeface="Chalkboard" panose="03050602040202020205" pitchFamily="66" charset="77"/>
              </a:rPr>
              <a:t>Results for </a:t>
            </a:r>
            <a:r>
              <a:rPr kumimoji="1" lang="en-US" altLang="ja-JP" sz="3200" b="1" u="none" baseline="30000">
                <a:solidFill>
                  <a:schemeClr val="accent2">
                    <a:lumMod val="50000"/>
                  </a:schemeClr>
                </a:solidFill>
                <a:latin typeface="Chalkboard" panose="03050602040202020205" pitchFamily="66" charset="77"/>
              </a:rPr>
              <a:t>6</a:t>
            </a:r>
            <a:r>
              <a:rPr kumimoji="1" lang="en-US" altLang="ja-JP" sz="3200" b="1" u="none">
                <a:solidFill>
                  <a:schemeClr val="accent2">
                    <a:lumMod val="50000"/>
                  </a:schemeClr>
                </a:solidFill>
                <a:latin typeface="Chalkboard" panose="03050602040202020205" pitchFamily="66" charset="77"/>
              </a:rPr>
              <a:t>Li with </a:t>
            </a:r>
            <a:r>
              <a:rPr kumimoji="1" lang="en-US" altLang="ja-JP" sz="3200" b="1" u="none" err="1">
                <a:solidFill>
                  <a:schemeClr val="accent2">
                    <a:lumMod val="50000"/>
                  </a:schemeClr>
                </a:solidFill>
                <a:latin typeface="Chalkboard" panose="03050602040202020205" pitchFamily="66" charset="77"/>
              </a:rPr>
              <a:t>N</a:t>
            </a:r>
            <a:r>
              <a:rPr kumimoji="1" lang="en-US" altLang="ja-JP" sz="3200" b="1" u="none" baseline="-25000" err="1">
                <a:solidFill>
                  <a:schemeClr val="accent2">
                    <a:lumMod val="50000"/>
                  </a:schemeClr>
                </a:solidFill>
                <a:latin typeface="Chalkboard" panose="03050602040202020205" pitchFamily="66" charset="77"/>
              </a:rPr>
              <a:t>add</a:t>
            </a:r>
            <a:r>
              <a:rPr kumimoji="1" lang="en-US" altLang="ja-JP" sz="3200" b="1" u="none">
                <a:solidFill>
                  <a:schemeClr val="accent2">
                    <a:lumMod val="50000"/>
                  </a:schemeClr>
                </a:solidFill>
                <a:latin typeface="Chalkboard" panose="03050602040202020205" pitchFamily="66" charset="77"/>
              </a:rPr>
              <a:t> = 10</a:t>
            </a:r>
            <a:endParaRPr kumimoji="1" lang="en-US" sz="3200" b="1" u="none">
              <a:solidFill>
                <a:schemeClr val="accent2">
                  <a:lumMod val="50000"/>
                </a:schemeClr>
              </a:solidFill>
              <a:latin typeface="Chalkboard" panose="03050602040202020205" pitchFamily="66" charset="77"/>
            </a:endParaRPr>
          </a:p>
        </p:txBody>
      </p:sp>
      <p:pic>
        <p:nvPicPr>
          <p:cNvPr id="16" name="Picture 4">
            <a:extLst>
              <a:ext uri="{FF2B5EF4-FFF2-40B4-BE49-F238E27FC236}">
                <a16:creationId xmlns:a16="http://schemas.microsoft.com/office/drawing/2014/main" id="{98001F19-0E5A-6C49-8E43-21514AAC20C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2248" y="868148"/>
            <a:ext cx="4889500" cy="538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210F1DCB-D830-14FA-1E5D-546ED559D249}"/>
              </a:ext>
            </a:extLst>
          </p:cNvPr>
          <p:cNvSpPr txBox="1"/>
          <p:nvPr/>
        </p:nvSpPr>
        <p:spPr>
          <a:xfrm>
            <a:off x="6686515" y="3139174"/>
            <a:ext cx="3082185" cy="867930"/>
          </a:xfrm>
          <a:prstGeom prst="rect">
            <a:avLst/>
          </a:prstGeom>
          <a:noFill/>
          <a:ln w="38100">
            <a:solidFill>
              <a:schemeClr val="accent2">
                <a:lumMod val="50000"/>
              </a:schemeClr>
            </a:solidFill>
          </a:ln>
        </p:spPr>
        <p:txBody>
          <a:bodyPr wrap="square">
            <a:spAutoFit/>
          </a:bodyPr>
          <a:lstStyle/>
          <a:p>
            <a:pPr algn="ctr">
              <a:lnSpc>
                <a:spcPct val="90000"/>
              </a:lnSpc>
              <a:defRPr/>
            </a:pPr>
            <a:r>
              <a:rPr lang="en-US" sz="1400" b="1" u="none">
                <a:solidFill>
                  <a:schemeClr val="accent2">
                    <a:lumMod val="50000"/>
                  </a:schemeClr>
                </a:solidFill>
                <a:latin typeface="Chalkboard" panose="03050602040202020205" pitchFamily="66" charset="77"/>
                <a:cs typeface="Chalkboard"/>
              </a:rPr>
              <a:t>*Bonn, Argonne, Idaho, </a:t>
            </a:r>
          </a:p>
          <a:p>
            <a:pPr algn="ctr">
              <a:lnSpc>
                <a:spcPct val="90000"/>
              </a:lnSpc>
              <a:defRPr/>
            </a:pPr>
            <a:r>
              <a:rPr lang="en-US" sz="1400" b="1" u="none">
                <a:solidFill>
                  <a:schemeClr val="accent2">
                    <a:lumMod val="50000"/>
                  </a:schemeClr>
                </a:solidFill>
                <a:latin typeface="Chalkboard" panose="03050602040202020205" pitchFamily="66" charset="77"/>
                <a:cs typeface="Chalkboard"/>
              </a:rPr>
              <a:t>N3LO (optimized), etc.</a:t>
            </a:r>
          </a:p>
          <a:p>
            <a:pPr algn="ctr">
              <a:lnSpc>
                <a:spcPct val="90000"/>
              </a:lnSpc>
              <a:defRPr/>
            </a:pPr>
            <a:r>
              <a:rPr lang="en-US" sz="1400" b="1" u="none">
                <a:solidFill>
                  <a:schemeClr val="accent2">
                    <a:lumMod val="50000"/>
                  </a:schemeClr>
                </a:solidFill>
                <a:latin typeface="Chalkboard" panose="03050602040202020205" pitchFamily="66" charset="77"/>
                <a:cs typeface="Chalkboard"/>
              </a:rPr>
              <a:t>... </a:t>
            </a:r>
            <a:r>
              <a:rPr lang="en-US" sz="1400" b="1">
                <a:solidFill>
                  <a:schemeClr val="accent2">
                    <a:lumMod val="50000"/>
                  </a:schemeClr>
                </a:solidFill>
                <a:latin typeface="Chalkboard" panose="03050602040202020205" pitchFamily="66" charset="77"/>
                <a:cs typeface="Chalkboard"/>
              </a:rPr>
              <a:t>a</a:t>
            </a:r>
            <a:r>
              <a:rPr lang="en-US" sz="1400" b="1" u="none">
                <a:solidFill>
                  <a:schemeClr val="accent2">
                    <a:lumMod val="50000"/>
                  </a:schemeClr>
                </a:solidFill>
                <a:latin typeface="Chalkboard" panose="03050602040202020205" pitchFamily="66" charset="77"/>
                <a:cs typeface="Chalkboard"/>
              </a:rPr>
              <a:t>ll yield close results ...</a:t>
            </a:r>
          </a:p>
          <a:p>
            <a:pPr algn="ctr">
              <a:lnSpc>
                <a:spcPct val="90000"/>
              </a:lnSpc>
              <a:defRPr/>
            </a:pPr>
            <a:r>
              <a:rPr lang="en-US" sz="1400" b="1">
                <a:solidFill>
                  <a:schemeClr val="accent2">
                    <a:lumMod val="50000"/>
                  </a:schemeClr>
                </a:solidFill>
                <a:latin typeface="Chalkboard" panose="03050602040202020205" pitchFamily="66" charset="77"/>
                <a:cs typeface="Chalkboard"/>
              </a:rPr>
              <a:t>(only change at the 1-2% level)</a:t>
            </a:r>
            <a:endParaRPr lang="en-US" sz="1400" b="1" u="none">
              <a:solidFill>
                <a:schemeClr val="accent2">
                  <a:lumMod val="50000"/>
                </a:schemeClr>
              </a:solidFill>
              <a:latin typeface="Chalkboard" panose="03050602040202020205" pitchFamily="66" charset="77"/>
              <a:cs typeface="Chalkboard"/>
            </a:endParaRPr>
          </a:p>
        </p:txBody>
      </p:sp>
      <p:sp>
        <p:nvSpPr>
          <p:cNvPr id="24" name="TextBox 23">
            <a:extLst>
              <a:ext uri="{FF2B5EF4-FFF2-40B4-BE49-F238E27FC236}">
                <a16:creationId xmlns:a16="http://schemas.microsoft.com/office/drawing/2014/main" id="{D772B03A-4702-56E0-F1CA-EFA189603E68}"/>
              </a:ext>
            </a:extLst>
          </p:cNvPr>
          <p:cNvSpPr txBox="1"/>
          <p:nvPr/>
        </p:nvSpPr>
        <p:spPr>
          <a:xfrm>
            <a:off x="9876425" y="3150170"/>
            <a:ext cx="1809642" cy="845937"/>
          </a:xfrm>
          <a:prstGeom prst="rect">
            <a:avLst/>
          </a:prstGeom>
          <a:noFill/>
          <a:ln w="38100">
            <a:solidFill>
              <a:schemeClr val="accent2">
                <a:lumMod val="50000"/>
              </a:schemeClr>
            </a:solidFill>
          </a:ln>
        </p:spPr>
        <p:txBody>
          <a:bodyPr wrap="square" rtlCol="0">
            <a:spAutoFit/>
          </a:bodyPr>
          <a:lstStyle/>
          <a:p>
            <a:pPr algn="ctr">
              <a:lnSpc>
                <a:spcPts val="2000"/>
              </a:lnSpc>
            </a:pPr>
            <a:r>
              <a:rPr lang="en-US" sz="1400" b="1" u="none">
                <a:solidFill>
                  <a:schemeClr val="accent2">
                    <a:lumMod val="50000"/>
                  </a:schemeClr>
                </a:solidFill>
                <a:latin typeface="Chalkboard" panose="03050602040202020205" pitchFamily="66" charset="77"/>
              </a:rPr>
              <a:t>Typically …</a:t>
            </a:r>
          </a:p>
          <a:p>
            <a:pPr algn="ctr">
              <a:lnSpc>
                <a:spcPts val="2000"/>
              </a:lnSpc>
            </a:pPr>
            <a:r>
              <a:rPr lang="en-US" sz="1400" b="1">
                <a:solidFill>
                  <a:schemeClr val="accent2">
                    <a:lumMod val="50000"/>
                  </a:schemeClr>
                </a:solidFill>
                <a:latin typeface="Chalkboard" panose="03050602040202020205" pitchFamily="66" charset="77"/>
              </a:rPr>
              <a:t>75</a:t>
            </a:r>
            <a:r>
              <a:rPr lang="en-US" sz="1400" b="1" u="none">
                <a:solidFill>
                  <a:schemeClr val="accent2">
                    <a:lumMod val="50000"/>
                  </a:schemeClr>
                </a:solidFill>
                <a:latin typeface="Chalkboard" panose="03050602040202020205" pitchFamily="66" charset="77"/>
              </a:rPr>
              <a:t>% -&gt; 95%</a:t>
            </a:r>
          </a:p>
          <a:p>
            <a:pPr algn="ctr">
              <a:lnSpc>
                <a:spcPts val="2000"/>
              </a:lnSpc>
            </a:pPr>
            <a:r>
              <a:rPr lang="en-US" sz="1400" b="1" u="none">
                <a:solidFill>
                  <a:schemeClr val="accent2">
                    <a:lumMod val="50000"/>
                  </a:schemeClr>
                </a:solidFill>
                <a:latin typeface="Chalkboard" panose="03050602040202020205" pitchFamily="66" charset="77"/>
              </a:rPr>
              <a:t>Leading Sp-IR  </a:t>
            </a:r>
          </a:p>
        </p:txBody>
      </p:sp>
      <p:sp>
        <p:nvSpPr>
          <p:cNvPr id="6" name="Bent Arrow 5">
            <a:extLst>
              <a:ext uri="{FF2B5EF4-FFF2-40B4-BE49-F238E27FC236}">
                <a16:creationId xmlns:a16="http://schemas.microsoft.com/office/drawing/2014/main" id="{590144EE-A0E0-903B-4B8B-DC3919BA17E2}"/>
              </a:ext>
            </a:extLst>
          </p:cNvPr>
          <p:cNvSpPr/>
          <p:nvPr/>
        </p:nvSpPr>
        <p:spPr>
          <a:xfrm rot="5400000">
            <a:off x="9305977" y="642365"/>
            <a:ext cx="1896609" cy="1201708"/>
          </a:xfrm>
          <a:prstGeom prst="bentArrow">
            <a:avLst>
              <a:gd name="adj1" fmla="val 4033"/>
              <a:gd name="adj2" fmla="val 6379"/>
              <a:gd name="adj3" fmla="val 25000"/>
              <a:gd name="adj4" fmla="val 43750"/>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42092"/>
              </a:solidFill>
            </a:endParaRPr>
          </a:p>
        </p:txBody>
      </p:sp>
      <p:sp>
        <p:nvSpPr>
          <p:cNvPr id="7" name="TextBox 6">
            <a:extLst>
              <a:ext uri="{FF2B5EF4-FFF2-40B4-BE49-F238E27FC236}">
                <a16:creationId xmlns:a16="http://schemas.microsoft.com/office/drawing/2014/main" id="{184F44C2-EEE9-CC83-D810-C24A2C21729D}"/>
              </a:ext>
            </a:extLst>
          </p:cNvPr>
          <p:cNvSpPr txBox="1"/>
          <p:nvPr/>
        </p:nvSpPr>
        <p:spPr>
          <a:xfrm>
            <a:off x="9851965" y="2270020"/>
            <a:ext cx="1824756" cy="775405"/>
          </a:xfrm>
          <a:prstGeom prst="rect">
            <a:avLst/>
          </a:prstGeom>
          <a:noFill/>
        </p:spPr>
        <p:txBody>
          <a:bodyPr wrap="square" rtlCol="0">
            <a:spAutoFit/>
          </a:bodyPr>
          <a:lstStyle/>
          <a:p>
            <a:pPr algn="ctr">
              <a:lnSpc>
                <a:spcPts val="1800"/>
              </a:lnSpc>
            </a:pPr>
            <a:r>
              <a:rPr lang="en-US" sz="1400" b="1">
                <a:solidFill>
                  <a:schemeClr val="accent2">
                    <a:lumMod val="50000"/>
                  </a:schemeClr>
                </a:solidFill>
                <a:latin typeface="Chalkboard" panose="03050602040202020205" pitchFamily="66" charset="77"/>
              </a:rPr>
              <a:t>Simply Add </a:t>
            </a:r>
          </a:p>
          <a:p>
            <a:pPr algn="ctr">
              <a:lnSpc>
                <a:spcPts val="1800"/>
              </a:lnSpc>
            </a:pPr>
            <a:r>
              <a:rPr lang="en-US" sz="1400" b="1">
                <a:solidFill>
                  <a:schemeClr val="accent2">
                    <a:lumMod val="50000"/>
                  </a:schemeClr>
                </a:solidFill>
                <a:latin typeface="Chalkboard" panose="03050602040202020205" pitchFamily="66" charset="77"/>
              </a:rPr>
              <a:t>3D-HO Quanta </a:t>
            </a:r>
          </a:p>
          <a:p>
            <a:pPr algn="ctr">
              <a:lnSpc>
                <a:spcPts val="1800"/>
              </a:lnSpc>
            </a:pPr>
            <a:r>
              <a:rPr lang="en-US" sz="1400" b="1">
                <a:solidFill>
                  <a:schemeClr val="accent2">
                    <a:lumMod val="50000"/>
                  </a:schemeClr>
                </a:solidFill>
                <a:latin typeface="Chalkboard" panose="03050602040202020205" pitchFamily="66" charset="77"/>
              </a:rPr>
              <a:t>to </a:t>
            </a:r>
            <a:r>
              <a:rPr lang="en-US" sz="1400" b="1">
                <a:solidFill>
                  <a:schemeClr val="accent2">
                    <a:lumMod val="50000"/>
                  </a:schemeClr>
                </a:solidFill>
                <a:latin typeface="Chalkboard" panose="03050602040202020205" pitchFamily="66" charset="77"/>
                <a:ea typeface="Cambria Math" panose="02040503050406030204" pitchFamily="18" charset="0"/>
              </a:rPr>
              <a:t>‘core’!</a:t>
            </a:r>
            <a:endParaRPr lang="en-US" sz="1400" b="1">
              <a:solidFill>
                <a:schemeClr val="accent2">
                  <a:lumMod val="50000"/>
                </a:schemeClr>
              </a:solidFill>
              <a:latin typeface="Chalkboard" panose="03050602040202020205" pitchFamily="66" charset="77"/>
            </a:endParaRPr>
          </a:p>
        </p:txBody>
      </p:sp>
      <p:sp>
        <p:nvSpPr>
          <p:cNvPr id="23" name="Donut 22">
            <a:extLst>
              <a:ext uri="{FF2B5EF4-FFF2-40B4-BE49-F238E27FC236}">
                <a16:creationId xmlns:a16="http://schemas.microsoft.com/office/drawing/2014/main" id="{20394CEF-D215-93B8-4700-F298C2D4C10F}"/>
              </a:ext>
            </a:extLst>
          </p:cNvPr>
          <p:cNvSpPr/>
          <p:nvPr/>
        </p:nvSpPr>
        <p:spPr>
          <a:xfrm>
            <a:off x="9863134" y="2214198"/>
            <a:ext cx="1824756" cy="830997"/>
          </a:xfrm>
          <a:prstGeom prst="donut">
            <a:avLst>
              <a:gd name="adj" fmla="val 1901"/>
            </a:avLst>
          </a:prstGeom>
          <a:solidFill>
            <a:schemeClr val="accent2">
              <a:lumMod val="50000"/>
            </a:schemeClr>
          </a:solidFill>
          <a:ln w="1905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TextBox 49">
            <a:extLst>
              <a:ext uri="{FF2B5EF4-FFF2-40B4-BE49-F238E27FC236}">
                <a16:creationId xmlns:a16="http://schemas.microsoft.com/office/drawing/2014/main" id="{6921AB81-B8D7-DB3D-5B40-7500335918D5}"/>
              </a:ext>
            </a:extLst>
          </p:cNvPr>
          <p:cNvSpPr txBox="1"/>
          <p:nvPr/>
        </p:nvSpPr>
        <p:spPr>
          <a:xfrm>
            <a:off x="9072270" y="7188"/>
            <a:ext cx="867516" cy="584775"/>
          </a:xfrm>
          <a:prstGeom prst="rect">
            <a:avLst/>
          </a:prstGeom>
          <a:noFill/>
        </p:spPr>
        <p:txBody>
          <a:bodyPr wrap="square">
            <a:spAutoFit/>
          </a:bodyPr>
          <a:lstStyle/>
          <a:p>
            <a:r>
              <a:rPr kumimoji="1" lang="en-US" altLang="ja-JP" sz="3200" b="1" u="none">
                <a:solidFill>
                  <a:schemeClr val="accent2">
                    <a:lumMod val="50000"/>
                  </a:schemeClr>
                </a:solidFill>
                <a:latin typeface="Chalkboard" panose="03050602040202020205" pitchFamily="66" charset="77"/>
              </a:rPr>
              <a:t>--</a:t>
            </a:r>
            <a:endParaRPr lang="en-US" sz="3200"/>
          </a:p>
        </p:txBody>
      </p:sp>
      <p:grpSp>
        <p:nvGrpSpPr>
          <p:cNvPr id="52" name="Group 51">
            <a:extLst>
              <a:ext uri="{FF2B5EF4-FFF2-40B4-BE49-F238E27FC236}">
                <a16:creationId xmlns:a16="http://schemas.microsoft.com/office/drawing/2014/main" id="{828849B5-951F-8A6F-2948-D69851A3CCB4}"/>
              </a:ext>
            </a:extLst>
          </p:cNvPr>
          <p:cNvGrpSpPr/>
          <p:nvPr/>
        </p:nvGrpSpPr>
        <p:grpSpPr>
          <a:xfrm>
            <a:off x="6687743" y="4115286"/>
            <a:ext cx="3120841" cy="2186748"/>
            <a:chOff x="6736949" y="3347929"/>
            <a:chExt cx="3120841" cy="2043873"/>
          </a:xfrm>
        </p:grpSpPr>
        <p:sp>
          <p:nvSpPr>
            <p:cNvPr id="15" name="Rectangle 57">
              <a:extLst>
                <a:ext uri="{FF2B5EF4-FFF2-40B4-BE49-F238E27FC236}">
                  <a16:creationId xmlns:a16="http://schemas.microsoft.com/office/drawing/2014/main" id="{BCC56EA8-B52F-9173-28D7-BD41C8917086}"/>
                </a:ext>
              </a:extLst>
            </p:cNvPr>
            <p:cNvSpPr>
              <a:spLocks noChangeArrowheads="1"/>
            </p:cNvSpPr>
            <p:nvPr/>
          </p:nvSpPr>
          <p:spPr bwMode="auto">
            <a:xfrm>
              <a:off x="6736949" y="3347929"/>
              <a:ext cx="3073400" cy="1984904"/>
            </a:xfrm>
            <a:prstGeom prst="rect">
              <a:avLst/>
            </a:prstGeom>
            <a:noFill/>
            <a:ln w="38100" cmpd="sng">
              <a:solidFill>
                <a:schemeClr val="accent2">
                  <a:lumMod val="50000"/>
                </a:schemeClr>
              </a:solidFill>
              <a:miter lim="800000"/>
              <a:headEnd/>
              <a:tailEnd/>
            </a:ln>
            <a:effectLst>
              <a:outerShdw blurRad="63500" dist="38099" dir="2700000" algn="ctr" rotWithShape="0">
                <a:schemeClr val="bg2">
                  <a:alpha val="74998"/>
                </a:schemeClr>
              </a:outerShdw>
            </a:effectLst>
          </p:spPr>
          <p:txBody>
            <a:bodyPr wrap="none" anchor="ctr"/>
            <a:lstStyle/>
            <a:p>
              <a:pPr>
                <a:defRPr/>
              </a:pPr>
              <a:endParaRPr lang="en-US">
                <a:latin typeface="Times" pitchFamily="1" charset="0"/>
                <a:ea typeface="ＭＳ Ｐゴシック" pitchFamily="1" charset="-128"/>
                <a:cs typeface="ＭＳ Ｐゴシック" pitchFamily="1" charset="-128"/>
              </a:endParaRPr>
            </a:p>
          </p:txBody>
        </p:sp>
        <p:grpSp>
          <p:nvGrpSpPr>
            <p:cNvPr id="29" name="Group 28">
              <a:extLst>
                <a:ext uri="{FF2B5EF4-FFF2-40B4-BE49-F238E27FC236}">
                  <a16:creationId xmlns:a16="http://schemas.microsoft.com/office/drawing/2014/main" id="{828AC3F2-F2BE-F7C2-D74C-BFB958A62143}"/>
                </a:ext>
              </a:extLst>
            </p:cNvPr>
            <p:cNvGrpSpPr/>
            <p:nvPr/>
          </p:nvGrpSpPr>
          <p:grpSpPr>
            <a:xfrm>
              <a:off x="6870115" y="3392005"/>
              <a:ext cx="2987675" cy="1999797"/>
              <a:chOff x="6870115" y="3392005"/>
              <a:chExt cx="2987675" cy="1999797"/>
            </a:xfrm>
          </p:grpSpPr>
          <p:sp>
            <p:nvSpPr>
              <p:cNvPr id="13" name="Text Box 55">
                <a:extLst>
                  <a:ext uri="{FF2B5EF4-FFF2-40B4-BE49-F238E27FC236}">
                    <a16:creationId xmlns:a16="http://schemas.microsoft.com/office/drawing/2014/main" id="{6E80A3A4-1A66-D9ED-837D-D0D4F5640BA3}"/>
                  </a:ext>
                </a:extLst>
              </p:cNvPr>
              <p:cNvSpPr txBox="1">
                <a:spLocks noChangeArrowheads="1"/>
              </p:cNvSpPr>
              <p:nvPr/>
            </p:nvSpPr>
            <p:spPr bwMode="auto">
              <a:xfrm>
                <a:off x="6870115" y="3392005"/>
                <a:ext cx="2987675" cy="1889732"/>
              </a:xfrm>
              <a:prstGeom prst="rect">
                <a:avLst/>
              </a:prstGeom>
              <a:noFill/>
              <a:ln w="9525">
                <a:noFill/>
                <a:miter lim="800000"/>
                <a:headEnd/>
                <a:tailEnd/>
              </a:ln>
              <a:effectLst>
                <a:outerShdw blurRad="63500" dist="38099" dir="2700000" algn="ctr" rotWithShape="0">
                  <a:schemeClr val="bg2">
                    <a:alpha val="74998"/>
                  </a:schemeClr>
                </a:outerShdw>
              </a:effectLst>
            </p:spPr>
            <p:txBody>
              <a:bodyPr>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lnSpc>
                    <a:spcPct val="70000"/>
                  </a:lnSpc>
                  <a:defRPr/>
                </a:pPr>
                <a:r>
                  <a:rPr lang="en-US" sz="1800" b="1" u="none">
                    <a:solidFill>
                      <a:schemeClr val="accent2">
                        <a:lumMod val="50000"/>
                      </a:schemeClr>
                    </a:solidFill>
                    <a:latin typeface="Chalkboard" panose="03050602040202020205" pitchFamily="66" charset="77"/>
                  </a:rPr>
                  <a:t>… Team Work …</a:t>
                </a:r>
                <a:endParaRPr lang="en-US" altLang="ja-JP" sz="1800" b="1" u="none">
                  <a:solidFill>
                    <a:schemeClr val="accent2">
                      <a:lumMod val="50000"/>
                    </a:schemeClr>
                  </a:solidFill>
                  <a:latin typeface="Chalkboard" panose="03050602040202020205" pitchFamily="66" charset="77"/>
                </a:endParaRPr>
              </a:p>
              <a:p>
                <a:pPr algn="ctr" eaLnBrk="1" hangingPunct="1">
                  <a:lnSpc>
                    <a:spcPct val="70000"/>
                  </a:lnSpc>
                  <a:defRPr/>
                </a:pPr>
                <a:endParaRPr lang="en-US" sz="1800" u="none">
                  <a:solidFill>
                    <a:srgbClr val="803000"/>
                  </a:solidFill>
                  <a:latin typeface="Bradley Hand ITC TT-Bold" charset="0"/>
                </a:endParaRPr>
              </a:p>
              <a:p>
                <a:pPr algn="ctr" eaLnBrk="1" hangingPunct="1">
                  <a:lnSpc>
                    <a:spcPts val="1200"/>
                  </a:lnSpc>
                  <a:defRPr/>
                </a:pPr>
                <a:r>
                  <a:rPr lang="en-US" sz="1200" u="none">
                    <a:solidFill>
                      <a:schemeClr val="accent2">
                        <a:lumMod val="50000"/>
                      </a:schemeClr>
                    </a:solidFill>
                    <a:latin typeface="Chalkboard" panose="03050602040202020205" pitchFamily="66" charset="77"/>
                  </a:rPr>
                  <a:t>Many </a:t>
                </a:r>
                <a:r>
                  <a:rPr lang="en-US" altLang="ja-JP" sz="1200" u="none">
                    <a:solidFill>
                      <a:schemeClr val="accent2">
                        <a:lumMod val="50000"/>
                      </a:schemeClr>
                    </a:solidFill>
                    <a:latin typeface="Chalkboard" panose="03050602040202020205" pitchFamily="66" charset="77"/>
                  </a:rPr>
                  <a:t>‘</a:t>
                </a:r>
                <a:r>
                  <a:rPr lang="en-US" sz="1200" u="none">
                    <a:solidFill>
                      <a:schemeClr val="accent2">
                        <a:lumMod val="50000"/>
                      </a:schemeClr>
                    </a:solidFill>
                    <a:latin typeface="Chalkboard" panose="03050602040202020205" pitchFamily="66" charset="77"/>
                  </a:rPr>
                  <a:t>helps’ along the way … e.g., James Vary making his NCSM available to us, Mark Caprio (ND) visiting LSU on a sabbatical, along with quality input from Anna Hayes (LANL) &amp; various other collaborators from Bulgaria, China, Mexico, and so on.  Also, to </a:t>
                </a:r>
                <a:r>
                  <a:rPr lang="en-US" sz="1200" b="1" u="none">
                    <a:solidFill>
                      <a:srgbClr val="008F00"/>
                    </a:solidFill>
                    <a:latin typeface="Chalkboard" panose="03050602040202020205" pitchFamily="66" charset="77"/>
                  </a:rPr>
                  <a:t>NSF</a:t>
                </a:r>
                <a:r>
                  <a:rPr lang="en-US" sz="1200" u="none">
                    <a:solidFill>
                      <a:schemeClr val="accent2">
                        <a:lumMod val="50000"/>
                      </a:schemeClr>
                    </a:solidFill>
                    <a:latin typeface="Chalkboard" panose="03050602040202020205" pitchFamily="66" charset="77"/>
                  </a:rPr>
                  <a:t> for a PetaApps award, and </a:t>
                </a:r>
                <a:r>
                  <a:rPr lang="en-US" sz="1200" b="1" u="none">
                    <a:solidFill>
                      <a:srgbClr val="008F00"/>
                    </a:solidFill>
                    <a:latin typeface="Chalkboard" panose="03050602040202020205" pitchFamily="66" charset="77"/>
                  </a:rPr>
                  <a:t>DOE</a:t>
                </a:r>
                <a:r>
                  <a:rPr lang="en-US" sz="1200" u="none">
                    <a:solidFill>
                      <a:schemeClr val="accent2">
                        <a:lumMod val="50000"/>
                      </a:schemeClr>
                    </a:solidFill>
                    <a:latin typeface="Chalkboard" panose="03050602040202020205" pitchFamily="66" charset="77"/>
                  </a:rPr>
                  <a:t> for an EPSCoR grant, plus SURA for release time and financial assistance!</a:t>
                </a:r>
              </a:p>
            </p:txBody>
          </p:sp>
          <p:grpSp>
            <p:nvGrpSpPr>
              <p:cNvPr id="42" name="Group 41">
                <a:extLst>
                  <a:ext uri="{FF2B5EF4-FFF2-40B4-BE49-F238E27FC236}">
                    <a16:creationId xmlns:a16="http://schemas.microsoft.com/office/drawing/2014/main" id="{AF170862-3832-A43A-7A05-43D08135DB92}"/>
                  </a:ext>
                </a:extLst>
              </p:cNvPr>
              <p:cNvGrpSpPr/>
              <p:nvPr/>
            </p:nvGrpSpPr>
            <p:grpSpPr>
              <a:xfrm>
                <a:off x="6987590" y="3609434"/>
                <a:ext cx="2743200" cy="1782368"/>
                <a:chOff x="7279690" y="3504334"/>
                <a:chExt cx="2743200" cy="1782368"/>
              </a:xfrm>
            </p:grpSpPr>
            <p:sp>
              <p:nvSpPr>
                <p:cNvPr id="14" name="Line 56">
                  <a:extLst>
                    <a:ext uri="{FF2B5EF4-FFF2-40B4-BE49-F238E27FC236}">
                      <a16:creationId xmlns:a16="http://schemas.microsoft.com/office/drawing/2014/main" id="{2B2A635F-B4C4-B249-44C0-44DC77AFEB87}"/>
                    </a:ext>
                  </a:extLst>
                </p:cNvPr>
                <p:cNvSpPr>
                  <a:spLocks noChangeShapeType="1"/>
                </p:cNvSpPr>
                <p:nvPr/>
              </p:nvSpPr>
              <p:spPr bwMode="auto">
                <a:xfrm>
                  <a:off x="7279690" y="3591318"/>
                  <a:ext cx="2743200" cy="0"/>
                </a:xfrm>
                <a:prstGeom prst="line">
                  <a:avLst/>
                </a:prstGeom>
                <a:noFill/>
                <a:ln w="28575" cmpd="sng">
                  <a:solidFill>
                    <a:schemeClr val="accent2">
                      <a:lumMod val="50000"/>
                    </a:schemeClr>
                  </a:solidFill>
                  <a:round/>
                  <a:headEnd/>
                  <a:tailEnd/>
                </a:ln>
                <a:effectLst>
                  <a:outerShdw blurRad="63500" dist="38099" dir="2700000" algn="ctr" rotWithShape="0">
                    <a:schemeClr val="bg2">
                      <a:alpha val="74998"/>
                    </a:schemeClr>
                  </a:outerShdw>
                </a:effectLst>
              </p:spPr>
              <p:txBody>
                <a:bodyPr wrap="none" anchor="ctr"/>
                <a:lstStyle/>
                <a:p>
                  <a:pPr>
                    <a:defRPr/>
                  </a:pPr>
                  <a:endParaRPr lang="en-US">
                    <a:latin typeface="Times" pitchFamily="1" charset="0"/>
                    <a:ea typeface="ＭＳ Ｐゴシック" pitchFamily="1" charset="-128"/>
                    <a:cs typeface="ＭＳ Ｐゴシック" pitchFamily="1" charset="-128"/>
                  </a:endParaRPr>
                </a:p>
              </p:txBody>
            </p:sp>
            <p:cxnSp>
              <p:nvCxnSpPr>
                <p:cNvPr id="27" name="Straight Connector 26">
                  <a:extLst>
                    <a:ext uri="{FF2B5EF4-FFF2-40B4-BE49-F238E27FC236}">
                      <a16:creationId xmlns:a16="http://schemas.microsoft.com/office/drawing/2014/main" id="{9AC0ED0A-0033-90E2-819D-45595340CEF6}"/>
                    </a:ext>
                  </a:extLst>
                </p:cNvPr>
                <p:cNvCxnSpPr/>
                <p:nvPr/>
              </p:nvCxnSpPr>
              <p:spPr>
                <a:xfrm>
                  <a:off x="8071944" y="3504334"/>
                  <a:ext cx="1261242"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150650D-89AA-9BA5-7330-DC46E11127A6}"/>
                    </a:ext>
                  </a:extLst>
                </p:cNvPr>
                <p:cNvCxnSpPr>
                  <a:cxnSpLocks/>
                </p:cNvCxnSpPr>
                <p:nvPr/>
              </p:nvCxnSpPr>
              <p:spPr>
                <a:xfrm>
                  <a:off x="8387255" y="5286702"/>
                  <a:ext cx="420414"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60" name="Group 59">
            <a:extLst>
              <a:ext uri="{FF2B5EF4-FFF2-40B4-BE49-F238E27FC236}">
                <a16:creationId xmlns:a16="http://schemas.microsoft.com/office/drawing/2014/main" id="{CE186AD3-19A3-0171-8A74-9D63F034A9A7}"/>
              </a:ext>
            </a:extLst>
          </p:cNvPr>
          <p:cNvGrpSpPr/>
          <p:nvPr/>
        </p:nvGrpSpPr>
        <p:grpSpPr>
          <a:xfrm>
            <a:off x="591006" y="3991879"/>
            <a:ext cx="2109168" cy="1200329"/>
            <a:chOff x="-170220" y="3654224"/>
            <a:chExt cx="2109168" cy="1200329"/>
          </a:xfrm>
        </p:grpSpPr>
        <p:sp>
          <p:nvSpPr>
            <p:cNvPr id="22" name="TextBox 21">
              <a:extLst>
                <a:ext uri="{FF2B5EF4-FFF2-40B4-BE49-F238E27FC236}">
                  <a16:creationId xmlns:a16="http://schemas.microsoft.com/office/drawing/2014/main" id="{72590FC8-5E84-BFB8-6548-3556FC710281}"/>
                </a:ext>
              </a:extLst>
            </p:cNvPr>
            <p:cNvSpPr txBox="1"/>
            <p:nvPr/>
          </p:nvSpPr>
          <p:spPr>
            <a:xfrm rot="19772987">
              <a:off x="-170220" y="3654224"/>
              <a:ext cx="2109168" cy="1200329"/>
            </a:xfrm>
            <a:prstGeom prst="rect">
              <a:avLst/>
            </a:prstGeom>
            <a:noFill/>
            <a:ln>
              <a:noFill/>
            </a:ln>
          </p:spPr>
          <p:txBody>
            <a:bodyPr wrap="none" rtlCol="0">
              <a:spAutoFit/>
            </a:bodyPr>
            <a:lstStyle/>
            <a:p>
              <a:pPr algn="ctr"/>
              <a:r>
                <a:rPr lang="en-US" sz="1200" b="1" u="none">
                  <a:ln w="0"/>
                  <a:solidFill>
                    <a:srgbClr val="FF0000"/>
                  </a:solidFill>
                  <a:effectLst>
                    <a:outerShdw blurRad="38100" dist="19050" dir="2700000" algn="tl" rotWithShape="0">
                      <a:schemeClr val="dk1">
                        <a:alpha val="40000"/>
                      </a:schemeClr>
                    </a:outerShdw>
                  </a:effectLst>
                  <a:latin typeface="Chalkboard" panose="03050602040202020205" pitchFamily="66" charset="77"/>
                </a:rPr>
                <a:t>Simplicity</a:t>
              </a:r>
            </a:p>
            <a:p>
              <a:pPr algn="ctr"/>
              <a:r>
                <a:rPr lang="en-US" sz="1200" b="1" u="none">
                  <a:ln w="0"/>
                  <a:solidFill>
                    <a:srgbClr val="FF0000"/>
                  </a:solidFill>
                  <a:effectLst>
                    <a:outerShdw blurRad="38100" dist="19050" dir="2700000" algn="tl" rotWithShape="0">
                      <a:schemeClr val="dk1">
                        <a:alpha val="40000"/>
                      </a:schemeClr>
                    </a:outerShdw>
                  </a:effectLst>
                  <a:latin typeface="Chalkboard" panose="03050602040202020205" pitchFamily="66" charset="77"/>
                </a:rPr>
                <a:t>within</a:t>
              </a:r>
            </a:p>
            <a:p>
              <a:pPr algn="ctr"/>
              <a:r>
                <a:rPr lang="en-US" sz="1200" b="1" u="none">
                  <a:ln w="0"/>
                  <a:solidFill>
                    <a:srgbClr val="FF0000"/>
                  </a:solidFill>
                  <a:effectLst>
                    <a:outerShdw blurRad="38100" dist="19050" dir="2700000" algn="tl" rotWithShape="0">
                      <a:schemeClr val="dk1">
                        <a:alpha val="40000"/>
                      </a:schemeClr>
                    </a:outerShdw>
                  </a:effectLst>
                  <a:latin typeface="Chalkboard" panose="03050602040202020205" pitchFamily="66" charset="77"/>
                </a:rPr>
                <a:t>Complexity?</a:t>
              </a:r>
            </a:p>
            <a:p>
              <a:pPr algn="ctr"/>
              <a:r>
                <a:rPr lang="en-US" sz="1200" b="1">
                  <a:ln w="0"/>
                  <a:solidFill>
                    <a:srgbClr val="FF0000"/>
                  </a:solidFill>
                  <a:effectLst>
                    <a:outerShdw blurRad="38100" dist="19050" dir="2700000" algn="tl" rotWithShape="0">
                      <a:schemeClr val="dk1">
                        <a:alpha val="40000"/>
                      </a:schemeClr>
                    </a:outerShdw>
                  </a:effectLst>
                  <a:latin typeface="Chalkboard" panose="03050602040202020205" pitchFamily="66" charset="77"/>
                </a:rPr>
                <a:t>(Yea! … or so it seems …!)</a:t>
              </a:r>
              <a:endParaRPr lang="en-US" sz="1200" b="1" u="none">
                <a:ln w="0"/>
                <a:solidFill>
                  <a:srgbClr val="FF0000"/>
                </a:solidFill>
                <a:effectLst>
                  <a:outerShdw blurRad="38100" dist="19050" dir="2700000" algn="tl" rotWithShape="0">
                    <a:schemeClr val="dk1">
                      <a:alpha val="40000"/>
                    </a:schemeClr>
                  </a:outerShdw>
                </a:effectLst>
                <a:latin typeface="Chalkboard" panose="03050602040202020205" pitchFamily="66" charset="77"/>
              </a:endParaRPr>
            </a:p>
            <a:p>
              <a:pPr algn="ctr"/>
              <a:endParaRPr lang="en-US" sz="1200" b="1" u="none">
                <a:ln w="0"/>
                <a:solidFill>
                  <a:srgbClr val="FF0000"/>
                </a:solidFill>
                <a:effectLst>
                  <a:outerShdw blurRad="38100" dist="19050" dir="2700000" algn="tl" rotWithShape="0">
                    <a:schemeClr val="dk1">
                      <a:alpha val="40000"/>
                    </a:schemeClr>
                  </a:outerShdw>
                </a:effectLst>
                <a:latin typeface="Chalkboard" panose="03050602040202020205" pitchFamily="66" charset="77"/>
              </a:endParaRPr>
            </a:p>
            <a:p>
              <a:pPr algn="ctr"/>
              <a:r>
                <a:rPr lang="en-US" sz="1200" b="1">
                  <a:ln w="0"/>
                  <a:solidFill>
                    <a:srgbClr val="FF0000"/>
                  </a:solidFill>
                  <a:effectLst>
                    <a:outerShdw blurRad="38100" dist="19050" dir="2700000" algn="tl" rotWithShape="0">
                      <a:schemeClr val="dk1">
                        <a:alpha val="40000"/>
                      </a:schemeClr>
                    </a:outerShdw>
                  </a:effectLst>
                  <a:latin typeface="Chalkboard" panose="03050602040202020205" pitchFamily="66" charset="77"/>
                </a:rPr>
                <a:t>(Wigner Quote!)</a:t>
              </a:r>
              <a:endParaRPr lang="en-US" sz="1200" b="1" u="none">
                <a:ln w="0"/>
                <a:solidFill>
                  <a:srgbClr val="FF0000"/>
                </a:solidFill>
                <a:effectLst>
                  <a:outerShdw blurRad="38100" dist="19050" dir="2700000" algn="tl" rotWithShape="0">
                    <a:schemeClr val="dk1">
                      <a:alpha val="40000"/>
                    </a:schemeClr>
                  </a:outerShdw>
                </a:effectLst>
                <a:latin typeface="Chalkboard" panose="03050602040202020205" pitchFamily="66" charset="77"/>
              </a:endParaRPr>
            </a:p>
          </p:txBody>
        </p:sp>
        <p:cxnSp>
          <p:nvCxnSpPr>
            <p:cNvPr id="54" name="Straight Connector 53">
              <a:extLst>
                <a:ext uri="{FF2B5EF4-FFF2-40B4-BE49-F238E27FC236}">
                  <a16:creationId xmlns:a16="http://schemas.microsoft.com/office/drawing/2014/main" id="{A4B30DD9-7846-B695-FB48-A0C7B2195ABC}"/>
                </a:ext>
              </a:extLst>
            </p:cNvPr>
            <p:cNvCxnSpPr>
              <a:cxnSpLocks/>
            </p:cNvCxnSpPr>
            <p:nvPr/>
          </p:nvCxnSpPr>
          <p:spPr>
            <a:xfrm flipV="1">
              <a:off x="467574" y="4150483"/>
              <a:ext cx="1115414" cy="660491"/>
            </a:xfrm>
            <a:prstGeom prst="line">
              <a:avLst/>
            </a:prstGeom>
            <a:ln w="19050">
              <a:solidFill>
                <a:srgbClr val="FF0000"/>
              </a:solidFill>
            </a:ln>
          </p:spPr>
          <p:style>
            <a:lnRef idx="3">
              <a:schemeClr val="dk1"/>
            </a:lnRef>
            <a:fillRef idx="0">
              <a:schemeClr val="dk1"/>
            </a:fillRef>
            <a:effectRef idx="2">
              <a:schemeClr val="dk1"/>
            </a:effectRef>
            <a:fontRef idx="minor">
              <a:schemeClr val="tx1"/>
            </a:fontRef>
          </p:style>
        </p:cxnSp>
      </p:grpSp>
      <p:sp>
        <p:nvSpPr>
          <p:cNvPr id="61" name="TextBox 60">
            <a:extLst>
              <a:ext uri="{FF2B5EF4-FFF2-40B4-BE49-F238E27FC236}">
                <a16:creationId xmlns:a16="http://schemas.microsoft.com/office/drawing/2014/main" id="{6F98645B-23DE-DC15-4C10-6522266B217D}"/>
              </a:ext>
            </a:extLst>
          </p:cNvPr>
          <p:cNvSpPr txBox="1"/>
          <p:nvPr/>
        </p:nvSpPr>
        <p:spPr>
          <a:xfrm>
            <a:off x="9877812" y="4112646"/>
            <a:ext cx="1802085" cy="2123658"/>
          </a:xfrm>
          <a:prstGeom prst="rect">
            <a:avLst/>
          </a:prstGeom>
          <a:noFill/>
          <a:ln w="38100">
            <a:solidFill>
              <a:schemeClr val="accent2">
                <a:lumMod val="50000"/>
              </a:schemeClr>
            </a:solidFill>
          </a:ln>
        </p:spPr>
        <p:txBody>
          <a:bodyPr wrap="square" rtlCol="0">
            <a:spAutoFit/>
          </a:bodyPr>
          <a:lstStyle/>
          <a:p>
            <a:pPr algn="ctr"/>
            <a:r>
              <a:rPr lang="en-US" sz="1400" b="1">
                <a:solidFill>
                  <a:schemeClr val="accent2">
                    <a:lumMod val="50000"/>
                  </a:schemeClr>
                </a:solidFill>
                <a:latin typeface="Chalkboard" panose="03050602040202020205" pitchFamily="66" charset="77"/>
              </a:rPr>
              <a:t>Many examples published, so …</a:t>
            </a:r>
          </a:p>
          <a:p>
            <a:pPr algn="ctr"/>
            <a:endParaRPr lang="en-US" sz="1100" b="1">
              <a:solidFill>
                <a:schemeClr val="accent2">
                  <a:lumMod val="50000"/>
                </a:schemeClr>
              </a:solidFill>
              <a:latin typeface="Chalkboard" panose="03050602040202020205" pitchFamily="66" charset="77"/>
            </a:endParaRPr>
          </a:p>
          <a:p>
            <a:pPr algn="ctr"/>
            <a:r>
              <a:rPr lang="en-US" sz="1400" b="1">
                <a:solidFill>
                  <a:schemeClr val="accent2">
                    <a:lumMod val="50000"/>
                  </a:schemeClr>
                </a:solidFill>
                <a:latin typeface="Chalkboard" panose="03050602040202020205" pitchFamily="66" charset="77"/>
              </a:rPr>
              <a:t>Why does it work?</a:t>
            </a:r>
          </a:p>
          <a:p>
            <a:pPr algn="ctr"/>
            <a:endParaRPr lang="en-US" sz="1100" b="1">
              <a:solidFill>
                <a:schemeClr val="accent2">
                  <a:lumMod val="50000"/>
                </a:schemeClr>
              </a:solidFill>
              <a:latin typeface="Chalkboard" panose="03050602040202020205" pitchFamily="66" charset="77"/>
            </a:endParaRPr>
          </a:p>
          <a:p>
            <a:pPr algn="ctr"/>
            <a:r>
              <a:rPr lang="en-US" sz="1400" b="1">
                <a:solidFill>
                  <a:schemeClr val="accent2">
                    <a:lumMod val="50000"/>
                  </a:schemeClr>
                </a:solidFill>
                <a:latin typeface="Chalkboard" panose="03050602040202020205" pitchFamily="66" charset="77"/>
              </a:rPr>
              <a:t>The rest of the story follows …</a:t>
            </a:r>
          </a:p>
          <a:p>
            <a:pPr algn="ctr"/>
            <a:endParaRPr lang="en-US" sz="1100" b="1">
              <a:solidFill>
                <a:schemeClr val="accent2">
                  <a:lumMod val="50000"/>
                </a:schemeClr>
              </a:solidFill>
              <a:latin typeface="Chalkboard" panose="03050602040202020205" pitchFamily="66" charset="77"/>
            </a:endParaRPr>
          </a:p>
          <a:p>
            <a:pPr algn="ctr"/>
            <a:r>
              <a:rPr lang="en-US" sz="1400" b="1">
                <a:solidFill>
                  <a:schemeClr val="accent2">
                    <a:lumMod val="50000"/>
                  </a:schemeClr>
                </a:solidFill>
                <a:latin typeface="Chalkboard" panose="03050602040202020205" pitchFamily="66" charset="77"/>
              </a:rPr>
              <a:t>Hint: The Physics is in the Fields!</a:t>
            </a:r>
          </a:p>
        </p:txBody>
      </p:sp>
      <p:sp>
        <p:nvSpPr>
          <p:cNvPr id="25" name="TextBox 24">
            <a:extLst>
              <a:ext uri="{FF2B5EF4-FFF2-40B4-BE49-F238E27FC236}">
                <a16:creationId xmlns:a16="http://schemas.microsoft.com/office/drawing/2014/main" id="{42878B7A-1D5B-7B79-A43A-5560BA2EEF82}"/>
              </a:ext>
            </a:extLst>
          </p:cNvPr>
          <p:cNvSpPr txBox="1"/>
          <p:nvPr/>
        </p:nvSpPr>
        <p:spPr>
          <a:xfrm>
            <a:off x="7454812" y="2222544"/>
            <a:ext cx="309700" cy="369332"/>
          </a:xfrm>
          <a:prstGeom prst="rect">
            <a:avLst/>
          </a:prstGeom>
          <a:noFill/>
        </p:spPr>
        <p:txBody>
          <a:bodyPr wrap="none" rtlCol="0">
            <a:spAutoFit/>
          </a:bodyPr>
          <a:lstStyle/>
          <a:p>
            <a:r>
              <a:rPr lang="en-US" b="1">
                <a:solidFill>
                  <a:schemeClr val="accent2">
                    <a:lumMod val="50000"/>
                  </a:schemeClr>
                </a:solidFill>
                <a:latin typeface="Chalkboard" panose="03050602040202020205" pitchFamily="66" charset="77"/>
              </a:rPr>
              <a:t>*</a:t>
            </a:r>
          </a:p>
        </p:txBody>
      </p:sp>
      <mc:AlternateContent xmlns:mc="http://schemas.openxmlformats.org/markup-compatibility/2006" xmlns:a14="http://schemas.microsoft.com/office/drawing/2010/main">
        <mc:Choice Requires="a14">
          <p:sp>
            <p:nvSpPr>
              <p:cNvPr id="3" name="Text Box 54">
                <a:extLst>
                  <a:ext uri="{FF2B5EF4-FFF2-40B4-BE49-F238E27FC236}">
                    <a16:creationId xmlns:a16="http://schemas.microsoft.com/office/drawing/2014/main" id="{09D95107-A685-5255-B9A5-97DE3ED399C3}"/>
                  </a:ext>
                </a:extLst>
              </p:cNvPr>
              <p:cNvSpPr txBox="1">
                <a:spLocks noChangeArrowheads="1"/>
              </p:cNvSpPr>
              <p:nvPr/>
            </p:nvSpPr>
            <p:spPr bwMode="auto">
              <a:xfrm>
                <a:off x="6695300" y="2216139"/>
                <a:ext cx="3073400" cy="830997"/>
              </a:xfrm>
              <a:prstGeom prst="rect">
                <a:avLst/>
              </a:prstGeom>
              <a:noFill/>
              <a:ln w="38100">
                <a:solidFill>
                  <a:schemeClr val="accent2">
                    <a:lumMod val="50000"/>
                  </a:schemeClr>
                </a:solid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a:defRPr/>
                </a:pPr>
                <a:r>
                  <a:rPr lang="en-US" b="1" u="none">
                    <a:solidFill>
                      <a:srgbClr val="803000"/>
                    </a:solidFill>
                    <a:latin typeface="Chalkboard" panose="03050602040202020205" pitchFamily="66" charset="77"/>
                  </a:rPr>
                  <a:t>JISP16  ‘bare’ interaction in </a:t>
                </a:r>
                <a:r>
                  <a:rPr lang="en-US" b="1" u="none" err="1">
                    <a:solidFill>
                      <a:srgbClr val="803000"/>
                    </a:solidFill>
                    <a:latin typeface="Chalkboard" panose="03050602040202020205" pitchFamily="66" charset="77"/>
                  </a:rPr>
                  <a:t>N</a:t>
                </a:r>
                <a:r>
                  <a:rPr lang="en-US" b="1" u="none" baseline="-25000" err="1">
                    <a:solidFill>
                      <a:srgbClr val="803000"/>
                    </a:solidFill>
                    <a:latin typeface="Chalkboard" panose="03050602040202020205" pitchFamily="66" charset="77"/>
                  </a:rPr>
                  <a:t>add</a:t>
                </a:r>
                <a:r>
                  <a:rPr lang="en-US" b="1" u="none">
                    <a:solidFill>
                      <a:srgbClr val="803000"/>
                    </a:solidFill>
                    <a:latin typeface="Chalkboard" panose="03050602040202020205" pitchFamily="66" charset="77"/>
                  </a:rPr>
                  <a:t> =&gt; 10 ‘space’; i.e., 5 x (</a:t>
                </a:r>
                <a:r>
                  <a:rPr lang="en-US" b="1" u="none">
                    <a:solidFill>
                      <a:schemeClr val="accent2">
                        <a:lumMod val="50000"/>
                      </a:schemeClr>
                    </a:solidFill>
                    <a:latin typeface="Chalkboard" panose="03050602040202020205" pitchFamily="66" charset="77"/>
                  </a:rPr>
                  <a:t>2</a:t>
                </a:r>
                <a14:m>
                  <m:oMath xmlns:m="http://schemas.openxmlformats.org/officeDocument/2006/math">
                    <m:r>
                      <a:rPr lang="en-US" b="1" i="0" u="none">
                        <a:solidFill>
                          <a:schemeClr val="accent2">
                            <a:lumMod val="50000"/>
                          </a:schemeClr>
                        </a:solidFill>
                        <a:latin typeface="Cambria Math" panose="02040503050406030204" pitchFamily="18" charset="0"/>
                        <a:ea typeface="Cambria Math" panose="02040503050406030204" pitchFamily="18" charset="0"/>
                      </a:rPr>
                      <m:t>ℏ</m:t>
                    </m:r>
                    <m:r>
                      <a:rPr lang="en-US" b="1" i="0" u="none">
                        <a:solidFill>
                          <a:schemeClr val="accent2">
                            <a:lumMod val="50000"/>
                          </a:schemeClr>
                        </a:solidFill>
                        <a:latin typeface="Cambria Math" panose="02040503050406030204" pitchFamily="18" charset="0"/>
                        <a:ea typeface="Cambria Math" panose="02040503050406030204" pitchFamily="18" charset="0"/>
                      </a:rPr>
                      <m:t>𝛚</m:t>
                    </m:r>
                    <m:r>
                      <m:rPr>
                        <m:nor/>
                      </m:rPr>
                      <a:rPr lang="en-US" b="1" i="0" u="none" smtClean="0">
                        <a:solidFill>
                          <a:srgbClr val="803000"/>
                        </a:solidFill>
                        <a:latin typeface="Chalkboard" panose="03050602040202020205" pitchFamily="66" charset="77"/>
                      </a:rPr>
                      <m:t>) </m:t>
                    </m:r>
                  </m:oMath>
                </a14:m>
                <a:r>
                  <a:rPr lang="en-US" b="1" u="none">
                    <a:solidFill>
                      <a:srgbClr val="803000"/>
                    </a:solidFill>
                    <a:latin typeface="Chalkboard" panose="03050602040202020205" pitchFamily="66" charset="77"/>
                  </a:rPr>
                  <a:t>= (</a:t>
                </a:r>
                <a:r>
                  <a:rPr lang="en-US" b="1" u="none">
                    <a:solidFill>
                      <a:schemeClr val="accent2">
                        <a:lumMod val="50000"/>
                      </a:schemeClr>
                    </a:solidFill>
                    <a:latin typeface="Chalkboard" panose="03050602040202020205" pitchFamily="66" charset="77"/>
                  </a:rPr>
                  <a:t>10</a:t>
                </a:r>
                <a14:m>
                  <m:oMath xmlns:m="http://schemas.openxmlformats.org/officeDocument/2006/math">
                    <m:r>
                      <a:rPr lang="en-US" b="1" u="none">
                        <a:solidFill>
                          <a:schemeClr val="accent2">
                            <a:lumMod val="50000"/>
                          </a:schemeClr>
                        </a:solidFill>
                        <a:latin typeface="Cambria Math" panose="02040503050406030204" pitchFamily="18" charset="0"/>
                        <a:ea typeface="Cambria Math" panose="02040503050406030204" pitchFamily="18" charset="0"/>
                      </a:rPr>
                      <m:t>ℏ</m:t>
                    </m:r>
                    <m:r>
                      <a:rPr lang="en-US" b="1" u="none">
                        <a:solidFill>
                          <a:schemeClr val="accent2">
                            <a:lumMod val="50000"/>
                          </a:schemeClr>
                        </a:solidFill>
                        <a:latin typeface="Cambria Math" panose="02040503050406030204" pitchFamily="18" charset="0"/>
                        <a:ea typeface="Cambria Math" panose="02040503050406030204" pitchFamily="18" charset="0"/>
                      </a:rPr>
                      <m:t>𝛚</m:t>
                    </m:r>
                    <m:r>
                      <m:rPr>
                        <m:nor/>
                      </m:rPr>
                      <a:rPr lang="en-US" b="1" u="none">
                        <a:solidFill>
                          <a:srgbClr val="803000"/>
                        </a:solidFill>
                        <a:latin typeface="Chalkboard" panose="03050602040202020205" pitchFamily="66" charset="77"/>
                      </a:rPr>
                      <m:t>) </m:t>
                    </m:r>
                  </m:oMath>
                </a14:m>
                <a:r>
                  <a:rPr lang="en-US" b="1" u="none">
                    <a:solidFill>
                      <a:srgbClr val="803000"/>
                    </a:solidFill>
                    <a:latin typeface="Chalkboard" panose="03050602040202020205" pitchFamily="66" charset="77"/>
                  </a:rPr>
                  <a:t>to </a:t>
                </a:r>
                <a:r>
                  <a:rPr lang="en-US" b="1" u="none" err="1">
                    <a:solidFill>
                      <a:srgbClr val="803000"/>
                    </a:solidFill>
                    <a:latin typeface="Chalkboard" panose="03050602040202020205" pitchFamily="66" charset="77"/>
                  </a:rPr>
                  <a:t>N</a:t>
                </a:r>
                <a:r>
                  <a:rPr lang="en-US" b="1" u="none" baseline="-25000" err="1">
                    <a:solidFill>
                      <a:srgbClr val="803000"/>
                    </a:solidFill>
                    <a:latin typeface="Chalkboard" panose="03050602040202020205" pitchFamily="66" charset="77"/>
                  </a:rPr>
                  <a:t>min</a:t>
                </a:r>
                <a:r>
                  <a:rPr lang="en-US" b="1" u="none">
                    <a:solidFill>
                      <a:srgbClr val="803000"/>
                    </a:solidFill>
                    <a:latin typeface="Chalkboard" panose="03050602040202020205" pitchFamily="66" charset="77"/>
                  </a:rPr>
                  <a:t> ‘core’ </a:t>
                </a:r>
              </a:p>
            </p:txBody>
          </p:sp>
        </mc:Choice>
        <mc:Fallback xmlns="">
          <p:sp>
            <p:nvSpPr>
              <p:cNvPr id="3" name="Text Box 54">
                <a:extLst>
                  <a:ext uri="{FF2B5EF4-FFF2-40B4-BE49-F238E27FC236}">
                    <a16:creationId xmlns:a16="http://schemas.microsoft.com/office/drawing/2014/main" id="{09D95107-A685-5255-B9A5-97DE3ED399C3}"/>
                  </a:ext>
                </a:extLst>
              </p:cNvPr>
              <p:cNvSpPr txBox="1">
                <a:spLocks noRot="1" noChangeAspect="1" noMove="1" noResize="1" noEditPoints="1" noAdjustHandles="1" noChangeArrowheads="1" noChangeShapeType="1" noTextEdit="1"/>
              </p:cNvSpPr>
              <p:nvPr/>
            </p:nvSpPr>
            <p:spPr bwMode="auto">
              <a:xfrm>
                <a:off x="6695300" y="2216139"/>
                <a:ext cx="3073400" cy="830997"/>
              </a:xfrm>
              <a:prstGeom prst="rect">
                <a:avLst/>
              </a:prstGeom>
              <a:blipFill>
                <a:blip r:embed="rId3"/>
                <a:stretch>
                  <a:fillRect r="-1626" b="-4348"/>
                </a:stretch>
              </a:blipFill>
              <a:ln w="38100">
                <a:solidFill>
                  <a:schemeClr val="accent2">
                    <a:lumMod val="50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grpSp>
        <p:nvGrpSpPr>
          <p:cNvPr id="32" name="Group 31">
            <a:extLst>
              <a:ext uri="{FF2B5EF4-FFF2-40B4-BE49-F238E27FC236}">
                <a16:creationId xmlns:a16="http://schemas.microsoft.com/office/drawing/2014/main" id="{851AA495-FD52-9F57-5D87-2EA8C299D6E3}"/>
              </a:ext>
            </a:extLst>
          </p:cNvPr>
          <p:cNvGrpSpPr/>
          <p:nvPr/>
        </p:nvGrpSpPr>
        <p:grpSpPr>
          <a:xfrm>
            <a:off x="5842571" y="925069"/>
            <a:ext cx="899647" cy="5187518"/>
            <a:chOff x="5880356" y="962854"/>
            <a:chExt cx="899647" cy="5187518"/>
          </a:xfrm>
        </p:grpSpPr>
        <p:sp>
          <p:nvSpPr>
            <p:cNvPr id="8" name="Left Brace 7">
              <a:extLst>
                <a:ext uri="{FF2B5EF4-FFF2-40B4-BE49-F238E27FC236}">
                  <a16:creationId xmlns:a16="http://schemas.microsoft.com/office/drawing/2014/main" id="{3A7DE163-0E6C-3846-31BB-6CD16B4EB87F}"/>
                </a:ext>
              </a:extLst>
            </p:cNvPr>
            <p:cNvSpPr/>
            <p:nvPr/>
          </p:nvSpPr>
          <p:spPr>
            <a:xfrm flipH="1">
              <a:off x="5880356" y="5257376"/>
              <a:ext cx="291473" cy="892996"/>
            </a:xfrm>
            <a:prstGeom prst="leftBrace">
              <a:avLst>
                <a:gd name="adj1" fmla="val 0"/>
                <a:gd name="adj2" fmla="val 47450"/>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DA08FD79-8C5D-243C-0BDA-738D2EB0AD7D}"/>
                </a:ext>
              </a:extLst>
            </p:cNvPr>
            <p:cNvSpPr txBox="1"/>
            <p:nvPr/>
          </p:nvSpPr>
          <p:spPr>
            <a:xfrm>
              <a:off x="6133783" y="5486869"/>
              <a:ext cx="639186" cy="369332"/>
            </a:xfrm>
            <a:prstGeom prst="rect">
              <a:avLst/>
            </a:prstGeom>
            <a:noFill/>
          </p:spPr>
          <p:txBody>
            <a:bodyPr wrap="square" rtlCol="0">
              <a:spAutoFit/>
            </a:bodyPr>
            <a:lstStyle/>
            <a:p>
              <a:pPr algn="ctr"/>
              <a:r>
                <a:rPr lang="en-US" b="1" u="none" err="1">
                  <a:solidFill>
                    <a:srgbClr val="803000"/>
                  </a:solidFill>
                  <a:latin typeface="Chalkboard" panose="03050602040202020205" pitchFamily="66" charset="77"/>
                </a:rPr>
                <a:t>N</a:t>
              </a:r>
              <a:r>
                <a:rPr lang="en-US" b="1" u="none" baseline="-25000" err="1">
                  <a:solidFill>
                    <a:srgbClr val="803000"/>
                  </a:solidFill>
                  <a:latin typeface="Chalkboard" panose="03050602040202020205" pitchFamily="66" charset="77"/>
                </a:rPr>
                <a:t>min</a:t>
              </a:r>
              <a:endParaRPr lang="en-US" b="1" u="none" baseline="-25000">
                <a:solidFill>
                  <a:srgbClr val="803000"/>
                </a:solidFill>
                <a:latin typeface="Chalkboard" panose="03050602040202020205" pitchFamily="66" charset="77"/>
              </a:endParaRPr>
            </a:p>
          </p:txBody>
        </p:sp>
        <p:sp>
          <p:nvSpPr>
            <p:cNvPr id="9" name="Left Brace 8">
              <a:extLst>
                <a:ext uri="{FF2B5EF4-FFF2-40B4-BE49-F238E27FC236}">
                  <a16:creationId xmlns:a16="http://schemas.microsoft.com/office/drawing/2014/main" id="{B4E5C9C7-CD26-D8E0-0677-116D6FAB645A}"/>
                </a:ext>
              </a:extLst>
            </p:cNvPr>
            <p:cNvSpPr/>
            <p:nvPr/>
          </p:nvSpPr>
          <p:spPr>
            <a:xfrm flipH="1">
              <a:off x="5887914" y="962854"/>
              <a:ext cx="297383" cy="4096217"/>
            </a:xfrm>
            <a:prstGeom prst="leftBrace">
              <a:avLst>
                <a:gd name="adj1" fmla="val 0"/>
                <a:gd name="adj2" fmla="val 42373"/>
              </a:avLst>
            </a:prstGeom>
            <a:ln w="381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a:extLst>
                <a:ext uri="{FF2B5EF4-FFF2-40B4-BE49-F238E27FC236}">
                  <a16:creationId xmlns:a16="http://schemas.microsoft.com/office/drawing/2014/main" id="{021D0B83-E203-0FC2-DC8E-D4650B38D1CA}"/>
                </a:ext>
              </a:extLst>
            </p:cNvPr>
            <p:cNvSpPr txBox="1"/>
            <p:nvPr/>
          </p:nvSpPr>
          <p:spPr>
            <a:xfrm>
              <a:off x="6147259" y="2518904"/>
              <a:ext cx="632744" cy="369332"/>
            </a:xfrm>
            <a:prstGeom prst="rect">
              <a:avLst/>
            </a:prstGeom>
            <a:noFill/>
          </p:spPr>
          <p:txBody>
            <a:bodyPr wrap="square" rtlCol="0">
              <a:spAutoFit/>
            </a:bodyPr>
            <a:lstStyle/>
            <a:p>
              <a:r>
                <a:rPr lang="en-US" b="1" u="none" err="1">
                  <a:solidFill>
                    <a:srgbClr val="803000"/>
                  </a:solidFill>
                  <a:latin typeface="Chalkboard" panose="03050602040202020205" pitchFamily="66" charset="77"/>
                </a:rPr>
                <a:t>N</a:t>
              </a:r>
              <a:r>
                <a:rPr lang="en-US" b="1" u="none" baseline="-25000" err="1">
                  <a:solidFill>
                    <a:srgbClr val="803000"/>
                  </a:solidFill>
                  <a:latin typeface="Chalkboard" panose="03050602040202020205" pitchFamily="66" charset="77"/>
                </a:rPr>
                <a:t>add</a:t>
              </a:r>
              <a:endParaRPr lang="en-US"/>
            </a:p>
          </p:txBody>
        </p:sp>
      </p:gr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76667B26-747A-5CF7-AC3E-89E6B6AE5298}"/>
                  </a:ext>
                </a:extLst>
              </p:cNvPr>
              <p:cNvSpPr txBox="1"/>
              <p:nvPr/>
            </p:nvSpPr>
            <p:spPr>
              <a:xfrm>
                <a:off x="4194264" y="5260159"/>
                <a:ext cx="1648307" cy="830997"/>
              </a:xfrm>
              <a:prstGeom prst="rect">
                <a:avLst/>
              </a:prstGeom>
              <a:noFill/>
            </p:spPr>
            <p:txBody>
              <a:bodyPr wrap="square" rtlCol="0">
                <a:spAutoFit/>
              </a:bodyPr>
              <a:lstStyle/>
              <a:p>
                <a:pPr algn="ctr"/>
                <a:r>
                  <a:rPr lang="en-US" sz="1200" b="1">
                    <a:solidFill>
                      <a:schemeClr val="accent2">
                        <a:lumMod val="50000"/>
                      </a:schemeClr>
                    </a:solidFill>
                    <a:latin typeface="Chalkboard" panose="03050602040202020205" pitchFamily="66" charset="77"/>
                  </a:rPr>
                  <a:t>Q</a:t>
                </a:r>
                <a:r>
                  <a:rPr lang="en-US" sz="1200" b="1" u="none">
                    <a:solidFill>
                      <a:schemeClr val="accent2">
                        <a:lumMod val="50000"/>
                      </a:schemeClr>
                    </a:solidFill>
                    <a:latin typeface="Chalkboard" panose="03050602040202020205" pitchFamily="66" charset="77"/>
                  </a:rPr>
                  <a:t>uanta added </a:t>
                </a:r>
                <a:r>
                  <a:rPr lang="en-US" sz="1200" b="1">
                    <a:solidFill>
                      <a:schemeClr val="accent2">
                        <a:lumMod val="50000"/>
                      </a:schemeClr>
                    </a:solidFill>
                    <a:latin typeface="Chalkboard" panose="03050602040202020205" pitchFamily="66" charset="77"/>
                  </a:rPr>
                  <a:t>to  ‘core’ count </a:t>
                </a:r>
                <a:r>
                  <a:rPr lang="en-US" sz="1200" b="1" err="1">
                    <a:solidFill>
                      <a:srgbClr val="803000"/>
                    </a:solidFill>
                    <a:latin typeface="Chalkboard" panose="03050602040202020205" pitchFamily="66" charset="77"/>
                  </a:rPr>
                  <a:t>N</a:t>
                </a:r>
                <a:r>
                  <a:rPr lang="en-US" sz="1200" b="1" baseline="-25000" err="1">
                    <a:solidFill>
                      <a:srgbClr val="803000"/>
                    </a:solidFill>
                    <a:latin typeface="Chalkboard" panose="03050602040202020205" pitchFamily="66" charset="77"/>
                  </a:rPr>
                  <a:t>min</a:t>
                </a:r>
                <a:r>
                  <a:rPr lang="en-US" sz="1200" b="1" baseline="-25000">
                    <a:solidFill>
                      <a:srgbClr val="803000"/>
                    </a:solidFill>
                    <a:latin typeface="Chalkboard" panose="03050602040202020205" pitchFamily="66" charset="77"/>
                  </a:rPr>
                  <a:t> </a:t>
                </a:r>
                <a:r>
                  <a:rPr lang="en-US" sz="1200" b="1">
                    <a:solidFill>
                      <a:srgbClr val="803000"/>
                    </a:solidFill>
                    <a:latin typeface="Chalkboard" panose="03050602040202020205" pitchFamily="66" charset="77"/>
                  </a:rPr>
                  <a:t>in units (</a:t>
                </a:r>
                <a:r>
                  <a:rPr lang="en-US" sz="1200" b="1">
                    <a:solidFill>
                      <a:schemeClr val="accent2">
                        <a:lumMod val="50000"/>
                      </a:schemeClr>
                    </a:solidFill>
                    <a:latin typeface="Chalkboard" panose="03050602040202020205" pitchFamily="66" charset="77"/>
                  </a:rPr>
                  <a:t>2</a:t>
                </a:r>
                <a14:m>
                  <m:oMath xmlns:m="http://schemas.openxmlformats.org/officeDocument/2006/math">
                    <m:r>
                      <a:rPr lang="en-US" sz="1200" b="1">
                        <a:solidFill>
                          <a:schemeClr val="accent2">
                            <a:lumMod val="50000"/>
                          </a:schemeClr>
                        </a:solidFill>
                        <a:latin typeface="Cambria Math" panose="02040503050406030204" pitchFamily="18" charset="0"/>
                        <a:ea typeface="Cambria Math" panose="02040503050406030204" pitchFamily="18" charset="0"/>
                      </a:rPr>
                      <m:t>ℏ</m:t>
                    </m:r>
                    <m:r>
                      <a:rPr lang="en-US" sz="1200" b="1">
                        <a:solidFill>
                          <a:schemeClr val="accent2">
                            <a:lumMod val="50000"/>
                          </a:schemeClr>
                        </a:solidFill>
                        <a:latin typeface="Cambria Math" panose="02040503050406030204" pitchFamily="18" charset="0"/>
                        <a:ea typeface="Cambria Math" panose="02040503050406030204" pitchFamily="18" charset="0"/>
                      </a:rPr>
                      <m:t>𝛚</m:t>
                    </m:r>
                    <m:r>
                      <m:rPr>
                        <m:nor/>
                      </m:rPr>
                      <a:rPr lang="en-US" sz="1200" b="1">
                        <a:solidFill>
                          <a:srgbClr val="803000"/>
                        </a:solidFill>
                        <a:latin typeface="Chalkboard" panose="03050602040202020205" pitchFamily="66" charset="77"/>
                      </a:rPr>
                      <m:t>)</m:t>
                    </m:r>
                    <m:r>
                      <m:rPr>
                        <m:nor/>
                      </m:rPr>
                      <a:rPr lang="en-US" sz="1200" b="1" i="0" smtClean="0">
                        <a:solidFill>
                          <a:srgbClr val="803000"/>
                        </a:solidFill>
                        <a:latin typeface="Chalkboard" panose="03050602040202020205" pitchFamily="66" charset="77"/>
                      </a:rPr>
                      <m:t> </m:t>
                    </m:r>
                    <m:r>
                      <m:rPr>
                        <m:nor/>
                      </m:rPr>
                      <a:rPr lang="en-US" sz="1200" b="1" i="0" smtClean="0">
                        <a:solidFill>
                          <a:srgbClr val="803000"/>
                        </a:solidFill>
                        <a:latin typeface="Chalkboard" panose="03050602040202020205" pitchFamily="66" charset="77"/>
                      </a:rPr>
                      <m:t>units</m:t>
                    </m:r>
                    <m:r>
                      <m:rPr>
                        <m:nor/>
                      </m:rPr>
                      <a:rPr lang="en-US" sz="1200" b="1" i="0" smtClean="0">
                        <a:solidFill>
                          <a:srgbClr val="803000"/>
                        </a:solidFill>
                        <a:latin typeface="Chalkboard" panose="03050602040202020205" pitchFamily="66" charset="77"/>
                      </a:rPr>
                      <m:t> </m:t>
                    </m:r>
                    <m:r>
                      <m:rPr>
                        <m:nor/>
                      </m:rPr>
                      <a:rPr lang="en-US" sz="1200" b="1" i="0" smtClean="0">
                        <a:solidFill>
                          <a:srgbClr val="803000"/>
                        </a:solidFill>
                        <a:latin typeface="Chalkboard" panose="03050602040202020205" pitchFamily="66" charset="77"/>
                      </a:rPr>
                      <m:t>to</m:t>
                    </m:r>
                    <m:r>
                      <m:rPr>
                        <m:nor/>
                      </m:rPr>
                      <a:rPr lang="en-US" sz="1200" b="1" i="0" smtClean="0">
                        <a:solidFill>
                          <a:srgbClr val="803000"/>
                        </a:solidFill>
                        <a:latin typeface="Chalkboard" panose="03050602040202020205" pitchFamily="66" charset="77"/>
                      </a:rPr>
                      <m:t> </m:t>
                    </m:r>
                  </m:oMath>
                </a14:m>
                <a:r>
                  <a:rPr lang="en-US" sz="1200" b="1">
                    <a:solidFill>
                      <a:schemeClr val="accent2">
                        <a:lumMod val="50000"/>
                      </a:schemeClr>
                    </a:solidFill>
                    <a:latin typeface="Chalkboard" panose="03050602040202020205" pitchFamily="66" charset="77"/>
                  </a:rPr>
                  <a:t>respect parity</a:t>
                </a:r>
                <a:endParaRPr lang="en-US" sz="1200">
                  <a:latin typeface="Chalkboard" panose="03050602040202020205" pitchFamily="66" charset="77"/>
                </a:endParaRPr>
              </a:p>
            </p:txBody>
          </p:sp>
        </mc:Choice>
        <mc:Fallback xmlns="">
          <p:sp>
            <p:nvSpPr>
              <p:cNvPr id="38" name="TextBox 37">
                <a:extLst>
                  <a:ext uri="{FF2B5EF4-FFF2-40B4-BE49-F238E27FC236}">
                    <a16:creationId xmlns:a16="http://schemas.microsoft.com/office/drawing/2014/main" id="{76667B26-747A-5CF7-AC3E-89E6B6AE5298}"/>
                  </a:ext>
                </a:extLst>
              </p:cNvPr>
              <p:cNvSpPr txBox="1">
                <a:spLocks noRot="1" noChangeAspect="1" noMove="1" noResize="1" noEditPoints="1" noAdjustHandles="1" noChangeArrowheads="1" noChangeShapeType="1" noTextEdit="1"/>
              </p:cNvSpPr>
              <p:nvPr/>
            </p:nvSpPr>
            <p:spPr>
              <a:xfrm>
                <a:off x="4194264" y="5260159"/>
                <a:ext cx="1648307" cy="830997"/>
              </a:xfrm>
              <a:prstGeom prst="rect">
                <a:avLst/>
              </a:prstGeom>
              <a:blipFill>
                <a:blip r:embed="rId4"/>
                <a:stretch>
                  <a:fillRect r="-1538" b="-3030"/>
                </a:stretch>
              </a:blipFill>
            </p:spPr>
            <p:txBody>
              <a:bodyPr/>
              <a:lstStyle/>
              <a:p>
                <a:r>
                  <a:rPr lang="en-US">
                    <a:noFill/>
                  </a:rPr>
                  <a:t> </a:t>
                </a:r>
              </a:p>
            </p:txBody>
          </p:sp>
        </mc:Fallback>
      </mc:AlternateContent>
      <p:sp>
        <p:nvSpPr>
          <p:cNvPr id="75" name="Text Box 55">
            <a:extLst>
              <a:ext uri="{FF2B5EF4-FFF2-40B4-BE49-F238E27FC236}">
                <a16:creationId xmlns:a16="http://schemas.microsoft.com/office/drawing/2014/main" id="{DF4CADD3-0398-3568-5841-B6540548EC75}"/>
              </a:ext>
            </a:extLst>
          </p:cNvPr>
          <p:cNvSpPr txBox="1">
            <a:spLocks noChangeArrowheads="1"/>
          </p:cNvSpPr>
          <p:nvPr/>
        </p:nvSpPr>
        <p:spPr bwMode="auto">
          <a:xfrm>
            <a:off x="6925431" y="1404321"/>
            <a:ext cx="2711671" cy="655308"/>
          </a:xfrm>
          <a:prstGeom prst="rect">
            <a:avLst/>
          </a:prstGeom>
          <a:solidFill>
            <a:schemeClr val="bg1"/>
          </a:solidFill>
          <a:ln w="38100">
            <a:noFill/>
            <a:miter lim="800000"/>
            <a:headEnd/>
            <a:tailEnd/>
          </a:ln>
          <a:effectLst>
            <a:outerShdw blurRad="63500" dist="38099" dir="2700000" algn="ctr" rotWithShape="0">
              <a:schemeClr val="bg2">
                <a:alpha val="74998"/>
              </a:schemeClr>
            </a:outerShdw>
          </a:effectLst>
        </p:spPr>
        <p:txBody>
          <a:bodyPr wrap="square">
            <a:spAutoFit/>
          </a:bodyPr>
          <a:lstStyle>
            <a:lvl1pPr eaLnBrk="0" hangingPunct="0">
              <a:defRPr sz="1600" u="sng">
                <a:solidFill>
                  <a:schemeClr val="tx1"/>
                </a:solidFill>
                <a:latin typeface="Times" charset="0"/>
                <a:ea typeface="ＭＳ Ｐゴシック" charset="0"/>
                <a:cs typeface="ＭＳ Ｐゴシック" charset="0"/>
              </a:defRPr>
            </a:lvl1pPr>
            <a:lvl2pPr marL="742950" indent="-285750" eaLnBrk="0" hangingPunct="0">
              <a:defRPr sz="1600" u="sng">
                <a:solidFill>
                  <a:schemeClr val="tx1"/>
                </a:solidFill>
                <a:latin typeface="Times" charset="0"/>
                <a:ea typeface="ＭＳ Ｐゴシック" charset="0"/>
              </a:defRPr>
            </a:lvl2pPr>
            <a:lvl3pPr marL="1143000" indent="-228600" eaLnBrk="0" hangingPunct="0">
              <a:defRPr sz="1600" u="sng">
                <a:solidFill>
                  <a:schemeClr val="tx1"/>
                </a:solidFill>
                <a:latin typeface="Times" charset="0"/>
                <a:ea typeface="ＭＳ Ｐゴシック" charset="0"/>
              </a:defRPr>
            </a:lvl3pPr>
            <a:lvl4pPr marL="1600200" indent="-228600" eaLnBrk="0" hangingPunct="0">
              <a:defRPr sz="1600" u="sng">
                <a:solidFill>
                  <a:schemeClr val="tx1"/>
                </a:solidFill>
                <a:latin typeface="Times" charset="0"/>
                <a:ea typeface="ＭＳ Ｐゴシック" charset="0"/>
              </a:defRPr>
            </a:lvl4pPr>
            <a:lvl5pPr marL="2057400" indent="-228600" eaLnBrk="0" hangingPunct="0">
              <a:defRPr sz="1600" u="sng">
                <a:solidFill>
                  <a:schemeClr val="tx1"/>
                </a:solidFill>
                <a:latin typeface="Times" charset="0"/>
                <a:ea typeface="ＭＳ Ｐゴシック" charset="0"/>
              </a:defRPr>
            </a:lvl5pPr>
            <a:lvl6pPr marL="2514600" indent="-228600" eaLnBrk="0" fontAlgn="base" hangingPunct="0">
              <a:spcBef>
                <a:spcPct val="0"/>
              </a:spcBef>
              <a:spcAft>
                <a:spcPct val="0"/>
              </a:spcAft>
              <a:defRPr sz="1600" u="sng">
                <a:solidFill>
                  <a:schemeClr val="tx1"/>
                </a:solidFill>
                <a:latin typeface="Times" charset="0"/>
                <a:ea typeface="ＭＳ Ｐゴシック" charset="0"/>
              </a:defRPr>
            </a:lvl6pPr>
            <a:lvl7pPr marL="2971800" indent="-228600" eaLnBrk="0" fontAlgn="base" hangingPunct="0">
              <a:spcBef>
                <a:spcPct val="0"/>
              </a:spcBef>
              <a:spcAft>
                <a:spcPct val="0"/>
              </a:spcAft>
              <a:defRPr sz="1600" u="sng">
                <a:solidFill>
                  <a:schemeClr val="tx1"/>
                </a:solidFill>
                <a:latin typeface="Times" charset="0"/>
                <a:ea typeface="ＭＳ Ｐゴシック" charset="0"/>
              </a:defRPr>
            </a:lvl7pPr>
            <a:lvl8pPr marL="3429000" indent="-228600" eaLnBrk="0" fontAlgn="base" hangingPunct="0">
              <a:spcBef>
                <a:spcPct val="0"/>
              </a:spcBef>
              <a:spcAft>
                <a:spcPct val="0"/>
              </a:spcAft>
              <a:defRPr sz="1600" u="sng">
                <a:solidFill>
                  <a:schemeClr val="tx1"/>
                </a:solidFill>
                <a:latin typeface="Times" charset="0"/>
                <a:ea typeface="ＭＳ Ｐゴシック" charset="0"/>
              </a:defRPr>
            </a:lvl8pPr>
            <a:lvl9pPr marL="3886200" indent="-228600" eaLnBrk="0" fontAlgn="base" hangingPunct="0">
              <a:spcBef>
                <a:spcPct val="0"/>
              </a:spcBef>
              <a:spcAft>
                <a:spcPct val="0"/>
              </a:spcAft>
              <a:defRPr sz="1600" u="sng">
                <a:solidFill>
                  <a:schemeClr val="tx1"/>
                </a:solidFill>
                <a:latin typeface="Times" charset="0"/>
                <a:ea typeface="ＭＳ Ｐゴシック" charset="0"/>
              </a:defRPr>
            </a:lvl9pPr>
          </a:lstStyle>
          <a:p>
            <a:pPr algn="ctr" eaLnBrk="1" hangingPunct="1">
              <a:lnSpc>
                <a:spcPct val="75000"/>
              </a:lnSpc>
              <a:defRPr/>
            </a:pPr>
            <a:r>
              <a:rPr lang="en-US" b="1" u="none">
                <a:solidFill>
                  <a:schemeClr val="accent2">
                    <a:lumMod val="50000"/>
                  </a:schemeClr>
                </a:solidFill>
                <a:latin typeface="Chalkboard" panose="03050602040202020205" pitchFamily="66" charset="77"/>
              </a:rPr>
              <a:t>Answer: &gt; 85% of Physics</a:t>
            </a:r>
          </a:p>
          <a:p>
            <a:pPr algn="ctr" eaLnBrk="1" hangingPunct="1">
              <a:lnSpc>
                <a:spcPct val="75000"/>
              </a:lnSpc>
              <a:defRPr/>
            </a:pPr>
            <a:r>
              <a:rPr lang="en-US" b="1" u="none">
                <a:solidFill>
                  <a:schemeClr val="accent2">
                    <a:lumMod val="50000"/>
                  </a:schemeClr>
                </a:solidFill>
                <a:latin typeface="Chalkboard" panose="03050602040202020205" pitchFamily="66" charset="77"/>
              </a:rPr>
              <a:t> In &lt; 1% of the </a:t>
            </a:r>
          </a:p>
          <a:p>
            <a:pPr algn="ctr" eaLnBrk="1" hangingPunct="1">
              <a:lnSpc>
                <a:spcPct val="75000"/>
              </a:lnSpc>
              <a:defRPr/>
            </a:pPr>
            <a:r>
              <a:rPr lang="en-US" b="1" u="none">
                <a:solidFill>
                  <a:schemeClr val="accent2">
                    <a:lumMod val="50000"/>
                  </a:schemeClr>
                </a:solidFill>
                <a:latin typeface="Chalkboard" panose="03050602040202020205" pitchFamily="66" charset="77"/>
              </a:rPr>
              <a:t>“extended” space</a:t>
            </a:r>
          </a:p>
        </p:txBody>
      </p:sp>
      <p:sp>
        <p:nvSpPr>
          <p:cNvPr id="91" name="Oval 90">
            <a:extLst>
              <a:ext uri="{FF2B5EF4-FFF2-40B4-BE49-F238E27FC236}">
                <a16:creationId xmlns:a16="http://schemas.microsoft.com/office/drawing/2014/main" id="{806615B0-72CE-821E-40DA-8567FB568A36}"/>
              </a:ext>
            </a:extLst>
          </p:cNvPr>
          <p:cNvSpPr/>
          <p:nvPr/>
        </p:nvSpPr>
        <p:spPr>
          <a:xfrm>
            <a:off x="2993676" y="3996107"/>
            <a:ext cx="416790" cy="1734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84E81681-7217-EB4E-3EE1-68E7E889BEAA}"/>
              </a:ext>
            </a:extLst>
          </p:cNvPr>
          <p:cNvSpPr/>
          <p:nvPr/>
        </p:nvSpPr>
        <p:spPr>
          <a:xfrm>
            <a:off x="2319500" y="3106222"/>
            <a:ext cx="416790" cy="1734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B68CB15D-5677-7567-96C7-5354950F746E}"/>
              </a:ext>
            </a:extLst>
          </p:cNvPr>
          <p:cNvSpPr/>
          <p:nvPr/>
        </p:nvSpPr>
        <p:spPr>
          <a:xfrm>
            <a:off x="1609642" y="2363082"/>
            <a:ext cx="416790" cy="1734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E606DD50-DCA9-660E-A99E-16B849260FE3}"/>
              </a:ext>
            </a:extLst>
          </p:cNvPr>
          <p:cNvSpPr/>
          <p:nvPr/>
        </p:nvSpPr>
        <p:spPr>
          <a:xfrm>
            <a:off x="1398155" y="1709371"/>
            <a:ext cx="416790" cy="1734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FCEE3FDB-451C-28AA-13B8-2BE6AA002F80}"/>
              </a:ext>
            </a:extLst>
          </p:cNvPr>
          <p:cNvSpPr/>
          <p:nvPr/>
        </p:nvSpPr>
        <p:spPr>
          <a:xfrm>
            <a:off x="1228800" y="1116947"/>
            <a:ext cx="416790" cy="17349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AE70017F-F6ED-4C49-776B-38094AA5DBA5}"/>
                  </a:ext>
                </a:extLst>
              </p:cNvPr>
              <p:cNvSpPr txBox="1"/>
              <p:nvPr/>
            </p:nvSpPr>
            <p:spPr>
              <a:xfrm>
                <a:off x="1829767" y="1119283"/>
                <a:ext cx="2942087" cy="307777"/>
              </a:xfrm>
              <a:prstGeom prst="rect">
                <a:avLst/>
              </a:prstGeom>
              <a:noFill/>
              <a:ln>
                <a:noFill/>
              </a:ln>
            </p:spPr>
            <p:txBody>
              <a:bodyPr wrap="none" rtlCol="0">
                <a:spAutoFit/>
              </a:bodyPr>
              <a:lstStyle/>
              <a:p>
                <a:r>
                  <a:rPr lang="en-US" sz="1400" b="1">
                    <a:solidFill>
                      <a:schemeClr val="accent2">
                        <a:lumMod val="50000"/>
                      </a:schemeClr>
                    </a:solidFill>
                    <a:latin typeface="Chalkboard" panose="03050602040202020205" pitchFamily="66" charset="77"/>
                  </a:rPr>
                  <a:t>Full Space: 5 X </a:t>
                </a:r>
                <a:r>
                  <a:rPr lang="en-US" sz="1400" b="1" u="none">
                    <a:solidFill>
                      <a:srgbClr val="803000"/>
                    </a:solidFill>
                    <a:latin typeface="Chalkboard" panose="03050602040202020205" pitchFamily="66" charset="77"/>
                  </a:rPr>
                  <a:t>(</a:t>
                </a:r>
                <a:r>
                  <a:rPr lang="en-US" sz="1400" b="1" u="none">
                    <a:solidFill>
                      <a:schemeClr val="accent2">
                        <a:lumMod val="50000"/>
                      </a:schemeClr>
                    </a:solidFill>
                    <a:latin typeface="Chalkboard" panose="03050602040202020205" pitchFamily="66" charset="77"/>
                  </a:rPr>
                  <a:t>2</a:t>
                </a:r>
                <a14:m>
                  <m:oMath xmlns:m="http://schemas.openxmlformats.org/officeDocument/2006/math">
                    <m:r>
                      <a:rPr lang="en-US" sz="1400" b="1" i="0" u="none">
                        <a:solidFill>
                          <a:schemeClr val="accent2">
                            <a:lumMod val="50000"/>
                          </a:schemeClr>
                        </a:solidFill>
                        <a:latin typeface="Cambria Math" panose="02040503050406030204" pitchFamily="18" charset="0"/>
                        <a:ea typeface="Cambria Math" panose="02040503050406030204" pitchFamily="18" charset="0"/>
                      </a:rPr>
                      <m:t>ℏ</m:t>
                    </m:r>
                    <m:r>
                      <a:rPr lang="en-US" sz="1400" b="1" i="0" u="none">
                        <a:solidFill>
                          <a:schemeClr val="accent2">
                            <a:lumMod val="50000"/>
                          </a:schemeClr>
                        </a:solidFill>
                        <a:latin typeface="Cambria Math" panose="02040503050406030204" pitchFamily="18" charset="0"/>
                        <a:ea typeface="Cambria Math" panose="02040503050406030204" pitchFamily="18" charset="0"/>
                      </a:rPr>
                      <m:t>𝛚</m:t>
                    </m:r>
                    <m:r>
                      <m:rPr>
                        <m:nor/>
                      </m:rPr>
                      <a:rPr lang="en-US" sz="1400" b="1" i="0" u="none" smtClean="0">
                        <a:solidFill>
                          <a:srgbClr val="803000"/>
                        </a:solidFill>
                        <a:latin typeface="Chalkboard" panose="03050602040202020205" pitchFamily="66" charset="77"/>
                      </a:rPr>
                      <m:t>) </m:t>
                    </m:r>
                  </m:oMath>
                </a14:m>
                <a:r>
                  <a:rPr lang="en-US" sz="1400" b="1" u="none">
                    <a:solidFill>
                      <a:srgbClr val="803000"/>
                    </a:solidFill>
                    <a:latin typeface="Chalkboard" panose="03050602040202020205" pitchFamily="66" charset="77"/>
                  </a:rPr>
                  <a:t>= (</a:t>
                </a:r>
                <a:r>
                  <a:rPr lang="en-US" sz="1400" b="1" u="none">
                    <a:solidFill>
                      <a:schemeClr val="accent2">
                        <a:lumMod val="50000"/>
                      </a:schemeClr>
                    </a:solidFill>
                    <a:latin typeface="Chalkboard" panose="03050602040202020205" pitchFamily="66" charset="77"/>
                  </a:rPr>
                  <a:t>10</a:t>
                </a:r>
                <a14:m>
                  <m:oMath xmlns:m="http://schemas.openxmlformats.org/officeDocument/2006/math">
                    <m:r>
                      <a:rPr lang="en-US" sz="1400" b="1" u="none">
                        <a:solidFill>
                          <a:schemeClr val="accent2">
                            <a:lumMod val="50000"/>
                          </a:schemeClr>
                        </a:solidFill>
                        <a:latin typeface="Cambria Math" panose="02040503050406030204" pitchFamily="18" charset="0"/>
                        <a:ea typeface="Cambria Math" panose="02040503050406030204" pitchFamily="18" charset="0"/>
                      </a:rPr>
                      <m:t>ℏ</m:t>
                    </m:r>
                    <m:r>
                      <a:rPr lang="en-US" sz="1400" b="1" u="none">
                        <a:solidFill>
                          <a:schemeClr val="accent2">
                            <a:lumMod val="50000"/>
                          </a:schemeClr>
                        </a:solidFill>
                        <a:latin typeface="Cambria Math" panose="02040503050406030204" pitchFamily="18" charset="0"/>
                        <a:ea typeface="Cambria Math" panose="02040503050406030204" pitchFamily="18" charset="0"/>
                      </a:rPr>
                      <m:t>𝛚</m:t>
                    </m:r>
                    <m:r>
                      <m:rPr>
                        <m:nor/>
                      </m:rPr>
                      <a:rPr lang="en-US" sz="1400" b="1" u="none">
                        <a:solidFill>
                          <a:srgbClr val="803000"/>
                        </a:solidFill>
                        <a:latin typeface="Chalkboard" panose="03050602040202020205" pitchFamily="66" charset="77"/>
                      </a:rPr>
                      <m:t>) </m:t>
                    </m:r>
                  </m:oMath>
                </a14:m>
                <a:endParaRPr lang="en-US" sz="1400"/>
              </a:p>
            </p:txBody>
          </p:sp>
        </mc:Choice>
        <mc:Fallback xmlns="">
          <p:sp>
            <p:nvSpPr>
              <p:cNvPr id="4" name="TextBox 3">
                <a:extLst>
                  <a:ext uri="{FF2B5EF4-FFF2-40B4-BE49-F238E27FC236}">
                    <a16:creationId xmlns:a16="http://schemas.microsoft.com/office/drawing/2014/main" id="{AE70017F-F6ED-4C49-776B-38094AA5DBA5}"/>
                  </a:ext>
                </a:extLst>
              </p:cNvPr>
              <p:cNvSpPr txBox="1">
                <a:spLocks noRot="1" noChangeAspect="1" noMove="1" noResize="1" noEditPoints="1" noAdjustHandles="1" noChangeArrowheads="1" noChangeShapeType="1" noTextEdit="1"/>
              </p:cNvSpPr>
              <p:nvPr/>
            </p:nvSpPr>
            <p:spPr>
              <a:xfrm>
                <a:off x="1829767" y="1119283"/>
                <a:ext cx="2942087" cy="307777"/>
              </a:xfrm>
              <a:prstGeom prst="rect">
                <a:avLst/>
              </a:prstGeom>
              <a:blipFill>
                <a:blip r:embed="rId5"/>
                <a:stretch>
                  <a:fillRect l="-862" t="-4000" b="-20000"/>
                </a:stretch>
              </a:blipFill>
              <a:ln>
                <a:noFill/>
              </a:ln>
            </p:spPr>
            <p:txBody>
              <a:bodyPr/>
              <a:lstStyle/>
              <a:p>
                <a:r>
                  <a:rPr lang="en-US">
                    <a:noFill/>
                  </a:rPr>
                  <a:t> </a:t>
                </a:r>
              </a:p>
            </p:txBody>
          </p:sp>
        </mc:Fallback>
      </mc:AlternateContent>
      <p:cxnSp>
        <p:nvCxnSpPr>
          <p:cNvPr id="5" name="Straight Connector 4">
            <a:extLst>
              <a:ext uri="{FF2B5EF4-FFF2-40B4-BE49-F238E27FC236}">
                <a16:creationId xmlns:a16="http://schemas.microsoft.com/office/drawing/2014/main" id="{9AC8E1F3-F614-356E-BC84-6EB05F5B8B95}"/>
              </a:ext>
            </a:extLst>
          </p:cNvPr>
          <p:cNvCxnSpPr>
            <a:cxnSpLocks/>
          </p:cNvCxnSpPr>
          <p:nvPr/>
        </p:nvCxnSpPr>
        <p:spPr>
          <a:xfrm>
            <a:off x="1618735" y="603090"/>
            <a:ext cx="8360355"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324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dissolve">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92"/>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childTnLst>
                                </p:cTn>
                              </p:par>
                            </p:childTnLst>
                          </p:cTn>
                        </p:par>
                        <p:par>
                          <p:cTn id="37" fill="hold">
                            <p:stCondLst>
                              <p:cond delay="0"/>
                            </p:stCondLst>
                            <p:childTnLst>
                              <p:par>
                                <p:cTn id="38" presetID="1" presetClass="entr" presetSubtype="0" fill="hold" grpId="0" nodeType="afterEffect">
                                  <p:stCondLst>
                                    <p:cond delay="0"/>
                                  </p:stCondLst>
                                  <p:childTnLst>
                                    <p:set>
                                      <p:cBhvr>
                                        <p:cTn id="39" dur="1" fill="hold">
                                          <p:stCondLst>
                                            <p:cond delay="0"/>
                                          </p:stCondLst>
                                        </p:cTn>
                                        <p:tgtEl>
                                          <p:spTgt spid="94"/>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par>
                          <p:cTn id="47" fill="hold">
                            <p:stCondLst>
                              <p:cond delay="0"/>
                            </p:stCondLst>
                            <p:childTnLst>
                              <p:par>
                                <p:cTn id="48" presetID="9"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dissolv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dissolve">
                                      <p:cBhvr>
                                        <p:cTn id="55" dur="500"/>
                                        <p:tgtEl>
                                          <p:spTgt spid="50"/>
                                        </p:tgtEl>
                                      </p:cBhvr>
                                    </p:animEffect>
                                  </p:childTnLst>
                                </p:cTn>
                              </p:par>
                            </p:childTnLst>
                          </p:cTn>
                        </p:par>
                        <p:par>
                          <p:cTn id="56" fill="hold">
                            <p:stCondLst>
                              <p:cond delay="500"/>
                            </p:stCondLst>
                            <p:childTnLst>
                              <p:par>
                                <p:cTn id="57" presetID="22" presetClass="entr" presetSubtype="1"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ipe(up)">
                                      <p:cBhvr>
                                        <p:cTn id="59" dur="500"/>
                                        <p:tgtEl>
                                          <p:spTgt spid="6"/>
                                        </p:tgtEl>
                                      </p:cBhvr>
                                    </p:animEffect>
                                  </p:childTnLst>
                                </p:cTn>
                              </p:par>
                            </p:childTnLst>
                          </p:cTn>
                        </p:par>
                        <p:par>
                          <p:cTn id="60" fill="hold">
                            <p:stCondLst>
                              <p:cond delay="1000"/>
                            </p:stCondLst>
                            <p:childTnLst>
                              <p:par>
                                <p:cTn id="61" presetID="1" presetClass="entr" presetSubtype="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75"/>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up)">
                                      <p:cBhvr>
                                        <p:cTn id="77" dur="500"/>
                                        <p:tgtEl>
                                          <p:spTgt spid="61"/>
                                        </p:tgtEl>
                                      </p:cBhvr>
                                    </p:animEffec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52"/>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nodeType="clickEffect">
                                  <p:stCondLst>
                                    <p:cond delay="0"/>
                                  </p:stCondLst>
                                  <p:childTnLst>
                                    <p:set>
                                      <p:cBhvr>
                                        <p:cTn id="85"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4" grpId="0" animBg="1"/>
      <p:bldP spid="6" grpId="0" animBg="1"/>
      <p:bldP spid="7" grpId="0"/>
      <p:bldP spid="23" grpId="0" animBg="1"/>
      <p:bldP spid="50" grpId="0"/>
      <p:bldP spid="61" grpId="0" animBg="1"/>
      <p:bldP spid="25" grpId="1"/>
      <p:bldP spid="3" grpId="0" animBg="1"/>
      <p:bldP spid="38" grpId="0"/>
      <p:bldP spid="75" grpId="0" animBg="1"/>
      <p:bldP spid="91" grpId="0" animBg="1"/>
      <p:bldP spid="92" grpId="0" animBg="1"/>
      <p:bldP spid="93" grpId="0" animBg="1"/>
      <p:bldP spid="94" grpId="0" animBg="1"/>
      <p:bldP spid="95" grpId="0" animBg="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5F4D1F0-54FC-3C37-622E-63482FBD7E8E}"/>
              </a:ext>
            </a:extLst>
          </p:cNvPr>
          <p:cNvSpPr txBox="1"/>
          <p:nvPr/>
        </p:nvSpPr>
        <p:spPr>
          <a:xfrm>
            <a:off x="0" y="-47516"/>
            <a:ext cx="12182061" cy="523220"/>
          </a:xfrm>
          <a:prstGeom prst="rect">
            <a:avLst/>
          </a:prstGeom>
          <a:noFill/>
          <a:ln>
            <a:noFill/>
          </a:ln>
        </p:spPr>
        <p:txBody>
          <a:bodyPr wrap="square">
            <a:spAutoFit/>
          </a:bodyPr>
          <a:lstStyle/>
          <a:p>
            <a:pPr algn="ctr"/>
            <a:r>
              <a:rPr lang="en-US" sz="2800" b="1">
                <a:solidFill>
                  <a:schemeClr val="accent2">
                    <a:lumMod val="50000"/>
                  </a:schemeClr>
                </a:solidFill>
                <a:latin typeface="Chalkboard" panose="03050602040202020205" pitchFamily="66" charset="77"/>
              </a:rPr>
              <a:t>Symplectic Symmetry:  </a:t>
            </a:r>
            <a:r>
              <a:rPr lang="en-US" sz="2800" b="1">
                <a:solidFill>
                  <a:srgbClr val="008F00"/>
                </a:solidFill>
                <a:latin typeface="Chalkboard" panose="03050602040202020205" pitchFamily="66" charset="77"/>
              </a:rPr>
              <a:t>The Dynamical Symmetry of 3D-HO</a:t>
            </a:r>
            <a:endParaRPr lang="en-US" sz="2800" b="1">
              <a:solidFill>
                <a:srgbClr val="008F00"/>
              </a:solidFill>
            </a:endParaRPr>
          </a:p>
        </p:txBody>
      </p:sp>
      <p:graphicFrame>
        <p:nvGraphicFramePr>
          <p:cNvPr id="49" name="Object 48">
            <a:extLst>
              <a:ext uri="{FF2B5EF4-FFF2-40B4-BE49-F238E27FC236}">
                <a16:creationId xmlns:a16="http://schemas.microsoft.com/office/drawing/2014/main" id="{D10E249E-5D17-368D-AD19-145E53C7956F}"/>
              </a:ext>
            </a:extLst>
          </p:cNvPr>
          <p:cNvGraphicFramePr>
            <a:graphicFrameLocks noChangeAspect="1"/>
          </p:cNvGraphicFramePr>
          <p:nvPr>
            <p:extLst>
              <p:ext uri="{D42A27DB-BD31-4B8C-83A1-F6EECF244321}">
                <p14:modId xmlns:p14="http://schemas.microsoft.com/office/powerpoint/2010/main" val="2704242838"/>
              </p:ext>
            </p:extLst>
          </p:nvPr>
        </p:nvGraphicFramePr>
        <p:xfrm>
          <a:off x="8603243" y="5219950"/>
          <a:ext cx="812800" cy="203200"/>
        </p:xfrm>
        <a:graphic>
          <a:graphicData uri="http://schemas.openxmlformats.org/presentationml/2006/ole">
            <mc:AlternateContent xmlns:mc="http://schemas.openxmlformats.org/markup-compatibility/2006">
              <mc:Choice xmlns:v="urn:schemas-microsoft-com:vml" Requires="v">
                <p:oleObj r:id="rId2" imgW="0" imgH="0" progId="Equation.DSMT4">
                  <p:embed/>
                </p:oleObj>
              </mc:Choice>
              <mc:Fallback>
                <p:oleObj r:id="rId2" imgW="0" imgH="0" progId="Equation.DSMT4">
                  <p:embed/>
                  <p:pic>
                    <p:nvPicPr>
                      <p:cNvPr id="0" name=""/>
                      <p:cNvPicPr/>
                      <p:nvPr/>
                    </p:nvPicPr>
                    <p:blipFill/>
                    <p:spPr>
                      <a:xfrm>
                        <a:off x="8603243" y="5219950"/>
                        <a:ext cx="812800" cy="203200"/>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CDBB4F79-3722-4716-99B5-6077CA0959E8}"/>
              </a:ext>
            </a:extLst>
          </p:cNvPr>
          <p:cNvPicPr>
            <a:picLocks noChangeAspect="1"/>
          </p:cNvPicPr>
          <p:nvPr/>
        </p:nvPicPr>
        <p:blipFill>
          <a:blip r:embed="rId3"/>
          <a:stretch>
            <a:fillRect/>
          </a:stretch>
        </p:blipFill>
        <p:spPr>
          <a:xfrm>
            <a:off x="1174152" y="594936"/>
            <a:ext cx="9881305" cy="551970"/>
          </a:xfrm>
          <a:prstGeom prst="rect">
            <a:avLst/>
          </a:prstGeom>
          <a:solidFill>
            <a:schemeClr val="bg1"/>
          </a:solidFill>
        </p:spPr>
      </p:pic>
      <p:grpSp>
        <p:nvGrpSpPr>
          <p:cNvPr id="66" name="Group 65">
            <a:extLst>
              <a:ext uri="{FF2B5EF4-FFF2-40B4-BE49-F238E27FC236}">
                <a16:creationId xmlns:a16="http://schemas.microsoft.com/office/drawing/2014/main" id="{44DAD11A-06E1-D9ED-3F88-1179BD551834}"/>
              </a:ext>
            </a:extLst>
          </p:cNvPr>
          <p:cNvGrpSpPr/>
          <p:nvPr/>
        </p:nvGrpSpPr>
        <p:grpSpPr>
          <a:xfrm>
            <a:off x="7711353" y="1156445"/>
            <a:ext cx="2205989" cy="989193"/>
            <a:chOff x="7860542" y="1279904"/>
            <a:chExt cx="2205989" cy="989193"/>
          </a:xfrm>
          <a:solidFill>
            <a:schemeClr val="bg1"/>
          </a:solidFill>
        </p:grpSpPr>
        <p:sp>
          <p:nvSpPr>
            <p:cNvPr id="35" name="Right Brace 34">
              <a:extLst>
                <a:ext uri="{FF2B5EF4-FFF2-40B4-BE49-F238E27FC236}">
                  <a16:creationId xmlns:a16="http://schemas.microsoft.com/office/drawing/2014/main" id="{0EF007E4-77BE-9FCC-819C-19ACFC282155}"/>
                </a:ext>
              </a:extLst>
            </p:cNvPr>
            <p:cNvSpPr/>
            <p:nvPr/>
          </p:nvSpPr>
          <p:spPr>
            <a:xfrm rot="5400000">
              <a:off x="8765059" y="964892"/>
              <a:ext cx="166809" cy="796834"/>
            </a:xfrm>
            <a:prstGeom prst="rightBrace">
              <a:avLst>
                <a:gd name="adj1" fmla="val 8333"/>
                <a:gd name="adj2" fmla="val 50000"/>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a:extLst>
                <a:ext uri="{FF2B5EF4-FFF2-40B4-BE49-F238E27FC236}">
                  <a16:creationId xmlns:a16="http://schemas.microsoft.com/office/drawing/2014/main" id="{CA86CD25-0BEC-4129-696D-B9306CA10327}"/>
                </a:ext>
              </a:extLst>
            </p:cNvPr>
            <p:cNvSpPr txBox="1"/>
            <p:nvPr/>
          </p:nvSpPr>
          <p:spPr>
            <a:xfrm>
              <a:off x="7860542" y="1438100"/>
              <a:ext cx="2205989" cy="830997"/>
            </a:xfrm>
            <a:prstGeom prst="rect">
              <a:avLst/>
            </a:prstGeom>
            <a:grpFill/>
          </p:spPr>
          <p:txBody>
            <a:bodyPr wrap="square" rtlCol="0">
              <a:spAutoFit/>
            </a:bodyPr>
            <a:lstStyle/>
            <a:p>
              <a:pPr algn="ctr"/>
              <a:r>
                <a:rPr lang="en-US" sz="1600" b="1">
                  <a:latin typeface="Chalkboard" panose="03050602040202020205" pitchFamily="66" charset="77"/>
                </a:rPr>
                <a:t>Deformation (Q)</a:t>
              </a:r>
            </a:p>
            <a:p>
              <a:pPr algn="ctr"/>
              <a:r>
                <a:rPr lang="en-US" sz="1600" b="1">
                  <a:latin typeface="Chalkboard" panose="03050602040202020205" pitchFamily="66" charset="77"/>
                </a:rPr>
                <a:t>of unique (</a:t>
              </a:r>
              <a:r>
                <a:rPr lang="en-US" sz="1600" b="1" err="1">
                  <a:latin typeface="Symbol" pitchFamily="2" charset="2"/>
                </a:rPr>
                <a:t>l</a:t>
              </a:r>
              <a:r>
                <a:rPr lang="en-US" sz="1600" b="1" baseline="-25000" err="1">
                  <a:latin typeface="Chalkboard" panose="03050602040202020205" pitchFamily="66" charset="77"/>
                </a:rPr>
                <a:t>i</a:t>
              </a:r>
              <a:r>
                <a:rPr lang="en-US" sz="1600" b="1" err="1">
                  <a:latin typeface="Chalkboard" panose="03050602040202020205" pitchFamily="66" charset="77"/>
                </a:rPr>
                <a:t>,</a:t>
              </a:r>
              <a:r>
                <a:rPr lang="en-US" sz="1600" b="1" err="1">
                  <a:latin typeface="Symbol" pitchFamily="2" charset="2"/>
                </a:rPr>
                <a:t>m</a:t>
              </a:r>
              <a:r>
                <a:rPr lang="en-US" sz="1600" b="1" baseline="-25000" err="1">
                  <a:latin typeface="Chalkboard" panose="03050602040202020205" pitchFamily="66" charset="77"/>
                </a:rPr>
                <a:t>i</a:t>
              </a:r>
              <a:r>
                <a:rPr lang="en-US" sz="1600" b="1">
                  <a:latin typeface="Chalkboard" panose="03050602040202020205" pitchFamily="66" charset="77"/>
                </a:rPr>
                <a:t>)</a:t>
              </a:r>
            </a:p>
            <a:p>
              <a:pPr algn="ctr"/>
              <a:r>
                <a:rPr lang="en-US" sz="1600" b="1">
                  <a:latin typeface="Chalkboard" panose="03050602040202020205" pitchFamily="66" charset="77"/>
                </a:rPr>
                <a:t>`Core’ Configs </a:t>
              </a:r>
            </a:p>
          </p:txBody>
        </p:sp>
      </p:grpSp>
      <p:grpSp>
        <p:nvGrpSpPr>
          <p:cNvPr id="65" name="Group 64">
            <a:extLst>
              <a:ext uri="{FF2B5EF4-FFF2-40B4-BE49-F238E27FC236}">
                <a16:creationId xmlns:a16="http://schemas.microsoft.com/office/drawing/2014/main" id="{22FE4F1E-CAD2-F712-86B7-E9B9281C1F46}"/>
              </a:ext>
            </a:extLst>
          </p:cNvPr>
          <p:cNvGrpSpPr/>
          <p:nvPr/>
        </p:nvGrpSpPr>
        <p:grpSpPr>
          <a:xfrm>
            <a:off x="9750540" y="1159941"/>
            <a:ext cx="1567032" cy="977384"/>
            <a:chOff x="10013084" y="1309278"/>
            <a:chExt cx="1567032" cy="977384"/>
          </a:xfrm>
          <a:solidFill>
            <a:schemeClr val="bg1"/>
          </a:solidFill>
        </p:grpSpPr>
        <p:sp>
          <p:nvSpPr>
            <p:cNvPr id="36" name="TextBox 35">
              <a:extLst>
                <a:ext uri="{FF2B5EF4-FFF2-40B4-BE49-F238E27FC236}">
                  <a16:creationId xmlns:a16="http://schemas.microsoft.com/office/drawing/2014/main" id="{05B1320E-74C2-7883-F6AF-FD45913BD8D6}"/>
                </a:ext>
              </a:extLst>
            </p:cNvPr>
            <p:cNvSpPr txBox="1"/>
            <p:nvPr/>
          </p:nvSpPr>
          <p:spPr>
            <a:xfrm>
              <a:off x="10013084" y="1455665"/>
              <a:ext cx="1567032" cy="830997"/>
            </a:xfrm>
            <a:prstGeom prst="rect">
              <a:avLst/>
            </a:prstGeom>
            <a:grpFill/>
          </p:spPr>
          <p:txBody>
            <a:bodyPr wrap="none" rtlCol="0">
              <a:spAutoFit/>
            </a:bodyPr>
            <a:lstStyle/>
            <a:p>
              <a:pPr algn="ctr"/>
              <a:r>
                <a:rPr lang="en-US" sz="1600" b="1">
                  <a:latin typeface="Chalkboard" panose="03050602040202020205" pitchFamily="66" charset="77"/>
                </a:rPr>
                <a:t>Rotational (L) </a:t>
              </a:r>
            </a:p>
            <a:p>
              <a:pPr algn="ctr"/>
              <a:r>
                <a:rPr lang="en-US" sz="1600" b="1">
                  <a:latin typeface="Chalkboard" panose="03050602040202020205" pitchFamily="66" charset="77"/>
                </a:rPr>
                <a:t>Momentum</a:t>
              </a:r>
            </a:p>
            <a:p>
              <a:pPr algn="ctr"/>
              <a:r>
                <a:rPr lang="en-US" sz="1600" b="1">
                  <a:latin typeface="Chalkboard" panose="03050602040202020205" pitchFamily="66" charset="77"/>
                </a:rPr>
                <a:t>(K,L,M)</a:t>
              </a:r>
            </a:p>
          </p:txBody>
        </p:sp>
        <p:sp>
          <p:nvSpPr>
            <p:cNvPr id="58" name="Right Brace 57">
              <a:extLst>
                <a:ext uri="{FF2B5EF4-FFF2-40B4-BE49-F238E27FC236}">
                  <a16:creationId xmlns:a16="http://schemas.microsoft.com/office/drawing/2014/main" id="{01171171-6C9F-B797-A696-E8467ED018DD}"/>
                </a:ext>
              </a:extLst>
            </p:cNvPr>
            <p:cNvSpPr/>
            <p:nvPr/>
          </p:nvSpPr>
          <p:spPr>
            <a:xfrm rot="5400000">
              <a:off x="10601867" y="994266"/>
              <a:ext cx="166809" cy="796834"/>
            </a:xfrm>
            <a:prstGeom prst="rightBrace">
              <a:avLst>
                <a:gd name="adj1" fmla="val 8333"/>
                <a:gd name="adj2" fmla="val 50000"/>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7" name="Group 66">
            <a:extLst>
              <a:ext uri="{FF2B5EF4-FFF2-40B4-BE49-F238E27FC236}">
                <a16:creationId xmlns:a16="http://schemas.microsoft.com/office/drawing/2014/main" id="{12FF141A-DD0C-1534-0AAC-4E5DA3414D37}"/>
              </a:ext>
            </a:extLst>
          </p:cNvPr>
          <p:cNvGrpSpPr/>
          <p:nvPr/>
        </p:nvGrpSpPr>
        <p:grpSpPr>
          <a:xfrm>
            <a:off x="2626967" y="1165091"/>
            <a:ext cx="2424521" cy="973130"/>
            <a:chOff x="2905608" y="1309875"/>
            <a:chExt cx="2424521" cy="973130"/>
          </a:xfrm>
          <a:solidFill>
            <a:schemeClr val="bg1"/>
          </a:solidFill>
        </p:grpSpPr>
        <p:sp>
          <p:nvSpPr>
            <p:cNvPr id="45" name="TextBox 44">
              <a:extLst>
                <a:ext uri="{FF2B5EF4-FFF2-40B4-BE49-F238E27FC236}">
                  <a16:creationId xmlns:a16="http://schemas.microsoft.com/office/drawing/2014/main" id="{6119B8B3-6786-5532-82BC-D2DA93E10399}"/>
                </a:ext>
              </a:extLst>
            </p:cNvPr>
            <p:cNvSpPr txBox="1"/>
            <p:nvPr/>
          </p:nvSpPr>
          <p:spPr>
            <a:xfrm>
              <a:off x="2905608" y="1452008"/>
              <a:ext cx="2424521" cy="830997"/>
            </a:xfrm>
            <a:prstGeom prst="rect">
              <a:avLst/>
            </a:prstGeom>
            <a:grpFill/>
          </p:spPr>
          <p:txBody>
            <a:bodyPr wrap="square" rtlCol="0">
              <a:spAutoFit/>
            </a:bodyPr>
            <a:lstStyle/>
            <a:p>
              <a:pPr algn="ctr"/>
              <a:r>
                <a:rPr lang="en-US" sz="1600" b="1">
                  <a:latin typeface="Chalkboard" panose="03050602040202020205" pitchFamily="66" charset="77"/>
                </a:rPr>
                <a:t>Deformation (Q) &amp; Quantum Count of `Core’ Configs</a:t>
              </a:r>
              <a:endParaRPr lang="en-US" sz="1600" b="1" baseline="-25000">
                <a:latin typeface="Chalkboard" panose="03050602040202020205" pitchFamily="66" charset="77"/>
              </a:endParaRPr>
            </a:p>
          </p:txBody>
        </p:sp>
        <p:sp>
          <p:nvSpPr>
            <p:cNvPr id="61" name="Right Brace 60">
              <a:extLst>
                <a:ext uri="{FF2B5EF4-FFF2-40B4-BE49-F238E27FC236}">
                  <a16:creationId xmlns:a16="http://schemas.microsoft.com/office/drawing/2014/main" id="{F7B4BECF-FD8D-786D-288D-ADADD21C1F8D}"/>
                </a:ext>
              </a:extLst>
            </p:cNvPr>
            <p:cNvSpPr/>
            <p:nvPr/>
          </p:nvSpPr>
          <p:spPr>
            <a:xfrm rot="5400000">
              <a:off x="3934490" y="994863"/>
              <a:ext cx="166809" cy="796834"/>
            </a:xfrm>
            <a:prstGeom prst="rightBrace">
              <a:avLst>
                <a:gd name="adj1" fmla="val 8333"/>
                <a:gd name="adj2" fmla="val 50000"/>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63" name="Straight Connector 62">
            <a:extLst>
              <a:ext uri="{FF2B5EF4-FFF2-40B4-BE49-F238E27FC236}">
                <a16:creationId xmlns:a16="http://schemas.microsoft.com/office/drawing/2014/main" id="{F1FBB23D-3CB5-0E53-A4BD-5DE95042A4E4}"/>
              </a:ext>
            </a:extLst>
          </p:cNvPr>
          <p:cNvCxnSpPr>
            <a:cxnSpLocks/>
          </p:cNvCxnSpPr>
          <p:nvPr/>
        </p:nvCxnSpPr>
        <p:spPr>
          <a:xfrm>
            <a:off x="1372159" y="3496734"/>
            <a:ext cx="9632509" cy="16152"/>
          </a:xfrm>
          <a:prstGeom prst="line">
            <a:avLst/>
          </a:prstGeom>
          <a:solidFill>
            <a:schemeClr val="bg1"/>
          </a:solidFill>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B7AC3660-CADE-18E5-93D9-2E5712A6777E}"/>
              </a:ext>
            </a:extLst>
          </p:cNvPr>
          <p:cNvGrpSpPr/>
          <p:nvPr/>
        </p:nvGrpSpPr>
        <p:grpSpPr>
          <a:xfrm>
            <a:off x="6707048" y="4274731"/>
            <a:ext cx="4758906" cy="2144128"/>
            <a:chOff x="139484" y="4056315"/>
            <a:chExt cx="4758906" cy="2144128"/>
          </a:xfrm>
        </p:grpSpPr>
        <p:grpSp>
          <p:nvGrpSpPr>
            <p:cNvPr id="129" name="Group 128">
              <a:extLst>
                <a:ext uri="{FF2B5EF4-FFF2-40B4-BE49-F238E27FC236}">
                  <a16:creationId xmlns:a16="http://schemas.microsoft.com/office/drawing/2014/main" id="{C8A7D73E-0C29-6D3E-2229-1DD075DA14D4}"/>
                </a:ext>
              </a:extLst>
            </p:cNvPr>
            <p:cNvGrpSpPr/>
            <p:nvPr/>
          </p:nvGrpSpPr>
          <p:grpSpPr>
            <a:xfrm>
              <a:off x="139484" y="4056315"/>
              <a:ext cx="4410786" cy="2144128"/>
              <a:chOff x="139484" y="4033068"/>
              <a:chExt cx="4410786" cy="2144128"/>
            </a:xfrm>
          </p:grpSpPr>
          <p:grpSp>
            <p:nvGrpSpPr>
              <p:cNvPr id="134" name="Group 133">
                <a:extLst>
                  <a:ext uri="{FF2B5EF4-FFF2-40B4-BE49-F238E27FC236}">
                    <a16:creationId xmlns:a16="http://schemas.microsoft.com/office/drawing/2014/main" id="{884C40BF-4576-4841-8021-2101AEDF2216}"/>
                  </a:ext>
                </a:extLst>
              </p:cNvPr>
              <p:cNvGrpSpPr/>
              <p:nvPr/>
            </p:nvGrpSpPr>
            <p:grpSpPr>
              <a:xfrm>
                <a:off x="2379654" y="4033068"/>
                <a:ext cx="2170616" cy="2144128"/>
                <a:chOff x="2267909" y="3894499"/>
                <a:chExt cx="2370476" cy="2394378"/>
              </a:xfrm>
            </p:grpSpPr>
            <p:cxnSp>
              <p:nvCxnSpPr>
                <p:cNvPr id="140" name="Straight Connector 139">
                  <a:extLst>
                    <a:ext uri="{FF2B5EF4-FFF2-40B4-BE49-F238E27FC236}">
                      <a16:creationId xmlns:a16="http://schemas.microsoft.com/office/drawing/2014/main" id="{B76A88AC-4D82-58A0-E4CE-C538F244CADE}"/>
                    </a:ext>
                  </a:extLst>
                </p:cNvPr>
                <p:cNvCxnSpPr>
                  <a:cxnSpLocks/>
                </p:cNvCxnSpPr>
                <p:nvPr/>
              </p:nvCxnSpPr>
              <p:spPr bwMode="auto">
                <a:xfrm flipH="1">
                  <a:off x="2282497" y="4612634"/>
                  <a:ext cx="1002019" cy="1335715"/>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41" name="TextBox 140">
                  <a:extLst>
                    <a:ext uri="{FF2B5EF4-FFF2-40B4-BE49-F238E27FC236}">
                      <a16:creationId xmlns:a16="http://schemas.microsoft.com/office/drawing/2014/main" id="{3637C303-52BB-A5AE-8174-2CB89F837718}"/>
                    </a:ext>
                  </a:extLst>
                </p:cNvPr>
                <p:cNvSpPr txBox="1"/>
                <p:nvPr/>
              </p:nvSpPr>
              <p:spPr>
                <a:xfrm>
                  <a:off x="2690170" y="5595935"/>
                  <a:ext cx="1682741" cy="343807"/>
                </a:xfrm>
                <a:prstGeom prst="rect">
                  <a:avLst/>
                </a:prstGeom>
                <a:solidFill>
                  <a:schemeClr val="bg1"/>
                </a:solidFill>
                <a:ln>
                  <a:solidFill>
                    <a:schemeClr val="bg1"/>
                  </a:solidFill>
                </a:ln>
              </p:spPr>
              <p:txBody>
                <a:bodyPr wrap="square" rtlCol="0">
                  <a:spAutoFit/>
                </a:bodyPr>
                <a:lstStyle/>
                <a:p>
                  <a:endParaRPr lang="en-US"/>
                </a:p>
              </p:txBody>
            </p:sp>
            <p:cxnSp>
              <p:nvCxnSpPr>
                <p:cNvPr id="142" name="Straight Connector 141">
                  <a:extLst>
                    <a:ext uri="{FF2B5EF4-FFF2-40B4-BE49-F238E27FC236}">
                      <a16:creationId xmlns:a16="http://schemas.microsoft.com/office/drawing/2014/main" id="{E8119820-4794-18AD-F86F-8A69CC57D70B}"/>
                    </a:ext>
                  </a:extLst>
                </p:cNvPr>
                <p:cNvCxnSpPr>
                  <a:cxnSpLocks/>
                </p:cNvCxnSpPr>
                <p:nvPr/>
              </p:nvCxnSpPr>
              <p:spPr bwMode="auto">
                <a:xfrm flipH="1">
                  <a:off x="2294265" y="5937187"/>
                  <a:ext cx="1713967"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3" name="Straight Connector 142">
                  <a:extLst>
                    <a:ext uri="{FF2B5EF4-FFF2-40B4-BE49-F238E27FC236}">
                      <a16:creationId xmlns:a16="http://schemas.microsoft.com/office/drawing/2014/main" id="{0F070FFA-964F-FD1C-F876-2D4DF3735F22}"/>
                    </a:ext>
                  </a:extLst>
                </p:cNvPr>
                <p:cNvCxnSpPr>
                  <a:cxnSpLocks/>
                </p:cNvCxnSpPr>
                <p:nvPr/>
              </p:nvCxnSpPr>
              <p:spPr bwMode="auto">
                <a:xfrm flipH="1">
                  <a:off x="2407917" y="5784787"/>
                  <a:ext cx="1514614"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4" name="Straight Connector 143">
                  <a:extLst>
                    <a:ext uri="{FF2B5EF4-FFF2-40B4-BE49-F238E27FC236}">
                      <a16:creationId xmlns:a16="http://schemas.microsoft.com/office/drawing/2014/main" id="{E73EE460-113A-0D03-C467-15BDFC9321E4}"/>
                    </a:ext>
                  </a:extLst>
                </p:cNvPr>
                <p:cNvCxnSpPr>
                  <a:cxnSpLocks/>
                </p:cNvCxnSpPr>
                <p:nvPr/>
              </p:nvCxnSpPr>
              <p:spPr bwMode="auto">
                <a:xfrm flipH="1">
                  <a:off x="2529321" y="5632387"/>
                  <a:ext cx="1508976"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5" name="Straight Connector 144">
                  <a:extLst>
                    <a:ext uri="{FF2B5EF4-FFF2-40B4-BE49-F238E27FC236}">
                      <a16:creationId xmlns:a16="http://schemas.microsoft.com/office/drawing/2014/main" id="{4A10D622-230B-BF1D-828B-5A5881ABE2AF}"/>
                    </a:ext>
                  </a:extLst>
                </p:cNvPr>
                <p:cNvCxnSpPr>
                  <a:cxnSpLocks/>
                </p:cNvCxnSpPr>
                <p:nvPr/>
              </p:nvCxnSpPr>
              <p:spPr bwMode="auto">
                <a:xfrm flipH="1">
                  <a:off x="2627478" y="5479987"/>
                  <a:ext cx="1500556"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6" name="Straight Connector 145">
                  <a:extLst>
                    <a:ext uri="{FF2B5EF4-FFF2-40B4-BE49-F238E27FC236}">
                      <a16:creationId xmlns:a16="http://schemas.microsoft.com/office/drawing/2014/main" id="{C1092DCE-D768-F115-009D-35D27621A8FF}"/>
                    </a:ext>
                  </a:extLst>
                </p:cNvPr>
                <p:cNvCxnSpPr>
                  <a:cxnSpLocks/>
                </p:cNvCxnSpPr>
                <p:nvPr/>
              </p:nvCxnSpPr>
              <p:spPr bwMode="auto">
                <a:xfrm flipH="1">
                  <a:off x="2756632" y="5327587"/>
                  <a:ext cx="1461804"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7" name="Straight Connector 146">
                  <a:extLst>
                    <a:ext uri="{FF2B5EF4-FFF2-40B4-BE49-F238E27FC236}">
                      <a16:creationId xmlns:a16="http://schemas.microsoft.com/office/drawing/2014/main" id="{B8774FC5-45DD-EE31-572D-0B3F5B7E8E8C}"/>
                    </a:ext>
                  </a:extLst>
                </p:cNvPr>
                <p:cNvCxnSpPr>
                  <a:cxnSpLocks/>
                </p:cNvCxnSpPr>
                <p:nvPr/>
              </p:nvCxnSpPr>
              <p:spPr bwMode="auto">
                <a:xfrm flipH="1">
                  <a:off x="2870286" y="5175187"/>
                  <a:ext cx="1467613"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8" name="Straight Connector 147">
                  <a:extLst>
                    <a:ext uri="{FF2B5EF4-FFF2-40B4-BE49-F238E27FC236}">
                      <a16:creationId xmlns:a16="http://schemas.microsoft.com/office/drawing/2014/main" id="{AEB4D984-104D-0024-0D88-EBE135EF1F59}"/>
                    </a:ext>
                  </a:extLst>
                </p:cNvPr>
                <p:cNvCxnSpPr>
                  <a:cxnSpLocks/>
                </p:cNvCxnSpPr>
                <p:nvPr/>
              </p:nvCxnSpPr>
              <p:spPr bwMode="auto">
                <a:xfrm flipH="1">
                  <a:off x="2991681" y="5021619"/>
                  <a:ext cx="1447108"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9" name="Straight Connector 148">
                  <a:extLst>
                    <a:ext uri="{FF2B5EF4-FFF2-40B4-BE49-F238E27FC236}">
                      <a16:creationId xmlns:a16="http://schemas.microsoft.com/office/drawing/2014/main" id="{C4244EBF-6326-81A5-97BF-02F5EF8823BF}"/>
                    </a:ext>
                  </a:extLst>
                </p:cNvPr>
                <p:cNvCxnSpPr>
                  <a:cxnSpLocks/>
                </p:cNvCxnSpPr>
                <p:nvPr/>
              </p:nvCxnSpPr>
              <p:spPr bwMode="auto">
                <a:xfrm flipH="1">
                  <a:off x="2481391" y="4811596"/>
                  <a:ext cx="855519" cy="1126424"/>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0" name="Straight Connector 149">
                  <a:extLst>
                    <a:ext uri="{FF2B5EF4-FFF2-40B4-BE49-F238E27FC236}">
                      <a16:creationId xmlns:a16="http://schemas.microsoft.com/office/drawing/2014/main" id="{0C0E4303-6CFA-16BA-26B7-ECF17F9F309F}"/>
                    </a:ext>
                  </a:extLst>
                </p:cNvPr>
                <p:cNvCxnSpPr>
                  <a:cxnSpLocks/>
                </p:cNvCxnSpPr>
                <p:nvPr/>
              </p:nvCxnSpPr>
              <p:spPr bwMode="auto">
                <a:xfrm flipH="1">
                  <a:off x="2680285" y="4809874"/>
                  <a:ext cx="858064" cy="1141064"/>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1" name="Straight Connector 150">
                  <a:extLst>
                    <a:ext uri="{FF2B5EF4-FFF2-40B4-BE49-F238E27FC236}">
                      <a16:creationId xmlns:a16="http://schemas.microsoft.com/office/drawing/2014/main" id="{AE8D4018-D8C9-5930-959C-80BA123982E9}"/>
                    </a:ext>
                  </a:extLst>
                </p:cNvPr>
                <p:cNvCxnSpPr>
                  <a:cxnSpLocks/>
                </p:cNvCxnSpPr>
                <p:nvPr/>
              </p:nvCxnSpPr>
              <p:spPr bwMode="auto">
                <a:xfrm flipH="1">
                  <a:off x="2886927" y="4809874"/>
                  <a:ext cx="832250" cy="1138484"/>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2" name="Straight Connector 151">
                  <a:extLst>
                    <a:ext uri="{FF2B5EF4-FFF2-40B4-BE49-F238E27FC236}">
                      <a16:creationId xmlns:a16="http://schemas.microsoft.com/office/drawing/2014/main" id="{ABB68ED5-EE83-AA06-2314-B0CA10BF3015}"/>
                    </a:ext>
                  </a:extLst>
                </p:cNvPr>
                <p:cNvCxnSpPr>
                  <a:cxnSpLocks/>
                </p:cNvCxnSpPr>
                <p:nvPr/>
              </p:nvCxnSpPr>
              <p:spPr bwMode="auto">
                <a:xfrm flipH="1">
                  <a:off x="3092457" y="4801267"/>
                  <a:ext cx="830074" cy="1134609"/>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3" name="Straight Connector 152">
                  <a:extLst>
                    <a:ext uri="{FF2B5EF4-FFF2-40B4-BE49-F238E27FC236}">
                      <a16:creationId xmlns:a16="http://schemas.microsoft.com/office/drawing/2014/main" id="{02737860-2333-897C-A602-EB04C002CAAF}"/>
                    </a:ext>
                  </a:extLst>
                </p:cNvPr>
                <p:cNvCxnSpPr>
                  <a:cxnSpLocks/>
                </p:cNvCxnSpPr>
                <p:nvPr/>
              </p:nvCxnSpPr>
              <p:spPr bwMode="auto">
                <a:xfrm flipH="1">
                  <a:off x="3306190" y="4806740"/>
                  <a:ext cx="793047" cy="1127288"/>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4" name="Straight Connector 153">
                  <a:extLst>
                    <a:ext uri="{FF2B5EF4-FFF2-40B4-BE49-F238E27FC236}">
                      <a16:creationId xmlns:a16="http://schemas.microsoft.com/office/drawing/2014/main" id="{475C161F-ECC6-12AD-BE8E-540D7A0F299B}"/>
                    </a:ext>
                  </a:extLst>
                </p:cNvPr>
                <p:cNvCxnSpPr>
                  <a:cxnSpLocks/>
                </p:cNvCxnSpPr>
                <p:nvPr/>
              </p:nvCxnSpPr>
              <p:spPr bwMode="auto">
                <a:xfrm flipH="1">
                  <a:off x="3513495" y="4810428"/>
                  <a:ext cx="777714" cy="1117708"/>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5" name="Straight Connector 154">
                  <a:extLst>
                    <a:ext uri="{FF2B5EF4-FFF2-40B4-BE49-F238E27FC236}">
                      <a16:creationId xmlns:a16="http://schemas.microsoft.com/office/drawing/2014/main" id="{803E04DD-7310-36B4-C747-750F31A9E23A}"/>
                    </a:ext>
                  </a:extLst>
                </p:cNvPr>
                <p:cNvCxnSpPr>
                  <a:cxnSpLocks/>
                </p:cNvCxnSpPr>
                <p:nvPr/>
              </p:nvCxnSpPr>
              <p:spPr bwMode="auto">
                <a:xfrm flipH="1">
                  <a:off x="3705744" y="4810428"/>
                  <a:ext cx="771919" cy="1136771"/>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6" name="Straight Connector 155">
                  <a:extLst>
                    <a:ext uri="{FF2B5EF4-FFF2-40B4-BE49-F238E27FC236}">
                      <a16:creationId xmlns:a16="http://schemas.microsoft.com/office/drawing/2014/main" id="{BC811AF0-28DD-3B2F-DCB4-8997066EFBF1}"/>
                    </a:ext>
                  </a:extLst>
                </p:cNvPr>
                <p:cNvCxnSpPr>
                  <a:cxnSpLocks/>
                </p:cNvCxnSpPr>
                <p:nvPr/>
              </p:nvCxnSpPr>
              <p:spPr bwMode="auto">
                <a:xfrm flipH="1">
                  <a:off x="3080846" y="4879552"/>
                  <a:ext cx="1471598" cy="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157" name="Group 156">
                  <a:extLst>
                    <a:ext uri="{FF2B5EF4-FFF2-40B4-BE49-F238E27FC236}">
                      <a16:creationId xmlns:a16="http://schemas.microsoft.com/office/drawing/2014/main" id="{95DC7235-088E-1E07-0EFF-C9F1FBDBF9D7}"/>
                    </a:ext>
                  </a:extLst>
                </p:cNvPr>
                <p:cNvGrpSpPr/>
                <p:nvPr/>
              </p:nvGrpSpPr>
              <p:grpSpPr>
                <a:xfrm>
                  <a:off x="2918542" y="5156178"/>
                  <a:ext cx="634796" cy="603018"/>
                  <a:chOff x="2918542" y="5156178"/>
                  <a:chExt cx="634796" cy="603018"/>
                </a:xfrm>
              </p:grpSpPr>
              <p:sp>
                <p:nvSpPr>
                  <p:cNvPr id="164" name="Oval 163">
                    <a:extLst>
                      <a:ext uri="{FF2B5EF4-FFF2-40B4-BE49-F238E27FC236}">
                        <a16:creationId xmlns:a16="http://schemas.microsoft.com/office/drawing/2014/main" id="{0032954C-98A9-A4DE-FA98-A000D9776CB9}"/>
                      </a:ext>
                    </a:extLst>
                  </p:cNvPr>
                  <p:cNvSpPr/>
                  <p:nvPr/>
                </p:nvSpPr>
                <p:spPr bwMode="auto">
                  <a:xfrm>
                    <a:off x="2935756" y="5186048"/>
                    <a:ext cx="617582" cy="573148"/>
                  </a:xfrm>
                  <a:prstGeom prst="ellipse">
                    <a:avLst/>
                  </a:prstGeom>
                  <a:solidFill>
                    <a:schemeClr val="bg1"/>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600" b="0" i="0" u="sng" strike="noStrike" cap="none" normalizeH="0" baseline="0">
                      <a:ln>
                        <a:noFill/>
                      </a:ln>
                      <a:solidFill>
                        <a:schemeClr val="tx1"/>
                      </a:solidFill>
                      <a:effectLst/>
                      <a:latin typeface="Times" charset="0"/>
                    </a:endParaRPr>
                  </a:p>
                </p:txBody>
              </p:sp>
              <p:sp>
                <p:nvSpPr>
                  <p:cNvPr id="165" name="Rectangle 164">
                    <a:extLst>
                      <a:ext uri="{FF2B5EF4-FFF2-40B4-BE49-F238E27FC236}">
                        <a16:creationId xmlns:a16="http://schemas.microsoft.com/office/drawing/2014/main" id="{BDB84917-4168-5497-4FD1-A7F42C81544A}"/>
                      </a:ext>
                    </a:extLst>
                  </p:cNvPr>
                  <p:cNvSpPr/>
                  <p:nvPr/>
                </p:nvSpPr>
                <p:spPr>
                  <a:xfrm>
                    <a:off x="2918542" y="5407035"/>
                    <a:ext cx="604654" cy="338554"/>
                  </a:xfrm>
                  <a:prstGeom prst="rect">
                    <a:avLst/>
                  </a:prstGeom>
                </p:spPr>
                <p:txBody>
                  <a:bodyPr wrap="none">
                    <a:spAutoFit/>
                  </a:bodyPr>
                  <a:lstStyle/>
                  <a:p>
                    <a:r>
                      <a:rPr lang="en-US" b="1" u="none">
                        <a:solidFill>
                          <a:srgbClr val="00B050"/>
                        </a:solidFill>
                      </a:rPr>
                      <a:t>(</a:t>
                    </a:r>
                    <a:r>
                      <a:rPr lang="en-US" b="1" u="none" err="1">
                        <a:solidFill>
                          <a:srgbClr val="00B050"/>
                        </a:solidFill>
                        <a:latin typeface="Symbol" pitchFamily="2" charset="2"/>
                      </a:rPr>
                      <a:t>l</a:t>
                    </a:r>
                    <a:r>
                      <a:rPr lang="en-US" b="1" u="none" err="1">
                        <a:solidFill>
                          <a:srgbClr val="00B050"/>
                        </a:solidFill>
                      </a:rPr>
                      <a:t>,</a:t>
                    </a:r>
                    <a:r>
                      <a:rPr lang="en-US" b="1" u="none" err="1">
                        <a:solidFill>
                          <a:srgbClr val="00B050"/>
                        </a:solidFill>
                        <a:latin typeface="Symbol" pitchFamily="2" charset="2"/>
                      </a:rPr>
                      <a:t>m</a:t>
                    </a:r>
                    <a:r>
                      <a:rPr lang="en-US" b="1" u="none">
                        <a:solidFill>
                          <a:srgbClr val="00B050"/>
                        </a:solidFill>
                      </a:rPr>
                      <a:t>)</a:t>
                    </a:r>
                    <a:endParaRPr lang="en-US">
                      <a:solidFill>
                        <a:srgbClr val="00B050"/>
                      </a:solidFill>
                    </a:endParaRPr>
                  </a:p>
                </p:txBody>
              </p:sp>
              <p:sp>
                <p:nvSpPr>
                  <p:cNvPr id="166" name="Rectangle 165">
                    <a:extLst>
                      <a:ext uri="{FF2B5EF4-FFF2-40B4-BE49-F238E27FC236}">
                        <a16:creationId xmlns:a16="http://schemas.microsoft.com/office/drawing/2014/main" id="{A3DB67A1-7407-7B4C-D11A-C9B63D5454E9}"/>
                      </a:ext>
                    </a:extLst>
                  </p:cNvPr>
                  <p:cNvSpPr/>
                  <p:nvPr/>
                </p:nvSpPr>
                <p:spPr>
                  <a:xfrm>
                    <a:off x="2932460" y="5156178"/>
                    <a:ext cx="570990" cy="338554"/>
                  </a:xfrm>
                  <a:prstGeom prst="rect">
                    <a:avLst/>
                  </a:prstGeom>
                </p:spPr>
                <p:txBody>
                  <a:bodyPr wrap="none">
                    <a:spAutoFit/>
                  </a:bodyPr>
                  <a:lstStyle/>
                  <a:p>
                    <a:r>
                      <a:rPr lang="en-US" b="1" u="none">
                        <a:solidFill>
                          <a:srgbClr val="0000FF"/>
                        </a:solidFill>
                      </a:rPr>
                      <a:t>(</a:t>
                    </a:r>
                    <a:r>
                      <a:rPr lang="en-US" b="1" u="none" err="1">
                        <a:solidFill>
                          <a:srgbClr val="0000FF"/>
                        </a:solidFill>
                        <a:latin typeface="Symbol" pitchFamily="2" charset="2"/>
                      </a:rPr>
                      <a:t>b</a:t>
                    </a:r>
                    <a:r>
                      <a:rPr lang="en-US" b="1" u="none" err="1">
                        <a:solidFill>
                          <a:srgbClr val="0000FF"/>
                        </a:solidFill>
                      </a:rPr>
                      <a:t>,</a:t>
                    </a:r>
                    <a:r>
                      <a:rPr lang="en-US" b="1" u="none" err="1">
                        <a:solidFill>
                          <a:srgbClr val="0000FF"/>
                        </a:solidFill>
                        <a:latin typeface="Symbol" pitchFamily="2" charset="2"/>
                      </a:rPr>
                      <a:t>g</a:t>
                    </a:r>
                    <a:r>
                      <a:rPr lang="en-US" b="1" u="none">
                        <a:solidFill>
                          <a:srgbClr val="0000FF"/>
                        </a:solidFill>
                      </a:rPr>
                      <a:t>)</a:t>
                    </a:r>
                    <a:endParaRPr lang="en-US">
                      <a:solidFill>
                        <a:srgbClr val="0000FF"/>
                      </a:solidFill>
                    </a:endParaRPr>
                  </a:p>
                </p:txBody>
              </p:sp>
            </p:grpSp>
            <p:sp>
              <p:nvSpPr>
                <p:cNvPr id="158" name="Rectangle 157">
                  <a:extLst>
                    <a:ext uri="{FF2B5EF4-FFF2-40B4-BE49-F238E27FC236}">
                      <a16:creationId xmlns:a16="http://schemas.microsoft.com/office/drawing/2014/main" id="{2FDC94E1-AB7E-6E2D-213D-A3F16FA99C44}"/>
                    </a:ext>
                  </a:extLst>
                </p:cNvPr>
                <p:cNvSpPr/>
                <p:nvPr/>
              </p:nvSpPr>
              <p:spPr>
                <a:xfrm>
                  <a:off x="2921007" y="5910809"/>
                  <a:ext cx="698840" cy="378068"/>
                </a:xfrm>
                <a:prstGeom prst="rect">
                  <a:avLst/>
                </a:prstGeom>
              </p:spPr>
              <p:txBody>
                <a:bodyPr wrap="none">
                  <a:spAutoFit/>
                </a:bodyPr>
                <a:lstStyle/>
                <a:p>
                  <a:r>
                    <a:rPr lang="en-US" b="1" u="none"/>
                    <a:t>(</a:t>
                  </a:r>
                  <a:r>
                    <a:rPr lang="en-US" b="1" u="none">
                      <a:solidFill>
                        <a:srgbClr val="00B050"/>
                      </a:solidFill>
                      <a:latin typeface="Symbol" pitchFamily="2" charset="2"/>
                    </a:rPr>
                    <a:t>l</a:t>
                  </a:r>
                  <a:r>
                    <a:rPr lang="en-US" b="1" u="none">
                      <a:solidFill>
                        <a:srgbClr val="00B050"/>
                      </a:solidFill>
                    </a:rPr>
                    <a:t>,</a:t>
                  </a:r>
                  <a:r>
                    <a:rPr lang="en-US" b="1" u="none">
                      <a:solidFill>
                        <a:srgbClr val="00B050"/>
                      </a:solidFill>
                      <a:latin typeface="Symbol" pitchFamily="2" charset="2"/>
                    </a:rPr>
                    <a:t>0</a:t>
                  </a:r>
                  <a:r>
                    <a:rPr lang="en-US" b="1" u="none"/>
                    <a:t>) </a:t>
                  </a:r>
                  <a:endParaRPr lang="en-US"/>
                </a:p>
              </p:txBody>
            </p:sp>
            <p:cxnSp>
              <p:nvCxnSpPr>
                <p:cNvPr id="159" name="Straight Arrow Connector 158">
                  <a:extLst>
                    <a:ext uri="{FF2B5EF4-FFF2-40B4-BE49-F238E27FC236}">
                      <a16:creationId xmlns:a16="http://schemas.microsoft.com/office/drawing/2014/main" id="{C0950DB5-C3AA-0894-016D-55317709BA74}"/>
                    </a:ext>
                  </a:extLst>
                </p:cNvPr>
                <p:cNvCxnSpPr>
                  <a:cxnSpLocks/>
                </p:cNvCxnSpPr>
                <p:nvPr/>
              </p:nvCxnSpPr>
              <p:spPr bwMode="auto">
                <a:xfrm>
                  <a:off x="3501645" y="6096244"/>
                  <a:ext cx="340292" cy="0"/>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sp>
              <p:nvSpPr>
                <p:cNvPr id="160" name="Rectangle 159">
                  <a:extLst>
                    <a:ext uri="{FF2B5EF4-FFF2-40B4-BE49-F238E27FC236}">
                      <a16:creationId xmlns:a16="http://schemas.microsoft.com/office/drawing/2014/main" id="{CCABB0C9-752B-C96A-08B5-79BA82616432}"/>
                    </a:ext>
                  </a:extLst>
                </p:cNvPr>
                <p:cNvSpPr/>
                <p:nvPr/>
              </p:nvSpPr>
              <p:spPr>
                <a:xfrm rot="18265658">
                  <a:off x="2120530" y="5275216"/>
                  <a:ext cx="664484" cy="369726"/>
                </a:xfrm>
                <a:prstGeom prst="rect">
                  <a:avLst/>
                </a:prstGeom>
              </p:spPr>
              <p:txBody>
                <a:bodyPr wrap="none">
                  <a:spAutoFit/>
                </a:bodyPr>
                <a:lstStyle/>
                <a:p>
                  <a:r>
                    <a:rPr lang="en-US" b="1" u="none"/>
                    <a:t>(</a:t>
                  </a:r>
                  <a:r>
                    <a:rPr lang="en-US" b="1" u="none">
                      <a:solidFill>
                        <a:srgbClr val="00B050"/>
                      </a:solidFill>
                      <a:latin typeface="Symbol" pitchFamily="2" charset="2"/>
                    </a:rPr>
                    <a:t>0</a:t>
                  </a:r>
                  <a:r>
                    <a:rPr lang="en-US" b="1" u="none">
                      <a:solidFill>
                        <a:srgbClr val="00B050"/>
                      </a:solidFill>
                    </a:rPr>
                    <a:t>,</a:t>
                  </a:r>
                  <a:r>
                    <a:rPr lang="en-US" b="1" u="none">
                      <a:solidFill>
                        <a:srgbClr val="00B050"/>
                      </a:solidFill>
                      <a:latin typeface="Symbol" pitchFamily="2" charset="2"/>
                    </a:rPr>
                    <a:t>m</a:t>
                  </a:r>
                  <a:r>
                    <a:rPr lang="en-US" b="1" u="none"/>
                    <a:t>)</a:t>
                  </a:r>
                  <a:endParaRPr lang="en-US"/>
                </a:p>
              </p:txBody>
            </p:sp>
            <p:cxnSp>
              <p:nvCxnSpPr>
                <p:cNvPr id="161" name="Straight Arrow Connector 160">
                  <a:extLst>
                    <a:ext uri="{FF2B5EF4-FFF2-40B4-BE49-F238E27FC236}">
                      <a16:creationId xmlns:a16="http://schemas.microsoft.com/office/drawing/2014/main" id="{B5FEED0F-8F8D-6534-ACB3-98D9C5C54F47}"/>
                    </a:ext>
                  </a:extLst>
                </p:cNvPr>
                <p:cNvCxnSpPr>
                  <a:cxnSpLocks/>
                </p:cNvCxnSpPr>
                <p:nvPr/>
              </p:nvCxnSpPr>
              <p:spPr bwMode="auto">
                <a:xfrm flipV="1">
                  <a:off x="2637102" y="4956651"/>
                  <a:ext cx="179987" cy="269100"/>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sp>
              <p:nvSpPr>
                <p:cNvPr id="162" name="TextBox 161">
                  <a:extLst>
                    <a:ext uri="{FF2B5EF4-FFF2-40B4-BE49-F238E27FC236}">
                      <a16:creationId xmlns:a16="http://schemas.microsoft.com/office/drawing/2014/main" id="{DB8F6F59-17D4-095D-90A5-9A6095BD49AA}"/>
                    </a:ext>
                  </a:extLst>
                </p:cNvPr>
                <p:cNvSpPr txBox="1"/>
                <p:nvPr/>
              </p:nvSpPr>
              <p:spPr>
                <a:xfrm rot="18360488">
                  <a:off x="3073473" y="4109701"/>
                  <a:ext cx="766519" cy="336116"/>
                </a:xfrm>
                <a:prstGeom prst="rect">
                  <a:avLst/>
                </a:prstGeom>
                <a:noFill/>
              </p:spPr>
              <p:txBody>
                <a:bodyPr wrap="none" rtlCol="0">
                  <a:spAutoFit/>
                </a:bodyPr>
                <a:lstStyle/>
                <a:p>
                  <a:r>
                    <a:rPr lang="en-US" sz="1400" b="1" u="none">
                      <a:solidFill>
                        <a:srgbClr val="0000FF"/>
                      </a:solidFill>
                      <a:latin typeface="Symbol" pitchFamily="2" charset="2"/>
                    </a:rPr>
                    <a:t>g = 60</a:t>
                  </a:r>
                  <a:r>
                    <a:rPr lang="en-US" sz="1400" b="1" u="none" baseline="30000">
                      <a:solidFill>
                        <a:srgbClr val="0000FF"/>
                      </a:solidFill>
                      <a:latin typeface="Symbol" pitchFamily="2" charset="2"/>
                    </a:rPr>
                    <a:t>0</a:t>
                  </a:r>
                  <a:endParaRPr lang="en-US" sz="1400" b="1" baseline="30000">
                    <a:solidFill>
                      <a:srgbClr val="0000FF"/>
                    </a:solidFill>
                  </a:endParaRPr>
                </a:p>
              </p:txBody>
            </p:sp>
            <p:sp>
              <p:nvSpPr>
                <p:cNvPr id="163" name="TextBox 162">
                  <a:extLst>
                    <a:ext uri="{FF2B5EF4-FFF2-40B4-BE49-F238E27FC236}">
                      <a16:creationId xmlns:a16="http://schemas.microsoft.com/office/drawing/2014/main" id="{40E6DE42-429A-3857-5B2C-EB306E736D12}"/>
                    </a:ext>
                  </a:extLst>
                </p:cNvPr>
                <p:cNvSpPr txBox="1"/>
                <p:nvPr/>
              </p:nvSpPr>
              <p:spPr>
                <a:xfrm>
                  <a:off x="3986812" y="5708656"/>
                  <a:ext cx="651573" cy="343699"/>
                </a:xfrm>
                <a:prstGeom prst="rect">
                  <a:avLst/>
                </a:prstGeom>
                <a:noFill/>
              </p:spPr>
              <p:txBody>
                <a:bodyPr wrap="none" rtlCol="0">
                  <a:spAutoFit/>
                </a:bodyPr>
                <a:lstStyle/>
                <a:p>
                  <a:r>
                    <a:rPr lang="en-US" sz="1400" b="1" u="none">
                      <a:solidFill>
                        <a:srgbClr val="0000FF"/>
                      </a:solidFill>
                      <a:latin typeface="Symbol" pitchFamily="2" charset="2"/>
                    </a:rPr>
                    <a:t>g = 0</a:t>
                  </a:r>
                  <a:r>
                    <a:rPr lang="en-US" sz="1400" b="1" u="none" baseline="30000">
                      <a:solidFill>
                        <a:srgbClr val="0000FF"/>
                      </a:solidFill>
                      <a:latin typeface="Symbol" pitchFamily="2" charset="2"/>
                    </a:rPr>
                    <a:t>0</a:t>
                  </a:r>
                  <a:endParaRPr lang="en-US" sz="1400" b="1" baseline="30000">
                    <a:solidFill>
                      <a:srgbClr val="0000FF"/>
                    </a:solidFill>
                  </a:endParaRPr>
                </a:p>
              </p:txBody>
            </p:sp>
          </p:grpSp>
          <p:sp>
            <p:nvSpPr>
              <p:cNvPr id="135" name="TextBox 134">
                <a:extLst>
                  <a:ext uri="{FF2B5EF4-FFF2-40B4-BE49-F238E27FC236}">
                    <a16:creationId xmlns:a16="http://schemas.microsoft.com/office/drawing/2014/main" id="{7B907545-8BCF-57BD-4A6A-F01F4D8D2DA7}"/>
                  </a:ext>
                </a:extLst>
              </p:cNvPr>
              <p:cNvSpPr txBox="1"/>
              <p:nvPr/>
            </p:nvSpPr>
            <p:spPr>
              <a:xfrm>
                <a:off x="3403712" y="4558911"/>
                <a:ext cx="1054648" cy="276999"/>
              </a:xfrm>
              <a:prstGeom prst="rect">
                <a:avLst/>
              </a:prstGeom>
              <a:noFill/>
            </p:spPr>
            <p:txBody>
              <a:bodyPr wrap="square" rtlCol="0">
                <a:spAutoFit/>
              </a:bodyPr>
              <a:lstStyle/>
              <a:p>
                <a:r>
                  <a:rPr lang="en-US" sz="1200" b="1" u="none">
                    <a:solidFill>
                      <a:srgbClr val="723A27"/>
                    </a:solidFill>
                    <a:latin typeface="Chalkboard SE" panose="03050602040202020205" pitchFamily="66" charset="77"/>
                  </a:rPr>
                  <a:t>Lattice QED</a:t>
                </a:r>
              </a:p>
            </p:txBody>
          </p:sp>
          <p:grpSp>
            <p:nvGrpSpPr>
              <p:cNvPr id="136" name="Group 135">
                <a:extLst>
                  <a:ext uri="{FF2B5EF4-FFF2-40B4-BE49-F238E27FC236}">
                    <a16:creationId xmlns:a16="http://schemas.microsoft.com/office/drawing/2014/main" id="{726EA307-E2B0-5222-6825-2271D4F400CF}"/>
                  </a:ext>
                </a:extLst>
              </p:cNvPr>
              <p:cNvGrpSpPr/>
              <p:nvPr/>
            </p:nvGrpSpPr>
            <p:grpSpPr>
              <a:xfrm>
                <a:off x="285787" y="4918467"/>
                <a:ext cx="2090320" cy="1053685"/>
                <a:chOff x="360142" y="4383252"/>
                <a:chExt cx="2090320" cy="1053685"/>
              </a:xfrm>
            </p:grpSpPr>
            <p:sp>
              <p:nvSpPr>
                <p:cNvPr id="138" name="Rectangle 137">
                  <a:extLst>
                    <a:ext uri="{FF2B5EF4-FFF2-40B4-BE49-F238E27FC236}">
                      <a16:creationId xmlns:a16="http://schemas.microsoft.com/office/drawing/2014/main" id="{20E44A0A-093D-B46F-AF75-34F04200D6DC}"/>
                    </a:ext>
                  </a:extLst>
                </p:cNvPr>
                <p:cNvSpPr/>
                <p:nvPr/>
              </p:nvSpPr>
              <p:spPr>
                <a:xfrm>
                  <a:off x="360142" y="4383252"/>
                  <a:ext cx="2027173" cy="523220"/>
                </a:xfrm>
                <a:prstGeom prst="rect">
                  <a:avLst/>
                </a:prstGeom>
              </p:spPr>
              <p:txBody>
                <a:bodyPr wrap="square">
                  <a:spAutoFit/>
                </a:bodyPr>
                <a:lstStyle/>
                <a:p>
                  <a:pPr algn="ctr"/>
                  <a:r>
                    <a:rPr lang="en-US" b="1" u="none">
                      <a:solidFill>
                        <a:schemeClr val="accent2">
                          <a:lumMod val="50000"/>
                        </a:schemeClr>
                      </a:solidFill>
                      <a:latin typeface="Symbol" pitchFamily="2" charset="2"/>
                    </a:rPr>
                    <a:t>b</a:t>
                  </a:r>
                  <a:r>
                    <a:rPr lang="en-US" b="1" u="none" baseline="30000">
                      <a:solidFill>
                        <a:schemeClr val="accent2">
                          <a:lumMod val="50000"/>
                        </a:schemeClr>
                      </a:solidFill>
                      <a:latin typeface="Symbol" pitchFamily="2" charset="2"/>
                    </a:rPr>
                    <a:t>2 </a:t>
                  </a:r>
                  <a:r>
                    <a:rPr lang="en-US" b="1" u="none">
                      <a:solidFill>
                        <a:schemeClr val="accent2">
                          <a:lumMod val="50000"/>
                        </a:schemeClr>
                      </a:solidFill>
                    </a:rPr>
                    <a:t>~ C</a:t>
                  </a:r>
                  <a:r>
                    <a:rPr lang="en-US" b="1" u="none" baseline="-25000">
                      <a:solidFill>
                        <a:schemeClr val="accent2">
                          <a:lumMod val="50000"/>
                        </a:schemeClr>
                      </a:solidFill>
                    </a:rPr>
                    <a:t>2 </a:t>
                  </a:r>
                </a:p>
                <a:p>
                  <a:pPr algn="ctr"/>
                  <a:r>
                    <a:rPr lang="en-US" sz="1200" b="1" u="none" baseline="-25000">
                      <a:solidFill>
                        <a:schemeClr val="accent2">
                          <a:lumMod val="50000"/>
                        </a:schemeClr>
                      </a:solidFill>
                    </a:rPr>
                    <a:t>          </a:t>
                  </a:r>
                  <a:r>
                    <a:rPr lang="en-US" sz="1000" b="1" u="none">
                      <a:solidFill>
                        <a:schemeClr val="accent2">
                          <a:lumMod val="50000"/>
                        </a:schemeClr>
                      </a:solidFill>
                    </a:rPr>
                    <a:t>(2</a:t>
                  </a:r>
                  <a:r>
                    <a:rPr lang="en-US" sz="1000" b="1" u="none" baseline="30000">
                      <a:solidFill>
                        <a:schemeClr val="accent2">
                          <a:lumMod val="50000"/>
                        </a:schemeClr>
                      </a:solidFill>
                    </a:rPr>
                    <a:t>nd</a:t>
                  </a:r>
                  <a:r>
                    <a:rPr lang="en-US" sz="1000" b="1" u="none">
                      <a:solidFill>
                        <a:schemeClr val="accent2">
                          <a:lumMod val="50000"/>
                        </a:schemeClr>
                      </a:solidFill>
                    </a:rPr>
                    <a:t> Order SU(3) Invariant)</a:t>
                  </a:r>
                  <a:endParaRPr lang="en-US" sz="1000" baseline="-25000">
                    <a:solidFill>
                      <a:schemeClr val="accent2">
                        <a:lumMod val="50000"/>
                      </a:schemeClr>
                    </a:solidFill>
                  </a:endParaRPr>
                </a:p>
              </p:txBody>
            </p:sp>
            <p:sp>
              <p:nvSpPr>
                <p:cNvPr id="139" name="Rectangle 138">
                  <a:extLst>
                    <a:ext uri="{FF2B5EF4-FFF2-40B4-BE49-F238E27FC236}">
                      <a16:creationId xmlns:a16="http://schemas.microsoft.com/office/drawing/2014/main" id="{9A41A41E-45DC-2302-813E-A63493D1F656}"/>
                    </a:ext>
                  </a:extLst>
                </p:cNvPr>
                <p:cNvSpPr/>
                <p:nvPr/>
              </p:nvSpPr>
              <p:spPr>
                <a:xfrm>
                  <a:off x="415736" y="4882939"/>
                  <a:ext cx="2034726" cy="553998"/>
                </a:xfrm>
                <a:prstGeom prst="rect">
                  <a:avLst/>
                </a:prstGeom>
              </p:spPr>
              <p:txBody>
                <a:bodyPr wrap="square">
                  <a:spAutoFit/>
                </a:bodyPr>
                <a:lstStyle/>
                <a:p>
                  <a:pPr algn="ctr"/>
                  <a:r>
                    <a:rPr lang="en-US" b="1" u="none">
                      <a:solidFill>
                        <a:schemeClr val="accent2">
                          <a:lumMod val="50000"/>
                        </a:schemeClr>
                      </a:solidFill>
                      <a:latin typeface="Symbol" pitchFamily="2" charset="2"/>
                    </a:rPr>
                    <a:t>b</a:t>
                  </a:r>
                  <a:r>
                    <a:rPr lang="en-US" b="1" u="none" baseline="30000">
                      <a:solidFill>
                        <a:schemeClr val="accent2">
                          <a:lumMod val="50000"/>
                        </a:schemeClr>
                      </a:solidFill>
                      <a:latin typeface="Symbol" pitchFamily="2" charset="2"/>
                    </a:rPr>
                    <a:t>3</a:t>
                  </a:r>
                  <a:r>
                    <a:rPr lang="en-US" u="none">
                      <a:solidFill>
                        <a:schemeClr val="accent2">
                          <a:lumMod val="50000"/>
                        </a:schemeClr>
                      </a:solidFill>
                      <a:latin typeface="Chalkboard SE" panose="03050602040202020205" pitchFamily="66" charset="77"/>
                    </a:rPr>
                    <a:t>cos</a:t>
                  </a:r>
                  <a:r>
                    <a:rPr lang="en-US" b="1" u="none">
                      <a:solidFill>
                        <a:schemeClr val="accent2">
                          <a:lumMod val="50000"/>
                        </a:schemeClr>
                      </a:solidFill>
                      <a:latin typeface="Symbol" pitchFamily="2" charset="2"/>
                    </a:rPr>
                    <a:t>(3g)  </a:t>
                  </a:r>
                  <a:r>
                    <a:rPr lang="en-US" b="1" u="none">
                      <a:solidFill>
                        <a:schemeClr val="accent2">
                          <a:lumMod val="50000"/>
                        </a:schemeClr>
                      </a:solidFill>
                    </a:rPr>
                    <a:t>~</a:t>
                  </a:r>
                  <a:r>
                    <a:rPr lang="en-US" b="1" u="none" baseline="30000">
                      <a:solidFill>
                        <a:schemeClr val="accent2">
                          <a:lumMod val="50000"/>
                        </a:schemeClr>
                      </a:solidFill>
                      <a:latin typeface="Symbol" pitchFamily="2" charset="2"/>
                    </a:rPr>
                    <a:t>  </a:t>
                  </a:r>
                  <a:r>
                    <a:rPr lang="en-US" b="1" u="none">
                      <a:solidFill>
                        <a:schemeClr val="accent2">
                          <a:lumMod val="50000"/>
                        </a:schemeClr>
                      </a:solidFill>
                    </a:rPr>
                    <a:t>C</a:t>
                  </a:r>
                  <a:r>
                    <a:rPr lang="en-US" b="1" u="none" baseline="-25000">
                      <a:solidFill>
                        <a:schemeClr val="accent2">
                          <a:lumMod val="50000"/>
                        </a:schemeClr>
                      </a:solidFill>
                    </a:rPr>
                    <a:t>3 </a:t>
                  </a:r>
                </a:p>
                <a:p>
                  <a:pPr algn="ctr"/>
                  <a:r>
                    <a:rPr lang="en-US" sz="1200" b="1" u="none">
                      <a:solidFill>
                        <a:schemeClr val="accent2">
                          <a:lumMod val="50000"/>
                        </a:schemeClr>
                      </a:solidFill>
                    </a:rPr>
                    <a:t>       </a:t>
                  </a:r>
                  <a:r>
                    <a:rPr lang="en-US" sz="1000" b="1" u="none">
                      <a:solidFill>
                        <a:schemeClr val="accent2">
                          <a:lumMod val="50000"/>
                        </a:schemeClr>
                      </a:solidFill>
                    </a:rPr>
                    <a:t>(3</a:t>
                  </a:r>
                  <a:r>
                    <a:rPr lang="en-US" sz="1000" b="1" u="none" baseline="30000">
                      <a:solidFill>
                        <a:schemeClr val="accent2">
                          <a:lumMod val="50000"/>
                        </a:schemeClr>
                      </a:solidFill>
                    </a:rPr>
                    <a:t>rd</a:t>
                  </a:r>
                  <a:r>
                    <a:rPr lang="en-US" sz="1000" b="1" u="none">
                      <a:solidFill>
                        <a:schemeClr val="accent2">
                          <a:lumMod val="50000"/>
                        </a:schemeClr>
                      </a:solidFill>
                    </a:rPr>
                    <a:t> Order SU(3) Invariant</a:t>
                  </a:r>
                  <a:r>
                    <a:rPr lang="en-US" sz="1200" b="1" u="none">
                      <a:solidFill>
                        <a:schemeClr val="accent2">
                          <a:lumMod val="50000"/>
                        </a:schemeClr>
                      </a:solidFill>
                    </a:rPr>
                    <a:t>)</a:t>
                  </a:r>
                  <a:endParaRPr lang="en-US" sz="1200" baseline="-25000">
                    <a:solidFill>
                      <a:schemeClr val="accent2">
                        <a:lumMod val="50000"/>
                      </a:schemeClr>
                    </a:solidFill>
                  </a:endParaRPr>
                </a:p>
              </p:txBody>
            </p:sp>
          </p:grpSp>
          <p:sp>
            <p:nvSpPr>
              <p:cNvPr id="137" name="TextBox 136">
                <a:extLst>
                  <a:ext uri="{FF2B5EF4-FFF2-40B4-BE49-F238E27FC236}">
                    <a16:creationId xmlns:a16="http://schemas.microsoft.com/office/drawing/2014/main" id="{D83EACDE-FC4E-4D38-A997-F1E4CEEDECBD}"/>
                  </a:ext>
                </a:extLst>
              </p:cNvPr>
              <p:cNvSpPr txBox="1"/>
              <p:nvPr/>
            </p:nvSpPr>
            <p:spPr>
              <a:xfrm>
                <a:off x="139484" y="4144511"/>
                <a:ext cx="2586734" cy="861774"/>
              </a:xfrm>
              <a:prstGeom prst="rect">
                <a:avLst/>
              </a:prstGeom>
              <a:noFill/>
            </p:spPr>
            <p:txBody>
              <a:bodyPr wrap="none" rtlCol="0">
                <a:spAutoFit/>
              </a:bodyPr>
              <a:lstStyle/>
              <a:p>
                <a:pPr algn="ctr"/>
                <a:r>
                  <a:rPr lang="en-US" sz="1400" b="1" u="none">
                    <a:solidFill>
                      <a:schemeClr val="accent2">
                        <a:lumMod val="50000"/>
                      </a:schemeClr>
                    </a:solidFill>
                    <a:latin typeface="Chalkboard SE" panose="03050602040202020205" pitchFamily="66" charset="77"/>
                  </a:rPr>
                  <a:t>Mapping 3-D Rotor to SU(3)</a:t>
                </a:r>
              </a:p>
              <a:p>
                <a:pPr algn="ctr"/>
                <a:r>
                  <a:rPr lang="en-US" b="1" u="none">
                    <a:solidFill>
                      <a:schemeClr val="accent2">
                        <a:lumMod val="50000"/>
                      </a:schemeClr>
                    </a:solidFill>
                  </a:rPr>
                  <a:t>(</a:t>
                </a:r>
                <a:r>
                  <a:rPr lang="en-US" b="1" u="none">
                    <a:solidFill>
                      <a:schemeClr val="accent2">
                        <a:lumMod val="50000"/>
                      </a:schemeClr>
                    </a:solidFill>
                    <a:latin typeface="Symbol" pitchFamily="2" charset="2"/>
                  </a:rPr>
                  <a:t>b</a:t>
                </a:r>
                <a:r>
                  <a:rPr lang="en-US" b="1" u="none">
                    <a:solidFill>
                      <a:schemeClr val="accent2">
                        <a:lumMod val="50000"/>
                      </a:schemeClr>
                    </a:solidFill>
                  </a:rPr>
                  <a:t>,</a:t>
                </a:r>
                <a:r>
                  <a:rPr lang="en-US" b="1" u="none">
                    <a:solidFill>
                      <a:schemeClr val="accent2">
                        <a:lumMod val="50000"/>
                      </a:schemeClr>
                    </a:solidFill>
                    <a:latin typeface="Symbol" pitchFamily="2" charset="2"/>
                  </a:rPr>
                  <a:t> g</a:t>
                </a:r>
                <a:r>
                  <a:rPr lang="en-US" b="1" u="none">
                    <a:solidFill>
                      <a:schemeClr val="accent2">
                        <a:lumMod val="50000"/>
                      </a:schemeClr>
                    </a:solidFill>
                  </a:rPr>
                  <a:t>) </a:t>
                </a:r>
                <a:r>
                  <a:rPr lang="en-US" sz="1400" b="1" u="none">
                    <a:solidFill>
                      <a:schemeClr val="accent2">
                        <a:lumMod val="50000"/>
                      </a:schemeClr>
                    </a:solidFill>
                    <a:latin typeface="Chalkboard SE" panose="03050602040202020205" pitchFamily="66" charset="77"/>
                  </a:rPr>
                  <a:t>Bohr-Mottelson</a:t>
                </a:r>
              </a:p>
              <a:p>
                <a:pPr algn="ctr"/>
                <a:r>
                  <a:rPr lang="en-US" b="1" u="none">
                    <a:solidFill>
                      <a:schemeClr val="accent2">
                        <a:lumMod val="50000"/>
                      </a:schemeClr>
                    </a:solidFill>
                  </a:rPr>
                  <a:t>(</a:t>
                </a:r>
                <a:r>
                  <a:rPr lang="en-US" b="1" u="none">
                    <a:solidFill>
                      <a:schemeClr val="accent2">
                        <a:lumMod val="50000"/>
                      </a:schemeClr>
                    </a:solidFill>
                    <a:latin typeface="Symbol" pitchFamily="2" charset="2"/>
                  </a:rPr>
                  <a:t>l</a:t>
                </a:r>
                <a:r>
                  <a:rPr lang="en-US" b="1" u="none">
                    <a:solidFill>
                      <a:schemeClr val="accent2">
                        <a:lumMod val="50000"/>
                      </a:schemeClr>
                    </a:solidFill>
                  </a:rPr>
                  <a:t>,</a:t>
                </a:r>
                <a:r>
                  <a:rPr lang="en-US" b="1" u="none">
                    <a:solidFill>
                      <a:schemeClr val="accent2">
                        <a:lumMod val="50000"/>
                      </a:schemeClr>
                    </a:solidFill>
                    <a:latin typeface="Symbol" pitchFamily="2" charset="2"/>
                  </a:rPr>
                  <a:t> m</a:t>
                </a:r>
                <a:r>
                  <a:rPr lang="en-US" b="1" u="none">
                    <a:solidFill>
                      <a:schemeClr val="accent2">
                        <a:lumMod val="50000"/>
                      </a:schemeClr>
                    </a:solidFill>
                  </a:rPr>
                  <a:t>) </a:t>
                </a:r>
                <a:r>
                  <a:rPr lang="en-US" sz="1400" b="1" u="none">
                    <a:solidFill>
                      <a:schemeClr val="accent2">
                        <a:lumMod val="50000"/>
                      </a:schemeClr>
                    </a:solidFill>
                    <a:latin typeface="Chalkboard SE" panose="03050602040202020205" pitchFamily="66" charset="77"/>
                  </a:rPr>
                  <a:t>Elliott (1958) </a:t>
                </a:r>
              </a:p>
            </p:txBody>
          </p:sp>
        </p:grpSp>
        <p:grpSp>
          <p:nvGrpSpPr>
            <p:cNvPr id="130" name="Group 129">
              <a:extLst>
                <a:ext uri="{FF2B5EF4-FFF2-40B4-BE49-F238E27FC236}">
                  <a16:creationId xmlns:a16="http://schemas.microsoft.com/office/drawing/2014/main" id="{475E12AE-5CE9-5684-6624-405CBEFC2218}"/>
                </a:ext>
              </a:extLst>
            </p:cNvPr>
            <p:cNvGrpSpPr/>
            <p:nvPr/>
          </p:nvGrpSpPr>
          <p:grpSpPr>
            <a:xfrm>
              <a:off x="2419669" y="4608188"/>
              <a:ext cx="2478721" cy="1274119"/>
              <a:chOff x="2419669" y="4608188"/>
              <a:chExt cx="2478721" cy="1274119"/>
            </a:xfrm>
          </p:grpSpPr>
          <p:cxnSp>
            <p:nvCxnSpPr>
              <p:cNvPr id="131" name="Straight Arrow Connector 130">
                <a:extLst>
                  <a:ext uri="{FF2B5EF4-FFF2-40B4-BE49-F238E27FC236}">
                    <a16:creationId xmlns:a16="http://schemas.microsoft.com/office/drawing/2014/main" id="{E917FA4D-ED75-712B-EC21-A1B800A613EA}"/>
                  </a:ext>
                </a:extLst>
              </p:cNvPr>
              <p:cNvCxnSpPr>
                <a:cxnSpLocks/>
              </p:cNvCxnSpPr>
              <p:nvPr/>
            </p:nvCxnSpPr>
            <p:spPr bwMode="auto">
              <a:xfrm flipV="1">
                <a:off x="3563654" y="4813462"/>
                <a:ext cx="1071196" cy="531287"/>
              </a:xfrm>
              <a:prstGeom prst="straightConnector1">
                <a:avLst/>
              </a:prstGeom>
              <a:solidFill>
                <a:schemeClr val="accent1"/>
              </a:solidFill>
              <a:ln w="28575" cap="flat" cmpd="sng" algn="ctr">
                <a:solidFill>
                  <a:srgbClr val="0000FF"/>
                </a:solidFill>
                <a:prstDash val="solid"/>
                <a:round/>
                <a:headEnd type="none" w="med" len="med"/>
                <a:tailEnd type="triangle"/>
              </a:ln>
              <a:effectLst/>
            </p:spPr>
          </p:cxnSp>
          <p:sp>
            <p:nvSpPr>
              <p:cNvPr id="132" name="Rectangle 131">
                <a:extLst>
                  <a:ext uri="{FF2B5EF4-FFF2-40B4-BE49-F238E27FC236}">
                    <a16:creationId xmlns:a16="http://schemas.microsoft.com/office/drawing/2014/main" id="{52E0A549-ADBD-D475-27FE-EAC3F41AB79A}"/>
                  </a:ext>
                </a:extLst>
              </p:cNvPr>
              <p:cNvSpPr/>
              <p:nvPr/>
            </p:nvSpPr>
            <p:spPr>
              <a:xfrm>
                <a:off x="4601514" y="4608188"/>
                <a:ext cx="296876" cy="338554"/>
              </a:xfrm>
              <a:prstGeom prst="rect">
                <a:avLst/>
              </a:prstGeom>
            </p:spPr>
            <p:txBody>
              <a:bodyPr wrap="none">
                <a:spAutoFit/>
              </a:bodyPr>
              <a:lstStyle/>
              <a:p>
                <a:r>
                  <a:rPr lang="en-US" b="1" u="none">
                    <a:solidFill>
                      <a:srgbClr val="0000FF"/>
                    </a:solidFill>
                    <a:latin typeface="Symbol" pitchFamily="2" charset="2"/>
                  </a:rPr>
                  <a:t>b</a:t>
                </a:r>
                <a:endParaRPr lang="en-US"/>
              </a:p>
            </p:txBody>
          </p:sp>
          <p:cxnSp>
            <p:nvCxnSpPr>
              <p:cNvPr id="133" name="Straight Connector 132">
                <a:extLst>
                  <a:ext uri="{FF2B5EF4-FFF2-40B4-BE49-F238E27FC236}">
                    <a16:creationId xmlns:a16="http://schemas.microsoft.com/office/drawing/2014/main" id="{1475B76E-4FA3-31BC-9111-A4A03C25F3CB}"/>
                  </a:ext>
                </a:extLst>
              </p:cNvPr>
              <p:cNvCxnSpPr>
                <a:cxnSpLocks/>
              </p:cNvCxnSpPr>
              <p:nvPr/>
            </p:nvCxnSpPr>
            <p:spPr bwMode="auto">
              <a:xfrm flipV="1">
                <a:off x="2419669" y="5590003"/>
                <a:ext cx="583518" cy="292304"/>
              </a:xfrm>
              <a:prstGeom prst="line">
                <a:avLst/>
              </a:prstGeom>
              <a:solidFill>
                <a:schemeClr val="accent1"/>
              </a:solidFill>
              <a:ln w="28575" cap="flat" cmpd="sng" algn="ctr">
                <a:solidFill>
                  <a:srgbClr val="0000FF"/>
                </a:solidFill>
                <a:prstDash val="solid"/>
                <a:round/>
                <a:headEnd type="none" w="med" len="med"/>
                <a:tailEnd type="none" w="med" len="med"/>
              </a:ln>
              <a:effectLst/>
            </p:spPr>
          </p:cxnSp>
        </p:grpSp>
      </p:grpSp>
      <p:grpSp>
        <p:nvGrpSpPr>
          <p:cNvPr id="262" name="Group 261">
            <a:extLst>
              <a:ext uri="{FF2B5EF4-FFF2-40B4-BE49-F238E27FC236}">
                <a16:creationId xmlns:a16="http://schemas.microsoft.com/office/drawing/2014/main" id="{9E56B17C-9D83-F93A-A810-A1A5CEB208AD}"/>
              </a:ext>
            </a:extLst>
          </p:cNvPr>
          <p:cNvGrpSpPr/>
          <p:nvPr/>
        </p:nvGrpSpPr>
        <p:grpSpPr>
          <a:xfrm>
            <a:off x="1208396" y="4330087"/>
            <a:ext cx="4832162" cy="1820191"/>
            <a:chOff x="1208396" y="4330087"/>
            <a:chExt cx="4832162" cy="1820191"/>
          </a:xfrm>
        </p:grpSpPr>
        <p:grpSp>
          <p:nvGrpSpPr>
            <p:cNvPr id="122" name="Group 121">
              <a:extLst>
                <a:ext uri="{FF2B5EF4-FFF2-40B4-BE49-F238E27FC236}">
                  <a16:creationId xmlns:a16="http://schemas.microsoft.com/office/drawing/2014/main" id="{9B622AB7-C92C-AF8A-2656-F5F47F57E40D}"/>
                </a:ext>
              </a:extLst>
            </p:cNvPr>
            <p:cNvGrpSpPr/>
            <p:nvPr/>
          </p:nvGrpSpPr>
          <p:grpSpPr>
            <a:xfrm>
              <a:off x="1208396" y="4602169"/>
              <a:ext cx="4832162" cy="1548109"/>
              <a:chOff x="616596" y="3178213"/>
              <a:chExt cx="4832162" cy="1572095"/>
            </a:xfrm>
          </p:grpSpPr>
          <p:grpSp>
            <p:nvGrpSpPr>
              <p:cNvPr id="123" name="Group 122">
                <a:extLst>
                  <a:ext uri="{FF2B5EF4-FFF2-40B4-BE49-F238E27FC236}">
                    <a16:creationId xmlns:a16="http://schemas.microsoft.com/office/drawing/2014/main" id="{E7A42820-86A1-2B79-A0D2-1E14CD4F179B}"/>
                  </a:ext>
                </a:extLst>
              </p:cNvPr>
              <p:cNvGrpSpPr/>
              <p:nvPr/>
            </p:nvGrpSpPr>
            <p:grpSpPr>
              <a:xfrm>
                <a:off x="768516" y="3178213"/>
                <a:ext cx="4149876" cy="1262650"/>
                <a:chOff x="768516" y="3178213"/>
                <a:chExt cx="4149876" cy="1262650"/>
              </a:xfrm>
            </p:grpSpPr>
            <p:pic>
              <p:nvPicPr>
                <p:cNvPr id="126" name="Picture 125">
                  <a:extLst>
                    <a:ext uri="{FF2B5EF4-FFF2-40B4-BE49-F238E27FC236}">
                      <a16:creationId xmlns:a16="http://schemas.microsoft.com/office/drawing/2014/main" id="{3DD87C6F-A225-B45B-A979-C0666FC05BF1}"/>
                    </a:ext>
                  </a:extLst>
                </p:cNvPr>
                <p:cNvPicPr>
                  <a:picLocks noChangeAspect="1"/>
                </p:cNvPicPr>
                <p:nvPr/>
              </p:nvPicPr>
              <p:blipFill>
                <a:blip r:embed="rId4"/>
                <a:stretch>
                  <a:fillRect/>
                </a:stretch>
              </p:blipFill>
              <p:spPr>
                <a:xfrm>
                  <a:off x="768516" y="3458955"/>
                  <a:ext cx="3121559" cy="643218"/>
                </a:xfrm>
                <a:prstGeom prst="rect">
                  <a:avLst/>
                </a:prstGeom>
              </p:spPr>
            </p:pic>
            <p:pic>
              <p:nvPicPr>
                <p:cNvPr id="127" name="Picture 126" descr="A picture containing balloon, aircraft, ball&#10;&#10;Description automatically generated">
                  <a:extLst>
                    <a:ext uri="{FF2B5EF4-FFF2-40B4-BE49-F238E27FC236}">
                      <a16:creationId xmlns:a16="http://schemas.microsoft.com/office/drawing/2014/main" id="{7DD5932D-9CAF-360E-0968-681B52DBD046}"/>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rot="7632530">
                  <a:off x="4075717" y="3598187"/>
                  <a:ext cx="1262650" cy="422701"/>
                </a:xfrm>
                <a:prstGeom prst="rect">
                  <a:avLst/>
                </a:prstGeom>
              </p:spPr>
            </p:pic>
          </p:grpSp>
          <p:sp>
            <p:nvSpPr>
              <p:cNvPr id="124" name="TextBox 123">
                <a:extLst>
                  <a:ext uri="{FF2B5EF4-FFF2-40B4-BE49-F238E27FC236}">
                    <a16:creationId xmlns:a16="http://schemas.microsoft.com/office/drawing/2014/main" id="{0E5B864A-C37D-D2E0-1CCD-4AD64BB21963}"/>
                  </a:ext>
                </a:extLst>
              </p:cNvPr>
              <p:cNvSpPr txBox="1"/>
              <p:nvPr/>
            </p:nvSpPr>
            <p:spPr>
              <a:xfrm>
                <a:off x="709668" y="4098870"/>
                <a:ext cx="4739090" cy="281291"/>
              </a:xfrm>
              <a:prstGeom prst="rect">
                <a:avLst/>
              </a:prstGeom>
              <a:noFill/>
            </p:spPr>
            <p:txBody>
              <a:bodyPr wrap="square" rtlCol="0">
                <a:spAutoFit/>
              </a:bodyPr>
              <a:lstStyle/>
              <a:p>
                <a:r>
                  <a:rPr lang="en-US" sz="1200" b="1" u="none">
                    <a:solidFill>
                      <a:schemeClr val="accent2">
                        <a:lumMod val="50000"/>
                      </a:schemeClr>
                    </a:solidFill>
                    <a:latin typeface="Chalkboard" panose="03050602040202020205" pitchFamily="66" charset="77"/>
                  </a:rPr>
                  <a:t>Spherical          Oblate             Prolate       Tri-Axial </a:t>
                </a:r>
              </a:p>
            </p:txBody>
          </p:sp>
          <p:sp>
            <p:nvSpPr>
              <p:cNvPr id="125" name="TextBox 124">
                <a:extLst>
                  <a:ext uri="{FF2B5EF4-FFF2-40B4-BE49-F238E27FC236}">
                    <a16:creationId xmlns:a16="http://schemas.microsoft.com/office/drawing/2014/main" id="{A3AA2E4F-30A3-6407-9609-F5A8C41C96DC}"/>
                  </a:ext>
                </a:extLst>
              </p:cNvPr>
              <p:cNvSpPr txBox="1"/>
              <p:nvPr/>
            </p:nvSpPr>
            <p:spPr>
              <a:xfrm>
                <a:off x="616596" y="4375254"/>
                <a:ext cx="4739090" cy="375054"/>
              </a:xfrm>
              <a:prstGeom prst="rect">
                <a:avLst/>
              </a:prstGeom>
              <a:noFill/>
            </p:spPr>
            <p:txBody>
              <a:bodyPr wrap="square" rtlCol="0">
                <a:spAutoFit/>
              </a:bodyPr>
              <a:lstStyle/>
              <a:p>
                <a:r>
                  <a:rPr lang="en-US" b="1" u="none">
                    <a:solidFill>
                      <a:schemeClr val="accent2">
                        <a:lumMod val="50000"/>
                      </a:schemeClr>
                    </a:solidFill>
                  </a:rPr>
                  <a:t>    </a:t>
                </a:r>
                <a:r>
                  <a:rPr lang="en-US" sz="1800" b="1" u="none">
                    <a:solidFill>
                      <a:schemeClr val="accent2">
                        <a:lumMod val="50000"/>
                      </a:schemeClr>
                    </a:solidFill>
                  </a:rPr>
                  <a:t>(</a:t>
                </a:r>
                <a:r>
                  <a:rPr lang="en-US" sz="1800" b="1" u="none">
                    <a:solidFill>
                      <a:schemeClr val="accent2">
                        <a:lumMod val="50000"/>
                      </a:schemeClr>
                    </a:solidFill>
                    <a:latin typeface="Symbol" pitchFamily="2" charset="2"/>
                  </a:rPr>
                  <a:t>0</a:t>
                </a:r>
                <a:r>
                  <a:rPr lang="en-US" sz="1800" b="1" u="none">
                    <a:solidFill>
                      <a:schemeClr val="accent2">
                        <a:lumMod val="50000"/>
                      </a:schemeClr>
                    </a:solidFill>
                  </a:rPr>
                  <a:t>,</a:t>
                </a:r>
                <a:r>
                  <a:rPr lang="en-US" sz="1800" b="1" u="none">
                    <a:solidFill>
                      <a:schemeClr val="accent2">
                        <a:lumMod val="50000"/>
                      </a:schemeClr>
                    </a:solidFill>
                    <a:latin typeface="Symbol" pitchFamily="2" charset="2"/>
                  </a:rPr>
                  <a:t>0</a:t>
                </a:r>
                <a:r>
                  <a:rPr lang="en-US" sz="1800" b="1" u="none">
                    <a:solidFill>
                      <a:schemeClr val="accent2">
                        <a:lumMod val="50000"/>
                      </a:schemeClr>
                    </a:solidFill>
                  </a:rPr>
                  <a:t>)               (</a:t>
                </a:r>
                <a:r>
                  <a:rPr lang="en-US" sz="1800" b="1" u="none">
                    <a:solidFill>
                      <a:schemeClr val="accent2">
                        <a:lumMod val="50000"/>
                      </a:schemeClr>
                    </a:solidFill>
                    <a:latin typeface="Symbol" pitchFamily="2" charset="2"/>
                  </a:rPr>
                  <a:t>0</a:t>
                </a:r>
                <a:r>
                  <a:rPr lang="en-US" sz="1800" b="1" u="none">
                    <a:solidFill>
                      <a:schemeClr val="accent2">
                        <a:lumMod val="50000"/>
                      </a:schemeClr>
                    </a:solidFill>
                  </a:rPr>
                  <a:t>,</a:t>
                </a:r>
                <a:r>
                  <a:rPr lang="en-US" sz="1800" b="1" u="none">
                    <a:solidFill>
                      <a:schemeClr val="accent2">
                        <a:lumMod val="50000"/>
                      </a:schemeClr>
                    </a:solidFill>
                    <a:latin typeface="Symbol" pitchFamily="2" charset="2"/>
                  </a:rPr>
                  <a:t>m</a:t>
                </a:r>
                <a:r>
                  <a:rPr lang="en-US" sz="1800" b="1" u="none">
                    <a:solidFill>
                      <a:schemeClr val="accent2">
                        <a:lumMod val="50000"/>
                      </a:schemeClr>
                    </a:solidFill>
                  </a:rPr>
                  <a:t>)                (</a:t>
                </a:r>
                <a:r>
                  <a:rPr lang="en-US" sz="1800" b="1" u="none">
                    <a:solidFill>
                      <a:schemeClr val="accent2">
                        <a:lumMod val="50000"/>
                      </a:schemeClr>
                    </a:solidFill>
                    <a:latin typeface="Symbol" pitchFamily="2" charset="2"/>
                  </a:rPr>
                  <a:t>l</a:t>
                </a:r>
                <a:r>
                  <a:rPr lang="en-US" sz="1800" b="1" u="none">
                    <a:solidFill>
                      <a:schemeClr val="accent2">
                        <a:lumMod val="50000"/>
                      </a:schemeClr>
                    </a:solidFill>
                  </a:rPr>
                  <a:t>,</a:t>
                </a:r>
                <a:r>
                  <a:rPr lang="en-US" sz="1800" b="1" u="none">
                    <a:solidFill>
                      <a:schemeClr val="accent2">
                        <a:lumMod val="50000"/>
                      </a:schemeClr>
                    </a:solidFill>
                    <a:latin typeface="Symbol" pitchFamily="2" charset="2"/>
                  </a:rPr>
                  <a:t>0</a:t>
                </a:r>
                <a:r>
                  <a:rPr lang="en-US" sz="1800" b="1" u="none">
                    <a:solidFill>
                      <a:schemeClr val="accent2">
                        <a:lumMod val="50000"/>
                      </a:schemeClr>
                    </a:solidFill>
                  </a:rPr>
                  <a:t>)           (</a:t>
                </a:r>
                <a:r>
                  <a:rPr lang="en-US" sz="1800" b="1" u="none" err="1">
                    <a:solidFill>
                      <a:schemeClr val="accent2">
                        <a:lumMod val="50000"/>
                      </a:schemeClr>
                    </a:solidFill>
                    <a:latin typeface="Symbol" pitchFamily="2" charset="2"/>
                  </a:rPr>
                  <a:t>l</a:t>
                </a:r>
                <a:r>
                  <a:rPr lang="en-US" sz="1800" b="1" u="none" err="1">
                    <a:solidFill>
                      <a:schemeClr val="accent2">
                        <a:lumMod val="50000"/>
                      </a:schemeClr>
                    </a:solidFill>
                  </a:rPr>
                  <a:t>,</a:t>
                </a:r>
                <a:r>
                  <a:rPr lang="en-US" sz="1800" b="1" u="none" err="1">
                    <a:solidFill>
                      <a:schemeClr val="accent2">
                        <a:lumMod val="50000"/>
                      </a:schemeClr>
                    </a:solidFill>
                    <a:latin typeface="Symbol" pitchFamily="2" charset="2"/>
                  </a:rPr>
                  <a:t>m</a:t>
                </a:r>
                <a:r>
                  <a:rPr lang="en-US" sz="1800" b="1" u="none">
                    <a:solidFill>
                      <a:schemeClr val="accent2">
                        <a:lumMod val="50000"/>
                      </a:schemeClr>
                    </a:solidFill>
                  </a:rPr>
                  <a:t>) </a:t>
                </a:r>
              </a:p>
            </p:txBody>
          </p:sp>
        </p:grpSp>
        <p:sp>
          <p:nvSpPr>
            <p:cNvPr id="168" name="TextBox 167">
              <a:extLst>
                <a:ext uri="{FF2B5EF4-FFF2-40B4-BE49-F238E27FC236}">
                  <a16:creationId xmlns:a16="http://schemas.microsoft.com/office/drawing/2014/main" id="{9581E9FE-6F6E-D385-25AA-A76BDCE1D20D}"/>
                </a:ext>
              </a:extLst>
            </p:cNvPr>
            <p:cNvSpPr txBox="1"/>
            <p:nvPr/>
          </p:nvSpPr>
          <p:spPr>
            <a:xfrm>
              <a:off x="1369123" y="4330087"/>
              <a:ext cx="4581126" cy="369332"/>
            </a:xfrm>
            <a:prstGeom prst="rect">
              <a:avLst/>
            </a:prstGeom>
            <a:noFill/>
          </p:spPr>
          <p:txBody>
            <a:bodyPr wrap="none" rtlCol="0">
              <a:spAutoFit/>
            </a:bodyPr>
            <a:lstStyle/>
            <a:p>
              <a:r>
                <a:rPr lang="en-US" sz="1600" b="1" err="1">
                  <a:solidFill>
                    <a:schemeClr val="accent2">
                      <a:lumMod val="50000"/>
                    </a:schemeClr>
                  </a:solidFill>
                  <a:latin typeface="Chalkboard" panose="03050602040202020205" pitchFamily="66" charset="77"/>
                </a:rPr>
                <a:t>Elipsoidal</a:t>
              </a:r>
              <a:r>
                <a:rPr lang="en-US" sz="1600" b="1">
                  <a:solidFill>
                    <a:schemeClr val="accent2">
                      <a:lumMod val="50000"/>
                    </a:schemeClr>
                  </a:solidFill>
                  <a:latin typeface="Chalkboard" panose="03050602040202020205" pitchFamily="66" charset="77"/>
                </a:rPr>
                <a:t> Shapes as related to (</a:t>
              </a:r>
              <a:r>
                <a:rPr lang="en-US" b="1" err="1">
                  <a:solidFill>
                    <a:schemeClr val="accent2">
                      <a:lumMod val="50000"/>
                    </a:schemeClr>
                  </a:solidFill>
                  <a:latin typeface="Symbol" pitchFamily="2" charset="2"/>
                </a:rPr>
                <a:t>l,m</a:t>
              </a:r>
              <a:r>
                <a:rPr lang="en-US" sz="1600" b="1">
                  <a:solidFill>
                    <a:schemeClr val="accent2">
                      <a:lumMod val="50000"/>
                    </a:schemeClr>
                  </a:solidFill>
                  <a:latin typeface="Chalkboard" panose="03050602040202020205" pitchFamily="66" charset="77"/>
                </a:rPr>
                <a:t>) values </a:t>
              </a:r>
            </a:p>
          </p:txBody>
        </p:sp>
      </p:grpSp>
      <p:grpSp>
        <p:nvGrpSpPr>
          <p:cNvPr id="257" name="Group 256">
            <a:extLst>
              <a:ext uri="{FF2B5EF4-FFF2-40B4-BE49-F238E27FC236}">
                <a16:creationId xmlns:a16="http://schemas.microsoft.com/office/drawing/2014/main" id="{B6120F59-5156-38C2-8D5E-92AA6EC0EBFC}"/>
              </a:ext>
            </a:extLst>
          </p:cNvPr>
          <p:cNvGrpSpPr/>
          <p:nvPr/>
        </p:nvGrpSpPr>
        <p:grpSpPr>
          <a:xfrm>
            <a:off x="1193850" y="1151652"/>
            <a:ext cx="1468831" cy="1051267"/>
            <a:chOff x="1192774" y="1159074"/>
            <a:chExt cx="1468831" cy="1051267"/>
          </a:xfrm>
        </p:grpSpPr>
        <p:sp>
          <p:nvSpPr>
            <p:cNvPr id="37" name="Right Brace 36">
              <a:extLst>
                <a:ext uri="{FF2B5EF4-FFF2-40B4-BE49-F238E27FC236}">
                  <a16:creationId xmlns:a16="http://schemas.microsoft.com/office/drawing/2014/main" id="{6D158E65-FC55-EEC4-F2A5-73B2F7DE5DF2}"/>
                </a:ext>
              </a:extLst>
            </p:cNvPr>
            <p:cNvSpPr/>
            <p:nvPr/>
          </p:nvSpPr>
          <p:spPr>
            <a:xfrm rot="5400000">
              <a:off x="1857393" y="779242"/>
              <a:ext cx="168024" cy="927687"/>
            </a:xfrm>
            <a:prstGeom prst="rightBrace">
              <a:avLst>
                <a:gd name="adj1" fmla="val 8333"/>
                <a:gd name="adj2" fmla="val 50000"/>
              </a:avLst>
            </a:prstGeom>
            <a:solidFill>
              <a:schemeClr val="bg1"/>
            </a:solidFill>
            <a:ln w="28575">
              <a:solidFill>
                <a:srgbClr val="008F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2" name="Straight Arrow Connector 41">
              <a:extLst>
                <a:ext uri="{FF2B5EF4-FFF2-40B4-BE49-F238E27FC236}">
                  <a16:creationId xmlns:a16="http://schemas.microsoft.com/office/drawing/2014/main" id="{706D612B-1228-619B-0CCE-9DDD59CBC1B9}"/>
                </a:ext>
              </a:extLst>
            </p:cNvPr>
            <p:cNvCxnSpPr>
              <a:cxnSpLocks/>
              <a:stCxn id="37" idx="1"/>
            </p:cNvCxnSpPr>
            <p:nvPr/>
          </p:nvCxnSpPr>
          <p:spPr>
            <a:xfrm flipH="1">
              <a:off x="1939160" y="1327098"/>
              <a:ext cx="2245" cy="883243"/>
            </a:xfrm>
            <a:prstGeom prst="straightConnector1">
              <a:avLst/>
            </a:prstGeom>
            <a:solidFill>
              <a:schemeClr val="bg1"/>
            </a:solidFill>
            <a:ln w="28575">
              <a:solidFill>
                <a:srgbClr val="008F00"/>
              </a:solidFill>
              <a:tailEnd type="triangle"/>
            </a:ln>
          </p:spPr>
          <p:style>
            <a:lnRef idx="1">
              <a:schemeClr val="accent1"/>
            </a:lnRef>
            <a:fillRef idx="0">
              <a:schemeClr val="accent1"/>
            </a:fillRef>
            <a:effectRef idx="0">
              <a:schemeClr val="accent1"/>
            </a:effectRef>
            <a:fontRef idx="minor">
              <a:schemeClr val="tx1"/>
            </a:fontRef>
          </p:style>
        </p:cxnSp>
        <p:sp>
          <p:nvSpPr>
            <p:cNvPr id="225" name="TextBox 224">
              <a:extLst>
                <a:ext uri="{FF2B5EF4-FFF2-40B4-BE49-F238E27FC236}">
                  <a16:creationId xmlns:a16="http://schemas.microsoft.com/office/drawing/2014/main" id="{1649954C-6ADE-DCCA-53EE-11AA93CDEFA6}"/>
                </a:ext>
              </a:extLst>
            </p:cNvPr>
            <p:cNvSpPr txBox="1"/>
            <p:nvPr/>
          </p:nvSpPr>
          <p:spPr>
            <a:xfrm>
              <a:off x="1192774" y="1292369"/>
              <a:ext cx="1468831" cy="830997"/>
            </a:xfrm>
            <a:prstGeom prst="rect">
              <a:avLst/>
            </a:prstGeom>
            <a:noFill/>
            <a:ln w="12700">
              <a:noFill/>
            </a:ln>
          </p:spPr>
          <p:txBody>
            <a:bodyPr wrap="square" rtlCol="0">
              <a:spAutoFit/>
            </a:bodyPr>
            <a:lstStyle/>
            <a:p>
              <a:pPr algn="ctr"/>
              <a:r>
                <a:rPr lang="en-US" sz="1600" b="1">
                  <a:solidFill>
                    <a:srgbClr val="008F00"/>
                  </a:solidFill>
                  <a:latin typeface="Chalkboard" panose="03050602040202020205" pitchFamily="66" charset="77"/>
                </a:rPr>
                <a:t>`New’  Stuff</a:t>
              </a:r>
            </a:p>
            <a:p>
              <a:pPr algn="ctr"/>
              <a:r>
                <a:rPr lang="en-US" sz="1600" b="1">
                  <a:solidFill>
                    <a:srgbClr val="008F00"/>
                  </a:solidFill>
                  <a:latin typeface="Chalkboard" panose="03050602040202020205" pitchFamily="66" charset="77"/>
                </a:rPr>
                <a:t> </a:t>
              </a:r>
              <a:r>
                <a:rPr lang="en-US" sz="800" b="1">
                  <a:solidFill>
                    <a:srgbClr val="008F00"/>
                  </a:solidFill>
                  <a:latin typeface="Chalkboard" panose="03050602040202020205" pitchFamily="66" charset="77"/>
                </a:rPr>
                <a:t> </a:t>
              </a:r>
              <a:r>
                <a:rPr lang="en-US" sz="1600" b="1">
                  <a:solidFill>
                    <a:srgbClr val="008F00"/>
                  </a:solidFill>
                  <a:latin typeface="Chalkboard" panose="03050602040202020205" pitchFamily="66" charset="77"/>
                </a:rPr>
                <a:t>R&amp;R  (&gt;70s)</a:t>
              </a:r>
            </a:p>
            <a:p>
              <a:pPr algn="ctr"/>
              <a:r>
                <a:rPr lang="en-US" sz="1600" b="1">
                  <a:solidFill>
                    <a:srgbClr val="008F00"/>
                  </a:solidFill>
                  <a:latin typeface="Chalkboard" panose="03050602040202020205" pitchFamily="66" charset="77"/>
                </a:rPr>
                <a:t>Adds  </a:t>
              </a:r>
              <a:r>
                <a:rPr lang="en-US" sz="800" b="1">
                  <a:solidFill>
                    <a:srgbClr val="008F00"/>
                  </a:solidFill>
                  <a:latin typeface="Chalkboard" panose="03050602040202020205" pitchFamily="66" charset="77"/>
                </a:rPr>
                <a:t> </a:t>
              </a:r>
              <a:r>
                <a:rPr lang="en-US" sz="1600" b="1" err="1">
                  <a:solidFill>
                    <a:srgbClr val="008F00"/>
                  </a:solidFill>
                  <a:latin typeface="Chalkboard" panose="03050602040202020205" pitchFamily="66" charset="77"/>
                </a:rPr>
                <a:t>N</a:t>
              </a:r>
              <a:r>
                <a:rPr lang="en-US" sz="1600" b="1" baseline="-25000" err="1">
                  <a:solidFill>
                    <a:srgbClr val="008F00"/>
                  </a:solidFill>
                  <a:latin typeface="Chalkboard" panose="03050602040202020205" pitchFamily="66" charset="77"/>
                </a:rPr>
                <a:t>add</a:t>
              </a:r>
              <a:endParaRPr lang="en-US" sz="1600" b="1">
                <a:solidFill>
                  <a:srgbClr val="008F00"/>
                </a:solidFill>
                <a:latin typeface="Chalkboard" panose="03050602040202020205" pitchFamily="66" charset="77"/>
              </a:endParaRPr>
            </a:p>
          </p:txBody>
        </p:sp>
      </p:grpSp>
      <p:cxnSp>
        <p:nvCxnSpPr>
          <p:cNvPr id="228" name="Straight Connector 227">
            <a:extLst>
              <a:ext uri="{FF2B5EF4-FFF2-40B4-BE49-F238E27FC236}">
                <a16:creationId xmlns:a16="http://schemas.microsoft.com/office/drawing/2014/main" id="{7D7B3070-33A4-5483-C892-AB570C5AF332}"/>
              </a:ext>
            </a:extLst>
          </p:cNvPr>
          <p:cNvCxnSpPr>
            <a:cxnSpLocks/>
          </p:cNvCxnSpPr>
          <p:nvPr/>
        </p:nvCxnSpPr>
        <p:spPr>
          <a:xfrm>
            <a:off x="1058259" y="558397"/>
            <a:ext cx="10064061" cy="0"/>
          </a:xfrm>
          <a:prstGeom prst="line">
            <a:avLst/>
          </a:prstGeom>
          <a:solidFill>
            <a:schemeClr val="bg1"/>
          </a:solid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nvGrpSpPr>
          <p:cNvPr id="268" name="Group 267">
            <a:extLst>
              <a:ext uri="{FF2B5EF4-FFF2-40B4-BE49-F238E27FC236}">
                <a16:creationId xmlns:a16="http://schemas.microsoft.com/office/drawing/2014/main" id="{221A0CA0-DD3F-C0AD-6C4A-041F868541EE}"/>
              </a:ext>
            </a:extLst>
          </p:cNvPr>
          <p:cNvGrpSpPr/>
          <p:nvPr/>
        </p:nvGrpSpPr>
        <p:grpSpPr>
          <a:xfrm>
            <a:off x="4769712" y="1190443"/>
            <a:ext cx="2703382" cy="951918"/>
            <a:chOff x="4769712" y="1190443"/>
            <a:chExt cx="2703382" cy="951918"/>
          </a:xfrm>
        </p:grpSpPr>
        <p:sp>
          <p:nvSpPr>
            <p:cNvPr id="40" name="TextBox 39">
              <a:extLst>
                <a:ext uri="{FF2B5EF4-FFF2-40B4-BE49-F238E27FC236}">
                  <a16:creationId xmlns:a16="http://schemas.microsoft.com/office/drawing/2014/main" id="{E2935543-6BD5-5B15-BD34-FD5158C47D34}"/>
                </a:ext>
              </a:extLst>
            </p:cNvPr>
            <p:cNvSpPr txBox="1"/>
            <p:nvPr/>
          </p:nvSpPr>
          <p:spPr>
            <a:xfrm>
              <a:off x="4769712" y="1311364"/>
              <a:ext cx="2703382" cy="830997"/>
            </a:xfrm>
            <a:prstGeom prst="rect">
              <a:avLst/>
            </a:prstGeom>
            <a:solidFill>
              <a:schemeClr val="bg1"/>
            </a:solidFill>
          </p:spPr>
          <p:txBody>
            <a:bodyPr wrap="square" rtlCol="0">
              <a:spAutoFit/>
            </a:bodyPr>
            <a:lstStyle/>
            <a:p>
              <a:pPr algn="ctr"/>
              <a:r>
                <a:rPr lang="en-US" sz="1600" b="1">
                  <a:latin typeface="Chalkboard" panose="03050602040202020205" pitchFamily="66" charset="77"/>
                </a:rPr>
                <a:t>Quantum (3D-HO) Count </a:t>
              </a:r>
            </a:p>
            <a:p>
              <a:pPr algn="ctr"/>
              <a:r>
                <a:rPr lang="en-US" sz="1600" b="1">
                  <a:latin typeface="Chalkboard" panose="03050602040202020205" pitchFamily="66" charset="77"/>
                </a:rPr>
                <a:t>(N</a:t>
              </a:r>
              <a:r>
                <a:rPr lang="en-US" sz="1600" b="1" baseline="-25000">
                  <a:latin typeface="Chalkboard" panose="03050602040202020205" pitchFamily="66" charset="77"/>
                </a:rPr>
                <a:t>(</a:t>
              </a:r>
              <a:r>
                <a:rPr lang="en-US" sz="1600" b="1" baseline="-25000" err="1">
                  <a:latin typeface="Symbol" pitchFamily="2" charset="2"/>
                </a:rPr>
                <a:t>l</a:t>
              </a:r>
              <a:r>
                <a:rPr lang="en-US" sz="1600" b="1" baseline="-45000" err="1">
                  <a:latin typeface="Chalkboard" panose="03050602040202020205" pitchFamily="66" charset="77"/>
                </a:rPr>
                <a:t>i</a:t>
              </a:r>
              <a:r>
                <a:rPr lang="en-US" sz="1600" b="1" baseline="-25000" err="1">
                  <a:latin typeface="Chalkboard" panose="03050602040202020205" pitchFamily="66" charset="77"/>
                </a:rPr>
                <a:t>,</a:t>
              </a:r>
              <a:r>
                <a:rPr lang="en-US" sz="1600" b="1" baseline="-25000" err="1">
                  <a:latin typeface="Symbol" pitchFamily="2" charset="2"/>
                </a:rPr>
                <a:t>m</a:t>
              </a:r>
              <a:r>
                <a:rPr lang="en-US" sz="1600" b="1" baseline="-45000" err="1">
                  <a:latin typeface="Chalkboard" panose="03050602040202020205" pitchFamily="66" charset="77"/>
                </a:rPr>
                <a:t>i</a:t>
              </a:r>
              <a:r>
                <a:rPr lang="en-US" sz="1600" b="1" baseline="-25000">
                  <a:latin typeface="Chalkboard" panose="03050602040202020205" pitchFamily="66" charset="77"/>
                </a:rPr>
                <a:t>)</a:t>
              </a:r>
              <a:r>
                <a:rPr lang="en-US" sz="1600" b="1">
                  <a:latin typeface="Chalkboard" panose="03050602040202020205" pitchFamily="66" charset="77"/>
                </a:rPr>
                <a:t>) of unique</a:t>
              </a:r>
            </a:p>
            <a:p>
              <a:pPr algn="ctr"/>
              <a:r>
                <a:rPr lang="en-US" sz="1600" b="1">
                  <a:latin typeface="Chalkboard" panose="03050602040202020205" pitchFamily="66" charset="77"/>
                </a:rPr>
                <a:t>`Core’ Configs</a:t>
              </a:r>
              <a:endParaRPr lang="en-US" sz="1600" b="1" baseline="-25000">
                <a:latin typeface="Chalkboard" panose="03050602040202020205" pitchFamily="66" charset="77"/>
              </a:endParaRPr>
            </a:p>
          </p:txBody>
        </p:sp>
        <p:sp>
          <p:nvSpPr>
            <p:cNvPr id="196" name="Left Brace 195">
              <a:extLst>
                <a:ext uri="{FF2B5EF4-FFF2-40B4-BE49-F238E27FC236}">
                  <a16:creationId xmlns:a16="http://schemas.microsoft.com/office/drawing/2014/main" id="{825AB3EA-6358-41AC-A0FC-BAE85A7AF383}"/>
                </a:ext>
              </a:extLst>
            </p:cNvPr>
            <p:cNvSpPr/>
            <p:nvPr/>
          </p:nvSpPr>
          <p:spPr>
            <a:xfrm rot="16200000">
              <a:off x="6060438" y="93919"/>
              <a:ext cx="111792" cy="2304839"/>
            </a:xfrm>
            <a:prstGeom prst="leftBrace">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47" name="Straight Connector 246">
            <a:extLst>
              <a:ext uri="{FF2B5EF4-FFF2-40B4-BE49-F238E27FC236}">
                <a16:creationId xmlns:a16="http://schemas.microsoft.com/office/drawing/2014/main" id="{7CB3497C-A8D2-53F5-F074-1D1AC8D2D272}"/>
              </a:ext>
            </a:extLst>
          </p:cNvPr>
          <p:cNvCxnSpPr>
            <a:cxnSpLocks/>
          </p:cNvCxnSpPr>
          <p:nvPr/>
        </p:nvCxnSpPr>
        <p:spPr>
          <a:xfrm>
            <a:off x="1058259" y="2839145"/>
            <a:ext cx="10186533" cy="25754"/>
          </a:xfrm>
          <a:prstGeom prst="line">
            <a:avLst/>
          </a:prstGeom>
          <a:solidFill>
            <a:schemeClr val="bg1"/>
          </a:solidFill>
          <a:ln w="28575">
            <a:solidFill>
              <a:srgbClr val="008F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1" name="TextBox 250">
                <a:extLst>
                  <a:ext uri="{FF2B5EF4-FFF2-40B4-BE49-F238E27FC236}">
                    <a16:creationId xmlns:a16="http://schemas.microsoft.com/office/drawing/2014/main" id="{E08A5579-0F20-E2B5-517E-6CDA58A7EB13}"/>
                  </a:ext>
                </a:extLst>
              </p:cNvPr>
              <p:cNvSpPr txBox="1"/>
              <p:nvPr/>
            </p:nvSpPr>
            <p:spPr>
              <a:xfrm>
                <a:off x="1172544" y="2907844"/>
                <a:ext cx="10064560" cy="553998"/>
              </a:xfrm>
              <a:prstGeom prst="rect">
                <a:avLst/>
              </a:prstGeom>
              <a:solidFill>
                <a:schemeClr val="bg1"/>
              </a:solidFill>
            </p:spPr>
            <p:txBody>
              <a:bodyPr wrap="square" rtlCol="0">
                <a:spAutoFit/>
              </a:bodyPr>
              <a:lstStyle/>
              <a:p>
                <a:pPr algn="ctr">
                  <a:lnSpc>
                    <a:spcPts val="1800"/>
                  </a:lnSpc>
                </a:pPr>
                <a:r>
                  <a:rPr lang="en-US" sz="1600" b="1">
                    <a:latin typeface="Chalkboard" panose="03050602040202020205" pitchFamily="66" charset="77"/>
                  </a:rPr>
                  <a:t>In principle, </a:t>
                </a:r>
                <a:r>
                  <a:rPr lang="en-US" sz="1600" b="1" err="1">
                    <a:solidFill>
                      <a:srgbClr val="008F00"/>
                    </a:solidFill>
                    <a:latin typeface="Chalkboard" panose="03050602040202020205" pitchFamily="66" charset="77"/>
                  </a:rPr>
                  <a:t>N</a:t>
                </a:r>
                <a:r>
                  <a:rPr lang="en-US" sz="1600" b="1" baseline="-25000" err="1">
                    <a:solidFill>
                      <a:srgbClr val="008F00"/>
                    </a:solidFill>
                    <a:latin typeface="Chalkboard" panose="03050602040202020205" pitchFamily="66" charset="77"/>
                  </a:rPr>
                  <a:t>add</a:t>
                </a:r>
                <a:r>
                  <a:rPr lang="en-US" sz="1600" b="1" baseline="-25000">
                    <a:latin typeface="Chalkboard" panose="03050602040202020205" pitchFamily="66" charset="77"/>
                  </a:rPr>
                  <a:t> </a:t>
                </a:r>
                <a:r>
                  <a:rPr lang="en-US" sz="1600" b="1">
                    <a:latin typeface="Chalkboard" panose="03050602040202020205" pitchFamily="66" charset="77"/>
                  </a:rPr>
                  <a:t>can run from </a:t>
                </a:r>
                <a:r>
                  <a:rPr lang="en-US" sz="1600" b="1">
                    <a:solidFill>
                      <a:srgbClr val="008F00"/>
                    </a:solidFill>
                    <a:latin typeface="Chalkboard" panose="03050602040202020205" pitchFamily="66" charset="77"/>
                  </a:rPr>
                  <a:t>0</a:t>
                </a:r>
                <a:r>
                  <a:rPr lang="en-US" sz="1600" b="1">
                    <a:latin typeface="Chalkboard" panose="03050602040202020205" pitchFamily="66" charset="77"/>
                  </a:rPr>
                  <a:t> to infinity (</a:t>
                </a:r>
                <a14:m>
                  <m:oMath xmlns:m="http://schemas.openxmlformats.org/officeDocument/2006/math">
                    <m:r>
                      <a:rPr lang="en-US" sz="3200" b="1" i="1" baseline="-8000" smtClean="0">
                        <a:solidFill>
                          <a:srgbClr val="008F00"/>
                        </a:solidFill>
                        <a:latin typeface="Cambria Math" panose="02040503050406030204" pitchFamily="18" charset="0"/>
                        <a:ea typeface="Cambria Math" panose="02040503050406030204" pitchFamily="18" charset="0"/>
                      </a:rPr>
                      <m:t>∞</m:t>
                    </m:r>
                  </m:oMath>
                </a14:m>
                <a:r>
                  <a:rPr lang="en-US" sz="1600" b="1">
                    <a:latin typeface="Chalkboard" panose="03050602040202020205" pitchFamily="66" charset="77"/>
                  </a:rPr>
                  <a:t>), but practically, as shown on previous slide, results converge at </a:t>
                </a:r>
                <a:r>
                  <a:rPr lang="en-US" sz="2000" b="1" baseline="-10000">
                    <a:solidFill>
                      <a:srgbClr val="008F00"/>
                    </a:solidFill>
                    <a:latin typeface="Chalkboard" panose="03050602040202020205" pitchFamily="66" charset="77"/>
                  </a:rPr>
                  <a:t>~</a:t>
                </a:r>
                <a:r>
                  <a:rPr lang="en-US" sz="1600" b="1">
                    <a:solidFill>
                      <a:srgbClr val="008F00"/>
                    </a:solidFill>
                    <a:latin typeface="Chalkboard" panose="03050602040202020205" pitchFamily="66" charset="77"/>
                  </a:rPr>
                  <a:t>10</a:t>
                </a:r>
                <a:r>
                  <a:rPr lang="en-US" sz="1600" b="1">
                    <a:latin typeface="Chalkboard" panose="03050602040202020205" pitchFamily="66" charset="77"/>
                  </a:rPr>
                  <a:t>, </a:t>
                </a:r>
                <a:r>
                  <a:rPr lang="en-US" sz="1600" b="1">
                    <a:solidFill>
                      <a:srgbClr val="008F00"/>
                    </a:solidFill>
                    <a:latin typeface="Chalkboard" panose="03050602040202020205" pitchFamily="66" charset="77"/>
                  </a:rPr>
                  <a:t>which sets the scale of the extension</a:t>
                </a:r>
                <a:r>
                  <a:rPr lang="en-US" sz="1600" b="1">
                    <a:latin typeface="Chalkboard" panose="03050602040202020205" pitchFamily="66" charset="77"/>
                  </a:rPr>
                  <a:t>; i.e., </a:t>
                </a:r>
                <a:r>
                  <a:rPr lang="en-US" sz="2000" b="1" baseline="-8000">
                    <a:latin typeface="Chalkboard" panose="03050602040202020205" pitchFamily="66" charset="77"/>
                  </a:rPr>
                  <a:t>~</a:t>
                </a:r>
                <a:r>
                  <a:rPr lang="en-US" sz="1600" b="1">
                    <a:latin typeface="Chalkboard" panose="03050602040202020205" pitchFamily="66" charset="77"/>
                  </a:rPr>
                  <a:t>200 MeV [</a:t>
                </a:r>
                <a:r>
                  <a:rPr lang="en-US" sz="1600" b="1">
                    <a:solidFill>
                      <a:srgbClr val="008F00"/>
                    </a:solidFill>
                    <a:latin typeface="Chalkboard" panose="03050602040202020205" pitchFamily="66" charset="77"/>
                  </a:rPr>
                  <a:t>10</a:t>
                </a:r>
                <a:r>
                  <a:rPr lang="en-US" sz="1600" b="1">
                    <a:latin typeface="Chalkboard" panose="03050602040202020205" pitchFamily="66" charset="77"/>
                  </a:rPr>
                  <a:t> x (2</a:t>
                </a:r>
                <a14:m>
                  <m:oMath xmlns:m="http://schemas.openxmlformats.org/officeDocument/2006/math">
                    <m:r>
                      <a:rPr lang="en-US" sz="1600" b="1">
                        <a:latin typeface="Cambria Math" panose="02040503050406030204" pitchFamily="18" charset="0"/>
                        <a:ea typeface="Cambria Math" panose="02040503050406030204" pitchFamily="18" charset="0"/>
                      </a:rPr>
                      <m:t>ℏ</m:t>
                    </m:r>
                    <m:r>
                      <a:rPr lang="en-US" sz="1600" b="1">
                        <a:latin typeface="Cambria Math" panose="02040503050406030204" pitchFamily="18" charset="0"/>
                        <a:ea typeface="Cambria Math" panose="02040503050406030204" pitchFamily="18" charset="0"/>
                      </a:rPr>
                      <m:t>𝛚</m:t>
                    </m:r>
                    <m:r>
                      <m:rPr>
                        <m:nor/>
                      </m:rPr>
                      <a:rPr lang="en-US" sz="1600" b="1">
                        <a:latin typeface="Chalkboard" panose="03050602040202020205" pitchFamily="66" charset="77"/>
                      </a:rPr>
                      <m:t>)]</m:t>
                    </m:r>
                    <m:r>
                      <m:rPr>
                        <m:nor/>
                      </m:rPr>
                      <a:rPr lang="en-US" sz="1600" b="1" i="0" smtClean="0">
                        <a:latin typeface="Chalkboard" panose="03050602040202020205" pitchFamily="66" charset="77"/>
                      </a:rPr>
                      <m:t> </m:t>
                    </m:r>
                  </m:oMath>
                </a14:m>
                <a:r>
                  <a:rPr lang="en-US" sz="1600" b="1">
                    <a:latin typeface="Chalkboard" panose="03050602040202020205" pitchFamily="66" charset="77"/>
                  </a:rPr>
                  <a:t>energy units.</a:t>
                </a:r>
              </a:p>
            </p:txBody>
          </p:sp>
        </mc:Choice>
        <mc:Fallback xmlns="">
          <p:sp>
            <p:nvSpPr>
              <p:cNvPr id="251" name="TextBox 250">
                <a:extLst>
                  <a:ext uri="{FF2B5EF4-FFF2-40B4-BE49-F238E27FC236}">
                    <a16:creationId xmlns:a16="http://schemas.microsoft.com/office/drawing/2014/main" id="{E08A5579-0F20-E2B5-517E-6CDA58A7EB13}"/>
                  </a:ext>
                </a:extLst>
              </p:cNvPr>
              <p:cNvSpPr txBox="1">
                <a:spLocks noRot="1" noChangeAspect="1" noMove="1" noResize="1" noEditPoints="1" noAdjustHandles="1" noChangeArrowheads="1" noChangeShapeType="1" noTextEdit="1"/>
              </p:cNvSpPr>
              <p:nvPr/>
            </p:nvSpPr>
            <p:spPr>
              <a:xfrm>
                <a:off x="1172544" y="2907844"/>
                <a:ext cx="10064560" cy="553998"/>
              </a:xfrm>
              <a:prstGeom prst="rect">
                <a:avLst/>
              </a:prstGeom>
              <a:blipFill>
                <a:blip r:embed="rId7"/>
                <a:stretch>
                  <a:fillRect t="-4444" b="-13333"/>
                </a:stretch>
              </a:blipFill>
            </p:spPr>
            <p:txBody>
              <a:bodyPr/>
              <a:lstStyle/>
              <a:p>
                <a:r>
                  <a:rPr lang="en-US">
                    <a:noFill/>
                  </a:rPr>
                  <a:t> </a:t>
                </a:r>
              </a:p>
            </p:txBody>
          </p:sp>
        </mc:Fallback>
      </mc:AlternateContent>
      <p:grpSp>
        <p:nvGrpSpPr>
          <p:cNvPr id="264" name="Group 263">
            <a:extLst>
              <a:ext uri="{FF2B5EF4-FFF2-40B4-BE49-F238E27FC236}">
                <a16:creationId xmlns:a16="http://schemas.microsoft.com/office/drawing/2014/main" id="{0F8C1B39-8633-418E-670E-A920816D5ABC}"/>
              </a:ext>
            </a:extLst>
          </p:cNvPr>
          <p:cNvGrpSpPr/>
          <p:nvPr/>
        </p:nvGrpSpPr>
        <p:grpSpPr>
          <a:xfrm>
            <a:off x="1305032" y="4345016"/>
            <a:ext cx="9632509" cy="2013203"/>
            <a:chOff x="1311295" y="4276123"/>
            <a:chExt cx="9632509" cy="2013203"/>
          </a:xfrm>
        </p:grpSpPr>
        <p:cxnSp>
          <p:nvCxnSpPr>
            <p:cNvPr id="260" name="Straight Connector 259">
              <a:extLst>
                <a:ext uri="{FF2B5EF4-FFF2-40B4-BE49-F238E27FC236}">
                  <a16:creationId xmlns:a16="http://schemas.microsoft.com/office/drawing/2014/main" id="{1D86A9D6-C644-BF29-8240-271441D196CA}"/>
                </a:ext>
              </a:extLst>
            </p:cNvPr>
            <p:cNvCxnSpPr>
              <a:cxnSpLocks/>
            </p:cNvCxnSpPr>
            <p:nvPr/>
          </p:nvCxnSpPr>
          <p:spPr>
            <a:xfrm>
              <a:off x="1311295" y="4276123"/>
              <a:ext cx="9632509" cy="16152"/>
            </a:xfrm>
            <a:prstGeom prst="line">
              <a:avLst/>
            </a:prstGeom>
            <a:solidFill>
              <a:schemeClr val="bg1"/>
            </a:solid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AFBB4B9E-7A16-3467-782C-46E54704ECEE}"/>
                </a:ext>
              </a:extLst>
            </p:cNvPr>
            <p:cNvCxnSpPr>
              <a:cxnSpLocks/>
            </p:cNvCxnSpPr>
            <p:nvPr/>
          </p:nvCxnSpPr>
          <p:spPr bwMode="auto">
            <a:xfrm flipV="1">
              <a:off x="6272332" y="4301175"/>
              <a:ext cx="0" cy="1988151"/>
            </a:xfrm>
            <a:prstGeom prst="line">
              <a:avLst/>
            </a:prstGeom>
            <a:solidFill>
              <a:schemeClr val="accent1"/>
            </a:solidFill>
            <a:ln w="28575" cap="flat" cmpd="sng" algn="ctr">
              <a:solidFill>
                <a:schemeClr val="tx1">
                  <a:lumMod val="95000"/>
                  <a:lumOff val="5000"/>
                </a:schemeClr>
              </a:solidFill>
              <a:prstDash val="solid"/>
              <a:round/>
              <a:headEnd type="none" w="med" len="med"/>
              <a:tailEnd type="none" w="med" len="med"/>
            </a:ln>
            <a:effectLst/>
          </p:spPr>
        </p:cxnSp>
      </p:grpSp>
      <p:grpSp>
        <p:nvGrpSpPr>
          <p:cNvPr id="266" name="Group 265">
            <a:extLst>
              <a:ext uri="{FF2B5EF4-FFF2-40B4-BE49-F238E27FC236}">
                <a16:creationId xmlns:a16="http://schemas.microsoft.com/office/drawing/2014/main" id="{1B9344F3-D64A-FD22-8465-A76DE0594DC2}"/>
              </a:ext>
            </a:extLst>
          </p:cNvPr>
          <p:cNvGrpSpPr/>
          <p:nvPr/>
        </p:nvGrpSpPr>
        <p:grpSpPr>
          <a:xfrm>
            <a:off x="1288797" y="3487491"/>
            <a:ext cx="9955995" cy="888425"/>
            <a:chOff x="1288797" y="3462999"/>
            <a:chExt cx="9955995" cy="888425"/>
          </a:xfrm>
        </p:grpSpPr>
        <p:sp>
          <p:nvSpPr>
            <p:cNvPr id="79" name="TextBox 78">
              <a:extLst>
                <a:ext uri="{FF2B5EF4-FFF2-40B4-BE49-F238E27FC236}">
                  <a16:creationId xmlns:a16="http://schemas.microsoft.com/office/drawing/2014/main" id="{2E5476A2-4601-55AC-2595-4C750EF988C6}"/>
                </a:ext>
              </a:extLst>
            </p:cNvPr>
            <p:cNvSpPr txBox="1"/>
            <p:nvPr/>
          </p:nvSpPr>
          <p:spPr>
            <a:xfrm>
              <a:off x="1288797" y="3462999"/>
              <a:ext cx="9955995" cy="313740"/>
            </a:xfrm>
            <a:prstGeom prst="rect">
              <a:avLst/>
            </a:prstGeom>
            <a:noFill/>
          </p:spPr>
          <p:txBody>
            <a:bodyPr wrap="none" rtlCol="0">
              <a:spAutoFit/>
            </a:bodyPr>
            <a:lstStyle/>
            <a:p>
              <a:pPr algn="ctr">
                <a:lnSpc>
                  <a:spcPts val="1800"/>
                </a:lnSpc>
              </a:pPr>
              <a:r>
                <a:rPr lang="en-US" sz="1400" b="1">
                  <a:latin typeface="Chalkboard" panose="03050602040202020205" pitchFamily="66" charset="77"/>
                </a:rPr>
                <a:t> Digging deeper into the group structure: Number of ‘generators’ of the respective groups listed above follows:  </a:t>
              </a:r>
            </a:p>
          </p:txBody>
        </p:sp>
        <p:pic>
          <p:nvPicPr>
            <p:cNvPr id="80" name="Picture 79">
              <a:extLst>
                <a:ext uri="{FF2B5EF4-FFF2-40B4-BE49-F238E27FC236}">
                  <a16:creationId xmlns:a16="http://schemas.microsoft.com/office/drawing/2014/main" id="{CF3FB650-FD9B-38C9-DBD6-6EC5789C93D6}"/>
                </a:ext>
              </a:extLst>
            </p:cNvPr>
            <p:cNvPicPr>
              <a:picLocks noChangeAspect="1"/>
            </p:cNvPicPr>
            <p:nvPr/>
          </p:nvPicPr>
          <p:blipFill>
            <a:blip r:embed="rId3"/>
            <a:stretch>
              <a:fillRect/>
            </a:stretch>
          </p:blipFill>
          <p:spPr>
            <a:xfrm>
              <a:off x="3448838" y="3745230"/>
              <a:ext cx="5785548" cy="303542"/>
            </a:xfrm>
            <a:prstGeom prst="rect">
              <a:avLst/>
            </a:prstGeom>
            <a:solidFill>
              <a:schemeClr val="bg1"/>
            </a:solidFill>
          </p:spPr>
        </p:pic>
        <p:sp>
          <p:nvSpPr>
            <p:cNvPr id="265" name="TextBox 264">
              <a:extLst>
                <a:ext uri="{FF2B5EF4-FFF2-40B4-BE49-F238E27FC236}">
                  <a16:creationId xmlns:a16="http://schemas.microsoft.com/office/drawing/2014/main" id="{A50A6F12-E028-B2E0-DB65-C6C6FA59AF00}"/>
                </a:ext>
              </a:extLst>
            </p:cNvPr>
            <p:cNvSpPr txBox="1"/>
            <p:nvPr/>
          </p:nvSpPr>
          <p:spPr>
            <a:xfrm>
              <a:off x="3077153" y="4025053"/>
              <a:ext cx="5928226" cy="326371"/>
            </a:xfrm>
            <a:prstGeom prst="rect">
              <a:avLst/>
            </a:prstGeom>
            <a:noFill/>
          </p:spPr>
          <p:txBody>
            <a:bodyPr wrap="none" rtlCol="0">
              <a:spAutoFit/>
            </a:bodyPr>
            <a:lstStyle/>
            <a:p>
              <a:pPr algn="ctr">
                <a:lnSpc>
                  <a:spcPts val="1800"/>
                </a:lnSpc>
              </a:pPr>
              <a:r>
                <a:rPr lang="en-US"/>
                <a:t>    </a:t>
              </a:r>
              <a:r>
                <a:rPr lang="en-US" b="1">
                  <a:solidFill>
                    <a:srgbClr val="008F00"/>
                  </a:solidFill>
                </a:rPr>
                <a:t>21 =</a:t>
              </a:r>
              <a:r>
                <a:rPr lang="en-US" b="1"/>
                <a:t> </a:t>
              </a:r>
              <a:r>
                <a:rPr lang="en-US" b="1">
                  <a:solidFill>
                    <a:srgbClr val="008F00"/>
                  </a:solidFill>
                </a:rPr>
                <a:t>12</a:t>
              </a:r>
              <a:r>
                <a:rPr lang="en-US" b="1"/>
                <a:t> </a:t>
              </a:r>
              <a:r>
                <a:rPr lang="en-US" sz="800" b="1"/>
                <a:t> </a:t>
              </a:r>
              <a:r>
                <a:rPr lang="en-US" b="1"/>
                <a:t>+  9        9          [    1      +       8    ]    [5 + 3  =  8]       3</a:t>
              </a:r>
            </a:p>
          </p:txBody>
        </p:sp>
      </p:grpSp>
      <p:grpSp>
        <p:nvGrpSpPr>
          <p:cNvPr id="19" name="Group 18">
            <a:extLst>
              <a:ext uri="{FF2B5EF4-FFF2-40B4-BE49-F238E27FC236}">
                <a16:creationId xmlns:a16="http://schemas.microsoft.com/office/drawing/2014/main" id="{6E7834C4-F023-7B1F-5DCF-C44827B988BA}"/>
              </a:ext>
            </a:extLst>
          </p:cNvPr>
          <p:cNvGrpSpPr/>
          <p:nvPr/>
        </p:nvGrpSpPr>
        <p:grpSpPr>
          <a:xfrm>
            <a:off x="1262463" y="3886767"/>
            <a:ext cx="2866224" cy="443320"/>
            <a:chOff x="1262463" y="3886767"/>
            <a:chExt cx="2866224" cy="443320"/>
          </a:xfrm>
        </p:grpSpPr>
        <p:sp>
          <p:nvSpPr>
            <p:cNvPr id="2" name="Oval 1">
              <a:extLst>
                <a:ext uri="{FF2B5EF4-FFF2-40B4-BE49-F238E27FC236}">
                  <a16:creationId xmlns:a16="http://schemas.microsoft.com/office/drawing/2014/main" id="{FC04C069-D4B9-B0D2-7683-A203E9656F3D}"/>
                </a:ext>
              </a:extLst>
            </p:cNvPr>
            <p:cNvSpPr/>
            <p:nvPr/>
          </p:nvSpPr>
          <p:spPr>
            <a:xfrm>
              <a:off x="3839228" y="4064902"/>
              <a:ext cx="289459" cy="265185"/>
            </a:xfrm>
            <a:prstGeom prst="ellipse">
              <a:avLst/>
            </a:prstGeom>
            <a:noFill/>
            <a:ln w="28575">
              <a:solidFill>
                <a:srgbClr val="008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8F00"/>
                </a:solidFill>
              </a:endParaRPr>
            </a:p>
          </p:txBody>
        </p:sp>
        <p:grpSp>
          <p:nvGrpSpPr>
            <p:cNvPr id="10" name="Group 9">
              <a:extLst>
                <a:ext uri="{FF2B5EF4-FFF2-40B4-BE49-F238E27FC236}">
                  <a16:creationId xmlns:a16="http://schemas.microsoft.com/office/drawing/2014/main" id="{D5077990-142C-05C6-BAD7-BED074B42C36}"/>
                </a:ext>
              </a:extLst>
            </p:cNvPr>
            <p:cNvGrpSpPr/>
            <p:nvPr/>
          </p:nvGrpSpPr>
          <p:grpSpPr>
            <a:xfrm>
              <a:off x="1262463" y="3886767"/>
              <a:ext cx="2733340" cy="338554"/>
              <a:chOff x="1300041" y="3886767"/>
              <a:chExt cx="2733340" cy="338554"/>
            </a:xfrm>
          </p:grpSpPr>
          <p:cxnSp>
            <p:nvCxnSpPr>
              <p:cNvPr id="8" name="Straight Arrow Connector 7">
                <a:extLst>
                  <a:ext uri="{FF2B5EF4-FFF2-40B4-BE49-F238E27FC236}">
                    <a16:creationId xmlns:a16="http://schemas.microsoft.com/office/drawing/2014/main" id="{84A5B89E-AE4B-B5CB-C804-55AED5333581}"/>
                  </a:ext>
                </a:extLst>
              </p:cNvPr>
              <p:cNvCxnSpPr>
                <a:cxnSpLocks/>
              </p:cNvCxnSpPr>
              <p:nvPr/>
            </p:nvCxnSpPr>
            <p:spPr>
              <a:xfrm flipH="1">
                <a:off x="3154861" y="4061978"/>
                <a:ext cx="878520" cy="6507"/>
              </a:xfrm>
              <a:prstGeom prst="straightConnector1">
                <a:avLst/>
              </a:prstGeom>
              <a:ln w="28575">
                <a:solidFill>
                  <a:srgbClr val="008F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6F522D7A-D382-A1FE-0704-F4C9A30D3923}"/>
                  </a:ext>
                </a:extLst>
              </p:cNvPr>
              <p:cNvSpPr txBox="1"/>
              <p:nvPr/>
            </p:nvSpPr>
            <p:spPr>
              <a:xfrm>
                <a:off x="1300041" y="3886767"/>
                <a:ext cx="1898661" cy="338554"/>
              </a:xfrm>
              <a:prstGeom prst="rect">
                <a:avLst/>
              </a:prstGeom>
              <a:noFill/>
            </p:spPr>
            <p:txBody>
              <a:bodyPr wrap="none" rtlCol="0">
                <a:spAutoFit/>
              </a:bodyPr>
              <a:lstStyle/>
              <a:p>
                <a:r>
                  <a:rPr lang="en-US" sz="1600" b="1">
                    <a:solidFill>
                      <a:srgbClr val="008F00"/>
                    </a:solidFill>
                    <a:latin typeface="Chalkboard" panose="03050602040202020205" pitchFamily="66" charset="77"/>
                  </a:rPr>
                  <a:t>Missing Dynamics!</a:t>
                </a:r>
              </a:p>
            </p:txBody>
          </p:sp>
        </p:grpSp>
      </p:grpSp>
      <p:grpSp>
        <p:nvGrpSpPr>
          <p:cNvPr id="18" name="Group 17">
            <a:extLst>
              <a:ext uri="{FF2B5EF4-FFF2-40B4-BE49-F238E27FC236}">
                <a16:creationId xmlns:a16="http://schemas.microsoft.com/office/drawing/2014/main" id="{BA15D1F9-C018-269E-8F6B-64D94351D28A}"/>
              </a:ext>
            </a:extLst>
          </p:cNvPr>
          <p:cNvGrpSpPr/>
          <p:nvPr/>
        </p:nvGrpSpPr>
        <p:grpSpPr>
          <a:xfrm>
            <a:off x="4298515" y="3882096"/>
            <a:ext cx="6740182" cy="450079"/>
            <a:chOff x="4298515" y="3882096"/>
            <a:chExt cx="6740182" cy="450079"/>
          </a:xfrm>
        </p:grpSpPr>
        <p:grpSp>
          <p:nvGrpSpPr>
            <p:cNvPr id="15" name="Group 14">
              <a:extLst>
                <a:ext uri="{FF2B5EF4-FFF2-40B4-BE49-F238E27FC236}">
                  <a16:creationId xmlns:a16="http://schemas.microsoft.com/office/drawing/2014/main" id="{A1DC2096-547F-B27E-B9F9-CC3C556C0989}"/>
                </a:ext>
              </a:extLst>
            </p:cNvPr>
            <p:cNvGrpSpPr/>
            <p:nvPr/>
          </p:nvGrpSpPr>
          <p:grpSpPr>
            <a:xfrm>
              <a:off x="4298515" y="4049537"/>
              <a:ext cx="5399363" cy="282638"/>
              <a:chOff x="4292252" y="4043274"/>
              <a:chExt cx="5399363" cy="282638"/>
            </a:xfrm>
          </p:grpSpPr>
          <p:sp>
            <p:nvSpPr>
              <p:cNvPr id="11" name="Oval 10">
                <a:extLst>
                  <a:ext uri="{FF2B5EF4-FFF2-40B4-BE49-F238E27FC236}">
                    <a16:creationId xmlns:a16="http://schemas.microsoft.com/office/drawing/2014/main" id="{4D6F588B-C4E0-19A6-0E6E-52999DE6AC48}"/>
                  </a:ext>
                </a:extLst>
              </p:cNvPr>
              <p:cNvSpPr/>
              <p:nvPr/>
            </p:nvSpPr>
            <p:spPr>
              <a:xfrm>
                <a:off x="4292252" y="4060727"/>
                <a:ext cx="289459" cy="265185"/>
              </a:xfrm>
              <a:prstGeom prst="ellipse">
                <a:avLst/>
              </a:prstGeom>
              <a:no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a:extLst>
                  <a:ext uri="{FF2B5EF4-FFF2-40B4-BE49-F238E27FC236}">
                    <a16:creationId xmlns:a16="http://schemas.microsoft.com/office/drawing/2014/main" id="{2F8662C7-7AA4-68DB-EDE2-95FF911B532A}"/>
                  </a:ext>
                </a:extLst>
              </p:cNvPr>
              <p:cNvCxnSpPr>
                <a:cxnSpLocks/>
              </p:cNvCxnSpPr>
              <p:nvPr/>
            </p:nvCxnSpPr>
            <p:spPr>
              <a:xfrm flipV="1">
                <a:off x="4450188" y="4043274"/>
                <a:ext cx="5241427" cy="19547"/>
              </a:xfrm>
              <a:prstGeom prst="straightConnector1">
                <a:avLst/>
              </a:prstGeom>
              <a:ln w="28575">
                <a:solidFill>
                  <a:schemeClr val="tx1">
                    <a:lumMod val="95000"/>
                    <a:lumOff val="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5B8A6E11-FE1D-BE9B-6D28-28F189D80316}"/>
                </a:ext>
              </a:extLst>
            </p:cNvPr>
            <p:cNvSpPr txBox="1"/>
            <p:nvPr/>
          </p:nvSpPr>
          <p:spPr>
            <a:xfrm>
              <a:off x="9749818" y="3882096"/>
              <a:ext cx="1288879" cy="338554"/>
            </a:xfrm>
            <a:prstGeom prst="rect">
              <a:avLst/>
            </a:prstGeom>
            <a:noFill/>
          </p:spPr>
          <p:txBody>
            <a:bodyPr wrap="none" rtlCol="0">
              <a:spAutoFit/>
            </a:bodyPr>
            <a:lstStyle/>
            <a:p>
              <a:r>
                <a:rPr lang="en-US" sz="1600" b="1">
                  <a:solidFill>
                    <a:schemeClr val="tx1">
                      <a:lumMod val="95000"/>
                      <a:lumOff val="5000"/>
                    </a:schemeClr>
                  </a:solidFill>
                  <a:latin typeface="Chalkboard" panose="03050602040202020205" pitchFamily="66" charset="77"/>
                </a:rPr>
                <a:t>Elliott Plus!</a:t>
              </a:r>
            </a:p>
          </p:txBody>
        </p:sp>
      </p:grpSp>
      <p:grpSp>
        <p:nvGrpSpPr>
          <p:cNvPr id="14" name="Group 13">
            <a:extLst>
              <a:ext uri="{FF2B5EF4-FFF2-40B4-BE49-F238E27FC236}">
                <a16:creationId xmlns:a16="http://schemas.microsoft.com/office/drawing/2014/main" id="{03D7D90E-126C-4BF6-5EAC-C7EEDA7D5537}"/>
              </a:ext>
            </a:extLst>
          </p:cNvPr>
          <p:cNvGrpSpPr/>
          <p:nvPr/>
        </p:nvGrpSpPr>
        <p:grpSpPr>
          <a:xfrm>
            <a:off x="8176162" y="2119125"/>
            <a:ext cx="2849762" cy="706027"/>
            <a:chOff x="8176162" y="2042925"/>
            <a:chExt cx="2849762" cy="706027"/>
          </a:xfrm>
        </p:grpSpPr>
        <p:sp>
          <p:nvSpPr>
            <p:cNvPr id="3" name="Left Brace 2">
              <a:extLst>
                <a:ext uri="{FF2B5EF4-FFF2-40B4-BE49-F238E27FC236}">
                  <a16:creationId xmlns:a16="http://schemas.microsoft.com/office/drawing/2014/main" id="{5B7E700A-E825-13C4-DC2F-078A41E83E1B}"/>
                </a:ext>
              </a:extLst>
            </p:cNvPr>
            <p:cNvSpPr/>
            <p:nvPr/>
          </p:nvSpPr>
          <p:spPr>
            <a:xfrm rot="16200000">
              <a:off x="9428588" y="790499"/>
              <a:ext cx="344910" cy="2849762"/>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57150">
                  <a:solidFill>
                    <a:schemeClr val="tx1">
                      <a:lumMod val="95000"/>
                      <a:lumOff val="5000"/>
                    </a:schemeClr>
                  </a:solidFill>
                </a:ln>
                <a:noFill/>
              </a:endParaRPr>
            </a:p>
          </p:txBody>
        </p:sp>
        <p:sp>
          <p:nvSpPr>
            <p:cNvPr id="13" name="TextBox 12">
              <a:extLst>
                <a:ext uri="{FF2B5EF4-FFF2-40B4-BE49-F238E27FC236}">
                  <a16:creationId xmlns:a16="http://schemas.microsoft.com/office/drawing/2014/main" id="{09D5F149-9480-11B1-9C9D-F76EA1199CAB}"/>
                </a:ext>
              </a:extLst>
            </p:cNvPr>
            <p:cNvSpPr txBox="1"/>
            <p:nvPr/>
          </p:nvSpPr>
          <p:spPr>
            <a:xfrm>
              <a:off x="8565154" y="2410398"/>
              <a:ext cx="2066207" cy="338554"/>
            </a:xfrm>
            <a:prstGeom prst="rect">
              <a:avLst/>
            </a:prstGeom>
            <a:noFill/>
          </p:spPr>
          <p:txBody>
            <a:bodyPr wrap="none" rtlCol="0">
              <a:spAutoFit/>
            </a:bodyPr>
            <a:lstStyle/>
            <a:p>
              <a:r>
                <a:rPr lang="en-US" sz="1600" b="1">
                  <a:latin typeface="Chalkboard" panose="03050602040202020205" pitchFamily="66" charset="77"/>
                </a:rPr>
                <a:t>Elliott SU(3) Model</a:t>
              </a:r>
            </a:p>
          </p:txBody>
        </p:sp>
      </p:grpSp>
      <p:grpSp>
        <p:nvGrpSpPr>
          <p:cNvPr id="20" name="Group 19">
            <a:extLst>
              <a:ext uri="{FF2B5EF4-FFF2-40B4-BE49-F238E27FC236}">
                <a16:creationId xmlns:a16="http://schemas.microsoft.com/office/drawing/2014/main" id="{13CE773E-08F0-F532-0752-5DA468B3C589}"/>
              </a:ext>
            </a:extLst>
          </p:cNvPr>
          <p:cNvGrpSpPr/>
          <p:nvPr/>
        </p:nvGrpSpPr>
        <p:grpSpPr>
          <a:xfrm>
            <a:off x="2909498" y="2130190"/>
            <a:ext cx="4679786" cy="675555"/>
            <a:chOff x="2909498" y="2053990"/>
            <a:chExt cx="4679786" cy="675555"/>
          </a:xfrm>
        </p:grpSpPr>
        <p:sp>
          <p:nvSpPr>
            <p:cNvPr id="6" name="Left Brace 5">
              <a:extLst>
                <a:ext uri="{FF2B5EF4-FFF2-40B4-BE49-F238E27FC236}">
                  <a16:creationId xmlns:a16="http://schemas.microsoft.com/office/drawing/2014/main" id="{1EF3AD59-51D5-7952-0137-FC3870A9B4B0}"/>
                </a:ext>
              </a:extLst>
            </p:cNvPr>
            <p:cNvSpPr/>
            <p:nvPr/>
          </p:nvSpPr>
          <p:spPr>
            <a:xfrm rot="16200000">
              <a:off x="5009282" y="-45794"/>
              <a:ext cx="344910" cy="4544477"/>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57150">
                  <a:solidFill>
                    <a:schemeClr val="tx1">
                      <a:lumMod val="95000"/>
                      <a:lumOff val="5000"/>
                    </a:schemeClr>
                  </a:solidFill>
                </a:ln>
                <a:noFill/>
              </a:endParaRPr>
            </a:p>
          </p:txBody>
        </p:sp>
        <p:sp>
          <p:nvSpPr>
            <p:cNvPr id="17" name="TextBox 16">
              <a:extLst>
                <a:ext uri="{FF2B5EF4-FFF2-40B4-BE49-F238E27FC236}">
                  <a16:creationId xmlns:a16="http://schemas.microsoft.com/office/drawing/2014/main" id="{1CE70BE1-FC7C-03D6-7D2E-EC0FAA6A5656}"/>
                </a:ext>
              </a:extLst>
            </p:cNvPr>
            <p:cNvSpPr txBox="1"/>
            <p:nvPr/>
          </p:nvSpPr>
          <p:spPr>
            <a:xfrm>
              <a:off x="2966415" y="2390991"/>
              <a:ext cx="4622869" cy="338554"/>
            </a:xfrm>
            <a:prstGeom prst="rect">
              <a:avLst/>
            </a:prstGeom>
            <a:noFill/>
          </p:spPr>
          <p:txBody>
            <a:bodyPr wrap="none" rtlCol="0">
              <a:spAutoFit/>
            </a:bodyPr>
            <a:lstStyle/>
            <a:p>
              <a:r>
                <a:rPr lang="en-US" sz="1600" b="1">
                  <a:latin typeface="Chalkboard" panose="03050602040202020205" pitchFamily="66" charset="77"/>
                </a:rPr>
                <a:t>Elliott Plus Model – Includes Quantum Count</a:t>
              </a:r>
            </a:p>
          </p:txBody>
        </p:sp>
      </p:grpSp>
      <p:sp>
        <p:nvSpPr>
          <p:cNvPr id="23" name="TextBox 22">
            <a:extLst>
              <a:ext uri="{FF2B5EF4-FFF2-40B4-BE49-F238E27FC236}">
                <a16:creationId xmlns:a16="http://schemas.microsoft.com/office/drawing/2014/main" id="{F256A60A-E5A6-F31A-B8EA-6140A0BE6E63}"/>
              </a:ext>
            </a:extLst>
          </p:cNvPr>
          <p:cNvSpPr txBox="1"/>
          <p:nvPr/>
        </p:nvSpPr>
        <p:spPr>
          <a:xfrm>
            <a:off x="8080804" y="2111410"/>
            <a:ext cx="2998929" cy="702033"/>
          </a:xfrm>
          <a:prstGeom prst="rect">
            <a:avLst/>
          </a:prstGeom>
          <a:solidFill>
            <a:schemeClr val="bg1"/>
          </a:solidFill>
          <a:ln>
            <a:noFill/>
          </a:ln>
        </p:spPr>
        <p:txBody>
          <a:bodyPr wrap="square" rtlCol="0">
            <a:spAutoFit/>
          </a:bodyPr>
          <a:lstStyle/>
          <a:p>
            <a:endParaRPr lang="en-US"/>
          </a:p>
        </p:txBody>
      </p:sp>
      <mc:AlternateContent xmlns:mc="http://schemas.openxmlformats.org/markup-compatibility/2006" xmlns:a14="http://schemas.microsoft.com/office/drawing/2010/main">
        <mc:Choice Requires="a14">
          <p:sp>
            <p:nvSpPr>
              <p:cNvPr id="250" name="TextBox 249">
                <a:extLst>
                  <a:ext uri="{FF2B5EF4-FFF2-40B4-BE49-F238E27FC236}">
                    <a16:creationId xmlns:a16="http://schemas.microsoft.com/office/drawing/2014/main" id="{510D8A96-FBE4-2522-0A0E-F7981261FE9C}"/>
                  </a:ext>
                </a:extLst>
              </p:cNvPr>
              <p:cNvSpPr txBox="1"/>
              <p:nvPr/>
            </p:nvSpPr>
            <p:spPr>
              <a:xfrm>
                <a:off x="954895" y="2207541"/>
                <a:ext cx="10360431" cy="615553"/>
              </a:xfrm>
              <a:prstGeom prst="rect">
                <a:avLst/>
              </a:prstGeom>
              <a:solidFill>
                <a:schemeClr val="bg1"/>
              </a:solidFill>
            </p:spPr>
            <p:txBody>
              <a:bodyPr wrap="square" rtlCol="0">
                <a:spAutoFit/>
              </a:bodyPr>
              <a:lstStyle/>
              <a:p>
                <a:pPr algn="ctr"/>
                <a:r>
                  <a:rPr lang="en-US" sz="1600" b="1">
                    <a:solidFill>
                      <a:srgbClr val="008F00"/>
                    </a:solidFill>
                    <a:latin typeface="Chalkboard" panose="03050602040202020205" pitchFamily="66" charset="77"/>
                  </a:rPr>
                  <a:t>Non-compact Group ‘Extension’ of </a:t>
                </a:r>
                <a:r>
                  <a:rPr lang="en-US" sz="1600" b="1">
                    <a:solidFill>
                      <a:schemeClr val="tx1">
                        <a:lumMod val="95000"/>
                        <a:lumOff val="5000"/>
                      </a:schemeClr>
                    </a:solidFill>
                    <a:latin typeface="Chalkboard" panose="03050602040202020205" pitchFamily="66" charset="77"/>
                  </a:rPr>
                  <a:t>U(3)</a:t>
                </a:r>
                <a:r>
                  <a:rPr lang="en-US" sz="1600" b="1">
                    <a:solidFill>
                      <a:srgbClr val="008F00"/>
                    </a:solidFill>
                    <a:latin typeface="Chalkboard" panose="03050602040202020205" pitchFamily="66" charset="77"/>
                  </a:rPr>
                  <a:t> … adds multiple [(</a:t>
                </a:r>
                <a:r>
                  <a:rPr lang="en-US" sz="1600" b="1" err="1">
                    <a:solidFill>
                      <a:srgbClr val="008F00"/>
                    </a:solidFill>
                    <a:latin typeface="Symbol" pitchFamily="2" charset="2"/>
                  </a:rPr>
                  <a:t>l</a:t>
                </a:r>
                <a:r>
                  <a:rPr lang="en-US" sz="1600" b="1" err="1">
                    <a:solidFill>
                      <a:srgbClr val="008F00"/>
                    </a:solidFill>
                    <a:latin typeface="Chalkboard" panose="03050602040202020205" pitchFamily="66" charset="77"/>
                  </a:rPr>
                  <a:t>,</a:t>
                </a:r>
                <a:r>
                  <a:rPr lang="en-US" sz="1600" b="1" err="1">
                    <a:solidFill>
                      <a:srgbClr val="008F00"/>
                    </a:solidFill>
                    <a:latin typeface="Symbol" pitchFamily="2" charset="2"/>
                  </a:rPr>
                  <a:t>m</a:t>
                </a:r>
                <a:r>
                  <a:rPr lang="en-US" sz="1600" b="1">
                    <a:solidFill>
                      <a:srgbClr val="008F00"/>
                    </a:solidFill>
                    <a:latin typeface="Chalkboard" panose="03050602040202020205" pitchFamily="66" charset="77"/>
                  </a:rPr>
                  <a:t>) = (2,0) / (2</a:t>
                </a:r>
                <a14:m>
                  <m:oMath xmlns:m="http://schemas.openxmlformats.org/officeDocument/2006/math">
                    <m:r>
                      <a:rPr lang="en-US" b="1">
                        <a:solidFill>
                          <a:srgbClr val="008F00"/>
                        </a:solidFill>
                        <a:latin typeface="Cambria Math" panose="02040503050406030204" pitchFamily="18" charset="0"/>
                        <a:ea typeface="Cambria Math" panose="02040503050406030204" pitchFamily="18" charset="0"/>
                      </a:rPr>
                      <m:t>ℏ</m:t>
                    </m:r>
                    <m:r>
                      <a:rPr lang="en-US" b="1">
                        <a:solidFill>
                          <a:srgbClr val="008F00"/>
                        </a:solidFill>
                        <a:latin typeface="Cambria Math" panose="02040503050406030204" pitchFamily="18" charset="0"/>
                        <a:ea typeface="Cambria Math" panose="02040503050406030204" pitchFamily="18" charset="0"/>
                      </a:rPr>
                      <m:t>𝛚</m:t>
                    </m:r>
                    <m:r>
                      <m:rPr>
                        <m:nor/>
                      </m:rPr>
                      <a:rPr lang="en-US" b="1">
                        <a:solidFill>
                          <a:srgbClr val="008F00"/>
                        </a:solidFill>
                        <a:latin typeface="Chalkboard" panose="03050602040202020205" pitchFamily="66" charset="77"/>
                      </a:rPr>
                      <m:t>)</m:t>
                    </m:r>
                    <m:r>
                      <m:rPr>
                        <m:nor/>
                      </m:rPr>
                      <a:rPr lang="en-US" b="1" i="0" smtClean="0">
                        <a:solidFill>
                          <a:srgbClr val="008F00"/>
                        </a:solidFill>
                        <a:latin typeface="Chalkboard" panose="03050602040202020205" pitchFamily="66" charset="77"/>
                      </a:rPr>
                      <m:t>]</m:t>
                    </m:r>
                    <m:r>
                      <m:rPr>
                        <m:nor/>
                      </m:rPr>
                      <a:rPr lang="en-US" b="1">
                        <a:solidFill>
                          <a:srgbClr val="008F00"/>
                        </a:solidFill>
                        <a:latin typeface="Chalkboard" panose="03050602040202020205" pitchFamily="66" charset="77"/>
                      </a:rPr>
                      <m:t> </m:t>
                    </m:r>
                    <m:r>
                      <m:rPr>
                        <m:nor/>
                      </m:rPr>
                      <a:rPr lang="en-US" b="1" i="0" smtClean="0">
                        <a:solidFill>
                          <a:srgbClr val="008F00"/>
                        </a:solidFill>
                        <a:latin typeface="Chalkboard" panose="03050602040202020205" pitchFamily="66" charset="77"/>
                      </a:rPr>
                      <m:t>3</m:t>
                    </m:r>
                    <m:r>
                      <m:rPr>
                        <m:nor/>
                      </m:rPr>
                      <a:rPr lang="en-US" b="1" i="0" smtClean="0">
                        <a:solidFill>
                          <a:srgbClr val="008F00"/>
                        </a:solidFill>
                        <a:latin typeface="Chalkboard" panose="03050602040202020205" pitchFamily="66" charset="77"/>
                      </a:rPr>
                      <m:t>D</m:t>
                    </m:r>
                    <m:r>
                      <m:rPr>
                        <m:nor/>
                      </m:rPr>
                      <a:rPr lang="en-US" b="1" i="0" smtClean="0">
                        <a:solidFill>
                          <a:srgbClr val="008F00"/>
                        </a:solidFill>
                        <a:latin typeface="Chalkboard" panose="03050602040202020205" pitchFamily="66" charset="77"/>
                      </a:rPr>
                      <m:t>−</m:t>
                    </m:r>
                    <m:r>
                      <m:rPr>
                        <m:nor/>
                      </m:rPr>
                      <a:rPr lang="en-US" b="1" i="0" smtClean="0">
                        <a:solidFill>
                          <a:srgbClr val="008F00"/>
                        </a:solidFill>
                        <a:latin typeface="Chalkboard" panose="03050602040202020205" pitchFamily="66" charset="77"/>
                      </a:rPr>
                      <m:t>HO</m:t>
                    </m:r>
                    <m:r>
                      <m:rPr>
                        <m:nor/>
                      </m:rPr>
                      <a:rPr lang="en-US" b="1" i="0" smtClean="0">
                        <a:solidFill>
                          <a:srgbClr val="008F00"/>
                        </a:solidFill>
                        <a:latin typeface="Chalkboard" panose="03050602040202020205" pitchFamily="66" charset="77"/>
                      </a:rPr>
                      <m:t> </m:t>
                    </m:r>
                  </m:oMath>
                </a14:m>
                <a:r>
                  <a:rPr lang="en-US" sz="1600" b="1">
                    <a:solidFill>
                      <a:srgbClr val="008F00"/>
                    </a:solidFill>
                    <a:latin typeface="Chalkboard" panose="03050602040202020205" pitchFamily="66" charset="77"/>
                  </a:rPr>
                  <a:t>excitations </a:t>
                </a:r>
              </a:p>
              <a:p>
                <a:pPr algn="ctr"/>
                <a:r>
                  <a:rPr lang="en-US" sz="1600" b="1">
                    <a:solidFill>
                      <a:srgbClr val="008F00"/>
                    </a:solidFill>
                    <a:latin typeface="Chalkboard" panose="03050602040202020205" pitchFamily="66" charset="77"/>
                  </a:rPr>
                  <a:t>(</a:t>
                </a:r>
                <a:r>
                  <a:rPr lang="en-US" sz="1600" b="1" err="1">
                    <a:solidFill>
                      <a:srgbClr val="008F00"/>
                    </a:solidFill>
                    <a:latin typeface="Chalkboard" panose="03050602040202020205" pitchFamily="66" charset="77"/>
                  </a:rPr>
                  <a:t>N</a:t>
                </a:r>
                <a:r>
                  <a:rPr lang="en-US" sz="1600" b="1" baseline="-25000" err="1">
                    <a:solidFill>
                      <a:srgbClr val="008F00"/>
                    </a:solidFill>
                    <a:latin typeface="Chalkboard" panose="03050602040202020205" pitchFamily="66" charset="77"/>
                  </a:rPr>
                  <a:t>add</a:t>
                </a:r>
                <a:r>
                  <a:rPr lang="en-US" sz="1600" b="1">
                    <a:solidFill>
                      <a:srgbClr val="008F00"/>
                    </a:solidFill>
                    <a:latin typeface="Chalkboard" panose="03050602040202020205" pitchFamily="66" charset="77"/>
                  </a:rPr>
                  <a:t>) to the initial </a:t>
                </a:r>
                <a:r>
                  <a:rPr lang="en-US" sz="1600" b="1">
                    <a:latin typeface="Chalkboard" panose="03050602040202020205" pitchFamily="66" charset="77"/>
                  </a:rPr>
                  <a:t>‘core’ configuration(s) count (</a:t>
                </a:r>
                <a:r>
                  <a:rPr lang="en-US" sz="1600" b="1" err="1">
                    <a:latin typeface="Chalkboard" panose="03050602040202020205" pitchFamily="66" charset="77"/>
                  </a:rPr>
                  <a:t>N</a:t>
                </a:r>
                <a:r>
                  <a:rPr lang="en-US" sz="1600" b="1" baseline="-25000" err="1">
                    <a:latin typeface="Chalkboard" panose="03050602040202020205" pitchFamily="66" charset="77"/>
                  </a:rPr>
                  <a:t>min</a:t>
                </a:r>
                <a:r>
                  <a:rPr lang="en-US" sz="1600" b="1">
                    <a:latin typeface="Chalkboard" panose="03050602040202020205" pitchFamily="66" charset="77"/>
                  </a:rPr>
                  <a:t>) </a:t>
                </a:r>
                <a:r>
                  <a:rPr lang="en-US" sz="1600" b="1">
                    <a:solidFill>
                      <a:srgbClr val="FF0000"/>
                    </a:solidFill>
                    <a:latin typeface="Chalkboard" panose="03050602040202020205" pitchFamily="66" charset="77"/>
                  </a:rPr>
                  <a:t>for total ‘field’ count: </a:t>
                </a:r>
                <a:r>
                  <a:rPr lang="en-US" sz="1600" b="1" err="1">
                    <a:solidFill>
                      <a:srgbClr val="FF0000"/>
                    </a:solidFill>
                    <a:latin typeface="Chalkboard" panose="03050602040202020205" pitchFamily="66" charset="77"/>
                  </a:rPr>
                  <a:t>N</a:t>
                </a:r>
                <a:r>
                  <a:rPr lang="en-US" sz="1600" b="1" baseline="-25000" err="1">
                    <a:solidFill>
                      <a:srgbClr val="FF0000"/>
                    </a:solidFill>
                    <a:latin typeface="Chalkboard" panose="03050602040202020205" pitchFamily="66" charset="77"/>
                  </a:rPr>
                  <a:t>tot</a:t>
                </a:r>
                <a:r>
                  <a:rPr lang="en-US" sz="1600" b="1">
                    <a:latin typeface="Chalkboard" panose="03050602040202020205" pitchFamily="66" charset="77"/>
                  </a:rPr>
                  <a:t> = </a:t>
                </a:r>
                <a:r>
                  <a:rPr lang="en-US" sz="1600" b="1" err="1">
                    <a:solidFill>
                      <a:srgbClr val="008F00"/>
                    </a:solidFill>
                    <a:latin typeface="Chalkboard" panose="03050602040202020205" pitchFamily="66" charset="77"/>
                  </a:rPr>
                  <a:t>N</a:t>
                </a:r>
                <a:r>
                  <a:rPr lang="en-US" sz="1600" b="1" baseline="-25000" err="1">
                    <a:solidFill>
                      <a:srgbClr val="008F00"/>
                    </a:solidFill>
                    <a:latin typeface="Chalkboard" panose="03050602040202020205" pitchFamily="66" charset="77"/>
                  </a:rPr>
                  <a:t>add</a:t>
                </a:r>
                <a:r>
                  <a:rPr lang="en-US" sz="1600" b="1">
                    <a:latin typeface="Chalkboard" panose="03050602040202020205" pitchFamily="66" charset="77"/>
                  </a:rPr>
                  <a:t> + </a:t>
                </a:r>
                <a:r>
                  <a:rPr lang="en-US" sz="1600" b="1" err="1">
                    <a:latin typeface="Chalkboard" panose="03050602040202020205" pitchFamily="66" charset="77"/>
                  </a:rPr>
                  <a:t>N</a:t>
                </a:r>
                <a:r>
                  <a:rPr lang="en-US" sz="1600" b="1" baseline="-25000" err="1">
                    <a:latin typeface="Chalkboard" panose="03050602040202020205" pitchFamily="66" charset="77"/>
                  </a:rPr>
                  <a:t>min</a:t>
                </a:r>
                <a:r>
                  <a:rPr lang="en-US" sz="1600" b="1" baseline="-25000">
                    <a:latin typeface="Chalkboard" panose="03050602040202020205" pitchFamily="66" charset="77"/>
                  </a:rPr>
                  <a:t> </a:t>
                </a:r>
                <a:r>
                  <a:rPr lang="en-US" sz="1600" b="1">
                    <a:latin typeface="Chalkboard" panose="03050602040202020205" pitchFamily="66" charset="77"/>
                  </a:rPr>
                  <a:t> </a:t>
                </a:r>
                <a:r>
                  <a:rPr lang="en-US" sz="1600" b="1">
                    <a:solidFill>
                      <a:srgbClr val="FF0000"/>
                    </a:solidFill>
                    <a:latin typeface="Chalkboard" panose="03050602040202020205" pitchFamily="66" charset="77"/>
                  </a:rPr>
                  <a:t>(Quanta).  </a:t>
                </a:r>
              </a:p>
            </p:txBody>
          </p:sp>
        </mc:Choice>
        <mc:Fallback xmlns="">
          <p:sp>
            <p:nvSpPr>
              <p:cNvPr id="250" name="TextBox 249">
                <a:extLst>
                  <a:ext uri="{FF2B5EF4-FFF2-40B4-BE49-F238E27FC236}">
                    <a16:creationId xmlns:a16="http://schemas.microsoft.com/office/drawing/2014/main" id="{510D8A96-FBE4-2522-0A0E-F7981261FE9C}"/>
                  </a:ext>
                </a:extLst>
              </p:cNvPr>
              <p:cNvSpPr txBox="1">
                <a:spLocks noRot="1" noChangeAspect="1" noMove="1" noResize="1" noEditPoints="1" noAdjustHandles="1" noChangeArrowheads="1" noChangeShapeType="1" noTextEdit="1"/>
              </p:cNvSpPr>
              <p:nvPr/>
            </p:nvSpPr>
            <p:spPr>
              <a:xfrm>
                <a:off x="954895" y="2207541"/>
                <a:ext cx="10360431" cy="615553"/>
              </a:xfrm>
              <a:prstGeom prst="rect">
                <a:avLst/>
              </a:prstGeom>
              <a:blipFill>
                <a:blip r:embed="rId8"/>
                <a:stretch>
                  <a:fillRect t="-4000" r="-1471" b="-10000"/>
                </a:stretch>
              </a:blipFill>
            </p:spPr>
            <p:txBody>
              <a:bodyPr/>
              <a:lstStyle/>
              <a:p>
                <a:r>
                  <a:rPr lang="en-US">
                    <a:noFill/>
                  </a:rPr>
                  <a:t> </a:t>
                </a:r>
              </a:p>
            </p:txBody>
          </p:sp>
        </mc:Fallback>
      </mc:AlternateContent>
      <p:cxnSp>
        <p:nvCxnSpPr>
          <p:cNvPr id="24" name="Straight Connector 23">
            <a:extLst>
              <a:ext uri="{FF2B5EF4-FFF2-40B4-BE49-F238E27FC236}">
                <a16:creationId xmlns:a16="http://schemas.microsoft.com/office/drawing/2014/main" id="{EC66EDB3-BFE6-BDA4-7BDD-AF74F7411F7C}"/>
              </a:ext>
            </a:extLst>
          </p:cNvPr>
          <p:cNvCxnSpPr>
            <a:cxnSpLocks/>
          </p:cNvCxnSpPr>
          <p:nvPr/>
        </p:nvCxnSpPr>
        <p:spPr>
          <a:xfrm>
            <a:off x="2827506" y="2202919"/>
            <a:ext cx="8361027" cy="0"/>
          </a:xfrm>
          <a:prstGeom prst="line">
            <a:avLst/>
          </a:prstGeom>
          <a:solidFill>
            <a:schemeClr val="bg1"/>
          </a:solidFill>
          <a:ln w="28575">
            <a:solidFill>
              <a:srgbClr val="008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7500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6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nodeType="afterEffect">
                                  <p:stCondLst>
                                    <p:cond delay="0"/>
                                  </p:stCondLst>
                                  <p:childTnLst>
                                    <p:set>
                                      <p:cBhvr>
                                        <p:cTn id="42" dur="1" fill="hold">
                                          <p:stCondLst>
                                            <p:cond delay="0"/>
                                          </p:stCondLst>
                                        </p:cTn>
                                        <p:tgtEl>
                                          <p:spTgt spid="25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5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4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1" nodeType="clickEffect">
                                  <p:stCondLst>
                                    <p:cond delay="0"/>
                                  </p:stCondLst>
                                  <p:childTnLst>
                                    <p:set>
                                      <p:cBhvr>
                                        <p:cTn id="52" dur="1" fill="hold">
                                          <p:stCondLst>
                                            <p:cond delay="0"/>
                                          </p:stCondLst>
                                        </p:cTn>
                                        <p:tgtEl>
                                          <p:spTgt spid="25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6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64"/>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6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2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1" animBg="1"/>
      <p:bldP spid="23" grpId="0" animBg="1"/>
      <p:bldP spid="25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506BFB1-9C46-D542-A218-45EAEB8CA4B0}">
  <we:reference id="4b785c87-866c-4bad-85d8-5d1ae467ac9a" version="3.1.0.0" store="EXCatalog" storeType="EXCatalog"/>
  <we:alternateReferences>
    <we:reference id="WA104381909" version="3.1.0.0"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21647</TotalTime>
  <Words>4294</Words>
  <Application>Microsoft Macintosh PowerPoint</Application>
  <PresentationFormat>Widescreen</PresentationFormat>
  <Paragraphs>475</Paragraphs>
  <Slides>23</Slides>
  <Notes>8</Notes>
  <HiddenSlides>0</HiddenSlides>
  <MMClips>3</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9" baseType="lpstr">
      <vt:lpstr>Arial</vt:lpstr>
      <vt:lpstr>Bradley Hand ITC TT-Bold</vt:lpstr>
      <vt:lpstr>Calibri</vt:lpstr>
      <vt:lpstr>Calibri Light</vt:lpstr>
      <vt:lpstr>Cambria Math</vt:lpstr>
      <vt:lpstr>Chalkboard</vt:lpstr>
      <vt:lpstr>Chalkboard SE</vt:lpstr>
      <vt:lpstr>Georgia</vt:lpstr>
      <vt:lpstr>Helvetica</vt:lpstr>
      <vt:lpstr>Lucida Grande</vt:lpstr>
      <vt:lpstr>Symbol</vt:lpstr>
      <vt:lpstr>Times</vt:lpstr>
      <vt:lpstr>Times New Roman</vt:lpstr>
      <vt:lpstr>Wingdings</vt:lpstr>
      <vt:lpstr>Office Theme</vt:lpstr>
      <vt:lpstr>Equation.DSMT4</vt:lpstr>
      <vt:lpstr>PowerPoint Presentation</vt:lpstr>
      <vt:lpstr>- Abstract -</vt:lpstr>
      <vt:lpstr>PowerPoint Presentation</vt:lpstr>
      <vt:lpstr>PowerPoint Presentation</vt:lpstr>
      <vt:lpstr>Shell Model (Particle Picture) versus (Field Focused) 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Paving the way to </dc:title>
  <dc:creator>Jerry P Draayer</dc:creator>
  <cp:lastModifiedBy>Jerry P Draayer</cp:lastModifiedBy>
  <cp:revision>133</cp:revision>
  <cp:lastPrinted>2022-09-27T03:39:30Z</cp:lastPrinted>
  <dcterms:created xsi:type="dcterms:W3CDTF">2022-09-20T17:18:18Z</dcterms:created>
  <dcterms:modified xsi:type="dcterms:W3CDTF">2022-11-10T00:00:42Z</dcterms:modified>
</cp:coreProperties>
</file>