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10.jpg" ContentType="image/jpeg"/>
  <Override PartName="/ppt/notesSlides/notesSlide2.xml" ContentType="application/vnd.openxmlformats-officedocument.presentationml.notesSlide+xml"/>
  <Override PartName="/ppt/media/image11.jpg" ContentType="image/jpeg"/>
  <Override PartName="/ppt/media/image12.jpg" ContentType="image/jpeg"/>
  <Override PartName="/ppt/media/image13.jpg" ContentType="image/jpeg"/>
  <Override PartName="/ppt/media/image17.jpg" ContentType="image/jpeg"/>
  <Override PartName="/ppt/media/image18.jpg" ContentType="image/jpeg"/>
  <Override PartName="/ppt/media/image24.jpg" ContentType="image/jpeg"/>
  <Override PartName="/ppt/media/image26.jpg" ContentType="image/jpeg"/>
  <Override PartName="/ppt/media/image28.jpg" ContentType="image/jpeg"/>
  <Override PartName="/ppt/media/image31.jpg" ContentType="image/jpeg"/>
  <Override PartName="/ppt/media/image32.jpg" ContentType="image/jpeg"/>
  <Override PartName="/ppt/media/image35.jpg" ContentType="image/jpeg"/>
  <Override PartName="/ppt/media/image37.jpg" ContentType="image/jpeg"/>
  <Override PartName="/ppt/media/image38.jpg" ContentType="image/jpeg"/>
  <Override PartName="/ppt/media/image39.jpg" ContentType="image/jpeg"/>
  <Override PartName="/ppt/media/image41.jpg" ContentType="image/jpeg"/>
  <Override PartName="/ppt/media/image42.jpg" ContentType="image/jpeg"/>
  <Override PartName="/ppt/media/image43.jpg" ContentType="image/jpeg"/>
  <Override PartName="/ppt/media/image44.jpg" ContentType="image/jpeg"/>
  <Override PartName="/ppt/media/image45.jpg" ContentType="image/jpeg"/>
  <Override PartName="/ppt/media/image49.jpg" ContentType="image/jpeg"/>
  <Override PartName="/ppt/media/image50.jpg" ContentType="image/jpeg"/>
  <Override PartName="/ppt/media/image51.jpg" ContentType="image/jpeg"/>
  <Override PartName="/ppt/media/image53.jpg" ContentType="image/jpeg"/>
  <Override PartName="/ppt/media/image54.jpg" ContentType="image/jpeg"/>
  <Override PartName="/ppt/media/image55.jpg" ContentType="image/jpeg"/>
  <Override PartName="/ppt/media/image57.jpg" ContentType="image/jpeg"/>
  <Override PartName="/ppt/media/image58.jpg" ContentType="image/jpeg"/>
  <Override PartName="/ppt/media/image61.jpg" ContentType="image/jpeg"/>
  <Override PartName="/ppt/media/image62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handoutMasterIdLst>
    <p:handoutMasterId r:id="rId40"/>
  </p:handoutMasterIdLst>
  <p:sldIdLst>
    <p:sldId id="2347" r:id="rId2"/>
    <p:sldId id="2192" r:id="rId3"/>
    <p:sldId id="2458" r:id="rId4"/>
    <p:sldId id="2428" r:id="rId5"/>
    <p:sldId id="2459" r:id="rId6"/>
    <p:sldId id="2495" r:id="rId7"/>
    <p:sldId id="2496" r:id="rId8"/>
    <p:sldId id="2497" r:id="rId9"/>
    <p:sldId id="2309" r:id="rId10"/>
    <p:sldId id="2479" r:id="rId11"/>
    <p:sldId id="1934" r:id="rId12"/>
    <p:sldId id="1951" r:id="rId13"/>
    <p:sldId id="2480" r:id="rId14"/>
    <p:sldId id="2396" r:id="rId15"/>
    <p:sldId id="2427" r:id="rId16"/>
    <p:sldId id="2430" r:id="rId17"/>
    <p:sldId id="2488" r:id="rId18"/>
    <p:sldId id="2483" r:id="rId19"/>
    <p:sldId id="2484" r:id="rId20"/>
    <p:sldId id="2487" r:id="rId21"/>
    <p:sldId id="2432" r:id="rId22"/>
    <p:sldId id="2494" r:id="rId23"/>
    <p:sldId id="2433" r:id="rId24"/>
    <p:sldId id="2435" r:id="rId25"/>
    <p:sldId id="2449" r:id="rId26"/>
    <p:sldId id="2328" r:id="rId27"/>
    <p:sldId id="2469" r:id="rId28"/>
    <p:sldId id="2470" r:id="rId29"/>
    <p:sldId id="2481" r:id="rId30"/>
    <p:sldId id="2490" r:id="rId31"/>
    <p:sldId id="2491" r:id="rId32"/>
    <p:sldId id="2493" r:id="rId33"/>
    <p:sldId id="2363" r:id="rId34"/>
    <p:sldId id="2492" r:id="rId35"/>
    <p:sldId id="2364" r:id="rId36"/>
    <p:sldId id="2498" r:id="rId37"/>
    <p:sldId id="2193" r:id="rId38"/>
  </p:sldIdLst>
  <p:sldSz cx="12192000" cy="6858000"/>
  <p:notesSz cx="7315200" cy="9601200"/>
  <p:custDataLst>
    <p:tags r:id="rId4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A520"/>
    <a:srgbClr val="FFDE75"/>
    <a:srgbClr val="009900"/>
    <a:srgbClr val="009999"/>
    <a:srgbClr val="FFFFCC"/>
    <a:srgbClr val="CCFFFF"/>
    <a:srgbClr val="003399"/>
    <a:srgbClr val="0000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974" autoAdjust="0"/>
  </p:normalViewPr>
  <p:slideViewPr>
    <p:cSldViewPr>
      <p:cViewPr varScale="1">
        <p:scale>
          <a:sx n="113" d="100"/>
          <a:sy n="113" d="100"/>
        </p:scale>
        <p:origin x="96" y="989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-2755"/>
    </p:cViewPr>
  </p:sorterViewPr>
  <p:notesViewPr>
    <p:cSldViewPr>
      <p:cViewPr varScale="1">
        <p:scale>
          <a:sx n="84" d="100"/>
          <a:sy n="84" d="100"/>
        </p:scale>
        <p:origin x="379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slide footer_blue_64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44464"/>
            <a:ext cx="9753600" cy="556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slide header_6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438400" y="0"/>
            <a:ext cx="9753600" cy="163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83201" y="160020"/>
            <a:ext cx="2030307" cy="32004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80B18B65-4CBA-DB46-9D73-AD0C58E7BE22}" type="datetime1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812800" y="9041131"/>
            <a:ext cx="5852160" cy="24003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r>
              <a:rPr lang="en-US"/>
              <a:t>Go to ”Insert (View) | Header and Footer" to add your organization, sponsor, meeting name here; then, click "Apply to All"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746241" y="9119474"/>
            <a:ext cx="567267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9CA05E24-A365-DF40-BF27-0C4D1E380F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86358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4C269693-4B73-3F4B-BE08-27CE2957F7EB}" type="datetime1">
              <a:rPr lang="en-US" smtClean="0"/>
              <a:pPr/>
              <a:t>11/8/2022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5747" tIns="47873" rIns="95747" bIns="4787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BB1A7F71-A600-874B-8C52-75C3F91F2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90098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Night View Of The Overpass In </a:t>
            </a:r>
            <a:r>
              <a:rPr lang="en-US" b="1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Jiangbei</a:t>
            </a:r>
            <a:r>
              <a:rPr lang="en-US" b="1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New District Nanjing Background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83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International symposium on Clustering as a Window on the Hierarchical Structure of Quantum Systems (CLUSHIQ2022)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39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04241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0" y="-1278447"/>
            <a:ext cx="12192000" cy="1042416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14451" y="1671639"/>
            <a:ext cx="10261600" cy="106997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14451" y="3125788"/>
            <a:ext cx="85344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 descr="title footer_Blue_646.jpg"/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794500"/>
            <a:ext cx="12192000" cy="63500"/>
          </a:xfrm>
          <a:prstGeom prst="rect">
            <a:avLst/>
          </a:prstGeom>
          <a:gradFill flip="none" rotWithShape="0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0"/>
            <a:ext cx="1067274" cy="1066800"/>
          </a:xfrm>
          <a:prstGeom prst="rect">
            <a:avLst/>
          </a:prstGeom>
        </p:spPr>
      </p:pic>
      <p:sp>
        <p:nvSpPr>
          <p:cNvPr id="3" name="文本框 2"/>
          <p:cNvSpPr txBox="1"/>
          <p:nvPr userDrawn="1"/>
        </p:nvSpPr>
        <p:spPr>
          <a:xfrm>
            <a:off x="153964" y="228600"/>
            <a:ext cx="1370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800" b="1" dirty="0">
                <a:solidFill>
                  <a:schemeClr val="accent1">
                    <a:lumMod val="50000"/>
                  </a:schemeClr>
                </a:solidFill>
                <a:latin typeface="Adobe Hebrew" charset="0"/>
                <a:ea typeface="Adobe Hebrew" charset="0"/>
                <a:cs typeface="Adobe Hebrew" charset="0"/>
              </a:rPr>
              <a:t>NANJING</a:t>
            </a:r>
            <a:r>
              <a:rPr kumimoji="1" lang="zh-CN" altLang="en-US" sz="1800" b="1" dirty="0">
                <a:solidFill>
                  <a:schemeClr val="accent1">
                    <a:lumMod val="50000"/>
                  </a:schemeClr>
                </a:solidFill>
                <a:latin typeface="Adobe Hebrew" charset="0"/>
                <a:ea typeface="Adobe Hebrew" charset="0"/>
                <a:cs typeface="Adobe Hebrew" charset="0"/>
              </a:rPr>
              <a:t> </a:t>
            </a:r>
          </a:p>
        </p:txBody>
      </p:sp>
      <p:sp>
        <p:nvSpPr>
          <p:cNvPr id="4" name="文本框 3"/>
          <p:cNvSpPr txBox="1"/>
          <p:nvPr userDrawn="1"/>
        </p:nvSpPr>
        <p:spPr>
          <a:xfrm>
            <a:off x="240506" y="515035"/>
            <a:ext cx="1816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b="1" dirty="0">
                <a:solidFill>
                  <a:schemeClr val="accent1">
                    <a:lumMod val="50000"/>
                  </a:schemeClr>
                </a:solidFill>
                <a:latin typeface="Adobe Hebrew" charset="0"/>
                <a:ea typeface="Adobe Hebrew" charset="0"/>
                <a:cs typeface="Adobe Hebrew" charset="0"/>
              </a:rPr>
              <a:t>UNIVERSITY</a:t>
            </a:r>
            <a:endParaRPr kumimoji="1" lang="zh-CN" altLang="en-US" b="1" dirty="0">
              <a:solidFill>
                <a:schemeClr val="accent1">
                  <a:lumMod val="50000"/>
                </a:schemeClr>
              </a:solidFill>
              <a:latin typeface="Adobe Hebrew" charset="0"/>
              <a:ea typeface="Adobe Hebrew" charset="0"/>
              <a:cs typeface="Adobe Hebrew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Baryons 2022 - International Conference on the Structure of Baryons                (34)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Baryons 2022 - International Conference on the Structure of Baryons                (34)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6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68684" y="6611938"/>
            <a:ext cx="4523316" cy="25501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3000" b="1" cap="none" baseline="0"/>
            </a:lvl1pPr>
          </a:lstStyle>
          <a:p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45400" y="6629400"/>
            <a:ext cx="4704744" cy="38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 u="none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88358" y="6629400"/>
            <a:ext cx="4394201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Baryons 2022 - International Conference on the Structure of Baryons                (34)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Baryons 2022 - International Conference on the Structure of Baryons                (34)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Baryons 2022 - International Conference on the Structure of Baryons                (34)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479550"/>
          </a:xfrm>
        </p:spPr>
        <p:txBody>
          <a:bodyPr anchor="t"/>
          <a:lstStyle>
            <a:lvl1pPr algn="l">
              <a:defRPr sz="2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752601"/>
            <a:ext cx="4011084" cy="44196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3357" y="6596148"/>
            <a:ext cx="4868025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Baryons 2022 - International Conference on the Structure of Baryons                (34)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Baryons 2022 - International Conference on the Structure of Baryons                (34)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4699"/>
            <a:ext cx="12192000" cy="53035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631" y="1018446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7110" y="6505575"/>
            <a:ext cx="2796116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76301" y="6307138"/>
            <a:ext cx="7922684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480801" y="6489701"/>
            <a:ext cx="51223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584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hyperlink" Target="http://inp.nju.edu.cn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6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jpg"/><Relationship Id="rId5" Type="http://schemas.openxmlformats.org/officeDocument/2006/relationships/image" Target="../media/image34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oogle.com/url?q=https%3A%2F%2Fjournals.aps.org%2Fprd%2Fabstract%2F10.1103%2FPhysRevD.106.054031&amp;sa=D&amp;sntz=1&amp;usg=AOvVaw2txouFeqvCYJnDF6aXK5QM" TargetMode="Externa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6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6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4.png"/><Relationship Id="rId4" Type="http://schemas.openxmlformats.org/officeDocument/2006/relationships/image" Target="../media/image4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2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q=https%3A%2F%2Finspirehep.net%2Fliterature%2F1912339&amp;sa=D&amp;sntz=1&amp;usg=AOvVaw1rCIDDCEIyn_tYY0PdL5w9" TargetMode="External"/><Relationship Id="rId3" Type="http://schemas.openxmlformats.org/officeDocument/2006/relationships/image" Target="../media/image53.jpg"/><Relationship Id="rId7" Type="http://schemas.openxmlformats.org/officeDocument/2006/relationships/hyperlink" Target="https://www.google.com/url?q=https%3A%2F%2Finp.nju.edu.cn%2FPublications%2FBytime%2F20210827%2Fi205272.html&amp;sa=D&amp;sntz=1&amp;usg=AOvVaw2R5qtTDbv3c5-w9iSVjUtD" TargetMode="External"/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0.png"/><Relationship Id="rId5" Type="http://schemas.openxmlformats.org/officeDocument/2006/relationships/image" Target="../media/image28.jpg"/><Relationship Id="rId4" Type="http://schemas.openxmlformats.org/officeDocument/2006/relationships/image" Target="../media/image54.jpg"/><Relationship Id="rId9" Type="http://schemas.openxmlformats.org/officeDocument/2006/relationships/hyperlink" Target="https://www.google.com/url?q=https%3A%2F%2Fiopscience.iop.org%2Fjournal%2F0256-307X%2Fpage%2FExpress_Letters&amp;sa=D&amp;sntz=1&amp;usg=AOvVaw1wr4Zzihwh798kH9caBrrC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q=https%3A%2F%2Fwww.sciencedirect.com%2Fscience%2Farticle%2Fpii%2FS0370269322002647%3Fvia%253Dihub&amp;sa=D&amp;sntz=1&amp;usg=AOvVaw2XCeRugM2hP-Ri_ccA6g_g" TargetMode="External"/><Relationship Id="rId3" Type="http://schemas.openxmlformats.org/officeDocument/2006/relationships/image" Target="../media/image56.png"/><Relationship Id="rId7" Type="http://schemas.openxmlformats.org/officeDocument/2006/relationships/hyperlink" Target="https://www.google.com/url?q=https%3A%2F%2Finspirehep.net%2Fliterature%2F2043437&amp;sa=D&amp;sntz=1&amp;usg=AOvVaw05s_GZBYDeuYfzgFKdH72t" TargetMode="External"/><Relationship Id="rId12" Type="http://schemas.openxmlformats.org/officeDocument/2006/relationships/image" Target="../media/image60.pn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url?q=https%3A%2F%2Finp.nju.edu.cn%2FPublications%2FBytime%2F20220303%2Fi218948.html&amp;sa=D&amp;sntz=1&amp;usg=AOvVaw2wmNyz2G2DtQQeyWnHOuLr" TargetMode="External"/><Relationship Id="rId11" Type="http://schemas.openxmlformats.org/officeDocument/2006/relationships/hyperlink" Target="https://www.google.com/url?q=https%3A%2F%2Fdoi.org%2F10.1016%2Fj.physletb.2022.137078&amp;sa=D&amp;sntz=1&amp;usg=AOvVaw2MAljh1gZjwtr6Ba6yQhvC" TargetMode="External"/><Relationship Id="rId5" Type="http://schemas.openxmlformats.org/officeDocument/2006/relationships/image" Target="../media/image58.jpg"/><Relationship Id="rId10" Type="http://schemas.openxmlformats.org/officeDocument/2006/relationships/hyperlink" Target="https://www.google.com/url?q=https%3A%2F%2Finspirehep.net%2Fliterature%2F2014065&amp;sa=D&amp;sntz=1&amp;usg=AOvVaw3jn3u7a94qPXrTY2rN0Gzs" TargetMode="External"/><Relationship Id="rId4" Type="http://schemas.openxmlformats.org/officeDocument/2006/relationships/image" Target="../media/image57.jpg"/><Relationship Id="rId9" Type="http://schemas.openxmlformats.org/officeDocument/2006/relationships/hyperlink" Target="https://www.google.com/url?q=https%3A%2F%2Finp.nju.edu.cn%2FPublications%2FBytime%2F20220121%2Fi218103.html&amp;sa=D&amp;sntz=1&amp;usg=AOvVaw1af4TDWmyfuDmQJSYzTj6z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q=https%3A%2F%2Finp.nju.edu.cn%2FPublications%2FBytime%2F20210806%2Fi204801.html&amp;sa=D&amp;sntz=1&amp;usg=AOvVaw0z3p92fTwuM38EL8ECmORq" TargetMode="External"/><Relationship Id="rId13" Type="http://schemas.openxmlformats.org/officeDocument/2006/relationships/hyperlink" Target="https://www.google.com/url?q=https%3A%2F%2Finspirehep.net%2Fliterature%2F2043437&amp;sa=D&amp;sntz=1&amp;usg=AOvVaw05s_GZBYDeuYfzgFKdH72t" TargetMode="External"/><Relationship Id="rId3" Type="http://schemas.openxmlformats.org/officeDocument/2006/relationships/image" Target="../media/image20.jpeg"/><Relationship Id="rId7" Type="http://schemas.openxmlformats.org/officeDocument/2006/relationships/hyperlink" Target="http://www.google.com/url?q=http%3A%2F%2Finspirehep.net%2Frecord%2F1788418%3Fln%3Den&amp;sa=D&amp;sntz=1&amp;usg=AOvVaw1bB6w8lSZDJ2lXLHrE2rxd" TargetMode="External"/><Relationship Id="rId12" Type="http://schemas.openxmlformats.org/officeDocument/2006/relationships/hyperlink" Target="https://www.google.com/url?q=https%3A%2F%2Finp.nju.edu.cn%2FPublications%2FBytime%2F20220303%2Fi218948.html&amp;sa=D&amp;sntz=1&amp;usg=AOvVaw2wmNyz2G2DtQQeyWnHOuLr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url?q=http%3A%2F%2Finspirehep.net%2Frecord%2F1704484%3Fln%3Den&amp;sa=D&amp;sntz=1&amp;usg=AOvVaw0exNu0TAg4FIkbqr2sf8Jb" TargetMode="External"/><Relationship Id="rId11" Type="http://schemas.openxmlformats.org/officeDocument/2006/relationships/hyperlink" Target="https://inspirehep.net/literature/1928647" TargetMode="External"/><Relationship Id="rId5" Type="http://schemas.openxmlformats.org/officeDocument/2006/relationships/hyperlink" Target="http://www.google.com/url?q=http%3A%2F%2Finspirehep.net%2Frecord%2F1728657%3Fln%3Den&amp;sa=D&amp;sntz=1&amp;usg=AOvVaw2CdzTKxxe5IUSuS1Ks6JCM" TargetMode="External"/><Relationship Id="rId10" Type="http://schemas.openxmlformats.org/officeDocument/2006/relationships/hyperlink" Target="https://www.google.com/url?q=https%3A%2F%2Frdcu.be%2Fcxbw3&amp;sa=D&amp;sntz=1&amp;usg=AOvVaw2gmWWx3jP_Gl421fsSfLQs" TargetMode="External"/><Relationship Id="rId4" Type="http://schemas.openxmlformats.org/officeDocument/2006/relationships/image" Target="../media/image22.jpeg"/><Relationship Id="rId9" Type="http://schemas.openxmlformats.org/officeDocument/2006/relationships/hyperlink" Target="https://www.google.com/url?q=https%3A%2F%2Finspirehep.net%2Fliterature%2F1899696&amp;sa=D&amp;sntz=1&amp;usg=AOvVaw3gUb1DVDExBUDx9Q-sO6IL" TargetMode="External"/><Relationship Id="rId14" Type="http://schemas.openxmlformats.org/officeDocument/2006/relationships/hyperlink" Target="https://www.google.com/url?q=https%3A%2F%2Fwww.sciencedirect.com%2Fscience%2Farticle%2Fpii%2FS0370269322002647%3Fvia%253Dihub&amp;sa=D&amp;sntz=1&amp;usg=AOvVaw2XCeRugM2hP-Ri_ccA6g_g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0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0.pn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0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7" Type="http://schemas.openxmlformats.org/officeDocument/2006/relationships/hyperlink" Target="http://www.google.com/url?q=http%3A%2F%2Fcpc.ihep.ac.cn%2Farticle%2Fdoi%2F10.1088%2F1674-1137%2F44%2F8%2F083102&amp;sa=D&amp;sntz=1&amp;usg=AFQjCNG6FBW7FVAvE_kugoNC2xYymh1WmA" TargetMode="Externa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url?q=http%3A%2F%2Finspirehep.net%2Frecord%2F1771514%3Fln%3Den&amp;sa=D&amp;sntz=1&amp;usg=AFQjCNET20BeXjPH93dCyyROC0b_FEzg6w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inspirehep.net/record/1504060?ln=en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819D54-BD9F-8A77-F2EB-71B5CB8AB2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029930"/>
            <a:ext cx="12191998" cy="582561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52400" y="1737192"/>
            <a:ext cx="12202082" cy="9694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5700" i="1" dirty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Lucida Handwriting" panose="03010101010101010101" pitchFamily="66" charset="0"/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2509838" y="1447801"/>
            <a:ext cx="7696200" cy="1069975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509838" y="2895600"/>
            <a:ext cx="6400800" cy="1752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Subtitle 7"/>
          <p:cNvSpPr txBox="1">
            <a:spLocks/>
          </p:cNvSpPr>
          <p:nvPr/>
        </p:nvSpPr>
        <p:spPr bwMode="auto">
          <a:xfrm>
            <a:off x="3200400" y="4916"/>
            <a:ext cx="601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>
                <a:solidFill>
                  <a:schemeClr val="bg1"/>
                </a:solidFill>
              </a:rPr>
              <a:t>Craig Roberts … </a:t>
            </a:r>
            <a:r>
              <a:rPr lang="en-US" sz="20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http://inp.nju.edu.cn/</a:t>
            </a:r>
            <a:endParaRPr lang="en-US" sz="2000" kern="0" dirty="0">
              <a:solidFill>
                <a:schemeClr val="bg1"/>
              </a:solidFill>
            </a:endParaRPr>
          </a:p>
        </p:txBody>
      </p:sp>
      <p:pic>
        <p:nvPicPr>
          <p:cNvPr id="8" name="Picture 7" descr="A picture containing shape&#10;&#10;Description automatically generated">
            <a:extLst>
              <a:ext uri="{FF2B5EF4-FFF2-40B4-BE49-F238E27FC236}">
                <a16:creationId xmlns:a16="http://schemas.microsoft.com/office/drawing/2014/main" id="{B52EF143-E305-4E80-8CCC-B91CAC0535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-48926"/>
            <a:ext cx="1908200" cy="10813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4A91752-E202-4C64-B120-5810F17E0440}"/>
              </a:ext>
            </a:extLst>
          </p:cNvPr>
          <p:cNvSpPr txBox="1"/>
          <p:nvPr/>
        </p:nvSpPr>
        <p:spPr>
          <a:xfrm>
            <a:off x="10299700" y="-54597"/>
            <a:ext cx="1892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Grant no. 12135007</a:t>
            </a:r>
          </a:p>
        </p:txBody>
      </p:sp>
      <p:sp>
        <p:nvSpPr>
          <p:cNvPr id="10" name="Subtitle 1">
            <a:extLst>
              <a:ext uri="{FF2B5EF4-FFF2-40B4-BE49-F238E27FC236}">
                <a16:creationId xmlns:a16="http://schemas.microsoft.com/office/drawing/2014/main" id="{0CD000EE-0D0D-4F96-8253-6D55DF13EF80}"/>
              </a:ext>
            </a:extLst>
          </p:cNvPr>
          <p:cNvSpPr txBox="1">
            <a:spLocks/>
          </p:cNvSpPr>
          <p:nvPr/>
        </p:nvSpPr>
        <p:spPr bwMode="auto">
          <a:xfrm>
            <a:off x="1066800" y="4576590"/>
            <a:ext cx="10134601" cy="1197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US" sz="72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Hadron Structure using </a:t>
            </a:r>
          </a:p>
          <a:p>
            <a:pPr algn="ctr">
              <a:spcBef>
                <a:spcPts val="0"/>
              </a:spcBef>
            </a:pPr>
            <a:r>
              <a:rPr lang="en-US" sz="72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Continuum Schwinger Function Methods</a:t>
            </a:r>
          </a:p>
        </p:txBody>
      </p:sp>
    </p:spTree>
    <p:extLst>
      <p:ext uri="{BB962C8B-B14F-4D97-AF65-F5344CB8AC3E}">
        <p14:creationId xmlns:p14="http://schemas.microsoft.com/office/powerpoint/2010/main" val="408579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sunset, light, blur, night sky&#10;&#10;Description automatically generated">
            <a:extLst>
              <a:ext uri="{FF2B5EF4-FFF2-40B4-BE49-F238E27FC236}">
                <a16:creationId xmlns:a16="http://schemas.microsoft.com/office/drawing/2014/main" id="{A4E1793B-42E4-AA8C-AB3A-1895D401ECB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FC7954-E2E9-4BAD-8822-8AAA182F3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Exposing &amp; Charting EHM</a:t>
            </a:r>
            <a:endParaRPr lang="en-US" sz="44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BE27CE-2842-4F01-8A5E-FC6016E490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189037"/>
                <a:ext cx="10972800" cy="5135563"/>
              </a:xfrm>
            </p:spPr>
            <p:txBody>
              <a:bodyPr/>
              <a:lstStyle/>
              <a:p>
                <a:r>
                  <a:rPr lang="en-GB" dirty="0"/>
                  <a:t>Proton was discovered 100 years ago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dirty="0"/>
                  <a:t>	It is stable; hence, an ideal target in experiments</a:t>
                </a:r>
              </a:p>
              <a:p>
                <a:r>
                  <a:rPr lang="en-GB" dirty="0"/>
                  <a:t>But just as studying the hydrogen atom ground state didn’t give us QED,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dirty="0"/>
                  <a:t>	focusing on the ground state of only one form of hadron matter will not solve QCD</a:t>
                </a:r>
              </a:p>
              <a:p>
                <a:r>
                  <a:rPr lang="en-GB" dirty="0"/>
                  <a:t>New Era dawning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dirty="0"/>
                  <a:t>	High energy + high luminosity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b="0" dirty="0"/>
                  <a:t>	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dirty="0"/>
                  <a:t> science can move beyond the monomaniacal focus on the proton</a:t>
                </a:r>
              </a:p>
              <a:p>
                <a:r>
                  <a:rPr lang="en-GB" dirty="0"/>
                  <a:t>Precision studies of the structure of 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2200" dirty="0"/>
                  <a:t>Nature’s most fundamental Nambu-Goldstone bosons (</a:t>
                </a:r>
                <a14:m>
                  <m:oMath xmlns:m="http://schemas.openxmlformats.org/officeDocument/2006/math"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sz="2200" dirty="0"/>
                  <a:t> &amp; </a:t>
                </a:r>
                <a:r>
                  <a:rPr lang="en-GB" sz="2200" i="1" dirty="0"/>
                  <a:t>K</a:t>
                </a:r>
                <a:r>
                  <a:rPr lang="en-GB" sz="2200" dirty="0"/>
                  <a:t>) will become possible</a:t>
                </a:r>
              </a:p>
              <a:p>
                <a:pPr lvl="1"/>
                <a:r>
                  <a:rPr lang="en-GB" sz="2200" dirty="0"/>
                  <a:t>Baryon excited states </a:t>
                </a:r>
              </a:p>
              <a:p>
                <a:pPr lvl="2">
                  <a:spcBef>
                    <a:spcPts val="0"/>
                  </a:spcBef>
                  <a:buFont typeface="Wingdings" panose="05000000000000000000" pitchFamily="2" charset="2"/>
                  <a:buChar char="ü"/>
                </a:pPr>
                <a:r>
                  <a:rPr lang="en-US" sz="2200" dirty="0"/>
                  <a:t>Baryons are the most fundamental three-body systems in Nature</a:t>
                </a:r>
              </a:p>
              <a:p>
                <a:pPr lvl="2">
                  <a:spcBef>
                    <a:spcPts val="0"/>
                  </a:spcBef>
                  <a:buFont typeface="Wingdings" panose="05000000000000000000" pitchFamily="2" charset="2"/>
                  <a:buChar char="ü"/>
                </a:pPr>
                <a:r>
                  <a:rPr lang="en-US" sz="2200" dirty="0"/>
                  <a:t>If we don’t understand how QCD, a </a:t>
                </a:r>
                <a:r>
                  <a:rPr lang="en-US" sz="2200" u="sng" dirty="0"/>
                  <a:t>Poincaré-invariant quantum field theory</a:t>
                </a:r>
                <a:r>
                  <a:rPr lang="en-US" sz="2200" dirty="0"/>
                  <a:t>, builds each of the baryons in the complete spectrum, then we don't understand Nature. </a:t>
                </a:r>
                <a:endParaRPr lang="en-GB" sz="22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BE27CE-2842-4F01-8A5E-FC6016E490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189037"/>
                <a:ext cx="10972800" cy="5135563"/>
              </a:xfrm>
              <a:blipFill>
                <a:blip r:embed="rId3"/>
                <a:stretch>
                  <a:fillRect l="-611" t="-83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21E6A-84E8-41AC-AE0A-97EF0356F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C975F-D009-452C-89E8-423900927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C9FE4-EB73-43B5-9651-AA0616A87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0B9120-76AC-210A-7BC5-26270A5E7D08}"/>
              </a:ext>
            </a:extLst>
          </p:cNvPr>
          <p:cNvSpPr txBox="1"/>
          <p:nvPr/>
        </p:nvSpPr>
        <p:spPr>
          <a:xfrm>
            <a:off x="9575801" y="2644170"/>
            <a:ext cx="2463799" cy="1569660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en-AU" sz="240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AMBER @ CERN</a:t>
            </a:r>
          </a:p>
          <a:p>
            <a:r>
              <a:rPr lang="en-AU" sz="240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EIC</a:t>
            </a:r>
          </a:p>
          <a:p>
            <a:r>
              <a:rPr lang="en-AU" sz="2400" dirty="0" err="1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EicC</a:t>
            </a:r>
            <a:endParaRPr lang="en-AU" sz="24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en-AU" sz="240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JLab12 &amp; JLab20+</a:t>
            </a:r>
          </a:p>
        </p:txBody>
      </p:sp>
    </p:spTree>
    <p:extLst>
      <p:ext uri="{BB962C8B-B14F-4D97-AF65-F5344CB8AC3E}">
        <p14:creationId xmlns:p14="http://schemas.microsoft.com/office/powerpoint/2010/main" val="3580493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4C51D-4914-47AB-A4C4-0EB2FA156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4687934"/>
            <a:ext cx="10363200" cy="1362075"/>
          </a:xfrm>
        </p:spPr>
        <p:txBody>
          <a:bodyPr/>
          <a:lstStyle/>
          <a:p>
            <a:pPr algn="ctr"/>
            <a:r>
              <a:rPr lang="en-US" sz="54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Faddeev</a:t>
            </a:r>
            <a:r>
              <a:rPr lang="en-US" sz="5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 Equation for Baryons</a:t>
            </a:r>
            <a:endParaRPr lang="en-US" sz="4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A9942-9C06-429C-9A11-CD87F032AD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77C13-66B6-4B83-A723-6690BB7FF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193D9B-55CF-4A45-A168-DBDCD44D2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01936-C505-4AC3-A8E8-F5DDA2704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6C69F2-F477-4CE3-929E-FDC94C811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971" y="1036917"/>
            <a:ext cx="9648058" cy="36112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E96093-9D75-49F5-9ABD-E9C21C619586}"/>
              </a:ext>
            </a:extLst>
          </p:cNvPr>
          <p:cNvSpPr txBox="1"/>
          <p:nvPr/>
        </p:nvSpPr>
        <p:spPr>
          <a:xfrm>
            <a:off x="117458" y="99536"/>
            <a:ext cx="468314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accent1">
                    <a:lumMod val="50000"/>
                  </a:schemeClr>
                </a:solidFill>
              </a:rPr>
              <a:t>Nucleon mass from a covariant three-quark Faddeev equation</a:t>
            </a:r>
          </a:p>
          <a:p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G. Eichmann </a:t>
            </a:r>
            <a:r>
              <a:rPr lang="en-GB" sz="1400" i="1" dirty="0">
                <a:solidFill>
                  <a:schemeClr val="accent1">
                    <a:lumMod val="50000"/>
                  </a:schemeClr>
                </a:solidFill>
              </a:rPr>
              <a:t>et al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., Phys. Rev. Lett. 104 (2010) 201601</a:t>
            </a:r>
          </a:p>
          <a:p>
            <a:r>
              <a:rPr lang="en-GB" sz="1400" u="sng" dirty="0">
                <a:solidFill>
                  <a:schemeClr val="accent1">
                    <a:lumMod val="50000"/>
                  </a:schemeClr>
                </a:solidFill>
              </a:rPr>
              <a:t>See plenary presentation on Wednesday</a:t>
            </a:r>
            <a:r>
              <a:rPr lang="en-GB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12153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4A8C2-5879-483B-BF56-808B820AC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dirty="0"/>
              <a:t>Structure of Baryons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91A0E6-4537-4799-AE8B-CD74847C5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125200" cy="4525963"/>
          </a:xfrm>
        </p:spPr>
        <p:txBody>
          <a:bodyPr/>
          <a:lstStyle/>
          <a:p>
            <a:r>
              <a:rPr lang="en-US" dirty="0" err="1">
                <a:solidFill>
                  <a:srgbClr val="7030A0"/>
                </a:solidFill>
              </a:rPr>
              <a:t>Poincaré</a:t>
            </a:r>
            <a:r>
              <a:rPr lang="en-US" dirty="0">
                <a:solidFill>
                  <a:srgbClr val="7030A0"/>
                </a:solidFill>
              </a:rPr>
              <a:t> covariant </a:t>
            </a:r>
            <a:r>
              <a:rPr lang="en-US" dirty="0" err="1">
                <a:solidFill>
                  <a:srgbClr val="7030A0"/>
                </a:solidFill>
              </a:rPr>
              <a:t>Faddeev</a:t>
            </a:r>
            <a:r>
              <a:rPr lang="en-US" dirty="0">
                <a:solidFill>
                  <a:srgbClr val="7030A0"/>
                </a:solidFill>
              </a:rPr>
              <a:t> equation</a:t>
            </a:r>
            <a:r>
              <a:rPr lang="en-US" dirty="0"/>
              <a:t> sums all possible exchanges and interactions that can take place between three dressed-quarks</a:t>
            </a:r>
          </a:p>
          <a:p>
            <a:r>
              <a:rPr lang="en-US" dirty="0"/>
              <a:t>Direct solution of </a:t>
            </a:r>
            <a:r>
              <a:rPr lang="en-US" dirty="0" err="1"/>
              <a:t>Faddeev</a:t>
            </a:r>
            <a:r>
              <a:rPr lang="en-US" dirty="0"/>
              <a:t> equation using rainbow-ladder truncation is now possible, but numerical challenges remain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B907E-01DD-45F7-9D5A-3F56CAAA3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A073D-8EA3-454D-9C4A-63F120791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1459D-A67F-4AEB-A1ED-5F20EEDE0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AC422A-78B4-41D6-B0B5-79F6EA1E69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62400" cy="14831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9196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4A8C2-5879-483B-BF56-808B820AC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dirty="0"/>
              <a:t>Structure of Baryons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91A0E6-4537-4799-AE8B-CD74847C5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125200" cy="4525963"/>
          </a:xfrm>
        </p:spPr>
        <p:txBody>
          <a:bodyPr/>
          <a:lstStyle/>
          <a:p>
            <a:r>
              <a:rPr lang="en-US" dirty="0" err="1">
                <a:solidFill>
                  <a:srgbClr val="7030A0"/>
                </a:solidFill>
              </a:rPr>
              <a:t>Poincaré</a:t>
            </a:r>
            <a:r>
              <a:rPr lang="en-US" dirty="0">
                <a:solidFill>
                  <a:srgbClr val="7030A0"/>
                </a:solidFill>
              </a:rPr>
              <a:t> covariant </a:t>
            </a:r>
            <a:r>
              <a:rPr lang="en-US" dirty="0" err="1">
                <a:solidFill>
                  <a:srgbClr val="7030A0"/>
                </a:solidFill>
              </a:rPr>
              <a:t>Faddeev</a:t>
            </a:r>
            <a:r>
              <a:rPr lang="en-US" dirty="0">
                <a:solidFill>
                  <a:srgbClr val="7030A0"/>
                </a:solidFill>
              </a:rPr>
              <a:t> equation</a:t>
            </a:r>
            <a:r>
              <a:rPr lang="en-US" dirty="0"/>
              <a:t> sums all possible exchanges and interactions that can take place between three dressed-quarks</a:t>
            </a:r>
          </a:p>
          <a:p>
            <a:r>
              <a:rPr lang="en-US" dirty="0"/>
              <a:t>Direct solution of </a:t>
            </a:r>
            <a:r>
              <a:rPr lang="en-US" dirty="0" err="1"/>
              <a:t>Faddeev</a:t>
            </a:r>
            <a:r>
              <a:rPr lang="en-US" dirty="0"/>
              <a:t> equation using rainbow-ladder truncation is now possible, but numerical challenges remain</a:t>
            </a:r>
          </a:p>
          <a:p>
            <a:r>
              <a:rPr lang="en-US" dirty="0"/>
              <a:t>For many/most applications, diquark approximation to </a:t>
            </a:r>
            <a:r>
              <a:rPr lang="en-US" dirty="0" err="1"/>
              <a:t>quark+quark</a:t>
            </a:r>
            <a:r>
              <a:rPr lang="en-US" dirty="0"/>
              <a:t> scattering kernel is used</a:t>
            </a:r>
          </a:p>
          <a:p>
            <a:r>
              <a:rPr lang="en-US" b="1" i="1" dirty="0">
                <a:solidFill>
                  <a:srgbClr val="FF0000"/>
                </a:solidFill>
              </a:rPr>
              <a:t>Prediction</a:t>
            </a:r>
            <a:r>
              <a:rPr lang="en-US" dirty="0"/>
              <a:t>: owing to EHM phenomena</a:t>
            </a:r>
            <a:r>
              <a:rPr lang="en-US" i="1" dirty="0"/>
              <a:t>, strong diquark correlations exist within baryons</a:t>
            </a:r>
          </a:p>
          <a:p>
            <a:pPr lvl="1"/>
            <a:r>
              <a:rPr lang="en-US" sz="2200" dirty="0"/>
              <a:t>proton and neutron … both scalar and axial-vector diquarks are present</a:t>
            </a:r>
            <a:endParaRPr lang="en-US" sz="2200" i="1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B907E-01DD-45F7-9D5A-3F56CAAA3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A073D-8EA3-454D-9C4A-63F120791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1459D-A67F-4AEB-A1ED-5F20EEDE0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 descr="FaddeevEq.jpg">
            <a:extLst>
              <a:ext uri="{FF2B5EF4-FFF2-40B4-BE49-F238E27FC236}">
                <a16:creationId xmlns:a16="http://schemas.microsoft.com/office/drawing/2014/main" id="{C961F3D2-9B1D-4EEF-B11B-EC0CD1D5B30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70016" cy="1497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Picture 8" descr="Chart, surface chart&#10;&#10;Description automatically generated">
            <a:extLst>
              <a:ext uri="{FF2B5EF4-FFF2-40B4-BE49-F238E27FC236}">
                <a16:creationId xmlns:a16="http://schemas.microsoft.com/office/drawing/2014/main" id="{97B15CE4-5B0F-0B10-7913-1F84CAD146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211638"/>
            <a:ext cx="2957513" cy="2324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60F5FBC-46BA-CBAF-F61F-5586B71A80D1}"/>
                  </a:ext>
                </a:extLst>
              </p:cNvPr>
              <p:cNvSpPr txBox="1"/>
              <p:nvPr/>
            </p:nvSpPr>
            <p:spPr>
              <a:xfrm>
                <a:off x="8855502" y="4299994"/>
                <a:ext cx="2590801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rgbClr val="C00000"/>
                    </a:solidFill>
                  </a:rPr>
                  <a:t>CSM prediction = presence of </a:t>
                </a:r>
                <a:r>
                  <a:rPr lang="en-US" dirty="0" err="1">
                    <a:solidFill>
                      <a:srgbClr val="C00000"/>
                    </a:solidFill>
                  </a:rPr>
                  <a:t>axialvector</a:t>
                </a:r>
                <a:r>
                  <a:rPr lang="en-US" dirty="0">
                    <a:solidFill>
                      <a:srgbClr val="C00000"/>
                    </a:solidFill>
                  </a:rPr>
                  <a:t> (AV) diquark correlation in the proton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rgbClr val="C00000"/>
                    </a:solidFill>
                  </a:rPr>
                  <a:t>AV Responsible for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≈40</m:t>
                    </m:r>
                    <m:r>
                      <a:rPr lang="en-GB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of proton charge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60F5FBC-46BA-CBAF-F61F-5586B71A8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5502" y="4299994"/>
                <a:ext cx="2590801" cy="2031325"/>
              </a:xfrm>
              <a:prstGeom prst="rect">
                <a:avLst/>
              </a:prstGeom>
              <a:blipFill>
                <a:blip r:embed="rId4"/>
                <a:stretch>
                  <a:fillRect l="-1647" t="-1497" r="-235" b="-359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F7481F23-48B7-F332-09DD-93E59DC6FEE7}"/>
              </a:ext>
            </a:extLst>
          </p:cNvPr>
          <p:cNvSpPr txBox="1"/>
          <p:nvPr/>
        </p:nvSpPr>
        <p:spPr>
          <a:xfrm>
            <a:off x="4953000" y="399871"/>
            <a:ext cx="31693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Solution delivers </a:t>
            </a:r>
          </a:p>
          <a:p>
            <a:r>
              <a:rPr lang="en-AU" sz="2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Poincaré-covariant </a:t>
            </a:r>
          </a:p>
          <a:p>
            <a:r>
              <a:rPr lang="en-AU" sz="2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proton wave function</a:t>
            </a:r>
          </a:p>
        </p:txBody>
      </p:sp>
    </p:spTree>
    <p:extLst>
      <p:ext uri="{BB962C8B-B14F-4D97-AF65-F5344CB8AC3E}">
        <p14:creationId xmlns:p14="http://schemas.microsoft.com/office/powerpoint/2010/main" val="329852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aphical user interface, text, application, Word&#10;&#10;Description automatically generated">
            <a:extLst>
              <a:ext uri="{FF2B5EF4-FFF2-40B4-BE49-F238E27FC236}">
                <a16:creationId xmlns:a16="http://schemas.microsoft.com/office/drawing/2014/main" id="{81B120A8-FB60-4EFB-B484-CA0CD8906F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" y="0"/>
            <a:ext cx="4943475" cy="11314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B28213-145E-4243-847C-70CCB97AC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6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Diquarks - Facts</a:t>
            </a:r>
            <a:endParaRPr lang="en-US" sz="36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B2CA894-8DE5-49A9-9818-BA05F1E61C9F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09600" y="985016"/>
                <a:ext cx="5612464" cy="5364164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Theory predicts experimental observables that would constitute unambiguous measurable signals for the presence of diquark correlations.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Some connect with spectroscopy of exotics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tetraquarks and pentaquarks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Numerous observables connected with structure of conventional hadrons, e.g.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existence of zeros in </a:t>
                </a:r>
                <a:r>
                  <a:rPr lang="en-US" sz="2000" i="1" dirty="0">
                    <a:solidFill>
                      <a:schemeClr val="tx2">
                        <a:lumMod val="75000"/>
                      </a:schemeClr>
                    </a:solidFill>
                  </a:rPr>
                  <a:t>d</a:t>
                </a: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-quark contribution to proton Dirac and Pauli form factors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0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sz="2000" b="0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-dependence of nucleon-to-resonance transition form factors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-dependence of proton structure functions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deep inelastic scattering on nuclear targets (</a:t>
                </a:r>
                <a:r>
                  <a:rPr lang="en-US" sz="2000" dirty="0" err="1">
                    <a:solidFill>
                      <a:schemeClr val="tx2">
                        <a:lumMod val="75000"/>
                      </a:schemeClr>
                    </a:solidFill>
                  </a:rPr>
                  <a:t>nDIS</a:t>
                </a: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) … proton production described by direct knockout of diquarks, which subsequently form into new protons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B2CA894-8DE5-49A9-9818-BA05F1E61C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09600" y="985016"/>
                <a:ext cx="5612464" cy="5364164"/>
              </a:xfrm>
              <a:blipFill>
                <a:blip r:embed="rId3"/>
                <a:stretch>
                  <a:fillRect l="-977" t="-682" r="-1303" b="-2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Content Placeholder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C348BEA-E4EB-4632-9602-0E8BC38055C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064" y="1295400"/>
            <a:ext cx="53358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FF1A8D-8A10-4B03-8C2C-49F758BB6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86726-5B4F-4915-9C89-35E552C3B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EAB99B-8986-4F4D-B39C-125C0E971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86763-B929-8D23-6E89-2F258D717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21100D-6BB1-5E9E-2C9F-16D568E78E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9D4E7-8221-D767-7E72-1E1B1F4EE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94C43-5EEE-4E0A-EC0F-EAE1BADCB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502B65-6CF6-C470-0E04-FD4E64ADE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995F006D-7D1E-998E-5E01-99771EB25A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38200"/>
            <a:ext cx="11324670" cy="438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4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Chart&#10;&#10;Description automatically generated">
            <a:extLst>
              <a:ext uri="{FF2B5EF4-FFF2-40B4-BE49-F238E27FC236}">
                <a16:creationId xmlns:a16="http://schemas.microsoft.com/office/drawing/2014/main" id="{E909225C-68DC-CE14-2179-684E741FB0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96330"/>
            <a:ext cx="6129867" cy="4061038"/>
          </a:xfrm>
          <a:noFill/>
        </p:spPr>
      </p:pic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7D01E7B4-E6CC-AB8D-673B-7FFA7F6571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494" y="4255977"/>
            <a:ext cx="3589505" cy="23734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C1EE19E-4084-E392-96E3-6737D605754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09600" y="273050"/>
                <a:ext cx="5334000" cy="1479550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b="0" dirty="0"/>
                  <a:t>Nucleon axial form factor: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C1EE19E-4084-E392-96E3-6737D60575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273050"/>
                <a:ext cx="5334000" cy="1479550"/>
              </a:xfrm>
              <a:blipFill>
                <a:blip r:embed="rId4"/>
                <a:stretch>
                  <a:fillRect l="-2057" t="-3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 Placeholder 3">
                <a:extLst>
                  <a:ext uri="{FF2B5EF4-FFF2-40B4-BE49-F238E27FC236}">
                    <a16:creationId xmlns:a16="http://schemas.microsoft.com/office/drawing/2014/main" id="{62E1F9A1-650E-E20D-DB1A-9E4A9AEA96B9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609601" y="1524000"/>
                <a:ext cx="5732630" cy="5105401"/>
              </a:xfrm>
            </p:spPr>
            <p:txBody>
              <a:bodyPr/>
              <a:lstStyle/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GB" sz="2000" dirty="0">
                    <a:solidFill>
                      <a:schemeClr val="tx2">
                        <a:lumMod val="75000"/>
                      </a:schemeClr>
                    </a:solidFill>
                  </a:rPr>
                  <a:t>Parameter-free continuum </a:t>
                </a:r>
                <a:r>
                  <a:rPr lang="en-GB" sz="2000" dirty="0" err="1">
                    <a:solidFill>
                      <a:schemeClr val="tx2">
                        <a:lumMod val="75000"/>
                      </a:schemeClr>
                    </a:solidFill>
                  </a:rPr>
                  <a:t>quark+diquark</a:t>
                </a:r>
                <a:r>
                  <a:rPr lang="en-GB" sz="2000" dirty="0">
                    <a:solidFill>
                      <a:schemeClr val="tx2">
                        <a:lumMod val="75000"/>
                      </a:schemeClr>
                    </a:solidFill>
                  </a:rPr>
                  <a:t> prediction compared with up-to-date lattice result</a:t>
                </a:r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Mean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0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= 0.27</a:t>
                </a:r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0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reach of continuum prediction is unlimited</a:t>
                </a:r>
              </a:p>
              <a:p>
                <a:pPr marL="800100" lvl="1" indent="-342900"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Now have results to 10 Ge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0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000" i="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p>
                        <m:r>
                          <a:rPr lang="en-GB" sz="2000" b="0" i="0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“Precision” lattice result is constrained to the small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sz="20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-window shown</a:t>
                </a:r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Contribution dissection:</a:t>
                </a:r>
              </a:p>
            </p:txBody>
          </p:sp>
        </mc:Choice>
        <mc:Fallback>
          <p:sp>
            <p:nvSpPr>
              <p:cNvPr id="14" name="Text Placeholder 3">
                <a:extLst>
                  <a:ext uri="{FF2B5EF4-FFF2-40B4-BE49-F238E27FC236}">
                    <a16:creationId xmlns:a16="http://schemas.microsoft.com/office/drawing/2014/main" id="{62E1F9A1-650E-E20D-DB1A-9E4A9AEA96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609601" y="1524000"/>
                <a:ext cx="5732630" cy="5105401"/>
              </a:xfrm>
              <a:blipFill>
                <a:blip r:embed="rId5"/>
                <a:stretch>
                  <a:fillRect l="-957" t="-597" r="-1064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62B83-E384-422D-99C2-3A178527B8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13357" y="6596148"/>
            <a:ext cx="4868025" cy="228600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Baryons 2022 - International Conference on the Structure of Baryons                (34)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507E7C-5513-82A0-8148-ED8BF4AFC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76301" y="6307138"/>
            <a:ext cx="7922684" cy="2286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F6DB3A-EC4D-ADB9-7F39-DC052B46D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0801" y="6489701"/>
            <a:ext cx="512233" cy="36512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EBBD78BD-AB5F-0814-153F-00EB979117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609844"/>
            <a:ext cx="5800725" cy="17145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01D2049-7ACD-F0D7-1DAA-B8F6B4B77C06}"/>
              </a:ext>
            </a:extLst>
          </p:cNvPr>
          <p:cNvSpPr/>
          <p:nvPr/>
        </p:nvSpPr>
        <p:spPr bwMode="auto">
          <a:xfrm>
            <a:off x="5791200" y="273050"/>
            <a:ext cx="228600" cy="3365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C54816-96E3-59C2-5FF1-DBCE0B25B4AB}"/>
              </a:ext>
            </a:extLst>
          </p:cNvPr>
          <p:cNvSpPr/>
          <p:nvPr/>
        </p:nvSpPr>
        <p:spPr bwMode="auto">
          <a:xfrm>
            <a:off x="533400" y="5238136"/>
            <a:ext cx="5638800" cy="266700"/>
          </a:xfrm>
          <a:prstGeom prst="rect">
            <a:avLst/>
          </a:prstGeom>
          <a:noFill/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F8749DB-97A9-4021-C9C2-7C16BF5FFA11}"/>
                  </a:ext>
                </a:extLst>
              </p:cNvPr>
              <p:cNvSpPr txBox="1"/>
              <p:nvPr/>
            </p:nvSpPr>
            <p:spPr>
              <a:xfrm>
                <a:off x="1143000" y="668870"/>
                <a:ext cx="4267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Crucial for long-baseline </a:t>
                </a:r>
                <a14:m>
                  <m:oMath xmlns:m="http://schemas.openxmlformats.org/officeDocument/2006/math">
                    <m:r>
                      <a:rPr lang="en-AU" i="1" smtClean="0">
                        <a:ln w="0"/>
                        <a:solidFill>
                          <a:srgbClr val="C0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AU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experiments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F8749DB-97A9-4021-C9C2-7C16BF5FF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668870"/>
                <a:ext cx="4267200" cy="369332"/>
              </a:xfrm>
              <a:prstGeom prst="rect">
                <a:avLst/>
              </a:prstGeom>
              <a:blipFill>
                <a:blip r:embed="rId7"/>
                <a:stretch>
                  <a:fillRect l="-1714" t="-11667" b="-3333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606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7A488-DDD5-9114-E613-DE0FF021E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Proton Spin Structure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24314D-71EF-DB45-C9C8-178A980CCD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1" y="914400"/>
                <a:ext cx="6096000" cy="2667000"/>
              </a:xfrm>
            </p:spPr>
            <p:txBody>
              <a:bodyPr/>
              <a:lstStyle/>
              <a:p>
                <a:r>
                  <a:rPr lang="en-AU" dirty="0"/>
                  <a:t>Flavour separation of proton axial charge</a:t>
                </a:r>
              </a:p>
              <a:p>
                <a:r>
                  <a:rPr lang="en-AU" dirty="0"/>
                  <a:t>d-quark receives large contribution from </a:t>
                </a:r>
                <a:r>
                  <a:rPr lang="en-AU" dirty="0" err="1"/>
                  <a:t>probe+quark</a:t>
                </a:r>
                <a:r>
                  <a:rPr lang="en-AU" dirty="0"/>
                  <a:t> in presence of </a:t>
                </a:r>
                <a:r>
                  <a:rPr lang="en-AU" dirty="0" err="1"/>
                  <a:t>axialvector</a:t>
                </a:r>
                <a:r>
                  <a:rPr lang="en-AU" dirty="0"/>
                  <a:t> diquark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AU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  <m:sup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  <m:sup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p>
                        </m:sSubSup>
                      </m:den>
                    </m:f>
                    <m:sSup>
                      <m:sSupPr>
                        <m:ctrlPr>
                          <a:rPr lang="en-AU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e>
                      <m:sup>
                        <m:sSup>
                          <m:sSup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&amp;</m:t>
                        </m:r>
                        <m:sSup>
                          <m:sSup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p>
                    </m:sSup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−0.32</m:t>
                    </m:r>
                    <m:d>
                      <m:dPr>
                        <m:ctrlPr>
                          <a:rPr lang="en-AU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endParaRPr lang="en-AU" sz="2200" b="0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AU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  <m:sup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  <m:sup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p>
                        </m:sSubSup>
                      </m:den>
                    </m:f>
                    <m:sSup>
                      <m:sSupPr>
                        <m:ctrlPr>
                          <a:rPr lang="en-AU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e>
                      <m:sup>
                        <m:sSup>
                          <m:sSup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AU" sz="2200" b="0" i="0" smtClean="0">
                            <a:latin typeface="Cambria Math" panose="02040503050406030204" pitchFamily="18" charset="0"/>
                          </a:rPr>
                          <m:t>only</m:t>
                        </m:r>
                      </m:sup>
                    </m:sSup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−0.054(13)</m:t>
                    </m:r>
                  </m:oMath>
                </a14:m>
                <a:r>
                  <a:rPr lang="en-AU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24314D-71EF-DB45-C9C8-178A980CCD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1" y="914400"/>
                <a:ext cx="6096000" cy="2667000"/>
              </a:xfrm>
              <a:blipFill>
                <a:blip r:embed="rId2"/>
                <a:stretch>
                  <a:fillRect l="-1100" t="-159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35976-91AF-B202-B4F1-B43E53624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5ED40-DB16-E876-F344-5AC8C3CFC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8CD4A-A9DF-C86D-6975-D0B03B533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23B4A8-E5AC-9A1A-9EA9-9722D3CF46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434340"/>
            <a:ext cx="5262247" cy="22326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EC1A30C-352C-B443-497D-E43BD202A6A1}"/>
              </a:ext>
            </a:extLst>
          </p:cNvPr>
          <p:cNvSpPr/>
          <p:nvPr/>
        </p:nvSpPr>
        <p:spPr bwMode="auto">
          <a:xfrm>
            <a:off x="8024448" y="1711572"/>
            <a:ext cx="685800" cy="955428"/>
          </a:xfrm>
          <a:prstGeom prst="rect">
            <a:avLst/>
          </a:prstGeom>
          <a:noFill/>
          <a:ln w="28575" cap="flat" cmpd="sng" algn="ctr">
            <a:solidFill>
              <a:srgbClr val="0099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1371564A-3BC0-043C-6977-6C0F19904D9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9599" y="3505200"/>
                <a:ext cx="10871201" cy="2667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Wingdings" pitchFamily="2" charset="2"/>
                  <a:buChar char="Ø"/>
                  <a:defRPr sz="2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20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•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AU" kern="0" dirty="0"/>
                  <a:t>Experiment: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  <m:sup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  <m:sup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p>
                        </m:sSubSup>
                      </m:den>
                    </m:f>
                    <m:sSup>
                      <m:sSupPr>
                        <m:ctrlPr>
                          <a:rPr lang="en-AU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e>
                      <m:sup>
                        <m:sSup>
                          <m:sSup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&amp;</m:t>
                        </m:r>
                        <m:sSup>
                          <m:sSup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p>
                    </m:sSup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−0.27</m:t>
                    </m:r>
                    <m:d>
                      <m:dPr>
                        <m:ctrlPr>
                          <a:rPr lang="en-AU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d>
                  </m:oMath>
                </a14:m>
                <a:r>
                  <a:rPr lang="en-AU" kern="0" dirty="0"/>
                  <a:t> </a:t>
                </a:r>
                <a14:m>
                  <m:oMath xmlns:m="http://schemas.openxmlformats.org/officeDocument/2006/math">
                    <m:r>
                      <a:rPr lang="en-AU" b="1" i="1" kern="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⇐</m:t>
                    </m:r>
                  </m:oMath>
                </a14:m>
                <a:r>
                  <a:rPr lang="en-AU" kern="0" dirty="0"/>
                  <a:t> strong pointer to importance of AV correlation</a:t>
                </a:r>
              </a:p>
              <a:p>
                <a:r>
                  <a:rPr lang="en-AU" kern="0" dirty="0"/>
                  <a:t>Hadron scale: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b="0" i="1" kern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𝑢</m:t>
                        </m:r>
                      </m:sup>
                    </m:sSubSup>
                    <m:r>
                      <a:rPr lang="en-AU" b="0" i="1" kern="0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AU" b="0" i="1" kern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  <m:r>
                      <a:rPr lang="en-AU" b="0" i="1" kern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i="1" ker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AU" i="1" kern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i="1" ker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AU" i="1" ker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𝑠</m:t>
                        </m:r>
                      </m:sup>
                    </m:sSubSup>
                    <m:r>
                      <a:rPr lang="en-AU" b="0" i="1" kern="0" smtClean="0">
                        <a:latin typeface="Cambria Math" panose="02040503050406030204" pitchFamily="18" charset="0"/>
                      </a:rPr>
                      <m:t>=0)=0.65</m:t>
                    </m:r>
                    <m:d>
                      <m:dPr>
                        <m:ctrlPr>
                          <a:rPr lang="en-AU" b="0" i="1" kern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AU" b="0" i="1" kern="0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AU" kern="0" dirty="0"/>
                  <a:t> quarks carry 65% of the proton spin</a:t>
                </a:r>
              </a:p>
              <a:p>
                <a:r>
                  <a:rPr lang="en-AU" kern="0" dirty="0"/>
                  <a:t>Poincaré-covariant proton wave function: remaining 35% lodged with </a:t>
                </a:r>
                <a:r>
                  <a:rPr lang="en-AU" kern="0" dirty="0" err="1"/>
                  <a:t>quark+diquark</a:t>
                </a:r>
                <a:r>
                  <a:rPr lang="en-AU" kern="0" dirty="0"/>
                  <a:t> orbital angular momentum</a:t>
                </a:r>
              </a:p>
              <a:p>
                <a:r>
                  <a:rPr lang="en-AU" kern="0" dirty="0"/>
                  <a:t>Extended to entire octet of ground-state baryons: dressed-quarks carry 50(7)% of proton spin at hadron scale 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1371564A-3BC0-043C-6977-6C0F19904D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599" y="3505200"/>
                <a:ext cx="10871201" cy="2667000"/>
              </a:xfrm>
              <a:prstGeom prst="rect">
                <a:avLst/>
              </a:prstGeom>
              <a:blipFill>
                <a:blip r:embed="rId4"/>
                <a:stretch>
                  <a:fillRect l="-617" b="-205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F6D12FE3-19EB-7262-0C3E-E458D0704C1B}"/>
              </a:ext>
            </a:extLst>
          </p:cNvPr>
          <p:cNvSpPr txBox="1"/>
          <p:nvPr/>
        </p:nvSpPr>
        <p:spPr>
          <a:xfrm>
            <a:off x="6431281" y="5906869"/>
            <a:ext cx="5608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i="1" dirty="0">
                <a:solidFill>
                  <a:schemeClr val="accent6">
                    <a:lumMod val="75000"/>
                  </a:schemeClr>
                </a:solidFill>
              </a:rPr>
              <a:t>Contact interaction analysis of octet baryon </a:t>
            </a:r>
            <a:r>
              <a:rPr lang="en-AU" sz="1200" i="1" dirty="0" err="1">
                <a:solidFill>
                  <a:schemeClr val="accent6">
                    <a:lumMod val="75000"/>
                  </a:schemeClr>
                </a:solidFill>
              </a:rPr>
              <a:t>axialvector</a:t>
            </a:r>
            <a:r>
              <a:rPr lang="en-AU" sz="1200" i="1" dirty="0">
                <a:solidFill>
                  <a:schemeClr val="accent6">
                    <a:lumMod val="75000"/>
                  </a:schemeClr>
                </a:solidFill>
              </a:rPr>
              <a:t> and pseudoscalar form factors</a:t>
            </a:r>
            <a:r>
              <a:rPr lang="en-AU" sz="1200" dirty="0">
                <a:solidFill>
                  <a:schemeClr val="accent6">
                    <a:lumMod val="75000"/>
                  </a:schemeClr>
                </a:solidFill>
              </a:rPr>
              <a:t>, Peng Cheng (</a:t>
            </a:r>
            <a:r>
              <a:rPr lang="ja-JP" altLang="en-US" sz="1200" dirty="0">
                <a:solidFill>
                  <a:schemeClr val="accent6">
                    <a:lumMod val="75000"/>
                  </a:schemeClr>
                </a:solidFill>
              </a:rPr>
              <a:t>程鹏</a:t>
            </a:r>
            <a:r>
              <a:rPr lang="en-US" altLang="ja-JP" sz="1200" dirty="0">
                <a:solidFill>
                  <a:schemeClr val="accent6">
                    <a:lumMod val="75000"/>
                  </a:schemeClr>
                </a:solidFill>
              </a:rPr>
              <a:t>), </a:t>
            </a:r>
            <a:r>
              <a:rPr lang="en-AU" sz="1200" dirty="0">
                <a:solidFill>
                  <a:schemeClr val="accent6">
                    <a:lumMod val="75000"/>
                  </a:schemeClr>
                </a:solidFill>
              </a:rPr>
              <a:t>Fernando E. Serna, Zhao-Qian Yao (</a:t>
            </a:r>
            <a:r>
              <a:rPr lang="ja-JP" altLang="en-US" sz="1200" dirty="0">
                <a:solidFill>
                  <a:schemeClr val="accent6">
                    <a:lumMod val="75000"/>
                  </a:schemeClr>
                </a:solidFill>
              </a:rPr>
              <a:t>姚照千</a:t>
            </a:r>
            <a:r>
              <a:rPr lang="en-US" altLang="ja-JP" sz="1200" dirty="0">
                <a:solidFill>
                  <a:schemeClr val="accent6">
                    <a:lumMod val="75000"/>
                  </a:schemeClr>
                </a:solidFill>
              </a:rPr>
              <a:t>) et al.</a:t>
            </a:r>
            <a:r>
              <a:rPr lang="en-AU" sz="1200" dirty="0">
                <a:solidFill>
                  <a:schemeClr val="accent6">
                    <a:lumMod val="75000"/>
                  </a:schemeClr>
                </a:solidFill>
              </a:rPr>
              <a:t>, NJU-INP 063/22, e-Print: 2207.13811 [hep-</a:t>
            </a:r>
            <a:r>
              <a:rPr lang="en-AU" sz="1200" dirty="0" err="1">
                <a:solidFill>
                  <a:schemeClr val="accent6">
                    <a:lumMod val="75000"/>
                  </a:schemeClr>
                </a:solidFill>
              </a:rPr>
              <a:t>ph</a:t>
            </a:r>
            <a:r>
              <a:rPr lang="en-AU" sz="1200" dirty="0">
                <a:solidFill>
                  <a:schemeClr val="accent6">
                    <a:lumMod val="75000"/>
                  </a:schemeClr>
                </a:solidFill>
              </a:rPr>
              <a:t>], </a:t>
            </a:r>
            <a:r>
              <a:rPr lang="en-AU" sz="1200" b="0" i="0" u="none" strike="noStrike" dirty="0">
                <a:solidFill>
                  <a:srgbClr val="212121"/>
                </a:solidFill>
                <a:effectLst/>
                <a:hlinkClick r:id="rId5"/>
              </a:rPr>
              <a:t>Phys. Rev. D </a:t>
            </a:r>
            <a:r>
              <a:rPr lang="en-AU" sz="1200" b="1" i="0" u="none" strike="noStrike" dirty="0">
                <a:solidFill>
                  <a:srgbClr val="212121"/>
                </a:solidFill>
                <a:effectLst/>
                <a:hlinkClick r:id="rId5"/>
              </a:rPr>
              <a:t>106</a:t>
            </a:r>
            <a:r>
              <a:rPr lang="en-AU" sz="1200" b="0" i="0" u="none" strike="noStrike" dirty="0">
                <a:solidFill>
                  <a:srgbClr val="212121"/>
                </a:solidFill>
                <a:effectLst/>
                <a:hlinkClick r:id="rId5"/>
              </a:rPr>
              <a:t>,(2022) 054031</a:t>
            </a:r>
            <a:endParaRPr lang="en-AU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86BD00-D33E-4696-B2CD-BD14DFEE742A}"/>
              </a:ext>
            </a:extLst>
          </p:cNvPr>
          <p:cNvSpPr txBox="1"/>
          <p:nvPr/>
        </p:nvSpPr>
        <p:spPr>
          <a:xfrm>
            <a:off x="7391400" y="2935069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i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Probability that scalar diquark only picture of proton is consistent with data = 1/7,100,000 </a:t>
            </a:r>
          </a:p>
        </p:txBody>
      </p:sp>
    </p:spTree>
    <p:extLst>
      <p:ext uri="{BB962C8B-B14F-4D97-AF65-F5344CB8AC3E}">
        <p14:creationId xmlns:p14="http://schemas.microsoft.com/office/powerpoint/2010/main" val="345224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86763-B929-8D23-6E89-2F258D717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21100D-6BB1-5E9E-2C9F-16D568E78E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9D4E7-8221-D767-7E72-1E1B1F4EE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94C43-5EEE-4E0A-EC0F-EAE1BADCB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502B65-6CF6-C470-0E04-FD4E64ADE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5F006D-7D1E-998E-5E01-99771EB25A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3951" y="1219200"/>
            <a:ext cx="9944098" cy="3901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0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A36A3BA-4592-3975-5B9A-CE0A3D16FD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172" y="152400"/>
            <a:ext cx="4523924" cy="61836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36838DF-B9ED-0242-F893-711E9A5E04D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AU" sz="3200" b="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Large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sz="32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32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AU" sz="32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AU" sz="3200" b="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Nucleon Axial Form Factor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36838DF-B9ED-0242-F893-711E9A5E04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611" t="-802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55FED3-9C3A-D376-0ADB-954F17EB4D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066800"/>
                <a:ext cx="7315200" cy="4525963"/>
              </a:xfrm>
            </p:spPr>
            <p:txBody>
              <a:bodyPr/>
              <a:lstStyle/>
              <a:p>
                <a:r>
                  <a:rPr lang="en-AU" dirty="0"/>
                  <a:t>Parameter-free CSM predictions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AU" b="0" i="1" smtClean="0">
                        <a:latin typeface="Cambria Math" panose="02040503050406030204" pitchFamily="18" charset="0"/>
                      </a:rPr>
                      <m:t>=10 </m:t>
                    </m:r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AU" dirty="0"/>
              </a:p>
              <a:p>
                <a:pPr>
                  <a:spcAft>
                    <a:spcPts val="1200"/>
                  </a:spcAft>
                </a:pPr>
                <a:r>
                  <a:rPr lang="en-AU" dirty="0"/>
                  <a:t>One other calculation, </a:t>
                </a:r>
                <a:r>
                  <a:rPr lang="en-AU" i="1" dirty="0"/>
                  <a:t>viz</a:t>
                </a:r>
                <a:r>
                  <a:rPr lang="en-AU" dirty="0"/>
                  <a:t>. LCSRs using different models for proton DA ... Only available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AU" b="0" i="1" smtClean="0">
                        <a:latin typeface="Cambria Math" panose="02040503050406030204" pitchFamily="18" charset="0"/>
                      </a:rPr>
                      <m:t>&gt;1 </m:t>
                    </m:r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AU" dirty="0"/>
              </a:p>
              <a:p>
                <a:pPr>
                  <a:spcAft>
                    <a:spcPts val="1200"/>
                  </a:spcAft>
                </a:pPr>
                <a:r>
                  <a:rPr lang="en-US" dirty="0"/>
                  <a:t>CSM prediction agrees with available data: small &amp; large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r>
                  <a:rPr lang="en-AU" b="0" dirty="0"/>
                  <a:t>Large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data from CLAS [Park </a:t>
                </a:r>
                <a:r>
                  <a:rPr lang="en-US" i="1" dirty="0"/>
                  <a:t>et al</a:t>
                </a:r>
                <a:r>
                  <a:rPr lang="en-US" dirty="0"/>
                  <a:t>., Phys. Rev. C 85 (2012) 035208], threshold </a:t>
                </a:r>
                <a14:m>
                  <m:oMath xmlns:m="http://schemas.openxmlformats.org/officeDocument/2006/math">
                    <m:r>
                      <a:rPr lang="en-AU" b="0" i="1" dirty="0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 electroproduction,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A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AU" b="0" i="1" smtClean="0">
                        <a:latin typeface="Cambria Math" panose="02040503050406030204" pitchFamily="18" charset="0"/>
                      </a:rPr>
                      <m:t>≈5</m:t>
                    </m:r>
                    <m:sSubSup>
                      <m:sSubSup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AU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AU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A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AU" dirty="0"/>
              </a:p>
              <a:p>
                <a:pPr lvl="1">
                  <a:spcBef>
                    <a:spcPts val="0"/>
                  </a:spcBef>
                  <a:buFont typeface="Wingdings" panose="05000000000000000000" pitchFamily="2" charset="2"/>
                  <a:buChar char="ü"/>
                </a:pPr>
                <a:r>
                  <a:rPr lang="en-US" sz="2200" dirty="0"/>
                  <a:t>This technique could be used to reach higher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sz="2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2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AU" sz="2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200" dirty="0"/>
              </a:p>
              <a:p>
                <a:pPr>
                  <a:spcBef>
                    <a:spcPts val="1200"/>
                  </a:spcBef>
                  <a:buFont typeface="Wingdings" panose="05000000000000000000" pitchFamily="2" charset="2"/>
                  <a:buChar char="ü"/>
                </a:pPr>
                <a:r>
                  <a:rPr lang="en-US" dirty="0"/>
                  <a:t>Regarding oft-used dipole </a:t>
                </a:r>
                <a:r>
                  <a:rPr lang="en-US" i="1" dirty="0"/>
                  <a:t>Ansatz</a:t>
                </a:r>
                <a:r>
                  <a:rPr lang="en-US" dirty="0"/>
                  <a:t>, </a:t>
                </a:r>
              </a:p>
              <a:p>
                <a:pPr lvl="1">
                  <a:spcBef>
                    <a:spcPts val="0"/>
                  </a:spcBef>
                  <a:buFont typeface="Wingdings" panose="05000000000000000000" pitchFamily="2" charset="2"/>
                  <a:buChar char="ü"/>
                </a:pPr>
                <a:r>
                  <a:rPr lang="en-US" sz="2200" dirty="0"/>
                  <a:t>Fair representation of G</a:t>
                </a:r>
                <a:r>
                  <a:rPr lang="en-US" sz="2200" baseline="-25000" dirty="0"/>
                  <a:t>A</a:t>
                </a:r>
                <a:r>
                  <a:rPr lang="en-US" sz="2200" dirty="0"/>
                  <a:t>(x) on x ∈ [0, 3] = fitting domain</a:t>
                </a:r>
              </a:p>
              <a:p>
                <a:pPr lvl="1">
                  <a:spcBef>
                    <a:spcPts val="0"/>
                  </a:spcBef>
                  <a:buFont typeface="Wingdings" panose="05000000000000000000" pitchFamily="2" charset="2"/>
                  <a:buChar char="ü"/>
                </a:pPr>
                <a:r>
                  <a:rPr lang="en-US" sz="2200" dirty="0"/>
                  <a:t>But outside fitted domain, quality of approximation deteriorates quickly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2200" dirty="0"/>
                  <a:t>dipole overestimates true result by 56% at x = 10</a:t>
                </a:r>
                <a:endParaRPr lang="en-AU" sz="22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55FED3-9C3A-D376-0ADB-954F17EB4D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066800"/>
                <a:ext cx="7315200" cy="4525963"/>
              </a:xfrm>
              <a:blipFill>
                <a:blip r:embed="rId4"/>
                <a:stretch>
                  <a:fillRect l="-917" t="-674" r="-1583" b="-1927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B08CF-6062-ABE3-734E-E2EFA777A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68ED96-B9E9-9677-D93D-DA94D56ED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DC591-A7FD-9EFA-7956-F1E4AAA06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19</a:t>
            </a:fld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B5B8527-404F-6742-0EC5-B5B8F507DDC2}"/>
              </a:ext>
            </a:extLst>
          </p:cNvPr>
          <p:cNvCxnSpPr>
            <a:cxnSpLocks/>
          </p:cNvCxnSpPr>
          <p:nvPr/>
        </p:nvCxnSpPr>
        <p:spPr bwMode="auto">
          <a:xfrm>
            <a:off x="7086600" y="3581400"/>
            <a:ext cx="1600200" cy="767715"/>
          </a:xfrm>
          <a:prstGeom prst="straightConnector1">
            <a:avLst/>
          </a:prstGeom>
          <a:ln w="127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6883C78-55D3-5483-5002-7CBC558A8245}"/>
              </a:ext>
            </a:extLst>
          </p:cNvPr>
          <p:cNvCxnSpPr>
            <a:cxnSpLocks/>
          </p:cNvCxnSpPr>
          <p:nvPr/>
        </p:nvCxnSpPr>
        <p:spPr bwMode="auto">
          <a:xfrm>
            <a:off x="7086600" y="3580129"/>
            <a:ext cx="2667000" cy="1590041"/>
          </a:xfrm>
          <a:prstGeom prst="straightConnector1">
            <a:avLst/>
          </a:prstGeom>
          <a:ln w="127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91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52D85DA-0C46-42AA-90F8-20215465D6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01410" y="2851944"/>
            <a:ext cx="5138190" cy="33202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61F4E2-B5BD-4BD5-AB28-6CA2621B0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Emergence of Hadron Mass … </a:t>
            </a:r>
            <a:r>
              <a:rPr lang="en-GB" i="1" dirty="0"/>
              <a:t>and Structure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B0E5E-0B89-46CE-98E5-F04F289DD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3000"/>
            <a:ext cx="10972800" cy="4525963"/>
          </a:xfrm>
        </p:spPr>
        <p:txBody>
          <a:bodyPr/>
          <a:lstStyle/>
          <a:p>
            <a:r>
              <a:rPr lang="en-GB" dirty="0"/>
              <a:t>Standard Model of Particle Physics has one obvious mass-generating mechanism</a:t>
            </a:r>
          </a:p>
          <a:p>
            <a:pPr marL="0" indent="0">
              <a:buNone/>
            </a:pPr>
            <a:r>
              <a:rPr lang="en-GB" dirty="0"/>
              <a:t>	 = </a:t>
            </a:r>
            <a:r>
              <a:rPr lang="en-GB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Higgs Boson</a:t>
            </a:r>
            <a:r>
              <a:rPr lang="en-GB" dirty="0"/>
              <a:t> … impacts are critical to evolution of Universe as we know it</a:t>
            </a:r>
          </a:p>
          <a:p>
            <a:r>
              <a:rPr lang="en-GB" dirty="0"/>
              <a:t>However, Higgs boson is alone responsible for just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∼ 1%</a:t>
            </a:r>
            <a:r>
              <a:rPr lang="en-GB" dirty="0"/>
              <a:t> of the visible mass in the Universe</a:t>
            </a:r>
          </a:p>
          <a:p>
            <a:r>
              <a:rPr lang="en-GB" dirty="0"/>
              <a:t>Proton mass budget … only 9 MeV/939 MeV is directly from Higgs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5C809-E115-47CD-AED7-951724E51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AD908-BD9D-44D0-8688-D5EF6B8F7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125A2-CE7D-4950-BC19-09139BD6D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1488F52-8C5B-4843-9056-259E268257DD}"/>
              </a:ext>
            </a:extLst>
          </p:cNvPr>
          <p:cNvCxnSpPr>
            <a:cxnSpLocks/>
          </p:cNvCxnSpPr>
          <p:nvPr/>
        </p:nvCxnSpPr>
        <p:spPr bwMode="auto">
          <a:xfrm>
            <a:off x="8632553" y="2636747"/>
            <a:ext cx="1654447" cy="2832191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A55C524-63D1-45C2-BFAB-B6445F812F6D}"/>
              </a:ext>
            </a:extLst>
          </p:cNvPr>
          <p:cNvSpPr txBox="1">
            <a:spLocks/>
          </p:cNvSpPr>
          <p:nvPr/>
        </p:nvSpPr>
        <p:spPr bwMode="auto">
          <a:xfrm>
            <a:off x="609600" y="3108966"/>
            <a:ext cx="6019800" cy="268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/>
              <a:t>Evidently, Nature has another very effective mechanism for producing mass:</a:t>
            </a:r>
          </a:p>
          <a:p>
            <a:pPr marL="0" indent="0">
              <a:buNone/>
            </a:pPr>
            <a:r>
              <a:rPr lang="en-GB" kern="0" dirty="0"/>
              <a:t>	</a:t>
            </a:r>
            <a:r>
              <a:rPr lang="en-GB" sz="2400" kern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Emergent Hadron Mass (EHM)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200" kern="0" dirty="0"/>
              <a:t>Alone, it produces </a:t>
            </a:r>
            <a:r>
              <a:rPr lang="en-GB" sz="2200" kern="0" dirty="0">
                <a:solidFill>
                  <a:srgbClr val="0000FF"/>
                </a:solidFill>
              </a:rPr>
              <a:t>94%</a:t>
            </a:r>
            <a:r>
              <a:rPr lang="en-GB" sz="2200" kern="0" dirty="0"/>
              <a:t> of the proton’s mass</a:t>
            </a:r>
          </a:p>
          <a:p>
            <a:pPr lvl="1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GB" sz="2200" kern="0" dirty="0"/>
              <a:t>Remaining </a:t>
            </a:r>
            <a:r>
              <a:rPr lang="en-GB" sz="2200" kern="0" dirty="0">
                <a:solidFill>
                  <a:srgbClr val="FF6600"/>
                </a:solidFill>
              </a:rPr>
              <a:t>5%</a:t>
            </a:r>
            <a:r>
              <a:rPr lang="en-GB" sz="2200" kern="0" dirty="0"/>
              <a:t> is generated by constructive interference between EHM and Higgs-boson</a:t>
            </a:r>
          </a:p>
          <a:p>
            <a:pPr>
              <a:spcBef>
                <a:spcPts val="2400"/>
              </a:spcBef>
            </a:pPr>
            <a:r>
              <a:rPr lang="en-GB" kern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What are the origins and expressions of EHM?</a:t>
            </a:r>
            <a:endParaRPr lang="en-US" kern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B2374F-5515-4531-80E0-18BEA5DC8638}"/>
              </a:ext>
            </a:extLst>
          </p:cNvPr>
          <p:cNvCxnSpPr/>
          <p:nvPr/>
        </p:nvCxnSpPr>
        <p:spPr bwMode="auto">
          <a:xfrm>
            <a:off x="5562600" y="4648200"/>
            <a:ext cx="22123" cy="22123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29DD77D-3E94-4269-BD3B-A5128859D669}"/>
              </a:ext>
            </a:extLst>
          </p:cNvPr>
          <p:cNvCxnSpPr>
            <a:cxnSpLocks/>
          </p:cNvCxnSpPr>
          <p:nvPr/>
        </p:nvCxnSpPr>
        <p:spPr bwMode="auto">
          <a:xfrm>
            <a:off x="6460605" y="4548552"/>
            <a:ext cx="690471" cy="0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66E41FD-865A-49D7-A6BB-9D7E197FD782}"/>
              </a:ext>
            </a:extLst>
          </p:cNvPr>
          <p:cNvCxnSpPr>
            <a:cxnSpLocks/>
          </p:cNvCxnSpPr>
          <p:nvPr/>
        </p:nvCxnSpPr>
        <p:spPr bwMode="auto">
          <a:xfrm>
            <a:off x="6553200" y="5496741"/>
            <a:ext cx="4038600" cy="94434"/>
          </a:xfrm>
          <a:prstGeom prst="straightConnector1">
            <a:avLst/>
          </a:prstGeom>
          <a:noFill/>
          <a:ln w="12700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729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66CD701-B3D5-76E3-5AA8-08B6216A0B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936" y="960120"/>
            <a:ext cx="5960064" cy="26212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BAF7BB0-77E0-2873-B183-949B06E1A52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AU" sz="3200" b="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Large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sz="32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32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AU" sz="32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AU" sz="3200" b="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Nucleon Axial Form Factor</a:t>
                </a:r>
                <a:endParaRPr lang="en-AU" sz="32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BAF7BB0-77E0-2873-B183-949B06E1A5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611" t="-802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F3D9D1-830C-80B4-378C-AF9DB8E12ED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960121"/>
                <a:ext cx="5715000" cy="5166044"/>
              </a:xfrm>
            </p:spPr>
            <p:txBody>
              <a:bodyPr/>
              <a:lstStyle/>
              <a:p>
                <a:r>
                  <a:rPr lang="en-AU" dirty="0"/>
                  <a:t>Light-front transverse density profiles</a:t>
                </a:r>
              </a:p>
              <a:p>
                <a:endParaRPr lang="en-US" dirty="0"/>
              </a:p>
              <a:p>
                <a:r>
                  <a:rPr lang="en-US" dirty="0"/>
                  <a:t>Omitting </a:t>
                </a:r>
                <a:r>
                  <a:rPr lang="en-US" dirty="0" err="1"/>
                  <a:t>axialvector</a:t>
                </a:r>
                <a:r>
                  <a:rPr lang="en-US" dirty="0"/>
                  <a:t> diquarks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2200" dirty="0"/>
                  <a:t>magnitude of the d quark contribution to GA is just 10% of that from the u quark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2200" dirty="0"/>
                  <a:t>d quark is also much more localized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sz="2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2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sSub>
                            <m:sSubPr>
                              <m:ctrlPr>
                                <a:rPr lang="en-AU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2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AU" sz="22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sub>
                        <m:sup>
                          <m:r>
                            <a:rPr lang="en-AU" sz="2200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p>
                      </m:sSubSup>
                      <m:r>
                        <a:rPr lang="en-AU" sz="2200" b="0" i="1" smtClean="0">
                          <a:latin typeface="Cambria Math" panose="02040503050406030204" pitchFamily="18" charset="0"/>
                        </a:rPr>
                        <m:t>≈0.5 </m:t>
                      </m:r>
                      <m:sSubSup>
                        <m:sSubSupPr>
                          <m:ctrlPr>
                            <a:rPr lang="en-AU" sz="2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2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sSub>
                            <m:sSubPr>
                              <m:ctrlPr>
                                <a:rPr lang="en-AU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2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AU" sz="22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sub>
                        <m:sup>
                          <m:r>
                            <a:rPr lang="en-AU" sz="2200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p>
                      </m:sSubSup>
                    </m:oMath>
                  </m:oMathPara>
                </a14:m>
                <a:endParaRPr lang="en-US" sz="2200" dirty="0"/>
              </a:p>
              <a:p>
                <a:endParaRPr lang="en-US" dirty="0"/>
              </a:p>
              <a:p>
                <a:r>
                  <a:rPr lang="en-US" dirty="0"/>
                  <a:t>Working with realistic </a:t>
                </a:r>
                <a:r>
                  <a:rPr lang="en-US" dirty="0" err="1"/>
                  <a:t>axialvector</a:t>
                </a:r>
                <a:r>
                  <a:rPr lang="en-US" dirty="0"/>
                  <a:t> diquark fraction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2200" dirty="0"/>
                  <a:t>d and u quark transverse profiles are quite similar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sz="2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2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sSub>
                            <m:sSubPr>
                              <m:ctrlPr>
                                <a:rPr lang="en-AU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2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AU" sz="22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sub>
                        <m:sup>
                          <m:r>
                            <a:rPr lang="en-AU" sz="2200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p>
                      </m:sSubSup>
                      <m:r>
                        <a:rPr lang="en-AU" sz="2200" b="0" i="1" smtClean="0">
                          <a:latin typeface="Cambria Math" panose="02040503050406030204" pitchFamily="18" charset="0"/>
                        </a:rPr>
                        <m:t>≈0.9 </m:t>
                      </m:r>
                      <m:sSubSup>
                        <m:sSubSupPr>
                          <m:ctrlPr>
                            <a:rPr lang="en-AU" sz="2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2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sSub>
                            <m:sSubPr>
                              <m:ctrlPr>
                                <a:rPr lang="en-AU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2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AU" sz="22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sub>
                        <m:sup>
                          <m:r>
                            <a:rPr lang="en-AU" sz="2200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p>
                      </m:sSubSup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F3D9D1-830C-80B4-378C-AF9DB8E12E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960121"/>
                <a:ext cx="5715000" cy="5166044"/>
              </a:xfrm>
              <a:blipFill>
                <a:blip r:embed="rId4"/>
                <a:stretch>
                  <a:fillRect l="-1173" t="-826" r="-21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1E43CB-16F4-49BC-570B-8BF416F8D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473E8-9200-FA04-E496-CC021579F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57675-E2FE-1B74-7A1C-DAE040D07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18F3CA-591E-4B4E-16FB-F6FB8C4F01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377" y="3699818"/>
            <a:ext cx="6057900" cy="260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35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5E229E8A-3031-4001-2753-053654909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" name="Picture 7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95F006D-7D1E-998E-5E01-99771EB25A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52400" y="2705258"/>
            <a:ext cx="11775789" cy="32383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9D4E7-8221-D767-7E72-1E1B1F4EEA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68684" y="6611938"/>
            <a:ext cx="4523316" cy="255011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Baryons 2022 - International Conference on the Structure of Baryons                (34)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94C43-5EEE-4E0A-EC0F-EAE1BADCB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76301" y="6307138"/>
            <a:ext cx="7922684" cy="2286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502B65-6CF6-C470-0E04-FD4E64ADE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0801" y="6489701"/>
            <a:ext cx="512233" cy="36512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94319870-3DB1-65F3-3D7C-FDD2E63B6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452437"/>
            <a:ext cx="5791200" cy="19097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937520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0121B-8A5C-E31C-3635-D004FC85F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Baryon Structure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D80115-1C37-7E9D-251D-E036D58459D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762000"/>
                <a:ext cx="10972800" cy="4525963"/>
              </a:xfrm>
            </p:spPr>
            <p:txBody>
              <a:bodyPr/>
              <a:lstStyle/>
              <a:p>
                <a:r>
                  <a:rPr lang="en-US" dirty="0"/>
                  <a:t>Poincaré covariance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irrespective of quark model assignments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</m:oMath>
                </a14:m>
                <a:r>
                  <a:rPr lang="en-US" dirty="0"/>
                  <a:t>,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/>
                  <a:t>	every hadron contains orbital angular momentum, </a:t>
                </a:r>
                <a:r>
                  <a:rPr lang="en-US" i="1" dirty="0"/>
                  <a:t>e.g</a:t>
                </a:r>
                <a:r>
                  <a:rPr lang="en-US" dirty="0"/>
                  <a:t>.,</a:t>
                </a:r>
              </a:p>
              <a:p>
                <a:pPr lvl="1"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200" dirty="0"/>
                  <a:t> contains two S-wave components and two P-wave components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200" dirty="0"/>
                  <a:t>Few systems are simply radial excitations of another</a:t>
                </a:r>
              </a:p>
              <a:p>
                <a:r>
                  <a:rPr lang="en-US" dirty="0"/>
                  <a:t>No separation of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r>
                  <a:rPr lang="en-US" dirty="0"/>
                  <a:t> into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 is Poincaré invariant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200" dirty="0"/>
                  <a:t>Consequently, </a:t>
                </a:r>
                <a:r>
                  <a:rPr lang="en-US" sz="2200" i="1" dirty="0"/>
                  <a:t>e.g</a:t>
                </a:r>
                <a:r>
                  <a:rPr lang="en-US" sz="2200" dirty="0"/>
                  <a:t>., negative parity states are </a:t>
                </a:r>
                <a:r>
                  <a:rPr lang="en-US" sz="2200" u="sng" dirty="0"/>
                  <a:t>not</a:t>
                </a:r>
                <a:r>
                  <a:rPr lang="en-US" sz="2200" dirty="0"/>
                  <a:t> simply orbital angular momentum excitations of positive parity ground states </a:t>
                </a:r>
              </a:p>
              <a:p>
                <a:r>
                  <a:rPr lang="en-US" dirty="0"/>
                  <a:t>In quantum field theory, there is no direct connection between parity and orbital angular momentum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200" dirty="0"/>
                  <a:t>Parity is a Poincaré invariant quantum number</a:t>
                </a:r>
              </a:p>
              <a:p>
                <a:pPr lvl="1"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2200" dirty="0"/>
                  <a:t> is not Poincaré invariant = value depends on the observer’s frame of reference</a:t>
                </a:r>
                <a:endParaRPr lang="en-US" dirty="0"/>
              </a:p>
              <a:p>
                <a:r>
                  <a:rPr lang="en-US" dirty="0"/>
                  <a:t>QCD structure of hadrons – mesons and baryons – is far richer than can be produced by quark models, relativized or not</a:t>
                </a:r>
              </a:p>
              <a:p>
                <a:pPr lvl="1">
                  <a:spcBef>
                    <a:spcPts val="0"/>
                  </a:spcBef>
                  <a:buFont typeface="Wingdings" panose="05000000000000000000" pitchFamily="2" charset="2"/>
                  <a:buChar char="ü"/>
                </a:pPr>
                <a:r>
                  <a:rPr lang="en-US" sz="2200" i="1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Baryons are the most fundamental three-body systems in Nature</a:t>
                </a:r>
              </a:p>
              <a:p>
                <a:pPr lvl="1">
                  <a:spcBef>
                    <a:spcPts val="0"/>
                  </a:spcBef>
                  <a:buFont typeface="Wingdings" panose="05000000000000000000" pitchFamily="2" charset="2"/>
                  <a:buChar char="ü"/>
                </a:pPr>
                <a:r>
                  <a:rPr lang="en-US" sz="2200" i="1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If we don’t understand how QCD, a </a:t>
                </a:r>
                <a:r>
                  <a:rPr lang="en-US" sz="2200" i="1" u="sng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Poincaré-invariant quantum field theory</a:t>
                </a:r>
                <a:r>
                  <a:rPr lang="en-US" sz="2200" i="1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, builds each of the baryons in the complete spectrum, then we don't understand Nature. </a:t>
                </a:r>
                <a:endParaRPr lang="en-GB" sz="2200" i="1" dirty="0">
                  <a:ln w="0"/>
                  <a:solidFill>
                    <a:srgbClr val="C0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  <a:p>
                <a:endParaRPr lang="en-AU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D80115-1C37-7E9D-251D-E036D58459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762000"/>
                <a:ext cx="10972800" cy="4525963"/>
              </a:xfrm>
              <a:blipFill>
                <a:blip r:embed="rId2"/>
                <a:stretch>
                  <a:fillRect l="-611" t="-674" r="-389" b="-2911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E807D-05BB-338D-6BEA-6BD602784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0126FF-6031-4296-2825-A2B956C6F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BDBEC-A6C2-8BF2-FBBA-A2E7F0AF9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830803-A38B-0D4F-9689-4BEE62E44A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400" y="304800"/>
            <a:ext cx="2012789" cy="206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15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7EB52E-9C77-B858-DA29-AC80C262052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r"/>
                <a:r>
                  <a:rPr lang="en-US" sz="2800" dirty="0"/>
                  <a:t>Composition of low-lying J=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  <m:sup>
                        <m:r>
                          <a:rPr lang="en-GB" sz="2800" b="1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GB" sz="2800" b="1" i="0" dirty="0" smtClean="0">
                        <a:latin typeface="Cambria Math" panose="02040503050406030204" pitchFamily="18" charset="0"/>
                      </a:rPr>
                      <m:t>𝚫</m:t>
                    </m:r>
                  </m:oMath>
                </a14:m>
                <a:r>
                  <a:rPr lang="en-US" sz="2800" dirty="0"/>
                  <a:t>-baryons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7EB52E-9C77-B858-DA29-AC80C26205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r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42F6BC-949F-7F81-3222-D211918ED9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990600"/>
                <a:ext cx="10972800" cy="4525963"/>
              </a:xfrm>
            </p:spPr>
            <p:txBody>
              <a:bodyPr/>
              <a:lstStyle/>
              <a:p>
                <a:r>
                  <a:rPr lang="en-US" dirty="0"/>
                  <a:t>Poincaré-covariant </a:t>
                </a:r>
                <a:r>
                  <a:rPr lang="en-US" dirty="0" err="1"/>
                  <a:t>quark+diquark</a:t>
                </a:r>
                <a:r>
                  <a:rPr lang="en-US" dirty="0"/>
                  <a:t> </a:t>
                </a:r>
                <a:r>
                  <a:rPr lang="en-US" dirty="0" err="1"/>
                  <a:t>Faddeev</a:t>
                </a:r>
                <a:r>
                  <a:rPr lang="en-US" dirty="0"/>
                  <a:t> equation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b="0" dirty="0"/>
                  <a:t>    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insights into the structure of four lightest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p>
                        </m:sSup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=(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baryon </a:t>
                </a:r>
                <a:r>
                  <a:rPr lang="en-US" dirty="0" err="1"/>
                  <a:t>multiplets</a:t>
                </a:r>
                <a:r>
                  <a:rPr lang="en-US" dirty="0"/>
                  <a:t>.  </a:t>
                </a:r>
              </a:p>
              <a:p>
                <a:r>
                  <a:rPr lang="en-US" dirty="0"/>
                  <a:t>Prediction: Whilst these systems can contain </a:t>
                </a:r>
                <a:r>
                  <a:rPr lang="en-US" dirty="0" err="1"/>
                  <a:t>isovector-axialvector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1,1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and </a:t>
                </a:r>
                <a:r>
                  <a:rPr lang="en-US" dirty="0" err="1"/>
                  <a:t>isovector</a:t>
                </a:r>
                <a:r>
                  <a:rPr lang="en-US" dirty="0"/>
                  <a:t>-vector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1,1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diquarks, one may neglect the latter and still arrive at a reliable description.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42F6BC-949F-7F81-3222-D211918ED9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990600"/>
                <a:ext cx="10972800" cy="4525963"/>
              </a:xfrm>
              <a:blipFill>
                <a:blip r:embed="rId3"/>
                <a:stretch>
                  <a:fillRect l="-722" t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57793-12A5-20E4-9011-9D96D945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5FF21-DF8C-D61A-66D9-86B31FD67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EA5FA-9F52-DDC0-FB70-6922ADD0B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8A308F97-D66F-2F06-F406-4AC5915C25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70" y="3276600"/>
            <a:ext cx="6861930" cy="29543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EE62068-C63A-82AB-F7A3-EE6820AEF3D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9600" y="2743200"/>
                <a:ext cx="4800600" cy="4525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Wingdings" pitchFamily="2" charset="2"/>
                  <a:buChar char="Ø"/>
                  <a:defRPr sz="2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20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•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en-GB" i="1" kern="0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GB" i="1" kern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kern="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i="1" kern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i="1" kern="0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kern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i="1" kern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kern="0" dirty="0"/>
                  <a:t>) are the simpler systems &amp; features bear some resemblance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kern="0" dirty="0"/>
                  <a:t>      to quark model pictures</a:t>
                </a:r>
              </a:p>
              <a:p>
                <a:pPr lvl="1"/>
                <a:r>
                  <a:rPr lang="en-US" sz="2200" kern="0" dirty="0"/>
                  <a:t>Most prominent rest-frame orbital angular momentum component is </a:t>
                </a:r>
                <a14:m>
                  <m:oMath xmlns:m="http://schemas.openxmlformats.org/officeDocument/2006/math">
                    <m:r>
                      <a:rPr lang="en-GB" sz="2200" i="1" kern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200" kern="0" dirty="0"/>
                  <a:t>-wave 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kern="0" smtClea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GB" sz="2200" i="1" kern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 kern="0" smtClean="0">
                            <a:latin typeface="Cambria Math" panose="02040503050406030204" pitchFamily="18" charset="0"/>
                          </a:rPr>
                          <m:t>1600</m:t>
                        </m:r>
                      </m:e>
                    </m:d>
                    <m:sSup>
                      <m:sSupPr>
                        <m:ctrlPr>
                          <a:rPr lang="en-GB" sz="2200" i="1" kern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200" i="1" kern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i="1" kern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sz="2200" i="1" kern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sz="2200" i="1" kern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200" kern="0" dirty="0"/>
                  <a:t>may fairly be viewed as radial excitation of</a:t>
                </a:r>
                <a:r>
                  <a:rPr lang="en-GB" sz="2200" kern="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ker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GB" sz="2200" i="1" ker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 ker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200" i="1" kern="0" smtClean="0">
                            <a:latin typeface="Cambria Math" panose="02040503050406030204" pitchFamily="18" charset="0"/>
                          </a:rPr>
                          <m:t>232</m:t>
                        </m:r>
                      </m:e>
                    </m:d>
                    <m:sSup>
                      <m:sSupPr>
                        <m:ctrlPr>
                          <a:rPr lang="en-GB" sz="2200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200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sz="2200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sz="2200" i="1" ker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sz="2200" kern="0" dirty="0"/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EE62068-C63A-82AB-F7A3-EE6820AEF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" y="2743200"/>
                <a:ext cx="4800600" cy="4525963"/>
              </a:xfrm>
              <a:prstGeom prst="rect">
                <a:avLst/>
              </a:prstGeom>
              <a:blipFill>
                <a:blip r:embed="rId5"/>
                <a:stretch>
                  <a:fillRect l="-165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A985075-962D-428A-8C73-C5B0584C3ECC}"/>
                  </a:ext>
                </a:extLst>
              </p:cNvPr>
              <p:cNvSpPr/>
              <p:nvPr/>
            </p:nvSpPr>
            <p:spPr bwMode="auto">
              <a:xfrm>
                <a:off x="8686800" y="2918778"/>
                <a:ext cx="2794001" cy="81502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1600</m:t>
                        </m:r>
                      </m:e>
                    </m:d>
                    <m:sSup>
                      <m:sSupPr>
                        <m:ctrlPr>
                          <a:rPr lang="en-GB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i="1" ker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mainly </a:t>
                </a:r>
                <a14:m>
                  <m:oMath xmlns:m="http://schemas.openxmlformats.org/officeDocument/2006/math">
                    <m:r>
                      <a:rPr lang="en-GB" i="1" ker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kern="0" dirty="0"/>
                  <a:t>-wave, but significant </a:t>
                </a:r>
                <a14:m>
                  <m:oMath xmlns:m="http://schemas.openxmlformats.org/officeDocument/2006/math">
                    <m:r>
                      <a:rPr lang="en-GB" b="0" i="1" kern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kern="0" dirty="0"/>
                  <a:t>-wave.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A985075-962D-428A-8C73-C5B0584C3E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86800" y="2918778"/>
                <a:ext cx="2794001" cy="815022"/>
              </a:xfrm>
              <a:prstGeom prst="rect">
                <a:avLst/>
              </a:prstGeom>
              <a:blipFill>
                <a:blip r:embed="rId6"/>
                <a:stretch>
                  <a:fillRect l="-1747" r="-218" b="-9701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CE426B3-4B50-159F-7190-C4A18F209106}"/>
                  </a:ext>
                </a:extLst>
              </p:cNvPr>
              <p:cNvSpPr/>
              <p:nvPr/>
            </p:nvSpPr>
            <p:spPr bwMode="auto">
              <a:xfrm>
                <a:off x="5142443" y="3200400"/>
                <a:ext cx="2706158" cy="50673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1232</m:t>
                        </m:r>
                      </m:e>
                    </m:d>
                    <m:sSup>
                      <m:sSupPr>
                        <m:ctrlPr>
                          <a:rPr lang="en-GB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i="1" ker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mainly </a:t>
                </a:r>
                <a14:m>
                  <m:oMath xmlns:m="http://schemas.openxmlformats.org/officeDocument/2006/math">
                    <m:r>
                      <a:rPr lang="en-GB" i="1" ker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kern="0" dirty="0"/>
                  <a:t>-wave.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CE426B3-4B50-159F-7190-C4A18F2091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42443" y="3200400"/>
                <a:ext cx="2706158" cy="506730"/>
              </a:xfrm>
              <a:prstGeom prst="rect">
                <a:avLst/>
              </a:prstGeom>
              <a:blipFill>
                <a:blip r:embed="rId7"/>
                <a:stretch>
                  <a:fillRect r="-1802" b="-12048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489E2BBF-2A5D-8CFD-7698-23D50B7C4CED}"/>
              </a:ext>
            </a:extLst>
          </p:cNvPr>
          <p:cNvSpPr/>
          <p:nvPr/>
        </p:nvSpPr>
        <p:spPr bwMode="auto">
          <a:xfrm>
            <a:off x="6594478" y="6198236"/>
            <a:ext cx="4942415" cy="3651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Rest-frame angular momentum decompositions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58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7EB52E-9C77-B858-DA29-AC80C262052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r"/>
                <a:r>
                  <a:rPr lang="en-US" sz="2800" dirty="0"/>
                  <a:t>Composition of low-lying J=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  <m:sup>
                        <m:r>
                          <a:rPr lang="en-GB" sz="2800" b="1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GB" sz="2800" b="1" i="0" dirty="0" smtClean="0">
                        <a:latin typeface="Cambria Math" panose="02040503050406030204" pitchFamily="18" charset="0"/>
                      </a:rPr>
                      <m:t>𝚫</m:t>
                    </m:r>
                  </m:oMath>
                </a14:m>
                <a:r>
                  <a:rPr lang="en-US" sz="2800" dirty="0"/>
                  <a:t>-baryons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7EB52E-9C77-B858-DA29-AC80C26205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r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42F6BC-949F-7F81-3222-D211918ED9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990600"/>
                <a:ext cx="10972800" cy="4525963"/>
              </a:xfrm>
            </p:spPr>
            <p:txBody>
              <a:bodyPr/>
              <a:lstStyle/>
              <a:p>
                <a:r>
                  <a:rPr lang="en-US" dirty="0"/>
                  <a:t>Poincaré-covariant </a:t>
                </a:r>
                <a:r>
                  <a:rPr lang="en-US" dirty="0" err="1"/>
                  <a:t>quark+diquark</a:t>
                </a:r>
                <a:r>
                  <a:rPr lang="en-US" dirty="0"/>
                  <a:t> </a:t>
                </a:r>
                <a:r>
                  <a:rPr lang="en-US" dirty="0" err="1"/>
                  <a:t>Faddeev</a:t>
                </a:r>
                <a:r>
                  <a:rPr lang="en-US" dirty="0"/>
                  <a:t> equation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b="0" dirty="0"/>
                  <a:t>    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insights into the structure of four lightest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p>
                        </m:sSup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=(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baryon </a:t>
                </a:r>
                <a:r>
                  <a:rPr lang="en-US" dirty="0" err="1"/>
                  <a:t>multiplets</a:t>
                </a:r>
                <a:r>
                  <a:rPr lang="en-US" dirty="0"/>
                  <a:t>.  </a:t>
                </a:r>
              </a:p>
              <a:p>
                <a:r>
                  <a:rPr lang="en-US" dirty="0"/>
                  <a:t>Prediction: Whilst these systems can contain </a:t>
                </a:r>
                <a:r>
                  <a:rPr lang="en-US" dirty="0" err="1"/>
                  <a:t>isovector-axialvector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and </a:t>
                </a:r>
                <a:r>
                  <a:rPr lang="en-US" dirty="0" err="1"/>
                  <a:t>isovector</a:t>
                </a:r>
                <a:r>
                  <a:rPr lang="en-US" dirty="0"/>
                  <a:t>-vector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diquarks, one may neglect the latter and still arrive at a reliable description.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42F6BC-949F-7F81-3222-D211918ED9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990600"/>
                <a:ext cx="10972800" cy="4525963"/>
              </a:xfrm>
              <a:blipFill>
                <a:blip r:embed="rId3"/>
                <a:stretch>
                  <a:fillRect l="-722" t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57793-12A5-20E4-9011-9D96D945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5FF21-DF8C-D61A-66D9-86B31FD67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EA5FA-9F52-DDC0-FB70-6922ADD0B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308F97-D66F-2F06-F406-4AC5915C25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54601" y="3276645"/>
            <a:ext cx="6984999" cy="29171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EE62068-C63A-82AB-F7A3-EE6820AEF3D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9599" y="2743200"/>
                <a:ext cx="4987923" cy="4525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Wingdings" pitchFamily="2" charset="2"/>
                  <a:buChar char="Ø"/>
                  <a:defRPr sz="2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20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•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en-GB" i="1" kern="0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GB" i="1" kern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kern="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i="1" kern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i="1" kern="0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kern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b="0" i="1" kern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kern="0" dirty="0"/>
                  <a:t>) states are more complex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ker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GB" sz="2200" i="1" ker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 ker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200" b="0" i="1" kern="0" smtClean="0">
                            <a:latin typeface="Cambria Math" panose="02040503050406030204" pitchFamily="18" charset="0"/>
                          </a:rPr>
                          <m:t>94</m:t>
                        </m:r>
                        <m:r>
                          <a:rPr lang="en-GB" sz="2200" i="1" ker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en-GB" sz="2200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200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sz="2200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sz="2200" b="0" i="1" kern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2200" i="1" ker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kern="0" dirty="0"/>
                  <a:t>doesn’t look much</a:t>
                </a:r>
              </a:p>
              <a:p>
                <a:pPr marL="457200" lvl="1" indent="0">
                  <a:spcBef>
                    <a:spcPts val="0"/>
                  </a:spcBef>
                  <a:buNone/>
                </a:pPr>
                <a:r>
                  <a:rPr lang="en-US" sz="2200" kern="0" dirty="0"/>
                  <a:t>     like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ker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GB" sz="2200" i="1" ker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 kern="0">
                            <a:latin typeface="Cambria Math" panose="02040503050406030204" pitchFamily="18" charset="0"/>
                          </a:rPr>
                          <m:t>1700</m:t>
                        </m:r>
                      </m:e>
                    </m:d>
                    <m:sSup>
                      <m:sSupPr>
                        <m:ctrlPr>
                          <a:rPr lang="en-GB" sz="2200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200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sz="2200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sz="2200" i="1" ker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2200" i="1" ker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kern="0" dirty="0"/>
                  <a:t>radial excitation </a:t>
                </a:r>
              </a:p>
              <a:p>
                <a:pPr lvl="1"/>
                <a:r>
                  <a:rPr lang="en-US" sz="2400" dirty="0"/>
                  <a:t>Rest-frame wave function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kern="0" smtClea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GB" sz="2400" i="1" ker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 ker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400" b="0" i="1" kern="0" smtClean="0">
                            <a:latin typeface="Cambria Math" panose="02040503050406030204" pitchFamily="18" charset="0"/>
                          </a:rPr>
                          <m:t>70</m:t>
                        </m:r>
                        <m:r>
                          <a:rPr lang="en-GB" sz="2400" i="1" ker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en-GB" sz="2400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400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sz="2400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sz="2400" i="1" ker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2400" i="1" ker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is predominantly</a:t>
                </a:r>
              </a:p>
              <a:p>
                <a:pPr marL="457200" lvl="1" indent="0">
                  <a:spcBef>
                    <a:spcPts val="0"/>
                  </a:spcBef>
                  <a:buNone/>
                </a:pPr>
                <a:r>
                  <a:rPr lang="en-US" sz="2400" dirty="0"/>
                  <a:t>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sz="2400" dirty="0"/>
                  <a:t>-wave</a:t>
                </a:r>
              </a:p>
              <a:p>
                <a:pPr lvl="1"/>
                <a:r>
                  <a:rPr lang="en-US" sz="2400" dirty="0"/>
                  <a:t>but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ker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GB" sz="2400" i="1" ker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 kern="0">
                            <a:latin typeface="Cambria Math" panose="02040503050406030204" pitchFamily="18" charset="0"/>
                          </a:rPr>
                          <m:t>1940</m:t>
                        </m:r>
                      </m:e>
                    </m:d>
                    <m:sSup>
                      <m:sSupPr>
                        <m:ctrlPr>
                          <a:rPr lang="en-GB" sz="2400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400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sz="2400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sz="2400" i="1" ker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is largely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400" dirty="0"/>
                  <a:t>-wave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EE62068-C63A-82AB-F7A3-EE6820AEF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599" y="2743200"/>
                <a:ext cx="4987923" cy="4525963"/>
              </a:xfrm>
              <a:prstGeom prst="rect">
                <a:avLst/>
              </a:prstGeom>
              <a:blipFill>
                <a:blip r:embed="rId5"/>
                <a:stretch>
                  <a:fillRect r="-73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A985075-962D-428A-8C73-C5B0584C3ECC}"/>
                  </a:ext>
                </a:extLst>
              </p:cNvPr>
              <p:cNvSpPr/>
              <p:nvPr/>
            </p:nvSpPr>
            <p:spPr bwMode="auto">
              <a:xfrm>
                <a:off x="8686800" y="2918778"/>
                <a:ext cx="2794001" cy="81502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1940</m:t>
                        </m:r>
                      </m:e>
                    </m:d>
                    <m:sSup>
                      <m:sSupPr>
                        <m:ctrlPr>
                          <a:rPr lang="en-GB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b="0" i="1" kern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mainly </a:t>
                </a:r>
                <a14:m>
                  <m:oMath xmlns:m="http://schemas.openxmlformats.org/officeDocument/2006/math">
                    <m:r>
                      <a:rPr lang="en-GB" i="1" ker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kern="0" dirty="0"/>
                  <a:t>-wave! </a:t>
                </a:r>
                <a:r>
                  <a:rPr lang="en-GB" kern="0" dirty="0"/>
                  <a:t>Unlike quark model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A985075-962D-428A-8C73-C5B0584C3E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86800" y="2918778"/>
                <a:ext cx="2794001" cy="815022"/>
              </a:xfrm>
              <a:prstGeom prst="rect">
                <a:avLst/>
              </a:prstGeom>
              <a:blipFill>
                <a:blip r:embed="rId6"/>
                <a:stretch>
                  <a:fillRect l="-1747" r="-873" b="-4478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CE426B3-4B50-159F-7190-C4A18F209106}"/>
                  </a:ext>
                </a:extLst>
              </p:cNvPr>
              <p:cNvSpPr/>
              <p:nvPr/>
            </p:nvSpPr>
            <p:spPr bwMode="auto">
              <a:xfrm>
                <a:off x="5054601" y="3200400"/>
                <a:ext cx="2794000" cy="50673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1700</m:t>
                        </m:r>
                      </m:e>
                    </m:d>
                    <m:sSup>
                      <m:sSupPr>
                        <m:ctrlPr>
                          <a:rPr lang="en-GB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b="0" i="1" kern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mainly </a:t>
                </a:r>
                <a14:m>
                  <m:oMath xmlns:m="http://schemas.openxmlformats.org/officeDocument/2006/math">
                    <m:r>
                      <a:rPr lang="en-GB" b="0" i="1" kern="0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kern="0" dirty="0"/>
                  <a:t>-wave.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CE426B3-4B50-159F-7190-C4A18F2091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54601" y="3200400"/>
                <a:ext cx="2794000" cy="506730"/>
              </a:xfrm>
              <a:prstGeom prst="rect">
                <a:avLst/>
              </a:prstGeom>
              <a:blipFill>
                <a:blip r:embed="rId7"/>
                <a:stretch>
                  <a:fillRect b="-3614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489E2BBF-2A5D-8CFD-7698-23D50B7C4CED}"/>
              </a:ext>
            </a:extLst>
          </p:cNvPr>
          <p:cNvSpPr/>
          <p:nvPr/>
        </p:nvSpPr>
        <p:spPr bwMode="auto">
          <a:xfrm>
            <a:off x="6594478" y="6198236"/>
            <a:ext cx="4942415" cy="3651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Rest-frame angular momentum decompositions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96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7EB52E-9C77-B858-DA29-AC80C262052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r"/>
                <a:r>
                  <a:rPr lang="en-US" sz="2800" dirty="0"/>
                  <a:t>Composition of low-lying J=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  <m:sup>
                        <m:r>
                          <a:rPr lang="en-GB" sz="2800" b="1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GB" sz="2800" b="1" i="0" dirty="0" smtClean="0">
                        <a:latin typeface="Cambria Math" panose="02040503050406030204" pitchFamily="18" charset="0"/>
                      </a:rPr>
                      <m:t>𝚫</m:t>
                    </m:r>
                  </m:oMath>
                </a14:m>
                <a:r>
                  <a:rPr lang="en-US" sz="2800" dirty="0"/>
                  <a:t>-baryons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7EB52E-9C77-B858-DA29-AC80C26205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r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42F6BC-949F-7F81-3222-D211918ED9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990600"/>
                <a:ext cx="10972800" cy="4525963"/>
              </a:xfrm>
            </p:spPr>
            <p:txBody>
              <a:bodyPr/>
              <a:lstStyle/>
              <a:p>
                <a:r>
                  <a:rPr lang="en-US" dirty="0"/>
                  <a:t>Poincaré-covariant </a:t>
                </a:r>
                <a:r>
                  <a:rPr lang="en-US" dirty="0" err="1"/>
                  <a:t>quark+diquark</a:t>
                </a:r>
                <a:r>
                  <a:rPr lang="en-US" dirty="0"/>
                  <a:t> </a:t>
                </a:r>
                <a:r>
                  <a:rPr lang="en-US" dirty="0" err="1"/>
                  <a:t>Faddeev</a:t>
                </a:r>
                <a:r>
                  <a:rPr lang="en-US" dirty="0"/>
                  <a:t> equation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b="0" dirty="0"/>
                  <a:t>    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insights into the structure of four lightest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p>
                        </m:sSup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=(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baryon </a:t>
                </a:r>
                <a:r>
                  <a:rPr lang="en-US" dirty="0" err="1"/>
                  <a:t>multiplets</a:t>
                </a:r>
                <a:r>
                  <a:rPr lang="en-US" dirty="0"/>
                  <a:t>.  </a:t>
                </a:r>
              </a:p>
              <a:p>
                <a:r>
                  <a:rPr lang="en-US" dirty="0"/>
                  <a:t>Prediction: Whilst these systems can contain </a:t>
                </a:r>
                <a:r>
                  <a:rPr lang="en-US" dirty="0" err="1"/>
                  <a:t>isovector-axialvector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1,1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and </a:t>
                </a:r>
                <a:r>
                  <a:rPr lang="en-US" dirty="0" err="1"/>
                  <a:t>isovector</a:t>
                </a:r>
                <a:r>
                  <a:rPr lang="en-US" dirty="0"/>
                  <a:t>-vector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1,1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diquarks, one may neglect the latter and still arrive at a reliable description.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42F6BC-949F-7F81-3222-D211918ED9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990600"/>
                <a:ext cx="10972800" cy="4525963"/>
              </a:xfrm>
              <a:blipFill>
                <a:blip r:embed="rId3"/>
                <a:stretch>
                  <a:fillRect l="-722" t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57793-12A5-20E4-9011-9D96D945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5FF21-DF8C-D61A-66D9-86B31FD67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EA5FA-9F52-DDC0-FB70-6922ADD0B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308F97-D66F-2F06-F406-4AC5915C25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54601" y="3276645"/>
            <a:ext cx="6984999" cy="29171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EE62068-C63A-82AB-F7A3-EE6820AEF3D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9599" y="2743200"/>
                <a:ext cx="4987923" cy="4525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Wingdings" pitchFamily="2" charset="2"/>
                  <a:buChar char="Ø"/>
                  <a:defRPr sz="2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20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•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en-GB" i="1" kern="0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GB" i="1" kern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kern="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i="1" kern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i="1" kern="0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kern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b="0" i="1" kern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kern="0" dirty="0"/>
                  <a:t>) states are more complex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ker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GB" sz="2200" i="1" ker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 ker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200" b="0" i="1" kern="0" smtClean="0">
                            <a:latin typeface="Cambria Math" panose="02040503050406030204" pitchFamily="18" charset="0"/>
                          </a:rPr>
                          <m:t>94</m:t>
                        </m:r>
                        <m:r>
                          <a:rPr lang="en-GB" sz="2200" i="1" ker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en-GB" sz="2200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200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sz="2200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sz="2200" b="0" i="1" kern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2200" i="1" ker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kern="0" dirty="0"/>
                  <a:t>doesn’t look much</a:t>
                </a:r>
              </a:p>
              <a:p>
                <a:pPr marL="457200" lvl="1" indent="0">
                  <a:spcBef>
                    <a:spcPts val="0"/>
                  </a:spcBef>
                  <a:buNone/>
                </a:pPr>
                <a:r>
                  <a:rPr lang="en-US" sz="2200" kern="0" dirty="0"/>
                  <a:t>     like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ker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GB" sz="2200" i="1" ker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 kern="0">
                            <a:latin typeface="Cambria Math" panose="02040503050406030204" pitchFamily="18" charset="0"/>
                          </a:rPr>
                          <m:t>1700</m:t>
                        </m:r>
                      </m:e>
                    </m:d>
                    <m:sSup>
                      <m:sSupPr>
                        <m:ctrlPr>
                          <a:rPr lang="en-GB" sz="2200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200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sz="2200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sz="2200" i="1" ker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2200" i="1" ker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kern="0" dirty="0"/>
                  <a:t>radial excitation </a:t>
                </a:r>
              </a:p>
              <a:p>
                <a:pPr lvl="1"/>
                <a:r>
                  <a:rPr lang="en-US" sz="2400" dirty="0"/>
                  <a:t>Rest-frame wave function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kern="0" smtClea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GB" sz="2400" i="1" ker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 ker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400" b="0" i="1" kern="0" smtClean="0">
                            <a:latin typeface="Cambria Math" panose="02040503050406030204" pitchFamily="18" charset="0"/>
                          </a:rPr>
                          <m:t>70</m:t>
                        </m:r>
                        <m:r>
                          <a:rPr lang="en-GB" sz="2400" i="1" ker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en-GB" sz="2400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400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sz="2400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sz="2400" i="1" ker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2400" i="1" ker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is predominantly</a:t>
                </a:r>
              </a:p>
              <a:p>
                <a:pPr marL="457200" lvl="1" indent="0">
                  <a:spcBef>
                    <a:spcPts val="0"/>
                  </a:spcBef>
                  <a:buNone/>
                </a:pPr>
                <a:r>
                  <a:rPr lang="en-US" sz="2400" dirty="0"/>
                  <a:t>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sz="2400" dirty="0"/>
                  <a:t>-wave</a:t>
                </a:r>
              </a:p>
              <a:p>
                <a:pPr lvl="1"/>
                <a:r>
                  <a:rPr lang="en-US" sz="2400" dirty="0"/>
                  <a:t>but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ker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GB" sz="2400" i="1" ker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 kern="0">
                            <a:latin typeface="Cambria Math" panose="02040503050406030204" pitchFamily="18" charset="0"/>
                          </a:rPr>
                          <m:t>1940</m:t>
                        </m:r>
                      </m:e>
                    </m:d>
                    <m:sSup>
                      <m:sSupPr>
                        <m:ctrlPr>
                          <a:rPr lang="en-GB" sz="2400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400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sz="2400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sz="2400" i="1" ker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is largely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400" dirty="0"/>
                  <a:t>-wave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EE62068-C63A-82AB-F7A3-EE6820AEF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599" y="2743200"/>
                <a:ext cx="4987923" cy="4525963"/>
              </a:xfrm>
              <a:prstGeom prst="rect">
                <a:avLst/>
              </a:prstGeom>
              <a:blipFill>
                <a:blip r:embed="rId5"/>
                <a:stretch>
                  <a:fillRect r="-110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A985075-962D-428A-8C73-C5B0584C3ECC}"/>
                  </a:ext>
                </a:extLst>
              </p:cNvPr>
              <p:cNvSpPr/>
              <p:nvPr/>
            </p:nvSpPr>
            <p:spPr bwMode="auto">
              <a:xfrm>
                <a:off x="8686800" y="2918778"/>
                <a:ext cx="2794001" cy="81502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1940</m:t>
                        </m:r>
                      </m:e>
                    </m:d>
                    <m:sSup>
                      <m:sSupPr>
                        <m:ctrlPr>
                          <a:rPr lang="en-GB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b="0" i="1" kern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mainly </a:t>
                </a:r>
                <a14:m>
                  <m:oMath xmlns:m="http://schemas.openxmlformats.org/officeDocument/2006/math">
                    <m:r>
                      <a:rPr lang="en-GB" i="1" ker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kern="0" dirty="0"/>
                  <a:t>-wave! </a:t>
                </a:r>
                <a:r>
                  <a:rPr lang="en-GB" kern="0" dirty="0"/>
                  <a:t>Unlike quark model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A985075-962D-428A-8C73-C5B0584C3E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86800" y="2918778"/>
                <a:ext cx="2794001" cy="815022"/>
              </a:xfrm>
              <a:prstGeom prst="rect">
                <a:avLst/>
              </a:prstGeom>
              <a:blipFill>
                <a:blip r:embed="rId6"/>
                <a:stretch>
                  <a:fillRect l="-1747" r="-873" b="-4478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CE426B3-4B50-159F-7190-C4A18F209106}"/>
                  </a:ext>
                </a:extLst>
              </p:cNvPr>
              <p:cNvSpPr/>
              <p:nvPr/>
            </p:nvSpPr>
            <p:spPr bwMode="auto">
              <a:xfrm>
                <a:off x="5054601" y="3200400"/>
                <a:ext cx="2794000" cy="50673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1700</m:t>
                        </m:r>
                      </m:e>
                    </m:d>
                    <m:sSup>
                      <m:sSupPr>
                        <m:ctrlPr>
                          <a:rPr lang="en-GB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b="0" i="1" kern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mainly </a:t>
                </a:r>
                <a14:m>
                  <m:oMath xmlns:m="http://schemas.openxmlformats.org/officeDocument/2006/math">
                    <m:r>
                      <a:rPr lang="en-GB" b="0" i="1" kern="0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kern="0" dirty="0"/>
                  <a:t>-wave.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CE426B3-4B50-159F-7190-C4A18F2091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54601" y="3200400"/>
                <a:ext cx="2794000" cy="506730"/>
              </a:xfrm>
              <a:prstGeom prst="rect">
                <a:avLst/>
              </a:prstGeom>
              <a:blipFill>
                <a:blip r:embed="rId7"/>
                <a:stretch>
                  <a:fillRect b="-3614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489E2BBF-2A5D-8CFD-7698-23D50B7C4CED}"/>
              </a:ext>
            </a:extLst>
          </p:cNvPr>
          <p:cNvSpPr/>
          <p:nvPr/>
        </p:nvSpPr>
        <p:spPr bwMode="auto">
          <a:xfrm>
            <a:off x="6594478" y="6198236"/>
            <a:ext cx="4942415" cy="3651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Rest-frame angular momentum decompositions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6AC98D-F090-085C-002B-3BB50BEEBFDE}"/>
              </a:ext>
            </a:extLst>
          </p:cNvPr>
          <p:cNvSpPr txBox="1"/>
          <p:nvPr/>
        </p:nvSpPr>
        <p:spPr>
          <a:xfrm>
            <a:off x="1905000" y="1260127"/>
            <a:ext cx="8458200" cy="138499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Large momentum transfer resonance electroexcitation experiments can test these predictions; so, will shed light on the nature of emergent hadron mass.</a:t>
            </a:r>
          </a:p>
        </p:txBody>
      </p:sp>
    </p:spTree>
    <p:extLst>
      <p:ext uri="{BB962C8B-B14F-4D97-AF65-F5344CB8AC3E}">
        <p14:creationId xmlns:p14="http://schemas.microsoft.com/office/powerpoint/2010/main" val="427287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E7A14-B903-4F08-BFA5-AB71A70E9F30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6000" i="1" dirty="0">
                <a:ln/>
                <a:solidFill>
                  <a:schemeClr val="accent3"/>
                </a:solidFill>
              </a:rPr>
              <a:t>Parton Distribution Functions</a:t>
            </a:r>
            <a:endParaRPr lang="en-US" sz="6000" i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1BF165-AA29-4011-B880-9F5C20034D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1D006-3878-41F0-8269-1B794FDD4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30E09-5CE1-4256-92FB-EA6A8523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489B8-7578-49C7-B8F4-89C2E364D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E0CC1D3C-C4F1-4BCF-BF52-A34A777318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398614"/>
            <a:ext cx="4872031" cy="365220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2127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E78EF-3932-4E67-A2E7-41B49CBCA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and pion distribution functions in counterpoint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7B1343-747A-476C-8DBB-1173C961530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066800"/>
                <a:ext cx="7239000" cy="4906964"/>
              </a:xfrm>
            </p:spPr>
            <p:txBody>
              <a:bodyPr/>
              <a:lstStyle/>
              <a:p>
                <a:r>
                  <a:rPr lang="en-GB" dirty="0"/>
                  <a:t>Symmetry-preserving analyses using continuum Schwinger function methods (CSMs) deliver hadron scale DFs that agree with QCD constraints</a:t>
                </a:r>
              </a:p>
              <a:p>
                <a:r>
                  <a:rPr lang="en-GB" dirty="0"/>
                  <a:t>Valence-quark degrees-of-freedom carry all hadron’s momentum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GB" dirty="0"/>
                  <a:t>:</a:t>
                </a:r>
              </a:p>
              <a:p>
                <a:pPr>
                  <a:spcBef>
                    <a:spcPts val="900"/>
                  </a:spcBef>
                </a:pPr>
                <a:r>
                  <a:rPr lang="en-GB" dirty="0"/>
                  <a:t>Diquark correlations in proton, induced by EHM</a:t>
                </a:r>
              </a:p>
              <a:p>
                <a:pPr marL="800100" lvl="2" indent="0">
                  <a:buNone/>
                </a:pPr>
                <a:r>
                  <a:rPr lang="en-GB" sz="22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⇒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)≠2</m:t>
                    </m:r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d>
                      <m:d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sz="2200" dirty="0"/>
              </a:p>
              <a:p>
                <a:r>
                  <a:rPr lang="en-US" dirty="0"/>
                  <a:t>Proton and pion valence-quark DFs have markedly different </a:t>
                </a:r>
                <a:r>
                  <a:rPr lang="en-US" dirty="0" err="1"/>
                  <a:t>behaviour</a:t>
                </a:r>
                <a:endParaRPr lang="en-US" dirty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p>
                    </m:sSup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 is Nature’s most dilated DF</a:t>
                </a:r>
              </a:p>
              <a:p>
                <a:pPr marL="971550" lvl="1" indent="-514350">
                  <a:buFont typeface="+mj-lt"/>
                  <a:buAutoNum type="romanLcPeriod"/>
                </a:pPr>
                <a:r>
                  <a:rPr lang="en-US" sz="2200" dirty="0"/>
                  <a:t>“Obvious” because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/>
                  <a:t> vs.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200" dirty="0"/>
                  <a:t> </a:t>
                </a:r>
                <a:r>
                  <a:rPr lang="en-US" sz="2200" dirty="0" err="1"/>
                  <a:t>behaviour</a:t>
                </a:r>
                <a:r>
                  <a:rPr lang="en-US" sz="2200" dirty="0"/>
                  <a:t> &amp; preservation of this unit difference under evolution</a:t>
                </a:r>
              </a:p>
              <a:p>
                <a:pPr marL="971550" lvl="1" indent="-514350">
                  <a:spcBef>
                    <a:spcPts val="0"/>
                  </a:spcBef>
                  <a:buFont typeface="+mj-lt"/>
                  <a:buAutoNum type="romanLcPeriod"/>
                </a:pPr>
                <a:r>
                  <a:rPr lang="en-US" sz="2200" dirty="0"/>
                  <a:t>Also “hidden” = strong EHM-induced broadening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7B1343-747A-476C-8DBB-1173C96153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066800"/>
                <a:ext cx="7239000" cy="4906964"/>
              </a:xfrm>
              <a:blipFill>
                <a:blip r:embed="rId2"/>
                <a:stretch>
                  <a:fillRect l="-926" t="-870" r="-1094" b="-2484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293C1A-EDA7-4E21-AA0E-FC5C061F6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2DD44-39F5-4C04-A784-EF22937A9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B24E5-E491-4FC2-8747-B7E6F662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AC3599-7F5B-4CCE-B597-90B61AEE72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53639" y="809179"/>
            <a:ext cx="4158025" cy="54588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8F01C66-BA3E-42A8-9A74-862DF1BB8C3B}"/>
              </a:ext>
            </a:extLst>
          </p:cNvPr>
          <p:cNvSpPr txBox="1"/>
          <p:nvPr/>
        </p:nvSpPr>
        <p:spPr>
          <a:xfrm>
            <a:off x="10668000" y="3962400"/>
            <a:ext cx="12254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u in proton</a:t>
            </a:r>
          </a:p>
          <a:p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d in proton</a:t>
            </a:r>
          </a:p>
          <a:p>
            <a:r>
              <a:rPr lang="en-GB" dirty="0">
                <a:solidFill>
                  <a:srgbClr val="008000"/>
                </a:solidFill>
              </a:rPr>
              <a:t>u in pion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B7BF20-1E83-4DF8-ABA2-1E5DB772F5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514600"/>
            <a:ext cx="4267200" cy="44487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F27DCED-124A-4582-8812-6C73F4E9200F}"/>
              </a:ext>
            </a:extLst>
          </p:cNvPr>
          <p:cNvSpPr txBox="1"/>
          <p:nvPr/>
        </p:nvSpPr>
        <p:spPr>
          <a:xfrm>
            <a:off x="609600" y="622626"/>
            <a:ext cx="5943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accent1">
                    <a:lumMod val="75000"/>
                  </a:schemeClr>
                </a:solidFill>
              </a:rPr>
              <a:t>Proton and pion distribution functions in counterpoint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GB" sz="1400" dirty="0" err="1">
                <a:solidFill>
                  <a:schemeClr val="accent1">
                    <a:lumMod val="75000"/>
                  </a:schemeClr>
                </a:solidFill>
              </a:rPr>
              <a:t>Ya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 Lu (</a:t>
            </a:r>
            <a:r>
              <a:rPr lang="ja-JP" altLang="en-US" sz="1400" dirty="0">
                <a:solidFill>
                  <a:schemeClr val="accent1">
                    <a:lumMod val="75000"/>
                  </a:schemeClr>
                </a:solidFill>
              </a:rPr>
              <a:t>陆亚</a:t>
            </a:r>
            <a:r>
              <a:rPr lang="en-US" altLang="ja-JP" sz="1400" dirty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en-US" altLang="ja-JP" sz="1400" i="1" dirty="0">
                <a:solidFill>
                  <a:schemeClr val="accent1">
                    <a:lumMod val="75000"/>
                  </a:schemeClr>
                </a:solidFill>
              </a:rPr>
              <a:t>et al</a:t>
            </a:r>
            <a:r>
              <a:rPr lang="en-US" altLang="ja-JP" sz="14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, </a:t>
            </a:r>
          </a:p>
          <a:p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NJU-INP 056/22, e-Print: 2203.00753 [hep-</a:t>
            </a:r>
            <a:r>
              <a:rPr lang="en-GB" sz="1400" dirty="0" err="1">
                <a:solidFill>
                  <a:schemeClr val="accent1">
                    <a:lumMod val="75000"/>
                  </a:schemeClr>
                </a:solidFill>
              </a:rPr>
              <a:t>ph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], Phys. Lett. B 830 (2022)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137130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B1AA22-F929-4622-8A50-336203DF1A20}"/>
              </a:ext>
            </a:extLst>
          </p:cNvPr>
          <p:cNvSpPr txBox="1"/>
          <p:nvPr/>
        </p:nvSpPr>
        <p:spPr>
          <a:xfrm>
            <a:off x="10909128" y="1851026"/>
            <a:ext cx="98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8000"/>
                </a:solidFill>
              </a:rPr>
              <a:t>dilation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3FA8A5-E840-4859-B4F6-3DE6455B6A35}"/>
              </a:ext>
            </a:extLst>
          </p:cNvPr>
          <p:cNvSpPr txBox="1"/>
          <p:nvPr/>
        </p:nvSpPr>
        <p:spPr>
          <a:xfrm>
            <a:off x="10788564" y="5042439"/>
            <a:ext cx="98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8000"/>
                </a:solidFill>
              </a:rPr>
              <a:t>dilation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80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B5EB4-CE17-4FEF-B393-4EEC6E2E8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and pion distribution functions in counterpoint</a:t>
            </a:r>
            <a:br>
              <a:rPr lang="en-US" dirty="0"/>
            </a:br>
            <a:r>
              <a:rPr lang="en-GB" dirty="0"/>
              <a:t>– </a:t>
            </a:r>
            <a:r>
              <a:rPr lang="en-US" dirty="0"/>
              <a:t>glue and sea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27685D-58C8-48CA-A1E0-2055B1D654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219201"/>
                <a:ext cx="8001000" cy="4906964"/>
              </a:xfrm>
            </p:spPr>
            <p:txBody>
              <a:bodyPr/>
              <a:lstStyle/>
              <a:p>
                <a:r>
                  <a:rPr lang="en-US" dirty="0"/>
                  <a:t>CSM prediction for glue-in-pion DF confirmed by recent </a:t>
                </a:r>
                <a:r>
                  <a:rPr lang="en-US" dirty="0" err="1"/>
                  <a:t>lQCD</a:t>
                </a:r>
                <a:r>
                  <a:rPr lang="en-US" dirty="0"/>
                  <a:t> simulation </a:t>
                </a:r>
              </a:p>
              <a:p>
                <a:pPr marL="800100" lvl="2" indent="0">
                  <a:spcBef>
                    <a:spcPts val="0"/>
                  </a:spcBef>
                  <a:buNone/>
                </a:pPr>
                <a:r>
                  <a:rPr lang="en-US" sz="1400" dirty="0"/>
                  <a:t>[</a:t>
                </a:r>
                <a:r>
                  <a:rPr lang="en-US" sz="1400" i="1" dirty="0"/>
                  <a:t>Regarding the distribution of glue in the pion</a:t>
                </a:r>
                <a:r>
                  <a:rPr lang="en-US" sz="1400" dirty="0"/>
                  <a:t>, Lei Chang (</a:t>
                </a:r>
                <a:r>
                  <a:rPr lang="en-US" sz="1400" dirty="0" err="1"/>
                  <a:t>常雷</a:t>
                </a:r>
                <a:r>
                  <a:rPr lang="en-US" sz="1400" dirty="0"/>
                  <a:t>) and Craig D Roberts, e-Print: 2106.08451 [hep-</a:t>
                </a:r>
                <a:r>
                  <a:rPr lang="en-US" sz="1400" dirty="0" err="1"/>
                  <a:t>ph</a:t>
                </a:r>
                <a:r>
                  <a:rPr lang="en-US" sz="1400" dirty="0"/>
                  <a:t>], Chin. Phys. Lett. 38 (8) (2021) 081101/1-6]</a:t>
                </a:r>
              </a:p>
              <a:p>
                <a:r>
                  <a:rPr lang="en-US" dirty="0"/>
                  <a:t>Glue-in-π DF possess significantly more support on the valence domain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≥0.2</m:t>
                        </m:r>
                      </m:e>
                    </m:d>
                  </m:oMath>
                </a14:m>
                <a:r>
                  <a:rPr lang="en-US" dirty="0"/>
                  <a:t> than the glue-in-p DF </a:t>
                </a:r>
              </a:p>
              <a:p>
                <a:r>
                  <a:rPr lang="en-US" dirty="0"/>
                  <a:t>Sea-in-π DF possess significantly more support on the valence domain than sea-in-p DFs.</a:t>
                </a:r>
              </a:p>
              <a:p>
                <a:r>
                  <a:rPr lang="en-US" i="1" dirty="0"/>
                  <a:t>s</a:t>
                </a:r>
                <a:r>
                  <a:rPr lang="en-US" dirty="0"/>
                  <a:t> and </a:t>
                </a:r>
                <a:r>
                  <a:rPr lang="en-US" i="1" dirty="0"/>
                  <a:t>c</a:t>
                </a:r>
                <a:r>
                  <a:rPr lang="en-US" dirty="0"/>
                  <a:t> sea DFs are commensurate in size with those of the light-quark sea DFs</a:t>
                </a:r>
              </a:p>
              <a:p>
                <a:r>
                  <a:rPr lang="en-US" dirty="0"/>
                  <a:t>For s-and c-quarks, too, the pion DFs possess significantly greater support on the valence domain than the kindred proton DFs. </a:t>
                </a:r>
              </a:p>
              <a:p>
                <a:r>
                  <a:rPr lang="en-US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These outcomes are measurable expressions of EHM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27685D-58C8-48CA-A1E0-2055B1D654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219201"/>
                <a:ext cx="8001000" cy="4906964"/>
              </a:xfrm>
              <a:blipFill>
                <a:blip r:embed="rId2"/>
                <a:stretch>
                  <a:fillRect l="-1066" t="-870" r="-76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80AC8-17A5-4881-9E22-953B66E58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C64A7-49C7-403F-B94C-9E04EC331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6E492-6489-4709-BBD5-B822FA3FE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8" name="Picture 7" descr="Chart, line chart, histogram&#10;&#10;Description automatically generated">
            <a:extLst>
              <a:ext uri="{FF2B5EF4-FFF2-40B4-BE49-F238E27FC236}">
                <a16:creationId xmlns:a16="http://schemas.microsoft.com/office/drawing/2014/main" id="{48E632F3-A0A9-4F28-90F9-118E39C1B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683872"/>
            <a:ext cx="2924175" cy="594552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ACA2D86-7EA5-49B2-8F69-22252813D0DD}"/>
              </a:ext>
            </a:extLst>
          </p:cNvPr>
          <p:cNvCxnSpPr>
            <a:cxnSpLocks/>
          </p:cNvCxnSpPr>
          <p:nvPr/>
        </p:nvCxnSpPr>
        <p:spPr bwMode="auto">
          <a:xfrm flipV="1">
            <a:off x="8229600" y="1524000"/>
            <a:ext cx="3124200" cy="1072753"/>
          </a:xfrm>
          <a:prstGeom prst="straightConnector1">
            <a:avLst/>
          </a:prstGeom>
          <a:ln>
            <a:prstDash val="dash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D05BF39-9344-4C52-A00A-57791A162B6E}"/>
              </a:ext>
            </a:extLst>
          </p:cNvPr>
          <p:cNvCxnSpPr>
            <a:cxnSpLocks/>
          </p:cNvCxnSpPr>
          <p:nvPr/>
        </p:nvCxnSpPr>
        <p:spPr bwMode="auto">
          <a:xfrm>
            <a:off x="8153400" y="3341291"/>
            <a:ext cx="3276600" cy="521891"/>
          </a:xfrm>
          <a:prstGeom prst="straightConnector1">
            <a:avLst/>
          </a:prstGeom>
          <a:ln>
            <a:prstDash val="dash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EBAA48F-D431-4862-B101-8ADE5F15E2C3}"/>
              </a:ext>
            </a:extLst>
          </p:cNvPr>
          <p:cNvCxnSpPr>
            <a:cxnSpLocks/>
          </p:cNvCxnSpPr>
          <p:nvPr/>
        </p:nvCxnSpPr>
        <p:spPr bwMode="auto">
          <a:xfrm>
            <a:off x="8001000" y="5158384"/>
            <a:ext cx="3352800" cy="480415"/>
          </a:xfrm>
          <a:prstGeom prst="straightConnector1">
            <a:avLst/>
          </a:prstGeom>
          <a:ln>
            <a:prstDash val="dash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47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9FCB-5499-4A21-B90E-B23493A61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dirty="0"/>
              <a:t>Diquarks &amp; Deep Inelastic Scattering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19846F-B925-466D-A91F-C9AA7CBBED1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744792"/>
                <a:ext cx="6705600" cy="4525963"/>
              </a:xfrm>
            </p:spPr>
            <p:txBody>
              <a:bodyPr/>
              <a:lstStyle/>
              <a:p>
                <a:r>
                  <a:rPr lang="en-GB" dirty="0"/>
                  <a:t>The ratio of neutron and proton structure functions at large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dirty="0"/>
                  <a:t> is keen discriminator between competing pictures of proton structure</a:t>
                </a:r>
              </a:p>
              <a:p>
                <a:r>
                  <a:rPr lang="en-GB" dirty="0"/>
                  <a:t>Example: </a:t>
                </a:r>
              </a:p>
              <a:p>
                <a:pPr lvl="1"/>
                <a:r>
                  <a:rPr lang="en-GB" b="0" dirty="0"/>
                  <a:t>Only scalar diquark in the proton (no axial-vector):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func>
                          <m:funcPr>
                            <m:ctrlP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lim</m:t>
                                </m:r>
                              </m:e>
                              <m:lim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→1</m:t>
                                </m:r>
                              </m:lim>
                            </m:limLow>
                          </m:fName>
                          <m:e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</m:num>
                              <m:den>
                                <m:sSubSup>
                                  <m:sSub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</m:den>
                            </m:f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</m:func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No correlations in the proton wave function (SU(4) spin-flavour)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→1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num>
                          <m:den>
                            <m:sSubSup>
                              <m:sSub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den>
                        </m:f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func>
                  </m:oMath>
                </a14:m>
                <a:endParaRPr lang="en-GB" dirty="0"/>
              </a:p>
              <a:p>
                <a:r>
                  <a:rPr lang="en-GB" dirty="0"/>
                  <a:t>Experiments have been trying to deliver reliable data on this ratio for fifty years!</a:t>
                </a:r>
              </a:p>
              <a:p>
                <a:r>
                  <a:rPr lang="en-GB" dirty="0"/>
                  <a:t>MARATHON – a more-than ten-year effort, using a tritium target at JLab, has delivered precise results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19846F-B925-466D-A91F-C9AA7CBBED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744792"/>
                <a:ext cx="6705600" cy="4525963"/>
              </a:xfrm>
              <a:blipFill>
                <a:blip r:embed="rId2"/>
                <a:stretch>
                  <a:fillRect l="-1000" t="-942" r="-1545" b="-8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CD95CE-7F45-4DDA-B3D9-45B3C10AE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65A1AA-99E4-4E4E-B9A1-741CF3EB0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06A633-676E-4288-BE7D-DC3F40B7E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352010-944D-4A35-A5E2-7B31FF9FC613}"/>
              </a:ext>
            </a:extLst>
          </p:cNvPr>
          <p:cNvSpPr txBox="1"/>
          <p:nvPr/>
        </p:nvSpPr>
        <p:spPr>
          <a:xfrm>
            <a:off x="2667000" y="5590441"/>
            <a:ext cx="4891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accent2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D. Abrams</a:t>
            </a:r>
            <a:r>
              <a:rPr lang="en-US" sz="1200" b="0" i="1" dirty="0">
                <a:solidFill>
                  <a:schemeClr val="accent2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, et al., Measurement of the Nucleon Fn2/Fp2</a:t>
            </a:r>
            <a:r>
              <a:rPr lang="en-US" sz="1200" i="1" dirty="0">
                <a:solidFill>
                  <a:schemeClr val="accent2">
                    <a:lumMod val="75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200" b="0" i="1" dirty="0">
                <a:solidFill>
                  <a:schemeClr val="accent2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Structure Function Ratio by the Jefferson Lab MARATHON Tritium/Helium-3 Deep Inelastic Scattering Experiment – </a:t>
            </a:r>
            <a:r>
              <a:rPr lang="en-US" sz="1200" b="0" dirty="0">
                <a:solidFill>
                  <a:schemeClr val="accent2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arXiv:2104.05850 [hep-ex], </a:t>
            </a:r>
          </a:p>
          <a:p>
            <a:r>
              <a:rPr lang="en-US" sz="1200" b="0" dirty="0">
                <a:solidFill>
                  <a:schemeClr val="accent2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Phys. Rev. Lett. (2022) in press. </a:t>
            </a:r>
            <a:endParaRPr lang="en-US" dirty="0"/>
          </a:p>
        </p:txBody>
      </p:sp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31E732AC-1095-4334-B0C4-3E1F29EAFA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387" y="1552574"/>
            <a:ext cx="4445982" cy="472440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E0AFFB1-BB6C-4B93-926D-8114C116CB75}"/>
              </a:ext>
            </a:extLst>
          </p:cNvPr>
          <p:cNvCxnSpPr/>
          <p:nvPr/>
        </p:nvCxnSpPr>
        <p:spPr bwMode="auto">
          <a:xfrm flipV="1">
            <a:off x="6858000" y="3124200"/>
            <a:ext cx="3886200" cy="1752600"/>
          </a:xfrm>
          <a:prstGeom prst="straightConnector1">
            <a:avLst/>
          </a:prstGeom>
          <a:ln>
            <a:solidFill>
              <a:srgbClr val="003399"/>
            </a:solidFill>
            <a:prstDash val="lgDashDot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D515BA21-A867-42A0-8DF5-663AAFFF46B1}"/>
              </a:ext>
            </a:extLst>
          </p:cNvPr>
          <p:cNvSpPr/>
          <p:nvPr/>
        </p:nvSpPr>
        <p:spPr bwMode="auto">
          <a:xfrm>
            <a:off x="11754464" y="3790336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F7A98F9-A537-A3ED-C57E-D366BE5FBADE}"/>
              </a:ext>
            </a:extLst>
          </p:cNvPr>
          <p:cNvCxnSpPr>
            <a:cxnSpLocks/>
          </p:cNvCxnSpPr>
          <p:nvPr/>
        </p:nvCxnSpPr>
        <p:spPr bwMode="auto">
          <a:xfrm flipV="1">
            <a:off x="11540989" y="3919545"/>
            <a:ext cx="228600" cy="6858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48212A0-9DF2-362A-DA72-2832A2CAE784}"/>
                  </a:ext>
                </a:extLst>
              </p:cNvPr>
              <p:cNvSpPr txBox="1"/>
              <p:nvPr/>
            </p:nvSpPr>
            <p:spPr>
              <a:xfrm>
                <a:off x="11060929" y="4490600"/>
                <a:ext cx="9601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only</a:t>
                </a:r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48212A0-9DF2-362A-DA72-2832A2CAE7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0929" y="4490600"/>
                <a:ext cx="960119" cy="369332"/>
              </a:xfrm>
              <a:prstGeom prst="rect">
                <a:avLst/>
              </a:prstGeom>
              <a:blipFill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939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black, nature, night sky&#10;&#10;Description automatically generated">
            <a:extLst>
              <a:ext uri="{FF2B5EF4-FFF2-40B4-BE49-F238E27FC236}">
                <a16:creationId xmlns:a16="http://schemas.microsoft.com/office/drawing/2014/main" id="{8CE16D31-D8FA-4842-B2B8-55A9FBB9C4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03" b="4292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7007E2BE-D0CA-4AB3-A6BD-E72B41651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Baryons 2022 - International Conference on the Structure of Baryons                (34)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C294E2-EE79-4BA5-A624-5995E4657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5064C8EE-C2E8-49BE-B22B-7EF314413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5" name="Picture 4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FC6EEE0D-E60F-9812-0F5B-AB2B97F7FC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2362200"/>
            <a:ext cx="5010150" cy="390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95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A3483-12AC-4649-9DA1-F5A9D8F54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Neutron/Proton structure function ratio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9EA762-1D5B-47FE-9BFE-5C2E0E605A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3400" y="870156"/>
                <a:ext cx="6639402" cy="4830764"/>
              </a:xfrm>
            </p:spPr>
            <p:txBody>
              <a:bodyPr/>
              <a:lstStyle/>
              <a:p>
                <a:r>
                  <a:rPr lang="en-US" dirty="0"/>
                  <a:t>Ratio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diquarks in proton wave function </a:t>
                </a:r>
              </a:p>
              <a:p>
                <a:pPr marL="400050" lvl="1" indent="0">
                  <a:spcBef>
                    <a:spcPts val="0"/>
                  </a:spcBef>
                  <a:buNone/>
                </a:pPr>
                <a:r>
                  <a:rPr lang="en-US" sz="2200" dirty="0"/>
                  <a:t>is measure of EHM </a:t>
                </a:r>
              </a:p>
              <a:p>
                <a:r>
                  <a:rPr lang="en-GB" dirty="0"/>
                  <a:t>Structure function ratio is clear window onto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)/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U</m:t>
                    </m:r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D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acc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</m:oMath>
                </a14:m>
                <a:endParaRPr lang="en-US" dirty="0"/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Σ</m:t>
                    </m:r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</m:oMath>
                </a14:m>
                <a:r>
                  <a:rPr lang="en-US" dirty="0"/>
                  <a:t>+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</m:oMath>
                </a14:m>
                <a:endParaRPr lang="en-US" dirty="0"/>
              </a:p>
              <a:p>
                <a:pPr>
                  <a:spcBef>
                    <a:spcPts val="1200"/>
                  </a:spcBef>
                </a:pPr>
                <a:r>
                  <a:rPr lang="en-US" dirty="0"/>
                  <a:t>Comparison with MARATHON data</a:t>
                </a:r>
              </a:p>
              <a:p>
                <a:pPr marL="800100" lvl="2" indent="0">
                  <a:buNone/>
                </a:pPr>
                <a:r>
                  <a:rPr lang="en-US" sz="1400" dirty="0"/>
                  <a:t>[</a:t>
                </a:r>
                <a:r>
                  <a:rPr lang="en-US" sz="1400" dirty="0">
                    <a:solidFill>
                      <a:srgbClr val="CC9900"/>
                    </a:solidFill>
                  </a:rPr>
                  <a:t>D. Abrams, </a:t>
                </a:r>
                <a:r>
                  <a:rPr lang="en-US" sz="1400" i="1" dirty="0">
                    <a:solidFill>
                      <a:srgbClr val="CC9900"/>
                    </a:solidFill>
                  </a:rPr>
                  <a:t>et al</a:t>
                </a:r>
                <a:r>
                  <a:rPr lang="en-US" sz="1400" dirty="0">
                    <a:solidFill>
                      <a:srgbClr val="CC9900"/>
                    </a:solidFill>
                  </a:rPr>
                  <a:t>., Measurement of Nucleon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400" b="0" i="1" smtClean="0">
                            <a:solidFill>
                              <a:srgbClr val="CC99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400" b="0" i="1" smtClean="0">
                            <a:solidFill>
                              <a:srgbClr val="CC99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400" b="0" i="1" smtClean="0">
                            <a:solidFill>
                              <a:srgbClr val="CC99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sz="1400" b="0" i="1" smtClean="0">
                            <a:solidFill>
                              <a:srgbClr val="CC99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r>
                      <a:rPr lang="en-GB" sz="1400" b="0" i="1" smtClean="0">
                        <a:solidFill>
                          <a:srgbClr val="CC9900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GB" sz="1400" b="0" i="1" smtClean="0">
                            <a:solidFill>
                              <a:srgbClr val="CC99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400" b="0" i="1" smtClean="0">
                            <a:solidFill>
                              <a:srgbClr val="CC99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400" b="0" i="1" smtClean="0">
                            <a:solidFill>
                              <a:srgbClr val="CC99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sz="1400" b="0" i="1" smtClean="0">
                            <a:solidFill>
                              <a:srgbClr val="CC99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bSup>
                  </m:oMath>
                </a14:m>
                <a:r>
                  <a:rPr lang="en-US" sz="1400" dirty="0">
                    <a:solidFill>
                      <a:srgbClr val="CC9900"/>
                    </a:solidFill>
                  </a:rPr>
                  <a:t>Structure Function Ratio by the Jefferson Lab MARATHON Tritium/Helium-3 Deep Inelastic Scattering Experiment – arXiv:2104.05850 [hep-ex], Phys. Rev. Lett. (2022) </a:t>
                </a:r>
                <a:r>
                  <a:rPr lang="en-US" sz="1400" i="1" dirty="0">
                    <a:solidFill>
                      <a:srgbClr val="CC9900"/>
                    </a:solidFill>
                  </a:rPr>
                  <a:t>in press</a:t>
                </a:r>
                <a:r>
                  <a:rPr lang="en-US" sz="1400" dirty="0"/>
                  <a:t>]</a:t>
                </a:r>
              </a:p>
              <a:p>
                <a:pPr marL="285750"/>
                <a:r>
                  <a:rPr lang="en-US" sz="2000" dirty="0"/>
                  <a:t>Agreement with modern data on entire x-domain – parameter-free prediction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9EA762-1D5B-47FE-9BFE-5C2E0E605A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70156"/>
                <a:ext cx="6639402" cy="4830764"/>
              </a:xfrm>
              <a:blipFill>
                <a:blip r:embed="rId2"/>
                <a:stretch>
                  <a:fillRect l="-1010" t="-884" b="-3914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089E2-E864-4FFD-A1DF-E12206CCB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BFAE69-9E3E-425D-B4CF-B391C8E25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11A5A-7F5C-46BD-AC18-F7EE7A35D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9CC89464-7B61-4B4D-B767-A6D0CD024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802" y="2761457"/>
            <a:ext cx="4638198" cy="3182143"/>
          </a:xfrm>
          <a:prstGeom prst="rect">
            <a:avLst/>
          </a:prstGeom>
        </p:spPr>
      </p:pic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253D8893-669C-421C-977B-75BE708A94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349" y="2362200"/>
            <a:ext cx="3979333" cy="762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F941B5-59AF-4621-BC9F-0005FC71BB88}"/>
              </a:ext>
            </a:extLst>
          </p:cNvPr>
          <p:cNvSpPr txBox="1"/>
          <p:nvPr/>
        </p:nvSpPr>
        <p:spPr>
          <a:xfrm>
            <a:off x="6477000" y="5925171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kern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Probability that scalar diquark only models of nucleon might be consistent with available data is 1/141,000</a:t>
            </a:r>
            <a:endParaRPr lang="en-GB" i="1" kern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3912B4F-C3A6-4E47-9D86-5D84867102AF}"/>
              </a:ext>
            </a:extLst>
          </p:cNvPr>
          <p:cNvCxnSpPr>
            <a:cxnSpLocks/>
          </p:cNvCxnSpPr>
          <p:nvPr/>
        </p:nvCxnSpPr>
        <p:spPr bwMode="auto">
          <a:xfrm flipV="1">
            <a:off x="9829800" y="5105400"/>
            <a:ext cx="1651001" cy="93280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Chart, surface chart&#10;&#10;Description automatically generated">
            <a:extLst>
              <a:ext uri="{FF2B5EF4-FFF2-40B4-BE49-F238E27FC236}">
                <a16:creationId xmlns:a16="http://schemas.microsoft.com/office/drawing/2014/main" id="{3EE6DF4C-12EA-4BDD-9F0F-9F3AF95053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087" y="451417"/>
            <a:ext cx="2957513" cy="2324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539B10C-7407-4A96-BB26-99F08A6CD6CA}"/>
                  </a:ext>
                </a:extLst>
              </p:cNvPr>
              <p:cNvSpPr txBox="1"/>
              <p:nvPr/>
            </p:nvSpPr>
            <p:spPr>
              <a:xfrm>
                <a:off x="6400799" y="702525"/>
                <a:ext cx="2590801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rgbClr val="C00000"/>
                    </a:solidFill>
                  </a:rPr>
                  <a:t>CSM prediction = presence of axial-vector diquark correlation in the proton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rgbClr val="C00000"/>
                    </a:solidFill>
                  </a:rPr>
                  <a:t>Responsible for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≈40</m:t>
                    </m:r>
                    <m:r>
                      <a:rPr lang="en-GB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of proton charge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539B10C-7407-4A96-BB26-99F08A6CD6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799" y="702525"/>
                <a:ext cx="2590801" cy="2031325"/>
              </a:xfrm>
              <a:prstGeom prst="rect">
                <a:avLst/>
              </a:prstGeom>
              <a:blipFill>
                <a:blip r:embed="rId6"/>
                <a:stretch>
                  <a:fillRect l="-1412" t="-1502" b="-3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437544DB-462F-4995-8033-56BC19CD1BFA}"/>
              </a:ext>
            </a:extLst>
          </p:cNvPr>
          <p:cNvSpPr txBox="1"/>
          <p:nvPr/>
        </p:nvSpPr>
        <p:spPr>
          <a:xfrm flipH="1">
            <a:off x="8229600" y="3033999"/>
            <a:ext cx="2087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8000"/>
                </a:solidFill>
              </a:rPr>
              <a:t>Sea quark dominance on x&lt;0.2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28C0BD-4A6E-4E92-8EE4-22C79214C546}"/>
              </a:ext>
            </a:extLst>
          </p:cNvPr>
          <p:cNvSpPr txBox="1"/>
          <p:nvPr/>
        </p:nvSpPr>
        <p:spPr>
          <a:xfrm flipH="1">
            <a:off x="8153400" y="4789192"/>
            <a:ext cx="32004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rgbClr val="CC9900"/>
                </a:solidFill>
              </a:rPr>
              <a:t>Valence quark dominance on x&gt;0.2</a:t>
            </a:r>
            <a:endParaRPr lang="en-US" sz="1600" b="1" i="1" dirty="0">
              <a:solidFill>
                <a:srgbClr val="CC99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2BEE42-85C0-4C9C-A698-568B8FD75069}"/>
              </a:ext>
            </a:extLst>
          </p:cNvPr>
          <p:cNvSpPr txBox="1"/>
          <p:nvPr/>
        </p:nvSpPr>
        <p:spPr>
          <a:xfrm>
            <a:off x="304800" y="5697933"/>
            <a:ext cx="6186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1" dirty="0">
                <a:solidFill>
                  <a:srgbClr val="212121"/>
                </a:solidFill>
                <a:effectLst/>
              </a:rPr>
              <a:t>🎆 Valence quark ratio in the proton, </a:t>
            </a:r>
            <a:r>
              <a:rPr lang="en-US" sz="1200" b="0" i="0" dirty="0">
                <a:solidFill>
                  <a:srgbClr val="212121"/>
                </a:solidFill>
                <a:effectLst/>
              </a:rPr>
              <a:t>Zhu-Fang Cui, (</a:t>
            </a:r>
            <a:r>
              <a:rPr lang="ja-JP" altLang="en-US" sz="1200" b="0" i="0" dirty="0">
                <a:solidFill>
                  <a:srgbClr val="212121"/>
                </a:solidFill>
                <a:effectLst/>
              </a:rPr>
              <a:t>崔著钫</a:t>
            </a:r>
            <a:r>
              <a:rPr lang="en-US" altLang="ja-JP" sz="1200" b="0" i="0" dirty="0">
                <a:solidFill>
                  <a:srgbClr val="212121"/>
                </a:solidFill>
                <a:effectLst/>
              </a:rPr>
              <a:t>), </a:t>
            </a:r>
            <a:r>
              <a:rPr lang="en-US" sz="1200" b="0" i="0" dirty="0">
                <a:solidFill>
                  <a:srgbClr val="212121"/>
                </a:solidFill>
                <a:effectLst/>
              </a:rPr>
              <a:t>Fei Gao (</a:t>
            </a:r>
            <a:r>
              <a:rPr lang="ja-JP" altLang="en-US" sz="1200" b="0" i="0" dirty="0">
                <a:solidFill>
                  <a:srgbClr val="212121"/>
                </a:solidFill>
                <a:effectLst/>
              </a:rPr>
              <a:t>高飞</a:t>
            </a:r>
            <a:r>
              <a:rPr lang="en-US" altLang="ja-JP" sz="1200" b="0" i="0" dirty="0">
                <a:solidFill>
                  <a:srgbClr val="212121"/>
                </a:solidFill>
                <a:effectLst/>
              </a:rPr>
              <a:t>), </a:t>
            </a:r>
            <a:r>
              <a:rPr lang="en-US" sz="1200" b="0" i="0" dirty="0">
                <a:solidFill>
                  <a:srgbClr val="212121"/>
                </a:solidFill>
                <a:effectLst/>
              </a:rPr>
              <a:t>Daniele Binosi, Lei Chang </a:t>
            </a:r>
            <a:r>
              <a:rPr lang="en-US" sz="1200" b="0" i="0" dirty="0">
                <a:solidFill>
                  <a:srgbClr val="000000"/>
                </a:solidFill>
                <a:effectLst/>
              </a:rPr>
              <a:t>(</a:t>
            </a:r>
            <a:r>
              <a:rPr lang="ja-JP" altLang="en-US" sz="1200" b="0" i="0" dirty="0">
                <a:solidFill>
                  <a:srgbClr val="000000"/>
                </a:solidFill>
                <a:effectLst/>
              </a:rPr>
              <a:t>常雷</a:t>
            </a:r>
            <a:r>
              <a:rPr lang="en-US" altLang="ja-JP" sz="1200" b="0" i="0" dirty="0">
                <a:solidFill>
                  <a:srgbClr val="000000"/>
                </a:solidFill>
                <a:effectLst/>
              </a:rPr>
              <a:t>)</a:t>
            </a:r>
            <a:r>
              <a:rPr lang="en-US" altLang="ja-JP" sz="1200" b="0" i="0" dirty="0">
                <a:solidFill>
                  <a:srgbClr val="212121"/>
                </a:solidFill>
                <a:effectLst/>
              </a:rPr>
              <a:t>, </a:t>
            </a:r>
            <a:r>
              <a:rPr lang="en-US" sz="1200" b="0" i="0" dirty="0">
                <a:solidFill>
                  <a:srgbClr val="212121"/>
                </a:solidFill>
                <a:effectLst/>
              </a:rPr>
              <a:t>Craig D. Roberts and Sebastian M. Schmidt, </a:t>
            </a:r>
            <a:r>
              <a:rPr lang="en-US" sz="1200" b="0" i="0" u="none" strike="noStrike" dirty="0">
                <a:solidFill>
                  <a:srgbClr val="212121"/>
                </a:solidFill>
                <a:effectLst/>
                <a:hlinkClick r:id="rId7"/>
              </a:rPr>
              <a:t>NJU-INP 049/21</a:t>
            </a:r>
            <a:r>
              <a:rPr lang="en-US" sz="1200" b="0" i="0" dirty="0">
                <a:solidFill>
                  <a:srgbClr val="212121"/>
                </a:solidFill>
                <a:effectLst/>
              </a:rPr>
              <a:t>, e-print: </a:t>
            </a:r>
            <a:r>
              <a:rPr lang="en-US" sz="1200" b="0" i="0" u="none" strike="noStrike" dirty="0">
                <a:solidFill>
                  <a:srgbClr val="212121"/>
                </a:solidFill>
                <a:effectLst/>
                <a:hlinkClick r:id="rId8"/>
              </a:rPr>
              <a:t>2108.11493 [hep-</a:t>
            </a:r>
            <a:r>
              <a:rPr lang="en-US" sz="1200" b="0" i="0" u="none" strike="noStrike" dirty="0" err="1">
                <a:solidFill>
                  <a:srgbClr val="212121"/>
                </a:solidFill>
                <a:effectLst/>
                <a:hlinkClick r:id="rId8"/>
              </a:rPr>
              <a:t>ph</a:t>
            </a:r>
            <a:r>
              <a:rPr lang="en-US" sz="1200" b="0" i="0" u="none" strike="noStrike" dirty="0">
                <a:solidFill>
                  <a:srgbClr val="212121"/>
                </a:solidFill>
                <a:effectLst/>
                <a:hlinkClick r:id="rId8"/>
              </a:rPr>
              <a:t>]</a:t>
            </a:r>
            <a:r>
              <a:rPr lang="en-US" sz="1200" b="0" i="0" dirty="0">
                <a:solidFill>
                  <a:srgbClr val="212121"/>
                </a:solidFill>
                <a:effectLst/>
              </a:rPr>
              <a:t>, Chin. Phys. Lett. </a:t>
            </a:r>
            <a:r>
              <a:rPr lang="en-US" sz="1200" b="0" i="1" dirty="0">
                <a:solidFill>
                  <a:srgbClr val="212121"/>
                </a:solidFill>
                <a:effectLst/>
              </a:rPr>
              <a:t>Express</a:t>
            </a:r>
            <a:r>
              <a:rPr lang="en-US" sz="1200" b="0" i="0" dirty="0">
                <a:solidFill>
                  <a:srgbClr val="212121"/>
                </a:solidFill>
                <a:effectLst/>
              </a:rPr>
              <a:t> </a:t>
            </a:r>
            <a:r>
              <a:rPr lang="en-US" sz="1200" b="1" i="0" dirty="0">
                <a:solidFill>
                  <a:srgbClr val="212121"/>
                </a:solidFill>
                <a:effectLst/>
              </a:rPr>
              <a:t>39</a:t>
            </a:r>
            <a:r>
              <a:rPr lang="en-US" sz="1200" b="0" i="0" dirty="0">
                <a:solidFill>
                  <a:srgbClr val="212121"/>
                </a:solidFill>
                <a:effectLst/>
              </a:rPr>
              <a:t> (04) (2022) 041401/1-5:</a:t>
            </a:r>
            <a:r>
              <a:rPr lang="en-US" sz="1200" b="0" i="1" dirty="0">
                <a:solidFill>
                  <a:srgbClr val="212121"/>
                </a:solidFill>
                <a:effectLst/>
              </a:rPr>
              <a:t> </a:t>
            </a:r>
            <a:r>
              <a:rPr lang="en-US" sz="1200" b="0" i="0" u="none" strike="noStrike" dirty="0">
                <a:solidFill>
                  <a:srgbClr val="212121"/>
                </a:solidFill>
                <a:effectLst/>
                <a:hlinkClick r:id="rId9"/>
              </a:rPr>
              <a:t>Express Letter</a:t>
            </a:r>
            <a:r>
              <a:rPr lang="en-US" sz="1200" b="0" i="1" dirty="0">
                <a:solidFill>
                  <a:srgbClr val="212121"/>
                </a:solidFill>
                <a:effectLst/>
              </a:rPr>
              <a:t> </a:t>
            </a:r>
            <a:endParaRPr lang="en-US" sz="1200" b="0" i="0" dirty="0">
              <a:solidFill>
                <a:srgbClr val="21212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066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/>
      <p:bldP spid="22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77E1220-4249-0283-B664-CB298A1F07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54" y="4343400"/>
            <a:ext cx="3657600" cy="19872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52146B-E909-4D3A-9A76-6EB713B40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Asymmetry of antimatter in the proton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112E63-0D66-4877-A3BC-86DAAF9425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1000" y="914400"/>
                <a:ext cx="7010400" cy="4525963"/>
              </a:xfrm>
            </p:spPr>
            <p:txBody>
              <a:bodyPr/>
              <a:lstStyle/>
              <a:p>
                <a:r>
                  <a:rPr lang="en-GB" dirty="0"/>
                  <a:t>Proton = u + u + d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      ⇒</m:t>
                    </m:r>
                  </m:oMath>
                </a14:m>
                <a:r>
                  <a:rPr lang="en-GB" dirty="0"/>
                  <a:t> Pauli blocking: gluon splitting produces </a:t>
                </a:r>
              </a:p>
              <a:p>
                <a:pPr marL="0" indent="0">
                  <a:buNone/>
                </a:pPr>
                <a:r>
                  <a:rPr lang="en-GB" b="0" dirty="0"/>
                  <a:t>	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acc>
                  </m:oMath>
                </a14:m>
                <a:r>
                  <a:rPr lang="en-US" dirty="0"/>
                  <a:t>  in preference to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</m:oMath>
                </a14:m>
                <a:endParaRPr lang="en-US" dirty="0"/>
              </a:p>
              <a:p>
                <a:r>
                  <a:rPr lang="en-US" dirty="0"/>
                  <a:t>Comparison with </a:t>
                </a:r>
                <a:r>
                  <a:rPr lang="en-US" dirty="0" err="1"/>
                  <a:t>SeaQuest</a:t>
                </a:r>
                <a:r>
                  <a:rPr lang="en-US" dirty="0"/>
                  <a:t> data </a:t>
                </a:r>
              </a:p>
              <a:p>
                <a:pPr marL="800100" lvl="2" indent="0">
                  <a:buNone/>
                </a:pPr>
                <a:r>
                  <a:rPr lang="en-US" sz="1400" dirty="0"/>
                  <a:t>[J. Dove, et al., </a:t>
                </a:r>
                <a:r>
                  <a:rPr lang="en-US" sz="1400" i="1" dirty="0"/>
                  <a:t>The asymmetry of antimatter in the proton</a:t>
                </a:r>
                <a:r>
                  <a:rPr lang="en-US" sz="1400" dirty="0"/>
                  <a:t>, Nature 590 (7847) (2021) 561–565.]</a:t>
                </a:r>
              </a:p>
              <a:p>
                <a:r>
                  <a:rPr lang="en-US" sz="2000" dirty="0"/>
                  <a:t>Gottfried sum rule</a:t>
                </a:r>
              </a:p>
              <a:p>
                <a:endParaRPr lang="en-US" sz="2000" dirty="0"/>
              </a:p>
              <a:p>
                <a:endParaRPr lang="en-US" sz="2000" dirty="0"/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en-US" dirty="0"/>
                  <a:t>Most recent result from global fits [CT18]: 0.110(80)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112E63-0D66-4877-A3BC-86DAAF9425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914400"/>
                <a:ext cx="7010400" cy="4525963"/>
              </a:xfrm>
              <a:blipFill>
                <a:blip r:embed="rId3"/>
                <a:stretch>
                  <a:fillRect l="-957" t="-94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50058-09A2-4B7A-98F4-B03952121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Clustering as a Window on the Hierarchical Structure of Quantum Systems      (35)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5D8E9-8A6F-4F42-8C01-EEBCF5D5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419 "Dynamical Diquark Picture of Baryons"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2447D-50D0-4A50-B50D-E22F6E556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3440E2-AE62-4078-88FE-8C5EA1F1B8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24700" y="1343582"/>
            <a:ext cx="5067300" cy="3136403"/>
          </a:xfrm>
          <a:prstGeom prst="rect">
            <a:avLst/>
          </a:prstGeom>
        </p:spPr>
      </p:pic>
      <p:pic>
        <p:nvPicPr>
          <p:cNvPr id="10" name="Picture 9" descr="Text, letter&#10;&#10;Description automatically generated">
            <a:extLst>
              <a:ext uri="{FF2B5EF4-FFF2-40B4-BE49-F238E27FC236}">
                <a16:creationId xmlns:a16="http://schemas.microsoft.com/office/drawing/2014/main" id="{0DAEF1E0-C7D3-4C1A-B9C7-08AA4CCB61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325" y="3332285"/>
            <a:ext cx="4362450" cy="8001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3FB04DE-D1DA-F06E-89AF-EB1F62EFD965}"/>
              </a:ext>
            </a:extLst>
          </p:cNvPr>
          <p:cNvSpPr txBox="1"/>
          <p:nvPr/>
        </p:nvSpPr>
        <p:spPr>
          <a:xfrm>
            <a:off x="4267200" y="5291475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171450" algn="l" rtl="0">
              <a:buFont typeface="Wingdings" panose="05000000000000000000" pitchFamily="2" charset="2"/>
              <a:buChar char="ü"/>
            </a:pPr>
            <a:r>
              <a:rPr lang="en-AU" sz="1200" b="0" i="1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Proton and pion distribution functions in counterpoint, </a:t>
            </a:r>
            <a:r>
              <a:rPr lang="en-AU" sz="1200" b="0" i="0" dirty="0" err="1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Ya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 Lu (</a:t>
            </a:r>
            <a:r>
              <a:rPr lang="ja-JP" altLang="en-US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陆亚</a:t>
            </a:r>
            <a:r>
              <a:rPr lang="en-US" altLang="ja-JP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Lei Chang (</a:t>
            </a:r>
            <a:r>
              <a:rPr lang="ja-JP" altLang="en-US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常雷</a:t>
            </a:r>
            <a:r>
              <a:rPr lang="en-US" altLang="ja-JP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Khépani Raya, Craig D. Roberts and José Rodríguez-Quintero, </a:t>
            </a:r>
            <a:r>
              <a:rPr lang="en-AU" sz="1200" b="0" i="0" u="none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6"/>
              </a:rPr>
              <a:t>NJU-INP 056/22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, e-Print: </a:t>
            </a:r>
            <a:r>
              <a:rPr lang="en-AU" sz="1200" b="0" i="0" u="none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7"/>
              </a:rPr>
              <a:t>2203.00753 [hep-</a:t>
            </a:r>
            <a:r>
              <a:rPr lang="en-AU" sz="1200" b="0" i="0" u="none" strike="noStrike" dirty="0" err="1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7"/>
              </a:rPr>
              <a:t>ph</a:t>
            </a:r>
            <a:r>
              <a:rPr lang="en-AU" sz="1200" b="0" i="0" u="none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7"/>
              </a:rPr>
              <a:t>]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n-AU" sz="1200" b="0" i="0" u="none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8"/>
              </a:rPr>
              <a:t>Phys. Lett. B 830 (2022) 137130/1-7</a:t>
            </a:r>
            <a:endParaRPr lang="en-AU" sz="1200" u="none" strike="noStrike" dirty="0">
              <a:solidFill>
                <a:srgbClr val="212121"/>
              </a:solidFill>
              <a:latin typeface="Open Sans" panose="020B0606030504020204" pitchFamily="34" charset="0"/>
            </a:endParaRPr>
          </a:p>
          <a:p>
            <a:pPr marL="361950" indent="-171450" algn="l" rtl="0">
              <a:buFont typeface="Wingdings" panose="05000000000000000000" pitchFamily="2" charset="2"/>
              <a:buChar char="ü"/>
            </a:pPr>
            <a:r>
              <a:rPr lang="en-AU" sz="1200" b="0" i="1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Parton distributions of light quarks and antiquarks in the proton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, Lei Chang (</a:t>
            </a:r>
            <a:r>
              <a:rPr lang="ja-JP" altLang="en-US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常雷</a:t>
            </a:r>
            <a:r>
              <a:rPr lang="en-US" altLang="ja-JP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Fei Gao (</a:t>
            </a:r>
            <a:r>
              <a:rPr lang="ja-JP" altLang="en-US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高飞</a:t>
            </a:r>
            <a:r>
              <a:rPr lang="en-US" altLang="ja-JP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 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and Craig D. Roberts, </a:t>
            </a:r>
            <a:r>
              <a:rPr lang="en-AU" sz="1200" b="0" i="0" u="none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9"/>
              </a:rPr>
              <a:t>NJU-INP 055/22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, e-Print: </a:t>
            </a:r>
            <a:r>
              <a:rPr lang="en-AU" sz="1200" b="0" i="0" u="none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10"/>
              </a:rPr>
              <a:t>2201.07870 [hep-</a:t>
            </a:r>
            <a:r>
              <a:rPr lang="en-AU" sz="1200" b="0" i="0" u="none" strike="noStrike" dirty="0" err="1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10"/>
              </a:rPr>
              <a:t>ph</a:t>
            </a:r>
            <a:r>
              <a:rPr lang="en-AU" sz="1200" b="0" i="0" u="none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10"/>
              </a:rPr>
              <a:t>]</a:t>
            </a:r>
            <a:r>
              <a:rPr lang="en-AU" sz="12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n-AU" sz="1200" b="0" i="0" u="none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11"/>
              </a:rPr>
              <a:t>Phys. Lett. B 829 (2022) 137078/1-7 </a:t>
            </a:r>
            <a:endParaRPr lang="en-AU" sz="1200" b="0" i="0" dirty="0">
              <a:solidFill>
                <a:srgbClr val="212121"/>
              </a:solidFill>
              <a:effectLst/>
              <a:latin typeface="Open Sans" panose="020B0606030504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B8DDE2A-787B-4F28-6DD9-51177CCC1E6E}"/>
                  </a:ext>
                </a:extLst>
              </p:cNvPr>
              <p:cNvSpPr txBox="1"/>
              <p:nvPr/>
            </p:nvSpPr>
            <p:spPr>
              <a:xfrm>
                <a:off x="4747133" y="923110"/>
                <a:ext cx="40518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/>
                  <a:t> </a:t>
                </a:r>
                <a14:m>
                  <m:oMath xmlns:m="http://schemas.openxmlformats.org/officeDocument/2006/math">
                    <m:r>
                      <a:rPr lang="en-AU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AU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=2 </m:t>
                    </m:r>
                    <m:r>
                      <m:rPr>
                        <m:sty m:val="p"/>
                      </m:rPr>
                      <a:rPr lang="en-AU" b="0" i="0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GeV</m:t>
                    </m:r>
                    <m:r>
                      <a:rPr lang="en-AU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…</m:t>
                    </m:r>
                    <m:sSub>
                      <m:sSubPr>
                        <m:ctrlPr>
                          <a:rPr lang="en-AU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AU" i="1" smtClean="0">
                                <a:ln w="0"/>
                                <a:solidFill>
                                  <a:schemeClr val="accent1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AU" i="1" smtClean="0">
                                <a:ln w="0"/>
                                <a:solidFill>
                                  <a:schemeClr val="accent1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b>
                        <m:acc>
                          <m:accPr>
                            <m:chr m:val="̅"/>
                            <m:ctrlPr>
                              <a:rPr lang="en-AU" i="1" smtClean="0">
                                <a:ln w="0"/>
                                <a:solidFill>
                                  <a:schemeClr val="accent1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AU" i="1" smtClean="0">
                                <a:ln w="0"/>
                                <a:solidFill>
                                  <a:schemeClr val="accent1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sub>
                    </m:sSub>
                    <m:r>
                      <a:rPr lang="en-AU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↓25% &amp; </m:t>
                    </m:r>
                    <m:sSub>
                      <m:sSubPr>
                        <m:ctrlPr>
                          <a:rPr lang="en-AU" i="1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AU" i="1">
                                <a:ln w="0"/>
                                <a:solidFill>
                                  <a:schemeClr val="accent1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AU" i="1">
                                <a:ln w="0"/>
                                <a:solidFill>
                                  <a:schemeClr val="accent1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b>
                        <m:acc>
                          <m:accPr>
                            <m:chr m:val="̅"/>
                            <m:ctrlPr>
                              <a:rPr lang="en-AU" i="1">
                                <a:ln w="0"/>
                                <a:solidFill>
                                  <a:schemeClr val="accent1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AU" i="1" smtClean="0">
                                <a:ln w="0"/>
                                <a:solidFill>
                                  <a:schemeClr val="accent1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sub>
                    </m:sSub>
                    <m:r>
                      <a:rPr lang="en-AU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↑</m:t>
                    </m:r>
                    <m:r>
                      <a:rPr lang="en-AU" i="1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25% </m:t>
                    </m:r>
                  </m:oMath>
                </a14:m>
                <a:endParaRPr lang="en-AU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B8DDE2A-787B-4F28-6DD9-51177CCC1E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7133" y="923110"/>
                <a:ext cx="4051852" cy="369332"/>
              </a:xfrm>
              <a:prstGeom prst="rect">
                <a:avLst/>
              </a:prstGeom>
              <a:blipFill>
                <a:blip r:embed="rId12"/>
                <a:stretch>
                  <a:fillRect b="-1967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844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30A7848-7D9C-5678-BCCC-171AD7B2E9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18726" y="4267200"/>
            <a:ext cx="2154547" cy="1632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9489BF-1885-FACA-F1D3-F17BA819E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Expanding array of parameter-free predictions, including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3E611B-04B0-2DFA-F045-06F05679A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CA04A-3E5C-E67C-50F8-42521A022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BADA8-A0CC-FD7F-640E-1A78C4F9C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6F83790A-A5DE-2FF4-CE80-3BD6F86F98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1" y="4333971"/>
            <a:ext cx="2319676" cy="1522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78DD0C96-612F-0A8D-A987-12EA0D81AD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525" y="4267200"/>
            <a:ext cx="2157633" cy="1632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51F80-079B-D591-60E3-4B67D1A5C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38200"/>
            <a:ext cx="10972800" cy="4525963"/>
          </a:xfrm>
        </p:spPr>
        <p:txBody>
          <a:bodyPr/>
          <a:lstStyle/>
          <a:p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Transition form factors: </a:t>
            </a:r>
            <a:r>
              <a:rPr lang="el-GR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γ∗ + </a:t>
            </a:r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 → </a:t>
            </a:r>
            <a:r>
              <a:rPr lang="el-GR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Δ(1232), Δ(1600)</a:t>
            </a:r>
            <a:r>
              <a:rPr lang="el-GR" sz="1400" b="0" i="1" dirty="0">
                <a:solidFill>
                  <a:srgbClr val="212121"/>
                </a:solidFill>
                <a:effectLst/>
              </a:rPr>
              <a:t>, </a:t>
            </a:r>
            <a:r>
              <a:rPr lang="en-AU" sz="1400" b="0" i="0" dirty="0" err="1">
                <a:solidFill>
                  <a:srgbClr val="212121"/>
                </a:solidFill>
                <a:effectLst/>
              </a:rPr>
              <a:t>Ya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 Lu, Chen </a:t>
            </a:r>
            <a:r>
              <a:rPr lang="en-AU" sz="1400" b="0" i="0" dirty="0" err="1">
                <a:solidFill>
                  <a:srgbClr val="212121"/>
                </a:solidFill>
                <a:effectLst/>
              </a:rPr>
              <a:t>Chen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, Zhu-Fang Cui, Craig D Roberts, Sebastian M Schmidt, Jorge Segovia and Hong Shi </a:t>
            </a:r>
            <a:r>
              <a:rPr lang="en-AU" sz="1400" b="0" i="0" dirty="0" err="1">
                <a:solidFill>
                  <a:srgbClr val="212121"/>
                </a:solidFill>
                <a:effectLst/>
              </a:rPr>
              <a:t>Zong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, </a:t>
            </a:r>
            <a:r>
              <a:rPr lang="en-AU" sz="1400" b="0" i="0" u="none" strike="noStrike" dirty="0">
                <a:solidFill>
                  <a:srgbClr val="212121"/>
                </a:solidFill>
                <a:effectLst/>
                <a:hlinkClick r:id="rId5"/>
              </a:rPr>
              <a:t>arXiv:1904.03205 [</a:t>
            </a:r>
            <a:r>
              <a:rPr lang="en-AU" sz="1400" b="0" i="0" u="none" strike="noStrike" dirty="0" err="1">
                <a:solidFill>
                  <a:srgbClr val="212121"/>
                </a:solidFill>
                <a:effectLst/>
                <a:hlinkClick r:id="rId5"/>
              </a:rPr>
              <a:t>nucl-th</a:t>
            </a:r>
            <a:r>
              <a:rPr lang="en-AU" sz="1400" b="0" i="0" u="none" strike="noStrike" dirty="0">
                <a:solidFill>
                  <a:srgbClr val="212121"/>
                </a:solidFill>
                <a:effectLst/>
                <a:hlinkClick r:id="rId5"/>
              </a:rPr>
              <a:t>]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, Phys. Rev. D </a:t>
            </a:r>
            <a:r>
              <a:rPr lang="en-AU" sz="1400" b="1" i="0" dirty="0">
                <a:solidFill>
                  <a:srgbClr val="212121"/>
                </a:solidFill>
                <a:effectLst/>
              </a:rPr>
              <a:t>100 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(2019) 034001/1-13</a:t>
            </a:r>
          </a:p>
          <a:p>
            <a:pPr lvl="1"/>
            <a:r>
              <a:rPr lang="en-AU" sz="1400" i="1" dirty="0">
                <a:ln w="0"/>
                <a:solidFill>
                  <a:srgbClr val="00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Predictions confirmed in recent months following analysis of large-Q</a:t>
            </a:r>
            <a:r>
              <a:rPr lang="en-AU" sz="1400" i="1" baseline="30000" dirty="0">
                <a:ln w="0"/>
                <a:solidFill>
                  <a:srgbClr val="00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 </a:t>
            </a:r>
            <a:r>
              <a:rPr lang="en-AU" sz="1400" i="1" dirty="0">
                <a:ln w="0"/>
                <a:solidFill>
                  <a:srgbClr val="00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CLAS data – see Victor Mokeev’s plenary presentation on Wednesday</a:t>
            </a:r>
            <a:endParaRPr lang="en-AU" sz="1400" b="0" i="1" dirty="0">
              <a:solidFill>
                <a:srgbClr val="009900"/>
              </a:solidFill>
              <a:effectLst/>
            </a:endParaRPr>
          </a:p>
          <a:p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Nucleon-to-Roper electromagnetic transition form factors at large-Q</a:t>
            </a:r>
            <a:r>
              <a:rPr lang="en-AU" sz="1400" i="1" baseline="3000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, Chen </a:t>
            </a:r>
            <a:r>
              <a:rPr lang="en-AU" sz="1400" b="0" i="0" dirty="0" err="1">
                <a:solidFill>
                  <a:srgbClr val="212121"/>
                </a:solidFill>
                <a:effectLst/>
              </a:rPr>
              <a:t>Chen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 </a:t>
            </a:r>
            <a:r>
              <a:rPr lang="en-AU" sz="1400" b="0" i="1" dirty="0">
                <a:solidFill>
                  <a:srgbClr val="212121"/>
                </a:solidFill>
                <a:effectLst/>
              </a:rPr>
              <a:t>et al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., </a:t>
            </a:r>
            <a:r>
              <a:rPr lang="en-AU" sz="1400" b="0" i="0" u="none" strike="noStrike" dirty="0">
                <a:solidFill>
                  <a:srgbClr val="212121"/>
                </a:solidFill>
                <a:effectLst/>
                <a:hlinkClick r:id="rId6"/>
              </a:rPr>
              <a:t>arXiv:1811.08440 [</a:t>
            </a:r>
            <a:r>
              <a:rPr lang="en-AU" sz="1400" b="0" i="0" u="none" strike="noStrike" dirty="0" err="1">
                <a:solidFill>
                  <a:srgbClr val="212121"/>
                </a:solidFill>
                <a:effectLst/>
                <a:hlinkClick r:id="rId6"/>
              </a:rPr>
              <a:t>nucl-th</a:t>
            </a:r>
            <a:r>
              <a:rPr lang="en-AU" sz="1400" b="0" i="0" u="none" strike="noStrike" dirty="0">
                <a:solidFill>
                  <a:srgbClr val="212121"/>
                </a:solidFill>
                <a:effectLst/>
                <a:hlinkClick r:id="rId6"/>
              </a:rPr>
              <a:t>]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, Phys. Rev. D </a:t>
            </a:r>
            <a:r>
              <a:rPr lang="en-AU" sz="1400" b="1" i="0" dirty="0">
                <a:solidFill>
                  <a:srgbClr val="212121"/>
                </a:solidFill>
                <a:effectLst/>
              </a:rPr>
              <a:t>99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 (2019) 034013/1-13</a:t>
            </a:r>
          </a:p>
          <a:p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Nucleon elastic form factors at accessible large spacelike momenta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, Zhu-Fang Cui et al., NJU-INP 017/20, </a:t>
            </a:r>
            <a:r>
              <a:rPr lang="en-AU" sz="1400" b="0" i="0" u="none" strike="noStrike" dirty="0">
                <a:solidFill>
                  <a:srgbClr val="212121"/>
                </a:solidFill>
                <a:effectLst/>
                <a:hlinkClick r:id="rId7"/>
              </a:rPr>
              <a:t>arXiv:2003.11655 [hep-</a:t>
            </a:r>
            <a:r>
              <a:rPr lang="en-AU" sz="1400" b="0" i="0" u="none" strike="noStrike" dirty="0" err="1">
                <a:solidFill>
                  <a:srgbClr val="212121"/>
                </a:solidFill>
                <a:effectLst/>
                <a:hlinkClick r:id="rId7"/>
              </a:rPr>
              <a:t>ph</a:t>
            </a:r>
            <a:r>
              <a:rPr lang="en-AU" sz="1400" b="0" i="0" u="none" strike="noStrike" dirty="0">
                <a:solidFill>
                  <a:srgbClr val="212121"/>
                </a:solidFill>
                <a:effectLst/>
                <a:hlinkClick r:id="rId7"/>
              </a:rPr>
              <a:t>]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, Phys. Rev. D </a:t>
            </a:r>
            <a:r>
              <a:rPr lang="en-AU" sz="1400" b="1" i="0" dirty="0">
                <a:solidFill>
                  <a:srgbClr val="212121"/>
                </a:solidFill>
                <a:effectLst/>
              </a:rPr>
              <a:t>102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 (2020) 014043/1-14</a:t>
            </a:r>
          </a:p>
          <a:p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Dynamical diquarks in the </a:t>
            </a:r>
            <a:r>
              <a:rPr lang="el-GR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γ*</a:t>
            </a:r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 → N(1535)1/2− transition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, </a:t>
            </a:r>
            <a:r>
              <a:rPr lang="en-AU" sz="1400" b="0" i="0" u="none" strike="noStrike" dirty="0">
                <a:solidFill>
                  <a:srgbClr val="212121"/>
                </a:solidFill>
                <a:effectLst/>
              </a:rPr>
              <a:t>Khépani Raya et al.</a:t>
            </a:r>
            <a:r>
              <a:rPr lang="en-AU" sz="1400" b="0" i="0" dirty="0">
                <a:solidFill>
                  <a:srgbClr val="000000"/>
                </a:solidFill>
                <a:effectLst/>
              </a:rPr>
              <a:t>, </a:t>
            </a:r>
            <a:r>
              <a:rPr lang="en-AU" sz="1400" b="0" i="0" u="none" strike="noStrike" dirty="0">
                <a:solidFill>
                  <a:srgbClr val="212121"/>
                </a:solidFill>
                <a:effectLst/>
                <a:hlinkClick r:id="rId8"/>
              </a:rPr>
              <a:t>NJU-INP 046/21</a:t>
            </a:r>
            <a:r>
              <a:rPr lang="en-AU" sz="1400" b="0" i="0" dirty="0">
                <a:solidFill>
                  <a:srgbClr val="000000"/>
                </a:solidFill>
                <a:effectLst/>
              </a:rPr>
              <a:t>, </a:t>
            </a:r>
            <a:r>
              <a:rPr lang="en-AU" sz="1400" b="0" i="0" u="none" strike="noStrike" dirty="0">
                <a:solidFill>
                  <a:srgbClr val="212121"/>
                </a:solidFill>
                <a:effectLst/>
                <a:hlinkClick r:id="rId9"/>
              </a:rPr>
              <a:t>arXiv:2108.02306 [hep-</a:t>
            </a:r>
            <a:r>
              <a:rPr lang="en-AU" sz="1400" b="0" i="0" u="none" strike="noStrike" dirty="0" err="1">
                <a:solidFill>
                  <a:srgbClr val="212121"/>
                </a:solidFill>
                <a:effectLst/>
                <a:hlinkClick r:id="rId9"/>
              </a:rPr>
              <a:t>ph</a:t>
            </a:r>
            <a:r>
              <a:rPr lang="en-AU" sz="1400" b="0" i="0" u="none" strike="noStrike" dirty="0">
                <a:solidFill>
                  <a:srgbClr val="212121"/>
                </a:solidFill>
                <a:effectLst/>
                <a:hlinkClick r:id="rId9"/>
              </a:rPr>
              <a:t>]</a:t>
            </a:r>
            <a:r>
              <a:rPr lang="en-AU" sz="1400" b="0" i="0" dirty="0">
                <a:solidFill>
                  <a:srgbClr val="000000"/>
                </a:solidFill>
                <a:effectLst/>
              </a:rPr>
              <a:t>, </a:t>
            </a:r>
            <a:r>
              <a:rPr lang="en-AU" sz="1400" b="0" i="0" u="none" strike="noStrike" dirty="0">
                <a:solidFill>
                  <a:srgbClr val="212121"/>
                </a:solidFill>
                <a:effectLst/>
                <a:hlinkClick r:id="rId10"/>
              </a:rPr>
              <a:t>Eur. Phys. J. A </a:t>
            </a:r>
            <a:r>
              <a:rPr lang="en-AU" sz="1400" b="1" i="0" u="none" strike="noStrike" dirty="0">
                <a:solidFill>
                  <a:srgbClr val="212121"/>
                </a:solidFill>
                <a:effectLst/>
                <a:hlinkClick r:id="rId10"/>
              </a:rPr>
              <a:t>57</a:t>
            </a:r>
            <a:r>
              <a:rPr lang="en-AU" sz="1400" b="0" i="0" u="none" strike="noStrike" dirty="0">
                <a:solidFill>
                  <a:srgbClr val="212121"/>
                </a:solidFill>
                <a:effectLst/>
                <a:hlinkClick r:id="rId10"/>
              </a:rPr>
              <a:t> (2021) 266/1-16</a:t>
            </a:r>
            <a:r>
              <a:rPr lang="en-AU" sz="1400" b="0" i="0" dirty="0">
                <a:solidFill>
                  <a:srgbClr val="000000"/>
                </a:solidFill>
                <a:effectLst/>
              </a:rPr>
              <a:t> </a:t>
            </a:r>
          </a:p>
          <a:p>
            <a:r>
              <a:rPr lang="en-AU" sz="1400" i="1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Revealing pion and kaon structure via generalised parton distributions</a:t>
            </a:r>
            <a:r>
              <a:rPr lang="en-AU" sz="1400" b="0" i="0" dirty="0">
                <a:solidFill>
                  <a:srgbClr val="000000"/>
                </a:solidFill>
                <a:effectLst/>
              </a:rPr>
              <a:t>, Khépani Raya et al., NJU-INP 051/21, e-Print: </a:t>
            </a:r>
            <a:r>
              <a:rPr lang="en-AU" sz="1400" b="0" i="0" dirty="0">
                <a:solidFill>
                  <a:srgbClr val="000000"/>
                </a:solidFill>
                <a:effectLst/>
                <a:hlinkClick r:id="rId11"/>
              </a:rPr>
              <a:t>2109.11686 [hep-</a:t>
            </a:r>
            <a:r>
              <a:rPr lang="en-AU" sz="1400" b="0" i="0" dirty="0" err="1">
                <a:solidFill>
                  <a:srgbClr val="000000"/>
                </a:solidFill>
                <a:effectLst/>
                <a:hlinkClick r:id="rId11"/>
              </a:rPr>
              <a:t>ph</a:t>
            </a:r>
            <a:r>
              <a:rPr lang="en-AU" sz="1400" b="0" i="0" dirty="0">
                <a:solidFill>
                  <a:srgbClr val="000000"/>
                </a:solidFill>
                <a:effectLst/>
                <a:hlinkClick r:id="rId11"/>
              </a:rPr>
              <a:t>]</a:t>
            </a:r>
            <a:r>
              <a:rPr lang="en-AU" sz="1400" b="0" i="0" dirty="0">
                <a:solidFill>
                  <a:srgbClr val="000000"/>
                </a:solidFill>
                <a:effectLst/>
              </a:rPr>
              <a:t>, Chin. Phys. C 46 (01) (2022) 013107/1-22</a:t>
            </a:r>
          </a:p>
          <a:p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Proton and pion distribution functions in counterpoint</a:t>
            </a:r>
            <a:r>
              <a:rPr lang="en-AU" sz="1400" b="0" i="1" dirty="0">
                <a:solidFill>
                  <a:srgbClr val="212121"/>
                </a:solidFill>
                <a:effectLst/>
              </a:rPr>
              <a:t>, </a:t>
            </a:r>
            <a:r>
              <a:rPr lang="en-AU" sz="1400" b="0" i="0" dirty="0" err="1">
                <a:solidFill>
                  <a:srgbClr val="212121"/>
                </a:solidFill>
                <a:effectLst/>
              </a:rPr>
              <a:t>Ya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 Lu (</a:t>
            </a:r>
            <a:r>
              <a:rPr lang="ja-JP" altLang="en-US" sz="1400" b="0" i="0" dirty="0">
                <a:solidFill>
                  <a:srgbClr val="212121"/>
                </a:solidFill>
                <a:effectLst/>
              </a:rPr>
              <a:t>陆亚</a:t>
            </a:r>
            <a:r>
              <a:rPr lang="en-US" altLang="ja-JP" sz="1400" b="0" i="0" dirty="0">
                <a:solidFill>
                  <a:srgbClr val="212121"/>
                </a:solidFill>
                <a:effectLst/>
              </a:rPr>
              <a:t>) et al.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, </a:t>
            </a:r>
            <a:r>
              <a:rPr lang="en-AU" sz="1400" b="0" i="0" u="none" strike="noStrike" dirty="0">
                <a:solidFill>
                  <a:srgbClr val="212121"/>
                </a:solidFill>
                <a:effectLst/>
                <a:hlinkClick r:id="rId12"/>
              </a:rPr>
              <a:t>NJU-INP 056/22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, e-Print: </a:t>
            </a:r>
            <a:r>
              <a:rPr lang="en-AU" sz="1400" b="0" i="0" u="none" strike="noStrike" dirty="0">
                <a:solidFill>
                  <a:srgbClr val="212121"/>
                </a:solidFill>
                <a:effectLst/>
                <a:hlinkClick r:id="rId13"/>
              </a:rPr>
              <a:t>2203.00753 [hep-</a:t>
            </a:r>
            <a:r>
              <a:rPr lang="en-AU" sz="1400" b="0" i="0" u="none" strike="noStrike" dirty="0" err="1">
                <a:solidFill>
                  <a:srgbClr val="212121"/>
                </a:solidFill>
                <a:effectLst/>
                <a:hlinkClick r:id="rId13"/>
              </a:rPr>
              <a:t>ph</a:t>
            </a:r>
            <a:r>
              <a:rPr lang="en-AU" sz="1400" b="0" i="0" u="none" strike="noStrike" dirty="0">
                <a:solidFill>
                  <a:srgbClr val="212121"/>
                </a:solidFill>
                <a:effectLst/>
                <a:hlinkClick r:id="rId13"/>
              </a:rPr>
              <a:t>]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, </a:t>
            </a:r>
            <a:r>
              <a:rPr lang="en-AU" sz="1400" b="0" i="0" u="none" strike="noStrike" dirty="0">
                <a:solidFill>
                  <a:srgbClr val="212121"/>
                </a:solidFill>
                <a:effectLst/>
                <a:hlinkClick r:id="rId14"/>
              </a:rPr>
              <a:t>Phys. Lett. B 830 (2022) 137130/1-7</a:t>
            </a:r>
            <a:endParaRPr lang="en-AU" sz="1400" b="0" i="0" u="none" strike="noStrike" dirty="0">
              <a:solidFill>
                <a:srgbClr val="212121"/>
              </a:solidFill>
              <a:effectLst/>
            </a:endParaRPr>
          </a:p>
          <a:p>
            <a:pPr marL="0" indent="0">
              <a:buNone/>
            </a:pPr>
            <a:r>
              <a:rPr lang="en-AU" sz="2400" i="1" dirty="0">
                <a:ln w="0"/>
                <a:solidFill>
                  <a:srgbClr val="CC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				</a:t>
            </a:r>
            <a:endParaRPr lang="en-AU" sz="1800" b="0" i="0" dirty="0">
              <a:solidFill>
                <a:srgbClr val="212121"/>
              </a:solidFill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B6B4C4-CDDD-3A4B-84C5-393E168FD8AE}"/>
              </a:ext>
            </a:extLst>
          </p:cNvPr>
          <p:cNvSpPr txBox="1"/>
          <p:nvPr/>
        </p:nvSpPr>
        <p:spPr>
          <a:xfrm>
            <a:off x="1066798" y="3821718"/>
            <a:ext cx="1005840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AU" sz="2600" i="1" dirty="0">
                <a:ln w="0"/>
                <a:solidFill>
                  <a:srgbClr val="CC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Validate the EHM paradigm &amp; consequent appearance of diquark clusters</a:t>
            </a:r>
            <a:endParaRPr lang="en-AU" sz="2600" i="1" u="none" strike="noStrike" dirty="0">
              <a:ln w="0"/>
              <a:solidFill>
                <a:srgbClr val="CC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45B564-19B3-A6BA-D245-56067EB18B8B}"/>
              </a:ext>
            </a:extLst>
          </p:cNvPr>
          <p:cNvSpPr txBox="1"/>
          <p:nvPr/>
        </p:nvSpPr>
        <p:spPr>
          <a:xfrm>
            <a:off x="4624656" y="6019800"/>
            <a:ext cx="2942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lgerian" panose="04020705040A02060702" pitchFamily="82" charset="0"/>
              </a:rPr>
              <a:t>Three pillars of EHM</a:t>
            </a:r>
          </a:p>
        </p:txBody>
      </p:sp>
    </p:spTree>
    <p:extLst>
      <p:ext uri="{BB962C8B-B14F-4D97-AF65-F5344CB8AC3E}">
        <p14:creationId xmlns:p14="http://schemas.microsoft.com/office/powerpoint/2010/main" val="25945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4E8E5-0DE0-4CA6-9BED-FFB571FA1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latin typeface="Lucida Calligraphy" panose="03010101010101010101" pitchFamily="66" charset="0"/>
              </a:rPr>
              <a:t>Emergent Hadron Mass</a:t>
            </a:r>
            <a:endParaRPr lang="en-US" sz="3600" dirty="0">
              <a:latin typeface="Lucida Calligraphy" panose="03010101010101010101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F29C17-0B57-4AE6-AF15-BF19AB789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14400"/>
            <a:ext cx="11277600" cy="4906963"/>
          </a:xfrm>
        </p:spPr>
        <p:txBody>
          <a:bodyPr/>
          <a:lstStyle/>
          <a:p>
            <a:r>
              <a:rPr lang="en-GB" dirty="0"/>
              <a:t>QCD is unique amongst known fundamental theories of natural phenomena</a:t>
            </a:r>
          </a:p>
          <a:p>
            <a:pPr lvl="1"/>
            <a:r>
              <a:rPr lang="en-GB" sz="2200" dirty="0"/>
              <a:t>Degrees-of-freedom used to express the scale-free Lagrangian are not directly observable</a:t>
            </a:r>
          </a:p>
          <a:p>
            <a:pPr lvl="1"/>
            <a:r>
              <a:rPr lang="en-GB" sz="2200" dirty="0"/>
              <a:t>Massless gauge bosons become massive, with no “human” interference</a:t>
            </a:r>
          </a:p>
          <a:p>
            <a:pPr lvl="1"/>
            <a:r>
              <a:rPr lang="en-GB" sz="2200" dirty="0"/>
              <a:t>Gluon mass ensures a stable, infrared completion of the theory through appearance of a running coupling that saturates at infrared momenta, being everywhere finite</a:t>
            </a:r>
          </a:p>
          <a:p>
            <a:pPr lvl="1"/>
            <a:r>
              <a:rPr lang="en-GB" sz="2200" dirty="0"/>
              <a:t>Massless fermions become massive, producing</a:t>
            </a:r>
          </a:p>
          <a:p>
            <a:pPr lvl="2"/>
            <a:r>
              <a:rPr lang="en-GB" sz="2200" dirty="0"/>
              <a:t>Massive baryons and simultaneously Massless mesons</a:t>
            </a:r>
          </a:p>
          <a:p>
            <a:r>
              <a:rPr lang="en-GB" dirty="0"/>
              <a:t>Emergent features of QCD are expressed in every strong interaction observable </a:t>
            </a:r>
          </a:p>
          <a:p>
            <a:r>
              <a:rPr lang="en-GB" dirty="0"/>
              <a:t>They can also be revealed via </a:t>
            </a:r>
          </a:p>
          <a:p>
            <a:pPr marL="0" indent="0">
              <a:buNone/>
            </a:pPr>
            <a:r>
              <a:rPr lang="en-GB" dirty="0"/>
              <a:t>	EHM interference with Nature’s other known source of mass = Higgs</a:t>
            </a:r>
          </a:p>
          <a:p>
            <a:r>
              <a:rPr lang="en-GB" dirty="0"/>
              <a:t>High energy and high luminosity facilities are the key to validating these concepts</a:t>
            </a:r>
          </a:p>
          <a:p>
            <a:pPr marL="400050" lvl="1" indent="0">
              <a:buNone/>
            </a:pPr>
            <a:r>
              <a:rPr lang="en-GB" sz="2200" dirty="0"/>
              <a:t>proving QCD to be 1</a:t>
            </a:r>
            <a:r>
              <a:rPr lang="en-GB" sz="2200" baseline="30000" dirty="0"/>
              <a:t>st</a:t>
            </a:r>
            <a:r>
              <a:rPr lang="en-GB" sz="2200" dirty="0"/>
              <a:t> well-defined four-dimensional quantum field theory ever contemplated</a:t>
            </a:r>
          </a:p>
          <a:p>
            <a:r>
              <a:rPr lang="en-GB" i="1" dirty="0">
                <a:ln w="0"/>
                <a:solidFill>
                  <a:srgbClr val="CC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This may open doors that lead far beyond the Standard Model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FDEE3-DD42-4279-90D5-E4197773D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723D8-7BC2-4A95-86AA-EAEE4597A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7D389-08F4-43E2-90D3-45707F977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9612A037-A7C6-46CD-8D18-73BDF44530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-48926"/>
            <a:ext cx="1908200" cy="10813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BE19F9-0B70-40DB-9819-B8018308456D}"/>
              </a:ext>
            </a:extLst>
          </p:cNvPr>
          <p:cNvSpPr txBox="1"/>
          <p:nvPr/>
        </p:nvSpPr>
        <p:spPr>
          <a:xfrm>
            <a:off x="10299700" y="-54597"/>
            <a:ext cx="1892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Grant no. 12135007</a:t>
            </a:r>
          </a:p>
        </p:txBody>
      </p:sp>
    </p:spTree>
    <p:extLst>
      <p:ext uri="{BB962C8B-B14F-4D97-AF65-F5344CB8AC3E}">
        <p14:creationId xmlns:p14="http://schemas.microsoft.com/office/powerpoint/2010/main" val="82082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4E8E5-0DE0-4CA6-9BED-FFB571FA1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latin typeface="Lucida Calligraphy" panose="03010101010101010101" pitchFamily="66" charset="0"/>
              </a:rPr>
              <a:t>Emergent Hadron Mass</a:t>
            </a:r>
            <a:endParaRPr lang="en-US" sz="3600" dirty="0">
              <a:latin typeface="Lucida Calligraphy" panose="03010101010101010101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F29C17-0B57-4AE6-AF15-BF19AB789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14400"/>
            <a:ext cx="11277600" cy="4906963"/>
          </a:xfrm>
        </p:spPr>
        <p:txBody>
          <a:bodyPr/>
          <a:lstStyle/>
          <a:p>
            <a:r>
              <a:rPr lang="en-GB" dirty="0"/>
              <a:t>QCD is unique amongst known fundamental theories of natural phenomena</a:t>
            </a:r>
          </a:p>
          <a:p>
            <a:pPr lvl="1"/>
            <a:r>
              <a:rPr lang="en-GB" sz="2200" dirty="0"/>
              <a:t>Degrees-of-freedom used to express the scale-free Lagrangian are not directly observable</a:t>
            </a:r>
          </a:p>
          <a:p>
            <a:pPr lvl="1"/>
            <a:r>
              <a:rPr lang="en-GB" sz="2200" dirty="0"/>
              <a:t>Massless gauge bosons become massive, with no “human” interference</a:t>
            </a:r>
          </a:p>
          <a:p>
            <a:pPr lvl="1"/>
            <a:r>
              <a:rPr lang="en-GB" sz="2200" dirty="0"/>
              <a:t>Gluon mass ensures a stable, infrared completion of the theory through appearance of a running coupling that saturates at infrared momenta, being everywhere finite</a:t>
            </a:r>
          </a:p>
          <a:p>
            <a:pPr lvl="1"/>
            <a:r>
              <a:rPr lang="en-GB" sz="2200" dirty="0"/>
              <a:t>Massless fermions become massive, producing</a:t>
            </a:r>
          </a:p>
          <a:p>
            <a:pPr lvl="2"/>
            <a:r>
              <a:rPr lang="en-GB" sz="2200" dirty="0"/>
              <a:t>Massive baryons and simultaneously Massless mesons</a:t>
            </a:r>
          </a:p>
          <a:p>
            <a:r>
              <a:rPr lang="en-GB" dirty="0"/>
              <a:t>Emergent features of QCD are expressed in every strong interaction observable </a:t>
            </a:r>
          </a:p>
          <a:p>
            <a:r>
              <a:rPr lang="en-GB" dirty="0"/>
              <a:t>They can also be revealed via </a:t>
            </a:r>
          </a:p>
          <a:p>
            <a:pPr marL="0" indent="0">
              <a:buNone/>
            </a:pPr>
            <a:r>
              <a:rPr lang="en-GB" dirty="0"/>
              <a:t>	EHM interference with Nature’s other known source of mass = Higgs</a:t>
            </a:r>
          </a:p>
          <a:p>
            <a:r>
              <a:rPr lang="en-GB" dirty="0"/>
              <a:t>High energy and high luminosity facilities are the key to validating these concepts</a:t>
            </a:r>
          </a:p>
          <a:p>
            <a:pPr marL="400050" lvl="1" indent="0">
              <a:buNone/>
            </a:pPr>
            <a:r>
              <a:rPr lang="en-GB" sz="2200" dirty="0"/>
              <a:t>proving QCD to be 1</a:t>
            </a:r>
            <a:r>
              <a:rPr lang="en-GB" sz="2200" baseline="30000" dirty="0"/>
              <a:t>st</a:t>
            </a:r>
            <a:r>
              <a:rPr lang="en-GB" sz="2200" dirty="0"/>
              <a:t> well-defined four-dimensional quantum field theory ever contemplated</a:t>
            </a:r>
          </a:p>
          <a:p>
            <a:r>
              <a:rPr lang="en-GB" i="1" dirty="0">
                <a:ln w="0"/>
                <a:solidFill>
                  <a:srgbClr val="CC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This may open doors that lead far beyond the Standard Model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FDEE3-DD42-4279-90D5-E4197773D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723D8-7BC2-4A95-86AA-EAEE4597A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7D389-08F4-43E2-90D3-45707F977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9612A037-A7C6-46CD-8D18-73BDF44530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-48926"/>
            <a:ext cx="1908200" cy="10813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BE19F9-0B70-40DB-9819-B8018308456D}"/>
              </a:ext>
            </a:extLst>
          </p:cNvPr>
          <p:cNvSpPr txBox="1"/>
          <p:nvPr/>
        </p:nvSpPr>
        <p:spPr>
          <a:xfrm>
            <a:off x="10299700" y="-54597"/>
            <a:ext cx="1892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Grant no. 12135007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C1CF6E5-983E-E4F3-C8D8-341E082BA69B}"/>
                  </a:ext>
                </a:extLst>
              </p:cNvPr>
              <p:cNvSpPr/>
              <p:nvPr/>
            </p:nvSpPr>
            <p:spPr bwMode="auto">
              <a:xfrm>
                <a:off x="7162800" y="3429000"/>
                <a:ext cx="3657600" cy="946785"/>
              </a:xfrm>
              <a:prstGeom prst="rect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800" i="1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60007" dir="1500000" sy="-30000" kx="800400" algn="bl" rotWithShape="0">
                                  <a:prstClr val="black">
                                    <a:alpha val="2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4800" dirty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60007" dir="1500000" sy="-30000" kx="800400" algn="bl" rotWithShape="0">
                                  <a:prstClr val="black">
                                    <a:alpha val="20000"/>
                                  </a:prstClr>
                                </a:outerShdw>
                              </a:effectLst>
                              <a:latin typeface="Brush Script MT" panose="03060802040406070304" pitchFamily="66" charset="0"/>
                            </a:rPr>
                            <m:t>L</m:t>
                          </m:r>
                        </m:e>
                        <m:sub>
                          <m:r>
                            <a:rPr lang="en-GB" sz="4800" i="1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60007" dir="1500000" sy="-30000" kx="800400" algn="bl" rotWithShape="0">
                                  <a:prstClr val="black">
                                    <a:alpha val="2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𝑁𝑎𝑡𝑢𝑟𝑒</m:t>
                          </m:r>
                        </m:sub>
                      </m:sSub>
                      <m:r>
                        <a:rPr lang="en-GB" sz="4800" i="1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60007" dir="1500000" sy="-30000" kx="800400" algn="bl" rotWithShape="0">
                              <a:prstClr val="black">
                                <a:alpha val="20000"/>
                              </a:prstClr>
                            </a:outerShdw>
                          </a:effectLst>
                          <a:latin typeface="Cambria Math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en-US" dirty="0">
                  <a:ln w="0"/>
                  <a:solidFill>
                    <a:schemeClr val="accent1"/>
                  </a:solidFill>
                  <a:effectLst>
                    <a:outerShdw blurRad="60007" dir="1500000" sy="-30000" kx="800400" algn="bl" rotWithShape="0">
                      <a:prstClr val="black">
                        <a:alpha val="20000"/>
                      </a:prst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C1CF6E5-983E-E4F3-C8D8-341E082BA6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62800" y="3429000"/>
                <a:ext cx="3657600" cy="946785"/>
              </a:xfrm>
              <a:prstGeom prst="rect">
                <a:avLst/>
              </a:prstGeom>
              <a:blipFill>
                <a:blip r:embed="rId3"/>
                <a:stretch>
                  <a:fillRect b="-4516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F5305754-B75E-EE5E-6243-403D6E61BF7A}"/>
              </a:ext>
            </a:extLst>
          </p:cNvPr>
          <p:cNvSpPr txBox="1"/>
          <p:nvPr/>
        </p:nvSpPr>
        <p:spPr>
          <a:xfrm>
            <a:off x="1981200" y="4822488"/>
            <a:ext cx="8229600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4400" i="1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There are theories of many things,</a:t>
            </a:r>
          </a:p>
          <a:p>
            <a:r>
              <a:rPr lang="en-AU" sz="4400" i="1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But is there a theory of everything?</a:t>
            </a:r>
          </a:p>
        </p:txBody>
      </p:sp>
    </p:spTree>
    <p:extLst>
      <p:ext uri="{BB962C8B-B14F-4D97-AF65-F5344CB8AC3E}">
        <p14:creationId xmlns:p14="http://schemas.microsoft.com/office/powerpoint/2010/main" val="2335092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B3FF31-F12A-C887-1AA7-010BE4C5E1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55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1A6999-ECFA-6CDD-88FD-288B2C9D7CF8}"/>
              </a:ext>
            </a:extLst>
          </p:cNvPr>
          <p:cNvSpPr txBox="1"/>
          <p:nvPr/>
        </p:nvSpPr>
        <p:spPr>
          <a:xfrm>
            <a:off x="1981200" y="4876800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i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There are theories of many things,</a:t>
            </a:r>
          </a:p>
          <a:p>
            <a:r>
              <a:rPr lang="en-AU" sz="4400" i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But is there a theory of everything?</a:t>
            </a:r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49053BDB-9D74-4523-ABF4-4C7DC5E3548F}"/>
              </a:ext>
            </a:extLst>
          </p:cNvPr>
          <p:cNvSpPr txBox="1">
            <a:spLocks/>
          </p:cNvSpPr>
          <p:nvPr/>
        </p:nvSpPr>
        <p:spPr bwMode="auto">
          <a:xfrm>
            <a:off x="-3581400" y="241581"/>
            <a:ext cx="10948441" cy="165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US" sz="88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Thankyou</a:t>
            </a:r>
            <a:endParaRPr lang="en-GB" sz="8800" kern="0" dirty="0">
              <a:solidFill>
                <a:schemeClr val="bg1"/>
              </a:solidFill>
              <a:latin typeface="Freestyle Script" panose="030804020302050B0404" pitchFamily="66" charset="0"/>
            </a:endParaRP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410732E4-5BBD-4113-A693-2E1503151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Baryons 2022 - International Conference on the Structure of Baryons                (34)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0C0B3A-C260-4769-AA8B-9E4BBF817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81800" y="6553200"/>
            <a:ext cx="5331884" cy="2286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Craig Roberts: cdroberts@nju.edu.cn  420 "Hadron Structure using Continuum Schwinger Function Methods"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B64BA72D-9585-437C-8DE2-CD2B3FDC8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35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06BB042-3814-FA7C-5591-CCED69F60348}"/>
                  </a:ext>
                </a:extLst>
              </p:cNvPr>
              <p:cNvSpPr/>
              <p:nvPr/>
            </p:nvSpPr>
            <p:spPr bwMode="auto">
              <a:xfrm>
                <a:off x="7162800" y="3427771"/>
                <a:ext cx="3657600" cy="94678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800" i="1" smtClean="0">
                              <a:ln w="0"/>
                              <a:solidFill>
                                <a:schemeClr val="bg1"/>
                              </a:solidFill>
                              <a:effectLst>
                                <a:outerShdw blurRad="60007" dir="1500000" sy="-30000" kx="800400" algn="bl" rotWithShape="0">
                                  <a:prstClr val="black">
                                    <a:alpha val="2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4800" dirty="0">
                              <a:ln w="0"/>
                              <a:solidFill>
                                <a:schemeClr val="bg1"/>
                              </a:solidFill>
                              <a:effectLst>
                                <a:outerShdw blurRad="60007" dir="1500000" sy="-30000" kx="800400" algn="bl" rotWithShape="0">
                                  <a:prstClr val="black">
                                    <a:alpha val="20000"/>
                                  </a:prstClr>
                                </a:outerShdw>
                              </a:effectLst>
                              <a:latin typeface="Brush Script MT" panose="03060802040406070304" pitchFamily="66" charset="0"/>
                            </a:rPr>
                            <m:t>L</m:t>
                          </m:r>
                        </m:e>
                        <m:sub>
                          <m:r>
                            <a:rPr lang="en-GB" sz="4800" i="1" smtClean="0">
                              <a:ln w="0"/>
                              <a:solidFill>
                                <a:schemeClr val="bg1"/>
                              </a:solidFill>
                              <a:effectLst>
                                <a:outerShdw blurRad="60007" dir="1500000" sy="-30000" kx="800400" algn="bl" rotWithShape="0">
                                  <a:prstClr val="black">
                                    <a:alpha val="2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𝑁𝑎𝑡𝑢𝑟𝑒</m:t>
                          </m:r>
                        </m:sub>
                      </m:sSub>
                      <m:r>
                        <a:rPr lang="en-GB" sz="4800" i="1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60007" dir="1500000" sy="-30000" kx="800400" algn="bl" rotWithShape="0">
                              <a:prstClr val="black">
                                <a:alpha val="20000"/>
                              </a:prstClr>
                            </a:outerShdw>
                          </a:effectLst>
                          <a:latin typeface="Cambria Math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en-US" dirty="0">
                  <a:ln w="0"/>
                  <a:solidFill>
                    <a:schemeClr val="bg1"/>
                  </a:solidFill>
                  <a:effectLst>
                    <a:outerShdw blurRad="60007" dir="1500000" sy="-30000" kx="800400" algn="bl" rotWithShape="0">
                      <a:prstClr val="black">
                        <a:alpha val="20000"/>
                      </a:prst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06BB042-3814-FA7C-5591-CCED69F603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62800" y="3427771"/>
                <a:ext cx="3657600" cy="946785"/>
              </a:xfrm>
              <a:prstGeom prst="rect">
                <a:avLst/>
              </a:prstGeom>
              <a:blipFill>
                <a:blip r:embed="rId3"/>
                <a:stretch>
                  <a:fillRect b="-3797"/>
                </a:stretch>
              </a:blip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78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7089A7-E293-B0BF-2630-5DA5D9787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8726C4-0CE5-83C0-8296-231C1C912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542390-2DB3-C5C9-76A7-602E807F5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71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1F4E2-B5BD-4BD5-AB28-6CA2621B0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Emergence of Hadron Mass - Basic Questions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B0E5E-0B89-46CE-98E5-F04F289DD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18597"/>
            <a:ext cx="4686922" cy="5458403"/>
          </a:xfrm>
        </p:spPr>
        <p:txBody>
          <a:bodyPr/>
          <a:lstStyle/>
          <a:p>
            <a:r>
              <a:rPr lang="en-US" sz="2100" dirty="0"/>
              <a:t>What is the origin of EHM?  </a:t>
            </a:r>
          </a:p>
          <a:p>
            <a:r>
              <a:rPr lang="en-US" sz="2100" dirty="0"/>
              <a:t>Does it lie within QCD?</a:t>
            </a:r>
          </a:p>
          <a:p>
            <a:r>
              <a:rPr lang="en-US" sz="2100" dirty="0"/>
              <a:t>What are the connections with …  </a:t>
            </a:r>
          </a:p>
          <a:p>
            <a:pPr lvl="1"/>
            <a:r>
              <a:rPr lang="en-US" sz="2100" dirty="0"/>
              <a:t>Gluon and quark confinement?</a:t>
            </a:r>
          </a:p>
          <a:p>
            <a:pPr lvl="1"/>
            <a:r>
              <a:rPr lang="en-US" sz="2100" dirty="0"/>
              <a:t>Dynamical chiral symmetry breaking (DCSB)?</a:t>
            </a:r>
          </a:p>
          <a:p>
            <a:pPr lvl="1"/>
            <a:r>
              <a:rPr lang="en-US" sz="2100" dirty="0" err="1"/>
              <a:t>Nambu</a:t>
            </a:r>
            <a:r>
              <a:rPr lang="en-US" sz="2100" dirty="0"/>
              <a:t>-Goldstone modes = </a:t>
            </a:r>
            <a:r>
              <a:rPr lang="el-GR" sz="2100" dirty="0"/>
              <a:t>π &amp; </a:t>
            </a:r>
            <a:r>
              <a:rPr lang="en-US" sz="2100" dirty="0"/>
              <a:t>K?</a:t>
            </a:r>
          </a:p>
          <a:p>
            <a:r>
              <a:rPr lang="en-US" sz="2100" dirty="0"/>
              <a:t>What is the role of Higgs in modulating observable properties of hadrons?</a:t>
            </a:r>
          </a:p>
          <a:p>
            <a:pPr lvl="1"/>
            <a:r>
              <a:rPr lang="en-US" sz="2100" dirty="0"/>
              <a:t>Without Higgs mechanism of mass generation, </a:t>
            </a:r>
            <a:r>
              <a:rPr lang="el-GR" sz="2100" dirty="0"/>
              <a:t>π </a:t>
            </a:r>
            <a:r>
              <a:rPr lang="en-US" sz="2100" dirty="0"/>
              <a:t>and K would be indistinguishable</a:t>
            </a:r>
          </a:p>
          <a:p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What is and wherefrom mass?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5C809-E115-47CD-AED7-951724E51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AD908-BD9D-44D0-8688-D5EF6B8F7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125A2-CE7D-4950-BC19-09139BD6D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2D9C5BD-2F83-4B70-84D5-673DFC7646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6522" y="1524000"/>
            <a:ext cx="6726010" cy="42829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D425372-2AEA-4849-7EE9-487071DD043F}"/>
                  </a:ext>
                </a:extLst>
              </p:cNvPr>
              <p:cNvSpPr txBox="1"/>
              <p:nvPr/>
            </p:nvSpPr>
            <p:spPr>
              <a:xfrm>
                <a:off x="5623332" y="1093550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/>
                  <a:t>Proton and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AU" dirty="0"/>
                  <a:t>-meson mass budgets are practically identical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D425372-2AEA-4849-7EE9-487071DD04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3332" y="1093550"/>
                <a:ext cx="6096000" cy="369332"/>
              </a:xfrm>
              <a:prstGeom prst="rect">
                <a:avLst/>
              </a:prstGeom>
              <a:blipFill>
                <a:blip r:embed="rId3"/>
                <a:stretch>
                  <a:fillRect l="-800" t="-8197" b="-2459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B29C898-8A28-5B08-D5C0-9C1C347E0110}"/>
                  </a:ext>
                </a:extLst>
              </p:cNvPr>
              <p:cNvSpPr txBox="1"/>
              <p:nvPr/>
            </p:nvSpPr>
            <p:spPr>
              <a:xfrm>
                <a:off x="5563222" y="5943600"/>
                <a:ext cx="64593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AU" dirty="0"/>
                  <a:t>- and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AU" dirty="0"/>
                  <a:t>-meson mass budgets are essentially/completely different from those of proton and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endParaRPr lang="en-AU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B29C898-8A28-5B08-D5C0-9C1C347E0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3222" y="5943600"/>
                <a:ext cx="6459309" cy="646331"/>
              </a:xfrm>
              <a:prstGeom prst="rect">
                <a:avLst/>
              </a:prstGeom>
              <a:blipFill>
                <a:blip r:embed="rId4"/>
                <a:stretch>
                  <a:fillRect l="-850" t="-4717" r="-850" b="-1415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925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C03EC-CBF2-41E0-9F83-DE9B30B64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Modern Understanding</a:t>
            </a:r>
            <a:b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Grew Slowly from </a:t>
            </a:r>
            <a:r>
              <a:rPr lang="en-GB" sz="36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French Script MT" panose="03020402040607040605" pitchFamily="66" charset="0"/>
              </a:rPr>
              <a:t>Ancient</a:t>
            </a: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Origins</a:t>
            </a:r>
            <a:endParaRPr lang="en-US" sz="32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F1F72F-3358-490B-95EC-44A85623D2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More than 40 years ago </a:t>
                </a:r>
              </a:p>
              <a:p>
                <a:pPr marL="400050" lvl="1" indent="0">
                  <a:buNone/>
                </a:pPr>
                <a:r>
                  <a:rPr lang="en-US" sz="2200" i="1" dirty="0">
                    <a:solidFill>
                      <a:schemeClr val="accent1">
                        <a:lumMod val="50000"/>
                      </a:schemeClr>
                    </a:solidFill>
                  </a:rPr>
                  <a:t>Dynamical mass generation in continuum quantum chromodynamics, </a:t>
                </a:r>
              </a:p>
              <a:p>
                <a:pPr marL="400050" lvl="1" indent="0">
                  <a:spcBef>
                    <a:spcPts val="0"/>
                  </a:spcBef>
                  <a:buNone/>
                </a:pP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J.M. Cornwall, Phys. Rev. D </a:t>
                </a:r>
                <a:r>
                  <a:rPr lang="en-US" sz="2200" b="1" dirty="0">
                    <a:solidFill>
                      <a:schemeClr val="accent1">
                        <a:lumMod val="50000"/>
                      </a:schemeClr>
                    </a:solidFill>
                  </a:rPr>
                  <a:t>26 (</a:t>
                </a: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1981) 1453 …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∼1070</m:t>
                    </m:r>
                  </m:oMath>
                </a14:m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 citations </a:t>
                </a:r>
              </a:p>
              <a:p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Owing to strong self-interactions, gluon </a:t>
                </a:r>
                <a:r>
                  <a:rPr lang="en-US" sz="2400" dirty="0" err="1">
                    <a:solidFill>
                      <a:schemeClr val="accent1">
                        <a:lumMod val="50000"/>
                      </a:schemeClr>
                    </a:solidFill>
                  </a:rPr>
                  <a:t>partons</a:t>
                </a:r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 gluon quasiparticles,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	described by a mass function that is large at infrared momenta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F1F72F-3358-490B-95EC-44A85623D2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22" t="-107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1D4CE-A8F9-4B06-8C67-BCF7DCD98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AE176-565E-4537-98CA-9812B2D03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1EFA2-3997-479D-8C21-94B4D8B83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3gluon4gluon.gif">
            <a:extLst>
              <a:ext uri="{FF2B5EF4-FFF2-40B4-BE49-F238E27FC236}">
                <a16:creationId xmlns:a16="http://schemas.microsoft.com/office/drawing/2014/main" id="{DE46E9F2-A2FF-4232-90C8-C5C91296B02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9782909" y="2332892"/>
            <a:ext cx="3294183" cy="1219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8873176-5E4C-4EEF-BC48-8F9E8067F3E7}"/>
              </a:ext>
            </a:extLst>
          </p:cNvPr>
          <p:cNvSpPr txBox="1"/>
          <p:nvPr/>
        </p:nvSpPr>
        <p:spPr>
          <a:xfrm>
            <a:off x="9584812" y="1834072"/>
            <a:ext cx="1535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3-gluon vertex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A01342-9569-4E83-9190-49D1B9C2871F}"/>
              </a:ext>
            </a:extLst>
          </p:cNvPr>
          <p:cNvSpPr txBox="1"/>
          <p:nvPr/>
        </p:nvSpPr>
        <p:spPr>
          <a:xfrm>
            <a:off x="9614164" y="3655175"/>
            <a:ext cx="1535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4-gluon vertex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17C094B5-E572-4E68-BB93-B3D343F0F9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61" y="3657600"/>
            <a:ext cx="4034633" cy="26489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75B9A6-F3B7-44A2-8757-5B481C8A3BF0}"/>
              </a:ext>
            </a:extLst>
          </p:cNvPr>
          <p:cNvSpPr txBox="1"/>
          <p:nvPr/>
        </p:nvSpPr>
        <p:spPr>
          <a:xfrm>
            <a:off x="2598585" y="4458809"/>
            <a:ext cx="1697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Gluon propagator … </a:t>
            </a:r>
            <a:r>
              <a:rPr lang="en-US" sz="1600" dirty="0">
                <a:solidFill>
                  <a:srgbClr val="0070C0"/>
                </a:solidFill>
              </a:rPr>
              <a:t>c</a:t>
            </a:r>
            <a:r>
              <a:rPr lang="en-GB" sz="1600" dirty="0" err="1">
                <a:solidFill>
                  <a:srgbClr val="0070C0"/>
                </a:solidFill>
              </a:rPr>
              <a:t>ontinuum</a:t>
            </a:r>
            <a:r>
              <a:rPr lang="en-GB" sz="1600" dirty="0">
                <a:solidFill>
                  <a:srgbClr val="0070C0"/>
                </a:solidFill>
              </a:rPr>
              <a:t> and lattice QCD agree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432FE2-BF44-4A81-A5E4-5B9ABE40CC45}"/>
              </a:ext>
            </a:extLst>
          </p:cNvPr>
          <p:cNvSpPr txBox="1"/>
          <p:nvPr/>
        </p:nvSpPr>
        <p:spPr>
          <a:xfrm>
            <a:off x="5213083" y="4009129"/>
            <a:ext cx="36261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008000"/>
                </a:solidFill>
              </a:rPr>
              <a:t>Truly </a:t>
            </a:r>
            <a:r>
              <a:rPr lang="en-GB" u="sng" dirty="0">
                <a:solidFill>
                  <a:srgbClr val="008000"/>
                </a:solidFill>
              </a:rPr>
              <a:t>mass from nothing</a:t>
            </a:r>
            <a:r>
              <a:rPr lang="en-GB" i="1" dirty="0">
                <a:solidFill>
                  <a:srgbClr val="008000"/>
                </a:solidFill>
              </a:rPr>
              <a:t> </a:t>
            </a:r>
          </a:p>
          <a:p>
            <a:r>
              <a:rPr lang="en-GB" i="1" dirty="0">
                <a:solidFill>
                  <a:srgbClr val="008000"/>
                </a:solidFill>
              </a:rPr>
              <a:t>An interacting theory, written in terms of massless gluon fields, produces dressed gluon fields that are characterised by a mass function that is large at infrared momenta </a:t>
            </a:r>
            <a:endParaRPr lang="en-US" i="1" dirty="0">
              <a:solidFill>
                <a:srgbClr val="008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8B8402-6667-4B6D-81E6-D21AB5F5984F}"/>
              </a:ext>
            </a:extLst>
          </p:cNvPr>
          <p:cNvSpPr txBox="1"/>
          <p:nvPr/>
        </p:nvSpPr>
        <p:spPr>
          <a:xfrm>
            <a:off x="8610600" y="4572000"/>
            <a:ext cx="3626117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QCD fact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Continuum theory and lattice simulations agree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Empirical verification?</a:t>
            </a:r>
            <a:endParaRPr lang="en-US" sz="240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C16605-3F79-1189-F485-D504D81D5C84}"/>
                  </a:ext>
                </a:extLst>
              </p:cNvPr>
              <p:cNvSpPr txBox="1"/>
              <p:nvPr/>
            </p:nvSpPr>
            <p:spPr>
              <a:xfrm>
                <a:off x="249565" y="3810000"/>
                <a:ext cx="360035" cy="6088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C16605-3F79-1189-F485-D504D81D5C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65" y="3810000"/>
                <a:ext cx="360035" cy="60882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E96CA1E-735E-9551-9169-06E6D016EA5C}"/>
              </a:ext>
            </a:extLst>
          </p:cNvPr>
          <p:cNvCxnSpPr>
            <a:cxnSpLocks/>
          </p:cNvCxnSpPr>
          <p:nvPr/>
        </p:nvCxnSpPr>
        <p:spPr bwMode="auto">
          <a:xfrm flipV="1">
            <a:off x="644013" y="3906155"/>
            <a:ext cx="358642" cy="208256"/>
          </a:xfrm>
          <a:prstGeom prst="straightConnector1">
            <a:avLst/>
          </a:prstGeom>
          <a:ln w="19050">
            <a:solidFill>
              <a:srgbClr val="0099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238DEA1-670C-3A9A-BB1F-C5E1448799F2}"/>
              </a:ext>
            </a:extLst>
          </p:cNvPr>
          <p:cNvSpPr txBox="1"/>
          <p:nvPr/>
        </p:nvSpPr>
        <p:spPr>
          <a:xfrm>
            <a:off x="76200" y="762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Parallel Session (Blue) </a:t>
            </a:r>
          </a:p>
          <a:p>
            <a:r>
              <a:rPr lang="en-AU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Tuesday 8.Nov @ 14:30</a:t>
            </a:r>
          </a:p>
        </p:txBody>
      </p:sp>
    </p:spTree>
    <p:extLst>
      <p:ext uri="{BB962C8B-B14F-4D97-AF65-F5344CB8AC3E}">
        <p14:creationId xmlns:p14="http://schemas.microsoft.com/office/powerpoint/2010/main" val="251041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0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C03EC-CBF2-41E0-9F83-DE9B30B64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Modern Understanding</a:t>
            </a:r>
            <a:b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Grew Slowly from </a:t>
            </a:r>
            <a:r>
              <a:rPr lang="en-GB" sz="36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French Script MT" panose="03020402040607040605" pitchFamily="66" charset="0"/>
              </a:rPr>
              <a:t>Ancient</a:t>
            </a: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Origins</a:t>
            </a:r>
            <a:endParaRPr lang="en-US" sz="32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F1F72F-3358-490B-95EC-44A85623D2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More than 40 years ago </a:t>
                </a:r>
              </a:p>
              <a:p>
                <a:pPr marL="400050" lvl="1" indent="0">
                  <a:buNone/>
                </a:pPr>
                <a:r>
                  <a:rPr lang="en-US" sz="2200" i="1" dirty="0">
                    <a:solidFill>
                      <a:schemeClr val="accent1">
                        <a:lumMod val="50000"/>
                      </a:schemeClr>
                    </a:solidFill>
                  </a:rPr>
                  <a:t>Dynamical mass generation in continuum quantum chromodynamics, </a:t>
                </a:r>
              </a:p>
              <a:p>
                <a:pPr marL="400050" lvl="1" indent="0">
                  <a:spcBef>
                    <a:spcPts val="0"/>
                  </a:spcBef>
                  <a:buNone/>
                </a:pP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J.M. Cornwall, Phys. Rev. D </a:t>
                </a:r>
                <a:r>
                  <a:rPr lang="en-US" sz="2200" b="1" dirty="0">
                    <a:solidFill>
                      <a:schemeClr val="accent1">
                        <a:lumMod val="50000"/>
                      </a:schemeClr>
                    </a:solidFill>
                  </a:rPr>
                  <a:t>26 (</a:t>
                </a: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1981) 1453 …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GB" sz="22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1050</m:t>
                    </m:r>
                  </m:oMath>
                </a14:m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 citations </a:t>
                </a:r>
              </a:p>
              <a:p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Owing to strong self-interactions, gluon </a:t>
                </a:r>
                <a:r>
                  <a:rPr lang="en-US" sz="2400" dirty="0" err="1">
                    <a:solidFill>
                      <a:schemeClr val="accent1">
                        <a:lumMod val="50000"/>
                      </a:schemeClr>
                    </a:solidFill>
                  </a:rPr>
                  <a:t>partons</a:t>
                </a:r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 gluon quasiparticles,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	described by a mass function that is large at infrared momenta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F1F72F-3358-490B-95EC-44A85623D2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22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1D4CE-A8F9-4B06-8C67-BCF7DCD98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AE176-565E-4537-98CA-9812B2D03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1EFA2-3997-479D-8C21-94B4D8B83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3gluon4gluon.gif">
            <a:extLst>
              <a:ext uri="{FF2B5EF4-FFF2-40B4-BE49-F238E27FC236}">
                <a16:creationId xmlns:a16="http://schemas.microsoft.com/office/drawing/2014/main" id="{DE46E9F2-A2FF-4232-90C8-C5C91296B02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9782909" y="2332892"/>
            <a:ext cx="3294183" cy="1219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8873176-5E4C-4EEF-BC48-8F9E8067F3E7}"/>
              </a:ext>
            </a:extLst>
          </p:cNvPr>
          <p:cNvSpPr txBox="1"/>
          <p:nvPr/>
        </p:nvSpPr>
        <p:spPr>
          <a:xfrm>
            <a:off x="9584812" y="1834072"/>
            <a:ext cx="1535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3-gluon vertex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A01342-9569-4E83-9190-49D1B9C2871F}"/>
              </a:ext>
            </a:extLst>
          </p:cNvPr>
          <p:cNvSpPr txBox="1"/>
          <p:nvPr/>
        </p:nvSpPr>
        <p:spPr>
          <a:xfrm>
            <a:off x="9614164" y="3655175"/>
            <a:ext cx="1535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4-gluon vertex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17C094B5-E572-4E68-BB93-B3D343F0F9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61" y="3657600"/>
            <a:ext cx="4034633" cy="26489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75B9A6-F3B7-44A2-8757-5B481C8A3BF0}"/>
              </a:ext>
            </a:extLst>
          </p:cNvPr>
          <p:cNvSpPr txBox="1"/>
          <p:nvPr/>
        </p:nvSpPr>
        <p:spPr>
          <a:xfrm>
            <a:off x="2598585" y="4458809"/>
            <a:ext cx="1697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Gluon propagator … </a:t>
            </a:r>
            <a:r>
              <a:rPr lang="en-US" sz="1600" dirty="0">
                <a:solidFill>
                  <a:srgbClr val="0070C0"/>
                </a:solidFill>
              </a:rPr>
              <a:t>c</a:t>
            </a:r>
            <a:r>
              <a:rPr lang="en-GB" sz="1600" dirty="0" err="1">
                <a:solidFill>
                  <a:srgbClr val="0070C0"/>
                </a:solidFill>
              </a:rPr>
              <a:t>ontinuum</a:t>
            </a:r>
            <a:r>
              <a:rPr lang="en-GB" sz="1600" dirty="0">
                <a:solidFill>
                  <a:srgbClr val="0070C0"/>
                </a:solidFill>
              </a:rPr>
              <a:t> and lattice QCD agree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432FE2-BF44-4A81-A5E4-5B9ABE40CC45}"/>
              </a:ext>
            </a:extLst>
          </p:cNvPr>
          <p:cNvSpPr txBox="1"/>
          <p:nvPr/>
        </p:nvSpPr>
        <p:spPr>
          <a:xfrm>
            <a:off x="5213083" y="4009129"/>
            <a:ext cx="36261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008000"/>
                </a:solidFill>
              </a:rPr>
              <a:t>Truly </a:t>
            </a:r>
            <a:r>
              <a:rPr lang="en-GB" u="sng" dirty="0">
                <a:solidFill>
                  <a:srgbClr val="008000"/>
                </a:solidFill>
              </a:rPr>
              <a:t>mass from nothing</a:t>
            </a:r>
            <a:r>
              <a:rPr lang="en-GB" i="1" dirty="0">
                <a:solidFill>
                  <a:srgbClr val="008000"/>
                </a:solidFill>
              </a:rPr>
              <a:t> </a:t>
            </a:r>
          </a:p>
          <a:p>
            <a:r>
              <a:rPr lang="en-GB" i="1" dirty="0">
                <a:solidFill>
                  <a:srgbClr val="008000"/>
                </a:solidFill>
              </a:rPr>
              <a:t>An interacting theory, written in terms of massless gluon fields, produces dressed gluon fields that are characterised by a mass function that is large at infrared momenta </a:t>
            </a:r>
            <a:endParaRPr lang="en-US" i="1" dirty="0">
              <a:solidFill>
                <a:srgbClr val="008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8B8402-6667-4B6D-81E6-D21AB5F5984F}"/>
              </a:ext>
            </a:extLst>
          </p:cNvPr>
          <p:cNvSpPr txBox="1"/>
          <p:nvPr/>
        </p:nvSpPr>
        <p:spPr>
          <a:xfrm>
            <a:off x="8612773" y="4572000"/>
            <a:ext cx="3626117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QCD fact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Continuum theory and lattice simulations agree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Empirical verification?</a:t>
            </a:r>
            <a:endParaRPr lang="en-US" sz="240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37A9E7-EB8D-2B1A-9405-ECF06E752954}"/>
              </a:ext>
            </a:extLst>
          </p:cNvPr>
          <p:cNvSpPr txBox="1"/>
          <p:nvPr/>
        </p:nvSpPr>
        <p:spPr>
          <a:xfrm>
            <a:off x="3352800" y="1003042"/>
            <a:ext cx="5029200" cy="5016758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EHM means</a:t>
            </a:r>
          </a:p>
          <a:p>
            <a:pPr algn="ctr"/>
            <a:r>
              <a:rPr lang="en-GB" sz="8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Gluons are massive </a:t>
            </a:r>
            <a:endParaRPr lang="en-US" sz="8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F230E93-E9BD-B01B-D084-7B566C129759}"/>
                  </a:ext>
                </a:extLst>
              </p:cNvPr>
              <p:cNvSpPr txBox="1"/>
              <p:nvPr/>
            </p:nvSpPr>
            <p:spPr>
              <a:xfrm>
                <a:off x="249565" y="3849988"/>
                <a:ext cx="360035" cy="6088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F230E93-E9BD-B01B-D084-7B566C129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65" y="3849988"/>
                <a:ext cx="360035" cy="608821"/>
              </a:xfrm>
              <a:prstGeom prst="rect">
                <a:avLst/>
              </a:prstGeom>
              <a:blipFill>
                <a:blip r:embed="rId5"/>
                <a:stretch>
                  <a:fillRect b="-10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F82EF29-FC6B-B204-76D5-5892A8A575DE}"/>
              </a:ext>
            </a:extLst>
          </p:cNvPr>
          <p:cNvCxnSpPr>
            <a:cxnSpLocks/>
          </p:cNvCxnSpPr>
          <p:nvPr/>
        </p:nvCxnSpPr>
        <p:spPr bwMode="auto">
          <a:xfrm flipV="1">
            <a:off x="644013" y="3946143"/>
            <a:ext cx="358642" cy="208256"/>
          </a:xfrm>
          <a:prstGeom prst="straightConnector1">
            <a:avLst/>
          </a:prstGeom>
          <a:ln w="19050">
            <a:solidFill>
              <a:srgbClr val="0099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F77941-5BA4-9691-A0DE-5F70A6008FBF}"/>
              </a:ext>
            </a:extLst>
          </p:cNvPr>
          <p:cNvSpPr txBox="1"/>
          <p:nvPr/>
        </p:nvSpPr>
        <p:spPr>
          <a:xfrm>
            <a:off x="76200" y="762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Parallel Session (Blue) </a:t>
            </a:r>
          </a:p>
          <a:p>
            <a:r>
              <a:rPr lang="en-AU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Tuesday 8.Nov @ 14:30</a:t>
            </a:r>
          </a:p>
        </p:txBody>
      </p:sp>
    </p:spTree>
    <p:extLst>
      <p:ext uri="{BB962C8B-B14F-4D97-AF65-F5344CB8AC3E}">
        <p14:creationId xmlns:p14="http://schemas.microsoft.com/office/powerpoint/2010/main" val="30163218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810126"/>
            <a:ext cx="9144000" cy="1362075"/>
          </a:xfrm>
        </p:spPr>
        <p:txBody>
          <a:bodyPr/>
          <a:lstStyle/>
          <a:p>
            <a:pPr algn="ctr"/>
            <a:r>
              <a:rPr lang="en-US" sz="6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QCD’s Running Coupling</a:t>
            </a:r>
            <a:endParaRPr lang="en-US" sz="6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 descr="QCDalph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4440" y="298598"/>
            <a:ext cx="4268960" cy="4511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600200" y="2286000"/>
            <a:ext cx="1971181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⇐</a:t>
            </a:r>
          </a:p>
          <a:p>
            <a:r>
              <a:rPr lang="en-GB" b="1" dirty="0">
                <a:solidFill>
                  <a:srgbClr val="C00000"/>
                </a:solidFill>
              </a:rPr>
              <a:t>What’s happening </a:t>
            </a:r>
          </a:p>
          <a:p>
            <a:r>
              <a:rPr lang="en-GB" b="1" dirty="0">
                <a:solidFill>
                  <a:srgbClr val="C00000"/>
                </a:solidFill>
              </a:rPr>
              <a:t>out here?!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561386" y="6629400"/>
            <a:ext cx="4816320" cy="406635"/>
          </a:xfrm>
        </p:spPr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C6CC6C-178B-41C0-9DE7-DEAF020F3007}"/>
              </a:ext>
            </a:extLst>
          </p:cNvPr>
          <p:cNvSpPr txBox="1"/>
          <p:nvPr/>
        </p:nvSpPr>
        <p:spPr>
          <a:xfrm>
            <a:off x="1511963" y="1421646"/>
            <a:ext cx="211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8000"/>
                </a:solidFill>
              </a:rPr>
              <a:t>This is where we live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EF24F63-9A89-4312-9ACF-97C309B901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22422" y="0"/>
            <a:ext cx="14287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205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582C8C5-E26E-4187-B9D0-FD1FF1212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8400" y="1231391"/>
            <a:ext cx="5737572" cy="43444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1D5C43-333B-49A0-B653-5068C8D09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Process independent </a:t>
            </a:r>
            <a:b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effective charge = running coupling</a:t>
            </a:r>
            <a:endParaRPr lang="en-US" sz="32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2D5552-ACE1-4296-920F-17131EB81A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371600"/>
                <a:ext cx="6172200" cy="4525963"/>
              </a:xfrm>
            </p:spPr>
            <p:txBody>
              <a:bodyPr/>
              <a:lstStyle/>
              <a:p>
                <a:r>
                  <a:rPr lang="en-GB" dirty="0"/>
                  <a:t>Modern theory enables unique QCD analogue of</a:t>
                </a:r>
              </a:p>
              <a:p>
                <a:pPr marL="0" indent="0">
                  <a:buNone/>
                </a:pPr>
                <a:r>
                  <a:rPr lang="en-GB" dirty="0"/>
                  <a:t>       “Gell-Mann – Low” </a:t>
                </a:r>
              </a:p>
              <a:p>
                <a:pPr marL="400050" lvl="1" indent="0">
                  <a:buNone/>
                </a:pPr>
                <a:r>
                  <a:rPr lang="en-GB" sz="2200" dirty="0"/>
                  <a:t>running charge to be rigorously defined and calculated</a:t>
                </a:r>
              </a:p>
              <a:p>
                <a:r>
                  <a:rPr lang="en-GB" dirty="0"/>
                  <a:t>Analysis of QCD’s gauge sector </a:t>
                </a:r>
              </a:p>
              <a:p>
                <a:pPr marL="400050" lvl="1" indent="0">
                  <a:buNone/>
                </a:pPr>
                <a:r>
                  <a:rPr lang="en-GB" sz="2200" dirty="0"/>
                  <a:t>	        yields a  </a:t>
                </a:r>
                <a:r>
                  <a:rPr lang="en-GB" sz="2200" i="1" dirty="0">
                    <a:solidFill>
                      <a:srgbClr val="0000FF"/>
                    </a:solidFill>
                  </a:rPr>
                  <a:t>parameter-free prediction</a:t>
                </a:r>
              </a:p>
              <a:p>
                <a:r>
                  <a:rPr lang="en-GB" dirty="0"/>
                  <a:t>N.B. Qualitative change in </a:t>
                </a:r>
                <a:r>
                  <a:rPr lang="en-GB" i="1" dirty="0"/>
                  <a:t>α̂</a:t>
                </a:r>
                <a:r>
                  <a:rPr lang="en-GB" i="1" baseline="-25000" dirty="0"/>
                  <a:t>PI</a:t>
                </a:r>
                <a:r>
                  <a:rPr lang="en-GB" dirty="0"/>
                  <a:t>(</a:t>
                </a:r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GB" dirty="0"/>
                  <a:t>) at </a:t>
                </a:r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en-GB" dirty="0"/>
                  <a:t>≈ ½ </a:t>
                </a:r>
                <a:r>
                  <a:rPr lang="en-GB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endParaRPr lang="en-GB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/>
                  <a:t>No Landau Pole</a:t>
                </a:r>
              </a:p>
              <a:p>
                <a:pPr lvl="1"/>
                <a:r>
                  <a:rPr lang="en-GB" i="1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“Infrared Slavery” picture – linear potential – is not correct explanation of confinement</a:t>
                </a:r>
              </a:p>
              <a:p>
                <a:r>
                  <a:rPr lang="en-GB" dirty="0"/>
                  <a:t>Below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GB" dirty="0"/>
                  <a:t>interactions become scale independent, just as they were in the Lagrangian; so, QCD becomes practically conformal again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2D5552-ACE1-4296-920F-17131EB81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371600"/>
                <a:ext cx="6172200" cy="4525963"/>
              </a:xfrm>
              <a:blipFill>
                <a:blip r:embed="rId3"/>
                <a:stretch>
                  <a:fillRect l="-1283" t="-943" r="-1876" b="-12264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2DF46-5741-4D85-ABAA-739F12F7B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E3A21-161E-4E4A-A56E-F5EFF8648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4CE32-E62C-400D-894C-6700F2C19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7413D1-7F5A-46CF-9AE9-45C2B8655E80}"/>
              </a:ext>
            </a:extLst>
          </p:cNvPr>
          <p:cNvSpPr txBox="1"/>
          <p:nvPr/>
        </p:nvSpPr>
        <p:spPr>
          <a:xfrm>
            <a:off x="6911627" y="5638800"/>
            <a:ext cx="5280373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The QCD Running Coupling, </a:t>
            </a:r>
          </a:p>
          <a:p>
            <a:pPr>
              <a:spcAft>
                <a:spcPts val="300"/>
              </a:spcAft>
            </a:pPr>
            <a:r>
              <a:rPr lang="en-AU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A. </a:t>
            </a:r>
            <a:r>
              <a:rPr lang="en-AU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Deur</a:t>
            </a:r>
            <a:r>
              <a:rPr lang="en-AU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S. J. Brodsky and G. F. de </a:t>
            </a:r>
            <a:r>
              <a:rPr lang="en-AU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Teramond</a:t>
            </a:r>
            <a:r>
              <a:rPr lang="en-AU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Prog. Part. </a:t>
            </a:r>
            <a:r>
              <a:rPr lang="en-AU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Nucl</a:t>
            </a:r>
            <a:r>
              <a:rPr lang="en-AU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Phys. </a:t>
            </a:r>
            <a:r>
              <a:rPr lang="en-AU" sz="1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90</a:t>
            </a:r>
            <a:r>
              <a:rPr lang="en-AU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(2016) 1-74</a:t>
            </a:r>
          </a:p>
          <a:p>
            <a:r>
              <a:rPr lang="en-GB" sz="11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Process independent strong running coupling</a:t>
            </a:r>
          </a:p>
          <a:p>
            <a:r>
              <a:rPr lang="en-GB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Daniele </a:t>
            </a:r>
            <a:r>
              <a:rPr lang="en-GB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Binosi</a:t>
            </a:r>
            <a:r>
              <a:rPr lang="en-GB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1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et al</a:t>
            </a:r>
            <a:r>
              <a:rPr lang="en-GB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., </a:t>
            </a:r>
            <a:r>
              <a:rPr lang="en-GB" sz="1100" dirty="0">
                <a:hlinkClick r:id="rId4"/>
              </a:rPr>
              <a:t>arXiv:1612.04835 [</a:t>
            </a:r>
            <a:r>
              <a:rPr lang="en-GB" sz="1100" dirty="0" err="1">
                <a:hlinkClick r:id="rId4"/>
              </a:rPr>
              <a:t>nucl-th</a:t>
            </a:r>
            <a:r>
              <a:rPr lang="en-GB" sz="1100" dirty="0">
                <a:hlinkClick r:id="rId4"/>
              </a:rPr>
              <a:t>]</a:t>
            </a:r>
            <a:r>
              <a:rPr lang="en-GB" sz="1100" dirty="0"/>
              <a:t>, </a:t>
            </a:r>
            <a:r>
              <a:rPr lang="en-GB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Phys. Rev. D 96 (2017) 054026/1-7</a:t>
            </a:r>
            <a:endParaRPr lang="en-GB" sz="11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D857808-0FD9-4E33-9248-3D46C6710FBF}"/>
              </a:ext>
            </a:extLst>
          </p:cNvPr>
          <p:cNvCxnSpPr>
            <a:cxnSpLocks/>
          </p:cNvCxnSpPr>
          <p:nvPr/>
        </p:nvCxnSpPr>
        <p:spPr>
          <a:xfrm flipV="1">
            <a:off x="5410200" y="1691814"/>
            <a:ext cx="1989224" cy="1636279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84508A3-EC3B-426C-A66D-1B9B2B3C4340}"/>
              </a:ext>
            </a:extLst>
          </p:cNvPr>
          <p:cNvSpPr/>
          <p:nvPr/>
        </p:nvSpPr>
        <p:spPr bwMode="auto">
          <a:xfrm>
            <a:off x="5715000" y="4136971"/>
            <a:ext cx="3940924" cy="838201"/>
          </a:xfrm>
          <a:custGeom>
            <a:avLst/>
            <a:gdLst>
              <a:gd name="connsiteX0" fmla="*/ 0 w 3872753"/>
              <a:gd name="connsiteY0" fmla="*/ 0 h 998423"/>
              <a:gd name="connsiteX1" fmla="*/ 2390588 w 3872753"/>
              <a:gd name="connsiteY1" fmla="*/ 998070 h 998423"/>
              <a:gd name="connsiteX2" fmla="*/ 3872753 w 3872753"/>
              <a:gd name="connsiteY2" fmla="*/ 89647 h 998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72753" h="998423">
                <a:moveTo>
                  <a:pt x="0" y="0"/>
                </a:moveTo>
                <a:cubicBezTo>
                  <a:pt x="872564" y="491564"/>
                  <a:pt x="1745129" y="983129"/>
                  <a:pt x="2390588" y="998070"/>
                </a:cubicBezTo>
                <a:cubicBezTo>
                  <a:pt x="3036047" y="1013011"/>
                  <a:pt x="3454400" y="551329"/>
                  <a:pt x="3872753" y="89647"/>
                </a:cubicBezTo>
              </a:path>
            </a:pathLst>
          </a:cu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A9D4E01-C9B4-42D7-85B1-8944A6C8C416}"/>
              </a:ext>
            </a:extLst>
          </p:cNvPr>
          <p:cNvCxnSpPr/>
          <p:nvPr/>
        </p:nvCxnSpPr>
        <p:spPr bwMode="auto">
          <a:xfrm flipH="1">
            <a:off x="9665225" y="1282131"/>
            <a:ext cx="10687" cy="3537720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372EA4F-77CB-432D-B7FC-3F0E73A9F83B}"/>
              </a:ext>
            </a:extLst>
          </p:cNvPr>
          <p:cNvSpPr txBox="1"/>
          <p:nvPr/>
        </p:nvSpPr>
        <p:spPr>
          <a:xfrm>
            <a:off x="0" y="10180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  </a:t>
            </a:r>
            <a:r>
              <a:rPr lang="en-US" sz="14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orkshop</a:t>
            </a:r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on Dyson-Schwinger Equations in Modern Mathematics </a:t>
            </a:r>
          </a:p>
          <a:p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                     and Physics (DSEMP2014) Trento, Italy, September 22-26, 2014</a:t>
            </a:r>
          </a:p>
        </p:txBody>
      </p: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D0ED629-7C57-4718-A4FF-AC2B5C8999F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" y="56536"/>
            <a:ext cx="1128713" cy="4240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02B9436-79FD-E64D-4846-9C28D2D0E2AC}"/>
              </a:ext>
            </a:extLst>
          </p:cNvPr>
          <p:cNvSpPr txBox="1"/>
          <p:nvPr/>
        </p:nvSpPr>
        <p:spPr>
          <a:xfrm>
            <a:off x="0" y="562722"/>
            <a:ext cx="56483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Effective charge from lattice QCD</a:t>
            </a:r>
            <a:r>
              <a:rPr lang="en-US" sz="11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, Zhu-Fang Cui, </a:t>
            </a:r>
            <a:r>
              <a:rPr lang="en-US" sz="1100" i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Jin</a:t>
            </a:r>
            <a:r>
              <a:rPr lang="en-US" sz="11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-Li Zhang et al., </a:t>
            </a:r>
          </a:p>
          <a:p>
            <a:r>
              <a:rPr lang="en-US" sz="11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NJU-INP 014/19, </a:t>
            </a:r>
            <a:r>
              <a:rPr lang="en-US" sz="1100" i="1" u="none" strike="noStrik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  <a:hlinkClick r:id="rId6"/>
              </a:rPr>
              <a:t>arXiv:1912.08232 [hep-</a:t>
            </a:r>
            <a:r>
              <a:rPr lang="en-US" sz="1100" i="1" u="none" strike="noStrike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  <a:hlinkClick r:id="rId6"/>
              </a:rPr>
              <a:t>ph</a:t>
            </a:r>
            <a:r>
              <a:rPr lang="en-US" sz="1100" i="1" u="none" strike="noStrik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  <a:hlinkClick r:id="rId6"/>
              </a:rPr>
              <a:t>]</a:t>
            </a:r>
            <a:r>
              <a:rPr lang="en-US" sz="11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, </a:t>
            </a:r>
            <a:r>
              <a:rPr lang="en-US" sz="1100" i="1" u="none" strike="noStrik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  <a:hlinkClick r:id="rId7"/>
              </a:rPr>
              <a:t>Chin. Phys. C 44 (2020) 083102/1-10</a:t>
            </a:r>
            <a:endParaRPr lang="en-US" sz="110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377304-6237-423A-97E5-C366A65E4AD3}"/>
              </a:ext>
            </a:extLst>
          </p:cNvPr>
          <p:cNvSpPr txBox="1"/>
          <p:nvPr/>
        </p:nvSpPr>
        <p:spPr>
          <a:xfrm>
            <a:off x="0" y="957590"/>
            <a:ext cx="15538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2064 total downloads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29283247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C7954-E2E9-4BAD-8822-8AAA182F3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EHM Basics</a:t>
            </a:r>
            <a:endParaRPr lang="en-US" sz="44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E27CE-2842-4F01-8A5E-FC6016E490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36637"/>
            <a:ext cx="10972800" cy="4525963"/>
          </a:xfrm>
        </p:spPr>
        <p:txBody>
          <a:bodyPr/>
          <a:lstStyle/>
          <a:p>
            <a:r>
              <a:rPr lang="en-GB" dirty="0"/>
              <a:t>Absent Higgs boson couplings, the Lagrangian of QCD is scale invariant</a:t>
            </a:r>
          </a:p>
          <a:p>
            <a:r>
              <a:rPr lang="en-US" dirty="0"/>
              <a:t>Yet … </a:t>
            </a:r>
          </a:p>
          <a:p>
            <a:pPr lvl="1"/>
            <a:r>
              <a:rPr lang="en-US" sz="2200" dirty="0"/>
              <a:t>Massless gluons become massive</a:t>
            </a:r>
          </a:p>
          <a:p>
            <a:pPr lvl="1"/>
            <a:r>
              <a:rPr lang="en-US" sz="2200" dirty="0"/>
              <a:t>A momentum-dependent charge is produced</a:t>
            </a:r>
          </a:p>
          <a:p>
            <a:pPr lvl="1"/>
            <a:r>
              <a:rPr lang="en-US" sz="2200" dirty="0"/>
              <a:t>Massless quarks become massive</a:t>
            </a:r>
          </a:p>
          <a:p>
            <a:r>
              <a:rPr lang="en-US" dirty="0"/>
              <a:t>EHM is expressed in </a:t>
            </a:r>
          </a:p>
          <a:p>
            <a:pPr marL="800100" lvl="2" indent="0">
              <a:spcBef>
                <a:spcPts val="0"/>
              </a:spcBef>
              <a:buNone/>
            </a:pPr>
            <a:r>
              <a:rPr lang="en-US" sz="2200" dirty="0"/>
              <a:t>EVERY strong interaction observable</a:t>
            </a:r>
          </a:p>
          <a:p>
            <a:r>
              <a:rPr lang="en-US" dirty="0"/>
              <a:t>Challenge to Theory = </a:t>
            </a:r>
          </a:p>
          <a:p>
            <a:pPr marL="800100" lvl="2" indent="0">
              <a:buNone/>
            </a:pPr>
            <a:r>
              <a:rPr lang="en-US" sz="2200" dirty="0"/>
              <a:t>Elucidate all observable consequences of these phenomena </a:t>
            </a:r>
          </a:p>
          <a:p>
            <a:pPr marL="800100" lvl="2" indent="0">
              <a:spcBef>
                <a:spcPts val="0"/>
              </a:spcBef>
              <a:buNone/>
            </a:pPr>
            <a:r>
              <a:rPr lang="en-US" sz="2200" dirty="0"/>
              <a:t>and highlight the paths to measuring them</a:t>
            </a:r>
          </a:p>
          <a:p>
            <a:r>
              <a:rPr lang="en-US" dirty="0"/>
              <a:t>Challenge to Experiment = </a:t>
            </a:r>
          </a:p>
          <a:p>
            <a:pPr marL="800100" lvl="2" indent="0">
              <a:buNone/>
            </a:pPr>
            <a:r>
              <a:rPr lang="en-US" sz="2200" dirty="0"/>
              <a:t>Test the theory predictions so that </a:t>
            </a:r>
          </a:p>
          <a:p>
            <a:pPr marL="800100" lvl="2" indent="0">
              <a:spcBef>
                <a:spcPts val="0"/>
              </a:spcBef>
              <a:buNone/>
            </a:pPr>
            <a:r>
              <a:rPr lang="en-US" sz="2200" dirty="0"/>
              <a:t>the boundaries of the Standard Model can finally be drawn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21E6A-84E8-41AC-AE0A-97EF0356F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C975F-D009-452C-89E8-423900927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C9FE4-EB73-43B5-9651-AA0616A87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A492C55D-2CEC-4AF0-85E8-9FC69F7FF1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3595" y="469180"/>
            <a:ext cx="2051167" cy="1346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330205-1B06-484C-BAF6-D925AA608E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8813" y="2646269"/>
            <a:ext cx="2154547" cy="1632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C5BDA307-F8E5-4F17-A460-94533575D4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2" y="2650776"/>
            <a:ext cx="2157633" cy="1632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21D16D8-1757-A5D9-4BC4-0A0A299EF490}"/>
              </a:ext>
            </a:extLst>
          </p:cNvPr>
          <p:cNvSpPr txBox="1"/>
          <p:nvPr/>
        </p:nvSpPr>
        <p:spPr>
          <a:xfrm>
            <a:off x="8744357" y="1770108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lgerian" panose="04020705040A02060702" pitchFamily="82" charset="0"/>
              </a:rPr>
              <a:t>Three pillars of EHM</a:t>
            </a:r>
          </a:p>
        </p:txBody>
      </p:sp>
    </p:spTree>
    <p:extLst>
      <p:ext uri="{BB962C8B-B14F-4D97-AF65-F5344CB8AC3E}">
        <p14:creationId xmlns:p14="http://schemas.microsoft.com/office/powerpoint/2010/main" val="151783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4E51A-62C3-4064-B659-E1F166D91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084" y="3505200"/>
            <a:ext cx="10363200" cy="1981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sz="60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EHM </a:t>
            </a:r>
            <a:br>
              <a:rPr lang="en-GB" sz="60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60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and the Structure of Baryons</a:t>
            </a:r>
            <a:endParaRPr lang="en-US" sz="60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11B66B-D257-4D41-AAD7-7619FAD58B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E95F3-F296-482C-851F-DEB8AEB8A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Baryons 2022 - International Conference on the Structure of Baryons                (34)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D8E5C-8E63-4A6C-BB9E-E554DE3E9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420 "Hadron Structure using Continuum Schwinger Function Methods"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E8C02-7B8D-41C7-AAA8-915D0E21F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1EAC3B3-0B82-477C-85FE-B10D6C4B7C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4894" y="908920"/>
            <a:ext cx="10740891" cy="20628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961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RAIG20ROBERTS@ALLIYGNFUVWYY577" val="3700"/>
</p:tagLst>
</file>

<file path=ppt/theme/theme1.xml><?xml version="1.0" encoding="utf-8"?>
<a:theme xmlns:a="http://schemas.openxmlformats.org/drawingml/2006/main" name="blue_2007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Blue design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Blue design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stom 11">
      <a:dk1>
        <a:srgbClr val="616161"/>
      </a:dk1>
      <a:lt1>
        <a:sysClr val="window" lastClr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4B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17689</TotalTime>
  <Words>5027</Words>
  <Application>Microsoft Office PowerPoint</Application>
  <PresentationFormat>Widescreen</PresentationFormat>
  <Paragraphs>463</Paragraphs>
  <Slides>37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54" baseType="lpstr">
      <vt:lpstr>Adobe Hebrew</vt:lpstr>
      <vt:lpstr>Algerian</vt:lpstr>
      <vt:lpstr>-apple-system</vt:lpstr>
      <vt:lpstr>Arial</vt:lpstr>
      <vt:lpstr>Brush Script MT</vt:lpstr>
      <vt:lpstr>Calibri</vt:lpstr>
      <vt:lpstr>Cambria Math</vt:lpstr>
      <vt:lpstr>Courier New</vt:lpstr>
      <vt:lpstr>Freestyle Script</vt:lpstr>
      <vt:lpstr>French Script MT</vt:lpstr>
      <vt:lpstr>Lucida Calligraphy</vt:lpstr>
      <vt:lpstr>Lucida Handwriting</vt:lpstr>
      <vt:lpstr>Open Sans</vt:lpstr>
      <vt:lpstr>Times New Roman</vt:lpstr>
      <vt:lpstr>Trebuchet MS</vt:lpstr>
      <vt:lpstr>Wingdings</vt:lpstr>
      <vt:lpstr>blue_2007</vt:lpstr>
      <vt:lpstr> </vt:lpstr>
      <vt:lpstr>Emergence of Hadron Mass … and Structure</vt:lpstr>
      <vt:lpstr>PowerPoint Presentation</vt:lpstr>
      <vt:lpstr>Modern Understanding Grew Slowly from Ancient Origins</vt:lpstr>
      <vt:lpstr>Modern Understanding Grew Slowly from Ancient Origins</vt:lpstr>
      <vt:lpstr>QCD’s Running Coupling</vt:lpstr>
      <vt:lpstr>Process independent  effective charge = running coupling</vt:lpstr>
      <vt:lpstr>EHM Basics</vt:lpstr>
      <vt:lpstr>EHM  and the Structure of Baryons</vt:lpstr>
      <vt:lpstr>Exposing &amp; Charting EHM</vt:lpstr>
      <vt:lpstr>Faddeev Equation for Baryons</vt:lpstr>
      <vt:lpstr>Structure of Baryons</vt:lpstr>
      <vt:lpstr>Structure of Baryons</vt:lpstr>
      <vt:lpstr>Diquarks - Facts</vt:lpstr>
      <vt:lpstr>PowerPoint Presentation</vt:lpstr>
      <vt:lpstr>Nucleon axial form factor: G_A (Q^2)</vt:lpstr>
      <vt:lpstr>Proton Spin Structure</vt:lpstr>
      <vt:lpstr>PowerPoint Presentation</vt:lpstr>
      <vt:lpstr>Large Q^2 Nucleon Axial Form Factor</vt:lpstr>
      <vt:lpstr>Large Q^2 Nucleon Axial Form Factor</vt:lpstr>
      <vt:lpstr>PowerPoint Presentation</vt:lpstr>
      <vt:lpstr>Baryon Structure</vt:lpstr>
      <vt:lpstr>Composition of low-lying J=〖3/2〗^± Δ-baryons</vt:lpstr>
      <vt:lpstr>Composition of low-lying J=〖3/2〗^± Δ-baryons</vt:lpstr>
      <vt:lpstr>Composition of low-lying J=〖3/2〗^± Δ-baryons</vt:lpstr>
      <vt:lpstr>Parton Distribution Functions</vt:lpstr>
      <vt:lpstr>Proton and pion distribution functions in counterpoint</vt:lpstr>
      <vt:lpstr>Proton and pion distribution functions in counterpoint – glue and sea</vt:lpstr>
      <vt:lpstr>Diquarks &amp; Deep Inelastic Scattering</vt:lpstr>
      <vt:lpstr>Neutron/Proton structure function ratio</vt:lpstr>
      <vt:lpstr>Asymmetry of antimatter in the proton</vt:lpstr>
      <vt:lpstr>Expanding array of parameter-free predictions, including</vt:lpstr>
      <vt:lpstr>Emergent Hadron Mass</vt:lpstr>
      <vt:lpstr>Emergent Hadron Mass</vt:lpstr>
      <vt:lpstr>PowerPoint Presentation</vt:lpstr>
      <vt:lpstr>PowerPoint Presentation</vt:lpstr>
      <vt:lpstr>Emergence of Hadron Mass - Basic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Craig Roberts</dc:creator>
  <cp:lastModifiedBy>Craig Roberts</cp:lastModifiedBy>
  <cp:revision>856</cp:revision>
  <cp:lastPrinted>2020-11-23T07:46:17Z</cp:lastPrinted>
  <dcterms:created xsi:type="dcterms:W3CDTF">2020-11-23T03:31:27Z</dcterms:created>
  <dcterms:modified xsi:type="dcterms:W3CDTF">2022-11-08T03:43:39Z</dcterms:modified>
</cp:coreProperties>
</file>