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226" r:id="rId2"/>
    <p:sldId id="2194" r:id="rId3"/>
    <p:sldId id="2263" r:id="rId4"/>
    <p:sldId id="2207" r:id="rId5"/>
    <p:sldId id="2294" r:id="rId6"/>
    <p:sldId id="2289" r:id="rId7"/>
    <p:sldId id="2248" r:id="rId8"/>
    <p:sldId id="2267" r:id="rId9"/>
    <p:sldId id="2240" r:id="rId10"/>
    <p:sldId id="2276" r:id="rId11"/>
    <p:sldId id="2201" r:id="rId12"/>
    <p:sldId id="2231" r:id="rId13"/>
    <p:sldId id="2244" r:id="rId14"/>
    <p:sldId id="2295" r:id="rId15"/>
    <p:sldId id="2282" r:id="rId16"/>
    <p:sldId id="2228" r:id="rId17"/>
    <p:sldId id="2203" r:id="rId18"/>
    <p:sldId id="2266" r:id="rId19"/>
    <p:sldId id="2261" r:id="rId20"/>
    <p:sldId id="2262" r:id="rId21"/>
    <p:sldId id="2291" r:id="rId22"/>
    <p:sldId id="2292" r:id="rId23"/>
    <p:sldId id="2293" r:id="rId24"/>
    <p:sldId id="2284" r:id="rId25"/>
    <p:sldId id="2287" r:id="rId26"/>
    <p:sldId id="2216" r:id="rId27"/>
    <p:sldId id="2273"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2" d="100"/>
          <a:sy n="92" d="100"/>
        </p:scale>
        <p:origin x="64" y="1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5EF6EC-02BE-4A5C-AEE8-F83A7AB280EC}" type="datetimeFigureOut">
              <a:rPr lang="zh-CN" altLang="en-US" smtClean="0"/>
              <a:t>2022/11/8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4C42FC-F5FE-4CAF-81D7-5C47C970543C}" type="slidenum">
              <a:rPr lang="zh-CN" altLang="en-US" smtClean="0"/>
              <a:t>‹#›</a:t>
            </a:fld>
            <a:endParaRPr lang="zh-CN" altLang="en-US"/>
          </a:p>
        </p:txBody>
      </p:sp>
    </p:spTree>
    <p:extLst>
      <p:ext uri="{BB962C8B-B14F-4D97-AF65-F5344CB8AC3E}">
        <p14:creationId xmlns:p14="http://schemas.microsoft.com/office/powerpoint/2010/main" val="3976408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zh-CN" altLang="zh-CN" sz="1800" kern="100" dirty="0">
              <a:effectLst/>
              <a:latin typeface="Times New Roman" panose="02020603050405020304" pitchFamily="18" charset="0"/>
              <a:ea typeface="宋体" panose="02010600030101010101" pitchFamily="2" charset="-122"/>
            </a:endParaRPr>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a:t>
            </a:fld>
            <a:endParaRPr lang="en-US"/>
          </a:p>
        </p:txBody>
      </p:sp>
    </p:spTree>
    <p:extLst>
      <p:ext uri="{BB962C8B-B14F-4D97-AF65-F5344CB8AC3E}">
        <p14:creationId xmlns:p14="http://schemas.microsoft.com/office/powerpoint/2010/main" val="3514486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mc:AlternateContent xmlns:mc="http://schemas.openxmlformats.org/markup-compatibility/2006" xmlns:a14="http://schemas.microsoft.com/office/drawing/2010/main">
        <mc:Choice Requires="a14">
          <p:sp>
            <p:nvSpPr>
              <p:cNvPr id="3" name="备注占位符 2"/>
              <p:cNvSpPr>
                <a:spLocks noGrp="1"/>
              </p:cNvSpPr>
              <p:nvPr>
                <p:ph type="body" idx="1"/>
              </p:nvPr>
            </p:nvSpPr>
            <p:spPr/>
            <p:txBody>
              <a:bodyPr/>
              <a:lstStyle/>
              <a:p>
                <a:pPr marL="457200" lvl="1" indent="0">
                  <a:buNone/>
                </a:pPr>
                <a:r>
                  <a:rPr lang="en-US" altLang="zh-CN" dirty="0"/>
                  <a:t>This makes the </a:t>
                </a:r>
                <a14:m>
                  <m:oMath xmlns:m="http://schemas.openxmlformats.org/officeDocument/2006/math">
                    <m:sSub>
                      <m:sSubPr>
                        <m:ctrlPr>
                          <a:rPr lang="en-US" altLang="zh-CN" i="1" kern="0">
                            <a:solidFill>
                              <a:schemeClr val="tx2"/>
                            </a:solidFill>
                            <a:latin typeface="Cambria Math" panose="02040503050406030204" pitchFamily="18" charset="0"/>
                          </a:rPr>
                        </m:ctrlPr>
                      </m:sSubPr>
                      <m:e>
                        <m:r>
                          <a:rPr lang="en-US" altLang="zh-CN" i="1" kern="0">
                            <a:solidFill>
                              <a:schemeClr val="tx2"/>
                            </a:solidFill>
                            <a:latin typeface="Cambria Math" panose="02040503050406030204" pitchFamily="18" charset="0"/>
                          </a:rPr>
                          <m:t>𝐵</m:t>
                        </m:r>
                      </m:e>
                      <m:sub>
                        <m:r>
                          <a:rPr lang="en-US" altLang="zh-CN" i="1" kern="0">
                            <a:solidFill>
                              <a:schemeClr val="tx2"/>
                            </a:solidFill>
                            <a:latin typeface="Cambria Math" panose="02040503050406030204" pitchFamily="18" charset="0"/>
                          </a:rPr>
                          <m:t>𝑐</m:t>
                        </m:r>
                      </m:sub>
                    </m:sSub>
                  </m:oMath>
                </a14:m>
                <a:r>
                  <a:rPr lang="en-US" altLang="zh-CN" dirty="0"/>
                  <a:t> an especially interesting system: it is the lightest different-</a:t>
                </a:r>
                <a:r>
                  <a:rPr lang="en-US" altLang="zh-CN" dirty="0" err="1"/>
                  <a:t>flavour</a:t>
                </a:r>
                <a:r>
                  <a:rPr lang="en-US" altLang="zh-CN" dirty="0"/>
                  <a:t> bound-state of the two heaviest quarks in Nature that are experimentally pliable; and lives long enough to make measurements possible.</a:t>
                </a:r>
                <a:endParaRPr lang="en-US" altLang="zh-CN" kern="0" dirty="0"/>
              </a:p>
            </p:txBody>
          </p:sp>
        </mc:Choice>
        <mc:Fallback xmlns="">
          <p:sp>
            <p:nvSpPr>
              <p:cNvPr id="3" name="备注占位符 2"/>
              <p:cNvSpPr>
                <a:spLocks noGrp="1"/>
              </p:cNvSpPr>
              <p:nvPr>
                <p:ph type="body" idx="1"/>
              </p:nvPr>
            </p:nvSpPr>
            <p:spPr/>
            <p:txBody>
              <a:bodyPr/>
              <a:lstStyle/>
              <a:p>
                <a:pPr marL="457200" lvl="1" indent="0">
                  <a:buNone/>
                </a:pPr>
                <a:r>
                  <a:rPr lang="en-US" altLang="zh-CN" dirty="0"/>
                  <a:t>This makes the </a:t>
                </a:r>
                <a:r>
                  <a:rPr lang="en-US" altLang="zh-CN" i="0" kern="0">
                    <a:solidFill>
                      <a:schemeClr val="tx2"/>
                    </a:solidFill>
                    <a:latin typeface="Cambria Math" panose="02040503050406030204" pitchFamily="18" charset="0"/>
                  </a:rPr>
                  <a:t>𝐵_𝑐</a:t>
                </a:r>
                <a:r>
                  <a:rPr lang="en-US" altLang="zh-CN" dirty="0"/>
                  <a:t> an especially interesting system: it is the lightest different-</a:t>
                </a:r>
                <a:r>
                  <a:rPr lang="en-US" altLang="zh-CN" dirty="0" err="1"/>
                  <a:t>flavour</a:t>
                </a:r>
                <a:r>
                  <a:rPr lang="en-US" altLang="zh-CN" dirty="0"/>
                  <a:t> bound-state of the two heaviest quarks in Nature that are experimentally pliable; and lives long enough to make measurements possible.</a:t>
                </a:r>
                <a:endParaRPr lang="en-US" altLang="zh-CN" kern="0" dirty="0"/>
              </a:p>
            </p:txBody>
          </p:sp>
        </mc:Fallback>
      </mc:AlternateContent>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10</a:t>
            </a:fld>
            <a:endParaRPr lang="en-US"/>
          </a:p>
        </p:txBody>
      </p:sp>
    </p:spTree>
    <p:extLst>
      <p:ext uri="{BB962C8B-B14F-4D97-AF65-F5344CB8AC3E}">
        <p14:creationId xmlns:p14="http://schemas.microsoft.com/office/powerpoint/2010/main" val="22834105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11</a:t>
            </a:fld>
            <a:endParaRPr lang="en-US"/>
          </a:p>
        </p:txBody>
      </p:sp>
    </p:spTree>
    <p:extLst>
      <p:ext uri="{BB962C8B-B14F-4D97-AF65-F5344CB8AC3E}">
        <p14:creationId xmlns:p14="http://schemas.microsoft.com/office/powerpoint/2010/main" val="34123300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mc:AlternateContent xmlns:mc="http://schemas.openxmlformats.org/markup-compatibility/2006" xmlns:a14="http://schemas.microsoft.com/office/drawing/2010/main">
        <mc:Choice Requires="a14">
          <p:sp>
            <p:nvSpPr>
              <p:cNvPr id="3" name="备注占位符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dirty="0"/>
                  <a:t>The difference between these predictions and the preliminary lQCD results is 10(3)%, with the lQCD values lying uniformly below our curves. </a:t>
                </a:r>
                <a:r>
                  <a:rPr lang="en-US" altLang="zh-CN" sz="1200" dirty="0"/>
                  <a:t>No further information on </a:t>
                </a:r>
                <a14:m>
                  <m:oMath xmlns:m="http://schemas.openxmlformats.org/officeDocument/2006/math">
                    <m:sSub>
                      <m:sSubPr>
                        <m:ctrlPr>
                          <a:rPr lang="en-US" altLang="zh-CN" sz="1200" i="1" dirty="0">
                            <a:latin typeface="Cambria Math" panose="02040503050406030204" pitchFamily="18" charset="0"/>
                          </a:rPr>
                        </m:ctrlPr>
                      </m:sSubPr>
                      <m:e>
                        <m:r>
                          <a:rPr lang="en-US" altLang="zh-CN" sz="1200" dirty="0">
                            <a:latin typeface="Cambria Math" panose="02040503050406030204" pitchFamily="18" charset="0"/>
                          </a:rPr>
                          <m:t>𝐵</m:t>
                        </m:r>
                      </m:e>
                      <m:sub>
                        <m:r>
                          <a:rPr lang="en-US" altLang="zh-CN" sz="1200" dirty="0">
                            <a:latin typeface="Cambria Math" panose="02040503050406030204" pitchFamily="18" charset="0"/>
                          </a:rPr>
                          <m:t>𝑐</m:t>
                        </m:r>
                      </m:sub>
                    </m:sSub>
                    <m:r>
                      <a:rPr lang="en-US" altLang="zh-CN" sz="1200" dirty="0">
                        <a:latin typeface="Cambria Math" panose="02040503050406030204" pitchFamily="18" charset="0"/>
                      </a:rPr>
                      <m:t>→</m:t>
                    </m:r>
                    <m:sSub>
                      <m:sSubPr>
                        <m:ctrlPr>
                          <a:rPr lang="en-US" altLang="zh-CN" sz="1200" i="1" dirty="0">
                            <a:latin typeface="Cambria Math" panose="02040503050406030204" pitchFamily="18" charset="0"/>
                          </a:rPr>
                        </m:ctrlPr>
                      </m:sSubPr>
                      <m:e>
                        <m:r>
                          <a:rPr lang="zh-CN" altLang="en-US" sz="1200" dirty="0">
                            <a:latin typeface="Cambria Math" panose="02040503050406030204" pitchFamily="18" charset="0"/>
                          </a:rPr>
                          <m:t>𝜂</m:t>
                        </m:r>
                      </m:e>
                      <m:sub>
                        <m:r>
                          <a:rPr lang="en-US" altLang="zh-CN" sz="1200" dirty="0">
                            <a:latin typeface="Cambria Math" panose="02040503050406030204" pitchFamily="18" charset="0"/>
                          </a:rPr>
                          <m:t>𝑐</m:t>
                        </m:r>
                      </m:sub>
                    </m:sSub>
                  </m:oMath>
                </a14:m>
                <a:r>
                  <a:rPr lang="en-GB" altLang="zh-CN" sz="1200" dirty="0"/>
                  <a:t> </a:t>
                </a:r>
                <a:r>
                  <a:rPr lang="en-US" altLang="zh-CN" sz="1200" dirty="0"/>
                  <a:t>is currently available from lQCD. These transition form factors can be valuable in </a:t>
                </a:r>
                <a:r>
                  <a:rPr lang="en-US" altLang="zh-CN" sz="1200" dirty="0" err="1"/>
                  <a:t>analysing</a:t>
                </a:r>
                <a:r>
                  <a:rPr lang="en-US" altLang="zh-CN" sz="1200" dirty="0"/>
                  <a:t> future experimental data on the related transitions.</a:t>
                </a:r>
                <a:endParaRPr lang="en-US" altLang="zh-CN" dirty="0"/>
              </a:p>
              <a:p>
                <a:endParaRPr lang="zh-CN" altLang="en-US" dirty="0"/>
              </a:p>
            </p:txBody>
          </p:sp>
        </mc:Choice>
        <mc:Fallback xmlns="">
          <p:sp>
            <p:nvSpPr>
              <p:cNvPr id="3" name="备注占位符 2"/>
              <p:cNvSpPr>
                <a:spLocks noGrp="1"/>
              </p:cNvSpPr>
              <p:nvPr>
                <p:ph type="body" idx="1"/>
              </p:nvPr>
            </p:nvSpPr>
            <p:spPr/>
            <p:txBody>
              <a:bodyPr/>
              <a:lstStyle/>
              <a:p>
                <a:r>
                  <a:rPr lang="en-US" altLang="zh-CN" dirty="0"/>
                  <a:t>The difference between these predictions and the preliminary </a:t>
                </a:r>
                <a:r>
                  <a:rPr lang="en-US" altLang="zh-CN" dirty="0" err="1"/>
                  <a:t>lQCD</a:t>
                </a:r>
                <a:r>
                  <a:rPr lang="en-US" altLang="zh-CN" dirty="0"/>
                  <a:t> results is 10(3)%, with the </a:t>
                </a:r>
                <a:r>
                  <a:rPr lang="en-US" altLang="zh-CN" dirty="0" err="1"/>
                  <a:t>lQCD</a:t>
                </a:r>
                <a:r>
                  <a:rPr lang="en-US" altLang="zh-CN" dirty="0"/>
                  <a:t> values lying uniformly below our curves. </a:t>
                </a:r>
                <a:r>
                  <a:rPr lang="en-US" altLang="zh-CN" sz="1200" dirty="0"/>
                  <a:t>No further information on </a:t>
                </a:r>
                <a:r>
                  <a:rPr lang="en-US" altLang="zh-CN" sz="1200" i="0" dirty="0">
                    <a:latin typeface="Cambria Math" panose="02040503050406030204" pitchFamily="18" charset="0"/>
                  </a:rPr>
                  <a:t>𝐵_𝑐→</a:t>
                </a:r>
                <a:r>
                  <a:rPr lang="zh-CN" altLang="en-US" sz="1200" i="0" dirty="0">
                    <a:latin typeface="Cambria Math" panose="02040503050406030204" pitchFamily="18" charset="0"/>
                  </a:rPr>
                  <a:t>𝜂</a:t>
                </a:r>
                <a:r>
                  <a:rPr lang="en-US" altLang="zh-CN" sz="1200" i="0" dirty="0">
                    <a:latin typeface="Cambria Math" panose="02040503050406030204" pitchFamily="18" charset="0"/>
                  </a:rPr>
                  <a:t>_𝑐</a:t>
                </a:r>
                <a:r>
                  <a:rPr lang="en-GB" altLang="zh-CN" sz="1200" dirty="0"/>
                  <a:t> </a:t>
                </a:r>
                <a:r>
                  <a:rPr lang="en-US" altLang="zh-CN" sz="1200" dirty="0"/>
                  <a:t>is currently available from </a:t>
                </a:r>
                <a:r>
                  <a:rPr lang="en-US" altLang="zh-CN" sz="1200" dirty="0" err="1"/>
                  <a:t>lQCD</a:t>
                </a:r>
                <a:r>
                  <a:rPr lang="en-US" altLang="zh-CN" sz="1200" dirty="0"/>
                  <a:t>. </a:t>
                </a:r>
                <a:endParaRPr lang="zh-CN" altLang="en-US" dirty="0"/>
              </a:p>
            </p:txBody>
          </p:sp>
        </mc:Fallback>
      </mc:AlternateContent>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12</a:t>
            </a:fld>
            <a:endParaRPr lang="en-US"/>
          </a:p>
        </p:txBody>
      </p:sp>
    </p:spTree>
    <p:extLst>
      <p:ext uri="{BB962C8B-B14F-4D97-AF65-F5344CB8AC3E}">
        <p14:creationId xmlns:p14="http://schemas.microsoft.com/office/powerpoint/2010/main" val="19168660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r>
              <a:rPr lang="en-US" altLang="zh-CN" dirty="0"/>
              <a:t>It is indicated in Fig that this result lies about two standard deviations (2σ) above</a:t>
            </a:r>
          </a:p>
          <a:p>
            <a:r>
              <a:rPr lang="en-US" altLang="zh-CN" dirty="0"/>
              <a:t>the range of central values which is predicted by reliable calculations within the Standard Model. This difference may be a signal of violation of lepton universality in Nature’s weak</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dirty="0"/>
              <a:t>interactions.</a:t>
            </a:r>
            <a:r>
              <a:rPr lang="en-US" altLang="zh-CN" sz="1200" dirty="0"/>
              <a:t> Such a discrepancy maybe signal violation of lepton universality in Nature’s weak interactions.  However, the precision of existing empirical information is insufficient to support such a claim.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dirty="0"/>
              <a:t>This compare with </a:t>
            </a:r>
            <a:r>
              <a:rPr lang="en-US" altLang="zh-CN" sz="1200" dirty="0" err="1"/>
              <a:t>LHCb</a:t>
            </a:r>
            <a:r>
              <a:rPr lang="en-US" altLang="zh-CN" sz="1200" dirty="0"/>
              <a:t> is question</a:t>
            </a:r>
          </a:p>
          <a:p>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13</a:t>
            </a:fld>
            <a:endParaRPr lang="en-US"/>
          </a:p>
        </p:txBody>
      </p:sp>
    </p:spTree>
    <p:extLst>
      <p:ext uri="{BB962C8B-B14F-4D97-AF65-F5344CB8AC3E}">
        <p14:creationId xmlns:p14="http://schemas.microsoft.com/office/powerpoint/2010/main" val="30326159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r>
              <a:rPr lang="en-US" altLang="zh-CN" dirty="0"/>
              <a:t>It is indicated in Fig that this result lies about two standard deviations (2σ) above</a:t>
            </a:r>
          </a:p>
          <a:p>
            <a:r>
              <a:rPr lang="en-US" altLang="zh-CN" dirty="0"/>
              <a:t>the range of central values which is predicted by reliable calculations within the Standard Model. This difference may be a signal of violation of lepton universality in Nature’s weak</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dirty="0"/>
              <a:t>interactions.</a:t>
            </a:r>
            <a:r>
              <a:rPr lang="en-US" altLang="zh-CN" sz="1200" dirty="0"/>
              <a:t> Such a discrepancy maybe signal violation of lepton universality in Nature’s weak interactions.  However, the precision of existing empirical information is insufficient to support such a claim.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dirty="0"/>
              <a:t>This compare with </a:t>
            </a:r>
            <a:r>
              <a:rPr lang="en-US" altLang="zh-CN" sz="1200" dirty="0" err="1"/>
              <a:t>LHCb</a:t>
            </a:r>
            <a:r>
              <a:rPr lang="en-US" altLang="zh-CN" sz="1200" dirty="0"/>
              <a:t> is question</a:t>
            </a:r>
          </a:p>
          <a:p>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14</a:t>
            </a:fld>
            <a:endParaRPr lang="en-US"/>
          </a:p>
        </p:txBody>
      </p:sp>
    </p:spTree>
    <p:extLst>
      <p:ext uri="{BB962C8B-B14F-4D97-AF65-F5344CB8AC3E}">
        <p14:creationId xmlns:p14="http://schemas.microsoft.com/office/powerpoint/2010/main" val="8337306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mc:AlternateContent xmlns:mc="http://schemas.openxmlformats.org/markup-compatibility/2006" xmlns:a14="http://schemas.microsoft.com/office/drawing/2010/main">
        <mc:Choice Requires="a14">
          <p:sp>
            <p:nvSpPr>
              <p:cNvPr id="3" name="备注占位符 2"/>
              <p:cNvSpPr>
                <a:spLocks noGrp="1"/>
              </p:cNvSpPr>
              <p:nvPr>
                <p:ph type="body" idx="1"/>
              </p:nvPr>
            </p:nvSpPr>
            <p:spPr/>
            <p:txBody>
              <a:bodyPr/>
              <a:lstStyle/>
              <a:p>
                <a:endParaRPr lang="en-US" altLang="zh-CN" sz="1200" dirty="0"/>
              </a:p>
            </p:txBody>
          </p:sp>
        </mc:Choice>
        <mc:Fallback xmlns="">
          <p:sp>
            <p:nvSpPr>
              <p:cNvPr id="3" name="备注占位符 2"/>
              <p:cNvSpPr>
                <a:spLocks noGrp="1"/>
              </p:cNvSpPr>
              <p:nvPr>
                <p:ph type="body" idx="1"/>
              </p:nvPr>
            </p:nvSpPr>
            <p:spPr/>
            <p:txBody>
              <a:bodyPr/>
              <a:lstStyle/>
              <a:p>
                <a:pPr marL="457200" lvl="1" indent="0">
                  <a:buNone/>
                </a:pPr>
                <a:r>
                  <a:rPr lang="en-US" altLang="zh-CN" dirty="0"/>
                  <a:t>This makes the </a:t>
                </a:r>
                <a:r>
                  <a:rPr lang="en-US" altLang="zh-CN" i="0" kern="0">
                    <a:solidFill>
                      <a:schemeClr val="tx2"/>
                    </a:solidFill>
                    <a:latin typeface="Cambria Math" panose="02040503050406030204" pitchFamily="18" charset="0"/>
                  </a:rPr>
                  <a:t>𝐵_𝑐</a:t>
                </a:r>
                <a:r>
                  <a:rPr lang="en-US" altLang="zh-CN" dirty="0"/>
                  <a:t> an especially interesting system: it is the lightest different-</a:t>
                </a:r>
                <a:r>
                  <a:rPr lang="en-US" altLang="zh-CN" dirty="0" err="1"/>
                  <a:t>flavour</a:t>
                </a:r>
                <a:r>
                  <a:rPr lang="en-US" altLang="zh-CN" dirty="0"/>
                  <a:t> bound-state of the two heaviest quarks in Nature that are experimentally pliable; and lives long enough to make measurements possible.</a:t>
                </a:r>
                <a:endParaRPr lang="en-US" altLang="zh-CN" kern="0" dirty="0"/>
              </a:p>
            </p:txBody>
          </p:sp>
        </mc:Fallback>
      </mc:AlternateContent>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15</a:t>
            </a:fld>
            <a:endParaRPr lang="en-US"/>
          </a:p>
        </p:txBody>
      </p:sp>
    </p:spTree>
    <p:extLst>
      <p:ext uri="{BB962C8B-B14F-4D97-AF65-F5344CB8AC3E}">
        <p14:creationId xmlns:p14="http://schemas.microsoft.com/office/powerpoint/2010/main" val="170387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pPr marL="0" indent="0">
              <a:buNone/>
            </a:pPr>
            <a:r>
              <a:rPr lang="en-US" altLang="zh-CN" sz="1200" dirty="0"/>
              <a:t>; improved precision on the value of |</a:t>
            </a:r>
            <a:r>
              <a:rPr lang="en-US" altLang="zh-CN" sz="1200" dirty="0" err="1"/>
              <a:t>Vcs</a:t>
            </a:r>
            <a:r>
              <a:rPr lang="en-US" altLang="zh-CN" sz="1200" dirty="0"/>
              <a:t>| from </a:t>
            </a:r>
            <a:r>
              <a:rPr lang="en-US" altLang="zh-CN" sz="1200" dirty="0" err="1"/>
              <a:t>semileptonic</a:t>
            </a:r>
            <a:r>
              <a:rPr lang="en-US" altLang="zh-CN" sz="1200" dirty="0"/>
              <a:t> transitions</a:t>
            </a:r>
          </a:p>
          <a:p>
            <a:pPr marL="0" indent="0">
              <a:buNone/>
            </a:pPr>
            <a:endParaRPr lang="en-US" altLang="zh-CN" sz="1200" dirty="0"/>
          </a:p>
          <a:p>
            <a:pPr marL="0" indent="0">
              <a:buNone/>
            </a:pPr>
            <a:r>
              <a:rPr lang="en-US" altLang="zh-CN" sz="1200" dirty="0"/>
              <a:t>However, the precision of existing empirical information is too large to support such a claim. </a:t>
            </a:r>
            <a:endParaRPr lang="en-US" altLang="zh-CN"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16</a:t>
            </a:fld>
            <a:endParaRPr lang="en-US"/>
          </a:p>
        </p:txBody>
      </p:sp>
    </p:spTree>
    <p:extLst>
      <p:ext uri="{BB962C8B-B14F-4D97-AF65-F5344CB8AC3E}">
        <p14:creationId xmlns:p14="http://schemas.microsoft.com/office/powerpoint/2010/main" val="15465781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17</a:t>
            </a:fld>
            <a:endParaRPr lang="en-US"/>
          </a:p>
        </p:txBody>
      </p:sp>
    </p:spTree>
    <p:extLst>
      <p:ext uri="{BB962C8B-B14F-4D97-AF65-F5344CB8AC3E}">
        <p14:creationId xmlns:p14="http://schemas.microsoft.com/office/powerpoint/2010/main" val="31367093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18</a:t>
            </a:fld>
            <a:endParaRPr lang="en-US"/>
          </a:p>
        </p:txBody>
      </p:sp>
    </p:spTree>
    <p:extLst>
      <p:ext uri="{BB962C8B-B14F-4D97-AF65-F5344CB8AC3E}">
        <p14:creationId xmlns:p14="http://schemas.microsoft.com/office/powerpoint/2010/main" val="40033563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kern="100" dirty="0">
                <a:effectLst/>
                <a:latin typeface="Times New Roman" panose="02020603050405020304" pitchFamily="18" charset="0"/>
                <a:ea typeface="+mn-ea"/>
              </a:rPr>
              <a:t>As is well known in history, the </a:t>
            </a:r>
            <a:r>
              <a:rPr lang="en-US" altLang="zh-CN" sz="1800" kern="100" dirty="0" err="1">
                <a:effectLst/>
                <a:latin typeface="Times New Roman" panose="02020603050405020304" pitchFamily="18" charset="0"/>
                <a:ea typeface="+mn-ea"/>
              </a:rPr>
              <a:t>semileptonic</a:t>
            </a:r>
            <a:r>
              <a:rPr lang="en-US" altLang="zh-CN" sz="1800" kern="100" dirty="0">
                <a:effectLst/>
                <a:latin typeface="Times New Roman" panose="02020603050405020304" pitchFamily="18" charset="0"/>
                <a:ea typeface="+mn-ea"/>
              </a:rPr>
              <a:t> process of nuclear β decay led people to the era of weak-interaction physics, which allowed physicists to explore the undetected partner of the electron, the neutrino. </a:t>
            </a:r>
            <a:r>
              <a:rPr lang="en-US" altLang="zh-CN" sz="1800" kern="100" dirty="0" err="1">
                <a:effectLst/>
                <a:latin typeface="Times New Roman" panose="02020603050405020304" pitchFamily="18" charset="0"/>
                <a:ea typeface="+mn-ea"/>
              </a:rPr>
              <a:t>Actualy</a:t>
            </a:r>
            <a:r>
              <a:rPr lang="en-US" altLang="zh-CN" sz="1800" kern="100" dirty="0">
                <a:effectLst/>
                <a:latin typeface="Times New Roman" panose="02020603050405020304" pitchFamily="18" charset="0"/>
                <a:ea typeface="+mn-ea"/>
              </a:rPr>
              <a:t>, the determination of |</a:t>
            </a:r>
            <a:r>
              <a:rPr lang="zh-CN" altLang="en-US" sz="1800" kern="100" dirty="0">
                <a:effectLst/>
                <a:latin typeface="Times New Roman" panose="02020603050405020304" pitchFamily="18" charset="0"/>
                <a:ea typeface="+mn-ea"/>
              </a:rPr>
              <a:t>𝑉</a:t>
            </a:r>
            <a:r>
              <a:rPr lang="en-US" altLang="zh-CN" sz="1800" kern="100" dirty="0">
                <a:effectLst/>
                <a:latin typeface="Times New Roman" panose="02020603050405020304" pitchFamily="18" charset="0"/>
                <a:ea typeface="+mn-ea"/>
              </a:rPr>
              <a:t>_</a:t>
            </a:r>
            <a:r>
              <a:rPr lang="zh-CN" altLang="en-US" sz="1800" kern="100" dirty="0">
                <a:effectLst/>
                <a:latin typeface="Times New Roman" panose="02020603050405020304" pitchFamily="18" charset="0"/>
                <a:ea typeface="+mn-ea"/>
              </a:rPr>
              <a:t>𝑢𝑑 </a:t>
            </a:r>
            <a:r>
              <a:rPr lang="en-US" altLang="zh-CN" sz="1800" kern="100" dirty="0">
                <a:effectLst/>
                <a:latin typeface="Times New Roman" panose="02020603050405020304" pitchFamily="18" charset="0"/>
                <a:ea typeface="+mn-ea"/>
              </a:rPr>
              <a:t>| comes from β decay and for the other elements, the </a:t>
            </a:r>
            <a:r>
              <a:rPr lang="en-US" altLang="zh-CN" sz="1800" kern="100" dirty="0" err="1">
                <a:effectLst/>
                <a:latin typeface="Times New Roman" panose="02020603050405020304" pitchFamily="18" charset="0"/>
                <a:ea typeface="+mn-ea"/>
              </a:rPr>
              <a:t>semileptonic</a:t>
            </a:r>
            <a:r>
              <a:rPr lang="en-US" altLang="zh-CN" sz="1800" kern="100" dirty="0">
                <a:effectLst/>
                <a:latin typeface="Times New Roman" panose="02020603050405020304" pitchFamily="18" charset="0"/>
                <a:ea typeface="+mn-ea"/>
              </a:rPr>
              <a:t> </a:t>
            </a:r>
            <a:r>
              <a:rPr lang="en-US" altLang="zh-CN" sz="1800" kern="100" dirty="0" err="1">
                <a:effectLst/>
                <a:latin typeface="Times New Roman" panose="02020603050405020304" pitchFamily="18" charset="0"/>
                <a:ea typeface="+mn-ea"/>
              </a:rPr>
              <a:t>deacys</a:t>
            </a:r>
            <a:r>
              <a:rPr lang="en-US" altLang="zh-CN" sz="1800" kern="100" dirty="0">
                <a:effectLst/>
                <a:latin typeface="Times New Roman" panose="02020603050405020304" pitchFamily="18" charset="0"/>
                <a:ea typeface="+mn-ea"/>
              </a:rPr>
              <a:t> of mesons play role to determinate them. </a:t>
            </a:r>
            <a:endParaRPr lang="zh-CN" altLang="zh-CN" sz="1800" kern="100" dirty="0">
              <a:effectLst/>
              <a:latin typeface="Times New Roman" panose="02020603050405020304" pitchFamily="18" charset="0"/>
              <a:ea typeface="宋体" panose="02010600030101010101" pitchFamily="2" charset="-122"/>
            </a:endParaRPr>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19</a:t>
            </a:fld>
            <a:endParaRPr lang="en-US"/>
          </a:p>
        </p:txBody>
      </p:sp>
    </p:spTree>
    <p:extLst>
      <p:ext uri="{BB962C8B-B14F-4D97-AF65-F5344CB8AC3E}">
        <p14:creationId xmlns:p14="http://schemas.microsoft.com/office/powerpoint/2010/main" val="2177612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pPr marL="0" indent="0">
              <a:buNone/>
            </a:pPr>
            <a:r>
              <a:rPr lang="en-US" altLang="zh-CN" sz="1800" dirty="0">
                <a:solidFill>
                  <a:schemeClr val="tx1"/>
                </a:solidFill>
              </a:rPr>
              <a:t>In the study of hadron physics, </a:t>
            </a:r>
            <a:r>
              <a:rPr lang="en-US" altLang="zh-CN" sz="1800" dirty="0" err="1">
                <a:solidFill>
                  <a:schemeClr val="tx1"/>
                </a:solidFill>
              </a:rPr>
              <a:t>semileptonic</a:t>
            </a:r>
            <a:r>
              <a:rPr lang="en-US" altLang="zh-CN" sz="1800" dirty="0">
                <a:solidFill>
                  <a:schemeClr val="tx1"/>
                </a:solidFill>
              </a:rPr>
              <a:t> decays of mesons play a crucial role, the final-state particles in which include a single charged lepton, a neutrino and a lighter meson. </a:t>
            </a:r>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2</a:t>
            </a:fld>
            <a:endParaRPr lang="en-US"/>
          </a:p>
        </p:txBody>
      </p:sp>
    </p:spTree>
    <p:extLst>
      <p:ext uri="{BB962C8B-B14F-4D97-AF65-F5344CB8AC3E}">
        <p14:creationId xmlns:p14="http://schemas.microsoft.com/office/powerpoint/2010/main" val="10269012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dirty="0">
                <a:solidFill>
                  <a:schemeClr val="tx1"/>
                </a:solidFill>
                <a:effectLst/>
                <a:latin typeface="+mn-lt"/>
                <a:ea typeface="+mn-ea"/>
                <a:cs typeface="+mn-cs"/>
              </a:rPr>
              <a:t>Our study supports a conclusion that the Landau pole, a  prominent  feature  of  perturbation  theory,  is  screened (eliminated)  in  QCD  by  the  dynamical  generation  of  a gluon  mass-scale,  and  the  theory  possesses  an  infrared stable fixed point.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b="0" i="0" kern="1200" dirty="0">
                <a:solidFill>
                  <a:schemeClr val="tx1"/>
                </a:solidFill>
                <a:effectLst/>
                <a:latin typeface="+mn-lt"/>
                <a:ea typeface="+mn-ea"/>
                <a:cs typeface="+mn-cs"/>
              </a:rPr>
              <a:t>Accordingly, with standard </a:t>
            </a:r>
            <a:r>
              <a:rPr lang="en-US" altLang="zh-CN" sz="1200" b="0" i="0" kern="1200" dirty="0" err="1">
                <a:solidFill>
                  <a:schemeClr val="tx1"/>
                </a:solidFill>
                <a:effectLst/>
                <a:latin typeface="+mn-lt"/>
                <a:ea typeface="+mn-ea"/>
                <a:cs typeface="+mn-cs"/>
              </a:rPr>
              <a:t>enormalisation</a:t>
            </a:r>
            <a:r>
              <a:rPr lang="en-US" altLang="zh-CN" sz="1200" b="0" i="0" kern="1200" dirty="0">
                <a:solidFill>
                  <a:schemeClr val="tx1"/>
                </a:solidFill>
                <a:effectLst/>
                <a:latin typeface="+mn-lt"/>
                <a:ea typeface="+mn-ea"/>
                <a:cs typeface="+mn-cs"/>
              </a:rPr>
              <a:t> theory ensuring that QCD ’s ultraviolet </a:t>
            </a:r>
            <a:r>
              <a:rPr lang="en-US" altLang="zh-CN" sz="1200" b="0" i="0" kern="1200" dirty="0" err="1">
                <a:solidFill>
                  <a:schemeClr val="tx1"/>
                </a:solidFill>
                <a:effectLst/>
                <a:latin typeface="+mn-lt"/>
                <a:ea typeface="+mn-ea"/>
                <a:cs typeface="+mn-cs"/>
              </a:rPr>
              <a:t>behaviour</a:t>
            </a:r>
            <a:r>
              <a:rPr lang="en-US" altLang="zh-CN" sz="1200" b="0" i="0" kern="1200" dirty="0">
                <a:solidFill>
                  <a:schemeClr val="tx1"/>
                </a:solidFill>
                <a:effectLst/>
                <a:latin typeface="+mn-lt"/>
                <a:ea typeface="+mn-ea"/>
                <a:cs typeface="+mn-cs"/>
              </a:rPr>
              <a:t> is under control, QCD emerges as a mathematically well defined quantum field theory in four dimensions. </a:t>
            </a:r>
            <a:endParaRPr lang="zh-CN" altLang="zh-CN" sz="1800" kern="100" dirty="0">
              <a:effectLst/>
              <a:latin typeface="Times New Roman" panose="02020603050405020304" pitchFamily="18" charset="0"/>
              <a:ea typeface="宋体" panose="02010600030101010101" pitchFamily="2" charset="-122"/>
            </a:endParaRPr>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20</a:t>
            </a:fld>
            <a:endParaRPr lang="en-US"/>
          </a:p>
        </p:txBody>
      </p:sp>
    </p:spTree>
    <p:extLst>
      <p:ext uri="{BB962C8B-B14F-4D97-AF65-F5344CB8AC3E}">
        <p14:creationId xmlns:p14="http://schemas.microsoft.com/office/powerpoint/2010/main" val="8098930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dirty="0"/>
              <a:t>From the field equations of quantum field theory, one can derive a system of coupled integral equations interrelating all of a theory’s Green functions which is the Dyson-Schwinger equations (DSEs). </a:t>
            </a:r>
          </a:p>
          <a:p>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21</a:t>
            </a:fld>
            <a:endParaRPr lang="en-US"/>
          </a:p>
        </p:txBody>
      </p:sp>
    </p:spTree>
    <p:extLst>
      <p:ext uri="{BB962C8B-B14F-4D97-AF65-F5344CB8AC3E}">
        <p14:creationId xmlns:p14="http://schemas.microsoft.com/office/powerpoint/2010/main" val="22717541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22</a:t>
            </a:fld>
            <a:endParaRPr lang="en-US"/>
          </a:p>
        </p:txBody>
      </p:sp>
    </p:spTree>
    <p:extLst>
      <p:ext uri="{BB962C8B-B14F-4D97-AF65-F5344CB8AC3E}">
        <p14:creationId xmlns:p14="http://schemas.microsoft.com/office/powerpoint/2010/main" val="34691780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pPr algn="just"/>
            <a:r>
              <a:rPr lang="en-US" altLang="zh-CN" sz="1800" kern="100" dirty="0">
                <a:effectLst/>
                <a:latin typeface="Times New Roman" panose="02020603050405020304" pitchFamily="18" charset="0"/>
                <a:ea typeface="宋体" panose="02010600030101010101" pitchFamily="2" charset="-122"/>
              </a:rPr>
              <a:t>It is here and this is </a:t>
            </a:r>
            <a:r>
              <a:rPr lang="en-US" altLang="zh-CN" sz="1800" kern="100" dirty="0" err="1">
                <a:effectLst/>
                <a:latin typeface="Times New Roman" panose="02020603050405020304" pitchFamily="18" charset="0"/>
                <a:ea typeface="宋体" panose="02010600030101010101" pitchFamily="2" charset="-122"/>
              </a:rPr>
              <a:t>feynman</a:t>
            </a:r>
            <a:r>
              <a:rPr lang="en-US" altLang="zh-CN" sz="1800" kern="100" dirty="0">
                <a:effectLst/>
                <a:latin typeface="Times New Roman" panose="02020603050405020304" pitchFamily="18" charset="0"/>
                <a:ea typeface="宋体" panose="02010600030101010101" pitchFamily="2" charset="-122"/>
              </a:rPr>
              <a:t> diagram.</a:t>
            </a:r>
            <a:endParaRPr lang="zh-CN" altLang="zh-CN" sz="1800" kern="100" dirty="0">
              <a:effectLst/>
              <a:latin typeface="Times New Roman" panose="02020603050405020304" pitchFamily="18" charset="0"/>
              <a:ea typeface="宋体" panose="02010600030101010101" pitchFamily="2" charset="-122"/>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en-US" altLang="zh-CN" sz="18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Impulse approximation</a:t>
            </a:r>
            <a:r>
              <a:rPr lang="en-GB" altLang="zh-CN" sz="18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mn-lt"/>
                <a:ea typeface="+mn-ea"/>
              </a:rPr>
              <a:t> </a:t>
            </a:r>
            <a:r>
              <a:rPr lang="en-US" altLang="zh-CN" sz="1800" kern="100" dirty="0">
                <a:solidFill>
                  <a:srgbClr val="00B0F0"/>
                </a:solidFill>
                <a:effectLst/>
                <a:latin typeface="Times New Roman" panose="02020603050405020304" pitchFamily="18" charset="0"/>
                <a:ea typeface="宋体" panose="02010600030101010101" pitchFamily="2" charset="-122"/>
              </a:rPr>
              <a:t>at leading-order in the </a:t>
            </a:r>
            <a:r>
              <a:rPr lang="en-US" altLang="zh-CN" sz="1800" kern="100" dirty="0" err="1">
                <a:solidFill>
                  <a:srgbClr val="00B0F0"/>
                </a:solidFill>
                <a:effectLst/>
                <a:latin typeface="Times New Roman" panose="02020603050405020304" pitchFamily="18" charset="0"/>
                <a:ea typeface="宋体" panose="02010600030101010101" pitchFamily="2" charset="-122"/>
              </a:rPr>
              <a:t>symmetrypreserving</a:t>
            </a:r>
            <a:r>
              <a:rPr lang="en-US" altLang="zh-CN" sz="1800" kern="100" dirty="0">
                <a:solidFill>
                  <a:srgbClr val="00B0F0"/>
                </a:solidFill>
                <a:effectLst/>
                <a:latin typeface="Times New Roman" panose="02020603050405020304" pitchFamily="18" charset="0"/>
                <a:ea typeface="宋体" panose="02010600030101010101" pitchFamily="2" charset="-122"/>
              </a:rPr>
              <a:t> truncation scheme</a:t>
            </a:r>
            <a:r>
              <a:rPr lang="en-US" altLang="zh-CN" sz="1800" kern="100" dirty="0">
                <a:effectLst/>
                <a:latin typeface="Times New Roman" panose="02020603050405020304" pitchFamily="18" charset="0"/>
                <a:ea typeface="宋体" panose="02010600030101010101" pitchFamily="2" charset="-122"/>
              </a:rPr>
              <a:t>.</a:t>
            </a:r>
            <a:endParaRPr lang="zh-CN" altLang="zh-CN" sz="1800" kern="100" dirty="0">
              <a:effectLst/>
              <a:latin typeface="Times New Roman" panose="02020603050405020304" pitchFamily="18" charset="0"/>
              <a:ea typeface="宋体" panose="02010600030101010101" pitchFamily="2" charset="-122"/>
            </a:endParaRPr>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23</a:t>
            </a:fld>
            <a:endParaRPr lang="en-US"/>
          </a:p>
        </p:txBody>
      </p:sp>
    </p:spTree>
    <p:extLst>
      <p:ext uri="{BB962C8B-B14F-4D97-AF65-F5344CB8AC3E}">
        <p14:creationId xmlns:p14="http://schemas.microsoft.com/office/powerpoint/2010/main" val="36201457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kern="100" dirty="0">
                <a:effectLst/>
                <a:latin typeface="Times New Roman" panose="02020603050405020304" pitchFamily="18" charset="0"/>
                <a:ea typeface="+mn-ea"/>
              </a:rPr>
              <a:t>The rainbow truncation absorb all dressing of the vertex into the effective interaction.</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kern="100" dirty="0">
                <a:effectLst/>
                <a:latin typeface="Times New Roman" panose="02020603050405020304" pitchFamily="18" charset="0"/>
                <a:ea typeface="+mn-ea"/>
              </a:rPr>
              <a:t>The </a:t>
            </a:r>
            <a:r>
              <a:rPr lang="en-US" altLang="zh-CN" sz="1200" kern="100" dirty="0" err="1">
                <a:effectLst/>
                <a:latin typeface="Times New Roman" panose="02020603050405020304" pitchFamily="18" charset="0"/>
                <a:ea typeface="+mn-ea"/>
              </a:rPr>
              <a:t>the</a:t>
            </a:r>
            <a:r>
              <a:rPr lang="en-US" altLang="zh-CN" sz="1200" kern="100" dirty="0">
                <a:effectLst/>
                <a:latin typeface="Times New Roman" panose="02020603050405020304" pitchFamily="18" charset="0"/>
                <a:ea typeface="+mn-ea"/>
              </a:rPr>
              <a:t> interaction is the QC model</a:t>
            </a: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kern="100" dirty="0">
                <a:effectLst/>
                <a:latin typeface="Times New Roman" panose="02020603050405020304" pitchFamily="18" charset="0"/>
                <a:ea typeface="+mn-ea"/>
              </a:rPr>
              <a:t>参考文献</a:t>
            </a:r>
            <a:endParaRPr lang="en-US" altLang="zh-CN" sz="1200" kern="100" dirty="0">
              <a:effectLst/>
              <a:latin typeface="Times New Roman" panose="02020603050405020304" pitchFamily="18" charset="0"/>
              <a:ea typeface="+mn-ea"/>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kern="100" dirty="0">
                <a:effectLst/>
                <a:latin typeface="Times New Roman" panose="02020603050405020304" pitchFamily="18" charset="0"/>
                <a:ea typeface="+mn-ea"/>
              </a:rPr>
              <a:t>QC model</a:t>
            </a:r>
            <a:r>
              <a:rPr lang="zh-CN" altLang="en-US" sz="1200" kern="100" dirty="0">
                <a:effectLst/>
                <a:latin typeface="Times New Roman" panose="02020603050405020304" pitchFamily="18" charset="0"/>
                <a:ea typeface="+mn-ea"/>
              </a:rPr>
              <a:t> </a:t>
            </a:r>
            <a:r>
              <a:rPr lang="en-US" altLang="zh-CN" sz="1200" kern="100" dirty="0">
                <a:effectLst/>
                <a:latin typeface="Times New Roman" panose="02020603050405020304" pitchFamily="18" charset="0"/>
                <a:ea typeface="+mn-ea"/>
              </a:rPr>
              <a:t>has</a:t>
            </a:r>
            <a:r>
              <a:rPr lang="zh-CN" altLang="en-US" sz="1200" kern="100" dirty="0">
                <a:effectLst/>
                <a:latin typeface="Times New Roman" panose="02020603050405020304" pitchFamily="18" charset="0"/>
                <a:ea typeface="+mn-ea"/>
              </a:rPr>
              <a:t> </a:t>
            </a:r>
            <a:r>
              <a:rPr lang="en-US" altLang="zh-CN" sz="1200" kern="100" dirty="0">
                <a:effectLst/>
                <a:latin typeface="Times New Roman" panose="02020603050405020304" pitchFamily="18" charset="0"/>
                <a:ea typeface="+mn-ea"/>
              </a:rPr>
              <a:t>two</a:t>
            </a:r>
            <a:r>
              <a:rPr lang="zh-CN" altLang="en-US" sz="1200" kern="100" dirty="0">
                <a:effectLst/>
                <a:latin typeface="Times New Roman" panose="02020603050405020304" pitchFamily="18" charset="0"/>
                <a:ea typeface="+mn-ea"/>
              </a:rPr>
              <a:t> </a:t>
            </a:r>
            <a:r>
              <a:rPr lang="en-US" altLang="zh-CN" sz="1200" kern="100" dirty="0">
                <a:effectLst/>
                <a:latin typeface="Times New Roman" panose="02020603050405020304" pitchFamily="18" charset="0"/>
                <a:ea typeface="+mn-ea"/>
              </a:rPr>
              <a:t>features:  it has the ultraviolet tail we know from QCD, and it has the saturation infrared which expresses the behavior, which I have shown to you in the effective charge.</a:t>
            </a:r>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24</a:t>
            </a:fld>
            <a:endParaRPr lang="en-US"/>
          </a:p>
        </p:txBody>
      </p:sp>
    </p:spTree>
    <p:extLst>
      <p:ext uri="{BB962C8B-B14F-4D97-AF65-F5344CB8AC3E}">
        <p14:creationId xmlns:p14="http://schemas.microsoft.com/office/powerpoint/2010/main" val="38100755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25</a:t>
            </a:fld>
            <a:endParaRPr lang="en-US"/>
          </a:p>
        </p:txBody>
      </p:sp>
    </p:spTree>
    <p:extLst>
      <p:ext uri="{BB962C8B-B14F-4D97-AF65-F5344CB8AC3E}">
        <p14:creationId xmlns:p14="http://schemas.microsoft.com/office/powerpoint/2010/main" val="6989494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normAutofit fontScale="55000" lnSpcReduction="20000"/>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altLang="zh-CN" sz="1800" kern="100" dirty="0">
                <a:effectLst/>
                <a:latin typeface="Times New Roman" panose="02020603050405020304" pitchFamily="18" charset="0"/>
                <a:ea typeface="宋体" panose="02010600030101010101" pitchFamily="2" charset="-122"/>
              </a:rPr>
              <a:t>Let us consider a fictitious pseudoscalar meson P which is the bound state of s quark and fictitious quark Q.</a:t>
            </a:r>
            <a:endParaRPr lang="zh-CN" altLang="zh-CN" sz="1800" kern="100" dirty="0">
              <a:effectLst/>
              <a:latin typeface="Times New Roman" panose="02020603050405020304" pitchFamily="18" charset="0"/>
              <a:ea typeface="宋体" panose="02010600030101010101" pitchFamily="2" charset="-122"/>
            </a:endParaRPr>
          </a:p>
          <a:p>
            <a:pPr algn="just"/>
            <a:endParaRPr lang="en-US" altLang="zh-CN" sz="3200" kern="100" dirty="0">
              <a:solidFill>
                <a:srgbClr val="FF0000"/>
              </a:solidFill>
              <a:effectLst/>
              <a:latin typeface="Times New Roman" panose="02020603050405020304" pitchFamily="18" charset="0"/>
              <a:ea typeface="宋体" panose="02010600030101010101" pitchFamily="2" charset="-122"/>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en-US" altLang="zh-CN" sz="2400" kern="100" dirty="0">
                <a:effectLst/>
                <a:latin typeface="Times New Roman" panose="02020603050405020304" pitchFamily="18" charset="0"/>
                <a:ea typeface="宋体" panose="02010600030101010101" pitchFamily="2" charset="-122"/>
              </a:rPr>
              <a:t>By using </a:t>
            </a:r>
            <a:r>
              <a:rPr lang="en-US" altLang="zh-CN" sz="2400" kern="100" dirty="0" err="1">
                <a:effectLst/>
                <a:latin typeface="Times New Roman" panose="02020603050405020304" pitchFamily="18" charset="0"/>
                <a:ea typeface="宋体" panose="02010600030101010101" pitchFamily="2" charset="-122"/>
              </a:rPr>
              <a:t>Schlessinger</a:t>
            </a:r>
            <a:r>
              <a:rPr lang="en-US" altLang="zh-CN" sz="2400" kern="100" dirty="0">
                <a:effectLst/>
                <a:latin typeface="Times New Roman" panose="02020603050405020304" pitchFamily="18" charset="0"/>
                <a:ea typeface="宋体" panose="02010600030101010101" pitchFamily="2" charset="-122"/>
              </a:rPr>
              <a:t> point method (SPM), we built interpolations where the mass and decay constant are the function of </a:t>
            </a:r>
            <a:r>
              <a:rPr lang="en-US" altLang="zh-CN" sz="2400" kern="100" dirty="0">
                <a:effectLst/>
                <a:latin typeface="Cambria Math" panose="02040503050406030204" pitchFamily="18" charset="0"/>
                <a:ea typeface="宋体" panose="02010600030101010101" pitchFamily="2" charset="-122"/>
                <a:cs typeface="Cambria Math" panose="02040503050406030204" pitchFamily="18" charset="0"/>
              </a:rPr>
              <a:t>𝑚</a:t>
            </a:r>
            <a:r>
              <a:rPr lang="en-US" altLang="zh-CN" sz="2400" kern="100" dirty="0">
                <a:effectLst/>
                <a:latin typeface="Times New Roman" panose="02020603050405020304" pitchFamily="18" charset="0"/>
                <a:ea typeface="宋体" panose="02010600030101010101" pitchFamily="2" charset="-122"/>
              </a:rPr>
              <a:t> ̂_</a:t>
            </a:r>
            <a:r>
              <a:rPr lang="en-US" altLang="zh-CN" sz="2400" kern="100" dirty="0">
                <a:effectLst/>
                <a:latin typeface="Cambria Math" panose="02040503050406030204" pitchFamily="18" charset="0"/>
                <a:ea typeface="宋体" panose="02010600030101010101" pitchFamily="2" charset="-122"/>
                <a:cs typeface="Cambria Math" panose="02040503050406030204" pitchFamily="18" charset="0"/>
              </a:rPr>
              <a:t>𝑄</a:t>
            </a:r>
            <a:r>
              <a:rPr lang="en-US" altLang="zh-CN" sz="2400" kern="100" dirty="0">
                <a:effectLst/>
                <a:latin typeface="Times New Roman" panose="02020603050405020304" pitchFamily="18" charset="0"/>
                <a:ea typeface="宋体" panose="02010600030101010101" pitchFamily="2" charset="-122"/>
              </a:rPr>
              <a:t>.</a:t>
            </a:r>
            <a:endParaRPr lang="en-US" altLang="zh-CN" sz="2400" kern="100" dirty="0">
              <a:solidFill>
                <a:srgbClr val="FF0000"/>
              </a:solidFill>
              <a:effectLst/>
              <a:latin typeface="Times New Roman" panose="02020603050405020304" pitchFamily="18" charset="0"/>
              <a:ea typeface="宋体" panose="02010600030101010101" pitchFamily="2" charset="-122"/>
            </a:endParaRPr>
          </a:p>
          <a:p>
            <a:pPr algn="just"/>
            <a:endParaRPr lang="en-US" altLang="zh-CN" sz="2400" kern="100" dirty="0">
              <a:solidFill>
                <a:srgbClr val="FF0000"/>
              </a:solidFill>
              <a:effectLst/>
              <a:latin typeface="Times New Roman" panose="02020603050405020304" pitchFamily="18" charset="0"/>
              <a:ea typeface="宋体" panose="02010600030101010101" pitchFamily="2" charset="-122"/>
            </a:endParaRPr>
          </a:p>
          <a:p>
            <a:pPr algn="just"/>
            <a:r>
              <a:rPr lang="en-US" altLang="zh-CN" sz="2400" kern="100" dirty="0">
                <a:solidFill>
                  <a:srgbClr val="FF0000"/>
                </a:solidFill>
                <a:effectLst/>
                <a:latin typeface="Times New Roman" panose="02020603050405020304" pitchFamily="18" charset="0"/>
                <a:ea typeface="宋体" panose="02010600030101010101" pitchFamily="2" charset="-122"/>
              </a:rPr>
              <a:t>To match the experimental value, </a:t>
            </a:r>
            <a:r>
              <a:rPr lang="en-US" altLang="zh-CN" sz="2400" kern="100" dirty="0" err="1">
                <a:solidFill>
                  <a:srgbClr val="FF0000"/>
                </a:solidFill>
                <a:effectLst/>
                <a:latin typeface="Times New Roman" panose="02020603050405020304" pitchFamily="18" charset="0"/>
                <a:ea typeface="宋体" panose="02010600030101010101" pitchFamily="2" charset="-122"/>
              </a:rPr>
              <a:t>m_p</a:t>
            </a:r>
            <a:r>
              <a:rPr lang="en-US" altLang="zh-CN" sz="2400" kern="100" dirty="0">
                <a:solidFill>
                  <a:srgbClr val="FF0000"/>
                </a:solidFill>
                <a:effectLst/>
                <a:latin typeface="Times New Roman" panose="02020603050405020304" pitchFamily="18" charset="0"/>
                <a:ea typeface="宋体" panose="02010600030101010101" pitchFamily="2" charset="-122"/>
              </a:rPr>
              <a:t> has to take the value at </a:t>
            </a:r>
            <a:r>
              <a:rPr lang="en-US" altLang="zh-CN" sz="2400" kern="100" dirty="0" err="1">
                <a:solidFill>
                  <a:srgbClr val="FF0000"/>
                </a:solidFill>
                <a:effectLst/>
                <a:latin typeface="Times New Roman" panose="02020603050405020304" pitchFamily="18" charset="0"/>
                <a:ea typeface="宋体" panose="02010600030101010101" pitchFamily="2" charset="-122"/>
              </a:rPr>
              <a:t>m_c</a:t>
            </a:r>
            <a:r>
              <a:rPr lang="en-US" altLang="zh-CN" sz="2400" kern="100" dirty="0">
                <a:solidFill>
                  <a:srgbClr val="FF0000"/>
                </a:solidFill>
                <a:effectLst/>
                <a:latin typeface="Times New Roman" panose="02020603050405020304" pitchFamily="18" charset="0"/>
                <a:ea typeface="宋体" panose="02010600030101010101" pitchFamily="2" charset="-122"/>
              </a:rPr>
              <a:t> which equal to this</a:t>
            </a:r>
          </a:p>
          <a:p>
            <a:pPr algn="just"/>
            <a:endParaRPr lang="en-US" altLang="zh-CN" sz="2400" kern="100" dirty="0">
              <a:solidFill>
                <a:srgbClr val="FF0000"/>
              </a:solidFill>
              <a:effectLst/>
              <a:latin typeface="Times New Roman" panose="02020603050405020304" pitchFamily="18" charset="0"/>
              <a:ea typeface="宋体" panose="02010600030101010101" pitchFamily="2" charset="-122"/>
            </a:endParaRPr>
          </a:p>
          <a:p>
            <a:pPr algn="just"/>
            <a:r>
              <a:rPr lang="zh-CN" altLang="en-US" sz="2400" kern="100" dirty="0">
                <a:solidFill>
                  <a:srgbClr val="FF0000"/>
                </a:solidFill>
                <a:effectLst/>
                <a:latin typeface="Times New Roman" panose="02020603050405020304" pitchFamily="18" charset="0"/>
                <a:ea typeface="宋体" panose="02010600030101010101" pitchFamily="2" charset="-122"/>
              </a:rPr>
              <a:t>参考文献！！！</a:t>
            </a:r>
            <a:endParaRPr lang="en-US" altLang="zh-CN" sz="2400" kern="100" dirty="0">
              <a:solidFill>
                <a:srgbClr val="FF0000"/>
              </a:solidFill>
              <a:effectLst/>
              <a:latin typeface="Times New Roman" panose="02020603050405020304" pitchFamily="18" charset="0"/>
              <a:ea typeface="宋体" panose="02010600030101010101" pitchFamily="2" charset="-122"/>
            </a:endParaRPr>
          </a:p>
          <a:p>
            <a:pPr algn="just"/>
            <a:endParaRPr lang="en-US" altLang="zh-CN" sz="2400" kern="100" dirty="0">
              <a:solidFill>
                <a:srgbClr val="FF0000"/>
              </a:solidFill>
              <a:effectLst/>
              <a:latin typeface="Times New Roman" panose="02020603050405020304" pitchFamily="18" charset="0"/>
              <a:ea typeface="宋体" panose="02010600030101010101" pitchFamily="2" charset="-122"/>
            </a:endParaRPr>
          </a:p>
          <a:p>
            <a:pPr algn="just"/>
            <a:r>
              <a:rPr lang="en-US" altLang="zh-CN" sz="2400" kern="100" dirty="0">
                <a:solidFill>
                  <a:srgbClr val="FF0000"/>
                </a:solidFill>
                <a:effectLst/>
                <a:latin typeface="Times New Roman" panose="02020603050405020304" pitchFamily="18" charset="0"/>
                <a:ea typeface="宋体" panose="02010600030101010101" pitchFamily="2" charset="-122"/>
              </a:rPr>
              <a:t>SPM is founded on fundamental theories in analytic function theory.   It is connected to the </a:t>
            </a:r>
            <a:r>
              <a:rPr lang="en-US" altLang="zh-CN" sz="2400" kern="100" dirty="0" err="1">
                <a:solidFill>
                  <a:srgbClr val="FF0000"/>
                </a:solidFill>
                <a:effectLst/>
                <a:latin typeface="Times New Roman" panose="02020603050405020304" pitchFamily="18" charset="0"/>
                <a:ea typeface="宋体" panose="02010600030101010101" pitchFamily="2" charset="-122"/>
              </a:rPr>
              <a:t>pade</a:t>
            </a:r>
            <a:r>
              <a:rPr lang="en-US" altLang="zh-CN" sz="2400" kern="100" dirty="0">
                <a:solidFill>
                  <a:srgbClr val="FF0000"/>
                </a:solidFill>
                <a:effectLst/>
                <a:latin typeface="Times New Roman" panose="02020603050405020304" pitchFamily="18" charset="0"/>
                <a:ea typeface="宋体" panose="02010600030101010101" pitchFamily="2" charset="-122"/>
              </a:rPr>
              <a:t> approximant, and guarantee to reproduce any curve with finite number points on  the domain that is bound by the function’s first branch points. Because no points can be infinitely accurate, then we generate all these curves to express the uncertainty in the numerical calculations. </a:t>
            </a:r>
          </a:p>
          <a:p>
            <a:pPr algn="just"/>
            <a:r>
              <a:rPr lang="en-US" altLang="zh-CN" sz="2400" kern="100" dirty="0">
                <a:solidFill>
                  <a:srgbClr val="FF0000"/>
                </a:solidFill>
                <a:effectLst/>
                <a:latin typeface="Times New Roman" panose="02020603050405020304" pitchFamily="18" charset="0"/>
                <a:ea typeface="宋体" panose="02010600030101010101" pitchFamily="2" charset="-122"/>
              </a:rPr>
              <a:t>Because no numerical calculations are 100% accurate, we add powerful statistical aspect to this procedure. By choosing a subset of N, we generate 100 billion interpolate functions. We can see the uncertainty of the extrapolation is very tiny.</a:t>
            </a:r>
            <a:endParaRPr lang="zh-CN" altLang="zh-CN" sz="1800" kern="100" dirty="0">
              <a:effectLst/>
              <a:latin typeface="Times New Roman" panose="02020603050405020304" pitchFamily="18" charset="0"/>
              <a:ea typeface="宋体" panose="02010600030101010101" pitchFamily="2" charset="-122"/>
            </a:endParaRPr>
          </a:p>
          <a:p>
            <a:pPr algn="just"/>
            <a:endParaRPr lang="zh-CN" altLang="zh-CN" sz="2400" kern="100" dirty="0">
              <a:solidFill>
                <a:srgbClr val="FF0000"/>
              </a:solidFill>
              <a:effectLst/>
              <a:latin typeface="Times New Roman" panose="02020603050405020304" pitchFamily="18" charset="0"/>
              <a:ea typeface="宋体" panose="02010600030101010101" pitchFamily="2" charset="-122"/>
            </a:endParaRPr>
          </a:p>
          <a:p>
            <a:pPr algn="just"/>
            <a:r>
              <a:rPr lang="en-US" altLang="zh-CN" sz="1800" kern="100" dirty="0">
                <a:effectLst/>
                <a:latin typeface="Times New Roman" panose="02020603050405020304" pitchFamily="18" charset="0"/>
                <a:ea typeface="宋体" panose="02010600030101010101" pitchFamily="2" charset="-122"/>
              </a:rPr>
              <a:t> </a:t>
            </a:r>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26</a:t>
            </a:fld>
            <a:endParaRPr lang="en-US"/>
          </a:p>
        </p:txBody>
      </p:sp>
    </p:spTree>
    <p:extLst>
      <p:ext uri="{BB962C8B-B14F-4D97-AF65-F5344CB8AC3E}">
        <p14:creationId xmlns:p14="http://schemas.microsoft.com/office/powerpoint/2010/main" val="29676451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norm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zh-CN" altLang="en-US" dirty="0"/>
              <a:t>介绍一下</a:t>
            </a:r>
            <a:r>
              <a:rPr lang="en-US" altLang="zh-CN" dirty="0" err="1"/>
              <a:t>wti</a:t>
            </a:r>
            <a:endParaRPr lang="en-US" altLang="zh-CN" dirty="0"/>
          </a:p>
          <a:p>
            <a:pPr marL="0" marR="0" lvl="0" indent="0" algn="just" defTabSz="457200" rtl="0" eaLnBrk="1" fontAlgn="auto" latinLnBrk="0" hangingPunct="1">
              <a:lnSpc>
                <a:spcPct val="100000"/>
              </a:lnSpc>
              <a:spcBef>
                <a:spcPts val="0"/>
              </a:spcBef>
              <a:spcAft>
                <a:spcPts val="0"/>
              </a:spcAft>
              <a:buClrTx/>
              <a:buSzTx/>
              <a:buFontTx/>
              <a:buNone/>
              <a:tabLst/>
              <a:defRPr/>
            </a:pPr>
            <a:endParaRPr lang="en-US" altLang="zh-CN" dirty="0"/>
          </a:p>
          <a:p>
            <a:pPr marL="0" marR="0" lvl="0" indent="0" algn="just" defTabSz="457200" rtl="0" eaLnBrk="1" fontAlgn="auto" latinLnBrk="0" hangingPunct="1">
              <a:lnSpc>
                <a:spcPct val="100000"/>
              </a:lnSpc>
              <a:spcBef>
                <a:spcPts val="0"/>
              </a:spcBef>
              <a:spcAft>
                <a:spcPts val="0"/>
              </a:spcAft>
              <a:buClrTx/>
              <a:buSzTx/>
              <a:buFontTx/>
              <a:buNone/>
              <a:tabLst/>
              <a:defRPr/>
            </a:pPr>
            <a:r>
              <a:rPr lang="en-US" altLang="zh-CN" dirty="0"/>
              <a:t>The dressed-quark propagator and BS amplitude are connected via the AX WTI.</a:t>
            </a:r>
          </a:p>
          <a:p>
            <a:pPr marL="0" marR="0" lvl="0" indent="0" algn="just" defTabSz="457200" rtl="0" eaLnBrk="1" fontAlgn="auto" latinLnBrk="0" hangingPunct="1">
              <a:lnSpc>
                <a:spcPct val="100000"/>
              </a:lnSpc>
              <a:spcBef>
                <a:spcPts val="0"/>
              </a:spcBef>
              <a:spcAft>
                <a:spcPts val="0"/>
              </a:spcAft>
              <a:buClrTx/>
              <a:buSzTx/>
              <a:buFontTx/>
              <a:buNone/>
              <a:tabLst/>
              <a:defRPr/>
            </a:pPr>
            <a:r>
              <a:rPr lang="en-US" altLang="zh-CN" dirty="0"/>
              <a:t> Gamma_5 is connected to the PS amplitude, and then analyzing this you can prove the following relation. This is the most fundamental expression of Goldstone theories in SM.</a:t>
            </a:r>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27</a:t>
            </a:fld>
            <a:endParaRPr lang="en-US"/>
          </a:p>
        </p:txBody>
      </p:sp>
    </p:spTree>
    <p:extLst>
      <p:ext uri="{BB962C8B-B14F-4D97-AF65-F5344CB8AC3E}">
        <p14:creationId xmlns:p14="http://schemas.microsoft.com/office/powerpoint/2010/main" val="1480886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dirty="0"/>
              <a:t>It is largely determined by the in-proton expectation value of the chiral condensate operator [33–35]: ⟨p(P)|</a:t>
            </a:r>
            <a:r>
              <a:rPr lang="en-US" altLang="zh-CN" sz="1800" dirty="0" err="1"/>
              <a:t>q¯f</a:t>
            </a:r>
            <a:r>
              <a:rPr lang="en-US" altLang="zh-CN" sz="1800" dirty="0"/>
              <a:t> </a:t>
            </a:r>
            <a:r>
              <a:rPr lang="en-US" altLang="zh-CN" sz="1800" dirty="0" err="1"/>
              <a:t>qf</a:t>
            </a:r>
            <a:r>
              <a:rPr lang="en-US" altLang="zh-CN" sz="1800" dirty="0"/>
              <a:t> |p(P)⟩, and responsible for 5% of </a:t>
            </a:r>
            <a:r>
              <a:rPr lang="en-US" altLang="zh-CN" sz="1800" dirty="0" err="1"/>
              <a:t>mp</a:t>
            </a:r>
            <a:r>
              <a:rPr lang="en-US" altLang="zh-CN" sz="1800" dirty="0"/>
              <a:t>.</a:t>
            </a:r>
            <a:endParaRPr lang="zh-CN" altLang="zh-CN" sz="1800" kern="100" dirty="0">
              <a:effectLst/>
              <a:latin typeface="Times New Roman" panose="02020603050405020304" pitchFamily="18" charset="0"/>
              <a:ea typeface="宋体" panose="02010600030101010101" pitchFamily="2" charset="-122"/>
            </a:endParaRPr>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3</a:t>
            </a:fld>
            <a:endParaRPr lang="en-US"/>
          </a:p>
        </p:txBody>
      </p:sp>
    </p:spTree>
    <p:extLst>
      <p:ext uri="{BB962C8B-B14F-4D97-AF65-F5344CB8AC3E}">
        <p14:creationId xmlns:p14="http://schemas.microsoft.com/office/powerpoint/2010/main" val="26149679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pPr algn="just"/>
            <a:r>
              <a:rPr lang="en-US" altLang="zh-CN" sz="1800" kern="100" dirty="0">
                <a:effectLst/>
                <a:latin typeface="Times New Roman" panose="02020603050405020304" pitchFamily="18" charset="0"/>
                <a:ea typeface="宋体" panose="02010600030101010101" pitchFamily="2" charset="-122"/>
              </a:rPr>
              <a:t>It is here and this is </a:t>
            </a:r>
            <a:r>
              <a:rPr lang="en-US" altLang="zh-CN" sz="1800" kern="100" dirty="0" err="1">
                <a:effectLst/>
                <a:latin typeface="Times New Roman" panose="02020603050405020304" pitchFamily="18" charset="0"/>
                <a:ea typeface="宋体" panose="02010600030101010101" pitchFamily="2" charset="-122"/>
              </a:rPr>
              <a:t>feynman</a:t>
            </a:r>
            <a:r>
              <a:rPr lang="en-US" altLang="zh-CN" sz="1800" kern="100" dirty="0">
                <a:effectLst/>
                <a:latin typeface="Times New Roman" panose="02020603050405020304" pitchFamily="18" charset="0"/>
                <a:ea typeface="宋体" panose="02010600030101010101" pitchFamily="2" charset="-122"/>
              </a:rPr>
              <a:t> diagram.</a:t>
            </a:r>
            <a:endParaRPr lang="zh-CN" altLang="zh-CN" sz="1800" kern="100" dirty="0">
              <a:effectLst/>
              <a:latin typeface="Times New Roman" panose="02020603050405020304" pitchFamily="18" charset="0"/>
              <a:ea typeface="宋体" panose="02010600030101010101" pitchFamily="2" charset="-122"/>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en-US" altLang="zh-CN" sz="18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Impulse approximation</a:t>
            </a:r>
            <a:r>
              <a:rPr lang="en-GB" altLang="zh-CN" sz="18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mn-lt"/>
                <a:ea typeface="+mn-ea"/>
              </a:rPr>
              <a:t> </a:t>
            </a:r>
            <a:r>
              <a:rPr lang="en-US" altLang="zh-CN" sz="1800" kern="100" dirty="0">
                <a:solidFill>
                  <a:srgbClr val="00B0F0"/>
                </a:solidFill>
                <a:effectLst/>
                <a:latin typeface="Times New Roman" panose="02020603050405020304" pitchFamily="18" charset="0"/>
                <a:ea typeface="宋体" panose="02010600030101010101" pitchFamily="2" charset="-122"/>
              </a:rPr>
              <a:t>at leading-order in the </a:t>
            </a:r>
            <a:r>
              <a:rPr lang="en-US" altLang="zh-CN" sz="1800" kern="100" dirty="0" err="1">
                <a:solidFill>
                  <a:srgbClr val="00B0F0"/>
                </a:solidFill>
                <a:effectLst/>
                <a:latin typeface="Times New Roman" panose="02020603050405020304" pitchFamily="18" charset="0"/>
                <a:ea typeface="宋体" panose="02010600030101010101" pitchFamily="2" charset="-122"/>
              </a:rPr>
              <a:t>symmetrypreserving</a:t>
            </a:r>
            <a:r>
              <a:rPr lang="en-US" altLang="zh-CN" sz="1800" kern="100" dirty="0">
                <a:solidFill>
                  <a:srgbClr val="00B0F0"/>
                </a:solidFill>
                <a:effectLst/>
                <a:latin typeface="Times New Roman" panose="02020603050405020304" pitchFamily="18" charset="0"/>
                <a:ea typeface="宋体" panose="02010600030101010101" pitchFamily="2" charset="-122"/>
              </a:rPr>
              <a:t> truncation scheme</a:t>
            </a:r>
            <a:r>
              <a:rPr lang="en-US" altLang="zh-CN" sz="1800" kern="100" dirty="0">
                <a:effectLst/>
                <a:latin typeface="Times New Roman" panose="02020603050405020304" pitchFamily="18" charset="0"/>
                <a:ea typeface="宋体" panose="02010600030101010101" pitchFamily="2" charset="-122"/>
              </a:rPr>
              <a:t>.</a:t>
            </a:r>
            <a:endParaRPr lang="zh-CN" altLang="zh-CN" sz="1800" kern="100" dirty="0">
              <a:effectLst/>
              <a:latin typeface="Times New Roman" panose="02020603050405020304" pitchFamily="18" charset="0"/>
              <a:ea typeface="宋体" panose="02010600030101010101" pitchFamily="2" charset="-122"/>
            </a:endParaRPr>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4</a:t>
            </a:fld>
            <a:endParaRPr lang="en-US"/>
          </a:p>
        </p:txBody>
      </p:sp>
    </p:spTree>
    <p:extLst>
      <p:ext uri="{BB962C8B-B14F-4D97-AF65-F5344CB8AC3E}">
        <p14:creationId xmlns:p14="http://schemas.microsoft.com/office/powerpoint/2010/main" val="469547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pPr algn="just"/>
            <a:r>
              <a:rPr lang="en-US" altLang="zh-CN" sz="1800" kern="100" dirty="0">
                <a:effectLst/>
                <a:latin typeface="Times New Roman" panose="02020603050405020304" pitchFamily="18" charset="0"/>
                <a:ea typeface="宋体" panose="02010600030101010101" pitchFamily="2" charset="-122"/>
              </a:rPr>
              <a:t>It is here and this is </a:t>
            </a:r>
            <a:r>
              <a:rPr lang="en-US" altLang="zh-CN" sz="1800" kern="100" dirty="0" err="1">
                <a:effectLst/>
                <a:latin typeface="Times New Roman" panose="02020603050405020304" pitchFamily="18" charset="0"/>
                <a:ea typeface="宋体" panose="02010600030101010101" pitchFamily="2" charset="-122"/>
              </a:rPr>
              <a:t>feynman</a:t>
            </a:r>
            <a:r>
              <a:rPr lang="en-US" altLang="zh-CN" sz="1800" kern="100" dirty="0">
                <a:effectLst/>
                <a:latin typeface="Times New Roman" panose="02020603050405020304" pitchFamily="18" charset="0"/>
                <a:ea typeface="宋体" panose="02010600030101010101" pitchFamily="2" charset="-122"/>
              </a:rPr>
              <a:t> diagram.</a:t>
            </a:r>
            <a:endParaRPr lang="zh-CN" altLang="zh-CN" sz="1800" kern="100" dirty="0">
              <a:effectLst/>
              <a:latin typeface="Times New Roman" panose="02020603050405020304" pitchFamily="18" charset="0"/>
              <a:ea typeface="宋体" panose="02010600030101010101" pitchFamily="2" charset="-122"/>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en-US" altLang="zh-CN" sz="18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Impulse approximation</a:t>
            </a:r>
            <a:r>
              <a:rPr lang="en-GB" altLang="zh-CN" sz="18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mn-lt"/>
                <a:ea typeface="+mn-ea"/>
              </a:rPr>
              <a:t> </a:t>
            </a:r>
            <a:r>
              <a:rPr lang="en-US" altLang="zh-CN" sz="1800" kern="100" dirty="0">
                <a:solidFill>
                  <a:srgbClr val="00B0F0"/>
                </a:solidFill>
                <a:effectLst/>
                <a:latin typeface="Times New Roman" panose="02020603050405020304" pitchFamily="18" charset="0"/>
                <a:ea typeface="宋体" panose="02010600030101010101" pitchFamily="2" charset="-122"/>
              </a:rPr>
              <a:t>at leading-order in the </a:t>
            </a:r>
            <a:r>
              <a:rPr lang="en-US" altLang="zh-CN" sz="1800" kern="100" dirty="0" err="1">
                <a:solidFill>
                  <a:srgbClr val="00B0F0"/>
                </a:solidFill>
                <a:effectLst/>
                <a:latin typeface="Times New Roman" panose="02020603050405020304" pitchFamily="18" charset="0"/>
                <a:ea typeface="宋体" panose="02010600030101010101" pitchFamily="2" charset="-122"/>
              </a:rPr>
              <a:t>symmetrypreserving</a:t>
            </a:r>
            <a:r>
              <a:rPr lang="en-US" altLang="zh-CN" sz="1800" kern="100" dirty="0">
                <a:solidFill>
                  <a:srgbClr val="00B0F0"/>
                </a:solidFill>
                <a:effectLst/>
                <a:latin typeface="Times New Roman" panose="02020603050405020304" pitchFamily="18" charset="0"/>
                <a:ea typeface="宋体" panose="02010600030101010101" pitchFamily="2" charset="-122"/>
              </a:rPr>
              <a:t> truncation scheme</a:t>
            </a:r>
            <a:r>
              <a:rPr lang="en-US" altLang="zh-CN" sz="1800" kern="100" dirty="0">
                <a:effectLst/>
                <a:latin typeface="Times New Roman" panose="02020603050405020304" pitchFamily="18" charset="0"/>
                <a:ea typeface="宋体" panose="02010600030101010101" pitchFamily="2" charset="-122"/>
              </a:rPr>
              <a:t>.</a:t>
            </a:r>
            <a:endParaRPr lang="zh-CN" altLang="zh-CN" sz="1800" kern="100" dirty="0">
              <a:effectLst/>
              <a:latin typeface="Times New Roman" panose="02020603050405020304" pitchFamily="18" charset="0"/>
              <a:ea typeface="宋体" panose="02010600030101010101" pitchFamily="2" charset="-122"/>
            </a:endParaRPr>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5</a:t>
            </a:fld>
            <a:endParaRPr lang="en-US"/>
          </a:p>
        </p:txBody>
      </p:sp>
    </p:spTree>
    <p:extLst>
      <p:ext uri="{BB962C8B-B14F-4D97-AF65-F5344CB8AC3E}">
        <p14:creationId xmlns:p14="http://schemas.microsoft.com/office/powerpoint/2010/main" val="4107344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r>
              <a:rPr lang="en-US" altLang="zh-CN" sz="1800" kern="100" dirty="0">
                <a:effectLst/>
                <a:latin typeface="Times New Roman" panose="02020603050405020304" pitchFamily="18" charset="0"/>
                <a:ea typeface="宋体" panose="02010600030101010101" pitchFamily="2" charset="-122"/>
              </a:rPr>
              <a:t>We employ these function to fit the formfactor and get the parameters of the curve</a:t>
            </a:r>
          </a:p>
          <a:p>
            <a:pPr algn="just"/>
            <a:r>
              <a:rPr lang="en-US" altLang="zh-CN" sz="1200" kern="100" dirty="0">
                <a:effectLst/>
                <a:latin typeface="Times New Roman" panose="02020603050405020304" pitchFamily="18" charset="0"/>
                <a:ea typeface="+mn-ea"/>
              </a:rPr>
              <a:t>This can tells us.</a:t>
            </a:r>
            <a:endParaRPr lang="zh-CN" altLang="zh-CN" sz="1200" kern="100" dirty="0">
              <a:effectLst/>
              <a:latin typeface="Times New Roman" panose="02020603050405020304" pitchFamily="18" charset="0"/>
              <a:ea typeface="+mn-ea"/>
            </a:endParaRPr>
          </a:p>
          <a:p>
            <a:pPr algn="just"/>
            <a:r>
              <a:rPr lang="en-US" altLang="zh-CN" sz="1200" kern="100" dirty="0">
                <a:solidFill>
                  <a:srgbClr val="FF0000"/>
                </a:solidFill>
                <a:effectLst/>
                <a:latin typeface="Times New Roman" panose="02020603050405020304" pitchFamily="18" charset="0"/>
                <a:ea typeface="+mn-ea"/>
              </a:rPr>
              <a:t>It is successful to study the </a:t>
            </a:r>
            <a:r>
              <a:rPr lang="en-US" altLang="zh-CN" sz="1200" kern="100" dirty="0" err="1">
                <a:solidFill>
                  <a:srgbClr val="FF0000"/>
                </a:solidFill>
                <a:effectLst/>
                <a:latin typeface="Times New Roman" panose="02020603050405020304" pitchFamily="18" charset="0"/>
                <a:ea typeface="+mn-ea"/>
              </a:rPr>
              <a:t>semileptonic</a:t>
            </a:r>
            <a:r>
              <a:rPr lang="en-US" altLang="zh-CN" sz="1200" kern="100" dirty="0">
                <a:solidFill>
                  <a:srgbClr val="FF0000"/>
                </a:solidFill>
                <a:effectLst/>
                <a:latin typeface="Times New Roman" panose="02020603050405020304" pitchFamily="18" charset="0"/>
                <a:ea typeface="+mn-ea"/>
              </a:rPr>
              <a:t> decay in impulse approximation by combining the rainbow truncation of the quark gap equation with the ladder Bethe-Salpeter equation.</a:t>
            </a:r>
          </a:p>
          <a:p>
            <a:pPr algn="just"/>
            <a:r>
              <a:rPr lang="en-US" altLang="zh-CN" sz="1200" b="0" i="0" u="none" strike="noStrike" baseline="0" dirty="0">
                <a:solidFill>
                  <a:schemeClr val="tx1"/>
                </a:solidFill>
                <a:latin typeface="AdvOT483a8203"/>
              </a:rPr>
              <a:t>These steps can be completed in a straightforward manner as long as the difference between the current masses of the quarks involved is not too large</a:t>
            </a:r>
            <a:endParaRPr lang="en-US" altLang="zh-CN" sz="1200" kern="100" dirty="0">
              <a:solidFill>
                <a:srgbClr val="FF0000"/>
              </a:solidFill>
              <a:effectLst/>
              <a:latin typeface="Times New Roman" panose="02020603050405020304" pitchFamily="18" charset="0"/>
              <a:ea typeface="+mn-ea"/>
            </a:endParaRPr>
          </a:p>
          <a:p>
            <a:pPr algn="just"/>
            <a:r>
              <a:rPr lang="en-US" altLang="zh-CN" sz="1200" kern="100" dirty="0">
                <a:effectLst/>
                <a:latin typeface="Times New Roman" panose="02020603050405020304" pitchFamily="18" charset="0"/>
                <a:ea typeface="+mn-ea"/>
              </a:rPr>
              <a:t> </a:t>
            </a:r>
            <a:endParaRPr lang="zh-CN" altLang="zh-CN" sz="1200" kern="100" dirty="0">
              <a:effectLst/>
              <a:latin typeface="Times New Roman" panose="02020603050405020304" pitchFamily="18" charset="0"/>
              <a:ea typeface="+mn-ea"/>
            </a:endParaRPr>
          </a:p>
          <a:p>
            <a:pPr algn="just"/>
            <a:r>
              <a:rPr lang="en-US" altLang="zh-CN" sz="1200" kern="100" dirty="0">
                <a:effectLst/>
                <a:latin typeface="Times New Roman" panose="02020603050405020304" pitchFamily="18" charset="0"/>
                <a:ea typeface="+mn-ea"/>
              </a:rPr>
              <a:t> </a:t>
            </a:r>
            <a:endParaRPr lang="zh-CN" altLang="zh-CN" sz="1200" kern="100" dirty="0">
              <a:effectLst/>
              <a:latin typeface="Times New Roman" panose="02020603050405020304" pitchFamily="18" charset="0"/>
              <a:ea typeface="+mn-ea"/>
            </a:endParaRPr>
          </a:p>
          <a:p>
            <a:pPr algn="just"/>
            <a:r>
              <a:rPr lang="en-US" altLang="zh-CN" sz="1200" kern="100" dirty="0">
                <a:solidFill>
                  <a:srgbClr val="FF0000"/>
                </a:solidFill>
                <a:effectLst/>
                <a:latin typeface="Times New Roman" panose="02020603050405020304" pitchFamily="18" charset="0"/>
                <a:ea typeface="+mn-ea"/>
              </a:rPr>
              <a:t>So, based on what we already have, we need to do some thing more to study the heavy-light system</a:t>
            </a:r>
            <a:endParaRPr lang="zh-CN" altLang="zh-CN" sz="1200" kern="100" dirty="0">
              <a:effectLst/>
              <a:latin typeface="Times New Roman" panose="02020603050405020304" pitchFamily="18" charset="0"/>
              <a:ea typeface="+mn-ea"/>
            </a:endParaRPr>
          </a:p>
          <a:p>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6</a:t>
            </a:fld>
            <a:endParaRPr lang="en-US"/>
          </a:p>
        </p:txBody>
      </p:sp>
    </p:spTree>
    <p:extLst>
      <p:ext uri="{BB962C8B-B14F-4D97-AF65-F5344CB8AC3E}">
        <p14:creationId xmlns:p14="http://schemas.microsoft.com/office/powerpoint/2010/main" val="8515732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dirty="0"/>
              <a:t>Within mutual uncertainties, as evident in Fig. 2B, this value agrees with our prediction,</a:t>
            </a:r>
            <a:endParaRPr lang="en-US" altLang="zh-CN" sz="1200" kern="0" dirty="0"/>
          </a:p>
          <a:p>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7</a:t>
            </a:fld>
            <a:endParaRPr lang="en-US"/>
          </a:p>
        </p:txBody>
      </p:sp>
    </p:spTree>
    <p:extLst>
      <p:ext uri="{BB962C8B-B14F-4D97-AF65-F5344CB8AC3E}">
        <p14:creationId xmlns:p14="http://schemas.microsoft.com/office/powerpoint/2010/main" val="1274616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dirty="0"/>
              <a:t>Within mutual uncertainties, as evident in Fig. 2B, this value agrees with our prediction,</a:t>
            </a:r>
            <a:endParaRPr lang="en-US" altLang="zh-CN" sz="1200" kern="0" dirty="0"/>
          </a:p>
          <a:p>
            <a:r>
              <a:rPr lang="en-US" altLang="zh-CN" dirty="0"/>
              <a:t>An alternative approach to fitting and extrapolating lQCD results produces.</a:t>
            </a:r>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8</a:t>
            </a:fld>
            <a:endParaRPr lang="en-US"/>
          </a:p>
        </p:txBody>
      </p:sp>
    </p:spTree>
    <p:extLst>
      <p:ext uri="{BB962C8B-B14F-4D97-AF65-F5344CB8AC3E}">
        <p14:creationId xmlns:p14="http://schemas.microsoft.com/office/powerpoint/2010/main" val="29695471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normAutofit fontScale="92500" lnSpcReduction="10000"/>
          </a:bodyPr>
          <a:lstStyle/>
          <a:p>
            <a:pPr algn="just"/>
            <a:r>
              <a:rPr lang="en-US" altLang="zh-CN" sz="1800" kern="100" dirty="0">
                <a:effectLst/>
                <a:latin typeface="Times New Roman" panose="02020603050405020304" pitchFamily="18" charset="0"/>
                <a:ea typeface="+mn-ea"/>
              </a:rPr>
              <a:t>Our predictions for D0 → π− branching fractions are listed in here. For the first ratio, Our predictions roughly 2σ large than empirically. But Our result for the μ fraction agrees with the PDG's results.</a:t>
            </a:r>
          </a:p>
          <a:p>
            <a:pPr algn="just"/>
            <a:endParaRPr lang="en-US" altLang="zh-CN" sz="1800" kern="100" dirty="0">
              <a:effectLst/>
              <a:latin typeface="Times New Roman" panose="02020603050405020304" pitchFamily="18" charset="0"/>
              <a:ea typeface="+mn-ea"/>
            </a:endParaRPr>
          </a:p>
          <a:p>
            <a:pPr algn="just"/>
            <a:r>
              <a:rPr lang="en-US" altLang="zh-CN" sz="1800" dirty="0"/>
              <a:t>which indicates that a common overall factor should remedy the mismatch. From this perspective, one finds that the value |</a:t>
            </a:r>
            <a:r>
              <a:rPr lang="en-US" altLang="zh-CN" sz="1800" dirty="0" err="1"/>
              <a:t>Vcs</a:t>
            </a:r>
            <a:r>
              <a:rPr lang="en-US" altLang="zh-CN" sz="1800" dirty="0"/>
              <a:t> | = 0.937(17) combined with our form factors delivers branching fractions in agreement with the PDG values.</a:t>
            </a:r>
          </a:p>
          <a:p>
            <a:pPr algn="just"/>
            <a:r>
              <a:rPr lang="en-US" altLang="zh-CN" sz="1800" dirty="0"/>
              <a:t> In fact, referring to PDG, one sees that our inferred value is both a match for and more precise than one of the two used by the PDG to arrive at the average value of </a:t>
            </a:r>
            <a:r>
              <a:rPr lang="en-US" altLang="zh-CN" sz="1800" dirty="0" err="1"/>
              <a:t>Vcs</a:t>
            </a:r>
            <a:r>
              <a:rPr lang="en-US" altLang="zh-CN" sz="1800" dirty="0"/>
              <a:t>. Using |</a:t>
            </a:r>
            <a:r>
              <a:rPr lang="en-US" altLang="zh-CN" sz="1800" dirty="0" err="1"/>
              <a:t>Vcs</a:t>
            </a:r>
            <a:r>
              <a:rPr lang="en-US" altLang="zh-CN" sz="1800" dirty="0"/>
              <a:t>| = 0.937(17) instead to compute this average, one finds |</a:t>
            </a:r>
            <a:r>
              <a:rPr lang="en-US" altLang="zh-CN" sz="1800" dirty="0" err="1"/>
              <a:t>Vcs</a:t>
            </a:r>
            <a:r>
              <a:rPr lang="en-US" altLang="zh-CN" sz="1800" dirty="0"/>
              <a:t>| = 0.974(10).</a:t>
            </a:r>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9</a:t>
            </a:fld>
            <a:endParaRPr lang="en-US"/>
          </a:p>
        </p:txBody>
      </p:sp>
    </p:spTree>
    <p:extLst>
      <p:ext uri="{BB962C8B-B14F-4D97-AF65-F5344CB8AC3E}">
        <p14:creationId xmlns:p14="http://schemas.microsoft.com/office/powerpoint/2010/main" val="4695477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042416"/>
          </a:xfrm>
          <a:prstGeom prst="rect">
            <a:avLst/>
          </a:prstGeom>
        </p:spPr>
      </p:pic>
      <p:sp>
        <p:nvSpPr>
          <p:cNvPr id="3074" name="Rectangle 2"/>
          <p:cNvSpPr>
            <a:spLocks noGrp="1" noChangeArrowheads="1"/>
          </p:cNvSpPr>
          <p:nvPr>
            <p:ph type="ctrTitle"/>
          </p:nvPr>
        </p:nvSpPr>
        <p:spPr>
          <a:xfrm>
            <a:off x="1314451" y="1671641"/>
            <a:ext cx="10261600" cy="1069975"/>
          </a:xfrm>
        </p:spPr>
        <p:txBody>
          <a:bodyPr/>
          <a:lstStyle>
            <a:lvl1pPr>
              <a:defRPr sz="3000"/>
            </a:lvl1pPr>
          </a:lstStyle>
          <a:p>
            <a:r>
              <a:rPr lang="en-US"/>
              <a:t>Click to edit Master title style</a:t>
            </a:r>
            <a:endParaRPr lang="en-US" dirty="0"/>
          </a:p>
        </p:txBody>
      </p:sp>
      <p:sp>
        <p:nvSpPr>
          <p:cNvPr id="3075" name="Rectangle 3"/>
          <p:cNvSpPr>
            <a:spLocks noGrp="1" noChangeArrowheads="1"/>
          </p:cNvSpPr>
          <p:nvPr>
            <p:ph type="subTitle" idx="1"/>
          </p:nvPr>
        </p:nvSpPr>
        <p:spPr>
          <a:xfrm>
            <a:off x="1314451" y="3125788"/>
            <a:ext cx="8534400" cy="1752600"/>
          </a:xfrm>
        </p:spPr>
        <p:txBody>
          <a:bodyPr/>
          <a:lstStyle>
            <a:lvl1pPr marL="0" indent="0">
              <a:buFont typeface="Wingdings" pitchFamily="2" charset="2"/>
              <a:buNone/>
              <a:defRPr/>
            </a:lvl1pPr>
          </a:lstStyle>
          <a:p>
            <a:r>
              <a:rPr lang="en-US"/>
              <a:t>Click to edit Master subtitle style</a:t>
            </a:r>
            <a:endParaRPr lang="en-US" dirty="0"/>
          </a:p>
        </p:txBody>
      </p:sp>
      <p:pic>
        <p:nvPicPr>
          <p:cNvPr id="9" name="Picture 8" descr="title footer_Blue_646.jpg"/>
          <p:cNvPicPr>
            <a:picLocks noChangeAspect="1"/>
          </p:cNvPicPr>
          <p:nvPr userDrawn="1"/>
        </p:nvPicPr>
        <p:blipFill>
          <a:blip r:embed="rId3" cstate="print">
            <a:duotone>
              <a:schemeClr val="accent3">
                <a:shade val="45000"/>
                <a:satMod val="135000"/>
              </a:schemeClr>
              <a:prstClr val="white"/>
            </a:duotone>
          </a:blip>
          <a:srcRect/>
          <a:stretch>
            <a:fillRect/>
          </a:stretch>
        </p:blipFill>
        <p:spPr bwMode="auto">
          <a:xfrm>
            <a:off x="0" y="6794500"/>
            <a:ext cx="12192000" cy="63500"/>
          </a:xfrm>
          <a:prstGeom prst="rect">
            <a:avLst/>
          </a:prstGeom>
          <a:gradFill flip="none" rotWithShape="0">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9525">
            <a:noFill/>
            <a:miter lim="800000"/>
            <a:headEnd/>
            <a:tailEnd/>
          </a:ln>
        </p:spPr>
      </p:pic>
      <p:pic>
        <p:nvPicPr>
          <p:cNvPr id="12" name="图片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752600" y="0"/>
            <a:ext cx="1067275" cy="1066800"/>
          </a:xfrm>
          <a:prstGeom prst="rect">
            <a:avLst/>
          </a:prstGeom>
        </p:spPr>
      </p:pic>
      <p:sp>
        <p:nvSpPr>
          <p:cNvPr id="3" name="文本框 2"/>
          <p:cNvSpPr txBox="1"/>
          <p:nvPr userDrawn="1"/>
        </p:nvSpPr>
        <p:spPr>
          <a:xfrm>
            <a:off x="153965" y="228601"/>
            <a:ext cx="1370036" cy="369332"/>
          </a:xfrm>
          <a:prstGeom prst="rect">
            <a:avLst/>
          </a:prstGeom>
          <a:noFill/>
        </p:spPr>
        <p:txBody>
          <a:bodyPr wrap="square" rtlCol="0">
            <a:spAutoFit/>
          </a:bodyPr>
          <a:lstStyle/>
          <a:p>
            <a:r>
              <a:rPr kumimoji="1" lang="en-US" altLang="zh-CN" sz="1800" b="1" dirty="0">
                <a:solidFill>
                  <a:schemeClr val="accent1">
                    <a:lumMod val="50000"/>
                  </a:schemeClr>
                </a:solidFill>
                <a:latin typeface="Adobe Hebrew" charset="0"/>
                <a:ea typeface="Adobe Hebrew" charset="0"/>
                <a:cs typeface="Adobe Hebrew" charset="0"/>
              </a:rPr>
              <a:t>NANJING</a:t>
            </a:r>
            <a:r>
              <a:rPr kumimoji="1" lang="zh-CN" altLang="en-US" sz="1800" b="1" dirty="0">
                <a:solidFill>
                  <a:schemeClr val="accent1">
                    <a:lumMod val="50000"/>
                  </a:schemeClr>
                </a:solidFill>
                <a:latin typeface="Adobe Hebrew" charset="0"/>
                <a:ea typeface="Adobe Hebrew" charset="0"/>
                <a:cs typeface="Adobe Hebrew" charset="0"/>
              </a:rPr>
              <a:t> </a:t>
            </a:r>
          </a:p>
        </p:txBody>
      </p:sp>
      <p:sp>
        <p:nvSpPr>
          <p:cNvPr id="4" name="文本框 3"/>
          <p:cNvSpPr txBox="1"/>
          <p:nvPr userDrawn="1"/>
        </p:nvSpPr>
        <p:spPr>
          <a:xfrm>
            <a:off x="240506" y="515035"/>
            <a:ext cx="1816895" cy="369332"/>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zh-CN" sz="1800" b="1" dirty="0">
                <a:solidFill>
                  <a:schemeClr val="accent1">
                    <a:lumMod val="50000"/>
                  </a:schemeClr>
                </a:solidFill>
                <a:latin typeface="Adobe Hebrew" charset="0"/>
                <a:ea typeface="Adobe Hebrew" charset="0"/>
                <a:cs typeface="Adobe Hebrew" charset="0"/>
              </a:rPr>
              <a:t>UNIVERSITY</a:t>
            </a:r>
            <a:endParaRPr kumimoji="1" lang="zh-CN" altLang="en-US" sz="1800" b="1" dirty="0">
              <a:solidFill>
                <a:schemeClr val="accent1">
                  <a:lumMod val="50000"/>
                </a:schemeClr>
              </a:solidFill>
              <a:latin typeface="Adobe Hebrew" charset="0"/>
              <a:ea typeface="Adobe Hebrew" charset="0"/>
              <a:cs typeface="Adobe Hebrew" charset="0"/>
            </a:endParaRPr>
          </a:p>
        </p:txBody>
      </p:sp>
      <p:sp>
        <p:nvSpPr>
          <p:cNvPr id="11" name="Footer Placeholder 4">
            <a:extLst>
              <a:ext uri="{FF2B5EF4-FFF2-40B4-BE49-F238E27FC236}">
                <a16:creationId xmlns:a16="http://schemas.microsoft.com/office/drawing/2014/main" id="{2F8BC987-91F9-49EC-8089-5FB417296F3E}"/>
              </a:ext>
            </a:extLst>
          </p:cNvPr>
          <p:cNvSpPr>
            <a:spLocks noGrp="1"/>
          </p:cNvSpPr>
          <p:nvPr>
            <p:ph type="ftr" sz="quarter" idx="11"/>
          </p:nvPr>
        </p:nvSpPr>
        <p:spPr>
          <a:xfrm>
            <a:off x="533400" y="6328246"/>
            <a:ext cx="7922684" cy="381000"/>
          </a:xfrm>
        </p:spPr>
        <p:txBody>
          <a:bodyPr/>
          <a:lstStyle>
            <a:lvl1pPr>
              <a:defRPr i="1">
                <a:solidFill>
                  <a:schemeClr val="accent1">
                    <a:lumMod val="50000"/>
                  </a:schemeClr>
                </a:solidFill>
              </a:defRPr>
            </a:lvl1pPr>
          </a:lstStyle>
          <a:p>
            <a:r>
              <a:rPr lang="en-US"/>
              <a:t>Semileptonic decays of heavy + light and heavy + light mesons. yao.zhaoqian@foxmail.com; zyao@ectstar.eu</a:t>
            </a:r>
            <a:endParaRPr lang="en-US" dirty="0"/>
          </a:p>
        </p:txBody>
      </p:sp>
      <p:pic>
        <p:nvPicPr>
          <p:cNvPr id="5" name="图片 4">
            <a:extLst>
              <a:ext uri="{FF2B5EF4-FFF2-40B4-BE49-F238E27FC236}">
                <a16:creationId xmlns:a16="http://schemas.microsoft.com/office/drawing/2014/main" id="{0E93152F-1D84-4825-999B-CC209B74E679}"/>
              </a:ext>
            </a:extLst>
          </p:cNvPr>
          <p:cNvPicPr>
            <a:picLocks noChangeAspect="1"/>
          </p:cNvPicPr>
          <p:nvPr userDrawn="1"/>
        </p:nvPicPr>
        <p:blipFill>
          <a:blip r:embed="rId5"/>
          <a:stretch>
            <a:fillRect/>
          </a:stretch>
        </p:blipFill>
        <p:spPr>
          <a:xfrm>
            <a:off x="8839200" y="0"/>
            <a:ext cx="3352800" cy="1135982"/>
          </a:xfrm>
          <a:prstGeom prst="rect">
            <a:avLst/>
          </a:prstGeom>
        </p:spPr>
      </p:pic>
    </p:spTree>
    <p:extLst>
      <p:ext uri="{BB962C8B-B14F-4D97-AF65-F5344CB8AC3E}">
        <p14:creationId xmlns:p14="http://schemas.microsoft.com/office/powerpoint/2010/main" val="1565337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sz="1800"/>
            </a:lvl1pPr>
            <a:lvl2pPr>
              <a:defRPr sz="16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
        <p:nvSpPr>
          <p:cNvPr id="8" name="Footer Placeholder 4">
            <a:extLst>
              <a:ext uri="{FF2B5EF4-FFF2-40B4-BE49-F238E27FC236}">
                <a16:creationId xmlns:a16="http://schemas.microsoft.com/office/drawing/2014/main" id="{793B06B7-4107-48C9-967B-0794481F48AB}"/>
              </a:ext>
            </a:extLst>
          </p:cNvPr>
          <p:cNvSpPr>
            <a:spLocks noGrp="1"/>
          </p:cNvSpPr>
          <p:nvPr>
            <p:ph type="ftr" sz="quarter" idx="11"/>
          </p:nvPr>
        </p:nvSpPr>
        <p:spPr>
          <a:xfrm>
            <a:off x="876302" y="6248400"/>
            <a:ext cx="7922684" cy="381000"/>
          </a:xfrm>
        </p:spPr>
        <p:txBody>
          <a:bodyPr/>
          <a:lstStyle>
            <a:lvl1pPr>
              <a:defRPr i="1">
                <a:solidFill>
                  <a:schemeClr val="accent1">
                    <a:lumMod val="50000"/>
                  </a:schemeClr>
                </a:solidFill>
              </a:defRPr>
            </a:lvl1p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167337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lvl1pPr>
              <a:defRPr sz="260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41"/>
            <a:ext cx="8026400" cy="5851525"/>
          </a:xfrm>
        </p:spPr>
        <p:txBody>
          <a:bodyPr vert="eaVert"/>
          <a:lstStyle>
            <a:lvl1pPr>
              <a:defRPr sz="1800"/>
            </a:lvl1pPr>
            <a:lvl2pPr>
              <a:defRPr sz="16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
        <p:nvSpPr>
          <p:cNvPr id="8" name="Footer Placeholder 4">
            <a:extLst>
              <a:ext uri="{FF2B5EF4-FFF2-40B4-BE49-F238E27FC236}">
                <a16:creationId xmlns:a16="http://schemas.microsoft.com/office/drawing/2014/main" id="{C20DA7EA-C2BB-47EE-8CA3-D8B1DF31B11E}"/>
              </a:ext>
            </a:extLst>
          </p:cNvPr>
          <p:cNvSpPr>
            <a:spLocks noGrp="1"/>
          </p:cNvSpPr>
          <p:nvPr>
            <p:ph type="ftr" sz="quarter" idx="11"/>
          </p:nvPr>
        </p:nvSpPr>
        <p:spPr>
          <a:xfrm>
            <a:off x="876302" y="6248400"/>
            <a:ext cx="7922684" cy="381000"/>
          </a:xfrm>
        </p:spPr>
        <p:txBody>
          <a:bodyPr/>
          <a:lstStyle>
            <a:lvl1pPr>
              <a:defRPr i="1">
                <a:solidFill>
                  <a:schemeClr val="accent1">
                    <a:lumMod val="50000"/>
                  </a:schemeClr>
                </a:solidFill>
              </a:defRPr>
            </a:lvl1p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3753629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10972800" cy="1143000"/>
          </a:xfrm>
        </p:spPr>
        <p:txBody>
          <a:bodyPr/>
          <a:lstStyle>
            <a:lvl1pPr>
              <a:defRPr sz="2600"/>
            </a:lvl1pPr>
          </a:lstStyle>
          <a:p>
            <a:r>
              <a:rPr lang="en-US" dirty="0"/>
              <a:t>Click to edit Master title style</a:t>
            </a:r>
          </a:p>
        </p:txBody>
      </p:sp>
      <p:sp>
        <p:nvSpPr>
          <p:cNvPr id="3" name="Content Placeholder 2"/>
          <p:cNvSpPr>
            <a:spLocks noGrp="1"/>
          </p:cNvSpPr>
          <p:nvPr>
            <p:ph idx="1"/>
          </p:nvPr>
        </p:nvSpPr>
        <p:spPr/>
        <p:txBody>
          <a:bodyPr/>
          <a:lstStyle>
            <a:lvl1pPr>
              <a:buFont typeface="Wingdings" pitchFamily="2" charset="2"/>
              <a:buChar char="Ø"/>
              <a:defRPr sz="2200">
                <a:solidFill>
                  <a:schemeClr val="tx2">
                    <a:lumMod val="75000"/>
                  </a:schemeClr>
                </a:solidFill>
              </a:defRPr>
            </a:lvl1pPr>
            <a:lvl2pPr>
              <a:defRPr sz="2000">
                <a:solidFill>
                  <a:schemeClr val="tx2">
                    <a:lumMod val="75000"/>
                  </a:schemeClr>
                </a:solidFill>
              </a:defRPr>
            </a:lvl2pPr>
            <a:lvl3pPr>
              <a:defRPr sz="16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1066800" y="6291265"/>
            <a:ext cx="7922684" cy="381000"/>
          </a:xfrm>
        </p:spPr>
        <p:txBody>
          <a:bodyPr/>
          <a:lstStyle>
            <a:lvl1pPr>
              <a:defRPr lang="en-US" smtClean="0"/>
            </a:lvl1pPr>
          </a:lstStyle>
          <a:p>
            <a:r>
              <a:rPr lang="en-US"/>
              <a:t>Semileptonic decays of heavy + light and heavy + light mesons. yao.zhaoqian@foxmail.com; zyao@ectstar.eu</a:t>
            </a:r>
            <a:endParaRPr lang="en-US" dirty="0"/>
          </a:p>
        </p:txBody>
      </p:sp>
      <p:sp>
        <p:nvSpPr>
          <p:cNvPr id="6" name="Slide Number Placeholder 5"/>
          <p:cNvSpPr>
            <a:spLocks noGrp="1"/>
          </p:cNvSpPr>
          <p:nvPr>
            <p:ph type="sldNum" sz="quarter" idx="12"/>
          </p:nvPr>
        </p:nvSpPr>
        <p:spPr/>
        <p:txBody>
          <a:bodyPr/>
          <a:lstStyle>
            <a:lvl1pPr>
              <a:defRPr/>
            </a:lvl1pPr>
          </a:lstStyle>
          <a:p>
            <a:fld id="{87034D8C-3CB4-402A-BC46-2AB14C0FE90A}" type="slidenum">
              <a:rPr lang="en-US" smtClean="0"/>
              <a:pPr/>
              <a:t>‹#›</a:t>
            </a:fld>
            <a:endParaRPr lang="en-US" dirty="0"/>
          </a:p>
        </p:txBody>
      </p:sp>
    </p:spTree>
    <p:extLst>
      <p:ext uri="{BB962C8B-B14F-4D97-AF65-F5344CB8AC3E}">
        <p14:creationId xmlns:p14="http://schemas.microsoft.com/office/powerpoint/2010/main" val="435189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4406903"/>
            <a:ext cx="10363200" cy="1362075"/>
          </a:xfrm>
        </p:spPr>
        <p:txBody>
          <a:bodyPr/>
          <a:lstStyle>
            <a:lvl1pPr algn="l">
              <a:defRPr sz="3000" b="1" cap="none" baseline="0"/>
            </a:lvl1pPr>
          </a:lstStyle>
          <a:p>
            <a:r>
              <a:rPr lang="en-US" dirty="0"/>
              <a:t>Click to Edit Master Text Styles</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8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Slide Number Placeholder 5"/>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
        <p:nvSpPr>
          <p:cNvPr id="8" name="Footer Placeholder 4">
            <a:extLst>
              <a:ext uri="{FF2B5EF4-FFF2-40B4-BE49-F238E27FC236}">
                <a16:creationId xmlns:a16="http://schemas.microsoft.com/office/drawing/2014/main" id="{0ACB741F-58D8-485B-8394-46F4B1224234}"/>
              </a:ext>
            </a:extLst>
          </p:cNvPr>
          <p:cNvSpPr>
            <a:spLocks noGrp="1"/>
          </p:cNvSpPr>
          <p:nvPr>
            <p:ph type="ftr" sz="quarter" idx="11"/>
          </p:nvPr>
        </p:nvSpPr>
        <p:spPr>
          <a:xfrm>
            <a:off x="876302" y="6248400"/>
            <a:ext cx="7922684" cy="381000"/>
          </a:xfrm>
        </p:spPr>
        <p:txBody>
          <a:bodyPr/>
          <a:lstStyle>
            <a:lvl1pPr>
              <a:defRPr i="1">
                <a:solidFill>
                  <a:schemeClr val="accent1">
                    <a:lumMod val="50000"/>
                  </a:schemeClr>
                </a:solidFill>
              </a:defRPr>
            </a:lvl1p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4130144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3"/>
            <a:ext cx="5384800" cy="4525963"/>
          </a:xfrm>
        </p:spPr>
        <p:txBody>
          <a:bodyPr/>
          <a:lstStyle>
            <a:lvl1pPr>
              <a:defRPr sz="1800"/>
            </a:lvl1pPr>
            <a:lvl2pPr>
              <a:defRPr sz="16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600203"/>
            <a:ext cx="5384800" cy="4525963"/>
          </a:xfrm>
        </p:spPr>
        <p:txBody>
          <a:bodyPr/>
          <a:lstStyle>
            <a:lvl1pPr>
              <a:defRPr sz="1800"/>
            </a:lvl1pPr>
            <a:lvl2pPr>
              <a:defRPr sz="1600"/>
            </a:lvl2pPr>
            <a:lvl3pPr>
              <a:defRPr sz="1400"/>
            </a:lvl3pPr>
            <a:lvl4pPr>
              <a:defRPr sz="1400"/>
            </a:lvl4pPr>
            <a:lvl5pPr>
              <a:defRPr sz="1400" u="none"/>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
        <p:nvSpPr>
          <p:cNvPr id="9" name="Footer Placeholder 4">
            <a:extLst>
              <a:ext uri="{FF2B5EF4-FFF2-40B4-BE49-F238E27FC236}">
                <a16:creationId xmlns:a16="http://schemas.microsoft.com/office/drawing/2014/main" id="{A8F889FC-FEE3-4F46-97CF-2A167A33D123}"/>
              </a:ext>
            </a:extLst>
          </p:cNvPr>
          <p:cNvSpPr>
            <a:spLocks noGrp="1"/>
          </p:cNvSpPr>
          <p:nvPr>
            <p:ph type="ftr" sz="quarter" idx="11"/>
          </p:nvPr>
        </p:nvSpPr>
        <p:spPr>
          <a:xfrm>
            <a:off x="876302" y="6248400"/>
            <a:ext cx="7922684" cy="381000"/>
          </a:xfrm>
        </p:spPr>
        <p:txBody>
          <a:bodyPr/>
          <a:lstStyle>
            <a:lvl1pPr>
              <a:defRPr i="1">
                <a:solidFill>
                  <a:schemeClr val="accent1">
                    <a:lumMod val="50000"/>
                  </a:schemeClr>
                </a:solidFill>
              </a:defRPr>
            </a:lvl1pPr>
          </a:lstStyle>
          <a:p>
            <a:r>
              <a:rPr lang="en-US"/>
              <a:t>Semileptonic decays of heavy + light and heavy + light mesons. yao.zhaoqian@foxmail.com; zyao@ectstar.eu</a:t>
            </a:r>
            <a:endParaRPr lang="en-US" dirty="0"/>
          </a:p>
        </p:txBody>
      </p:sp>
      <p:sp>
        <p:nvSpPr>
          <p:cNvPr id="5" name="标题 4">
            <a:extLst>
              <a:ext uri="{FF2B5EF4-FFF2-40B4-BE49-F238E27FC236}">
                <a16:creationId xmlns:a16="http://schemas.microsoft.com/office/drawing/2014/main" id="{AAA1EAD0-AE36-48E0-911A-5D0E9BB1CE09}"/>
              </a:ext>
            </a:extLst>
          </p:cNvPr>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3640568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6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6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
        <p:nvSpPr>
          <p:cNvPr id="11" name="Footer Placeholder 4">
            <a:extLst>
              <a:ext uri="{FF2B5EF4-FFF2-40B4-BE49-F238E27FC236}">
                <a16:creationId xmlns:a16="http://schemas.microsoft.com/office/drawing/2014/main" id="{F59005FD-EEFA-40D1-8946-6EB9A0A18BB9}"/>
              </a:ext>
            </a:extLst>
          </p:cNvPr>
          <p:cNvSpPr>
            <a:spLocks noGrp="1"/>
          </p:cNvSpPr>
          <p:nvPr>
            <p:ph type="ftr" sz="quarter" idx="11"/>
          </p:nvPr>
        </p:nvSpPr>
        <p:spPr>
          <a:xfrm>
            <a:off x="876302" y="6248400"/>
            <a:ext cx="7922684" cy="381000"/>
          </a:xfrm>
        </p:spPr>
        <p:txBody>
          <a:bodyPr/>
          <a:lstStyle>
            <a:lvl1pPr>
              <a:defRPr i="1">
                <a:solidFill>
                  <a:schemeClr val="accent1">
                    <a:lumMod val="50000"/>
                  </a:schemeClr>
                </a:solidFill>
              </a:defRPr>
            </a:lvl1p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1228716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dirty="0"/>
              <a:t>Click to edit Master title style</a:t>
            </a:r>
          </a:p>
        </p:txBody>
      </p:sp>
      <p:sp>
        <p:nvSpPr>
          <p:cNvPr id="5" name="Slide Number Placeholder 4"/>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
        <p:nvSpPr>
          <p:cNvPr id="4" name="Footer Placeholder 4">
            <a:extLst>
              <a:ext uri="{FF2B5EF4-FFF2-40B4-BE49-F238E27FC236}">
                <a16:creationId xmlns:a16="http://schemas.microsoft.com/office/drawing/2014/main" id="{4BC3F151-50F1-47B4-9056-A216065B9C31}"/>
              </a:ext>
            </a:extLst>
          </p:cNvPr>
          <p:cNvSpPr>
            <a:spLocks noGrp="1"/>
          </p:cNvSpPr>
          <p:nvPr>
            <p:ph type="ftr" sz="quarter" idx="11"/>
          </p:nvPr>
        </p:nvSpPr>
        <p:spPr>
          <a:xfrm>
            <a:off x="876302" y="6248400"/>
            <a:ext cx="7922684" cy="381000"/>
          </a:xfrm>
        </p:spPr>
        <p:txBody>
          <a:bodyPr/>
          <a:lstStyle>
            <a:lvl1pPr>
              <a:defRPr i="1">
                <a:solidFill>
                  <a:schemeClr val="accent1">
                    <a:lumMod val="50000"/>
                  </a:schemeClr>
                </a:solidFill>
              </a:defRPr>
            </a:lvl1p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4070522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
        <p:nvSpPr>
          <p:cNvPr id="6" name="Footer Placeholder 4">
            <a:extLst>
              <a:ext uri="{FF2B5EF4-FFF2-40B4-BE49-F238E27FC236}">
                <a16:creationId xmlns:a16="http://schemas.microsoft.com/office/drawing/2014/main" id="{C2716D79-2364-49AE-9F46-DE69979E3F2A}"/>
              </a:ext>
            </a:extLst>
          </p:cNvPr>
          <p:cNvSpPr>
            <a:spLocks noGrp="1"/>
          </p:cNvSpPr>
          <p:nvPr>
            <p:ph type="ftr" sz="quarter" idx="11"/>
          </p:nvPr>
        </p:nvSpPr>
        <p:spPr>
          <a:xfrm>
            <a:off x="876302" y="6248400"/>
            <a:ext cx="7922684" cy="381000"/>
          </a:xfrm>
        </p:spPr>
        <p:txBody>
          <a:bodyPr/>
          <a:lstStyle>
            <a:lvl1pPr>
              <a:defRPr i="1">
                <a:solidFill>
                  <a:schemeClr val="accent1">
                    <a:lumMod val="50000"/>
                  </a:schemeClr>
                </a:solidFill>
              </a:defRPr>
            </a:lvl1p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1486886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479550"/>
          </a:xfrm>
        </p:spPr>
        <p:txBody>
          <a:bodyPr anchor="t"/>
          <a:lstStyle>
            <a:lvl1pPr algn="l">
              <a:defRPr sz="2600" b="1"/>
            </a:lvl1pPr>
          </a:lstStyle>
          <a:p>
            <a:r>
              <a:rPr lang="en-US"/>
              <a:t>Click to edit Master title style</a:t>
            </a:r>
            <a:endParaRPr lang="en-US" dirty="0"/>
          </a:p>
        </p:txBody>
      </p:sp>
      <p:sp>
        <p:nvSpPr>
          <p:cNvPr id="3" name="Content Placeholder 2"/>
          <p:cNvSpPr>
            <a:spLocks noGrp="1"/>
          </p:cNvSpPr>
          <p:nvPr>
            <p:ph idx="1"/>
          </p:nvPr>
        </p:nvSpPr>
        <p:spPr>
          <a:xfrm>
            <a:off x="4766733" y="273053"/>
            <a:ext cx="6815667" cy="5853113"/>
          </a:xfrm>
        </p:spPr>
        <p:txBody>
          <a:bodyPr/>
          <a:lstStyle>
            <a:lvl1pPr>
              <a:defRPr sz="1800"/>
            </a:lvl1pPr>
            <a:lvl2pPr>
              <a:defRPr sz="16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2" y="1752601"/>
            <a:ext cx="4011084" cy="4419600"/>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
        <p:nvSpPr>
          <p:cNvPr id="9" name="Footer Placeholder 4">
            <a:extLst>
              <a:ext uri="{FF2B5EF4-FFF2-40B4-BE49-F238E27FC236}">
                <a16:creationId xmlns:a16="http://schemas.microsoft.com/office/drawing/2014/main" id="{66EF7036-5C3C-4399-96EE-7CC79FC9F555}"/>
              </a:ext>
            </a:extLst>
          </p:cNvPr>
          <p:cNvSpPr>
            <a:spLocks noGrp="1"/>
          </p:cNvSpPr>
          <p:nvPr>
            <p:ph type="ftr" sz="quarter" idx="11"/>
          </p:nvPr>
        </p:nvSpPr>
        <p:spPr>
          <a:xfrm>
            <a:off x="876302" y="6248400"/>
            <a:ext cx="7922684" cy="381000"/>
          </a:xfrm>
        </p:spPr>
        <p:txBody>
          <a:bodyPr/>
          <a:lstStyle>
            <a:lvl1pPr>
              <a:defRPr i="1">
                <a:solidFill>
                  <a:schemeClr val="accent1">
                    <a:lumMod val="50000"/>
                  </a:schemeClr>
                </a:solidFill>
              </a:defRPr>
            </a:lvl1p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3395710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600" b="1"/>
            </a:lvl1pPr>
          </a:lstStyle>
          <a:p>
            <a:r>
              <a:rPr lang="en-US"/>
              <a:t>Click to edit Master title style</a:t>
            </a:r>
            <a:endParaRPr lang="en-US" dirty="0"/>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
        <p:nvSpPr>
          <p:cNvPr id="10" name="Footer Placeholder 4">
            <a:extLst>
              <a:ext uri="{FF2B5EF4-FFF2-40B4-BE49-F238E27FC236}">
                <a16:creationId xmlns:a16="http://schemas.microsoft.com/office/drawing/2014/main" id="{FF35E245-B928-4E9A-9809-3F956293E5EA}"/>
              </a:ext>
            </a:extLst>
          </p:cNvPr>
          <p:cNvSpPr>
            <a:spLocks noGrp="1"/>
          </p:cNvSpPr>
          <p:nvPr>
            <p:ph type="ftr" sz="quarter" idx="11"/>
          </p:nvPr>
        </p:nvSpPr>
        <p:spPr>
          <a:xfrm>
            <a:off x="876302" y="6248400"/>
            <a:ext cx="7922684" cy="381000"/>
          </a:xfrm>
        </p:spPr>
        <p:txBody>
          <a:bodyPr/>
          <a:lstStyle>
            <a:lvl1pPr>
              <a:defRPr i="1">
                <a:solidFill>
                  <a:schemeClr val="accent1">
                    <a:lumMod val="50000"/>
                  </a:schemeClr>
                </a:solidFill>
              </a:defRPr>
            </a:lvl1p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3831723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3" name="图片 12"/>
          <p:cNvPicPr>
            <a:picLocks noChangeAspect="1"/>
          </p:cNvPicPr>
          <p:nvPr userDrawn="1"/>
        </p:nvPicPr>
        <p:blipFill rotWithShape="1">
          <a:blip r:embed="rId13">
            <a:extLst>
              <a:ext uri="{28A0092B-C50C-407E-A947-70E740481C1C}">
                <a14:useLocalDpi xmlns:a14="http://schemas.microsoft.com/office/drawing/2010/main" val="0"/>
              </a:ext>
            </a:extLst>
          </a:blip>
          <a:srcRect r="14375"/>
          <a:stretch/>
        </p:blipFill>
        <p:spPr>
          <a:xfrm>
            <a:off x="152400" y="6327648"/>
            <a:ext cx="10439400" cy="530352"/>
          </a:xfrm>
          <a:prstGeom prst="rect">
            <a:avLst/>
          </a:prstGeom>
        </p:spPr>
      </p:pic>
      <p:sp>
        <p:nvSpPr>
          <p:cNvPr id="1026" name="Rectangle 2"/>
          <p:cNvSpPr>
            <a:spLocks noGrp="1" noChangeArrowheads="1"/>
          </p:cNvSpPr>
          <p:nvPr>
            <p:ph type="title"/>
          </p:nvPr>
        </p:nvSpPr>
        <p:spPr bwMode="auto">
          <a:xfrm>
            <a:off x="539631" y="1018446"/>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title style</a:t>
            </a:r>
            <a:endParaRPr lang="en-US" dirty="0"/>
          </a:p>
        </p:txBody>
      </p:sp>
      <p:sp>
        <p:nvSpPr>
          <p:cNvPr id="1027" name="Rectangle 3"/>
          <p:cNvSpPr>
            <a:spLocks noGrp="1" noChangeArrowheads="1"/>
          </p:cNvSpPr>
          <p:nvPr>
            <p:ph type="body" idx="1"/>
          </p:nvPr>
        </p:nvSpPr>
        <p:spPr bwMode="auto">
          <a:xfrm>
            <a:off x="609600" y="1600203"/>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9387111" y="6505575"/>
            <a:ext cx="2796116"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i="1">
                <a:solidFill>
                  <a:schemeClr val="tx2">
                    <a:lumMod val="75000"/>
                  </a:schemeClr>
                </a:solidFill>
              </a:defRPr>
            </a:lvl1pPr>
          </a:lstStyle>
          <a:p>
            <a:endParaRPr lang="en-US" dirty="0"/>
          </a:p>
        </p:txBody>
      </p:sp>
      <p:sp>
        <p:nvSpPr>
          <p:cNvPr id="1029" name="Rectangle 5"/>
          <p:cNvSpPr>
            <a:spLocks noGrp="1" noChangeArrowheads="1"/>
          </p:cNvSpPr>
          <p:nvPr>
            <p:ph type="ftr" sz="quarter" idx="3"/>
          </p:nvPr>
        </p:nvSpPr>
        <p:spPr bwMode="auto">
          <a:xfrm>
            <a:off x="1068916" y="6307138"/>
            <a:ext cx="7922684"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900" i="1">
                <a:solidFill>
                  <a:schemeClr val="tx2">
                    <a:lumMod val="75000"/>
                  </a:schemeClr>
                </a:solidFill>
              </a:defRPr>
            </a:lvl1pPr>
          </a:lstStyle>
          <a:p>
            <a:r>
              <a:rPr lang="en-US"/>
              <a:t>Semileptonic decays of heavy + light and heavy + light mesons. yao.zhaoqian@foxmail.com; zyao@ectstar.eu</a:t>
            </a:r>
            <a:endParaRPr lang="en-US" dirty="0"/>
          </a:p>
        </p:txBody>
      </p:sp>
      <p:sp>
        <p:nvSpPr>
          <p:cNvPr id="1030" name="Rectangle 6"/>
          <p:cNvSpPr>
            <a:spLocks noGrp="1" noChangeArrowheads="1"/>
          </p:cNvSpPr>
          <p:nvPr>
            <p:ph type="sldNum" sz="quarter" idx="4"/>
          </p:nvPr>
        </p:nvSpPr>
        <p:spPr bwMode="auto">
          <a:xfrm>
            <a:off x="11480802" y="6489703"/>
            <a:ext cx="512233"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lvl1pPr>
          </a:lstStyle>
          <a:p>
            <a:fld id="{87034D8C-3CB4-402A-BC46-2AB14C0FE90A}" type="slidenum">
              <a:rPr lang="en-US" smtClean="0"/>
              <a:pPr/>
              <a:t>‹#›</a:t>
            </a:fld>
            <a:endParaRPr lang="en-US"/>
          </a:p>
        </p:txBody>
      </p:sp>
      <p:pic>
        <p:nvPicPr>
          <p:cNvPr id="4" name="图片 3"/>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12192000" cy="158496"/>
          </a:xfrm>
          <a:prstGeom prst="rect">
            <a:avLst/>
          </a:prstGeom>
        </p:spPr>
      </p:pic>
      <p:pic>
        <p:nvPicPr>
          <p:cNvPr id="11" name="图片 10">
            <a:extLst>
              <a:ext uri="{FF2B5EF4-FFF2-40B4-BE49-F238E27FC236}">
                <a16:creationId xmlns:a16="http://schemas.microsoft.com/office/drawing/2014/main" id="{31B18989-2E1D-409F-8FDC-EAAB9F322C8F}"/>
              </a:ext>
            </a:extLst>
          </p:cNvPr>
          <p:cNvPicPr>
            <a:picLocks noChangeAspect="1"/>
          </p:cNvPicPr>
          <p:nvPr userDrawn="1"/>
        </p:nvPicPr>
        <p:blipFill>
          <a:blip r:embed="rId15"/>
          <a:stretch>
            <a:fillRect/>
          </a:stretch>
        </p:blipFill>
        <p:spPr>
          <a:xfrm>
            <a:off x="10349480" y="6400800"/>
            <a:ext cx="1232920" cy="417733"/>
          </a:xfrm>
          <a:prstGeom prst="rect">
            <a:avLst/>
          </a:prstGeom>
        </p:spPr>
      </p:pic>
    </p:spTree>
    <p:extLst>
      <p:ext uri="{BB962C8B-B14F-4D97-AF65-F5344CB8AC3E}">
        <p14:creationId xmlns:p14="http://schemas.microsoft.com/office/powerpoint/2010/main" val="34588291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rgbClr val="1F497D"/>
        </a:buClr>
        <a:buFont typeface="Wingdings" pitchFamily="2" charset="2"/>
        <a:buChar char="§"/>
        <a:defRPr>
          <a:solidFill>
            <a:schemeClr val="tx1"/>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1600">
          <a:solidFill>
            <a:schemeClr val="tx1"/>
          </a:solidFill>
          <a:latin typeface="+mn-lt"/>
        </a:defRPr>
      </a:lvl2pPr>
      <a:lvl3pPr marL="1143000" indent="-228600" algn="l" rtl="0" eaLnBrk="1" fontAlgn="base" hangingPunct="1">
        <a:spcBef>
          <a:spcPct val="20000"/>
        </a:spcBef>
        <a:spcAft>
          <a:spcPct val="0"/>
        </a:spcAft>
        <a:buClr>
          <a:srgbClr val="1F497D"/>
        </a:buClr>
        <a:buChar char="•"/>
        <a:defRPr sz="1400">
          <a:solidFill>
            <a:schemeClr val="tx1"/>
          </a:solidFill>
          <a:latin typeface="+mn-lt"/>
        </a:defRPr>
      </a:lvl3pPr>
      <a:lvl4pPr marL="1600200" indent="-228600" algn="l" rtl="0" eaLnBrk="1" fontAlgn="base" hangingPunct="1">
        <a:spcBef>
          <a:spcPct val="20000"/>
        </a:spcBef>
        <a:spcAft>
          <a:spcPct val="0"/>
        </a:spcAft>
        <a:buClr>
          <a:srgbClr val="1F497D"/>
        </a:buClr>
        <a:buChar char="–"/>
        <a:defRPr sz="1400">
          <a:solidFill>
            <a:schemeClr val="tx1"/>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680.png"/></Relationships>
</file>

<file path=ppt/slides/_rels/slide12.xml.rels><?xml version="1.0" encoding="UTF-8" standalone="yes"?>
<Relationships xmlns="http://schemas.openxmlformats.org/package/2006/relationships"><Relationship Id="rId8" Type="http://schemas.openxmlformats.org/officeDocument/2006/relationships/image" Target="../media/image750.png"/><Relationship Id="rId3" Type="http://schemas.openxmlformats.org/officeDocument/2006/relationships/image" Target="../media/image710.png"/><Relationship Id="rId7"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8" Type="http://schemas.openxmlformats.org/officeDocument/2006/relationships/image" Target="../media/image36.png"/><Relationship Id="rId7" Type="http://schemas.openxmlformats.org/officeDocument/2006/relationships/image" Target="../media/image8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78.png"/><Relationship Id="rId9" Type="http://schemas.openxmlformats.org/officeDocument/2006/relationships/image" Target="../media/image37.png"/></Relationships>
</file>

<file path=ppt/slides/_rels/slide14.xml.rels><?xml version="1.0" encoding="UTF-8" standalone="yes"?>
<Relationships xmlns="http://schemas.openxmlformats.org/package/2006/relationships"><Relationship Id="rId8" Type="http://schemas.openxmlformats.org/officeDocument/2006/relationships/image" Target="../media/image36.png"/><Relationship Id="rId7" Type="http://schemas.openxmlformats.org/officeDocument/2006/relationships/image" Target="../media/image8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10" Type="http://schemas.openxmlformats.org/officeDocument/2006/relationships/image" Target="../media/image38.png"/><Relationship Id="rId4" Type="http://schemas.openxmlformats.org/officeDocument/2006/relationships/image" Target="../media/image78.png"/><Relationship Id="rId9"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image" Target="../media/image661.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9.png"/><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0.png"/><Relationship Id="rId7" Type="http://schemas.openxmlformats.org/officeDocument/2006/relationships/image" Target="../media/image44.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150.png"/></Relationships>
</file>

<file path=ppt/slides/_rels/slide2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16.png"/><Relationship Id="rId4" Type="http://schemas.openxmlformats.org/officeDocument/2006/relationships/image" Target="../media/image15.jpg"/></Relationships>
</file>

<file path=ppt/slides/_rels/slide23.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50.jpg"/><Relationship Id="rId5" Type="http://schemas.openxmlformats.org/officeDocument/2006/relationships/image" Target="../media/image49.jpg"/><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220.png"/><Relationship Id="rId7" Type="http://schemas.openxmlformats.org/officeDocument/2006/relationships/image" Target="../media/image54.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5.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5.png"/><Relationship Id="rId7" Type="http://schemas.openxmlformats.org/officeDocument/2006/relationships/image" Target="../media/image58.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320.png"/></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63.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441.png"/></Relationships>
</file>

<file path=ppt/slides/_rels/slide27.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67.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1.png"/><Relationship Id="rId7"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jpg"/></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1.png"/><Relationship Id="rId7"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jpeg"/><Relationship Id="rId11" Type="http://schemas.openxmlformats.org/officeDocument/2006/relationships/image" Target="../media/image17.png"/><Relationship Id="rId5" Type="http://schemas.openxmlformats.org/officeDocument/2006/relationships/image" Target="../media/image11.jpe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jp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480.png"/><Relationship Id="rId3" Type="http://schemas.openxmlformats.org/officeDocument/2006/relationships/image" Target="../media/image42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440.png"/><Relationship Id="rId10" Type="http://schemas.openxmlformats.org/officeDocument/2006/relationships/image" Target="../media/image500.png"/><Relationship Id="rId4" Type="http://schemas.openxmlformats.org/officeDocument/2006/relationships/image" Target="../media/image19.png"/><Relationship Id="rId9" Type="http://schemas.openxmlformats.org/officeDocument/2006/relationships/image" Target="../media/image490.png"/></Relationships>
</file>

<file path=ppt/slides/_rels/slide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540.png"/><Relationship Id="rId7" Type="http://schemas.openxmlformats.org/officeDocument/2006/relationships/image" Target="../media/image580.png"/><Relationship Id="rId12" Type="http://schemas.openxmlformats.org/officeDocument/2006/relationships/image" Target="../media/image61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50.png"/><Relationship Id="rId11" Type="http://schemas.openxmlformats.org/officeDocument/2006/relationships/image" Target="../media/image480.png"/><Relationship Id="rId5" Type="http://schemas.openxmlformats.org/officeDocument/2006/relationships/image" Target="../media/image21.png"/><Relationship Id="rId10" Type="http://schemas.openxmlformats.org/officeDocument/2006/relationships/image" Target="../media/image600.PNG"/><Relationship Id="rId4" Type="http://schemas.openxmlformats.org/officeDocument/2006/relationships/image" Target="../media/image581.png"/><Relationship Id="rId9" Type="http://schemas.openxmlformats.org/officeDocument/2006/relationships/image" Target="../media/image49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50.png"/><Relationship Id="rId5" Type="http://schemas.openxmlformats.org/officeDocument/2006/relationships/image" Target="../media/image25.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a:extLst>
              <a:ext uri="{FF2B5EF4-FFF2-40B4-BE49-F238E27FC236}">
                <a16:creationId xmlns:a16="http://schemas.microsoft.com/office/drawing/2014/main" id="{4EA23D6A-A530-4DD7-A8CE-283F9BBC4AC3}"/>
              </a:ext>
            </a:extLst>
          </p:cNvPr>
          <p:cNvSpPr>
            <a:spLocks noGrp="1"/>
          </p:cNvSpPr>
          <p:nvPr>
            <p:ph type="ctrTitle"/>
          </p:nvPr>
        </p:nvSpPr>
        <p:spPr>
          <a:xfrm>
            <a:off x="863598" y="2255596"/>
            <a:ext cx="10464797" cy="873039"/>
          </a:xfrm>
        </p:spPr>
        <p:txBody>
          <a:bodyPr/>
          <a:lstStyle/>
          <a:p>
            <a:pPr algn="ctr"/>
            <a:r>
              <a:rPr lang="en-US" altLang="zh-CN" sz="2800" dirty="0" err="1"/>
              <a:t>Semileptonic</a:t>
            </a:r>
            <a:r>
              <a:rPr lang="en-US" altLang="zh-CN" sz="2800" dirty="0"/>
              <a:t> decays of </a:t>
            </a:r>
            <a:r>
              <a:rPr lang="en-US" altLang="zh-CN" sz="2800" dirty="0" err="1"/>
              <a:t>heavy+light</a:t>
            </a:r>
            <a:r>
              <a:rPr lang="en-US" altLang="zh-CN" sz="2800" dirty="0"/>
              <a:t> and </a:t>
            </a:r>
            <a:r>
              <a:rPr lang="en-US" altLang="zh-CN" sz="2800" dirty="0" err="1"/>
              <a:t>heavy+heavy</a:t>
            </a:r>
            <a:r>
              <a:rPr lang="en-US" altLang="zh-CN" sz="2800" dirty="0"/>
              <a:t> mesons</a:t>
            </a:r>
            <a:endParaRPr lang="zh-CN" altLang="en-US" sz="2800" dirty="0"/>
          </a:p>
        </p:txBody>
      </p:sp>
      <p:sp>
        <p:nvSpPr>
          <p:cNvPr id="5" name="灯片编号占位符 4">
            <a:extLst>
              <a:ext uri="{FF2B5EF4-FFF2-40B4-BE49-F238E27FC236}">
                <a16:creationId xmlns:a16="http://schemas.microsoft.com/office/drawing/2014/main" id="{B3B9B36F-E71C-4117-A302-C174864FD76B}"/>
              </a:ext>
            </a:extLst>
          </p:cNvPr>
          <p:cNvSpPr>
            <a:spLocks noGrp="1"/>
          </p:cNvSpPr>
          <p:nvPr>
            <p:ph type="sldNum" sz="quarter" idx="4294967295"/>
          </p:nvPr>
        </p:nvSpPr>
        <p:spPr>
          <a:xfrm>
            <a:off x="11679238" y="6489700"/>
            <a:ext cx="512762" cy="365125"/>
          </a:xfrm>
        </p:spPr>
        <p:txBody>
          <a:bodyPr/>
          <a:lstStyle/>
          <a:p>
            <a:fld id="{87034D8C-3CB4-402A-BC46-2AB14C0FE90A}" type="slidenum">
              <a:rPr lang="en-US" smtClean="0"/>
              <a:pPr/>
              <a:t>1</a:t>
            </a:fld>
            <a:endParaRPr lang="en-US" dirty="0"/>
          </a:p>
        </p:txBody>
      </p:sp>
      <p:sp>
        <p:nvSpPr>
          <p:cNvPr id="8" name="标题 5">
            <a:extLst>
              <a:ext uri="{FF2B5EF4-FFF2-40B4-BE49-F238E27FC236}">
                <a16:creationId xmlns:a16="http://schemas.microsoft.com/office/drawing/2014/main" id="{E3B3A97F-468B-427F-9E0D-8DA462AD9C00}"/>
              </a:ext>
            </a:extLst>
          </p:cNvPr>
          <p:cNvSpPr txBox="1">
            <a:spLocks/>
          </p:cNvSpPr>
          <p:nvPr/>
        </p:nvSpPr>
        <p:spPr bwMode="auto">
          <a:xfrm>
            <a:off x="4902199" y="3110227"/>
            <a:ext cx="2387599"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30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pPr algn="ctr"/>
            <a:r>
              <a:rPr lang="en-US" altLang="zh-CN" sz="2000" kern="0" dirty="0"/>
              <a:t>Zhao-Qian Yao</a:t>
            </a:r>
            <a:endParaRPr lang="zh-CN" altLang="en-US" sz="2000" kern="0" dirty="0"/>
          </a:p>
        </p:txBody>
      </p:sp>
      <p:sp>
        <p:nvSpPr>
          <p:cNvPr id="3" name="Text Box 2">
            <a:extLst>
              <a:ext uri="{FF2B5EF4-FFF2-40B4-BE49-F238E27FC236}">
                <a16:creationId xmlns:a16="http://schemas.microsoft.com/office/drawing/2014/main" id="{D6EE4A41-F598-4C1E-8320-49CA9E0F7779}"/>
              </a:ext>
            </a:extLst>
          </p:cNvPr>
          <p:cNvSpPr txBox="1"/>
          <p:nvPr/>
        </p:nvSpPr>
        <p:spPr>
          <a:xfrm>
            <a:off x="4902199" y="4777305"/>
            <a:ext cx="2108203" cy="646331"/>
          </a:xfrm>
          <a:prstGeom prst="rect">
            <a:avLst/>
          </a:prstGeom>
          <a:noFill/>
        </p:spPr>
        <p:txBody>
          <a:bodyPr wrap="square" rtlCol="0">
            <a:spAutoFit/>
          </a:bodyPr>
          <a:lstStyle/>
          <a:p>
            <a:pPr algn="ctr"/>
            <a:r>
              <a:rPr lang="en-US" altLang="en-US" b="1" kern="0" dirty="0">
                <a:solidFill>
                  <a:schemeClr val="tx2"/>
                </a:solidFill>
                <a:latin typeface="+mj-lt"/>
                <a:ea typeface="+mj-ea"/>
                <a:cs typeface="+mj-cs"/>
              </a:rPr>
              <a:t>Nov 8, 2022</a:t>
            </a:r>
          </a:p>
          <a:p>
            <a:pPr algn="ctr"/>
            <a:r>
              <a:rPr lang="en-US" altLang="zh-CN" b="1" kern="0" dirty="0">
                <a:solidFill>
                  <a:schemeClr val="tx2"/>
                </a:solidFill>
                <a:latin typeface="+mj-lt"/>
                <a:ea typeface="+mj-ea"/>
                <a:cs typeface="+mj-cs"/>
              </a:rPr>
              <a:t>in  Seville</a:t>
            </a:r>
            <a:endParaRPr lang="en-US" altLang="en-US" b="1" kern="0" dirty="0">
              <a:solidFill>
                <a:schemeClr val="tx2"/>
              </a:solidFill>
              <a:latin typeface="+mj-lt"/>
              <a:ea typeface="+mj-ea"/>
              <a:cs typeface="+mj-cs"/>
            </a:endParaRPr>
          </a:p>
        </p:txBody>
      </p:sp>
      <p:sp>
        <p:nvSpPr>
          <p:cNvPr id="7" name="标题 5">
            <a:extLst>
              <a:ext uri="{FF2B5EF4-FFF2-40B4-BE49-F238E27FC236}">
                <a16:creationId xmlns:a16="http://schemas.microsoft.com/office/drawing/2014/main" id="{B7586CCF-B99E-4D4E-A284-048FF5F0615D}"/>
              </a:ext>
            </a:extLst>
          </p:cNvPr>
          <p:cNvSpPr txBox="1">
            <a:spLocks/>
          </p:cNvSpPr>
          <p:nvPr/>
        </p:nvSpPr>
        <p:spPr bwMode="auto">
          <a:xfrm>
            <a:off x="3467098" y="3899613"/>
            <a:ext cx="5257802" cy="75890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30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pPr algn="ctr"/>
            <a:r>
              <a:rPr lang="en-US" altLang="zh-CN" sz="1600" kern="0" dirty="0"/>
              <a:t>Co-authors: Prof. Craig D. Roberts,</a:t>
            </a:r>
            <a:r>
              <a:rPr lang="en-US" altLang="zh-CN" sz="1600" dirty="0"/>
              <a:t> Daniele </a:t>
            </a:r>
            <a:r>
              <a:rPr lang="en-US" altLang="zh-CN" sz="1600" dirty="0" err="1"/>
              <a:t>Binosi</a:t>
            </a:r>
            <a:r>
              <a:rPr lang="en-US" altLang="zh-CN" sz="1600" dirty="0"/>
              <a:t>, Zhu-Fang Cui</a:t>
            </a:r>
            <a:r>
              <a:rPr lang="zh-CN" altLang="en-US" sz="1600" kern="0" dirty="0"/>
              <a:t> </a:t>
            </a:r>
          </a:p>
        </p:txBody>
      </p:sp>
      <p:sp>
        <p:nvSpPr>
          <p:cNvPr id="2" name="页脚占位符 1">
            <a:extLst>
              <a:ext uri="{FF2B5EF4-FFF2-40B4-BE49-F238E27FC236}">
                <a16:creationId xmlns:a16="http://schemas.microsoft.com/office/drawing/2014/main" id="{5F795190-FA4B-4150-9FB5-D80A5E7EB348}"/>
              </a:ext>
            </a:extLst>
          </p:cNvPr>
          <p:cNvSpPr>
            <a:spLocks noGrp="1"/>
          </p:cNvSpPr>
          <p:nvPr>
            <p:ph type="ftr" sz="quarter" idx="11"/>
          </p:nvPr>
        </p:nvSpPr>
        <p:spPr/>
        <p:txBody>
          <a:bodyPr/>
          <a:lstStyle/>
          <a:p>
            <a:r>
              <a:rPr lang="en-US"/>
              <a:t>yao</a:t>
            </a:r>
            <a:r>
              <a:rPr lang="en-US" dirty="0"/>
              <a:t>.zhaoqian@foxmail.com; zyao@ectstar.eu</a:t>
            </a:r>
          </a:p>
        </p:txBody>
      </p:sp>
    </p:spTree>
    <p:extLst>
      <p:ext uri="{BB962C8B-B14F-4D97-AF65-F5344CB8AC3E}">
        <p14:creationId xmlns:p14="http://schemas.microsoft.com/office/powerpoint/2010/main" val="1168575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10</a:t>
            </a:fld>
            <a:endParaRPr lang="en-US"/>
          </a:p>
        </p:txBody>
      </p:sp>
      <p:sp>
        <p:nvSpPr>
          <p:cNvPr id="9" name="Title 1">
            <a:extLst>
              <a:ext uri="{FF2B5EF4-FFF2-40B4-BE49-F238E27FC236}">
                <a16:creationId xmlns:a16="http://schemas.microsoft.com/office/drawing/2014/main" id="{3FED8B44-A308-4A63-9EFB-4632B71C7E2E}"/>
              </a:ext>
            </a:extLst>
          </p:cNvPr>
          <p:cNvSpPr txBox="1">
            <a:spLocks/>
          </p:cNvSpPr>
          <p:nvPr/>
        </p:nvSpPr>
        <p:spPr bwMode="auto">
          <a:xfrm>
            <a:off x="609600" y="228600"/>
            <a:ext cx="109728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Semileptonic decays of heavy-light mesons</a:t>
            </a:r>
            <a:endParaRPr lang="en-GB"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p:sp>
        <p:nvSpPr>
          <p:cNvPr id="8" name="矩形 7">
            <a:extLst>
              <a:ext uri="{FF2B5EF4-FFF2-40B4-BE49-F238E27FC236}">
                <a16:creationId xmlns:a16="http://schemas.microsoft.com/office/drawing/2014/main" id="{27363DFB-DD1F-433D-8454-27F8154497FC}"/>
              </a:ext>
            </a:extLst>
          </p:cNvPr>
          <p:cNvSpPr/>
          <p:nvPr/>
        </p:nvSpPr>
        <p:spPr>
          <a:xfrm>
            <a:off x="609600" y="912479"/>
            <a:ext cx="5171416" cy="369332"/>
          </a:xfrm>
          <a:prstGeom prst="rect">
            <a:avLst/>
          </a:prstGeom>
        </p:spPr>
        <p:txBody>
          <a:bodyPr wrap="none">
            <a:spAutoFit/>
          </a:bodyPr>
          <a:lstStyle/>
          <a:p>
            <a:r>
              <a:rPr lang="it-IT" altLang="zh-CN" dirty="0"/>
              <a:t> Phys.Lett.B 818 (2021) 136344 • e-Print: 2104.10261</a:t>
            </a:r>
          </a:p>
        </p:txBody>
      </p:sp>
      <p:pic>
        <p:nvPicPr>
          <p:cNvPr id="5" name="图片 4">
            <a:extLst>
              <a:ext uri="{FF2B5EF4-FFF2-40B4-BE49-F238E27FC236}">
                <a16:creationId xmlns:a16="http://schemas.microsoft.com/office/drawing/2014/main" id="{4D785F31-90E3-45C5-B369-4C69942829D9}"/>
              </a:ext>
            </a:extLst>
          </p:cNvPr>
          <p:cNvPicPr>
            <a:picLocks noChangeAspect="1"/>
          </p:cNvPicPr>
          <p:nvPr/>
        </p:nvPicPr>
        <p:blipFill>
          <a:blip r:embed="rId3"/>
          <a:stretch>
            <a:fillRect/>
          </a:stretch>
        </p:blipFill>
        <p:spPr>
          <a:xfrm>
            <a:off x="1945425" y="1279250"/>
            <a:ext cx="7671181" cy="4977959"/>
          </a:xfrm>
          <a:prstGeom prst="rect">
            <a:avLst/>
          </a:prstGeom>
        </p:spPr>
      </p:pic>
      <p:sp>
        <p:nvSpPr>
          <p:cNvPr id="2" name="页脚占位符 1">
            <a:extLst>
              <a:ext uri="{FF2B5EF4-FFF2-40B4-BE49-F238E27FC236}">
                <a16:creationId xmlns:a16="http://schemas.microsoft.com/office/drawing/2014/main" id="{EBEE1820-C433-4C05-8439-2211CEBB96AE}"/>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183847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11</a:t>
            </a:fld>
            <a:endParaRPr lang="en-US"/>
          </a:p>
        </p:txBody>
      </p:sp>
      <p:pic>
        <p:nvPicPr>
          <p:cNvPr id="4" name="图片 3">
            <a:extLst>
              <a:ext uri="{FF2B5EF4-FFF2-40B4-BE49-F238E27FC236}">
                <a16:creationId xmlns:a16="http://schemas.microsoft.com/office/drawing/2014/main" id="{A7BB2953-B1B2-40B2-8642-3089A22D1C7A}"/>
              </a:ext>
            </a:extLst>
          </p:cNvPr>
          <p:cNvPicPr>
            <a:picLocks noChangeAspect="1"/>
          </p:cNvPicPr>
          <p:nvPr/>
        </p:nvPicPr>
        <p:blipFill>
          <a:blip r:embed="rId3"/>
          <a:stretch>
            <a:fillRect/>
          </a:stretch>
        </p:blipFill>
        <p:spPr>
          <a:xfrm>
            <a:off x="615043" y="2128835"/>
            <a:ext cx="5655901" cy="2824165"/>
          </a:xfrm>
          <a:prstGeom prst="rect">
            <a:avLst/>
          </a:prstGeom>
        </p:spPr>
      </p:pic>
      <p:sp>
        <p:nvSpPr>
          <p:cNvPr id="8" name="Title 1">
            <a:extLst>
              <a:ext uri="{FF2B5EF4-FFF2-40B4-BE49-F238E27FC236}">
                <a16:creationId xmlns:a16="http://schemas.microsoft.com/office/drawing/2014/main" id="{DB97A0D6-D529-4ADA-AE38-9B6C32B75978}"/>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Semileptonic decay of </a:t>
            </a:r>
            <a:r>
              <a:rPr lang="en-US" altLang="zh-CN" sz="3200" b="0" i="1"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B</a:t>
            </a:r>
            <a:r>
              <a:rPr lang="en-US" altLang="zh-CN" sz="3200" b="0" i="1" kern="0" baseline="-2500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c</a:t>
            </a:r>
            <a:endParaRPr lang="en-GB"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a:p>
            <a:endParaRPr 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p:sp>
        <p:nvSpPr>
          <p:cNvPr id="5" name="矩形: 圆角 4">
            <a:extLst>
              <a:ext uri="{FF2B5EF4-FFF2-40B4-BE49-F238E27FC236}">
                <a16:creationId xmlns:a16="http://schemas.microsoft.com/office/drawing/2014/main" id="{4CEF320E-75C4-4989-82BF-7D2EE669A1FA}"/>
              </a:ext>
            </a:extLst>
          </p:cNvPr>
          <p:cNvSpPr/>
          <p:nvPr/>
        </p:nvSpPr>
        <p:spPr bwMode="auto">
          <a:xfrm>
            <a:off x="685800" y="2743200"/>
            <a:ext cx="762000" cy="1066800"/>
          </a:xfrm>
          <a:prstGeom prst="roundRect">
            <a:avLst/>
          </a:prstGeom>
          <a:noFill/>
          <a:ln>
            <a:solidFill>
              <a:srgbClr val="FF0000"/>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solidFill>
                <a:schemeClr val="tx1"/>
              </a:solidFill>
              <a:latin typeface="Calibri" pitchFamily="34" charset="0"/>
            </a:endParaRPr>
          </a:p>
        </p:txBody>
      </p:sp>
      <p:sp>
        <p:nvSpPr>
          <p:cNvPr id="10" name="矩形: 圆角 9">
            <a:extLst>
              <a:ext uri="{FF2B5EF4-FFF2-40B4-BE49-F238E27FC236}">
                <a16:creationId xmlns:a16="http://schemas.microsoft.com/office/drawing/2014/main" id="{39AC0AC1-82E5-4553-9F95-45DB62385438}"/>
              </a:ext>
            </a:extLst>
          </p:cNvPr>
          <p:cNvSpPr/>
          <p:nvPr/>
        </p:nvSpPr>
        <p:spPr bwMode="auto">
          <a:xfrm>
            <a:off x="685800" y="3847145"/>
            <a:ext cx="609600" cy="496255"/>
          </a:xfrm>
          <a:prstGeom prst="roundRect">
            <a:avLst/>
          </a:prstGeom>
          <a:noFill/>
          <a:ln>
            <a:solidFill>
              <a:srgbClr val="FF0000"/>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solidFill>
                <a:schemeClr val="tx1"/>
              </a:solidFill>
              <a:latin typeface="Calibri" pitchFamily="34" charset="0"/>
            </a:endParaRPr>
          </a:p>
        </p:txBody>
      </p:sp>
      <mc:AlternateContent xmlns:mc="http://schemas.openxmlformats.org/markup-compatibility/2006" xmlns:a14="http://schemas.microsoft.com/office/drawing/2010/main">
        <mc:Choice Requires="a14">
          <p:sp>
            <p:nvSpPr>
              <p:cNvPr id="12" name="Content Placeholder 2">
                <a:extLst>
                  <a:ext uri="{FF2B5EF4-FFF2-40B4-BE49-F238E27FC236}">
                    <a16:creationId xmlns:a16="http://schemas.microsoft.com/office/drawing/2014/main" id="{BA77050E-FB10-4E2E-9F8E-704D24B1856B}"/>
                  </a:ext>
                </a:extLst>
              </p:cNvPr>
              <p:cNvSpPr txBox="1">
                <a:spLocks/>
              </p:cNvSpPr>
              <p:nvPr/>
            </p:nvSpPr>
            <p:spPr bwMode="auto">
              <a:xfrm>
                <a:off x="685800" y="1219200"/>
                <a:ext cx="83820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marL="0" indent="0">
                  <a:buNone/>
                </a:pPr>
                <a:r>
                  <a:rPr lang="en-US" altLang="zh-CN" sz="2400" kern="0" dirty="0">
                    <a:solidFill>
                      <a:schemeClr val="tx2"/>
                    </a:solidFill>
                  </a:rPr>
                  <a:t>Form factors for </a:t>
                </a:r>
                <a14:m>
                  <m:oMath xmlns:m="http://schemas.openxmlformats.org/officeDocument/2006/math">
                    <m:sSub>
                      <m:sSubPr>
                        <m:ctrlPr>
                          <a:rPr lang="en-US" altLang="zh-CN" sz="2400" i="1" kern="0">
                            <a:solidFill>
                              <a:schemeClr val="tx2"/>
                            </a:solidFill>
                            <a:latin typeface="Cambria Math" panose="02040503050406030204" pitchFamily="18" charset="0"/>
                          </a:rPr>
                        </m:ctrlPr>
                      </m:sSubPr>
                      <m:e>
                        <m:r>
                          <a:rPr lang="en-US" altLang="zh-CN" sz="2400" i="1" kern="0">
                            <a:solidFill>
                              <a:schemeClr val="tx2"/>
                            </a:solidFill>
                            <a:latin typeface="Cambria Math" panose="02040503050406030204" pitchFamily="18" charset="0"/>
                          </a:rPr>
                          <m:t>𝐵</m:t>
                        </m:r>
                      </m:e>
                      <m:sub>
                        <m:r>
                          <a:rPr lang="en-US" altLang="zh-CN" sz="2400" i="1" kern="0">
                            <a:solidFill>
                              <a:schemeClr val="tx2"/>
                            </a:solidFill>
                            <a:latin typeface="Cambria Math" panose="02040503050406030204" pitchFamily="18" charset="0"/>
                          </a:rPr>
                          <m:t>𝑐</m:t>
                        </m:r>
                      </m:sub>
                    </m:sSub>
                    <m:r>
                      <a:rPr lang="en-US" altLang="zh-CN" sz="2400" b="1" i="1" kern="0">
                        <a:solidFill>
                          <a:schemeClr val="tx2"/>
                        </a:solidFill>
                        <a:latin typeface="Cambria Math" panose="02040503050406030204" pitchFamily="18" charset="0"/>
                        <a:ea typeface="Cambria Math" panose="02040503050406030204" pitchFamily="18" charset="0"/>
                      </a:rPr>
                      <m:t>→</m:t>
                    </m:r>
                    <m:sSub>
                      <m:sSubPr>
                        <m:ctrlPr>
                          <a:rPr lang="en-US" altLang="zh-CN" sz="2400" b="1" i="1" kern="0">
                            <a:solidFill>
                              <a:schemeClr val="tx2"/>
                            </a:solidFill>
                            <a:latin typeface="Cambria Math" panose="02040503050406030204" pitchFamily="18" charset="0"/>
                          </a:rPr>
                        </m:ctrlPr>
                      </m:sSubPr>
                      <m:e>
                        <m:r>
                          <a:rPr lang="zh-CN" altLang="en-US" sz="2400" b="1" kern="0">
                            <a:solidFill>
                              <a:schemeClr val="tx2"/>
                            </a:solidFill>
                            <a:latin typeface="Cambria Math" panose="02040503050406030204" pitchFamily="18" charset="0"/>
                          </a:rPr>
                          <m:t>𝜂</m:t>
                        </m:r>
                      </m:e>
                      <m:sub>
                        <m:r>
                          <a:rPr lang="en-US" altLang="zh-CN" sz="2400" b="1" kern="0">
                            <a:solidFill>
                              <a:schemeClr val="tx2"/>
                            </a:solidFill>
                            <a:latin typeface="Cambria Math" panose="02040503050406030204" pitchFamily="18" charset="0"/>
                          </a:rPr>
                          <m:t>𝑐</m:t>
                        </m:r>
                      </m:sub>
                    </m:sSub>
                  </m:oMath>
                </a14:m>
                <a:r>
                  <a:rPr lang="en-US" altLang="zh-CN" sz="2400" b="1" kern="0" dirty="0">
                    <a:solidFill>
                      <a:schemeClr val="tx2"/>
                    </a:solidFill>
                  </a:rPr>
                  <a:t> </a:t>
                </a:r>
                <a:r>
                  <a:rPr lang="en-US" altLang="zh-CN" sz="2400" kern="0" dirty="0">
                    <a:solidFill>
                      <a:schemeClr val="tx2"/>
                    </a:solidFill>
                  </a:rPr>
                  <a:t>and</a:t>
                </a:r>
                <a:r>
                  <a:rPr lang="en-US" altLang="zh-CN" sz="2400" b="1" kern="0" dirty="0">
                    <a:solidFill>
                      <a:schemeClr val="tx2"/>
                    </a:solidFill>
                  </a:rPr>
                  <a:t> </a:t>
                </a:r>
                <a14:m>
                  <m:oMath xmlns:m="http://schemas.openxmlformats.org/officeDocument/2006/math">
                    <m:sSub>
                      <m:sSubPr>
                        <m:ctrlPr>
                          <a:rPr lang="en-US" altLang="zh-CN" sz="2400" b="1" i="1" kern="0">
                            <a:solidFill>
                              <a:schemeClr val="tx2"/>
                            </a:solidFill>
                            <a:latin typeface="Cambria Math" panose="02040503050406030204" pitchFamily="18" charset="0"/>
                          </a:rPr>
                        </m:ctrlPr>
                      </m:sSubPr>
                      <m:e>
                        <m:r>
                          <a:rPr lang="en-US" altLang="zh-CN" sz="2400" i="1" kern="0">
                            <a:solidFill>
                              <a:schemeClr val="tx2"/>
                            </a:solidFill>
                            <a:latin typeface="Cambria Math" panose="02040503050406030204" pitchFamily="18" charset="0"/>
                          </a:rPr>
                          <m:t>𝐵</m:t>
                        </m:r>
                      </m:e>
                      <m:sub>
                        <m:r>
                          <a:rPr lang="en-US" altLang="zh-CN" sz="2400" i="1" kern="0">
                            <a:solidFill>
                              <a:schemeClr val="tx2"/>
                            </a:solidFill>
                            <a:latin typeface="Cambria Math" panose="02040503050406030204" pitchFamily="18" charset="0"/>
                          </a:rPr>
                          <m:t>𝑐</m:t>
                        </m:r>
                      </m:sub>
                    </m:sSub>
                    <m:r>
                      <a:rPr lang="en-US" altLang="zh-CN" sz="2400" b="1" i="1" kern="0">
                        <a:solidFill>
                          <a:schemeClr val="tx2"/>
                        </a:solidFill>
                        <a:latin typeface="Cambria Math" panose="02040503050406030204" pitchFamily="18" charset="0"/>
                        <a:ea typeface="Cambria Math" panose="02040503050406030204" pitchFamily="18" charset="0"/>
                      </a:rPr>
                      <m:t>→</m:t>
                    </m:r>
                    <m:r>
                      <a:rPr lang="en-US" altLang="zh-CN" sz="2400" i="1" kern="0">
                        <a:solidFill>
                          <a:schemeClr val="tx2"/>
                        </a:solidFill>
                        <a:latin typeface="Cambria Math" panose="02040503050406030204" pitchFamily="18" charset="0"/>
                        <a:ea typeface="Cambria Math" panose="02040503050406030204" pitchFamily="18" charset="0"/>
                      </a:rPr>
                      <m:t>𝐽</m:t>
                    </m:r>
                    <m:r>
                      <a:rPr lang="en-US" altLang="zh-CN" sz="2400" b="1" i="1" kern="0">
                        <a:solidFill>
                          <a:schemeClr val="tx2"/>
                        </a:solidFill>
                        <a:latin typeface="Cambria Math" panose="02040503050406030204" pitchFamily="18" charset="0"/>
                        <a:ea typeface="Cambria Math" panose="02040503050406030204" pitchFamily="18" charset="0"/>
                      </a:rPr>
                      <m:t>/</m:t>
                    </m:r>
                    <m:r>
                      <a:rPr lang="zh-CN" altLang="en-US" sz="2400" b="1" kern="0">
                        <a:solidFill>
                          <a:schemeClr val="tx2"/>
                        </a:solidFill>
                        <a:latin typeface="Cambria Math" panose="02040503050406030204" pitchFamily="18" charset="0"/>
                      </a:rPr>
                      <m:t>𝜓</m:t>
                    </m:r>
                  </m:oMath>
                </a14:m>
                <a:r>
                  <a:rPr lang="zh-CN" altLang="en-US" sz="2400" b="1" kern="0" dirty="0">
                    <a:solidFill>
                      <a:schemeClr val="tx2"/>
                    </a:solidFill>
                  </a:rPr>
                  <a:t> </a:t>
                </a:r>
                <a:r>
                  <a:rPr lang="en-US" altLang="zh-CN" sz="2400" kern="0" dirty="0">
                    <a:solidFill>
                      <a:schemeClr val="tx2"/>
                    </a:solidFill>
                  </a:rPr>
                  <a:t>at t = 0</a:t>
                </a:r>
                <a:endParaRPr lang="zh-CN" altLang="en-US" sz="2400" kern="0" dirty="0">
                  <a:solidFill>
                    <a:schemeClr val="tx2"/>
                  </a:solidFill>
                </a:endParaRPr>
              </a:p>
              <a:p>
                <a:pPr marL="0" indent="0">
                  <a:buNone/>
                </a:pPr>
                <a:endParaRPr lang="zh-CN" altLang="en-US" sz="2800" b="1" kern="0" dirty="0">
                  <a:solidFill>
                    <a:schemeClr val="tx2"/>
                  </a:solidFill>
                </a:endParaRPr>
              </a:p>
              <a:p>
                <a:pPr marL="0" indent="0">
                  <a:buNone/>
                </a:pPr>
                <a:endParaRPr lang="en-US" altLang="zh-CN" sz="2800" b="1" kern="0" dirty="0">
                  <a:solidFill>
                    <a:schemeClr val="tx2"/>
                  </a:solidFill>
                </a:endParaRPr>
              </a:p>
              <a:p>
                <a:pPr marL="0" indent="0">
                  <a:buNone/>
                </a:pPr>
                <a:endParaRPr lang="zh-CN" altLang="en-US" sz="2400" b="1" dirty="0">
                  <a:solidFill>
                    <a:srgbClr val="0000FF"/>
                  </a:solidFill>
                </a:endParaRPr>
              </a:p>
              <a:p>
                <a:pPr lvl="2"/>
                <a:endParaRPr lang="en-US" altLang="zh-CN" sz="2000" b="1" kern="0" dirty="0">
                  <a:solidFill>
                    <a:srgbClr val="0000FF"/>
                  </a:solidFill>
                </a:endParaRPr>
              </a:p>
            </p:txBody>
          </p:sp>
        </mc:Choice>
        <mc:Fallback xmlns="">
          <p:sp>
            <p:nvSpPr>
              <p:cNvPr id="12" name="Content Placeholder 2">
                <a:extLst>
                  <a:ext uri="{FF2B5EF4-FFF2-40B4-BE49-F238E27FC236}">
                    <a16:creationId xmlns:a16="http://schemas.microsoft.com/office/drawing/2014/main" id="{BA77050E-FB10-4E2E-9F8E-704D24B1856B}"/>
                  </a:ext>
                </a:extLst>
              </p:cNvPr>
              <p:cNvSpPr txBox="1">
                <a:spLocks noRot="1" noChangeAspect="1" noMove="1" noResize="1" noEditPoints="1" noAdjustHandles="1" noChangeArrowheads="1" noChangeShapeType="1" noTextEdit="1"/>
              </p:cNvSpPr>
              <p:nvPr/>
            </p:nvSpPr>
            <p:spPr bwMode="auto">
              <a:xfrm>
                <a:off x="685800" y="1219200"/>
                <a:ext cx="8382000" cy="533400"/>
              </a:xfrm>
              <a:prstGeom prst="rect">
                <a:avLst/>
              </a:prstGeom>
              <a:blipFill>
                <a:blip r:embed="rId4"/>
                <a:stretch>
                  <a:fillRect l="-1164" t="-9091" b="-11364"/>
                </a:stretch>
              </a:blipFill>
              <a:ln w="9525">
                <a:noFill/>
                <a:miter lim="800000"/>
                <a:headEnd/>
                <a:tailEnd/>
              </a:ln>
              <a:effectLst/>
            </p:spPr>
            <p:txBody>
              <a:bodyPr/>
              <a:lstStyle/>
              <a:p>
                <a:r>
                  <a:rPr lang="zh-CN" altLang="en-US">
                    <a:noFill/>
                  </a:rPr>
                  <a:t> </a:t>
                </a:r>
              </a:p>
            </p:txBody>
          </p:sp>
        </mc:Fallback>
      </mc:AlternateContent>
      <p:grpSp>
        <p:nvGrpSpPr>
          <p:cNvPr id="9" name="组合 8">
            <a:extLst>
              <a:ext uri="{FF2B5EF4-FFF2-40B4-BE49-F238E27FC236}">
                <a16:creationId xmlns:a16="http://schemas.microsoft.com/office/drawing/2014/main" id="{126A0040-B3E2-4931-ADEF-D2963E38422F}"/>
              </a:ext>
            </a:extLst>
          </p:cNvPr>
          <p:cNvGrpSpPr/>
          <p:nvPr/>
        </p:nvGrpSpPr>
        <p:grpSpPr>
          <a:xfrm>
            <a:off x="6705600" y="2014537"/>
            <a:ext cx="5277520" cy="3243263"/>
            <a:chOff x="6705600" y="1676400"/>
            <a:chExt cx="5277520" cy="3243263"/>
          </a:xfrm>
        </p:grpSpPr>
        <p:pic>
          <p:nvPicPr>
            <p:cNvPr id="3" name="图片 2">
              <a:extLst>
                <a:ext uri="{FF2B5EF4-FFF2-40B4-BE49-F238E27FC236}">
                  <a16:creationId xmlns:a16="http://schemas.microsoft.com/office/drawing/2014/main" id="{1F13C05C-DA5C-4061-A7E9-94E4861A2A78}"/>
                </a:ext>
              </a:extLst>
            </p:cNvPr>
            <p:cNvPicPr>
              <a:picLocks noChangeAspect="1"/>
            </p:cNvPicPr>
            <p:nvPr/>
          </p:nvPicPr>
          <p:blipFill>
            <a:blip r:embed="rId5"/>
            <a:stretch>
              <a:fillRect/>
            </a:stretch>
          </p:blipFill>
          <p:spPr>
            <a:xfrm>
              <a:off x="6705600" y="1676400"/>
              <a:ext cx="5277520" cy="3243263"/>
            </a:xfrm>
            <a:prstGeom prst="rect">
              <a:avLst/>
            </a:prstGeom>
          </p:spPr>
        </p:pic>
        <p:pic>
          <p:nvPicPr>
            <p:cNvPr id="7" name="图片 6">
              <a:extLst>
                <a:ext uri="{FF2B5EF4-FFF2-40B4-BE49-F238E27FC236}">
                  <a16:creationId xmlns:a16="http://schemas.microsoft.com/office/drawing/2014/main" id="{873B891A-54D0-4C0A-ABA8-CB0E5134A0E6}"/>
                </a:ext>
              </a:extLst>
            </p:cNvPr>
            <p:cNvPicPr>
              <a:picLocks noChangeAspect="1"/>
            </p:cNvPicPr>
            <p:nvPr/>
          </p:nvPicPr>
          <p:blipFill>
            <a:blip r:embed="rId6"/>
            <a:stretch>
              <a:fillRect/>
            </a:stretch>
          </p:blipFill>
          <p:spPr>
            <a:xfrm>
              <a:off x="8915400" y="1951779"/>
              <a:ext cx="2070463" cy="1209087"/>
            </a:xfrm>
            <a:prstGeom prst="rect">
              <a:avLst/>
            </a:prstGeom>
          </p:spPr>
        </p:pic>
      </p:grpSp>
      <p:sp>
        <p:nvSpPr>
          <p:cNvPr id="11" name="矩形 10">
            <a:extLst>
              <a:ext uri="{FF2B5EF4-FFF2-40B4-BE49-F238E27FC236}">
                <a16:creationId xmlns:a16="http://schemas.microsoft.com/office/drawing/2014/main" id="{3984FC53-3666-4415-89A3-6744C38F8B5F}"/>
              </a:ext>
            </a:extLst>
          </p:cNvPr>
          <p:cNvSpPr/>
          <p:nvPr/>
        </p:nvSpPr>
        <p:spPr bwMode="auto">
          <a:xfrm>
            <a:off x="639417" y="4350728"/>
            <a:ext cx="5456583" cy="216507"/>
          </a:xfrm>
          <a:prstGeom prst="rect">
            <a:avLst/>
          </a:prstGeom>
          <a:noFill/>
          <a:ln w="1905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13" name="矩形 12">
            <a:extLst>
              <a:ext uri="{FF2B5EF4-FFF2-40B4-BE49-F238E27FC236}">
                <a16:creationId xmlns:a16="http://schemas.microsoft.com/office/drawing/2014/main" id="{D5358531-E699-4B85-88D3-6610781E169A}"/>
              </a:ext>
            </a:extLst>
          </p:cNvPr>
          <p:cNvSpPr/>
          <p:nvPr/>
        </p:nvSpPr>
        <p:spPr bwMode="auto">
          <a:xfrm>
            <a:off x="639417" y="4575312"/>
            <a:ext cx="5456583" cy="216507"/>
          </a:xfrm>
          <a:prstGeom prst="rect">
            <a:avLst/>
          </a:prstGeom>
          <a:noFill/>
          <a:ln w="1905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2" name="页脚占位符 1">
            <a:extLst>
              <a:ext uri="{FF2B5EF4-FFF2-40B4-BE49-F238E27FC236}">
                <a16:creationId xmlns:a16="http://schemas.microsoft.com/office/drawing/2014/main" id="{B9D1FCA5-777F-4ECD-A98E-4DF60B205C0A}"/>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2781597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xit" presetSubtype="0" fill="hold" grpId="1" nodeType="withEffect">
                                  <p:stCondLst>
                                    <p:cond delay="0"/>
                                  </p:stCondLst>
                                  <p:childTnLst>
                                    <p:set>
                                      <p:cBhvr>
                                        <p:cTn id="2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1" grpId="0" animBg="1"/>
      <p:bldP spid="11" grpId="1"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12</a:t>
            </a:fld>
            <a:endParaRPr lang="en-US"/>
          </a:p>
        </p:txBody>
      </p:sp>
      <mc:AlternateContent xmlns:mc="http://schemas.openxmlformats.org/markup-compatibility/2006" xmlns:a14="http://schemas.microsoft.com/office/drawing/2010/main">
        <mc:Choice Requires="a14">
          <p:sp>
            <p:nvSpPr>
              <p:cNvPr id="8" name="Title 1">
                <a:extLst>
                  <a:ext uri="{FF2B5EF4-FFF2-40B4-BE49-F238E27FC236}">
                    <a16:creationId xmlns:a16="http://schemas.microsoft.com/office/drawing/2014/main" id="{B9DCA629-2FF4-4882-A6BB-DFCB963AC8C9}"/>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Semileptonic decay of </a:t>
                </a:r>
                <a:r>
                  <a:rPr lang="en-US" altLang="zh-CN" sz="3200" b="0" i="1"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B</a:t>
                </a:r>
                <a:r>
                  <a:rPr lang="en-US" altLang="zh-CN" sz="3200" b="0" i="1" kern="0" baseline="-2500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c</a:t>
                </a:r>
                <a14:m>
                  <m:oMath xmlns:m="http://schemas.openxmlformats.org/officeDocument/2006/math">
                    <m:r>
                      <a:rPr lang="en-US" altLang="zh-CN" sz="3200" b="0" kern="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t>→</m:t>
                    </m:r>
                    <m:sSub>
                      <m:sSubPr>
                        <m:ctrlPr>
                          <a:rPr lang="en-US" altLang="zh-CN" sz="3200" b="0" i="1" kern="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ctrlPr>
                      </m:sSubPr>
                      <m:e>
                        <m:r>
                          <a:rPr lang="zh-CN" altLang="en-US" sz="3200" b="0" kern="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t>𝜂</m:t>
                        </m:r>
                      </m:e>
                      <m:sub>
                        <m:r>
                          <a:rPr lang="en-US" altLang="zh-CN" sz="3200" b="0" kern="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t>𝑐</m:t>
                        </m:r>
                      </m:sub>
                    </m:sSub>
                  </m:oMath>
                </a14:m>
                <a:endParaRPr lang="en-GB"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a:p>
                <a:endParaRPr 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mc:Choice>
        <mc:Fallback xmlns="">
          <p:sp>
            <p:nvSpPr>
              <p:cNvPr id="8" name="Title 1">
                <a:extLst>
                  <a:ext uri="{FF2B5EF4-FFF2-40B4-BE49-F238E27FC236}">
                    <a16:creationId xmlns:a16="http://schemas.microsoft.com/office/drawing/2014/main" id="{B9DCA629-2FF4-4882-A6BB-DFCB963AC8C9}"/>
                  </a:ext>
                </a:extLst>
              </p:cNvPr>
              <p:cNvSpPr txBox="1">
                <a:spLocks noRot="1" noChangeAspect="1" noMove="1" noResize="1" noEditPoints="1" noAdjustHandles="1" noChangeArrowheads="1" noChangeShapeType="1" noTextEdit="1"/>
              </p:cNvSpPr>
              <p:nvPr/>
            </p:nvSpPr>
            <p:spPr bwMode="auto">
              <a:xfrm>
                <a:off x="609600" y="228600"/>
                <a:ext cx="10972800" cy="1143000"/>
              </a:xfrm>
              <a:prstGeom prst="rect">
                <a:avLst/>
              </a:prstGeom>
              <a:blipFill>
                <a:blip r:embed="rId3"/>
                <a:stretch>
                  <a:fillRect/>
                </a:stretch>
              </a:blipFill>
              <a:ln w="9525">
                <a:noFill/>
                <a:miter lim="800000"/>
                <a:headEnd/>
                <a:tailEnd/>
              </a:ln>
              <a:effectLst/>
            </p:spPr>
            <p:txBody>
              <a:bodyPr/>
              <a:lstStyle/>
              <a:p>
                <a:r>
                  <a:rPr lang="zh-CN" altLang="en-US">
                    <a:noFill/>
                  </a:rPr>
                  <a:t> </a:t>
                </a:r>
              </a:p>
            </p:txBody>
          </p:sp>
        </mc:Fallback>
      </mc:AlternateContent>
      <p:grpSp>
        <p:nvGrpSpPr>
          <p:cNvPr id="11" name="组合 10">
            <a:extLst>
              <a:ext uri="{FF2B5EF4-FFF2-40B4-BE49-F238E27FC236}">
                <a16:creationId xmlns:a16="http://schemas.microsoft.com/office/drawing/2014/main" id="{F02F808D-49BF-4E2F-A09E-BAC344CD3D64}"/>
              </a:ext>
            </a:extLst>
          </p:cNvPr>
          <p:cNvGrpSpPr>
            <a:grpSpLocks noChangeAspect="1"/>
          </p:cNvGrpSpPr>
          <p:nvPr/>
        </p:nvGrpSpPr>
        <p:grpSpPr>
          <a:xfrm>
            <a:off x="7284027" y="1014248"/>
            <a:ext cx="3841173" cy="5286703"/>
            <a:chOff x="762000" y="1554480"/>
            <a:chExt cx="3113108" cy="4284649"/>
          </a:xfrm>
        </p:grpSpPr>
        <p:pic>
          <p:nvPicPr>
            <p:cNvPr id="7" name="图片 6">
              <a:extLst>
                <a:ext uri="{FF2B5EF4-FFF2-40B4-BE49-F238E27FC236}">
                  <a16:creationId xmlns:a16="http://schemas.microsoft.com/office/drawing/2014/main" id="{95718AC2-BBF0-4246-AC2A-8AD2332F6535}"/>
                </a:ext>
              </a:extLst>
            </p:cNvPr>
            <p:cNvPicPr>
              <a:picLocks noChangeAspect="1"/>
            </p:cNvPicPr>
            <p:nvPr/>
          </p:nvPicPr>
          <p:blipFill>
            <a:blip r:embed="rId4"/>
            <a:stretch>
              <a:fillRect/>
            </a:stretch>
          </p:blipFill>
          <p:spPr>
            <a:xfrm>
              <a:off x="762000" y="1554480"/>
              <a:ext cx="3113108" cy="4284649"/>
            </a:xfrm>
            <a:prstGeom prst="rect">
              <a:avLst/>
            </a:prstGeom>
          </p:spPr>
        </p:pic>
        <p:pic>
          <p:nvPicPr>
            <p:cNvPr id="2" name="图片 1">
              <a:extLst>
                <a:ext uri="{FF2B5EF4-FFF2-40B4-BE49-F238E27FC236}">
                  <a16:creationId xmlns:a16="http://schemas.microsoft.com/office/drawing/2014/main" id="{ED822ABB-8B46-4A64-B59E-779568A603DE}"/>
                </a:ext>
              </a:extLst>
            </p:cNvPr>
            <p:cNvPicPr>
              <a:picLocks noChangeAspect="1"/>
            </p:cNvPicPr>
            <p:nvPr/>
          </p:nvPicPr>
          <p:blipFill>
            <a:blip r:embed="rId5"/>
            <a:stretch>
              <a:fillRect/>
            </a:stretch>
          </p:blipFill>
          <p:spPr>
            <a:xfrm>
              <a:off x="1510222" y="2165154"/>
              <a:ext cx="808332" cy="592312"/>
            </a:xfrm>
            <a:prstGeom prst="rect">
              <a:avLst/>
            </a:prstGeom>
          </p:spPr>
        </p:pic>
        <p:pic>
          <p:nvPicPr>
            <p:cNvPr id="5" name="图片 4">
              <a:extLst>
                <a:ext uri="{FF2B5EF4-FFF2-40B4-BE49-F238E27FC236}">
                  <a16:creationId xmlns:a16="http://schemas.microsoft.com/office/drawing/2014/main" id="{1684E38D-635A-40AA-86D6-F33B8E402FB4}"/>
                </a:ext>
              </a:extLst>
            </p:cNvPr>
            <p:cNvPicPr>
              <a:picLocks noChangeAspect="1"/>
            </p:cNvPicPr>
            <p:nvPr/>
          </p:nvPicPr>
          <p:blipFill>
            <a:blip r:embed="rId6"/>
            <a:stretch>
              <a:fillRect/>
            </a:stretch>
          </p:blipFill>
          <p:spPr>
            <a:xfrm>
              <a:off x="1510222" y="4044172"/>
              <a:ext cx="848729" cy="556310"/>
            </a:xfrm>
            <a:prstGeom prst="rect">
              <a:avLst/>
            </a:prstGeom>
          </p:spPr>
        </p:pic>
      </p:grpSp>
      <p:pic>
        <p:nvPicPr>
          <p:cNvPr id="14" name="图片 13">
            <a:extLst>
              <a:ext uri="{FF2B5EF4-FFF2-40B4-BE49-F238E27FC236}">
                <a16:creationId xmlns:a16="http://schemas.microsoft.com/office/drawing/2014/main" id="{525B7064-5E16-45E6-A0AE-3D597468C829}"/>
              </a:ext>
            </a:extLst>
          </p:cNvPr>
          <p:cNvPicPr>
            <a:picLocks noChangeAspect="1"/>
          </p:cNvPicPr>
          <p:nvPr/>
        </p:nvPicPr>
        <p:blipFill>
          <a:blip r:embed="rId7"/>
          <a:stretch>
            <a:fillRect/>
          </a:stretch>
        </p:blipFill>
        <p:spPr>
          <a:xfrm>
            <a:off x="1600200" y="3813550"/>
            <a:ext cx="5046495" cy="2520203"/>
          </a:xfrm>
          <a:prstGeom prst="rect">
            <a:avLst/>
          </a:prstGeom>
        </p:spPr>
      </p:pic>
      <mc:AlternateContent xmlns:mc="http://schemas.openxmlformats.org/markup-compatibility/2006" xmlns:a14="http://schemas.microsoft.com/office/drawing/2010/main">
        <mc:Choice Requires="a14">
          <p:sp>
            <p:nvSpPr>
              <p:cNvPr id="17" name="Content Placeholder 2">
                <a:extLst>
                  <a:ext uri="{FF2B5EF4-FFF2-40B4-BE49-F238E27FC236}">
                    <a16:creationId xmlns:a16="http://schemas.microsoft.com/office/drawing/2014/main" id="{C3B1E78A-86C2-487E-989E-C686A529EC43}"/>
                  </a:ext>
                </a:extLst>
              </p:cNvPr>
              <p:cNvSpPr txBox="1">
                <a:spLocks/>
              </p:cNvSpPr>
              <p:nvPr/>
            </p:nvSpPr>
            <p:spPr bwMode="auto">
              <a:xfrm>
                <a:off x="1037166" y="1402773"/>
                <a:ext cx="6246862" cy="225482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sz="2000" dirty="0"/>
                  <a:t>Transition form factors </a:t>
                </a:r>
              </a:p>
              <a:p>
                <a:pPr marL="457200" lvl="1" indent="0">
                  <a:buNone/>
                </a:pPr>
                <a:r>
                  <a:rPr lang="en-US" altLang="zh-CN" sz="1800" dirty="0"/>
                  <a:t>The difference between our predictions and the </a:t>
                </a:r>
                <a:r>
                  <a:rPr lang="en-US" altLang="zh-CN" sz="1800" dirty="0" err="1"/>
                  <a:t>lQCD</a:t>
                </a:r>
                <a:r>
                  <a:rPr lang="en-US" altLang="zh-CN" sz="1800" dirty="0"/>
                  <a:t> results is 10(3)%. </a:t>
                </a:r>
              </a:p>
              <a:p>
                <a:pPr marL="457200" lvl="1" indent="0">
                  <a:buNone/>
                </a:pPr>
                <a:endParaRPr lang="en-US" altLang="zh-CN" sz="1800" dirty="0"/>
              </a:p>
              <a:p>
                <a:r>
                  <a:rPr lang="en-US" altLang="zh-CN" sz="2000" dirty="0"/>
                  <a:t>Branching fraction </a:t>
                </a:r>
              </a:p>
              <a:p>
                <a:pPr marL="457200" lvl="1" indent="0">
                  <a:buNone/>
                </a:pPr>
                <a:r>
                  <a:rPr lang="en-US" altLang="zh-CN" sz="1800" dirty="0"/>
                  <a:t>Working with our predictions of transition form factors, we obtain the branching fraction of </a:t>
                </a:r>
                <a14:m>
                  <m:oMath xmlns:m="http://schemas.openxmlformats.org/officeDocument/2006/math">
                    <m:sSub>
                      <m:sSubPr>
                        <m:ctrlPr>
                          <a:rPr lang="en-US" altLang="zh-CN" sz="1800" i="1" dirty="0">
                            <a:latin typeface="Cambria Math" panose="02040503050406030204" pitchFamily="18" charset="0"/>
                          </a:rPr>
                        </m:ctrlPr>
                      </m:sSubPr>
                      <m:e>
                        <m:r>
                          <a:rPr lang="en-US" altLang="zh-CN" sz="1800" dirty="0">
                            <a:latin typeface="Cambria Math" panose="02040503050406030204" pitchFamily="18" charset="0"/>
                          </a:rPr>
                          <m:t>𝐵</m:t>
                        </m:r>
                      </m:e>
                      <m:sub>
                        <m:r>
                          <a:rPr lang="en-US" altLang="zh-CN" sz="1800" dirty="0">
                            <a:latin typeface="Cambria Math" panose="02040503050406030204" pitchFamily="18" charset="0"/>
                          </a:rPr>
                          <m:t>𝑐</m:t>
                        </m:r>
                      </m:sub>
                    </m:sSub>
                    <m:r>
                      <a:rPr lang="en-US" altLang="zh-CN" sz="1800" dirty="0">
                        <a:latin typeface="Cambria Math" panose="02040503050406030204" pitchFamily="18" charset="0"/>
                      </a:rPr>
                      <m:t>→</m:t>
                    </m:r>
                    <m:sSub>
                      <m:sSubPr>
                        <m:ctrlPr>
                          <a:rPr lang="en-US" altLang="zh-CN" sz="1800" i="1" dirty="0">
                            <a:latin typeface="Cambria Math" panose="02040503050406030204" pitchFamily="18" charset="0"/>
                          </a:rPr>
                        </m:ctrlPr>
                      </m:sSubPr>
                      <m:e>
                        <m:r>
                          <a:rPr lang="zh-CN" altLang="en-US" sz="1800" dirty="0">
                            <a:latin typeface="Cambria Math" panose="02040503050406030204" pitchFamily="18" charset="0"/>
                          </a:rPr>
                          <m:t>𝜂</m:t>
                        </m:r>
                      </m:e>
                      <m:sub>
                        <m:r>
                          <a:rPr lang="en-US" altLang="zh-CN" sz="1800" dirty="0">
                            <a:latin typeface="Cambria Math" panose="02040503050406030204" pitchFamily="18" charset="0"/>
                          </a:rPr>
                          <m:t>𝑐</m:t>
                        </m:r>
                      </m:sub>
                    </m:sSub>
                  </m:oMath>
                </a14:m>
                <a:endParaRPr lang="en-US" altLang="zh-CN" sz="2000" kern="0" dirty="0"/>
              </a:p>
            </p:txBody>
          </p:sp>
        </mc:Choice>
        <mc:Fallback xmlns="">
          <p:sp>
            <p:nvSpPr>
              <p:cNvPr id="17" name="Content Placeholder 2">
                <a:extLst>
                  <a:ext uri="{FF2B5EF4-FFF2-40B4-BE49-F238E27FC236}">
                    <a16:creationId xmlns:a16="http://schemas.microsoft.com/office/drawing/2014/main" id="{C3B1E78A-86C2-487E-989E-C686A529EC43}"/>
                  </a:ext>
                </a:extLst>
              </p:cNvPr>
              <p:cNvSpPr txBox="1">
                <a:spLocks noRot="1" noChangeAspect="1" noMove="1" noResize="1" noEditPoints="1" noAdjustHandles="1" noChangeArrowheads="1" noChangeShapeType="1" noTextEdit="1"/>
              </p:cNvSpPr>
              <p:nvPr/>
            </p:nvSpPr>
            <p:spPr bwMode="auto">
              <a:xfrm>
                <a:off x="1037166" y="1402773"/>
                <a:ext cx="6246862" cy="2254827"/>
              </a:xfrm>
              <a:prstGeom prst="rect">
                <a:avLst/>
              </a:prstGeom>
              <a:blipFill>
                <a:blip r:embed="rId8"/>
                <a:stretch>
                  <a:fillRect l="-878" t="-1351" b="-6216"/>
                </a:stretch>
              </a:blipFill>
              <a:ln w="9525">
                <a:noFill/>
                <a:miter lim="800000"/>
                <a:headEnd/>
                <a:tailEnd/>
              </a:ln>
              <a:effectLst/>
            </p:spPr>
            <p:txBody>
              <a:bodyPr/>
              <a:lstStyle/>
              <a:p>
                <a:r>
                  <a:rPr lang="zh-CN" altLang="en-US">
                    <a:noFill/>
                  </a:rPr>
                  <a:t> </a:t>
                </a:r>
              </a:p>
            </p:txBody>
          </p:sp>
        </mc:Fallback>
      </mc:AlternateContent>
      <p:sp>
        <p:nvSpPr>
          <p:cNvPr id="3" name="页脚占位符 2">
            <a:extLst>
              <a:ext uri="{FF2B5EF4-FFF2-40B4-BE49-F238E27FC236}">
                <a16:creationId xmlns:a16="http://schemas.microsoft.com/office/drawing/2014/main" id="{43450D94-1A98-4829-9EC0-2A82CF2A362A}"/>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3584612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13</a:t>
            </a:fld>
            <a:endParaRPr lang="en-US"/>
          </a:p>
        </p:txBody>
      </p:sp>
      <mc:AlternateContent xmlns:mc="http://schemas.openxmlformats.org/markup-compatibility/2006" xmlns:a14="http://schemas.microsoft.com/office/drawing/2010/main">
        <mc:Choice Requires="a14">
          <p:sp>
            <p:nvSpPr>
              <p:cNvPr id="8" name="Title 1">
                <a:extLst>
                  <a:ext uri="{FF2B5EF4-FFF2-40B4-BE49-F238E27FC236}">
                    <a16:creationId xmlns:a16="http://schemas.microsoft.com/office/drawing/2014/main" id="{52F3D924-885F-4C73-A28E-4E730FEA9061}"/>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err="1">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Semileptonic</a:t>
                </a:r>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 decay of </a:t>
                </a:r>
                <a:r>
                  <a:rPr lang="en-US" altLang="zh-CN" sz="3200" b="0" i="1" kern="0" dirty="0" err="1">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B</a:t>
                </a:r>
                <a:r>
                  <a:rPr lang="en-US" altLang="zh-CN" sz="3200" b="0" i="1" kern="0" baseline="-25000" dirty="0" err="1">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c</a:t>
                </a:r>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 J/</a:t>
                </a:r>
                <a14:m>
                  <m:oMath xmlns:m="http://schemas.openxmlformats.org/officeDocument/2006/math">
                    <m:r>
                      <a:rPr lang="zh-CN" altLang="en-US" sz="3200" b="0" kern="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t>𝜓</m:t>
                    </m:r>
                  </m:oMath>
                </a14:m>
                <a:endParaRPr lang="zh-CN" alt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mc:Choice>
        <mc:Fallback xmlns="">
          <p:sp>
            <p:nvSpPr>
              <p:cNvPr id="8" name="Title 1">
                <a:extLst>
                  <a:ext uri="{FF2B5EF4-FFF2-40B4-BE49-F238E27FC236}">
                    <a16:creationId xmlns:a16="http://schemas.microsoft.com/office/drawing/2014/main" id="{52F3D924-885F-4C73-A28E-4E730FEA9061}"/>
                  </a:ext>
                </a:extLst>
              </p:cNvPr>
              <p:cNvSpPr txBox="1">
                <a:spLocks noRot="1" noChangeAspect="1" noMove="1" noResize="1" noEditPoints="1" noAdjustHandles="1" noChangeArrowheads="1" noChangeShapeType="1" noTextEdit="1"/>
              </p:cNvSpPr>
              <p:nvPr/>
            </p:nvSpPr>
            <p:spPr bwMode="auto">
              <a:xfrm>
                <a:off x="609600" y="228600"/>
                <a:ext cx="10972800" cy="1143000"/>
              </a:xfrm>
              <a:prstGeom prst="rect">
                <a:avLst/>
              </a:prstGeom>
              <a:blipFill>
                <a:blip r:embed="rId4"/>
                <a:stretch>
                  <a:fillRect/>
                </a:stretch>
              </a:blipFill>
              <a:ln w="9525">
                <a:noFill/>
                <a:miter lim="800000"/>
                <a:headEnd/>
                <a:tailEnd/>
              </a:ln>
              <a:effectLst/>
            </p:spPr>
            <p:txBody>
              <a:bodyPr/>
              <a:lstStyle/>
              <a:p>
                <a:r>
                  <a:rPr lang="zh-CN" altLang="en-US">
                    <a:noFill/>
                  </a:rPr>
                  <a:t> </a:t>
                </a:r>
              </a:p>
            </p:txBody>
          </p:sp>
        </mc:Fallback>
      </mc:AlternateContent>
      <p:pic>
        <p:nvPicPr>
          <p:cNvPr id="10" name="图片 9">
            <a:extLst>
              <a:ext uri="{FF2B5EF4-FFF2-40B4-BE49-F238E27FC236}">
                <a16:creationId xmlns:a16="http://schemas.microsoft.com/office/drawing/2014/main" id="{F6AF9121-B9B4-4D90-B0D0-1CD1F0F03EC4}"/>
              </a:ext>
            </a:extLst>
          </p:cNvPr>
          <p:cNvPicPr>
            <a:picLocks noChangeAspect="1"/>
          </p:cNvPicPr>
          <p:nvPr/>
        </p:nvPicPr>
        <p:blipFill>
          <a:blip r:embed="rId5"/>
          <a:stretch>
            <a:fillRect/>
          </a:stretch>
        </p:blipFill>
        <p:spPr>
          <a:xfrm>
            <a:off x="7146940" y="4168825"/>
            <a:ext cx="3787982" cy="2148855"/>
          </a:xfrm>
          <a:prstGeom prst="rect">
            <a:avLst/>
          </a:prstGeom>
        </p:spPr>
      </p:pic>
      <p:pic>
        <p:nvPicPr>
          <p:cNvPr id="11" name="图片 10">
            <a:extLst>
              <a:ext uri="{FF2B5EF4-FFF2-40B4-BE49-F238E27FC236}">
                <a16:creationId xmlns:a16="http://schemas.microsoft.com/office/drawing/2014/main" id="{2A71D3A4-9727-40A4-BCA9-5D38A4765C95}"/>
              </a:ext>
            </a:extLst>
          </p:cNvPr>
          <p:cNvPicPr preferRelativeResize="0">
            <a:picLocks noChangeAspect="1"/>
          </p:cNvPicPr>
          <p:nvPr/>
        </p:nvPicPr>
        <p:blipFill>
          <a:blip r:embed="rId6"/>
          <a:stretch>
            <a:fillRect/>
          </a:stretch>
        </p:blipFill>
        <p:spPr>
          <a:xfrm>
            <a:off x="983695" y="3810000"/>
            <a:ext cx="4712560" cy="676391"/>
          </a:xfrm>
          <a:prstGeom prst="rect">
            <a:avLst/>
          </a:prstGeom>
        </p:spPr>
      </p:pic>
      <mc:AlternateContent xmlns:mc="http://schemas.openxmlformats.org/markup-compatibility/2006" xmlns:a14="http://schemas.microsoft.com/office/drawing/2010/main">
        <mc:Choice Requires="a14">
          <p:sp>
            <p:nvSpPr>
              <p:cNvPr id="12" name="Content Placeholder 2">
                <a:extLst>
                  <a:ext uri="{FF2B5EF4-FFF2-40B4-BE49-F238E27FC236}">
                    <a16:creationId xmlns:a16="http://schemas.microsoft.com/office/drawing/2014/main" id="{6BB6309B-3B27-4737-B1C3-7644FD1989B7}"/>
                  </a:ext>
                </a:extLst>
              </p:cNvPr>
              <p:cNvSpPr txBox="1">
                <a:spLocks/>
              </p:cNvSpPr>
              <p:nvPr/>
            </p:nvSpPr>
            <p:spPr bwMode="auto">
              <a:xfrm>
                <a:off x="628345" y="914400"/>
                <a:ext cx="5086655" cy="54032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sz="1800" dirty="0"/>
                  <a:t>Transition form factors </a:t>
                </a:r>
              </a:p>
              <a:p>
                <a:endParaRPr lang="en-US" altLang="zh-CN" sz="1800" dirty="0"/>
              </a:p>
              <a:p>
                <a:r>
                  <a:rPr lang="en-US" altLang="zh-CN" sz="1800" dirty="0"/>
                  <a:t>The</a:t>
                </a:r>
                <a14:m>
                  <m:oMath xmlns:m="http://schemas.openxmlformats.org/officeDocument/2006/math">
                    <m:r>
                      <m:rPr>
                        <m:nor/>
                      </m:rPr>
                      <a:rPr lang="en-US" altLang="zh-CN" sz="1800" dirty="0"/>
                      <m:t> </m:t>
                    </m:r>
                    <m:sSub>
                      <m:sSubPr>
                        <m:ctrlPr>
                          <a:rPr lang="en-US" altLang="zh-CN" sz="1800" i="1" dirty="0">
                            <a:latin typeface="Cambria Math" panose="02040503050406030204" pitchFamily="18" charset="0"/>
                          </a:rPr>
                        </m:ctrlPr>
                      </m:sSubPr>
                      <m:e>
                        <m:r>
                          <a:rPr lang="en-US" altLang="zh-CN" sz="1800" dirty="0">
                            <a:latin typeface="Cambria Math" panose="02040503050406030204" pitchFamily="18" charset="0"/>
                          </a:rPr>
                          <m:t>𝑅</m:t>
                        </m:r>
                      </m:e>
                      <m:sub>
                        <m:r>
                          <m:rPr>
                            <m:nor/>
                          </m:rPr>
                          <a:rPr lang="en-US" altLang="zh-CN" sz="1800" dirty="0"/>
                          <m:t>J</m:t>
                        </m:r>
                        <m:r>
                          <m:rPr>
                            <m:nor/>
                          </m:rPr>
                          <a:rPr lang="en-US" altLang="zh-CN" sz="1800" dirty="0"/>
                          <m:t>/</m:t>
                        </m:r>
                        <m:r>
                          <a:rPr lang="zh-CN" altLang="en-US" sz="1800">
                            <a:latin typeface="Cambria Math" panose="02040503050406030204" pitchFamily="18" charset="0"/>
                          </a:rPr>
                          <m:t>𝜓</m:t>
                        </m:r>
                      </m:sub>
                    </m:sSub>
                    <m:r>
                      <a:rPr lang="zh-CN" altLang="en-US" sz="1800">
                        <a:latin typeface="Cambria Math" panose="02040503050406030204" pitchFamily="18" charset="0"/>
                      </a:rPr>
                      <m:t> </m:t>
                    </m:r>
                    <m:r>
                      <m:rPr>
                        <m:nor/>
                      </m:rPr>
                      <a:rPr lang="en-US" altLang="zh-CN" sz="1800" dirty="0"/>
                      <m:t> </m:t>
                    </m:r>
                  </m:oMath>
                </a14:m>
                <a:r>
                  <a:rPr lang="en-US" altLang="zh-CN" sz="1800" dirty="0"/>
                  <a:t>from theory</a:t>
                </a:r>
              </a:p>
              <a:p>
                <a:pPr lvl="1"/>
                <a:r>
                  <a:rPr lang="en-US" altLang="zh-CN" sz="1800" dirty="0"/>
                  <a:t>Our result, </a:t>
                </a:r>
                <a14:m>
                  <m:oMath xmlns:m="http://schemas.openxmlformats.org/officeDocument/2006/math">
                    <m:sSub>
                      <m:sSubPr>
                        <m:ctrlPr>
                          <a:rPr lang="en-US" altLang="zh-CN" sz="1800" i="1" dirty="0">
                            <a:latin typeface="Cambria Math" panose="02040503050406030204" pitchFamily="18" charset="0"/>
                          </a:rPr>
                        </m:ctrlPr>
                      </m:sSubPr>
                      <m:e>
                        <m:r>
                          <a:rPr lang="en-US" altLang="zh-CN" sz="1800" dirty="0">
                            <a:latin typeface="Cambria Math" panose="02040503050406030204" pitchFamily="18" charset="0"/>
                          </a:rPr>
                          <m:t>𝑅</m:t>
                        </m:r>
                      </m:e>
                      <m:sub>
                        <m:r>
                          <m:rPr>
                            <m:nor/>
                          </m:rPr>
                          <a:rPr lang="en-US" altLang="zh-CN" sz="1800" dirty="0"/>
                          <m:t>J</m:t>
                        </m:r>
                        <m:r>
                          <m:rPr>
                            <m:nor/>
                          </m:rPr>
                          <a:rPr lang="en-US" altLang="zh-CN" sz="1800" dirty="0"/>
                          <m:t>/</m:t>
                        </m:r>
                        <m:r>
                          <a:rPr lang="zh-CN" altLang="en-US" sz="1800">
                            <a:latin typeface="Cambria Math" panose="02040503050406030204" pitchFamily="18" charset="0"/>
                          </a:rPr>
                          <m:t>𝜓</m:t>
                        </m:r>
                      </m:sub>
                    </m:sSub>
                    <m:r>
                      <a:rPr lang="en-US" altLang="zh-CN" sz="1800" dirty="0">
                        <a:latin typeface="Cambria Math" panose="02040503050406030204" pitchFamily="18" charset="0"/>
                      </a:rPr>
                      <m:t>=0.24(5)</m:t>
                    </m:r>
                  </m:oMath>
                </a14:m>
                <a:endParaRPr lang="en-US" altLang="zh-CN" sz="1800" dirty="0"/>
              </a:p>
              <a:p>
                <a:pPr lvl="1"/>
                <a:r>
                  <a:rPr lang="en-US" altLang="zh-CN" sz="1800" dirty="0"/>
                  <a:t>lQCD result, </a:t>
                </a:r>
                <a14:m>
                  <m:oMath xmlns:m="http://schemas.openxmlformats.org/officeDocument/2006/math">
                    <m:sSub>
                      <m:sSubPr>
                        <m:ctrlPr>
                          <a:rPr lang="en-US" altLang="zh-CN" sz="1800" i="1" dirty="0">
                            <a:latin typeface="Cambria Math" panose="02040503050406030204" pitchFamily="18" charset="0"/>
                          </a:rPr>
                        </m:ctrlPr>
                      </m:sSubPr>
                      <m:e>
                        <m:r>
                          <a:rPr lang="en-US" altLang="zh-CN" sz="1800" dirty="0">
                            <a:latin typeface="Cambria Math" panose="02040503050406030204" pitchFamily="18" charset="0"/>
                          </a:rPr>
                          <m:t>𝑅</m:t>
                        </m:r>
                      </m:e>
                      <m:sub>
                        <m:r>
                          <m:rPr>
                            <m:nor/>
                          </m:rPr>
                          <a:rPr lang="en-US" altLang="zh-CN" sz="1800" dirty="0"/>
                          <m:t>J</m:t>
                        </m:r>
                        <m:r>
                          <m:rPr>
                            <m:nor/>
                          </m:rPr>
                          <a:rPr lang="en-US" altLang="zh-CN" sz="1800" dirty="0"/>
                          <m:t>/</m:t>
                        </m:r>
                        <m:r>
                          <a:rPr lang="zh-CN" altLang="en-US" sz="1800">
                            <a:latin typeface="Cambria Math" panose="02040503050406030204" pitchFamily="18" charset="0"/>
                          </a:rPr>
                          <m:t>𝜓</m:t>
                        </m:r>
                      </m:sub>
                    </m:sSub>
                    <m:r>
                      <a:rPr lang="en-US" altLang="zh-CN" sz="1800" dirty="0">
                        <a:latin typeface="Cambria Math" panose="02040503050406030204" pitchFamily="18" charset="0"/>
                      </a:rPr>
                      <m:t>=0.258(4)</m:t>
                    </m:r>
                  </m:oMath>
                </a14:m>
                <a:endParaRPr lang="en-US" altLang="zh-CN" sz="1800" dirty="0"/>
              </a:p>
              <a:p>
                <a:pPr lvl="1"/>
                <a:r>
                  <a:rPr lang="en-US" altLang="zh-CN" sz="1800" dirty="0"/>
                  <a:t>The mean of other central values </a:t>
                </a:r>
                <a14:m>
                  <m:oMath xmlns:m="http://schemas.openxmlformats.org/officeDocument/2006/math">
                    <m:sSub>
                      <m:sSubPr>
                        <m:ctrlPr>
                          <a:rPr lang="en-US" altLang="zh-CN" sz="1800" i="1" dirty="0">
                            <a:latin typeface="Cambria Math" panose="02040503050406030204" pitchFamily="18" charset="0"/>
                          </a:rPr>
                        </m:ctrlPr>
                      </m:sSubPr>
                      <m:e>
                        <m:r>
                          <a:rPr lang="en-US" altLang="zh-CN" sz="1800" dirty="0">
                            <a:latin typeface="Cambria Math" panose="02040503050406030204" pitchFamily="18" charset="0"/>
                          </a:rPr>
                          <m:t>𝑅</m:t>
                        </m:r>
                      </m:e>
                      <m:sub>
                        <m:r>
                          <m:rPr>
                            <m:nor/>
                          </m:rPr>
                          <a:rPr lang="en-US" altLang="zh-CN" sz="1800" dirty="0"/>
                          <m:t>J</m:t>
                        </m:r>
                        <m:r>
                          <m:rPr>
                            <m:nor/>
                          </m:rPr>
                          <a:rPr lang="en-US" altLang="zh-CN" sz="1800" dirty="0"/>
                          <m:t>/</m:t>
                        </m:r>
                        <m:r>
                          <a:rPr lang="zh-CN" altLang="en-US" sz="1800">
                            <a:latin typeface="Cambria Math" panose="02040503050406030204" pitchFamily="18" charset="0"/>
                          </a:rPr>
                          <m:t>𝜓</m:t>
                        </m:r>
                      </m:sub>
                    </m:sSub>
                    <m:r>
                      <a:rPr lang="en-US" altLang="zh-CN" sz="1800" dirty="0">
                        <a:latin typeface="Cambria Math" panose="02040503050406030204" pitchFamily="18" charset="0"/>
                      </a:rPr>
                      <m:t>=</m:t>
                    </m:r>
                    <m:r>
                      <m:rPr>
                        <m:nor/>
                      </m:rPr>
                      <a:rPr lang="en-US" altLang="zh-CN" sz="1800" dirty="0"/>
                      <m:t>0.253(16)</m:t>
                    </m:r>
                  </m:oMath>
                </a14:m>
                <a:endParaRPr lang="en-US" altLang="zh-CN" sz="1800" dirty="0"/>
              </a:p>
              <a:p>
                <a:r>
                  <a:rPr lang="en-US" altLang="zh-CN" sz="1800" dirty="0"/>
                  <a:t>The </a:t>
                </a:r>
                <a14:m>
                  <m:oMath xmlns:m="http://schemas.openxmlformats.org/officeDocument/2006/math">
                    <m:sSub>
                      <m:sSubPr>
                        <m:ctrlPr>
                          <a:rPr lang="en-US" altLang="zh-CN" sz="1800" i="1" dirty="0">
                            <a:latin typeface="Cambria Math" panose="02040503050406030204" pitchFamily="18" charset="0"/>
                          </a:rPr>
                        </m:ctrlPr>
                      </m:sSubPr>
                      <m:e>
                        <m:r>
                          <a:rPr lang="en-US" altLang="zh-CN" sz="1800" dirty="0">
                            <a:latin typeface="Cambria Math" panose="02040503050406030204" pitchFamily="18" charset="0"/>
                          </a:rPr>
                          <m:t>𝑅</m:t>
                        </m:r>
                      </m:e>
                      <m:sub>
                        <m:r>
                          <m:rPr>
                            <m:nor/>
                          </m:rPr>
                          <a:rPr lang="en-US" altLang="zh-CN" sz="1800" dirty="0"/>
                          <m:t>J</m:t>
                        </m:r>
                        <m:r>
                          <m:rPr>
                            <m:nor/>
                          </m:rPr>
                          <a:rPr lang="en-US" altLang="zh-CN" sz="1800" dirty="0"/>
                          <m:t>/</m:t>
                        </m:r>
                        <m:r>
                          <a:rPr lang="zh-CN" altLang="en-US" sz="1800">
                            <a:latin typeface="Cambria Math" panose="02040503050406030204" pitchFamily="18" charset="0"/>
                          </a:rPr>
                          <m:t>𝜓</m:t>
                        </m:r>
                      </m:sub>
                    </m:sSub>
                    <m:r>
                      <a:rPr lang="zh-CN" altLang="en-US" sz="1800">
                        <a:latin typeface="Cambria Math" panose="02040503050406030204" pitchFamily="18" charset="0"/>
                      </a:rPr>
                      <m:t> </m:t>
                    </m:r>
                  </m:oMath>
                </a14:m>
                <a:r>
                  <a:rPr lang="en-US" altLang="zh-CN" sz="1800" dirty="0"/>
                  <a:t> from </a:t>
                </a:r>
                <a:r>
                  <a:rPr lang="en-US" altLang="zh-CN" sz="1800" dirty="0" err="1"/>
                  <a:t>LHCb</a:t>
                </a:r>
                <a:r>
                  <a:rPr lang="en-US" altLang="zh-CN" sz="1800" dirty="0"/>
                  <a:t> collaboration</a:t>
                </a:r>
              </a:p>
              <a:p>
                <a:endParaRPr lang="en-US" altLang="zh-CN" sz="1800" dirty="0"/>
              </a:p>
              <a:p>
                <a:endParaRPr lang="en-US" altLang="zh-CN" sz="1800" dirty="0"/>
              </a:p>
              <a:p>
                <a:pPr lvl="1"/>
                <a:r>
                  <a:rPr lang="en-US" altLang="zh-CN" sz="1800" dirty="0"/>
                  <a:t>This result lies approximately 2σ above the range of central values predicted by theoretical calculations. </a:t>
                </a:r>
              </a:p>
              <a:p>
                <a:pPr lvl="2"/>
                <a:endParaRPr lang="zh-CN" altLang="zh-CN" dirty="0"/>
              </a:p>
            </p:txBody>
          </p:sp>
        </mc:Choice>
        <mc:Fallback xmlns="">
          <p:sp>
            <p:nvSpPr>
              <p:cNvPr id="12" name="Content Placeholder 2">
                <a:extLst>
                  <a:ext uri="{FF2B5EF4-FFF2-40B4-BE49-F238E27FC236}">
                    <a16:creationId xmlns:a16="http://schemas.microsoft.com/office/drawing/2014/main" id="{6BB6309B-3B27-4737-B1C3-7644FD1989B7}"/>
                  </a:ext>
                </a:extLst>
              </p:cNvPr>
              <p:cNvSpPr txBox="1">
                <a:spLocks noRot="1" noChangeAspect="1" noMove="1" noResize="1" noEditPoints="1" noAdjustHandles="1" noChangeArrowheads="1" noChangeShapeType="1" noTextEdit="1"/>
              </p:cNvSpPr>
              <p:nvPr/>
            </p:nvSpPr>
            <p:spPr bwMode="auto">
              <a:xfrm>
                <a:off x="628345" y="914400"/>
                <a:ext cx="5086655" cy="5403280"/>
              </a:xfrm>
              <a:prstGeom prst="rect">
                <a:avLst/>
              </a:prstGeom>
              <a:blipFill>
                <a:blip r:embed="rId7"/>
                <a:stretch>
                  <a:fillRect l="-719" t="-564"/>
                </a:stretch>
              </a:blipFill>
              <a:ln w="9525">
                <a:noFill/>
                <a:miter lim="800000"/>
                <a:headEnd/>
                <a:tailEnd/>
              </a:ln>
              <a:effectLst/>
            </p:spPr>
            <p:txBody>
              <a:bodyPr/>
              <a:lstStyle/>
              <a:p>
                <a:r>
                  <a:rPr lang="zh-CN" altLang="en-US">
                    <a:noFill/>
                  </a:rPr>
                  <a:t> </a:t>
                </a:r>
              </a:p>
            </p:txBody>
          </p:sp>
        </mc:Fallback>
      </mc:AlternateContent>
      <p:grpSp>
        <p:nvGrpSpPr>
          <p:cNvPr id="9" name="组合 8">
            <a:extLst>
              <a:ext uri="{FF2B5EF4-FFF2-40B4-BE49-F238E27FC236}">
                <a16:creationId xmlns:a16="http://schemas.microsoft.com/office/drawing/2014/main" id="{566D3EBB-F280-4CCE-AD54-9974E063A627}"/>
              </a:ext>
            </a:extLst>
          </p:cNvPr>
          <p:cNvGrpSpPr>
            <a:grpSpLocks noChangeAspect="1"/>
          </p:cNvGrpSpPr>
          <p:nvPr/>
        </p:nvGrpSpPr>
        <p:grpSpPr>
          <a:xfrm>
            <a:off x="6724297" y="1037520"/>
            <a:ext cx="4420843" cy="3001080"/>
            <a:chOff x="5230362" y="1382415"/>
            <a:chExt cx="6486698" cy="4284649"/>
          </a:xfrm>
        </p:grpSpPr>
        <p:pic>
          <p:nvPicPr>
            <p:cNvPr id="13" name="图片 12">
              <a:extLst>
                <a:ext uri="{FF2B5EF4-FFF2-40B4-BE49-F238E27FC236}">
                  <a16:creationId xmlns:a16="http://schemas.microsoft.com/office/drawing/2014/main" id="{74893778-1B76-4F49-B824-D6E2AD9AA280}"/>
                </a:ext>
              </a:extLst>
            </p:cNvPr>
            <p:cNvPicPr>
              <a:picLocks noChangeAspect="1"/>
            </p:cNvPicPr>
            <p:nvPr/>
          </p:nvPicPr>
          <p:blipFill>
            <a:blip r:embed="rId8"/>
            <a:stretch>
              <a:fillRect/>
            </a:stretch>
          </p:blipFill>
          <p:spPr>
            <a:xfrm>
              <a:off x="5230362" y="1382415"/>
              <a:ext cx="6486698" cy="4284649"/>
            </a:xfrm>
            <a:prstGeom prst="rect">
              <a:avLst/>
            </a:prstGeom>
          </p:spPr>
        </p:pic>
        <p:pic>
          <p:nvPicPr>
            <p:cNvPr id="14" name="图片 13">
              <a:extLst>
                <a:ext uri="{FF2B5EF4-FFF2-40B4-BE49-F238E27FC236}">
                  <a16:creationId xmlns:a16="http://schemas.microsoft.com/office/drawing/2014/main" id="{4C873BDE-5DF7-4FA9-A4B3-D7BD959AC13E}"/>
                </a:ext>
              </a:extLst>
            </p:cNvPr>
            <p:cNvPicPr>
              <a:picLocks noChangeAspect="1"/>
            </p:cNvPicPr>
            <p:nvPr/>
          </p:nvPicPr>
          <p:blipFill>
            <a:blip r:embed="rId9"/>
            <a:stretch>
              <a:fillRect/>
            </a:stretch>
          </p:blipFill>
          <p:spPr>
            <a:xfrm>
              <a:off x="5850506" y="2045305"/>
              <a:ext cx="914399" cy="466659"/>
            </a:xfrm>
            <a:prstGeom prst="rect">
              <a:avLst/>
            </a:prstGeom>
          </p:spPr>
        </p:pic>
      </p:grpSp>
      <p:sp>
        <p:nvSpPr>
          <p:cNvPr id="2" name="页脚占位符 1">
            <a:extLst>
              <a:ext uri="{FF2B5EF4-FFF2-40B4-BE49-F238E27FC236}">
                <a16:creationId xmlns:a16="http://schemas.microsoft.com/office/drawing/2014/main" id="{960977E6-7820-4906-BC4F-E04995FF2907}"/>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1358230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14</a:t>
            </a:fld>
            <a:endParaRPr lang="en-US"/>
          </a:p>
        </p:txBody>
      </p:sp>
      <mc:AlternateContent xmlns:mc="http://schemas.openxmlformats.org/markup-compatibility/2006" xmlns:a14="http://schemas.microsoft.com/office/drawing/2010/main">
        <mc:Choice Requires="a14">
          <p:sp>
            <p:nvSpPr>
              <p:cNvPr id="8" name="Title 1">
                <a:extLst>
                  <a:ext uri="{FF2B5EF4-FFF2-40B4-BE49-F238E27FC236}">
                    <a16:creationId xmlns:a16="http://schemas.microsoft.com/office/drawing/2014/main" id="{52F3D924-885F-4C73-A28E-4E730FEA9061}"/>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err="1">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Semileptonic</a:t>
                </a:r>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 decay of </a:t>
                </a:r>
                <a:r>
                  <a:rPr lang="en-US" altLang="zh-CN" sz="3200" b="0" i="1" kern="0" dirty="0" err="1">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B</a:t>
                </a:r>
                <a:r>
                  <a:rPr lang="en-US" altLang="zh-CN" sz="3200" b="0" i="1" kern="0" baseline="-25000" dirty="0" err="1">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c</a:t>
                </a:r>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 J/</a:t>
                </a:r>
                <a14:m>
                  <m:oMath xmlns:m="http://schemas.openxmlformats.org/officeDocument/2006/math">
                    <m:r>
                      <a:rPr lang="zh-CN" altLang="en-US" sz="3200" b="0" kern="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t>𝜓</m:t>
                    </m:r>
                  </m:oMath>
                </a14:m>
                <a:endParaRPr lang="zh-CN" alt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mc:Choice>
        <mc:Fallback xmlns="">
          <p:sp>
            <p:nvSpPr>
              <p:cNvPr id="8" name="Title 1">
                <a:extLst>
                  <a:ext uri="{FF2B5EF4-FFF2-40B4-BE49-F238E27FC236}">
                    <a16:creationId xmlns:a16="http://schemas.microsoft.com/office/drawing/2014/main" id="{52F3D924-885F-4C73-A28E-4E730FEA9061}"/>
                  </a:ext>
                </a:extLst>
              </p:cNvPr>
              <p:cNvSpPr txBox="1">
                <a:spLocks noRot="1" noChangeAspect="1" noMove="1" noResize="1" noEditPoints="1" noAdjustHandles="1" noChangeArrowheads="1" noChangeShapeType="1" noTextEdit="1"/>
              </p:cNvSpPr>
              <p:nvPr/>
            </p:nvSpPr>
            <p:spPr bwMode="auto">
              <a:xfrm>
                <a:off x="609600" y="228600"/>
                <a:ext cx="10972800" cy="1143000"/>
              </a:xfrm>
              <a:prstGeom prst="rect">
                <a:avLst/>
              </a:prstGeom>
              <a:blipFill>
                <a:blip r:embed="rId4"/>
                <a:stretch>
                  <a:fillRect/>
                </a:stretch>
              </a:blipFill>
              <a:ln w="9525">
                <a:noFill/>
                <a:miter lim="800000"/>
                <a:headEnd/>
                <a:tailEnd/>
              </a:ln>
              <a:effectLst/>
            </p:spPr>
            <p:txBody>
              <a:bodyPr/>
              <a:lstStyle/>
              <a:p>
                <a:r>
                  <a:rPr lang="zh-CN" altLang="en-US">
                    <a:noFill/>
                  </a:rPr>
                  <a:t> </a:t>
                </a:r>
              </a:p>
            </p:txBody>
          </p:sp>
        </mc:Fallback>
      </mc:AlternateContent>
      <p:pic>
        <p:nvPicPr>
          <p:cNvPr id="10" name="图片 9">
            <a:extLst>
              <a:ext uri="{FF2B5EF4-FFF2-40B4-BE49-F238E27FC236}">
                <a16:creationId xmlns:a16="http://schemas.microsoft.com/office/drawing/2014/main" id="{F6AF9121-B9B4-4D90-B0D0-1CD1F0F03EC4}"/>
              </a:ext>
            </a:extLst>
          </p:cNvPr>
          <p:cNvPicPr>
            <a:picLocks noChangeAspect="1"/>
          </p:cNvPicPr>
          <p:nvPr/>
        </p:nvPicPr>
        <p:blipFill>
          <a:blip r:embed="rId5"/>
          <a:stretch>
            <a:fillRect/>
          </a:stretch>
        </p:blipFill>
        <p:spPr>
          <a:xfrm>
            <a:off x="7146940" y="4168825"/>
            <a:ext cx="3787982" cy="2148855"/>
          </a:xfrm>
          <a:prstGeom prst="rect">
            <a:avLst/>
          </a:prstGeom>
        </p:spPr>
      </p:pic>
      <p:pic>
        <p:nvPicPr>
          <p:cNvPr id="11" name="图片 10">
            <a:extLst>
              <a:ext uri="{FF2B5EF4-FFF2-40B4-BE49-F238E27FC236}">
                <a16:creationId xmlns:a16="http://schemas.microsoft.com/office/drawing/2014/main" id="{2A71D3A4-9727-40A4-BCA9-5D38A4765C95}"/>
              </a:ext>
            </a:extLst>
          </p:cNvPr>
          <p:cNvPicPr preferRelativeResize="0">
            <a:picLocks noChangeAspect="1"/>
          </p:cNvPicPr>
          <p:nvPr/>
        </p:nvPicPr>
        <p:blipFill>
          <a:blip r:embed="rId6"/>
          <a:stretch>
            <a:fillRect/>
          </a:stretch>
        </p:blipFill>
        <p:spPr>
          <a:xfrm>
            <a:off x="983695" y="3810000"/>
            <a:ext cx="4712560" cy="676391"/>
          </a:xfrm>
          <a:prstGeom prst="rect">
            <a:avLst/>
          </a:prstGeom>
        </p:spPr>
      </p:pic>
      <mc:AlternateContent xmlns:mc="http://schemas.openxmlformats.org/markup-compatibility/2006" xmlns:a14="http://schemas.microsoft.com/office/drawing/2010/main">
        <mc:Choice Requires="a14">
          <p:sp>
            <p:nvSpPr>
              <p:cNvPr id="12" name="Content Placeholder 2">
                <a:extLst>
                  <a:ext uri="{FF2B5EF4-FFF2-40B4-BE49-F238E27FC236}">
                    <a16:creationId xmlns:a16="http://schemas.microsoft.com/office/drawing/2014/main" id="{6BB6309B-3B27-4737-B1C3-7644FD1989B7}"/>
                  </a:ext>
                </a:extLst>
              </p:cNvPr>
              <p:cNvSpPr txBox="1">
                <a:spLocks/>
              </p:cNvSpPr>
              <p:nvPr/>
            </p:nvSpPr>
            <p:spPr bwMode="auto">
              <a:xfrm>
                <a:off x="628345" y="914400"/>
                <a:ext cx="5086655" cy="54032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sz="1800" dirty="0"/>
                  <a:t>Transition form factors </a:t>
                </a:r>
              </a:p>
              <a:p>
                <a:endParaRPr lang="en-US" altLang="zh-CN" sz="1800" dirty="0"/>
              </a:p>
              <a:p>
                <a:r>
                  <a:rPr lang="en-US" altLang="zh-CN" sz="1800" dirty="0"/>
                  <a:t>The</a:t>
                </a:r>
                <a14:m>
                  <m:oMath xmlns:m="http://schemas.openxmlformats.org/officeDocument/2006/math">
                    <m:r>
                      <m:rPr>
                        <m:nor/>
                      </m:rPr>
                      <a:rPr lang="en-US" altLang="zh-CN" sz="1800" dirty="0"/>
                      <m:t> </m:t>
                    </m:r>
                    <m:sSub>
                      <m:sSubPr>
                        <m:ctrlPr>
                          <a:rPr lang="en-US" altLang="zh-CN" sz="1800" i="1" dirty="0">
                            <a:latin typeface="Cambria Math" panose="02040503050406030204" pitchFamily="18" charset="0"/>
                          </a:rPr>
                        </m:ctrlPr>
                      </m:sSubPr>
                      <m:e>
                        <m:r>
                          <a:rPr lang="en-US" altLang="zh-CN" sz="1800" dirty="0">
                            <a:latin typeface="Cambria Math" panose="02040503050406030204" pitchFamily="18" charset="0"/>
                          </a:rPr>
                          <m:t>𝑅</m:t>
                        </m:r>
                      </m:e>
                      <m:sub>
                        <m:r>
                          <m:rPr>
                            <m:nor/>
                          </m:rPr>
                          <a:rPr lang="en-US" altLang="zh-CN" sz="1800" dirty="0"/>
                          <m:t>J</m:t>
                        </m:r>
                        <m:r>
                          <m:rPr>
                            <m:nor/>
                          </m:rPr>
                          <a:rPr lang="en-US" altLang="zh-CN" sz="1800" dirty="0"/>
                          <m:t>/</m:t>
                        </m:r>
                        <m:r>
                          <a:rPr lang="zh-CN" altLang="en-US" sz="1800">
                            <a:latin typeface="Cambria Math" panose="02040503050406030204" pitchFamily="18" charset="0"/>
                          </a:rPr>
                          <m:t>𝜓</m:t>
                        </m:r>
                      </m:sub>
                    </m:sSub>
                    <m:r>
                      <a:rPr lang="zh-CN" altLang="en-US" sz="1800">
                        <a:latin typeface="Cambria Math" panose="02040503050406030204" pitchFamily="18" charset="0"/>
                      </a:rPr>
                      <m:t> </m:t>
                    </m:r>
                    <m:r>
                      <m:rPr>
                        <m:nor/>
                      </m:rPr>
                      <a:rPr lang="en-US" altLang="zh-CN" sz="1800" dirty="0"/>
                      <m:t> </m:t>
                    </m:r>
                  </m:oMath>
                </a14:m>
                <a:r>
                  <a:rPr lang="en-US" altLang="zh-CN" sz="1800" dirty="0"/>
                  <a:t>from theory</a:t>
                </a:r>
              </a:p>
              <a:p>
                <a:pPr lvl="1"/>
                <a:r>
                  <a:rPr lang="en-US" altLang="zh-CN" sz="1800" dirty="0"/>
                  <a:t>Our result, </a:t>
                </a:r>
                <a14:m>
                  <m:oMath xmlns:m="http://schemas.openxmlformats.org/officeDocument/2006/math">
                    <m:sSub>
                      <m:sSubPr>
                        <m:ctrlPr>
                          <a:rPr lang="en-US" altLang="zh-CN" sz="1800" i="1" dirty="0">
                            <a:latin typeface="Cambria Math" panose="02040503050406030204" pitchFamily="18" charset="0"/>
                          </a:rPr>
                        </m:ctrlPr>
                      </m:sSubPr>
                      <m:e>
                        <m:r>
                          <a:rPr lang="en-US" altLang="zh-CN" sz="1800" dirty="0">
                            <a:latin typeface="Cambria Math" panose="02040503050406030204" pitchFamily="18" charset="0"/>
                          </a:rPr>
                          <m:t>𝑅</m:t>
                        </m:r>
                      </m:e>
                      <m:sub>
                        <m:r>
                          <m:rPr>
                            <m:nor/>
                          </m:rPr>
                          <a:rPr lang="en-US" altLang="zh-CN" sz="1800" dirty="0"/>
                          <m:t>J</m:t>
                        </m:r>
                        <m:r>
                          <m:rPr>
                            <m:nor/>
                          </m:rPr>
                          <a:rPr lang="en-US" altLang="zh-CN" sz="1800" dirty="0"/>
                          <m:t>/</m:t>
                        </m:r>
                        <m:r>
                          <a:rPr lang="zh-CN" altLang="en-US" sz="1800">
                            <a:latin typeface="Cambria Math" panose="02040503050406030204" pitchFamily="18" charset="0"/>
                          </a:rPr>
                          <m:t>𝜓</m:t>
                        </m:r>
                      </m:sub>
                    </m:sSub>
                    <m:r>
                      <a:rPr lang="en-US" altLang="zh-CN" sz="1800" dirty="0">
                        <a:latin typeface="Cambria Math" panose="02040503050406030204" pitchFamily="18" charset="0"/>
                      </a:rPr>
                      <m:t>=</m:t>
                    </m:r>
                    <m:r>
                      <a:rPr lang="en-US" altLang="zh-CN" sz="1800" dirty="0">
                        <a:latin typeface="Cambria Math" panose="02040503050406030204" pitchFamily="18" charset="0"/>
                      </a:rPr>
                      <m:t>0</m:t>
                    </m:r>
                    <m:r>
                      <a:rPr lang="en-US" altLang="zh-CN" sz="1800" dirty="0">
                        <a:latin typeface="Cambria Math" panose="02040503050406030204" pitchFamily="18" charset="0"/>
                      </a:rPr>
                      <m:t>.</m:t>
                    </m:r>
                    <m:r>
                      <a:rPr lang="en-US" altLang="zh-CN" sz="1800" dirty="0">
                        <a:latin typeface="Cambria Math" panose="02040503050406030204" pitchFamily="18" charset="0"/>
                      </a:rPr>
                      <m:t>24</m:t>
                    </m:r>
                    <m:r>
                      <a:rPr lang="en-US" altLang="zh-CN" sz="1800" dirty="0">
                        <a:latin typeface="Cambria Math" panose="02040503050406030204" pitchFamily="18" charset="0"/>
                      </a:rPr>
                      <m:t>(</m:t>
                    </m:r>
                    <m:r>
                      <a:rPr lang="en-US" altLang="zh-CN" sz="1800" dirty="0">
                        <a:latin typeface="Cambria Math" panose="02040503050406030204" pitchFamily="18" charset="0"/>
                      </a:rPr>
                      <m:t>5</m:t>
                    </m:r>
                    <m:r>
                      <a:rPr lang="en-US" altLang="zh-CN" sz="1800" dirty="0">
                        <a:latin typeface="Cambria Math" panose="02040503050406030204" pitchFamily="18" charset="0"/>
                      </a:rPr>
                      <m:t>)</m:t>
                    </m:r>
                  </m:oMath>
                </a14:m>
                <a:endParaRPr lang="en-US" altLang="zh-CN" sz="1800" dirty="0"/>
              </a:p>
              <a:p>
                <a:pPr lvl="1"/>
                <a:r>
                  <a:rPr lang="en-US" altLang="zh-CN" sz="1800" dirty="0"/>
                  <a:t>lQCD result, </a:t>
                </a:r>
                <a14:m>
                  <m:oMath xmlns:m="http://schemas.openxmlformats.org/officeDocument/2006/math">
                    <m:sSub>
                      <m:sSubPr>
                        <m:ctrlPr>
                          <a:rPr lang="en-US" altLang="zh-CN" sz="1800" i="1" dirty="0">
                            <a:latin typeface="Cambria Math" panose="02040503050406030204" pitchFamily="18" charset="0"/>
                          </a:rPr>
                        </m:ctrlPr>
                      </m:sSubPr>
                      <m:e>
                        <m:r>
                          <a:rPr lang="en-US" altLang="zh-CN" sz="1800" dirty="0">
                            <a:latin typeface="Cambria Math" panose="02040503050406030204" pitchFamily="18" charset="0"/>
                          </a:rPr>
                          <m:t>𝑅</m:t>
                        </m:r>
                      </m:e>
                      <m:sub>
                        <m:r>
                          <m:rPr>
                            <m:nor/>
                          </m:rPr>
                          <a:rPr lang="en-US" altLang="zh-CN" sz="1800" dirty="0"/>
                          <m:t>J</m:t>
                        </m:r>
                        <m:r>
                          <m:rPr>
                            <m:nor/>
                          </m:rPr>
                          <a:rPr lang="en-US" altLang="zh-CN" sz="1800" dirty="0"/>
                          <m:t>/</m:t>
                        </m:r>
                        <m:r>
                          <a:rPr lang="zh-CN" altLang="en-US" sz="1800">
                            <a:latin typeface="Cambria Math" panose="02040503050406030204" pitchFamily="18" charset="0"/>
                          </a:rPr>
                          <m:t>𝜓</m:t>
                        </m:r>
                      </m:sub>
                    </m:sSub>
                    <m:r>
                      <a:rPr lang="en-US" altLang="zh-CN" sz="1800" dirty="0">
                        <a:latin typeface="Cambria Math" panose="02040503050406030204" pitchFamily="18" charset="0"/>
                      </a:rPr>
                      <m:t>=</m:t>
                    </m:r>
                    <m:r>
                      <a:rPr lang="en-US" altLang="zh-CN" sz="1800" dirty="0">
                        <a:latin typeface="Cambria Math" panose="02040503050406030204" pitchFamily="18" charset="0"/>
                      </a:rPr>
                      <m:t>0</m:t>
                    </m:r>
                    <m:r>
                      <a:rPr lang="en-US" altLang="zh-CN" sz="1800" dirty="0">
                        <a:latin typeface="Cambria Math" panose="02040503050406030204" pitchFamily="18" charset="0"/>
                      </a:rPr>
                      <m:t>.</m:t>
                    </m:r>
                    <m:r>
                      <a:rPr lang="en-US" altLang="zh-CN" sz="1800" dirty="0">
                        <a:latin typeface="Cambria Math" panose="02040503050406030204" pitchFamily="18" charset="0"/>
                      </a:rPr>
                      <m:t>258</m:t>
                    </m:r>
                    <m:r>
                      <a:rPr lang="en-US" altLang="zh-CN" sz="1800" dirty="0">
                        <a:latin typeface="Cambria Math" panose="02040503050406030204" pitchFamily="18" charset="0"/>
                      </a:rPr>
                      <m:t>(</m:t>
                    </m:r>
                    <m:r>
                      <a:rPr lang="en-US" altLang="zh-CN" sz="1800" dirty="0">
                        <a:latin typeface="Cambria Math" panose="02040503050406030204" pitchFamily="18" charset="0"/>
                      </a:rPr>
                      <m:t>4</m:t>
                    </m:r>
                    <m:r>
                      <a:rPr lang="en-US" altLang="zh-CN" sz="1800" dirty="0">
                        <a:latin typeface="Cambria Math" panose="02040503050406030204" pitchFamily="18" charset="0"/>
                      </a:rPr>
                      <m:t>)</m:t>
                    </m:r>
                  </m:oMath>
                </a14:m>
                <a:endParaRPr lang="en-US" altLang="zh-CN" sz="1800" dirty="0"/>
              </a:p>
              <a:p>
                <a:pPr lvl="1"/>
                <a:r>
                  <a:rPr lang="en-US" altLang="zh-CN" sz="1800" dirty="0"/>
                  <a:t>The mean of other central values </a:t>
                </a:r>
                <a14:m>
                  <m:oMath xmlns:m="http://schemas.openxmlformats.org/officeDocument/2006/math">
                    <m:sSub>
                      <m:sSubPr>
                        <m:ctrlPr>
                          <a:rPr lang="en-US" altLang="zh-CN" sz="1800" i="1" dirty="0">
                            <a:latin typeface="Cambria Math" panose="02040503050406030204" pitchFamily="18" charset="0"/>
                          </a:rPr>
                        </m:ctrlPr>
                      </m:sSubPr>
                      <m:e>
                        <m:r>
                          <a:rPr lang="en-US" altLang="zh-CN" sz="1800" dirty="0">
                            <a:latin typeface="Cambria Math" panose="02040503050406030204" pitchFamily="18" charset="0"/>
                          </a:rPr>
                          <m:t>𝑅</m:t>
                        </m:r>
                      </m:e>
                      <m:sub>
                        <m:r>
                          <m:rPr>
                            <m:nor/>
                          </m:rPr>
                          <a:rPr lang="en-US" altLang="zh-CN" sz="1800" dirty="0"/>
                          <m:t>J</m:t>
                        </m:r>
                        <m:r>
                          <m:rPr>
                            <m:nor/>
                          </m:rPr>
                          <a:rPr lang="en-US" altLang="zh-CN" sz="1800" dirty="0"/>
                          <m:t>/</m:t>
                        </m:r>
                        <m:r>
                          <a:rPr lang="zh-CN" altLang="en-US" sz="1800">
                            <a:latin typeface="Cambria Math" panose="02040503050406030204" pitchFamily="18" charset="0"/>
                          </a:rPr>
                          <m:t>𝜓</m:t>
                        </m:r>
                      </m:sub>
                    </m:sSub>
                    <m:r>
                      <a:rPr lang="en-US" altLang="zh-CN" sz="1800" dirty="0">
                        <a:latin typeface="Cambria Math" panose="02040503050406030204" pitchFamily="18" charset="0"/>
                      </a:rPr>
                      <m:t>=</m:t>
                    </m:r>
                    <m:r>
                      <m:rPr>
                        <m:nor/>
                      </m:rPr>
                      <a:rPr lang="en-US" altLang="zh-CN" sz="1800" dirty="0"/>
                      <m:t>0.253</m:t>
                    </m:r>
                    <m:r>
                      <m:rPr>
                        <m:nor/>
                      </m:rPr>
                      <a:rPr lang="en-US" altLang="zh-CN" sz="1800" dirty="0"/>
                      <m:t>(</m:t>
                    </m:r>
                    <m:r>
                      <m:rPr>
                        <m:nor/>
                      </m:rPr>
                      <a:rPr lang="en-US" altLang="zh-CN" sz="1800" dirty="0"/>
                      <m:t>16</m:t>
                    </m:r>
                    <m:r>
                      <m:rPr>
                        <m:nor/>
                      </m:rPr>
                      <a:rPr lang="en-US" altLang="zh-CN" sz="1800" dirty="0"/>
                      <m:t>)</m:t>
                    </m:r>
                  </m:oMath>
                </a14:m>
                <a:endParaRPr lang="en-US" altLang="zh-CN" sz="1800" dirty="0"/>
              </a:p>
              <a:p>
                <a:r>
                  <a:rPr lang="en-US" altLang="zh-CN" sz="1800" dirty="0"/>
                  <a:t>The </a:t>
                </a:r>
                <a14:m>
                  <m:oMath xmlns:m="http://schemas.openxmlformats.org/officeDocument/2006/math">
                    <m:sSub>
                      <m:sSubPr>
                        <m:ctrlPr>
                          <a:rPr lang="en-US" altLang="zh-CN" sz="1800" i="1" dirty="0">
                            <a:latin typeface="Cambria Math" panose="02040503050406030204" pitchFamily="18" charset="0"/>
                          </a:rPr>
                        </m:ctrlPr>
                      </m:sSubPr>
                      <m:e>
                        <m:r>
                          <a:rPr lang="en-US" altLang="zh-CN" sz="1800" dirty="0">
                            <a:latin typeface="Cambria Math" panose="02040503050406030204" pitchFamily="18" charset="0"/>
                          </a:rPr>
                          <m:t>𝑅</m:t>
                        </m:r>
                      </m:e>
                      <m:sub>
                        <m:r>
                          <m:rPr>
                            <m:nor/>
                          </m:rPr>
                          <a:rPr lang="en-US" altLang="zh-CN" sz="1800" dirty="0"/>
                          <m:t>J</m:t>
                        </m:r>
                        <m:r>
                          <m:rPr>
                            <m:nor/>
                          </m:rPr>
                          <a:rPr lang="en-US" altLang="zh-CN" sz="1800" dirty="0"/>
                          <m:t>/</m:t>
                        </m:r>
                        <m:r>
                          <a:rPr lang="zh-CN" altLang="en-US" sz="1800">
                            <a:latin typeface="Cambria Math" panose="02040503050406030204" pitchFamily="18" charset="0"/>
                          </a:rPr>
                          <m:t>𝜓</m:t>
                        </m:r>
                      </m:sub>
                    </m:sSub>
                    <m:r>
                      <a:rPr lang="zh-CN" altLang="en-US" sz="1800">
                        <a:latin typeface="Cambria Math" panose="02040503050406030204" pitchFamily="18" charset="0"/>
                      </a:rPr>
                      <m:t> </m:t>
                    </m:r>
                  </m:oMath>
                </a14:m>
                <a:r>
                  <a:rPr lang="en-US" altLang="zh-CN" sz="1800" dirty="0"/>
                  <a:t> from </a:t>
                </a:r>
                <a:r>
                  <a:rPr lang="en-US" altLang="zh-CN" sz="1800" dirty="0" err="1"/>
                  <a:t>LHCb</a:t>
                </a:r>
                <a:r>
                  <a:rPr lang="en-US" altLang="zh-CN" sz="1800" dirty="0"/>
                  <a:t> collaboration</a:t>
                </a:r>
              </a:p>
              <a:p>
                <a:endParaRPr lang="en-US" altLang="zh-CN" sz="1800" dirty="0"/>
              </a:p>
              <a:p>
                <a:endParaRPr lang="en-US" altLang="zh-CN" sz="1800" dirty="0"/>
              </a:p>
              <a:p>
                <a:pPr lvl="1"/>
                <a:r>
                  <a:rPr lang="en-US" altLang="zh-CN" sz="1800" dirty="0"/>
                  <a:t>This result lies approximately 2σ above the range of central values predicted by theoretical calculations. </a:t>
                </a:r>
              </a:p>
              <a:p>
                <a:pPr lvl="2"/>
                <a:endParaRPr lang="zh-CN" altLang="zh-CN" dirty="0"/>
              </a:p>
            </p:txBody>
          </p:sp>
        </mc:Choice>
        <mc:Fallback xmlns="">
          <p:sp>
            <p:nvSpPr>
              <p:cNvPr id="12" name="Content Placeholder 2">
                <a:extLst>
                  <a:ext uri="{FF2B5EF4-FFF2-40B4-BE49-F238E27FC236}">
                    <a16:creationId xmlns:a16="http://schemas.microsoft.com/office/drawing/2014/main" id="{6BB6309B-3B27-4737-B1C3-7644FD1989B7}"/>
                  </a:ext>
                </a:extLst>
              </p:cNvPr>
              <p:cNvSpPr txBox="1">
                <a:spLocks noRot="1" noChangeAspect="1" noMove="1" noResize="1" noEditPoints="1" noAdjustHandles="1" noChangeArrowheads="1" noChangeShapeType="1" noTextEdit="1"/>
              </p:cNvSpPr>
              <p:nvPr/>
            </p:nvSpPr>
            <p:spPr bwMode="auto">
              <a:xfrm>
                <a:off x="628345" y="914400"/>
                <a:ext cx="5086655" cy="5403280"/>
              </a:xfrm>
              <a:prstGeom prst="rect">
                <a:avLst/>
              </a:prstGeom>
              <a:blipFill>
                <a:blip r:embed="rId7"/>
                <a:stretch>
                  <a:fillRect l="-719" t="-564"/>
                </a:stretch>
              </a:blipFill>
              <a:ln w="9525">
                <a:noFill/>
                <a:miter lim="800000"/>
                <a:headEnd/>
                <a:tailEnd/>
              </a:ln>
              <a:effectLst/>
            </p:spPr>
            <p:txBody>
              <a:bodyPr/>
              <a:lstStyle/>
              <a:p>
                <a:r>
                  <a:rPr lang="zh-CN" altLang="en-US">
                    <a:noFill/>
                  </a:rPr>
                  <a:t> </a:t>
                </a:r>
              </a:p>
            </p:txBody>
          </p:sp>
        </mc:Fallback>
      </mc:AlternateContent>
      <p:grpSp>
        <p:nvGrpSpPr>
          <p:cNvPr id="9" name="组合 8">
            <a:extLst>
              <a:ext uri="{FF2B5EF4-FFF2-40B4-BE49-F238E27FC236}">
                <a16:creationId xmlns:a16="http://schemas.microsoft.com/office/drawing/2014/main" id="{566D3EBB-F280-4CCE-AD54-9974E063A627}"/>
              </a:ext>
            </a:extLst>
          </p:cNvPr>
          <p:cNvGrpSpPr>
            <a:grpSpLocks noChangeAspect="1"/>
          </p:cNvGrpSpPr>
          <p:nvPr/>
        </p:nvGrpSpPr>
        <p:grpSpPr>
          <a:xfrm>
            <a:off x="6724297" y="1037520"/>
            <a:ext cx="4420843" cy="3001080"/>
            <a:chOff x="5230362" y="1382415"/>
            <a:chExt cx="6486698" cy="4284649"/>
          </a:xfrm>
        </p:grpSpPr>
        <p:pic>
          <p:nvPicPr>
            <p:cNvPr id="13" name="图片 12">
              <a:extLst>
                <a:ext uri="{FF2B5EF4-FFF2-40B4-BE49-F238E27FC236}">
                  <a16:creationId xmlns:a16="http://schemas.microsoft.com/office/drawing/2014/main" id="{74893778-1B76-4F49-B824-D6E2AD9AA280}"/>
                </a:ext>
              </a:extLst>
            </p:cNvPr>
            <p:cNvPicPr>
              <a:picLocks noChangeAspect="1"/>
            </p:cNvPicPr>
            <p:nvPr/>
          </p:nvPicPr>
          <p:blipFill>
            <a:blip r:embed="rId8"/>
            <a:stretch>
              <a:fillRect/>
            </a:stretch>
          </p:blipFill>
          <p:spPr>
            <a:xfrm>
              <a:off x="5230362" y="1382415"/>
              <a:ext cx="6486698" cy="4284649"/>
            </a:xfrm>
            <a:prstGeom prst="rect">
              <a:avLst/>
            </a:prstGeom>
          </p:spPr>
        </p:pic>
        <p:pic>
          <p:nvPicPr>
            <p:cNvPr id="14" name="图片 13">
              <a:extLst>
                <a:ext uri="{FF2B5EF4-FFF2-40B4-BE49-F238E27FC236}">
                  <a16:creationId xmlns:a16="http://schemas.microsoft.com/office/drawing/2014/main" id="{4C873BDE-5DF7-4FA9-A4B3-D7BD959AC13E}"/>
                </a:ext>
              </a:extLst>
            </p:cNvPr>
            <p:cNvPicPr>
              <a:picLocks noChangeAspect="1"/>
            </p:cNvPicPr>
            <p:nvPr/>
          </p:nvPicPr>
          <p:blipFill>
            <a:blip r:embed="rId9"/>
            <a:stretch>
              <a:fillRect/>
            </a:stretch>
          </p:blipFill>
          <p:spPr>
            <a:xfrm>
              <a:off x="5850506" y="2045305"/>
              <a:ext cx="914399" cy="466659"/>
            </a:xfrm>
            <a:prstGeom prst="rect">
              <a:avLst/>
            </a:prstGeom>
          </p:spPr>
        </p:pic>
      </p:grpSp>
      <p:pic>
        <p:nvPicPr>
          <p:cNvPr id="5" name="图片 4">
            <a:extLst>
              <a:ext uri="{FF2B5EF4-FFF2-40B4-BE49-F238E27FC236}">
                <a16:creationId xmlns:a16="http://schemas.microsoft.com/office/drawing/2014/main" id="{D9724987-0F21-4646-ACFC-8C45C1C2C1CE}"/>
              </a:ext>
            </a:extLst>
          </p:cNvPr>
          <p:cNvPicPr>
            <a:picLocks noChangeAspect="1"/>
          </p:cNvPicPr>
          <p:nvPr/>
        </p:nvPicPr>
        <p:blipFill>
          <a:blip r:embed="rId10"/>
          <a:stretch>
            <a:fillRect/>
          </a:stretch>
        </p:blipFill>
        <p:spPr>
          <a:xfrm>
            <a:off x="6724297" y="3962400"/>
            <a:ext cx="4248503" cy="2560546"/>
          </a:xfrm>
          <a:prstGeom prst="rect">
            <a:avLst/>
          </a:prstGeom>
        </p:spPr>
      </p:pic>
      <p:sp>
        <p:nvSpPr>
          <p:cNvPr id="2" name="页脚占位符 1">
            <a:extLst>
              <a:ext uri="{FF2B5EF4-FFF2-40B4-BE49-F238E27FC236}">
                <a16:creationId xmlns:a16="http://schemas.microsoft.com/office/drawing/2014/main" id="{960977E6-7820-4906-BC4F-E04995FF2907}"/>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536518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15</a:t>
            </a:fld>
            <a:endParaRPr lang="en-US"/>
          </a:p>
        </p:txBody>
      </p:sp>
      <p:sp>
        <p:nvSpPr>
          <p:cNvPr id="9" name="Title 1">
            <a:extLst>
              <a:ext uri="{FF2B5EF4-FFF2-40B4-BE49-F238E27FC236}">
                <a16:creationId xmlns:a16="http://schemas.microsoft.com/office/drawing/2014/main" id="{3FED8B44-A308-4A63-9EFB-4632B71C7E2E}"/>
              </a:ext>
            </a:extLst>
          </p:cNvPr>
          <p:cNvSpPr txBox="1">
            <a:spLocks/>
          </p:cNvSpPr>
          <p:nvPr/>
        </p:nvSpPr>
        <p:spPr bwMode="auto">
          <a:xfrm>
            <a:off x="609600" y="228600"/>
            <a:ext cx="109728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Lepton </a:t>
            </a:r>
            <a:r>
              <a:rPr lang="en-US" altLang="zh-CN" sz="3200" b="0" kern="0" dirty="0" err="1">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flavour</a:t>
            </a:r>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 universality </a:t>
            </a:r>
            <a:endParaRPr lang="en-GB"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mc:AlternateContent xmlns:mc="http://schemas.openxmlformats.org/markup-compatibility/2006" xmlns:a14="http://schemas.microsoft.com/office/drawing/2010/main">
        <mc:Choice Requires="a14">
          <p:sp>
            <p:nvSpPr>
              <p:cNvPr id="10" name="Content Placeholder 2">
                <a:extLst>
                  <a:ext uri="{FF2B5EF4-FFF2-40B4-BE49-F238E27FC236}">
                    <a16:creationId xmlns:a16="http://schemas.microsoft.com/office/drawing/2014/main" id="{A5369D9A-A069-48AA-8FAC-1C70DFD01EC3}"/>
                  </a:ext>
                </a:extLst>
              </p:cNvPr>
              <p:cNvSpPr txBox="1">
                <a:spLocks/>
              </p:cNvSpPr>
              <p:nvPr/>
            </p:nvSpPr>
            <p:spPr bwMode="auto">
              <a:xfrm>
                <a:off x="630621" y="1295400"/>
                <a:ext cx="7141779" cy="27891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sz="1800" dirty="0"/>
                  <a:t>Big issue in standard model: do </a:t>
                </a:r>
                <a:r>
                  <a:rPr lang="el-GR" altLang="zh-CN" sz="1800" dirty="0"/>
                  <a:t>τ</a:t>
                </a:r>
                <a:r>
                  <a:rPr lang="en-US" altLang="zh-CN" sz="1800" dirty="0"/>
                  <a:t>(</a:t>
                </a:r>
                <a:r>
                  <a:rPr lang="el-GR" altLang="zh-CN" sz="1800" dirty="0"/>
                  <a:t>μ</a:t>
                </a:r>
                <a:r>
                  <a:rPr lang="en-US" altLang="zh-CN" sz="1800" dirty="0"/>
                  <a:t>) leptons couple as </a:t>
                </a:r>
                <a:r>
                  <a:rPr lang="el-GR" altLang="zh-CN" sz="1800" dirty="0"/>
                  <a:t>μ</a:t>
                </a:r>
                <a:r>
                  <a:rPr lang="en-US" altLang="zh-CN" sz="1800" dirty="0"/>
                  <a:t>(e) leptons do?</a:t>
                </a:r>
              </a:p>
              <a:p>
                <a:endParaRPr lang="en-US" altLang="zh-CN" sz="1800" dirty="0"/>
              </a:p>
              <a:p>
                <a:endParaRPr lang="en-US" altLang="zh-CN" sz="1800" dirty="0"/>
              </a:p>
              <a:p>
                <a:endParaRPr lang="en-US" altLang="zh-CN" sz="1800" dirty="0"/>
              </a:p>
              <a:p>
                <a:r>
                  <a:rPr lang="en-US" altLang="zh-CN" sz="1800" dirty="0"/>
                  <a:t>Semileptonic decay of </a:t>
                </a:r>
                <a14:m>
                  <m:oMath xmlns:m="http://schemas.openxmlformats.org/officeDocument/2006/math">
                    <m:sSub>
                      <m:sSubPr>
                        <m:ctrlPr>
                          <a:rPr lang="en-US" altLang="zh-CN" sz="1800" b="1" i="1" kern="0">
                            <a:solidFill>
                              <a:schemeClr val="tx2"/>
                            </a:solidFill>
                            <a:latin typeface="Cambria Math" panose="02040503050406030204" pitchFamily="18" charset="0"/>
                          </a:rPr>
                        </m:ctrlPr>
                      </m:sSubPr>
                      <m:e>
                        <m:r>
                          <a:rPr lang="en-US" altLang="zh-CN" sz="1800" i="1" kern="0">
                            <a:solidFill>
                              <a:schemeClr val="tx2"/>
                            </a:solidFill>
                            <a:latin typeface="Cambria Math" panose="02040503050406030204" pitchFamily="18" charset="0"/>
                          </a:rPr>
                          <m:t>𝐵</m:t>
                        </m:r>
                      </m:e>
                      <m:sub>
                        <m:r>
                          <a:rPr lang="en-US" altLang="zh-CN" sz="1800" i="1" kern="0">
                            <a:solidFill>
                              <a:schemeClr val="tx2"/>
                            </a:solidFill>
                            <a:latin typeface="Cambria Math" panose="02040503050406030204" pitchFamily="18" charset="0"/>
                          </a:rPr>
                          <m:t>𝑐</m:t>
                        </m:r>
                      </m:sub>
                    </m:sSub>
                    <m:r>
                      <a:rPr lang="en-US" altLang="zh-CN" sz="1800" b="1" i="1" kern="0">
                        <a:solidFill>
                          <a:schemeClr val="tx2"/>
                        </a:solidFill>
                        <a:latin typeface="Cambria Math" panose="02040503050406030204" pitchFamily="18" charset="0"/>
                        <a:ea typeface="Cambria Math" panose="02040503050406030204" pitchFamily="18" charset="0"/>
                      </a:rPr>
                      <m:t>→</m:t>
                    </m:r>
                    <m:r>
                      <a:rPr lang="en-US" altLang="zh-CN" sz="1800" i="1" kern="0">
                        <a:solidFill>
                          <a:schemeClr val="tx2"/>
                        </a:solidFill>
                        <a:latin typeface="Cambria Math" panose="02040503050406030204" pitchFamily="18" charset="0"/>
                        <a:ea typeface="Cambria Math" panose="02040503050406030204" pitchFamily="18" charset="0"/>
                      </a:rPr>
                      <m:t>𝐽</m:t>
                    </m:r>
                    <m:r>
                      <a:rPr lang="en-US" altLang="zh-CN" sz="1800" b="1" i="1" kern="0">
                        <a:solidFill>
                          <a:schemeClr val="tx2"/>
                        </a:solidFill>
                        <a:latin typeface="Cambria Math" panose="02040503050406030204" pitchFamily="18" charset="0"/>
                        <a:ea typeface="Cambria Math" panose="02040503050406030204" pitchFamily="18" charset="0"/>
                      </a:rPr>
                      <m:t>/</m:t>
                    </m:r>
                    <m:r>
                      <a:rPr lang="zh-CN" altLang="en-US" sz="1800" b="1" kern="0">
                        <a:solidFill>
                          <a:schemeClr val="tx2"/>
                        </a:solidFill>
                        <a:latin typeface="Cambria Math" panose="02040503050406030204" pitchFamily="18" charset="0"/>
                      </a:rPr>
                      <m:t>𝜓</m:t>
                    </m:r>
                  </m:oMath>
                </a14:m>
                <a:r>
                  <a:rPr lang="en-US" altLang="zh-CN" sz="1800" b="1" kern="0" dirty="0">
                    <a:solidFill>
                      <a:schemeClr val="tx2"/>
                    </a:solidFill>
                  </a:rPr>
                  <a:t>,</a:t>
                </a:r>
                <a:r>
                  <a:rPr lang="en-US" altLang="zh-CN" sz="1800" dirty="0"/>
                  <a:t> the </a:t>
                </a:r>
                <a14:m>
                  <m:oMath xmlns:m="http://schemas.openxmlformats.org/officeDocument/2006/math">
                    <m:sSub>
                      <m:sSubPr>
                        <m:ctrlPr>
                          <a:rPr lang="en-US" altLang="zh-CN" sz="1800" i="1" dirty="0">
                            <a:latin typeface="Cambria Math" panose="02040503050406030204" pitchFamily="18" charset="0"/>
                          </a:rPr>
                        </m:ctrlPr>
                      </m:sSubPr>
                      <m:e>
                        <m:r>
                          <a:rPr lang="en-US" altLang="zh-CN" sz="1800" dirty="0">
                            <a:latin typeface="Cambria Math" panose="02040503050406030204" pitchFamily="18" charset="0"/>
                          </a:rPr>
                          <m:t>𝑅</m:t>
                        </m:r>
                      </m:e>
                      <m:sub>
                        <m:r>
                          <m:rPr>
                            <m:nor/>
                          </m:rPr>
                          <a:rPr lang="en-US" altLang="zh-CN" sz="1800" i="1" dirty="0"/>
                          <m:t>J</m:t>
                        </m:r>
                        <m:r>
                          <m:rPr>
                            <m:nor/>
                          </m:rPr>
                          <a:rPr lang="en-US" altLang="zh-CN" sz="1800" i="1" dirty="0"/>
                          <m:t>/</m:t>
                        </m:r>
                        <m:r>
                          <a:rPr lang="zh-CN" altLang="en-US" sz="1800">
                            <a:latin typeface="Cambria Math" panose="02040503050406030204" pitchFamily="18" charset="0"/>
                          </a:rPr>
                          <m:t>𝜓</m:t>
                        </m:r>
                      </m:sub>
                    </m:sSub>
                    <m:r>
                      <a:rPr lang="zh-CN" altLang="en-US" sz="1800">
                        <a:latin typeface="Cambria Math" panose="02040503050406030204" pitchFamily="18" charset="0"/>
                      </a:rPr>
                      <m:t> </m:t>
                    </m:r>
                  </m:oMath>
                </a14:m>
                <a:r>
                  <a:rPr lang="en-US" altLang="zh-CN" sz="1800" dirty="0"/>
                  <a:t> from </a:t>
                </a:r>
                <a:r>
                  <a:rPr lang="en-US" altLang="zh-CN" sz="1800" dirty="0" err="1"/>
                  <a:t>LHCb</a:t>
                </a:r>
                <a:r>
                  <a:rPr lang="en-US" altLang="zh-CN" sz="1800" dirty="0"/>
                  <a:t> collaboration</a:t>
                </a:r>
                <a:r>
                  <a:rPr lang="zh-CN" altLang="en-US" sz="1800" b="1" kern="0" dirty="0">
                    <a:solidFill>
                      <a:schemeClr val="tx2"/>
                    </a:solidFill>
                  </a:rPr>
                  <a:t> </a:t>
                </a:r>
                <a:endParaRPr lang="en-US" altLang="zh-CN" sz="1800" dirty="0"/>
              </a:p>
            </p:txBody>
          </p:sp>
        </mc:Choice>
        <mc:Fallback xmlns="">
          <p:sp>
            <p:nvSpPr>
              <p:cNvPr id="10" name="Content Placeholder 2">
                <a:extLst>
                  <a:ext uri="{FF2B5EF4-FFF2-40B4-BE49-F238E27FC236}">
                    <a16:creationId xmlns:a16="http://schemas.microsoft.com/office/drawing/2014/main" id="{A5369D9A-A069-48AA-8FAC-1C70DFD01EC3}"/>
                  </a:ext>
                </a:extLst>
              </p:cNvPr>
              <p:cNvSpPr txBox="1">
                <a:spLocks noRot="1" noChangeAspect="1" noMove="1" noResize="1" noEditPoints="1" noAdjustHandles="1" noChangeArrowheads="1" noChangeShapeType="1" noTextEdit="1"/>
              </p:cNvSpPr>
              <p:nvPr/>
            </p:nvSpPr>
            <p:spPr bwMode="auto">
              <a:xfrm>
                <a:off x="630621" y="1295400"/>
                <a:ext cx="7141779" cy="2789146"/>
              </a:xfrm>
              <a:prstGeom prst="rect">
                <a:avLst/>
              </a:prstGeom>
              <a:blipFill>
                <a:blip r:embed="rId3"/>
                <a:stretch>
                  <a:fillRect l="-512" t="-1313" r="-85"/>
                </a:stretch>
              </a:blipFill>
              <a:ln w="9525">
                <a:noFill/>
                <a:miter lim="800000"/>
                <a:headEnd/>
                <a:tailEnd/>
              </a:ln>
              <a:effectLst/>
            </p:spPr>
            <p:txBody>
              <a:bodyPr/>
              <a:lstStyle/>
              <a:p>
                <a:r>
                  <a:rPr lang="zh-CN" altLang="en-US">
                    <a:noFill/>
                  </a:rPr>
                  <a:t> </a:t>
                </a:r>
              </a:p>
            </p:txBody>
          </p:sp>
        </mc:Fallback>
      </mc:AlternateContent>
      <p:pic>
        <p:nvPicPr>
          <p:cNvPr id="8" name="图片 7">
            <a:extLst>
              <a:ext uri="{FF2B5EF4-FFF2-40B4-BE49-F238E27FC236}">
                <a16:creationId xmlns:a16="http://schemas.microsoft.com/office/drawing/2014/main" id="{9462DE70-E3F8-4C7E-AA7D-B961D86DCF8F}"/>
              </a:ext>
            </a:extLst>
          </p:cNvPr>
          <p:cNvPicPr preferRelativeResize="0">
            <a:picLocks noChangeAspect="1"/>
          </p:cNvPicPr>
          <p:nvPr/>
        </p:nvPicPr>
        <p:blipFill>
          <a:blip r:embed="rId4"/>
          <a:stretch>
            <a:fillRect/>
          </a:stretch>
        </p:blipFill>
        <p:spPr>
          <a:xfrm>
            <a:off x="1600200" y="3249041"/>
            <a:ext cx="4973265" cy="713810"/>
          </a:xfrm>
          <a:prstGeom prst="rect">
            <a:avLst/>
          </a:prstGeom>
        </p:spPr>
      </p:pic>
      <p:sp>
        <p:nvSpPr>
          <p:cNvPr id="12" name="Content Placeholder 2">
            <a:extLst>
              <a:ext uri="{FF2B5EF4-FFF2-40B4-BE49-F238E27FC236}">
                <a16:creationId xmlns:a16="http://schemas.microsoft.com/office/drawing/2014/main" id="{B7B5EBF3-9726-4D02-85FE-3A3907116FF5}"/>
              </a:ext>
            </a:extLst>
          </p:cNvPr>
          <p:cNvSpPr txBox="1">
            <a:spLocks/>
          </p:cNvSpPr>
          <p:nvPr/>
        </p:nvSpPr>
        <p:spPr bwMode="auto">
          <a:xfrm>
            <a:off x="619992" y="4343400"/>
            <a:ext cx="6434782" cy="1524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sz="1800" dirty="0"/>
              <a:t>Such a discrepancy maybe a signal of the violation of lepton universality in Nature’s weak interactions. However, the uncertainty of empirical information is too large to support such a claim. </a:t>
            </a:r>
            <a:endParaRPr lang="en-US" altLang="zh-CN" sz="3200" kern="0" dirty="0"/>
          </a:p>
        </p:txBody>
      </p:sp>
      <p:sp>
        <p:nvSpPr>
          <p:cNvPr id="13" name="矩形 12">
            <a:extLst>
              <a:ext uri="{FF2B5EF4-FFF2-40B4-BE49-F238E27FC236}">
                <a16:creationId xmlns:a16="http://schemas.microsoft.com/office/drawing/2014/main" id="{45D9FEF9-1863-4B11-A44F-39467BAD29B6}"/>
              </a:ext>
            </a:extLst>
          </p:cNvPr>
          <p:cNvSpPr/>
          <p:nvPr/>
        </p:nvSpPr>
        <p:spPr>
          <a:xfrm>
            <a:off x="7263648" y="3249041"/>
            <a:ext cx="4308142" cy="677108"/>
          </a:xfrm>
          <a:prstGeom prst="rect">
            <a:avLst/>
          </a:prstGeom>
        </p:spPr>
        <p:txBody>
          <a:bodyPr wrap="square">
            <a:spAutoFit/>
          </a:bodyPr>
          <a:lstStyle/>
          <a:p>
            <a:r>
              <a:rPr lang="en-US" altLang="zh-CN" sz="1200" dirty="0" err="1"/>
              <a:t>LHCb</a:t>
            </a:r>
            <a:r>
              <a:rPr lang="en-US" altLang="zh-CN" sz="1200" dirty="0"/>
              <a:t>: R. </a:t>
            </a:r>
            <a:r>
              <a:rPr lang="en-US" altLang="zh-CN" sz="1200" dirty="0" err="1"/>
              <a:t>Aaij</a:t>
            </a:r>
            <a:r>
              <a:rPr lang="en-US" altLang="zh-CN" sz="1200" dirty="0"/>
              <a:t> et al. </a:t>
            </a:r>
            <a:r>
              <a:rPr lang="en-US" altLang="zh-CN" sz="1200" dirty="0">
                <a:solidFill>
                  <a:schemeClr val="accent6">
                    <a:lumMod val="75000"/>
                  </a:schemeClr>
                </a:solidFill>
              </a:rPr>
              <a:t>Phys. Rev. Lett., 120(12):121801, 2018.</a:t>
            </a:r>
          </a:p>
          <a:p>
            <a:r>
              <a:rPr lang="en-US" altLang="zh-CN" sz="1200" dirty="0" err="1"/>
              <a:t>lQCD</a:t>
            </a:r>
            <a:r>
              <a:rPr lang="en-US" altLang="zh-CN" sz="1200" dirty="0"/>
              <a:t>: Judd Harrison et al. </a:t>
            </a:r>
            <a:r>
              <a:rPr lang="en-US" altLang="zh-CN" sz="1200" i="1" dirty="0" err="1">
                <a:solidFill>
                  <a:schemeClr val="accent6">
                    <a:lumMod val="75000"/>
                  </a:schemeClr>
                </a:solidFill>
              </a:rPr>
              <a:t>Phys.Rev.Lett</a:t>
            </a:r>
            <a:r>
              <a:rPr lang="en-US" altLang="zh-CN" sz="1200" i="1" dirty="0">
                <a:solidFill>
                  <a:schemeClr val="accent6">
                    <a:lumMod val="75000"/>
                  </a:schemeClr>
                </a:solidFill>
              </a:rPr>
              <a:t>.</a:t>
            </a:r>
            <a:r>
              <a:rPr lang="en-US" altLang="zh-CN" sz="1200" dirty="0">
                <a:solidFill>
                  <a:schemeClr val="accent6">
                    <a:lumMod val="75000"/>
                  </a:schemeClr>
                </a:solidFill>
              </a:rPr>
              <a:t> 125 (2020) 22, 222003</a:t>
            </a:r>
          </a:p>
          <a:p>
            <a:r>
              <a:rPr lang="en-US" altLang="zh-CN" sz="1400" dirty="0">
                <a:solidFill>
                  <a:schemeClr val="accent6">
                    <a:lumMod val="75000"/>
                  </a:schemeClr>
                </a:solidFill>
              </a:rPr>
              <a:t> </a:t>
            </a:r>
            <a:endParaRPr lang="zh-CN" altLang="en-US" sz="1400" dirty="0">
              <a:solidFill>
                <a:schemeClr val="accent6">
                  <a:lumMod val="75000"/>
                </a:schemeClr>
              </a:solidFill>
            </a:endParaRPr>
          </a:p>
        </p:txBody>
      </p:sp>
      <p:pic>
        <p:nvPicPr>
          <p:cNvPr id="4" name="图片 3">
            <a:extLst>
              <a:ext uri="{FF2B5EF4-FFF2-40B4-BE49-F238E27FC236}">
                <a16:creationId xmlns:a16="http://schemas.microsoft.com/office/drawing/2014/main" id="{90286342-350E-4488-8E3A-5F3E61629791}"/>
              </a:ext>
            </a:extLst>
          </p:cNvPr>
          <p:cNvPicPr>
            <a:picLocks noChangeAspect="1"/>
          </p:cNvPicPr>
          <p:nvPr/>
        </p:nvPicPr>
        <p:blipFill>
          <a:blip r:embed="rId5"/>
          <a:stretch>
            <a:fillRect/>
          </a:stretch>
        </p:blipFill>
        <p:spPr>
          <a:xfrm>
            <a:off x="4988990" y="1759841"/>
            <a:ext cx="2214020" cy="747517"/>
          </a:xfrm>
          <a:prstGeom prst="rect">
            <a:avLst/>
          </a:prstGeom>
        </p:spPr>
      </p:pic>
      <p:pic>
        <p:nvPicPr>
          <p:cNvPr id="15" name="图片 14">
            <a:extLst>
              <a:ext uri="{FF2B5EF4-FFF2-40B4-BE49-F238E27FC236}">
                <a16:creationId xmlns:a16="http://schemas.microsoft.com/office/drawing/2014/main" id="{908C8515-1851-4D50-943F-2C22FBEEB9C0}"/>
              </a:ext>
            </a:extLst>
          </p:cNvPr>
          <p:cNvPicPr>
            <a:picLocks noChangeAspect="1"/>
          </p:cNvPicPr>
          <p:nvPr/>
        </p:nvPicPr>
        <p:blipFill>
          <a:blip r:embed="rId6"/>
          <a:stretch>
            <a:fillRect/>
          </a:stretch>
        </p:blipFill>
        <p:spPr>
          <a:xfrm>
            <a:off x="6724297" y="3962400"/>
            <a:ext cx="4248503" cy="2560546"/>
          </a:xfrm>
          <a:prstGeom prst="rect">
            <a:avLst/>
          </a:prstGeom>
        </p:spPr>
      </p:pic>
      <p:sp>
        <p:nvSpPr>
          <p:cNvPr id="2" name="页脚占位符 1">
            <a:extLst>
              <a:ext uri="{FF2B5EF4-FFF2-40B4-BE49-F238E27FC236}">
                <a16:creationId xmlns:a16="http://schemas.microsoft.com/office/drawing/2014/main" id="{A77D35BD-5F74-48F5-98FE-31C496537282}"/>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1947603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16</a:t>
            </a:fld>
            <a:endParaRPr lang="en-US"/>
          </a:p>
        </p:txBody>
      </p:sp>
      <p:sp>
        <p:nvSpPr>
          <p:cNvPr id="9" name="Title 1">
            <a:extLst>
              <a:ext uri="{FF2B5EF4-FFF2-40B4-BE49-F238E27FC236}">
                <a16:creationId xmlns:a16="http://schemas.microsoft.com/office/drawing/2014/main" id="{15A08B48-3D66-4102-8AEB-B08F321B9B92}"/>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Conclusions</a:t>
            </a:r>
            <a:endParaRPr 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mc:AlternateContent xmlns:mc="http://schemas.openxmlformats.org/markup-compatibility/2006" xmlns:a14="http://schemas.microsoft.com/office/drawing/2010/main">
        <mc:Choice Requires="a14">
          <p:sp>
            <p:nvSpPr>
              <p:cNvPr id="5" name="Content Placeholder 2">
                <a:extLst>
                  <a:ext uri="{FF2B5EF4-FFF2-40B4-BE49-F238E27FC236}">
                    <a16:creationId xmlns:a16="http://schemas.microsoft.com/office/drawing/2014/main" id="{209A8753-909B-4B0D-A865-F865FE2C391E}"/>
                  </a:ext>
                </a:extLst>
              </p:cNvPr>
              <p:cNvSpPr txBox="1">
                <a:spLocks/>
              </p:cNvSpPr>
              <p:nvPr/>
            </p:nvSpPr>
            <p:spPr bwMode="auto">
              <a:xfrm>
                <a:off x="1013460" y="1146810"/>
                <a:ext cx="10873740" cy="494919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marL="0" indent="0">
                  <a:buNone/>
                </a:pPr>
                <a:endParaRPr lang="en-US" altLang="zh-CN" dirty="0"/>
              </a:p>
              <a:p>
                <a:r>
                  <a:rPr lang="en-US" altLang="zh-CN" sz="2000" dirty="0"/>
                  <a:t> </a:t>
                </a:r>
                <a14:m>
                  <m:oMath xmlns:m="http://schemas.openxmlformats.org/officeDocument/2006/math">
                    <m:r>
                      <a:rPr lang="en-US" altLang="zh-CN" sz="2000" dirty="0">
                        <a:latin typeface="Cambria Math" panose="02040503050406030204" pitchFamily="18" charset="0"/>
                      </a:rPr>
                      <m:t>𝐾</m:t>
                    </m:r>
                    <m:r>
                      <a:rPr lang="en-US" altLang="zh-CN" sz="2000" dirty="0">
                        <a:latin typeface="Cambria Math" panose="02040503050406030204" pitchFamily="18" charset="0"/>
                      </a:rPr>
                      <m:t>→</m:t>
                    </m:r>
                    <m:r>
                      <m:rPr>
                        <m:nor/>
                      </m:rPr>
                      <a:rPr lang="el-GR" altLang="zh-CN" sz="2000" dirty="0"/>
                      <m:t>π</m:t>
                    </m:r>
                  </m:oMath>
                </a14:m>
                <a:r>
                  <a:rPr lang="en-US" altLang="zh-CN" sz="2000" dirty="0"/>
                  <a:t>, </a:t>
                </a:r>
                <a14:m>
                  <m:oMath xmlns:m="http://schemas.openxmlformats.org/officeDocument/2006/math">
                    <m:r>
                      <a:rPr lang="en-US" altLang="zh-CN" sz="2000" dirty="0">
                        <a:latin typeface="Cambria Math" panose="02040503050406030204" pitchFamily="18" charset="0"/>
                      </a:rPr>
                      <m:t>𝐷</m:t>
                    </m:r>
                    <m:r>
                      <a:rPr lang="en-US" altLang="zh-CN" sz="2000" dirty="0">
                        <a:latin typeface="Cambria Math" panose="02040503050406030204" pitchFamily="18" charset="0"/>
                      </a:rPr>
                      <m:t>→</m:t>
                    </m:r>
                    <m:r>
                      <m:rPr>
                        <m:nor/>
                      </m:rPr>
                      <a:rPr lang="el-GR" altLang="zh-CN" sz="2000" dirty="0"/>
                      <m:t>π</m:t>
                    </m:r>
                  </m:oMath>
                </a14:m>
                <a:r>
                  <a:rPr lang="en-US" altLang="zh-CN" sz="2000" dirty="0"/>
                  <a:t>, </a:t>
                </a:r>
                <a14:m>
                  <m:oMath xmlns:m="http://schemas.openxmlformats.org/officeDocument/2006/math">
                    <m:r>
                      <a:rPr lang="en-US" altLang="zh-CN" sz="2000" dirty="0">
                        <a:latin typeface="Cambria Math" panose="02040503050406030204" pitchFamily="18" charset="0"/>
                      </a:rPr>
                      <m:t>𝐷</m:t>
                    </m:r>
                    <m:r>
                      <a:rPr lang="en-US" altLang="zh-CN" sz="2000" dirty="0">
                        <a:latin typeface="Cambria Math" panose="02040503050406030204" pitchFamily="18" charset="0"/>
                      </a:rPr>
                      <m:t>→</m:t>
                    </m:r>
                    <m:r>
                      <a:rPr lang="en-US" altLang="zh-CN" sz="2000" dirty="0">
                        <a:latin typeface="Cambria Math" panose="02040503050406030204" pitchFamily="18" charset="0"/>
                      </a:rPr>
                      <m:t>𝐾</m:t>
                    </m:r>
                  </m:oMath>
                </a14:m>
                <a:r>
                  <a:rPr lang="en-US" altLang="zh-CN" sz="2000" dirty="0"/>
                  <a:t>, </a:t>
                </a:r>
                <a14:m>
                  <m:oMath xmlns:m="http://schemas.openxmlformats.org/officeDocument/2006/math">
                    <m:sSub>
                      <m:sSubPr>
                        <m:ctrlPr>
                          <a:rPr lang="en-US" altLang="zh-CN" sz="2000" i="1" dirty="0">
                            <a:latin typeface="Cambria Math" panose="02040503050406030204" pitchFamily="18" charset="0"/>
                          </a:rPr>
                        </m:ctrlPr>
                      </m:sSubPr>
                      <m:e>
                        <m:r>
                          <a:rPr lang="en-US" altLang="zh-CN" sz="2000" dirty="0">
                            <a:latin typeface="Cambria Math" panose="02040503050406030204" pitchFamily="18" charset="0"/>
                          </a:rPr>
                          <m:t>𝐷</m:t>
                        </m:r>
                      </m:e>
                      <m:sub>
                        <m:r>
                          <a:rPr lang="en-US" altLang="zh-CN" sz="2000" dirty="0">
                            <a:latin typeface="Cambria Math" panose="02040503050406030204" pitchFamily="18" charset="0"/>
                          </a:rPr>
                          <m:t>𝑠</m:t>
                        </m:r>
                      </m:sub>
                    </m:sSub>
                    <m:r>
                      <a:rPr lang="en-US" altLang="zh-CN" sz="2000" dirty="0">
                        <a:latin typeface="Cambria Math" panose="02040503050406030204" pitchFamily="18" charset="0"/>
                      </a:rPr>
                      <m:t>→</m:t>
                    </m:r>
                    <m:r>
                      <a:rPr lang="en-US" altLang="zh-CN" sz="2000" dirty="0">
                        <a:latin typeface="Cambria Math" panose="02040503050406030204" pitchFamily="18" charset="0"/>
                      </a:rPr>
                      <m:t>𝐾</m:t>
                    </m:r>
                  </m:oMath>
                </a14:m>
                <a:r>
                  <a:rPr lang="en-US" altLang="zh-CN" sz="2000" dirty="0"/>
                  <a:t>, B</a:t>
                </a:r>
                <a14:m>
                  <m:oMath xmlns:m="http://schemas.openxmlformats.org/officeDocument/2006/math">
                    <m:r>
                      <a:rPr lang="en-US" altLang="zh-CN" sz="2000" dirty="0">
                        <a:latin typeface="Cambria Math" panose="02040503050406030204" pitchFamily="18" charset="0"/>
                      </a:rPr>
                      <m:t>→</m:t>
                    </m:r>
                  </m:oMath>
                </a14:m>
                <a:r>
                  <a:rPr lang="en-US" altLang="zh-CN" sz="2000" dirty="0"/>
                  <a:t> </a:t>
                </a:r>
                <a:r>
                  <a:rPr lang="el-GR" altLang="zh-CN" sz="2000" dirty="0"/>
                  <a:t>π</a:t>
                </a:r>
                <a:r>
                  <a:rPr lang="en-US" altLang="zh-CN" sz="2000" dirty="0"/>
                  <a:t> and </a:t>
                </a:r>
                <a14:m>
                  <m:oMath xmlns:m="http://schemas.openxmlformats.org/officeDocument/2006/math">
                    <m:sSub>
                      <m:sSubPr>
                        <m:ctrlPr>
                          <a:rPr lang="en-US" altLang="zh-CN" sz="2000" i="1" dirty="0">
                            <a:latin typeface="Cambria Math" panose="02040503050406030204" pitchFamily="18" charset="0"/>
                          </a:rPr>
                        </m:ctrlPr>
                      </m:sSubPr>
                      <m:e>
                        <m:r>
                          <a:rPr lang="en-US" altLang="zh-CN" sz="2000" dirty="0">
                            <a:latin typeface="Cambria Math" panose="02040503050406030204" pitchFamily="18" charset="0"/>
                          </a:rPr>
                          <m:t>𝐵</m:t>
                        </m:r>
                      </m:e>
                      <m:sub>
                        <m:r>
                          <a:rPr lang="en-US" altLang="zh-CN" sz="2000" dirty="0">
                            <a:latin typeface="Cambria Math" panose="02040503050406030204" pitchFamily="18" charset="0"/>
                          </a:rPr>
                          <m:t>𝑠</m:t>
                        </m:r>
                      </m:sub>
                    </m:sSub>
                    <m:r>
                      <a:rPr lang="en-US" altLang="zh-CN" sz="2000" dirty="0">
                        <a:latin typeface="Cambria Math" panose="02040503050406030204" pitchFamily="18" charset="0"/>
                      </a:rPr>
                      <m:t> →</m:t>
                    </m:r>
                  </m:oMath>
                </a14:m>
                <a:r>
                  <a:rPr lang="en-US" altLang="zh-CN" sz="2000" dirty="0"/>
                  <a:t> K </a:t>
                </a:r>
              </a:p>
              <a:p>
                <a:pPr lvl="1"/>
                <a:r>
                  <a:rPr lang="en-US" altLang="zh-CN" sz="1800" dirty="0"/>
                  <a:t>We compare our results with extant theories and the recent measurements for these processes. Our predictions quantitatively agree with all these theories and the available measured transition form factors; </a:t>
                </a:r>
              </a:p>
              <a:p>
                <a:pPr lvl="1"/>
                <a:r>
                  <a:rPr lang="en-US" altLang="zh-CN" sz="1800" dirty="0"/>
                  <a:t>Provide predictions for the hitherto unmeasured </a:t>
                </a:r>
                <a14:m>
                  <m:oMath xmlns:m="http://schemas.openxmlformats.org/officeDocument/2006/math">
                    <m:sSub>
                      <m:sSubPr>
                        <m:ctrlPr>
                          <a:rPr lang="en-US" altLang="zh-CN" sz="1800" i="1" dirty="0">
                            <a:latin typeface="Cambria Math" panose="02040503050406030204" pitchFamily="18" charset="0"/>
                          </a:rPr>
                        </m:ctrlPr>
                      </m:sSubPr>
                      <m:e>
                        <m:r>
                          <a:rPr lang="en-US" altLang="zh-CN" sz="1800" dirty="0">
                            <a:latin typeface="Cambria Math" panose="02040503050406030204" pitchFamily="18" charset="0"/>
                          </a:rPr>
                          <m:t>𝐷</m:t>
                        </m:r>
                      </m:e>
                      <m:sub>
                        <m:r>
                          <a:rPr lang="en-US" altLang="zh-CN" sz="1800" dirty="0">
                            <a:latin typeface="Cambria Math" panose="02040503050406030204" pitchFamily="18" charset="0"/>
                          </a:rPr>
                          <m:t>𝑠</m:t>
                        </m:r>
                      </m:sub>
                    </m:sSub>
                    <m:r>
                      <a:rPr lang="en-US" altLang="zh-CN" sz="1800" dirty="0">
                        <a:latin typeface="Cambria Math" panose="02040503050406030204" pitchFamily="18" charset="0"/>
                      </a:rPr>
                      <m:t>→</m:t>
                    </m:r>
                    <m:r>
                      <a:rPr lang="en-US" altLang="zh-CN" sz="1800" dirty="0">
                        <a:latin typeface="Cambria Math" panose="02040503050406030204" pitchFamily="18" charset="0"/>
                      </a:rPr>
                      <m:t>𝐾</m:t>
                    </m:r>
                  </m:oMath>
                </a14:m>
                <a:r>
                  <a:rPr lang="en-US" altLang="zh-CN" sz="1800" dirty="0"/>
                  <a:t>, </a:t>
                </a:r>
                <a14:m>
                  <m:oMath xmlns:m="http://schemas.openxmlformats.org/officeDocument/2006/math">
                    <m:sSub>
                      <m:sSubPr>
                        <m:ctrlPr>
                          <a:rPr lang="en-US" altLang="zh-CN" sz="1800" i="1" dirty="0">
                            <a:latin typeface="Cambria Math" panose="02040503050406030204" pitchFamily="18" charset="0"/>
                          </a:rPr>
                        </m:ctrlPr>
                      </m:sSubPr>
                      <m:e>
                        <m:r>
                          <a:rPr lang="en-US" altLang="zh-CN" sz="1800" dirty="0">
                            <a:latin typeface="Cambria Math" panose="02040503050406030204" pitchFamily="18" charset="0"/>
                          </a:rPr>
                          <m:t>𝐵</m:t>
                        </m:r>
                      </m:e>
                      <m:sub>
                        <m:r>
                          <a:rPr lang="en-US" altLang="zh-CN" sz="1800" dirty="0">
                            <a:latin typeface="Cambria Math" panose="02040503050406030204" pitchFamily="18" charset="0"/>
                          </a:rPr>
                          <m:t>𝑠</m:t>
                        </m:r>
                      </m:sub>
                    </m:sSub>
                    <m:r>
                      <a:rPr lang="en-US" altLang="zh-CN" sz="1800" dirty="0">
                        <a:latin typeface="Cambria Math" panose="02040503050406030204" pitchFamily="18" charset="0"/>
                      </a:rPr>
                      <m:t> →</m:t>
                    </m:r>
                  </m:oMath>
                </a14:m>
                <a:r>
                  <a:rPr lang="en-US" altLang="zh-CN" sz="1800" dirty="0"/>
                  <a:t> K form factors and predictions for five unmeasured branching fraction and ratios.</a:t>
                </a:r>
              </a:p>
              <a:p>
                <a:pPr lvl="1"/>
                <a:r>
                  <a:rPr lang="en-US" altLang="zh-CN" sz="1800" dirty="0"/>
                  <a:t>We also improve precision on the value of |</a:t>
                </a:r>
                <a:r>
                  <a:rPr lang="en-US" altLang="zh-CN" sz="1800" dirty="0" err="1"/>
                  <a:t>Vcs</a:t>
                </a:r>
                <a:r>
                  <a:rPr lang="en-US" altLang="zh-CN" sz="1800" dirty="0"/>
                  <a:t>|.</a:t>
                </a:r>
              </a:p>
              <a:p>
                <a:pPr lvl="1"/>
                <a:endParaRPr lang="en-US" altLang="zh-CN" sz="1800" dirty="0"/>
              </a:p>
              <a:p>
                <a:r>
                  <a:rPr lang="en-US" altLang="zh-CN" sz="2000" dirty="0"/>
                  <a:t> </a:t>
                </a:r>
                <a14:m>
                  <m:oMath xmlns:m="http://schemas.openxmlformats.org/officeDocument/2006/math">
                    <m:sSub>
                      <m:sSubPr>
                        <m:ctrlPr>
                          <a:rPr lang="en-US" altLang="zh-CN" sz="1800" i="1" dirty="0">
                            <a:latin typeface="Cambria Math" panose="02040503050406030204" pitchFamily="18" charset="0"/>
                          </a:rPr>
                        </m:ctrlPr>
                      </m:sSubPr>
                      <m:e>
                        <m:r>
                          <a:rPr lang="en-US" altLang="zh-CN" sz="1800" dirty="0">
                            <a:latin typeface="Cambria Math" panose="02040503050406030204" pitchFamily="18" charset="0"/>
                          </a:rPr>
                          <m:t>𝐵</m:t>
                        </m:r>
                      </m:e>
                      <m:sub>
                        <m:r>
                          <a:rPr lang="en-US" altLang="zh-CN" sz="1800" dirty="0">
                            <a:latin typeface="Cambria Math" panose="02040503050406030204" pitchFamily="18" charset="0"/>
                          </a:rPr>
                          <m:t>𝑐</m:t>
                        </m:r>
                      </m:sub>
                    </m:sSub>
                    <m:r>
                      <a:rPr lang="en-US" altLang="zh-CN" sz="1800" dirty="0">
                        <a:latin typeface="Cambria Math" panose="02040503050406030204" pitchFamily="18" charset="0"/>
                      </a:rPr>
                      <m:t>→</m:t>
                    </m:r>
                    <m:sSub>
                      <m:sSubPr>
                        <m:ctrlPr>
                          <a:rPr lang="en-US" altLang="zh-CN" sz="1800" i="1" dirty="0">
                            <a:latin typeface="Cambria Math" panose="02040503050406030204" pitchFamily="18" charset="0"/>
                          </a:rPr>
                        </m:ctrlPr>
                      </m:sSubPr>
                      <m:e>
                        <m:r>
                          <a:rPr lang="zh-CN" altLang="en-US" sz="1800" dirty="0">
                            <a:latin typeface="Cambria Math" panose="02040503050406030204" pitchFamily="18" charset="0"/>
                          </a:rPr>
                          <m:t>𝜂</m:t>
                        </m:r>
                      </m:e>
                      <m:sub>
                        <m:r>
                          <a:rPr lang="en-US" altLang="zh-CN" sz="1800" dirty="0">
                            <a:latin typeface="Cambria Math" panose="02040503050406030204" pitchFamily="18" charset="0"/>
                          </a:rPr>
                          <m:t>𝑐</m:t>
                        </m:r>
                      </m:sub>
                    </m:sSub>
                    <m:r>
                      <m:rPr>
                        <m:nor/>
                      </m:rPr>
                      <a:rPr lang="en-GB" altLang="zh-CN" sz="1800" dirty="0"/>
                      <m:t>,</m:t>
                    </m:r>
                    <m:r>
                      <m:rPr>
                        <m:nor/>
                      </m:rPr>
                      <a:rPr lang="en-US" altLang="zh-CN" sz="1800" dirty="0"/>
                      <m:t> </m:t>
                    </m:r>
                    <m:sSub>
                      <m:sSubPr>
                        <m:ctrlPr>
                          <a:rPr lang="en-US" altLang="zh-CN" sz="1800" i="1" dirty="0">
                            <a:latin typeface="Cambria Math" panose="02040503050406030204" pitchFamily="18" charset="0"/>
                          </a:rPr>
                        </m:ctrlPr>
                      </m:sSubPr>
                      <m:e>
                        <m:r>
                          <a:rPr lang="en-US" altLang="zh-CN" sz="1800" dirty="0">
                            <a:latin typeface="Cambria Math" panose="02040503050406030204" pitchFamily="18" charset="0"/>
                          </a:rPr>
                          <m:t>𝐵</m:t>
                        </m:r>
                      </m:e>
                      <m:sub>
                        <m:r>
                          <a:rPr lang="en-US" altLang="zh-CN" sz="1800" dirty="0">
                            <a:latin typeface="Cambria Math" panose="02040503050406030204" pitchFamily="18" charset="0"/>
                          </a:rPr>
                          <m:t>𝑐</m:t>
                        </m:r>
                      </m:sub>
                    </m:sSub>
                    <m:r>
                      <a:rPr lang="en-US" altLang="zh-CN" sz="1800" dirty="0">
                        <a:latin typeface="Cambria Math" panose="02040503050406030204" pitchFamily="18" charset="0"/>
                      </a:rPr>
                      <m:t>→</m:t>
                    </m:r>
                    <m:r>
                      <m:rPr>
                        <m:nor/>
                      </m:rPr>
                      <a:rPr lang="en-US" altLang="zh-CN" sz="1800" i="1" dirty="0"/>
                      <m:t>J</m:t>
                    </m:r>
                    <m:r>
                      <m:rPr>
                        <m:nor/>
                      </m:rPr>
                      <a:rPr lang="en-US" altLang="zh-CN" sz="1800" dirty="0"/>
                      <m:t>/</m:t>
                    </m:r>
                    <m:r>
                      <a:rPr lang="zh-CN" altLang="en-US" sz="1800">
                        <a:latin typeface="Cambria Math" panose="02040503050406030204" pitchFamily="18" charset="0"/>
                      </a:rPr>
                      <m:t>𝜓</m:t>
                    </m:r>
                  </m:oMath>
                </a14:m>
                <a:endParaRPr lang="en-US" altLang="zh-CN" sz="1800" dirty="0"/>
              </a:p>
              <a:p>
                <a:pPr lvl="1"/>
                <a:r>
                  <a:rPr lang="en-US" altLang="zh-CN" sz="1800" dirty="0"/>
                  <a:t>Combined with other recent results, our analysis confirmed a 2</a:t>
                </a:r>
                <a:r>
                  <a:rPr lang="el-GR" altLang="zh-CN" sz="1800" dirty="0"/>
                  <a:t>σ</a:t>
                </a:r>
                <a:r>
                  <a:rPr lang="en-US" altLang="zh-CN" sz="1800" dirty="0"/>
                  <a:t> discrepancy between the Standard Model prediction for </a:t>
                </a:r>
                <a14:m>
                  <m:oMath xmlns:m="http://schemas.openxmlformats.org/officeDocument/2006/math">
                    <m:sSub>
                      <m:sSubPr>
                        <m:ctrlPr>
                          <a:rPr lang="en-US" altLang="zh-CN" sz="1800" i="1" dirty="0">
                            <a:latin typeface="Cambria Math" panose="02040503050406030204" pitchFamily="18" charset="0"/>
                          </a:rPr>
                        </m:ctrlPr>
                      </m:sSubPr>
                      <m:e>
                        <m:r>
                          <a:rPr lang="en-US" altLang="zh-CN" sz="1800" dirty="0">
                            <a:latin typeface="Cambria Math" panose="02040503050406030204" pitchFamily="18" charset="0"/>
                          </a:rPr>
                          <m:t>𝑅</m:t>
                        </m:r>
                      </m:e>
                      <m:sub>
                        <m:r>
                          <m:rPr>
                            <m:nor/>
                          </m:rPr>
                          <a:rPr lang="en-US" altLang="zh-CN" sz="1800" i="1" dirty="0"/>
                          <m:t>J</m:t>
                        </m:r>
                        <m:r>
                          <m:rPr>
                            <m:nor/>
                          </m:rPr>
                          <a:rPr lang="en-US" altLang="zh-CN" sz="1800" dirty="0"/>
                          <m:t>/</m:t>
                        </m:r>
                        <m:r>
                          <a:rPr lang="zh-CN" altLang="en-US" sz="1800">
                            <a:latin typeface="Cambria Math" panose="02040503050406030204" pitchFamily="18" charset="0"/>
                          </a:rPr>
                          <m:t>𝜓</m:t>
                        </m:r>
                        <m:r>
                          <m:rPr>
                            <m:nor/>
                          </m:rPr>
                          <a:rPr lang="en-US" altLang="zh-CN" sz="1800" dirty="0"/>
                          <m:t> </m:t>
                        </m:r>
                      </m:sub>
                    </m:sSub>
                    <m:r>
                      <a:rPr lang="en-US" altLang="zh-CN" sz="1800" dirty="0">
                        <a:latin typeface="Cambria Math" panose="02040503050406030204" pitchFamily="18" charset="0"/>
                      </a:rPr>
                      <m:t> </m:t>
                    </m:r>
                  </m:oMath>
                </a14:m>
                <a:r>
                  <a:rPr lang="en-US" altLang="zh-CN" sz="1800" dirty="0"/>
                  <a:t>and the single available experimental result. </a:t>
                </a:r>
              </a:p>
              <a:p>
                <a:pPr lvl="1"/>
                <a:r>
                  <a:rPr lang="en-US" altLang="zh-CN" sz="1800" dirty="0"/>
                  <a:t>The uncertainty of existing empirical information is too large to support the violation of lepton </a:t>
                </a:r>
                <a:r>
                  <a:rPr lang="en-US" altLang="zh-CN" sz="1800" dirty="0" err="1"/>
                  <a:t>flavour</a:t>
                </a:r>
                <a:r>
                  <a:rPr lang="en-US" altLang="zh-CN" sz="1800" dirty="0"/>
                  <a:t> universality.</a:t>
                </a:r>
              </a:p>
              <a:p>
                <a:pPr lvl="1"/>
                <a:r>
                  <a:rPr lang="en-US" altLang="zh-CN" sz="1800" dirty="0"/>
                  <a:t>Moreover, we predict </a:t>
                </a:r>
                <a14:m>
                  <m:oMath xmlns:m="http://schemas.openxmlformats.org/officeDocument/2006/math">
                    <m:sSub>
                      <m:sSubPr>
                        <m:ctrlPr>
                          <a:rPr lang="en-US" altLang="zh-CN" sz="1800" i="1" dirty="0">
                            <a:latin typeface="Cambria Math" panose="02040503050406030204" pitchFamily="18" charset="0"/>
                          </a:rPr>
                        </m:ctrlPr>
                      </m:sSubPr>
                      <m:e>
                        <m:r>
                          <a:rPr lang="en-US" altLang="zh-CN" sz="1800" dirty="0">
                            <a:latin typeface="Cambria Math" panose="02040503050406030204" pitchFamily="18" charset="0"/>
                          </a:rPr>
                          <m:t>𝑅</m:t>
                        </m:r>
                      </m:e>
                      <m:sub>
                        <m:sSub>
                          <m:sSubPr>
                            <m:ctrlPr>
                              <a:rPr lang="en-US" altLang="zh-CN" sz="1800" i="1" dirty="0">
                                <a:latin typeface="Cambria Math" panose="02040503050406030204" pitchFamily="18" charset="0"/>
                              </a:rPr>
                            </m:ctrlPr>
                          </m:sSubPr>
                          <m:e>
                            <m:r>
                              <a:rPr lang="zh-CN" altLang="en-US" sz="1800" dirty="0">
                                <a:latin typeface="Cambria Math" panose="02040503050406030204" pitchFamily="18" charset="0"/>
                              </a:rPr>
                              <m:t>𝜂</m:t>
                            </m:r>
                          </m:e>
                          <m:sub>
                            <m:r>
                              <a:rPr lang="en-US" altLang="zh-CN" sz="1800" dirty="0">
                                <a:latin typeface="Cambria Math" panose="02040503050406030204" pitchFamily="18" charset="0"/>
                              </a:rPr>
                              <m:t>𝑐</m:t>
                            </m:r>
                          </m:sub>
                        </m:sSub>
                      </m:sub>
                    </m:sSub>
                  </m:oMath>
                </a14:m>
                <a:r>
                  <a:rPr lang="en-US" altLang="zh-CN" sz="1800" dirty="0"/>
                  <a:t>= 0.313(22), which agrees very well with the mean obtained from modern continuum analyses: 0.31(4).</a:t>
                </a:r>
              </a:p>
              <a:p>
                <a:pPr lvl="1"/>
                <a:endParaRPr lang="en-US" altLang="zh-CN" sz="1800" kern="0" dirty="0"/>
              </a:p>
            </p:txBody>
          </p:sp>
        </mc:Choice>
        <mc:Fallback xmlns="">
          <p:sp>
            <p:nvSpPr>
              <p:cNvPr id="5" name="Content Placeholder 2">
                <a:extLst>
                  <a:ext uri="{FF2B5EF4-FFF2-40B4-BE49-F238E27FC236}">
                    <a16:creationId xmlns:a16="http://schemas.microsoft.com/office/drawing/2014/main" id="{209A8753-909B-4B0D-A865-F865FE2C391E}"/>
                  </a:ext>
                </a:extLst>
              </p:cNvPr>
              <p:cNvSpPr txBox="1">
                <a:spLocks noRot="1" noChangeAspect="1" noMove="1" noResize="1" noEditPoints="1" noAdjustHandles="1" noChangeArrowheads="1" noChangeShapeType="1" noTextEdit="1"/>
              </p:cNvSpPr>
              <p:nvPr/>
            </p:nvSpPr>
            <p:spPr bwMode="auto">
              <a:xfrm>
                <a:off x="1013460" y="1146810"/>
                <a:ext cx="10873740" cy="4949190"/>
              </a:xfrm>
              <a:prstGeom prst="rect">
                <a:avLst/>
              </a:prstGeom>
              <a:blipFill>
                <a:blip r:embed="rId3"/>
                <a:stretch>
                  <a:fillRect l="-504" r="-561" b="-1355"/>
                </a:stretch>
              </a:blipFill>
              <a:ln w="9525">
                <a:noFill/>
                <a:miter lim="800000"/>
                <a:headEnd/>
                <a:tailEnd/>
              </a:ln>
              <a:effectLst/>
            </p:spPr>
            <p:txBody>
              <a:bodyPr/>
              <a:lstStyle/>
              <a:p>
                <a:r>
                  <a:rPr lang="zh-CN" altLang="en-US">
                    <a:noFill/>
                  </a:rPr>
                  <a:t> </a:t>
                </a:r>
              </a:p>
            </p:txBody>
          </p:sp>
        </mc:Fallback>
      </mc:AlternateContent>
      <p:sp>
        <p:nvSpPr>
          <p:cNvPr id="2" name="页脚占位符 1">
            <a:extLst>
              <a:ext uri="{FF2B5EF4-FFF2-40B4-BE49-F238E27FC236}">
                <a16:creationId xmlns:a16="http://schemas.microsoft.com/office/drawing/2014/main" id="{76B39148-7EBB-4557-AB59-C250EB1A92EF}"/>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889796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17</a:t>
            </a:fld>
            <a:endParaRPr lang="en-US"/>
          </a:p>
        </p:txBody>
      </p:sp>
      <p:sp>
        <p:nvSpPr>
          <p:cNvPr id="2" name="矩形 1">
            <a:extLst>
              <a:ext uri="{FF2B5EF4-FFF2-40B4-BE49-F238E27FC236}">
                <a16:creationId xmlns:a16="http://schemas.microsoft.com/office/drawing/2014/main" id="{C82013F5-9EB7-4334-B26F-680AAB5E48C6}"/>
              </a:ext>
            </a:extLst>
          </p:cNvPr>
          <p:cNvSpPr/>
          <p:nvPr/>
        </p:nvSpPr>
        <p:spPr>
          <a:xfrm>
            <a:off x="2209800" y="2644170"/>
            <a:ext cx="7772400" cy="1569660"/>
          </a:xfrm>
          <a:prstGeom prst="rect">
            <a:avLst/>
          </a:prstGeom>
          <a:noFill/>
        </p:spPr>
        <p:txBody>
          <a:bodyPr wrap="square" lIns="91440" tIns="45720" rIns="91440" bIns="45720">
            <a:spAutoFit/>
          </a:bodyPr>
          <a:lstStyle/>
          <a:p>
            <a:pPr algn="ctr"/>
            <a:r>
              <a:rPr lang="en-US" altLang="zh-CN" sz="9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glow rad="228600">
                    <a:schemeClr val="accent3">
                      <a:satMod val="175000"/>
                      <a:alpha val="40000"/>
                    </a:schemeClr>
                  </a:glow>
                  <a:innerShdw blurRad="177800">
                    <a:schemeClr val="accent3">
                      <a:lumMod val="50000"/>
                    </a:schemeClr>
                  </a:innerShdw>
                </a:effectLst>
                <a:latin typeface="Microsoft YaHei UI" panose="020B0503020204020204" pitchFamily="34" charset="-122"/>
                <a:ea typeface="Microsoft YaHei UI" panose="020B0503020204020204" pitchFamily="34" charset="-122"/>
              </a:rPr>
              <a:t>Thank You!</a:t>
            </a:r>
            <a:endParaRPr lang="zh-CN" altLang="en-US" sz="9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glow rad="228600">
                  <a:schemeClr val="accent3">
                    <a:satMod val="175000"/>
                    <a:alpha val="40000"/>
                  </a:schemeClr>
                </a:glow>
                <a:innerShdw blurRad="177800">
                  <a:schemeClr val="accent3">
                    <a:lumMod val="50000"/>
                  </a:schemeClr>
                </a:innerShdw>
              </a:effectLst>
              <a:latin typeface="Microsoft YaHei UI" panose="020B0503020204020204" pitchFamily="34" charset="-122"/>
              <a:ea typeface="Microsoft YaHei UI" panose="020B0503020204020204" pitchFamily="34" charset="-122"/>
            </a:endParaRPr>
          </a:p>
        </p:txBody>
      </p:sp>
      <p:sp>
        <p:nvSpPr>
          <p:cNvPr id="3" name="页脚占位符 2">
            <a:extLst>
              <a:ext uri="{FF2B5EF4-FFF2-40B4-BE49-F238E27FC236}">
                <a16:creationId xmlns:a16="http://schemas.microsoft.com/office/drawing/2014/main" id="{1CD0C0BC-4729-4B49-95CE-EB8DBD44ADAC}"/>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1747312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18</a:t>
            </a:fld>
            <a:endParaRPr lang="en-US"/>
          </a:p>
        </p:txBody>
      </p:sp>
      <p:sp>
        <p:nvSpPr>
          <p:cNvPr id="2" name="页脚占位符 1">
            <a:extLst>
              <a:ext uri="{FF2B5EF4-FFF2-40B4-BE49-F238E27FC236}">
                <a16:creationId xmlns:a16="http://schemas.microsoft.com/office/drawing/2014/main" id="{926E69F2-B947-45BD-AB5E-32E71252EDC8}"/>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301814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19</a:t>
            </a:fld>
            <a:endParaRPr lang="en-US"/>
          </a:p>
        </p:txBody>
      </p:sp>
      <p:sp>
        <p:nvSpPr>
          <p:cNvPr id="5" name="Title 1">
            <a:extLst>
              <a:ext uri="{FF2B5EF4-FFF2-40B4-BE49-F238E27FC236}">
                <a16:creationId xmlns:a16="http://schemas.microsoft.com/office/drawing/2014/main" id="{FB668D12-378D-4BE9-88EF-9B929BC69CA2}"/>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CKM matrix</a:t>
            </a:r>
            <a:endParaRPr lang="zh-CN" alt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a:p>
            <a:endParaRPr 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mc:AlternateContent xmlns:mc="http://schemas.openxmlformats.org/markup-compatibility/2006" xmlns:a14="http://schemas.microsoft.com/office/drawing/2010/main">
        <mc:Choice Requires="a14">
          <p:sp>
            <p:nvSpPr>
              <p:cNvPr id="4" name="内容占位符 3">
                <a:extLst>
                  <a:ext uri="{FF2B5EF4-FFF2-40B4-BE49-F238E27FC236}">
                    <a16:creationId xmlns:a16="http://schemas.microsoft.com/office/drawing/2014/main" id="{23198C24-9C77-4D70-A8E4-B87BB1D6E1F0}"/>
                  </a:ext>
                </a:extLst>
              </p:cNvPr>
              <p:cNvSpPr>
                <a:spLocks noGrp="1"/>
              </p:cNvSpPr>
              <p:nvPr>
                <p:ph idx="1"/>
              </p:nvPr>
            </p:nvSpPr>
            <p:spPr>
              <a:xfrm>
                <a:off x="762000" y="1371600"/>
                <a:ext cx="6858000" cy="4648200"/>
              </a:xfrm>
            </p:spPr>
            <p:txBody>
              <a:bodyPr/>
              <a:lstStyle/>
              <a:p>
                <a:pPr marL="0" indent="0">
                  <a:buNone/>
                </a:pPr>
                <a:r>
                  <a:rPr lang="en-US" altLang="zh-CN" sz="2000" dirty="0"/>
                  <a:t>For the decay of a quark </a:t>
                </a:r>
                <a14:m>
                  <m:oMath xmlns:m="http://schemas.openxmlformats.org/officeDocument/2006/math">
                    <m:r>
                      <a:rPr lang="en-US" altLang="zh-CN" sz="2000" i="1" smtClean="0">
                        <a:latin typeface="Cambria Math" panose="02040503050406030204" pitchFamily="18" charset="0"/>
                      </a:rPr>
                      <m:t>𝑞</m:t>
                    </m:r>
                  </m:oMath>
                </a14:m>
                <a:r>
                  <a:rPr lang="en-US" altLang="zh-CN" sz="2000" dirty="0"/>
                  <a:t> with charge −1/3 to a quark </a:t>
                </a:r>
                <a14:m>
                  <m:oMath xmlns:m="http://schemas.openxmlformats.org/officeDocument/2006/math">
                    <m:sSup>
                      <m:sSupPr>
                        <m:ctrlPr>
                          <a:rPr lang="en-US" altLang="zh-CN" sz="2000" i="1" smtClean="0">
                            <a:latin typeface="Cambria Math" panose="02040503050406030204" pitchFamily="18" charset="0"/>
                          </a:rPr>
                        </m:ctrlPr>
                      </m:sSupPr>
                      <m:e>
                        <m:r>
                          <a:rPr lang="en-US" altLang="zh-CN" sz="2000" b="0" i="1" smtClean="0">
                            <a:latin typeface="Cambria Math" panose="02040503050406030204" pitchFamily="18" charset="0"/>
                          </a:rPr>
                          <m:t>𝑞</m:t>
                        </m:r>
                      </m:e>
                      <m:sup>
                        <m:r>
                          <a:rPr lang="en-US" altLang="zh-CN" sz="2000" b="0" i="1" smtClean="0">
                            <a:latin typeface="Cambria Math" panose="02040503050406030204" pitchFamily="18" charset="0"/>
                          </a:rPr>
                          <m:t>′</m:t>
                        </m:r>
                      </m:sup>
                    </m:sSup>
                  </m:oMath>
                </a14:m>
                <a:r>
                  <a:rPr lang="en-US" altLang="zh-CN" sz="2000" dirty="0"/>
                  <a:t>with charge +2/3,</a:t>
                </a:r>
              </a:p>
              <a:p>
                <a:endParaRPr lang="en-US" altLang="zh-CN" sz="2000" dirty="0"/>
              </a:p>
              <a:p>
                <a:endParaRPr lang="en-US" altLang="zh-CN" sz="2000" dirty="0"/>
              </a:p>
              <a:p>
                <a:pPr marL="0" indent="0">
                  <a:buNone/>
                </a:pPr>
                <a:r>
                  <a:rPr lang="en-US" altLang="zh-CN" sz="2000" dirty="0"/>
                  <a:t>The coupling at the W vertex is proportional to</a:t>
                </a:r>
                <a:r>
                  <a:rPr lang="el-GR" altLang="zh-CN" sz="2000" dirty="0">
                    <a:solidFill>
                      <a:schemeClr val="tx1"/>
                    </a:solidFill>
                    <a:ea typeface="Cambria Math" panose="02040503050406030204" pitchFamily="18" charset="0"/>
                  </a:rPr>
                  <a:t> </a:t>
                </a:r>
                <a14:m>
                  <m:oMath xmlns:m="http://schemas.openxmlformats.org/officeDocument/2006/math">
                    <m:sSub>
                      <m:sSubPr>
                        <m:ctrlPr>
                          <a:rPr lang="el-GR" altLang="zh-CN" sz="2000" i="1">
                            <a:latin typeface="Cambria Math" panose="02040503050406030204" pitchFamily="18" charset="0"/>
                          </a:rPr>
                        </m:ctrlPr>
                      </m:sSubPr>
                      <m:e>
                        <m:r>
                          <a:rPr lang="en-US" altLang="zh-CN" sz="2000">
                            <a:latin typeface="Cambria Math" panose="02040503050406030204" pitchFamily="18" charset="0"/>
                          </a:rPr>
                          <m:t>|</m:t>
                        </m:r>
                        <m:r>
                          <a:rPr lang="en-US" altLang="zh-CN" sz="2000">
                            <a:latin typeface="Cambria Math" panose="02040503050406030204" pitchFamily="18" charset="0"/>
                          </a:rPr>
                          <m:t>𝑉</m:t>
                        </m:r>
                      </m:e>
                      <m:sub>
                        <m:sSup>
                          <m:sSupPr>
                            <m:ctrlPr>
                              <a:rPr lang="en-US" altLang="zh-CN" sz="2000" i="1">
                                <a:latin typeface="Cambria Math" panose="02040503050406030204" pitchFamily="18" charset="0"/>
                              </a:rPr>
                            </m:ctrlPr>
                          </m:sSupPr>
                          <m:e>
                            <m:r>
                              <a:rPr lang="en-US" altLang="zh-CN" sz="2000">
                                <a:latin typeface="Cambria Math" panose="02040503050406030204" pitchFamily="18" charset="0"/>
                              </a:rPr>
                              <m:t>𝑞</m:t>
                            </m:r>
                          </m:e>
                          <m:sup>
                            <m:r>
                              <a:rPr lang="en-US" altLang="zh-CN" sz="2000">
                                <a:latin typeface="Cambria Math" panose="02040503050406030204" pitchFamily="18" charset="0"/>
                              </a:rPr>
                              <m:t>′</m:t>
                            </m:r>
                          </m:sup>
                        </m:sSup>
                        <m:r>
                          <a:rPr lang="en-US" altLang="zh-CN" sz="2000">
                            <a:latin typeface="Cambria Math" panose="02040503050406030204" pitchFamily="18" charset="0"/>
                          </a:rPr>
                          <m:t>𝑞</m:t>
                        </m:r>
                      </m:sub>
                    </m:sSub>
                    <m:r>
                      <a:rPr lang="en-US" altLang="zh-CN" sz="2000">
                        <a:latin typeface="Cambria Math" panose="02040503050406030204" pitchFamily="18" charset="0"/>
                      </a:rPr>
                      <m:t>|</m:t>
                    </m:r>
                  </m:oMath>
                </a14:m>
                <a:r>
                  <a:rPr lang="en-US" altLang="zh-CN" sz="2000" dirty="0"/>
                  <a:t>. The 3 × 3 matrix of these constants, which is known as the CKM matrix</a:t>
                </a:r>
              </a:p>
              <a:p>
                <a:pPr marL="0" indent="0">
                  <a:buNone/>
                </a:pPr>
                <a:endParaRPr lang="en-US" altLang="zh-CN" sz="2000" dirty="0"/>
              </a:p>
              <a:p>
                <a:pPr marL="0" indent="0">
                  <a:buNone/>
                </a:pPr>
                <a:endParaRPr lang="en-US" altLang="zh-CN" sz="2000" dirty="0"/>
              </a:p>
              <a:p>
                <a:pPr marL="0" indent="0">
                  <a:buNone/>
                </a:pPr>
                <a:endParaRPr lang="en-US" altLang="zh-CN" sz="2000" dirty="0"/>
              </a:p>
              <a:p>
                <a:pPr marL="0" indent="0">
                  <a:buNone/>
                </a:pPr>
                <a:endParaRPr lang="en-US" altLang="zh-CN" sz="2000" dirty="0"/>
              </a:p>
              <a:p>
                <a:pPr marL="0" indent="0">
                  <a:buNone/>
                </a:pPr>
                <a:r>
                  <a:rPr lang="en-US" altLang="zh-CN" sz="2000" dirty="0"/>
                  <a:t>T</a:t>
                </a:r>
                <a:r>
                  <a:rPr lang="zh-CN" altLang="en-US" sz="2000" dirty="0"/>
                  <a:t>he determination </a:t>
                </a:r>
                <a:r>
                  <a:rPr lang="en-US" altLang="zh-CN" sz="2000" dirty="0"/>
                  <a:t>of </a:t>
                </a:r>
                <a14:m>
                  <m:oMath xmlns:m="http://schemas.openxmlformats.org/officeDocument/2006/math">
                    <m:d>
                      <m:dPr>
                        <m:begChr m:val="|"/>
                        <m:endChr m:val="|"/>
                        <m:ctrlPr>
                          <a:rPr lang="en-US" altLang="zh-CN" sz="2000" b="0" i="1" smtClean="0">
                            <a:latin typeface="Cambria Math" panose="02040503050406030204" pitchFamily="18" charset="0"/>
                            <a:ea typeface="Cambria Math" panose="02040503050406030204" pitchFamily="18" charset="0"/>
                          </a:rPr>
                        </m:ctrlPr>
                      </m:dPr>
                      <m:e>
                        <m:sSub>
                          <m:sSubPr>
                            <m:ctrlPr>
                              <a:rPr lang="el-GR" altLang="zh-CN" sz="2000" i="1">
                                <a:latin typeface="Cambria Math" panose="02040503050406030204" pitchFamily="18" charset="0"/>
                                <a:ea typeface="Cambria Math" panose="02040503050406030204" pitchFamily="18" charset="0"/>
                              </a:rPr>
                            </m:ctrlPr>
                          </m:sSubPr>
                          <m:e>
                            <m:r>
                              <a:rPr lang="en-US" altLang="zh-CN" sz="2000" i="1">
                                <a:latin typeface="Cambria Math" panose="02040503050406030204" pitchFamily="18" charset="0"/>
                                <a:ea typeface="Cambria Math" panose="02040503050406030204" pitchFamily="18" charset="0"/>
                              </a:rPr>
                              <m:t>𝑉</m:t>
                            </m:r>
                          </m:e>
                          <m:sub>
                            <m:r>
                              <a:rPr lang="en-US" altLang="zh-CN" sz="2000" i="1">
                                <a:latin typeface="Cambria Math" panose="02040503050406030204" pitchFamily="18" charset="0"/>
                              </a:rPr>
                              <m:t>𝑢𝑑</m:t>
                            </m:r>
                          </m:sub>
                        </m:sSub>
                      </m:e>
                    </m:d>
                    <m:r>
                      <a:rPr lang="en-US" altLang="zh-CN" sz="2000" b="0" i="1" smtClean="0">
                        <a:latin typeface="Cambria Math" panose="02040503050406030204" pitchFamily="18" charset="0"/>
                      </a:rPr>
                      <m:t>=0.</m:t>
                    </m:r>
                  </m:oMath>
                </a14:m>
                <a:r>
                  <a:rPr lang="en-US" altLang="zh-CN" sz="2000" dirty="0"/>
                  <a:t>97370(10), </a:t>
                </a:r>
                <a:r>
                  <a:rPr lang="zh-CN" altLang="en-US" sz="2000" dirty="0"/>
                  <a:t>comes from β decay</a:t>
                </a:r>
                <a:r>
                  <a:rPr lang="en-US" altLang="zh-CN" sz="2000" dirty="0"/>
                  <a:t>. For the other elements, the </a:t>
                </a:r>
                <a:r>
                  <a:rPr lang="en-US" altLang="zh-CN" sz="2000" dirty="0" err="1"/>
                  <a:t>semileptonic</a:t>
                </a:r>
                <a:r>
                  <a:rPr lang="en-US" altLang="zh-CN" sz="2000" dirty="0"/>
                  <a:t> decays of mesons play a crucial role to determine them. </a:t>
                </a:r>
                <a:endParaRPr lang="zh-CN" altLang="en-US" sz="2000" dirty="0"/>
              </a:p>
            </p:txBody>
          </p:sp>
        </mc:Choice>
        <mc:Fallback xmlns="">
          <p:sp>
            <p:nvSpPr>
              <p:cNvPr id="4" name="内容占位符 3">
                <a:extLst>
                  <a:ext uri="{FF2B5EF4-FFF2-40B4-BE49-F238E27FC236}">
                    <a16:creationId xmlns:a16="http://schemas.microsoft.com/office/drawing/2014/main" id="{23198C24-9C77-4D70-A8E4-B87BB1D6E1F0}"/>
                  </a:ext>
                </a:extLst>
              </p:cNvPr>
              <p:cNvSpPr>
                <a:spLocks noGrp="1" noRot="1" noChangeAspect="1" noMove="1" noResize="1" noEditPoints="1" noAdjustHandles="1" noChangeArrowheads="1" noChangeShapeType="1" noTextEdit="1"/>
              </p:cNvSpPr>
              <p:nvPr>
                <p:ph idx="1"/>
              </p:nvPr>
            </p:nvSpPr>
            <p:spPr>
              <a:xfrm>
                <a:off x="762000" y="1371600"/>
                <a:ext cx="6858000" cy="4648200"/>
              </a:xfrm>
              <a:blipFill>
                <a:blip r:embed="rId3"/>
                <a:stretch>
                  <a:fillRect l="-889" t="-655" r="-711" b="-917"/>
                </a:stretch>
              </a:blipFill>
            </p:spPr>
            <p:txBody>
              <a:bodyPr/>
              <a:lstStyle/>
              <a:p>
                <a:r>
                  <a:rPr lang="zh-CN" altLang="en-US">
                    <a:noFill/>
                  </a:rPr>
                  <a:t> </a:t>
                </a:r>
              </a:p>
            </p:txBody>
          </p:sp>
        </mc:Fallback>
      </mc:AlternateContent>
      <p:pic>
        <p:nvPicPr>
          <p:cNvPr id="10" name="图片 9">
            <a:extLst>
              <a:ext uri="{FF2B5EF4-FFF2-40B4-BE49-F238E27FC236}">
                <a16:creationId xmlns:a16="http://schemas.microsoft.com/office/drawing/2014/main" id="{04228395-5298-4CA2-B438-1475175F6061}"/>
              </a:ext>
            </a:extLst>
          </p:cNvPr>
          <p:cNvPicPr>
            <a:picLocks noChangeAspect="1"/>
          </p:cNvPicPr>
          <p:nvPr/>
        </p:nvPicPr>
        <p:blipFill>
          <a:blip r:embed="rId4"/>
          <a:stretch>
            <a:fillRect/>
          </a:stretch>
        </p:blipFill>
        <p:spPr>
          <a:xfrm>
            <a:off x="7924800" y="1386840"/>
            <a:ext cx="2997200" cy="1981200"/>
          </a:xfrm>
          <a:prstGeom prst="rect">
            <a:avLst/>
          </a:prstGeom>
        </p:spPr>
      </p:pic>
      <p:pic>
        <p:nvPicPr>
          <p:cNvPr id="11" name="图片 10">
            <a:extLst>
              <a:ext uri="{FF2B5EF4-FFF2-40B4-BE49-F238E27FC236}">
                <a16:creationId xmlns:a16="http://schemas.microsoft.com/office/drawing/2014/main" id="{47070128-DDC5-4DAF-94E5-2A621DA36F03}"/>
              </a:ext>
            </a:extLst>
          </p:cNvPr>
          <p:cNvPicPr>
            <a:picLocks noChangeAspect="1"/>
          </p:cNvPicPr>
          <p:nvPr/>
        </p:nvPicPr>
        <p:blipFill>
          <a:blip r:embed="rId5"/>
          <a:stretch>
            <a:fillRect/>
          </a:stretch>
        </p:blipFill>
        <p:spPr>
          <a:xfrm>
            <a:off x="3105462" y="3798930"/>
            <a:ext cx="2398334" cy="967140"/>
          </a:xfrm>
          <a:prstGeom prst="rect">
            <a:avLst/>
          </a:prstGeom>
        </p:spPr>
      </p:pic>
      <p:pic>
        <p:nvPicPr>
          <p:cNvPr id="12" name="图片 11">
            <a:extLst>
              <a:ext uri="{FF2B5EF4-FFF2-40B4-BE49-F238E27FC236}">
                <a16:creationId xmlns:a16="http://schemas.microsoft.com/office/drawing/2014/main" id="{A5DEADC2-AAC8-4033-BCEC-761115C47325}"/>
              </a:ext>
            </a:extLst>
          </p:cNvPr>
          <p:cNvPicPr>
            <a:picLocks noChangeAspect="1"/>
          </p:cNvPicPr>
          <p:nvPr/>
        </p:nvPicPr>
        <p:blipFill>
          <a:blip r:embed="rId6"/>
          <a:stretch>
            <a:fillRect/>
          </a:stretch>
        </p:blipFill>
        <p:spPr>
          <a:xfrm>
            <a:off x="8004833" y="4011706"/>
            <a:ext cx="2900134" cy="1828800"/>
          </a:xfrm>
          <a:prstGeom prst="rect">
            <a:avLst/>
          </a:prstGeom>
        </p:spPr>
      </p:pic>
      <p:pic>
        <p:nvPicPr>
          <p:cNvPr id="13" name="图片 12">
            <a:extLst>
              <a:ext uri="{FF2B5EF4-FFF2-40B4-BE49-F238E27FC236}">
                <a16:creationId xmlns:a16="http://schemas.microsoft.com/office/drawing/2014/main" id="{C07A1A01-AAA5-4F47-8D37-3DC82E116285}"/>
              </a:ext>
            </a:extLst>
          </p:cNvPr>
          <p:cNvPicPr>
            <a:picLocks noChangeAspect="1"/>
          </p:cNvPicPr>
          <p:nvPr/>
        </p:nvPicPr>
        <p:blipFill>
          <a:blip r:embed="rId7"/>
          <a:stretch>
            <a:fillRect/>
          </a:stretch>
        </p:blipFill>
        <p:spPr>
          <a:xfrm>
            <a:off x="3105462" y="2205164"/>
            <a:ext cx="2398334" cy="320866"/>
          </a:xfrm>
          <a:prstGeom prst="rect">
            <a:avLst/>
          </a:prstGeom>
        </p:spPr>
      </p:pic>
      <p:sp>
        <p:nvSpPr>
          <p:cNvPr id="2" name="页脚占位符 1">
            <a:extLst>
              <a:ext uri="{FF2B5EF4-FFF2-40B4-BE49-F238E27FC236}">
                <a16:creationId xmlns:a16="http://schemas.microsoft.com/office/drawing/2014/main" id="{D3B9B139-4B07-44D5-A085-2B464586A2EF}"/>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239412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2</a:t>
            </a:fld>
            <a:endParaRPr lang="en-US"/>
          </a:p>
        </p:txBody>
      </p:sp>
      <p:sp>
        <p:nvSpPr>
          <p:cNvPr id="5" name="Title 1">
            <a:extLst>
              <a:ext uri="{FF2B5EF4-FFF2-40B4-BE49-F238E27FC236}">
                <a16:creationId xmlns:a16="http://schemas.microsoft.com/office/drawing/2014/main" id="{FB668D12-378D-4BE9-88EF-9B929BC69CA2}"/>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err="1">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Semileptonic</a:t>
            </a:r>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 decays</a:t>
            </a:r>
            <a:endParaRPr 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p:sp>
        <p:nvSpPr>
          <p:cNvPr id="9" name="Content Placeholder 2">
            <a:extLst>
              <a:ext uri="{FF2B5EF4-FFF2-40B4-BE49-F238E27FC236}">
                <a16:creationId xmlns:a16="http://schemas.microsoft.com/office/drawing/2014/main" id="{8951BAAB-A29B-42F2-B006-BD1B6F846E37}"/>
              </a:ext>
            </a:extLst>
          </p:cNvPr>
          <p:cNvSpPr txBox="1">
            <a:spLocks/>
          </p:cNvSpPr>
          <p:nvPr/>
        </p:nvSpPr>
        <p:spPr bwMode="auto">
          <a:xfrm>
            <a:off x="5356860" y="1066800"/>
            <a:ext cx="6248400" cy="5105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marL="0" indent="0">
              <a:buNone/>
            </a:pPr>
            <a:r>
              <a:rPr lang="en-US" altLang="zh-CN" sz="2800" dirty="0"/>
              <a:t>Studies of </a:t>
            </a:r>
            <a:r>
              <a:rPr lang="en-US" altLang="zh-CN" sz="2800" dirty="0" err="1"/>
              <a:t>semileptonic</a:t>
            </a:r>
            <a:r>
              <a:rPr lang="en-US" altLang="zh-CN" sz="2800" dirty="0"/>
              <a:t> decays</a:t>
            </a:r>
          </a:p>
          <a:p>
            <a:r>
              <a:rPr lang="en-US" altLang="zh-CN" sz="2400" dirty="0"/>
              <a:t>are exploited to determine the magnitudes of fundamental parameters of the Standard Model, e.g., the </a:t>
            </a:r>
            <a:r>
              <a:rPr lang="en-US" altLang="zh-CN" sz="2400" dirty="0" err="1"/>
              <a:t>Cabibbo</a:t>
            </a:r>
            <a:r>
              <a:rPr lang="en-US" altLang="zh-CN" sz="2400" dirty="0"/>
              <a:t>-Kobayashi-</a:t>
            </a:r>
            <a:r>
              <a:rPr lang="en-US" altLang="zh-CN" sz="2400" dirty="0" err="1"/>
              <a:t>Maskawa</a:t>
            </a:r>
            <a:r>
              <a:rPr lang="en-US" altLang="zh-CN" sz="2400" dirty="0"/>
              <a:t> (CKM) matrix.</a:t>
            </a:r>
          </a:p>
          <a:p>
            <a:r>
              <a:rPr lang="en-US" altLang="zh-CN" sz="2400" dirty="0"/>
              <a:t>give people a platform to observe the internal structure of hadrons.</a:t>
            </a:r>
          </a:p>
          <a:p>
            <a:r>
              <a:rPr lang="en-US" altLang="zh-CN" sz="2400" dirty="0"/>
              <a:t>proceeding from a heavy-light meson to a (pseudo)-Goldstone mode, analysis of these processes will provide fresh ways of revealing the interplay between Higgs-boson (HB) effects and emergent hadronic mass (EHM).</a:t>
            </a:r>
            <a:endParaRPr lang="en-US" altLang="zh-CN" sz="2000" kern="0" dirty="0"/>
          </a:p>
        </p:txBody>
      </p:sp>
      <p:pic>
        <p:nvPicPr>
          <p:cNvPr id="2" name="图片 1">
            <a:extLst>
              <a:ext uri="{FF2B5EF4-FFF2-40B4-BE49-F238E27FC236}">
                <a16:creationId xmlns:a16="http://schemas.microsoft.com/office/drawing/2014/main" id="{D62F0C82-F194-4BA5-8162-F94BCF2C013A}"/>
              </a:ext>
            </a:extLst>
          </p:cNvPr>
          <p:cNvPicPr>
            <a:picLocks noChangeAspect="1"/>
          </p:cNvPicPr>
          <p:nvPr/>
        </p:nvPicPr>
        <p:blipFill>
          <a:blip r:embed="rId3"/>
          <a:stretch>
            <a:fillRect/>
          </a:stretch>
        </p:blipFill>
        <p:spPr>
          <a:xfrm>
            <a:off x="381000" y="1752600"/>
            <a:ext cx="4744245" cy="3048000"/>
          </a:xfrm>
          <a:prstGeom prst="rect">
            <a:avLst/>
          </a:prstGeom>
        </p:spPr>
      </p:pic>
      <p:sp>
        <p:nvSpPr>
          <p:cNvPr id="3" name="矩形: 圆角 2">
            <a:extLst>
              <a:ext uri="{FF2B5EF4-FFF2-40B4-BE49-F238E27FC236}">
                <a16:creationId xmlns:a16="http://schemas.microsoft.com/office/drawing/2014/main" id="{500ADFC3-0643-487A-A7C2-3F8321C8919D}"/>
              </a:ext>
            </a:extLst>
          </p:cNvPr>
          <p:cNvSpPr/>
          <p:nvPr/>
        </p:nvSpPr>
        <p:spPr bwMode="auto">
          <a:xfrm>
            <a:off x="2590800" y="1676400"/>
            <a:ext cx="2286000" cy="1524000"/>
          </a:xfrm>
          <a:prstGeom prst="roundRect">
            <a:avLst/>
          </a:prstGeom>
          <a:noFill/>
          <a:ln w="19050"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8" name="矩形: 圆角 7">
            <a:extLst>
              <a:ext uri="{FF2B5EF4-FFF2-40B4-BE49-F238E27FC236}">
                <a16:creationId xmlns:a16="http://schemas.microsoft.com/office/drawing/2014/main" id="{B1C0624A-AD4B-4C9B-9873-032EFF3DAD71}"/>
              </a:ext>
            </a:extLst>
          </p:cNvPr>
          <p:cNvSpPr/>
          <p:nvPr/>
        </p:nvSpPr>
        <p:spPr bwMode="auto">
          <a:xfrm>
            <a:off x="3886200" y="3581400"/>
            <a:ext cx="1463040" cy="1219200"/>
          </a:xfrm>
          <a:prstGeom prst="roundRect">
            <a:avLst/>
          </a:prstGeom>
          <a:noFill/>
          <a:ln w="19050" cap="flat" cmpd="sng" algn="ctr">
            <a:solidFill>
              <a:srgbClr val="C0000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cxnSp>
        <p:nvCxnSpPr>
          <p:cNvPr id="16" name="直接箭头连接符 15">
            <a:extLst>
              <a:ext uri="{FF2B5EF4-FFF2-40B4-BE49-F238E27FC236}">
                <a16:creationId xmlns:a16="http://schemas.microsoft.com/office/drawing/2014/main" id="{01F36B38-5DBC-41FB-8930-CDAAAC129BAB}"/>
              </a:ext>
            </a:extLst>
          </p:cNvPr>
          <p:cNvCxnSpPr>
            <a:cxnSpLocks/>
          </p:cNvCxnSpPr>
          <p:nvPr/>
        </p:nvCxnSpPr>
        <p:spPr bwMode="auto">
          <a:xfrm>
            <a:off x="1143000" y="3733800"/>
            <a:ext cx="3048000" cy="838200"/>
          </a:xfrm>
          <a:prstGeom prst="straightConnector1">
            <a:avLst/>
          </a:prstGeom>
          <a:ln w="19050">
            <a:solidFill>
              <a:srgbClr val="5A6099"/>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 name="矩形: 圆角 9">
            <a:extLst>
              <a:ext uri="{FF2B5EF4-FFF2-40B4-BE49-F238E27FC236}">
                <a16:creationId xmlns:a16="http://schemas.microsoft.com/office/drawing/2014/main" id="{5C65CEDA-5646-475D-A99E-C229EAB21E09}"/>
              </a:ext>
            </a:extLst>
          </p:cNvPr>
          <p:cNvSpPr/>
          <p:nvPr/>
        </p:nvSpPr>
        <p:spPr bwMode="auto">
          <a:xfrm>
            <a:off x="228600" y="2667000"/>
            <a:ext cx="1463040" cy="1219200"/>
          </a:xfrm>
          <a:prstGeom prst="roundRect">
            <a:avLst/>
          </a:prstGeom>
          <a:noFill/>
          <a:ln w="19050" cap="flat" cmpd="sng" algn="ctr">
            <a:solidFill>
              <a:srgbClr val="C0000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4" name="页脚占位符 3">
            <a:extLst>
              <a:ext uri="{FF2B5EF4-FFF2-40B4-BE49-F238E27FC236}">
                <a16:creationId xmlns:a16="http://schemas.microsoft.com/office/drawing/2014/main" id="{019181DF-7D64-4CE9-BCB4-38D085669197}"/>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159330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xit" presetSubtype="0" fill="hold" grpId="1" nodeType="withEffect">
                                  <p:stCondLst>
                                    <p:cond delay="0"/>
                                  </p:stCondLst>
                                  <p:childTnLst>
                                    <p:set>
                                      <p:cBhvr>
                                        <p:cTn id="26" dur="1" fill="hold">
                                          <p:stCondLst>
                                            <p:cond delay="0"/>
                                          </p:stCondLst>
                                        </p:cTn>
                                        <p:tgtEl>
                                          <p:spTgt spid="3"/>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10"/>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8"/>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8" grpId="0" animBg="1"/>
      <p:bldP spid="8" grpId="1" animBg="1"/>
      <p:bldP spid="10" grpId="0" animBg="1"/>
      <p:bldP spid="10"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50757D48-4001-4077-9EBB-4C7C4DF59BFD}"/>
              </a:ext>
            </a:extLst>
          </p:cNvPr>
          <p:cNvPicPr>
            <a:picLocks noChangeAspect="1"/>
          </p:cNvPicPr>
          <p:nvPr/>
        </p:nvPicPr>
        <p:blipFill>
          <a:blip r:embed="rId3"/>
          <a:stretch>
            <a:fillRect/>
          </a:stretch>
        </p:blipFill>
        <p:spPr>
          <a:xfrm>
            <a:off x="6824943" y="3505200"/>
            <a:ext cx="3766857" cy="2915619"/>
          </a:xfrm>
          <a:prstGeom prst="rect">
            <a:avLst/>
          </a:prstGeom>
        </p:spPr>
      </p:pic>
      <p:sp>
        <p:nvSpPr>
          <p:cNvPr id="6" name="Slide Number Placeholder 5"/>
          <p:cNvSpPr>
            <a:spLocks noGrp="1"/>
          </p:cNvSpPr>
          <p:nvPr>
            <p:ph type="sldNum" sz="quarter" idx="12"/>
          </p:nvPr>
        </p:nvSpPr>
        <p:spPr/>
        <p:txBody>
          <a:bodyPr/>
          <a:lstStyle/>
          <a:p>
            <a:fld id="{87034D8C-3CB4-402A-BC46-2AB14C0FE90A}" type="slidenum">
              <a:rPr lang="en-US" smtClean="0"/>
              <a:pPr/>
              <a:t>20</a:t>
            </a:fld>
            <a:endParaRPr lang="en-US"/>
          </a:p>
        </p:txBody>
      </p:sp>
      <p:sp>
        <p:nvSpPr>
          <p:cNvPr id="5" name="Title 1">
            <a:extLst>
              <a:ext uri="{FF2B5EF4-FFF2-40B4-BE49-F238E27FC236}">
                <a16:creationId xmlns:a16="http://schemas.microsoft.com/office/drawing/2014/main" id="{FB668D12-378D-4BE9-88EF-9B929BC69CA2}"/>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Strong interaction</a:t>
            </a:r>
            <a:endParaRPr 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mc:AlternateContent xmlns:mc="http://schemas.openxmlformats.org/markup-compatibility/2006" xmlns:a14="http://schemas.microsoft.com/office/drawing/2010/main">
        <mc:Choice Requires="a14">
          <p:sp>
            <p:nvSpPr>
              <p:cNvPr id="4" name="内容占位符 3">
                <a:extLst>
                  <a:ext uri="{FF2B5EF4-FFF2-40B4-BE49-F238E27FC236}">
                    <a16:creationId xmlns:a16="http://schemas.microsoft.com/office/drawing/2014/main" id="{23198C24-9C77-4D70-A8E4-B87BB1D6E1F0}"/>
                  </a:ext>
                </a:extLst>
              </p:cNvPr>
              <p:cNvSpPr>
                <a:spLocks noGrp="1"/>
              </p:cNvSpPr>
              <p:nvPr>
                <p:ph idx="1"/>
              </p:nvPr>
            </p:nvSpPr>
            <p:spPr>
              <a:xfrm>
                <a:off x="741677" y="1337310"/>
                <a:ext cx="5963923" cy="4343400"/>
              </a:xfrm>
            </p:spPr>
            <p:txBody>
              <a:bodyPr/>
              <a:lstStyle/>
              <a:p>
                <a:pPr marL="0" indent="0">
                  <a:buNone/>
                </a:pPr>
                <a:r>
                  <a:rPr lang="en-US" altLang="zh-CN" dirty="0"/>
                  <a:t>Pion contains one valence </a:t>
                </a:r>
                <a14:m>
                  <m:oMath xmlns:m="http://schemas.openxmlformats.org/officeDocument/2006/math">
                    <m:r>
                      <a:rPr lang="en-US" altLang="zh-CN" b="0" i="1" smtClean="0">
                        <a:latin typeface="Cambria Math" panose="02040503050406030204" pitchFamily="18" charset="0"/>
                      </a:rPr>
                      <m:t>𝑢</m:t>
                    </m:r>
                  </m:oMath>
                </a14:m>
                <a:r>
                  <a:rPr lang="en-US" altLang="zh-CN" dirty="0"/>
                  <a:t>-quark, one valence </a:t>
                </a:r>
                <a14:m>
                  <m:oMath xmlns:m="http://schemas.openxmlformats.org/officeDocument/2006/math">
                    <m:acc>
                      <m:accPr>
                        <m:chr m:val="̅"/>
                        <m:ctrlPr>
                          <a:rPr lang="zh-CN" altLang="en-US" i="1">
                            <a:latin typeface="Cambria Math" panose="02040503050406030204" pitchFamily="18" charset="0"/>
                          </a:rPr>
                        </m:ctrlPr>
                      </m:accPr>
                      <m:e>
                        <m:r>
                          <a:rPr lang="en-US" altLang="zh-CN" i="1">
                            <a:latin typeface="Cambria Math" panose="02040503050406030204" pitchFamily="18" charset="0"/>
                          </a:rPr>
                          <m:t>𝑑</m:t>
                        </m:r>
                      </m:e>
                    </m:acc>
                  </m:oMath>
                </a14:m>
                <a:r>
                  <a:rPr lang="en-US" altLang="zh-CN" dirty="0"/>
                  <a:t>-quark, and infinitely many gluons and sea quarks. These quarks are bound together by the strong interactions, described by quantum chromodynamics (QCD).</a:t>
                </a:r>
              </a:p>
              <a:p>
                <a:pPr marL="0" indent="0">
                  <a:buNone/>
                </a:pPr>
                <a:endParaRPr lang="en-US" altLang="zh-CN" dirty="0"/>
              </a:p>
              <a:p>
                <a:pPr marL="0" indent="0">
                  <a:buNone/>
                </a:pPr>
                <a:r>
                  <a:rPr lang="en-US" altLang="zh-CN" dirty="0"/>
                  <a:t>These interactions are hard for people to make predictions with perturbative approaches due to the large coupling at the typical energy scales in low energy.</a:t>
                </a:r>
              </a:p>
            </p:txBody>
          </p:sp>
        </mc:Choice>
        <mc:Fallback xmlns="">
          <p:sp>
            <p:nvSpPr>
              <p:cNvPr id="4" name="内容占位符 3">
                <a:extLst>
                  <a:ext uri="{FF2B5EF4-FFF2-40B4-BE49-F238E27FC236}">
                    <a16:creationId xmlns:a16="http://schemas.microsoft.com/office/drawing/2014/main" id="{23198C24-9C77-4D70-A8E4-B87BB1D6E1F0}"/>
                  </a:ext>
                </a:extLst>
              </p:cNvPr>
              <p:cNvSpPr>
                <a:spLocks noGrp="1" noRot="1" noChangeAspect="1" noMove="1" noResize="1" noEditPoints="1" noAdjustHandles="1" noChangeArrowheads="1" noChangeShapeType="1" noTextEdit="1"/>
              </p:cNvSpPr>
              <p:nvPr>
                <p:ph idx="1"/>
              </p:nvPr>
            </p:nvSpPr>
            <p:spPr>
              <a:xfrm>
                <a:off x="741677" y="1337310"/>
                <a:ext cx="5963923" cy="4343400"/>
              </a:xfrm>
              <a:blipFill>
                <a:blip r:embed="rId4"/>
                <a:stretch>
                  <a:fillRect l="-1329" t="-561" r="-3272"/>
                </a:stretch>
              </a:blipFill>
            </p:spPr>
            <p:txBody>
              <a:bodyPr/>
              <a:lstStyle/>
              <a:p>
                <a:r>
                  <a:rPr lang="zh-CN" altLang="en-US">
                    <a:noFill/>
                  </a:rPr>
                  <a:t> </a:t>
                </a:r>
              </a:p>
            </p:txBody>
          </p:sp>
        </mc:Fallback>
      </mc:AlternateContent>
      <p:pic>
        <p:nvPicPr>
          <p:cNvPr id="2" name="图片 1">
            <a:extLst>
              <a:ext uri="{FF2B5EF4-FFF2-40B4-BE49-F238E27FC236}">
                <a16:creationId xmlns:a16="http://schemas.microsoft.com/office/drawing/2014/main" id="{04366C07-01D0-4A33-87F1-BD33D81E88BE}"/>
              </a:ext>
            </a:extLst>
          </p:cNvPr>
          <p:cNvPicPr>
            <a:picLocks noChangeAspect="1"/>
          </p:cNvPicPr>
          <p:nvPr/>
        </p:nvPicPr>
        <p:blipFill>
          <a:blip r:embed="rId5"/>
          <a:stretch>
            <a:fillRect/>
          </a:stretch>
        </p:blipFill>
        <p:spPr>
          <a:xfrm>
            <a:off x="7431318" y="381000"/>
            <a:ext cx="2779482" cy="2746344"/>
          </a:xfrm>
          <a:prstGeom prst="rect">
            <a:avLst/>
          </a:prstGeom>
        </p:spPr>
      </p:pic>
      <p:sp>
        <p:nvSpPr>
          <p:cNvPr id="15" name="Title 1">
            <a:extLst>
              <a:ext uri="{FF2B5EF4-FFF2-40B4-BE49-F238E27FC236}">
                <a16:creationId xmlns:a16="http://schemas.microsoft.com/office/drawing/2014/main" id="{97DCF0B4-3E88-4AD2-B97A-87AC067797DE}"/>
              </a:ext>
            </a:extLst>
          </p:cNvPr>
          <p:cNvSpPr>
            <a:spLocks noGrp="1"/>
          </p:cNvSpPr>
          <p:nvPr>
            <p:ph type="title"/>
          </p:nvPr>
        </p:nvSpPr>
        <p:spPr>
          <a:xfrm>
            <a:off x="7162800" y="6293785"/>
            <a:ext cx="3523318" cy="488015"/>
          </a:xfrm>
        </p:spPr>
        <p:txBody>
          <a:bodyPr/>
          <a:lstStyle/>
          <a:p>
            <a:pPr algn="ctr"/>
            <a:r>
              <a:rPr lang="en-US" sz="18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eflection blurRad="6350" stA="55000" endA="300" endPos="45500" dir="5400000" sy="-100000" algn="bl" rotWithShape="0"/>
                </a:effectLst>
              </a:rPr>
              <a:t>QCD’s Running Coupling</a:t>
            </a:r>
            <a:endParaRPr lang="en-US" sz="2000" dirty="0"/>
          </a:p>
        </p:txBody>
      </p:sp>
      <p:sp>
        <p:nvSpPr>
          <p:cNvPr id="7" name="矩形 6">
            <a:extLst>
              <a:ext uri="{FF2B5EF4-FFF2-40B4-BE49-F238E27FC236}">
                <a16:creationId xmlns:a16="http://schemas.microsoft.com/office/drawing/2014/main" id="{4957DC0A-DB34-4C17-8B86-6296A7CBE168}"/>
              </a:ext>
            </a:extLst>
          </p:cNvPr>
          <p:cNvSpPr/>
          <p:nvPr/>
        </p:nvSpPr>
        <p:spPr>
          <a:xfrm>
            <a:off x="10001164" y="750250"/>
            <a:ext cx="2173518" cy="461665"/>
          </a:xfrm>
          <a:prstGeom prst="rect">
            <a:avLst/>
          </a:prstGeom>
        </p:spPr>
        <p:txBody>
          <a:bodyPr wrap="square">
            <a:spAutoFit/>
          </a:bodyPr>
          <a:lstStyle/>
          <a:p>
            <a:r>
              <a:rPr lang="en-US" altLang="zh-CN" sz="1200" i="1" dirty="0" err="1">
                <a:latin typeface="-apple-system"/>
              </a:rPr>
              <a:t>Ya</a:t>
            </a:r>
            <a:r>
              <a:rPr lang="en-US" altLang="zh-CN" sz="1200" i="1" dirty="0">
                <a:latin typeface="-apple-system"/>
              </a:rPr>
              <a:t> Lu, </a:t>
            </a:r>
            <a:r>
              <a:rPr lang="en-US" altLang="zh-CN" sz="1200" dirty="0"/>
              <a:t> </a:t>
            </a:r>
            <a:r>
              <a:rPr lang="en-US" altLang="zh-CN" sz="1200" i="1" dirty="0"/>
              <a:t>et al</a:t>
            </a:r>
            <a:r>
              <a:rPr lang="en-US" altLang="zh-CN" sz="1200" dirty="0"/>
              <a:t> </a:t>
            </a:r>
          </a:p>
          <a:p>
            <a:r>
              <a:rPr lang="en-US" altLang="zh-CN" sz="1200" i="1" dirty="0" err="1">
                <a:solidFill>
                  <a:schemeClr val="accent6">
                    <a:lumMod val="75000"/>
                  </a:schemeClr>
                </a:solidFill>
                <a:latin typeface="-apple-system"/>
              </a:rPr>
              <a:t>Phys.Lett.B</a:t>
            </a:r>
            <a:r>
              <a:rPr lang="en-US" altLang="zh-CN" sz="1200" dirty="0">
                <a:solidFill>
                  <a:schemeClr val="accent6">
                    <a:lumMod val="75000"/>
                  </a:schemeClr>
                </a:solidFill>
                <a:latin typeface="-apple-system"/>
              </a:rPr>
              <a:t> 830 (2022) 137130</a:t>
            </a:r>
            <a:endParaRPr lang="zh-CN" altLang="en-US" sz="1200" dirty="0">
              <a:solidFill>
                <a:schemeClr val="accent6">
                  <a:lumMod val="75000"/>
                </a:schemeClr>
              </a:solidFill>
            </a:endParaRPr>
          </a:p>
        </p:txBody>
      </p:sp>
      <p:sp>
        <p:nvSpPr>
          <p:cNvPr id="9" name="矩形 8">
            <a:extLst>
              <a:ext uri="{FF2B5EF4-FFF2-40B4-BE49-F238E27FC236}">
                <a16:creationId xmlns:a16="http://schemas.microsoft.com/office/drawing/2014/main" id="{F7447516-3335-4E40-9F15-8C35606405D2}"/>
              </a:ext>
            </a:extLst>
          </p:cNvPr>
          <p:cNvSpPr/>
          <p:nvPr/>
        </p:nvSpPr>
        <p:spPr>
          <a:xfrm>
            <a:off x="7620000" y="3250189"/>
            <a:ext cx="3200400" cy="276999"/>
          </a:xfrm>
          <a:prstGeom prst="rect">
            <a:avLst/>
          </a:prstGeom>
        </p:spPr>
        <p:txBody>
          <a:bodyPr wrap="square">
            <a:spAutoFit/>
          </a:bodyPr>
          <a:lstStyle/>
          <a:p>
            <a:r>
              <a:rPr lang="en-US" altLang="zh-CN" sz="1200" dirty="0"/>
              <a:t>Z.-F. Cui </a:t>
            </a:r>
            <a:r>
              <a:rPr lang="en-US" altLang="zh-CN" sz="1200" i="1" dirty="0"/>
              <a:t>et al</a:t>
            </a:r>
            <a:r>
              <a:rPr lang="en-US" altLang="zh-CN" sz="1200" dirty="0"/>
              <a:t> </a:t>
            </a:r>
            <a:r>
              <a:rPr lang="en-US" altLang="zh-CN" sz="1200" dirty="0">
                <a:solidFill>
                  <a:schemeClr val="accent6">
                    <a:lumMod val="75000"/>
                  </a:schemeClr>
                </a:solidFill>
              </a:rPr>
              <a:t>2020</a:t>
            </a:r>
            <a:r>
              <a:rPr lang="en-US" altLang="zh-CN" sz="1200" dirty="0"/>
              <a:t> </a:t>
            </a:r>
            <a:r>
              <a:rPr lang="en-US" altLang="zh-CN" sz="1200" i="1" dirty="0">
                <a:solidFill>
                  <a:schemeClr val="accent6">
                    <a:lumMod val="75000"/>
                  </a:schemeClr>
                </a:solidFill>
              </a:rPr>
              <a:t>Chinese Phys. C</a:t>
            </a:r>
            <a:r>
              <a:rPr lang="en-US" altLang="zh-CN" sz="1200" dirty="0">
                <a:solidFill>
                  <a:schemeClr val="accent6">
                    <a:lumMod val="75000"/>
                  </a:schemeClr>
                </a:solidFill>
              </a:rPr>
              <a:t> </a:t>
            </a:r>
            <a:r>
              <a:rPr lang="en-US" altLang="zh-CN" sz="1200" b="1" dirty="0">
                <a:solidFill>
                  <a:schemeClr val="accent6">
                    <a:lumMod val="75000"/>
                  </a:schemeClr>
                </a:solidFill>
              </a:rPr>
              <a:t>44</a:t>
            </a:r>
            <a:r>
              <a:rPr lang="en-US" altLang="zh-CN" sz="1200" dirty="0">
                <a:solidFill>
                  <a:schemeClr val="accent6">
                    <a:lumMod val="75000"/>
                  </a:schemeClr>
                </a:solidFill>
              </a:rPr>
              <a:t> 083102</a:t>
            </a:r>
            <a:endParaRPr lang="zh-CN" altLang="en-US" sz="1200" dirty="0">
              <a:solidFill>
                <a:schemeClr val="accent6">
                  <a:lumMod val="75000"/>
                </a:schemeClr>
              </a:solidFill>
            </a:endParaRPr>
          </a:p>
        </p:txBody>
      </p:sp>
      <p:sp>
        <p:nvSpPr>
          <p:cNvPr id="8" name="矩形 7">
            <a:extLst>
              <a:ext uri="{FF2B5EF4-FFF2-40B4-BE49-F238E27FC236}">
                <a16:creationId xmlns:a16="http://schemas.microsoft.com/office/drawing/2014/main" id="{1B8E2A14-9BE2-4593-A1C9-D0C7EB667CD9}"/>
              </a:ext>
            </a:extLst>
          </p:cNvPr>
          <p:cNvSpPr/>
          <p:nvPr/>
        </p:nvSpPr>
        <p:spPr bwMode="auto">
          <a:xfrm>
            <a:off x="7431318" y="3650033"/>
            <a:ext cx="722082" cy="381000"/>
          </a:xfrm>
          <a:prstGeom prst="rect">
            <a:avLst/>
          </a:prstGeom>
          <a:noFill/>
          <a:ln w="285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10" name="页脚占位符 9">
            <a:extLst>
              <a:ext uri="{FF2B5EF4-FFF2-40B4-BE49-F238E27FC236}">
                <a16:creationId xmlns:a16="http://schemas.microsoft.com/office/drawing/2014/main" id="{0B2989BA-555C-4D8A-955D-4F832F6EC1B7}"/>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27199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7" grpId="0"/>
      <p:bldP spid="9" grpId="0"/>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21</a:t>
            </a:fld>
            <a:endParaRPr lang="en-US"/>
          </a:p>
        </p:txBody>
      </p:sp>
      <p:sp>
        <p:nvSpPr>
          <p:cNvPr id="13" name="Title 1">
            <a:extLst>
              <a:ext uri="{FF2B5EF4-FFF2-40B4-BE49-F238E27FC236}">
                <a16:creationId xmlns:a16="http://schemas.microsoft.com/office/drawing/2014/main" id="{E39BDD9E-FB75-4811-9688-D0A0B0A8080A}"/>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Dyson-Schwinger Equations</a:t>
            </a:r>
            <a:endParaRPr lang="en-US" sz="3200" kern="0" dirty="0"/>
          </a:p>
        </p:txBody>
      </p:sp>
      <p:pic>
        <p:nvPicPr>
          <p:cNvPr id="10" name="图片 9">
            <a:extLst>
              <a:ext uri="{FF2B5EF4-FFF2-40B4-BE49-F238E27FC236}">
                <a16:creationId xmlns:a16="http://schemas.microsoft.com/office/drawing/2014/main" id="{2C64443F-7976-4A4F-B82E-F3AFA58EE1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2350" y="5105400"/>
            <a:ext cx="5067300" cy="921327"/>
          </a:xfrm>
          <a:prstGeom prst="rect">
            <a:avLst/>
          </a:prstGeom>
        </p:spPr>
      </p:pic>
      <p:pic>
        <p:nvPicPr>
          <p:cNvPr id="3" name="图片 2">
            <a:extLst>
              <a:ext uri="{FF2B5EF4-FFF2-40B4-BE49-F238E27FC236}">
                <a16:creationId xmlns:a16="http://schemas.microsoft.com/office/drawing/2014/main" id="{775AA490-88E3-4E6E-A729-C309FD26AE4A}"/>
              </a:ext>
            </a:extLst>
          </p:cNvPr>
          <p:cNvPicPr>
            <a:picLocks noChangeAspect="1"/>
          </p:cNvPicPr>
          <p:nvPr/>
        </p:nvPicPr>
        <p:blipFill rotWithShape="1">
          <a:blip r:embed="rId4"/>
          <a:srcRect r="45333" b="11508"/>
          <a:stretch/>
        </p:blipFill>
        <p:spPr>
          <a:xfrm>
            <a:off x="4533899" y="3401741"/>
            <a:ext cx="3124200" cy="341551"/>
          </a:xfrm>
          <a:prstGeom prst="rect">
            <a:avLst/>
          </a:prstGeom>
        </p:spPr>
      </p:pic>
      <p:pic>
        <p:nvPicPr>
          <p:cNvPr id="20" name="图片 19">
            <a:extLst>
              <a:ext uri="{FF2B5EF4-FFF2-40B4-BE49-F238E27FC236}">
                <a16:creationId xmlns:a16="http://schemas.microsoft.com/office/drawing/2014/main" id="{CF25A02C-C9F9-49AD-B1E7-EEC81CF4B0D9}"/>
              </a:ext>
            </a:extLst>
          </p:cNvPr>
          <p:cNvPicPr>
            <a:picLocks noChangeAspect="1"/>
          </p:cNvPicPr>
          <p:nvPr/>
        </p:nvPicPr>
        <p:blipFill>
          <a:blip r:embed="rId5"/>
          <a:stretch>
            <a:fillRect/>
          </a:stretch>
        </p:blipFill>
        <p:spPr>
          <a:xfrm>
            <a:off x="3143025" y="4495800"/>
            <a:ext cx="6077175" cy="633639"/>
          </a:xfrm>
          <a:prstGeom prst="rect">
            <a:avLst/>
          </a:prstGeom>
        </p:spPr>
      </p:pic>
      <p:sp>
        <p:nvSpPr>
          <p:cNvPr id="12" name="Content Placeholder 2">
            <a:extLst>
              <a:ext uri="{FF2B5EF4-FFF2-40B4-BE49-F238E27FC236}">
                <a16:creationId xmlns:a16="http://schemas.microsoft.com/office/drawing/2014/main" id="{7CEE2223-1710-4B63-96CE-771961AC4F87}"/>
              </a:ext>
            </a:extLst>
          </p:cNvPr>
          <p:cNvSpPr txBox="1">
            <a:spLocks/>
          </p:cNvSpPr>
          <p:nvPr/>
        </p:nvSpPr>
        <p:spPr bwMode="auto">
          <a:xfrm>
            <a:off x="1295400" y="1295400"/>
            <a:ext cx="9220200" cy="3200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marL="0" indent="0" algn="just">
              <a:buNone/>
            </a:pPr>
            <a:r>
              <a:rPr lang="en-US" altLang="zh-CN" dirty="0"/>
              <a:t>Continuum Schwinger function methods (CSMs) for the strong-interaction problem are used in our work.</a:t>
            </a:r>
          </a:p>
          <a:p>
            <a:pPr marL="0" indent="0" algn="just">
              <a:buNone/>
            </a:pPr>
            <a:r>
              <a:rPr lang="en-US" altLang="zh-CN" dirty="0"/>
              <a:t>Dyson-Schwinger equations (DSEs) are a practical, predictive, unifying tool for fundamental physics.</a:t>
            </a:r>
            <a:endParaRPr lang="zh-CN" altLang="en-US" dirty="0"/>
          </a:p>
          <a:p>
            <a:r>
              <a:rPr lang="en-US" altLang="zh-CN" dirty="0"/>
              <a:t>Dressed quark propagator: </a:t>
            </a:r>
          </a:p>
          <a:p>
            <a:endParaRPr lang="en-US" altLang="zh-CN" dirty="0"/>
          </a:p>
          <a:p>
            <a:pPr marL="457200" lvl="1" indent="0">
              <a:buNone/>
            </a:pPr>
            <a:endParaRPr lang="en-US" altLang="zh-CN" sz="2200" dirty="0"/>
          </a:p>
          <a:p>
            <a:r>
              <a:rPr lang="en-US" altLang="zh-CN" dirty="0"/>
              <a:t>The dressed quark propagator is determined from the quark gap equation</a:t>
            </a:r>
          </a:p>
          <a:p>
            <a:pPr marL="0" indent="0">
              <a:buNone/>
            </a:pPr>
            <a:endParaRPr lang="en-US" altLang="zh-CN" kern="0" dirty="0">
              <a:solidFill>
                <a:schemeClr val="tx1"/>
              </a:solidFill>
            </a:endParaRPr>
          </a:p>
        </p:txBody>
      </p:sp>
      <p:sp>
        <p:nvSpPr>
          <p:cNvPr id="2" name="页脚占位符 1">
            <a:extLst>
              <a:ext uri="{FF2B5EF4-FFF2-40B4-BE49-F238E27FC236}">
                <a16:creationId xmlns:a16="http://schemas.microsoft.com/office/drawing/2014/main" id="{8EEFAB50-6892-4880-ABA4-F47756CEC73F}"/>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867085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22</a:t>
            </a:fld>
            <a:endParaRPr lang="en-US"/>
          </a:p>
        </p:txBody>
      </p:sp>
      <p:sp>
        <p:nvSpPr>
          <p:cNvPr id="13" name="Title 1">
            <a:extLst>
              <a:ext uri="{FF2B5EF4-FFF2-40B4-BE49-F238E27FC236}">
                <a16:creationId xmlns:a16="http://schemas.microsoft.com/office/drawing/2014/main" id="{E39BDD9E-FB75-4811-9688-D0A0B0A8080A}"/>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Bethe-Salpeter Equations</a:t>
            </a:r>
            <a:endParaRPr lang="en-US" sz="3200" kern="0" dirty="0"/>
          </a:p>
        </p:txBody>
      </p:sp>
      <mc:AlternateContent xmlns:mc="http://schemas.openxmlformats.org/markup-compatibility/2006" xmlns:a14="http://schemas.microsoft.com/office/drawing/2010/main">
        <mc:Choice Requires="a14">
          <p:sp>
            <p:nvSpPr>
              <p:cNvPr id="7" name="Content Placeholder 2">
                <a:extLst>
                  <a:ext uri="{FF2B5EF4-FFF2-40B4-BE49-F238E27FC236}">
                    <a16:creationId xmlns:a16="http://schemas.microsoft.com/office/drawing/2014/main" id="{7213BB5F-A939-4B09-A254-DABD889EA41A}"/>
                  </a:ext>
                </a:extLst>
              </p:cNvPr>
              <p:cNvSpPr txBox="1">
                <a:spLocks/>
              </p:cNvSpPr>
              <p:nvPr/>
            </p:nvSpPr>
            <p:spPr bwMode="auto">
              <a:xfrm>
                <a:off x="838200" y="990600"/>
                <a:ext cx="9525000" cy="549910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lvl="2"/>
                <a:endParaRPr lang="en-US" altLang="zh-CN" sz="1800" kern="0" dirty="0">
                  <a:solidFill>
                    <a:schemeClr val="tx1"/>
                  </a:solidFill>
                </a:endParaRPr>
              </a:p>
              <a:p>
                <a:r>
                  <a:rPr lang="en-US" altLang="zh-CN" sz="2000" dirty="0" err="1"/>
                  <a:t>Poincaré</a:t>
                </a:r>
                <a:r>
                  <a:rPr lang="en-US" altLang="zh-CN" sz="2000" dirty="0"/>
                  <a:t> covariance entails that the bound-state (Bethe-Salpeter) amplitude for a </a:t>
                </a:r>
                <a:r>
                  <a:rPr lang="en-US" altLang="zh-CN" sz="2000" dirty="0" err="1"/>
                  <a:t>pseudoscalar</a:t>
                </a:r>
                <a:r>
                  <a:rPr lang="en-US" altLang="zh-CN" sz="2000" dirty="0"/>
                  <a:t> meson takes the form:</a:t>
                </a:r>
              </a:p>
              <a:p>
                <a:pPr marL="0" indent="0">
                  <a:buNone/>
                </a:pPr>
                <a:endParaRPr lang="en-US" altLang="zh-CN" sz="2400" dirty="0"/>
              </a:p>
              <a:p>
                <a:pPr lvl="1"/>
                <a14:m>
                  <m:oMath xmlns:m="http://schemas.openxmlformats.org/officeDocument/2006/math">
                    <m:sSup>
                      <m:sSupPr>
                        <m:ctrlPr>
                          <a:rPr lang="en-US" altLang="zh-CN" i="1" kern="0">
                            <a:latin typeface="Cambria Math" panose="02040503050406030204" pitchFamily="18" charset="0"/>
                          </a:rPr>
                        </m:ctrlPr>
                      </m:sSupPr>
                      <m:e>
                        <m:r>
                          <a:rPr lang="en-US" altLang="zh-CN" b="0" i="1" kern="0" smtClean="0">
                            <a:latin typeface="Cambria Math" panose="02040503050406030204" pitchFamily="18" charset="0"/>
                          </a:rPr>
                          <m:t>𝑃</m:t>
                        </m:r>
                      </m:e>
                      <m:sup>
                        <m:r>
                          <a:rPr lang="en-US" altLang="zh-CN" i="1" kern="0">
                            <a:latin typeface="Cambria Math" panose="02040503050406030204" pitchFamily="18" charset="0"/>
                          </a:rPr>
                          <m:t>2</m:t>
                        </m:r>
                      </m:sup>
                    </m:sSup>
                    <m:r>
                      <a:rPr lang="en-US" altLang="zh-CN" b="0" i="1" kern="0" smtClean="0">
                        <a:latin typeface="Cambria Math" panose="02040503050406030204" pitchFamily="18" charset="0"/>
                      </a:rPr>
                      <m:t>=−</m:t>
                    </m:r>
                    <m:sSup>
                      <m:sSupPr>
                        <m:ctrlPr>
                          <a:rPr lang="en-US" altLang="zh-CN" b="0" i="1" kern="0" smtClean="0">
                            <a:latin typeface="Cambria Math" panose="02040503050406030204" pitchFamily="18" charset="0"/>
                          </a:rPr>
                        </m:ctrlPr>
                      </m:sSupPr>
                      <m:e>
                        <m:r>
                          <a:rPr lang="en-US" altLang="zh-CN" b="0" i="1" kern="0" smtClean="0">
                            <a:latin typeface="Cambria Math" panose="02040503050406030204" pitchFamily="18" charset="0"/>
                          </a:rPr>
                          <m:t>𝑚</m:t>
                        </m:r>
                      </m:e>
                      <m:sup>
                        <m:r>
                          <a:rPr lang="en-US" altLang="zh-CN" b="0" i="1" kern="0" smtClean="0">
                            <a:latin typeface="Cambria Math" panose="02040503050406030204" pitchFamily="18" charset="0"/>
                          </a:rPr>
                          <m:t>2</m:t>
                        </m:r>
                      </m:sup>
                    </m:sSup>
                  </m:oMath>
                </a14:m>
                <a:r>
                  <a:rPr lang="en-US" altLang="zh-CN" dirty="0"/>
                  <a:t> is total momentum of system, </a:t>
                </a:r>
                <a14:m>
                  <m:oMath xmlns:m="http://schemas.openxmlformats.org/officeDocument/2006/math">
                    <m:r>
                      <a:rPr lang="en-US" altLang="zh-CN" b="0" i="1" kern="0" smtClean="0">
                        <a:latin typeface="Cambria Math" panose="02040503050406030204" pitchFamily="18" charset="0"/>
                      </a:rPr>
                      <m:t>𝑚</m:t>
                    </m:r>
                    <m:r>
                      <a:rPr lang="en-US" altLang="zh-CN" i="1" kern="0">
                        <a:latin typeface="Cambria Math" panose="02040503050406030204" pitchFamily="18" charset="0"/>
                      </a:rPr>
                      <m:t> </m:t>
                    </m:r>
                  </m:oMath>
                </a14:m>
                <a:r>
                  <a:rPr lang="en-US" altLang="zh-CN" dirty="0"/>
                  <a:t>is the meson mass. (Euclidean space)</a:t>
                </a:r>
              </a:p>
              <a:p>
                <a:pPr lvl="1"/>
                <a14:m>
                  <m:oMath xmlns:m="http://schemas.openxmlformats.org/officeDocument/2006/math">
                    <m:r>
                      <a:rPr lang="en-US" altLang="zh-CN" b="0" i="1" kern="0" smtClean="0">
                        <a:latin typeface="Cambria Math" panose="02040503050406030204" pitchFamily="18" charset="0"/>
                      </a:rPr>
                      <m:t>𝑘</m:t>
                    </m:r>
                  </m:oMath>
                </a14:m>
                <a:r>
                  <a:rPr lang="en-US" altLang="zh-CN" dirty="0"/>
                  <a:t> is relative momentum between valence quark</a:t>
                </a:r>
                <a:endParaRPr lang="en-US" altLang="zh-CN" kern="0" dirty="0">
                  <a:solidFill>
                    <a:schemeClr val="tx1"/>
                  </a:solidFill>
                </a:endParaRPr>
              </a:p>
              <a:p>
                <a:r>
                  <a:rPr lang="en-US" altLang="zh-CN" sz="2000" dirty="0"/>
                  <a:t>Bound-State amplitude is determined from the homogeneous Bethe-Salpeter equation (BSE):</a:t>
                </a:r>
              </a:p>
              <a:p>
                <a:pPr lvl="1"/>
                <a:endParaRPr lang="en-US" altLang="zh-CN" sz="2200" kern="0" dirty="0"/>
              </a:p>
              <a:p>
                <a:pPr lvl="1"/>
                <a:endParaRPr lang="en-US" altLang="zh-CN" sz="2200" kern="0" dirty="0"/>
              </a:p>
              <a:p>
                <a:pPr lvl="1"/>
                <a:endParaRPr lang="en-US" altLang="zh-CN" sz="2200" kern="0" dirty="0"/>
              </a:p>
              <a:p>
                <a:pPr lvl="1"/>
                <a:endParaRPr lang="en-US" altLang="zh-CN" sz="2200" kern="0" dirty="0"/>
              </a:p>
              <a:p>
                <a:pPr lvl="1"/>
                <a:endParaRPr lang="en-US" altLang="zh-CN" sz="2200" kern="0" dirty="0"/>
              </a:p>
              <a:p>
                <a:pPr lvl="1"/>
                <a14:m>
                  <m:oMath xmlns:m="http://schemas.openxmlformats.org/officeDocument/2006/math">
                    <m:sSub>
                      <m:sSubPr>
                        <m:ctrlPr>
                          <a:rPr lang="en-US" altLang="zh-CN" i="1" kern="0">
                            <a:latin typeface="Cambria Math" panose="02040503050406030204" pitchFamily="18" charset="0"/>
                          </a:rPr>
                        </m:ctrlPr>
                      </m:sSubPr>
                      <m:e>
                        <m:r>
                          <a:rPr lang="en-US" altLang="zh-CN" i="1" kern="0">
                            <a:latin typeface="Cambria Math" panose="02040503050406030204" pitchFamily="18" charset="0"/>
                          </a:rPr>
                          <m:t>𝑞</m:t>
                        </m:r>
                      </m:e>
                      <m:sub>
                        <m:r>
                          <a:rPr lang="en-US" altLang="zh-CN" i="1" kern="0">
                            <a:latin typeface="Cambria Math" panose="02040503050406030204" pitchFamily="18" charset="0"/>
                          </a:rPr>
                          <m:t>+</m:t>
                        </m:r>
                      </m:sub>
                    </m:sSub>
                    <m:r>
                      <a:rPr lang="en-US" altLang="zh-CN" i="1" kern="0">
                        <a:latin typeface="Cambria Math" panose="02040503050406030204" pitchFamily="18" charset="0"/>
                      </a:rPr>
                      <m:t>=</m:t>
                    </m:r>
                    <m:r>
                      <a:rPr lang="en-US" altLang="zh-CN" i="1" kern="0">
                        <a:latin typeface="Cambria Math" panose="02040503050406030204" pitchFamily="18" charset="0"/>
                      </a:rPr>
                      <m:t>𝑞</m:t>
                    </m:r>
                    <m:r>
                      <a:rPr lang="en-US" altLang="zh-CN" i="1" kern="0">
                        <a:latin typeface="Cambria Math" panose="02040503050406030204" pitchFamily="18" charset="0"/>
                      </a:rPr>
                      <m:t>+</m:t>
                    </m:r>
                    <m:r>
                      <a:rPr lang="zh-CN" altLang="en-US" i="1" kern="0">
                        <a:latin typeface="Cambria Math" panose="02040503050406030204" pitchFamily="18" charset="0"/>
                      </a:rPr>
                      <m:t>𝜂</m:t>
                    </m:r>
                    <m:r>
                      <a:rPr lang="en-US" altLang="zh-CN" i="1" kern="0">
                        <a:latin typeface="Cambria Math" panose="02040503050406030204" pitchFamily="18" charset="0"/>
                      </a:rPr>
                      <m:t>𝑃</m:t>
                    </m:r>
                  </m:oMath>
                </a14:m>
                <a:r>
                  <a:rPr lang="en-US" altLang="zh-CN" kern="0" dirty="0"/>
                  <a:t>; </a:t>
                </a:r>
                <a14:m>
                  <m:oMath xmlns:m="http://schemas.openxmlformats.org/officeDocument/2006/math">
                    <m:sSub>
                      <m:sSubPr>
                        <m:ctrlPr>
                          <a:rPr lang="en-US" altLang="zh-CN" i="1" kern="0">
                            <a:latin typeface="Cambria Math" panose="02040503050406030204" pitchFamily="18" charset="0"/>
                          </a:rPr>
                        </m:ctrlPr>
                      </m:sSubPr>
                      <m:e>
                        <m:r>
                          <a:rPr lang="en-US" altLang="zh-CN" i="1" kern="0">
                            <a:latin typeface="Cambria Math" panose="02040503050406030204" pitchFamily="18" charset="0"/>
                          </a:rPr>
                          <m:t>𝑞</m:t>
                        </m:r>
                      </m:e>
                      <m:sub>
                        <m:r>
                          <a:rPr lang="en-US" altLang="zh-CN" b="0" i="1" kern="0" smtClean="0">
                            <a:latin typeface="Cambria Math" panose="02040503050406030204" pitchFamily="18" charset="0"/>
                          </a:rPr>
                          <m:t>−</m:t>
                        </m:r>
                      </m:sub>
                    </m:sSub>
                    <m:r>
                      <a:rPr lang="en-US" altLang="zh-CN" i="1" kern="0">
                        <a:latin typeface="Cambria Math" panose="02040503050406030204" pitchFamily="18" charset="0"/>
                      </a:rPr>
                      <m:t>=</m:t>
                    </m:r>
                    <m:r>
                      <a:rPr lang="en-US" altLang="zh-CN" i="1" kern="0">
                        <a:latin typeface="Cambria Math" panose="02040503050406030204" pitchFamily="18" charset="0"/>
                      </a:rPr>
                      <m:t>𝑞</m:t>
                    </m:r>
                    <m:r>
                      <a:rPr lang="en-US" altLang="zh-CN" b="0" i="1" kern="0" smtClean="0">
                        <a:latin typeface="Cambria Math" panose="02040503050406030204" pitchFamily="18" charset="0"/>
                      </a:rPr>
                      <m:t>−</m:t>
                    </m:r>
                    <m:d>
                      <m:dPr>
                        <m:ctrlPr>
                          <a:rPr lang="en-US" altLang="zh-CN" b="0" i="1" kern="0" smtClean="0">
                            <a:latin typeface="Cambria Math" panose="02040503050406030204" pitchFamily="18" charset="0"/>
                          </a:rPr>
                        </m:ctrlPr>
                      </m:dPr>
                      <m:e>
                        <m:r>
                          <a:rPr lang="en-US" altLang="zh-CN" b="0" i="1" kern="0" smtClean="0">
                            <a:latin typeface="Cambria Math" panose="02040503050406030204" pitchFamily="18" charset="0"/>
                          </a:rPr>
                          <m:t>1</m:t>
                        </m:r>
                        <m:r>
                          <a:rPr lang="en-US" altLang="zh-CN" b="0" i="1" kern="0" smtClean="0">
                            <a:latin typeface="Cambria Math" panose="02040503050406030204" pitchFamily="18" charset="0"/>
                          </a:rPr>
                          <m:t>−</m:t>
                        </m:r>
                        <m:r>
                          <a:rPr lang="zh-CN" altLang="en-US" i="1" kern="0">
                            <a:latin typeface="Cambria Math" panose="02040503050406030204" pitchFamily="18" charset="0"/>
                          </a:rPr>
                          <m:t>𝜂</m:t>
                        </m:r>
                      </m:e>
                    </m:d>
                    <m:r>
                      <a:rPr lang="en-US" altLang="zh-CN" i="1" kern="0" smtClean="0">
                        <a:latin typeface="Cambria Math" panose="02040503050406030204" pitchFamily="18" charset="0"/>
                      </a:rPr>
                      <m:t>𝑃</m:t>
                    </m:r>
                  </m:oMath>
                </a14:m>
                <a:r>
                  <a:rPr lang="en-US" altLang="zh-CN" kern="0" dirty="0"/>
                  <a:t> are complex number.</a:t>
                </a:r>
              </a:p>
            </p:txBody>
          </p:sp>
        </mc:Choice>
        <mc:Fallback xmlns="">
          <p:sp>
            <p:nvSpPr>
              <p:cNvPr id="7" name="Content Placeholder 2">
                <a:extLst>
                  <a:ext uri="{FF2B5EF4-FFF2-40B4-BE49-F238E27FC236}">
                    <a16:creationId xmlns:a16="http://schemas.microsoft.com/office/drawing/2014/main" id="{7213BB5F-A939-4B09-A254-DABD889EA41A}"/>
                  </a:ext>
                </a:extLst>
              </p:cNvPr>
              <p:cNvSpPr txBox="1">
                <a:spLocks noRot="1" noChangeAspect="1" noMove="1" noResize="1" noEditPoints="1" noAdjustHandles="1" noChangeArrowheads="1" noChangeShapeType="1" noTextEdit="1"/>
              </p:cNvSpPr>
              <p:nvPr/>
            </p:nvSpPr>
            <p:spPr bwMode="auto">
              <a:xfrm>
                <a:off x="838200" y="990600"/>
                <a:ext cx="9525000" cy="5499103"/>
              </a:xfrm>
              <a:prstGeom prst="rect">
                <a:avLst/>
              </a:prstGeom>
              <a:blipFill>
                <a:blip r:embed="rId3"/>
                <a:stretch>
                  <a:fillRect l="-576" r="-1024"/>
                </a:stretch>
              </a:blipFill>
              <a:ln w="9525">
                <a:noFill/>
                <a:miter lim="800000"/>
                <a:headEnd/>
                <a:tailEnd/>
              </a:ln>
              <a:effectLst/>
            </p:spPr>
            <p:txBody>
              <a:bodyPr/>
              <a:lstStyle/>
              <a:p>
                <a:r>
                  <a:rPr lang="zh-CN" altLang="en-US">
                    <a:noFill/>
                  </a:rPr>
                  <a:t> </a:t>
                </a:r>
              </a:p>
            </p:txBody>
          </p:sp>
        </mc:Fallback>
      </mc:AlternateContent>
      <p:pic>
        <p:nvPicPr>
          <p:cNvPr id="16" name="图片 15">
            <a:extLst>
              <a:ext uri="{FF2B5EF4-FFF2-40B4-BE49-F238E27FC236}">
                <a16:creationId xmlns:a16="http://schemas.microsoft.com/office/drawing/2014/main" id="{E53099CD-ACAA-41D0-9957-28BCCD55B6C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33383" y="4254499"/>
            <a:ext cx="3319032" cy="1612901"/>
          </a:xfrm>
          <a:prstGeom prst="rect">
            <a:avLst/>
          </a:prstGeom>
        </p:spPr>
      </p:pic>
      <p:pic>
        <p:nvPicPr>
          <p:cNvPr id="9" name="图片 8">
            <a:extLst>
              <a:ext uri="{FF2B5EF4-FFF2-40B4-BE49-F238E27FC236}">
                <a16:creationId xmlns:a16="http://schemas.microsoft.com/office/drawing/2014/main" id="{E0D1DEDC-96F7-4294-B394-015F638D4922}"/>
              </a:ext>
            </a:extLst>
          </p:cNvPr>
          <p:cNvPicPr>
            <a:picLocks noChangeAspect="1"/>
          </p:cNvPicPr>
          <p:nvPr/>
        </p:nvPicPr>
        <p:blipFill>
          <a:blip r:embed="rId5"/>
          <a:stretch>
            <a:fillRect/>
          </a:stretch>
        </p:blipFill>
        <p:spPr>
          <a:xfrm>
            <a:off x="3778791" y="3581400"/>
            <a:ext cx="4634418" cy="709987"/>
          </a:xfrm>
          <a:prstGeom prst="rect">
            <a:avLst/>
          </a:prstGeom>
        </p:spPr>
      </p:pic>
      <p:pic>
        <p:nvPicPr>
          <p:cNvPr id="3" name="图片 2">
            <a:extLst>
              <a:ext uri="{FF2B5EF4-FFF2-40B4-BE49-F238E27FC236}">
                <a16:creationId xmlns:a16="http://schemas.microsoft.com/office/drawing/2014/main" id="{E2143EA6-81A3-4940-B857-26E4862F85B5}"/>
              </a:ext>
            </a:extLst>
          </p:cNvPr>
          <p:cNvPicPr>
            <a:picLocks noChangeAspect="1"/>
          </p:cNvPicPr>
          <p:nvPr/>
        </p:nvPicPr>
        <p:blipFill>
          <a:blip r:embed="rId6"/>
          <a:stretch>
            <a:fillRect/>
          </a:stretch>
        </p:blipFill>
        <p:spPr>
          <a:xfrm>
            <a:off x="2514600" y="2057400"/>
            <a:ext cx="7162800" cy="359865"/>
          </a:xfrm>
          <a:prstGeom prst="rect">
            <a:avLst/>
          </a:prstGeom>
        </p:spPr>
      </p:pic>
      <p:sp>
        <p:nvSpPr>
          <p:cNvPr id="2" name="页脚占位符 1">
            <a:extLst>
              <a:ext uri="{FF2B5EF4-FFF2-40B4-BE49-F238E27FC236}">
                <a16:creationId xmlns:a16="http://schemas.microsoft.com/office/drawing/2014/main" id="{5419FF02-3B6B-411A-9971-0CF6270076AE}"/>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1441400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23</a:t>
            </a:fld>
            <a:endParaRPr lang="en-US"/>
          </a:p>
        </p:txBody>
      </p:sp>
      <mc:AlternateContent xmlns:mc="http://schemas.openxmlformats.org/markup-compatibility/2006" xmlns:a14="http://schemas.microsoft.com/office/drawing/2010/main">
        <mc:Choice Requires="a14">
          <p:sp>
            <p:nvSpPr>
              <p:cNvPr id="10" name="Content Placeholder 2 2"/>
              <p:cNvSpPr txBox="1">
                <a:spLocks/>
              </p:cNvSpPr>
              <p:nvPr/>
            </p:nvSpPr>
            <p:spPr bwMode="auto">
              <a:xfrm>
                <a:off x="767607" y="4728734"/>
                <a:ext cx="6401934" cy="140696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891" indent="-342891"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32" indent="-285744"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2971" indent="-228594"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160" indent="-228594"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349" indent="-228594"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537" indent="-228594"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726" indent="-228594"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8914" indent="-228594"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103" indent="-228594"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marL="0" indent="0" algn="just">
                  <a:buNone/>
                </a:pPr>
                <a14:m>
                  <m:oMath xmlns:m="http://schemas.openxmlformats.org/officeDocument/2006/math">
                    <m:r>
                      <a:rPr lang="en-US" altLang="zh-CN" sz="1800" i="1" kern="0" dirty="0">
                        <a:solidFill>
                          <a:schemeClr val="tx1"/>
                        </a:solidFill>
                        <a:latin typeface="Cambria Math" panose="02040503050406030204" pitchFamily="18" charset="0"/>
                      </a:rPr>
                      <m:t>𝑆</m:t>
                    </m:r>
                  </m:oMath>
                </a14:m>
                <a:r>
                  <a:rPr lang="en-US" altLang="zh-CN" sz="1800" i="1" kern="0" baseline="-25000" dirty="0" err="1">
                    <a:solidFill>
                      <a:schemeClr val="tx1"/>
                    </a:solidFill>
                  </a:rPr>
                  <a:t>c,d,s</a:t>
                </a:r>
                <a14:m>
                  <m:oMath xmlns:m="http://schemas.openxmlformats.org/officeDocument/2006/math">
                    <m:r>
                      <a:rPr lang="en-US" altLang="zh-CN" sz="1800" i="1" kern="0" dirty="0">
                        <a:solidFill>
                          <a:schemeClr val="tx1"/>
                        </a:solidFill>
                        <a:latin typeface="Cambria Math" panose="02040503050406030204" pitchFamily="18" charset="0"/>
                      </a:rPr>
                      <m:t>  :</m:t>
                    </m:r>
                  </m:oMath>
                </a14:m>
                <a:r>
                  <a:rPr lang="en-US" altLang="zh-CN" sz="1800" kern="0" dirty="0">
                    <a:solidFill>
                      <a:schemeClr val="tx1"/>
                    </a:solidFill>
                  </a:rPr>
                  <a:t> the propagators of dressed </a:t>
                </a:r>
                <a:r>
                  <a:rPr lang="en-US" altLang="zh-CN" sz="1800" i="1" kern="0" dirty="0">
                    <a:solidFill>
                      <a:schemeClr val="tx1"/>
                    </a:solidFill>
                  </a:rPr>
                  <a:t>d, s, c</a:t>
                </a:r>
                <a:r>
                  <a:rPr lang="en-US" altLang="zh-CN" sz="1800" kern="0" dirty="0">
                    <a:solidFill>
                      <a:schemeClr val="tx1"/>
                    </a:solidFill>
                  </a:rPr>
                  <a:t> quarks;</a:t>
                </a:r>
              </a:p>
              <a:p>
                <a:pPr marL="0" indent="0" algn="just">
                  <a:buNone/>
                </a:pPr>
                <a14:m>
                  <m:oMath xmlns:m="http://schemas.openxmlformats.org/officeDocument/2006/math">
                    <m:r>
                      <m:rPr>
                        <m:sty m:val="p"/>
                      </m:rPr>
                      <a:rPr lang="el-GR" altLang="zh-CN" sz="1800" i="1" kern="0">
                        <a:solidFill>
                          <a:schemeClr val="tx1"/>
                        </a:solidFill>
                        <a:latin typeface="Cambria Math" panose="02040503050406030204" pitchFamily="18" charset="0"/>
                        <a:ea typeface="Cambria Math" panose="02040503050406030204" pitchFamily="18" charset="0"/>
                      </a:rPr>
                      <m:t>Γ</m:t>
                    </m:r>
                  </m:oMath>
                </a14:m>
                <a:r>
                  <a:rPr lang="en-US" altLang="zh-CN" sz="1800" kern="0" baseline="-25000" dirty="0" err="1">
                    <a:solidFill>
                      <a:schemeClr val="tx1"/>
                    </a:solidFill>
                  </a:rPr>
                  <a:t>Ds,K</a:t>
                </a:r>
                <a:r>
                  <a:rPr lang="en-US" altLang="zh-CN" sz="1800" kern="0" dirty="0">
                    <a:solidFill>
                      <a:schemeClr val="tx1"/>
                    </a:solidFill>
                  </a:rPr>
                  <a:t> : the BS amplitudes for the </a:t>
                </a:r>
                <a:r>
                  <a:rPr lang="en-US" altLang="zh-CN" sz="1800" i="1" kern="0" dirty="0">
                    <a:solidFill>
                      <a:schemeClr val="tx1"/>
                    </a:solidFill>
                  </a:rPr>
                  <a:t>D</a:t>
                </a:r>
                <a:r>
                  <a:rPr lang="en-US" altLang="zh-CN" sz="1800" i="1" kern="0" baseline="-25000" dirty="0">
                    <a:solidFill>
                      <a:schemeClr val="tx1"/>
                    </a:solidFill>
                  </a:rPr>
                  <a:t>s</a:t>
                </a:r>
                <a:r>
                  <a:rPr lang="en-US" altLang="zh-CN" sz="1800" kern="0" dirty="0">
                    <a:solidFill>
                      <a:schemeClr val="tx1"/>
                    </a:solidFill>
                  </a:rPr>
                  <a:t> and </a:t>
                </a:r>
                <a:r>
                  <a:rPr lang="en-US" altLang="zh-CN" sz="1800" i="1" kern="0" dirty="0">
                    <a:solidFill>
                      <a:schemeClr val="tx1"/>
                    </a:solidFill>
                  </a:rPr>
                  <a:t>K</a:t>
                </a:r>
                <a:r>
                  <a:rPr lang="en-US" altLang="zh-CN" sz="1800" kern="0" dirty="0">
                    <a:solidFill>
                      <a:schemeClr val="tx1"/>
                    </a:solidFill>
                  </a:rPr>
                  <a:t> mesons</a:t>
                </a:r>
                <a:r>
                  <a:rPr lang="en-US" altLang="zh-CN" sz="1800" i="1" kern="0" dirty="0">
                    <a:solidFill>
                      <a:schemeClr val="tx1"/>
                    </a:solidFill>
                    <a:latin typeface="Cambria Math" panose="02040503050406030204" pitchFamily="18" charset="0"/>
                    <a:ea typeface="Cambria Math" panose="02040503050406030204" pitchFamily="18" charset="0"/>
                  </a:rPr>
                  <a:t>; </a:t>
                </a:r>
              </a:p>
              <a:p>
                <a:pPr marL="0" indent="0" algn="just">
                  <a:buNone/>
                </a:pPr>
                <a14:m>
                  <m:oMath xmlns:m="http://schemas.openxmlformats.org/officeDocument/2006/math">
                    <m:sSub>
                      <m:sSubPr>
                        <m:ctrlPr>
                          <a:rPr lang="en-US" altLang="zh-CN" sz="1800" i="1" kern="0">
                            <a:solidFill>
                              <a:schemeClr val="tx1"/>
                            </a:solidFill>
                            <a:latin typeface="Cambria Math" panose="02040503050406030204" pitchFamily="18" charset="0"/>
                          </a:rPr>
                        </m:ctrlPr>
                      </m:sSubPr>
                      <m:e>
                        <m:r>
                          <m:rPr>
                            <m:sty m:val="p"/>
                          </m:rPr>
                          <a:rPr lang="el-GR" altLang="zh-CN" sz="1800" i="1" kern="0">
                            <a:solidFill>
                              <a:schemeClr val="tx1"/>
                            </a:solidFill>
                            <a:latin typeface="Cambria Math" panose="02040503050406030204" pitchFamily="18" charset="0"/>
                            <a:ea typeface="Cambria Math" panose="02040503050406030204" pitchFamily="18" charset="0"/>
                          </a:rPr>
                          <m:t>Γ</m:t>
                        </m:r>
                      </m:e>
                      <m:sub>
                        <m:sSub>
                          <m:sSubPr>
                            <m:ctrlPr>
                              <a:rPr lang="en-US" altLang="zh-CN" sz="1800" i="1" kern="0">
                                <a:solidFill>
                                  <a:schemeClr val="tx1"/>
                                </a:solidFill>
                                <a:latin typeface="Cambria Math" panose="02040503050406030204" pitchFamily="18" charset="0"/>
                              </a:rPr>
                            </m:ctrlPr>
                          </m:sSubPr>
                          <m:e>
                            <m:r>
                              <a:rPr lang="en-US" altLang="zh-CN" sz="1800" i="1" kern="0">
                                <a:solidFill>
                                  <a:schemeClr val="tx1"/>
                                </a:solidFill>
                                <a:latin typeface="Cambria Math" panose="02040503050406030204" pitchFamily="18" charset="0"/>
                              </a:rPr>
                              <m:t>𝑉</m:t>
                            </m:r>
                          </m:e>
                          <m:sub>
                            <m:r>
                              <a:rPr lang="zh-CN" altLang="el-GR" sz="1800" i="1" kern="0">
                                <a:solidFill>
                                  <a:schemeClr val="tx1"/>
                                </a:solidFill>
                                <a:latin typeface="Cambria Math" panose="02040503050406030204" pitchFamily="18" charset="0"/>
                                <a:ea typeface="Cambria Math" panose="02040503050406030204" pitchFamily="18" charset="0"/>
                              </a:rPr>
                              <m:t>𝜇</m:t>
                            </m:r>
                          </m:sub>
                        </m:sSub>
                      </m:sub>
                    </m:sSub>
                    <m:r>
                      <a:rPr lang="zh-CN" altLang="el-GR" sz="1800" i="1" kern="0">
                        <a:solidFill>
                          <a:schemeClr val="tx1"/>
                        </a:solidFill>
                        <a:latin typeface="Cambria Math" panose="02040503050406030204" pitchFamily="18" charset="0"/>
                        <a:ea typeface="Cambria Math" panose="02040503050406030204" pitchFamily="18" charset="0"/>
                      </a:rPr>
                      <m:t> </m:t>
                    </m:r>
                  </m:oMath>
                </a14:m>
                <a:r>
                  <a:rPr lang="en-US" altLang="zh-CN" sz="1800" kern="0" dirty="0">
                    <a:solidFill>
                      <a:schemeClr val="tx1"/>
                    </a:solidFill>
                  </a:rPr>
                  <a:t>  : the dressed-quark-W-boson vertex</a:t>
                </a:r>
                <a:endParaRPr lang="en-GB" sz="1800" kern="0" dirty="0">
                  <a:solidFill>
                    <a:schemeClr val="tx1"/>
                  </a:solidFill>
                </a:endParaRPr>
              </a:p>
            </p:txBody>
          </p:sp>
        </mc:Choice>
        <mc:Fallback xmlns="">
          <p:sp>
            <p:nvSpPr>
              <p:cNvPr id="10" name="Content Placeholder 2 2"/>
              <p:cNvSpPr txBox="1">
                <a:spLocks noRot="1" noChangeAspect="1" noMove="1" noResize="1" noEditPoints="1" noAdjustHandles="1" noChangeArrowheads="1" noChangeShapeType="1" noTextEdit="1"/>
              </p:cNvSpPr>
              <p:nvPr/>
            </p:nvSpPr>
            <p:spPr bwMode="auto">
              <a:xfrm>
                <a:off x="767607" y="4728734"/>
                <a:ext cx="6401934" cy="1406965"/>
              </a:xfrm>
              <a:prstGeom prst="rect">
                <a:avLst/>
              </a:prstGeom>
              <a:blipFill>
                <a:blip r:embed="rId3"/>
                <a:stretch>
                  <a:fillRect t="-2597"/>
                </a:stretch>
              </a:blipFill>
              <a:ln w="9525">
                <a:noFill/>
                <a:miter lim="800000"/>
                <a:headEnd/>
                <a:tailEnd/>
              </a:ln>
              <a:effectLst/>
            </p:spPr>
            <p:txBody>
              <a:bodyPr/>
              <a:lstStyle/>
              <a:p>
                <a:r>
                  <a:rPr lang="zh-CN" altLang="en-US">
                    <a:noFill/>
                  </a:rPr>
                  <a:t> </a:t>
                </a:r>
              </a:p>
            </p:txBody>
          </p:sp>
        </mc:Fallback>
      </mc:AlternateContent>
      <p:pic>
        <p:nvPicPr>
          <p:cNvPr id="20" name="图片 19">
            <a:extLst>
              <a:ext uri="{FF2B5EF4-FFF2-40B4-BE49-F238E27FC236}">
                <a16:creationId xmlns:a16="http://schemas.microsoft.com/office/drawing/2014/main" id="{5DE0BA67-C3A1-4BFB-8518-4B00D7B31FF2}"/>
              </a:ext>
            </a:extLst>
          </p:cNvPr>
          <p:cNvPicPr>
            <a:picLocks noChangeAspect="1"/>
          </p:cNvPicPr>
          <p:nvPr/>
        </p:nvPicPr>
        <p:blipFill>
          <a:blip r:embed="rId4"/>
          <a:stretch>
            <a:fillRect/>
          </a:stretch>
        </p:blipFill>
        <p:spPr>
          <a:xfrm>
            <a:off x="5977705" y="4893138"/>
            <a:ext cx="5558131" cy="811106"/>
          </a:xfrm>
          <a:prstGeom prst="rect">
            <a:avLst/>
          </a:prstGeom>
        </p:spPr>
      </p:pic>
      <p:sp>
        <p:nvSpPr>
          <p:cNvPr id="12" name="矩形: 圆角 11">
            <a:extLst>
              <a:ext uri="{FF2B5EF4-FFF2-40B4-BE49-F238E27FC236}">
                <a16:creationId xmlns:a16="http://schemas.microsoft.com/office/drawing/2014/main" id="{76FED876-465C-4752-9750-836A2FA964DB}"/>
              </a:ext>
            </a:extLst>
          </p:cNvPr>
          <p:cNvSpPr/>
          <p:nvPr/>
        </p:nvSpPr>
        <p:spPr bwMode="auto">
          <a:xfrm>
            <a:off x="5943600" y="4827950"/>
            <a:ext cx="5592234" cy="827188"/>
          </a:xfrm>
          <a:prstGeom prst="roundRect">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solidFill>
                <a:schemeClr val="tx1"/>
              </a:solidFill>
              <a:latin typeface="Calibri" pitchFamily="34" charset="0"/>
            </a:endParaRPr>
          </a:p>
        </p:txBody>
      </p:sp>
      <p:sp>
        <p:nvSpPr>
          <p:cNvPr id="2" name="椭圆 1">
            <a:extLst>
              <a:ext uri="{FF2B5EF4-FFF2-40B4-BE49-F238E27FC236}">
                <a16:creationId xmlns:a16="http://schemas.microsoft.com/office/drawing/2014/main" id="{BE36841B-F9C1-4FDB-9A26-6288A09E9E0E}"/>
              </a:ext>
            </a:extLst>
          </p:cNvPr>
          <p:cNvSpPr/>
          <p:nvPr/>
        </p:nvSpPr>
        <p:spPr bwMode="auto">
          <a:xfrm>
            <a:off x="8482825" y="4980106"/>
            <a:ext cx="432575" cy="288705"/>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atin typeface="Calibri" pitchFamily="34" charset="0"/>
            </a:endParaRPr>
          </a:p>
        </p:txBody>
      </p:sp>
      <p:sp>
        <p:nvSpPr>
          <p:cNvPr id="13" name="椭圆 12">
            <a:extLst>
              <a:ext uri="{FF2B5EF4-FFF2-40B4-BE49-F238E27FC236}">
                <a16:creationId xmlns:a16="http://schemas.microsoft.com/office/drawing/2014/main" id="{C8E5163B-87FB-418C-AF02-3441272E98D8}"/>
              </a:ext>
            </a:extLst>
          </p:cNvPr>
          <p:cNvSpPr/>
          <p:nvPr/>
        </p:nvSpPr>
        <p:spPr bwMode="auto">
          <a:xfrm>
            <a:off x="9677400" y="4969097"/>
            <a:ext cx="313744" cy="288705"/>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atin typeface="Calibri" pitchFamily="34" charset="0"/>
            </a:endParaRPr>
          </a:p>
        </p:txBody>
      </p:sp>
      <p:sp>
        <p:nvSpPr>
          <p:cNvPr id="14" name="椭圆 13">
            <a:extLst>
              <a:ext uri="{FF2B5EF4-FFF2-40B4-BE49-F238E27FC236}">
                <a16:creationId xmlns:a16="http://schemas.microsoft.com/office/drawing/2014/main" id="{BC6D1D97-6EF1-4B9E-AE64-56992BD7F0C9}"/>
              </a:ext>
            </a:extLst>
          </p:cNvPr>
          <p:cNvSpPr/>
          <p:nvPr/>
        </p:nvSpPr>
        <p:spPr bwMode="auto">
          <a:xfrm>
            <a:off x="7586832" y="5404779"/>
            <a:ext cx="432575" cy="288705"/>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atin typeface="Calibri" pitchFamily="34" charset="0"/>
            </a:endParaRPr>
          </a:p>
        </p:txBody>
      </p:sp>
      <p:sp>
        <p:nvSpPr>
          <p:cNvPr id="15" name="Title 1">
            <a:extLst>
              <a:ext uri="{FF2B5EF4-FFF2-40B4-BE49-F238E27FC236}">
                <a16:creationId xmlns:a16="http://schemas.microsoft.com/office/drawing/2014/main" id="{814EEE18-276D-48E9-9764-39CA91563798}"/>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Semileptonic decays of </a:t>
            </a:r>
            <a:r>
              <a:rPr lang="en-US" altLang="zh-CN" sz="3200" b="0" kern="0" dirty="0" err="1">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pseudoscalar</a:t>
            </a:r>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 Mesons</a:t>
            </a:r>
            <a:endParaRPr 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p:pic>
        <p:nvPicPr>
          <p:cNvPr id="35" name="图片 34">
            <a:extLst>
              <a:ext uri="{FF2B5EF4-FFF2-40B4-BE49-F238E27FC236}">
                <a16:creationId xmlns:a16="http://schemas.microsoft.com/office/drawing/2014/main" id="{DD3BF9A7-9166-42D6-8DB6-67D473892D6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47402" y="1330894"/>
            <a:ext cx="4119997" cy="2631506"/>
          </a:xfrm>
          <a:prstGeom prst="rect">
            <a:avLst/>
          </a:prstGeom>
        </p:spPr>
      </p:pic>
      <p:sp>
        <p:nvSpPr>
          <p:cNvPr id="36" name="矩形: 圆角 35">
            <a:extLst>
              <a:ext uri="{FF2B5EF4-FFF2-40B4-BE49-F238E27FC236}">
                <a16:creationId xmlns:a16="http://schemas.microsoft.com/office/drawing/2014/main" id="{CD69C8FA-3F78-477A-9F2F-E9755CCD0DE7}"/>
              </a:ext>
            </a:extLst>
          </p:cNvPr>
          <p:cNvSpPr/>
          <p:nvPr/>
        </p:nvSpPr>
        <p:spPr bwMode="auto">
          <a:xfrm>
            <a:off x="1295400" y="2176245"/>
            <a:ext cx="4224002" cy="1786155"/>
          </a:xfrm>
          <a:prstGeom prst="roundRect">
            <a:avLst/>
          </a:prstGeom>
          <a:noFill/>
          <a:ln w="9525" cap="flat" cmpd="sng" algn="ctr">
            <a:solidFill>
              <a:srgbClr val="0000FF"/>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n>
                <a:solidFill>
                  <a:srgbClr val="FF0000"/>
                </a:solidFill>
              </a:ln>
              <a:latin typeface="Calibri" pitchFamily="34" charset="0"/>
            </a:endParaRPr>
          </a:p>
        </p:txBody>
      </p:sp>
      <p:pic>
        <p:nvPicPr>
          <p:cNvPr id="31" name="图片 30">
            <a:extLst>
              <a:ext uri="{FF2B5EF4-FFF2-40B4-BE49-F238E27FC236}">
                <a16:creationId xmlns:a16="http://schemas.microsoft.com/office/drawing/2014/main" id="{7E8F3A6E-0DA5-4BED-AA4C-C577778F067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51213" y="1603812"/>
            <a:ext cx="2917893" cy="2050411"/>
          </a:xfrm>
          <a:prstGeom prst="rect">
            <a:avLst/>
          </a:prstGeom>
        </p:spPr>
      </p:pic>
      <p:sp>
        <p:nvSpPr>
          <p:cNvPr id="33" name="箭头: 下 32">
            <a:extLst>
              <a:ext uri="{FF2B5EF4-FFF2-40B4-BE49-F238E27FC236}">
                <a16:creationId xmlns:a16="http://schemas.microsoft.com/office/drawing/2014/main" id="{12C33D5C-3E8E-4E7A-9657-5230EA48BF69}"/>
              </a:ext>
            </a:extLst>
          </p:cNvPr>
          <p:cNvSpPr/>
          <p:nvPr/>
        </p:nvSpPr>
        <p:spPr bwMode="auto">
          <a:xfrm rot="16200000">
            <a:off x="6312823" y="2144095"/>
            <a:ext cx="458482" cy="1196928"/>
          </a:xfrm>
          <a:prstGeom prst="downArrow">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atin typeface="Calibri" pitchFamily="34" charset="0"/>
            </a:endParaRPr>
          </a:p>
        </p:txBody>
      </p:sp>
      <p:sp>
        <p:nvSpPr>
          <p:cNvPr id="37" name="箭头: 下 36">
            <a:extLst>
              <a:ext uri="{FF2B5EF4-FFF2-40B4-BE49-F238E27FC236}">
                <a16:creationId xmlns:a16="http://schemas.microsoft.com/office/drawing/2014/main" id="{840B6C94-8027-419D-B52A-419A78FC7EF4}"/>
              </a:ext>
            </a:extLst>
          </p:cNvPr>
          <p:cNvSpPr/>
          <p:nvPr/>
        </p:nvSpPr>
        <p:spPr bwMode="auto">
          <a:xfrm>
            <a:off x="8890034" y="3785729"/>
            <a:ext cx="431362" cy="943007"/>
          </a:xfrm>
          <a:prstGeom prst="downArrow">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atin typeface="Calibri" pitchFamily="34" charset="0"/>
            </a:endParaRPr>
          </a:p>
        </p:txBody>
      </p:sp>
      <p:sp>
        <p:nvSpPr>
          <p:cNvPr id="3" name="页脚占位符 2">
            <a:extLst>
              <a:ext uri="{FF2B5EF4-FFF2-40B4-BE49-F238E27FC236}">
                <a16:creationId xmlns:a16="http://schemas.microsoft.com/office/drawing/2014/main" id="{68F09585-1F47-40DB-B8C7-AB06AEE67836}"/>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3531067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 grpId="0" animBg="1"/>
      <p:bldP spid="13" grpId="0" animBg="1"/>
      <p:bldP spid="14" grpId="0" animBg="1"/>
      <p:bldP spid="36" grpId="0" animBg="1"/>
      <p:bldP spid="33" grpId="0" animBg="1"/>
      <p:bldP spid="3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Content Placeholder 2">
                <a:extLst>
                  <a:ext uri="{FF2B5EF4-FFF2-40B4-BE49-F238E27FC236}">
                    <a16:creationId xmlns:a16="http://schemas.microsoft.com/office/drawing/2014/main" id="{64267078-29E2-4D0E-A920-EF30B6E5D390}"/>
                  </a:ext>
                </a:extLst>
              </p:cNvPr>
              <p:cNvSpPr txBox="1">
                <a:spLocks/>
              </p:cNvSpPr>
              <p:nvPr/>
            </p:nvSpPr>
            <p:spPr bwMode="auto">
              <a:xfrm>
                <a:off x="838200" y="990600"/>
                <a:ext cx="9601200" cy="549910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sz="2000" dirty="0"/>
                  <a:t>Rainbow truncation</a:t>
                </a:r>
              </a:p>
              <a:p>
                <a:pPr marL="0" indent="0">
                  <a:buNone/>
                </a:pPr>
                <a:endParaRPr lang="en-US" altLang="zh-CN" sz="2400" dirty="0"/>
              </a:p>
              <a:p>
                <a:r>
                  <a:rPr lang="en-US" altLang="zh-CN" sz="2000" dirty="0"/>
                  <a:t>Interaction</a:t>
                </a:r>
                <a:r>
                  <a:rPr lang="en-US" altLang="zh-CN" sz="2000" kern="0" dirty="0">
                    <a:solidFill>
                      <a:schemeClr val="tx1"/>
                    </a:solidFill>
                  </a:rPr>
                  <a:t> </a:t>
                </a:r>
                <a:r>
                  <a:rPr lang="en-US" altLang="zh-CN" sz="2000" dirty="0"/>
                  <a:t>: Qin-Chang Model</a:t>
                </a:r>
              </a:p>
              <a:p>
                <a:endParaRPr lang="en-US" altLang="zh-CN" sz="2000" dirty="0"/>
              </a:p>
              <a:p>
                <a:endParaRPr lang="en-US" altLang="zh-CN" sz="2000" dirty="0"/>
              </a:p>
              <a:p>
                <a:pPr lvl="1"/>
                <a:r>
                  <a:rPr lang="en-US" altLang="zh-CN" sz="1800" dirty="0"/>
                  <a:t>the free gluon propagator</a:t>
                </a:r>
              </a:p>
              <a:p>
                <a:pPr lvl="1"/>
                <a:endParaRPr lang="en-US" altLang="zh-CN" sz="1800" dirty="0"/>
              </a:p>
              <a:p>
                <a:pPr marL="457200" lvl="1" indent="0">
                  <a:buNone/>
                </a:pPr>
                <a:endParaRPr lang="en-US" altLang="zh-CN" sz="1800" dirty="0"/>
              </a:p>
              <a:p>
                <a:pPr lvl="1"/>
                <a:r>
                  <a:rPr lang="en-US" altLang="zh-CN" sz="1800" dirty="0"/>
                  <a:t>Qin-Chang Model</a:t>
                </a:r>
              </a:p>
              <a:p>
                <a:pPr marL="457200" lvl="1" indent="0">
                  <a:buNone/>
                </a:pPr>
                <a:endParaRPr lang="en-US" altLang="zh-CN" dirty="0"/>
              </a:p>
              <a:p>
                <a:pPr marL="457200" lvl="1" indent="0">
                  <a:buNone/>
                </a:pPr>
                <a:endParaRPr lang="en-US" altLang="zh-CN" dirty="0"/>
              </a:p>
              <a:p>
                <a:pPr lvl="1"/>
                <a:endParaRPr lang="en-US" altLang="zh-CN" dirty="0"/>
              </a:p>
              <a:p>
                <a:pPr lvl="1"/>
                <a:r>
                  <a:rPr lang="en-US" altLang="zh-CN" sz="1800" dirty="0"/>
                  <a:t>Where </a:t>
                </a:r>
                <a14:m>
                  <m:oMath xmlns:m="http://schemas.openxmlformats.org/officeDocument/2006/math">
                    <m:sSub>
                      <m:sSubPr>
                        <m:ctrlPr>
                          <a:rPr lang="en-US" altLang="zh-CN" sz="1800" i="1">
                            <a:latin typeface="Cambria Math" panose="02040503050406030204" pitchFamily="18" charset="0"/>
                          </a:rPr>
                        </m:ctrlPr>
                      </m:sSubPr>
                      <m:e>
                        <m:r>
                          <a:rPr lang="en-US" altLang="zh-CN" sz="1800">
                            <a:latin typeface="Cambria Math" panose="02040503050406030204" pitchFamily="18" charset="0"/>
                          </a:rPr>
                          <m:t>𝑚</m:t>
                        </m:r>
                      </m:e>
                      <m:sub>
                        <m:r>
                          <a:rPr lang="en-US" altLang="zh-CN" sz="1800">
                            <a:latin typeface="Cambria Math" panose="02040503050406030204" pitchFamily="18" charset="0"/>
                          </a:rPr>
                          <m:t>𝑡</m:t>
                        </m:r>
                      </m:sub>
                    </m:sSub>
                    <m:r>
                      <a:rPr lang="en-US" altLang="zh-CN" sz="1800" dirty="0">
                        <a:latin typeface="Cambria Math" panose="02040503050406030204" pitchFamily="18" charset="0"/>
                      </a:rPr>
                      <m:t>=0.5 </m:t>
                    </m:r>
                  </m:oMath>
                </a14:m>
                <a:r>
                  <a:rPr lang="en-US" altLang="zh-CN" sz="1800" i="0" dirty="0">
                    <a:latin typeface="+mj-lt"/>
                  </a:rPr>
                  <a:t>GeV, </a:t>
                </a:r>
                <a14:m>
                  <m:oMath xmlns:m="http://schemas.openxmlformats.org/officeDocument/2006/math">
                    <m:r>
                      <m:rPr>
                        <m:sty m:val="p"/>
                      </m:rPr>
                      <a:rPr lang="el-GR" altLang="zh-CN" sz="1800">
                        <a:latin typeface="Cambria Math" panose="02040503050406030204" pitchFamily="18" charset="0"/>
                      </a:rPr>
                      <m:t>τ</m:t>
                    </m:r>
                    <m:r>
                      <a:rPr lang="en-US" altLang="zh-CN" sz="1800" dirty="0">
                        <a:latin typeface="Cambria Math" panose="02040503050406030204" pitchFamily="18" charset="0"/>
                      </a:rPr>
                      <m:t>=</m:t>
                    </m:r>
                    <m:sSup>
                      <m:sSupPr>
                        <m:ctrlPr>
                          <a:rPr lang="en-US" altLang="zh-CN" sz="1800" i="1" dirty="0" smtClean="0">
                            <a:latin typeface="Cambria Math" panose="02040503050406030204" pitchFamily="18" charset="0"/>
                          </a:rPr>
                        </m:ctrlPr>
                      </m:sSupPr>
                      <m:e>
                        <m:r>
                          <a:rPr lang="en-US" altLang="zh-CN" sz="1800" b="0" i="1" dirty="0" smtClean="0">
                            <a:latin typeface="Cambria Math" panose="02040503050406030204" pitchFamily="18" charset="0"/>
                          </a:rPr>
                          <m:t>𝑒</m:t>
                        </m:r>
                      </m:e>
                      <m:sup>
                        <m:r>
                          <a:rPr lang="en-US" altLang="zh-CN" sz="1800" b="0" i="1" dirty="0" smtClean="0">
                            <a:latin typeface="Cambria Math" panose="02040503050406030204" pitchFamily="18" charset="0"/>
                          </a:rPr>
                          <m:t>2</m:t>
                        </m:r>
                      </m:sup>
                    </m:sSup>
                    <m:r>
                      <a:rPr lang="en-US" altLang="zh-CN" sz="1800" dirty="0">
                        <a:latin typeface="Cambria Math" panose="02040503050406030204" pitchFamily="18" charset="0"/>
                      </a:rPr>
                      <m:t>−1,</m:t>
                    </m:r>
                    <m:sSub>
                      <m:sSubPr>
                        <m:ctrlPr>
                          <a:rPr lang="en-US" altLang="zh-CN" sz="1800" i="1">
                            <a:latin typeface="Cambria Math" panose="02040503050406030204" pitchFamily="18" charset="0"/>
                          </a:rPr>
                        </m:ctrlPr>
                      </m:sSubPr>
                      <m:e>
                        <m:r>
                          <m:rPr>
                            <m:sty m:val="p"/>
                          </m:rPr>
                          <a:rPr lang="el-GR" altLang="zh-CN" sz="1800">
                            <a:latin typeface="Cambria Math" panose="02040503050406030204" pitchFamily="18" charset="0"/>
                          </a:rPr>
                          <m:t>Λ</m:t>
                        </m:r>
                      </m:e>
                      <m:sub>
                        <m:r>
                          <a:rPr lang="en-US" altLang="zh-CN" sz="1800">
                            <a:latin typeface="Cambria Math" panose="02040503050406030204" pitchFamily="18" charset="0"/>
                          </a:rPr>
                          <m:t>𝑄𝐶𝐷</m:t>
                        </m:r>
                      </m:sub>
                    </m:sSub>
                    <m:r>
                      <a:rPr lang="en-US" altLang="zh-CN" sz="1800" dirty="0">
                        <a:latin typeface="Cambria Math" panose="02040503050406030204" pitchFamily="18" charset="0"/>
                      </a:rPr>
                      <m:t>=0.234</m:t>
                    </m:r>
                  </m:oMath>
                </a14:m>
                <a:r>
                  <a:rPr lang="en-US" altLang="zh-CN" sz="1800" i="0" dirty="0">
                    <a:latin typeface="+mj-lt"/>
                  </a:rPr>
                  <a:t> GeV, </a:t>
                </a:r>
                <a14:m>
                  <m:oMath xmlns:m="http://schemas.openxmlformats.org/officeDocument/2006/math">
                    <m:sSub>
                      <m:sSubPr>
                        <m:ctrlPr>
                          <a:rPr lang="en-US" altLang="zh-CN" sz="1800" i="1">
                            <a:latin typeface="Cambria Math" panose="02040503050406030204" pitchFamily="18" charset="0"/>
                          </a:rPr>
                        </m:ctrlPr>
                      </m:sSubPr>
                      <m:e>
                        <m:r>
                          <m:rPr>
                            <m:sty m:val="p"/>
                          </m:rPr>
                          <a:rPr lang="el-GR" altLang="zh-CN" sz="1800">
                            <a:latin typeface="Cambria Math" panose="02040503050406030204" pitchFamily="18" charset="0"/>
                          </a:rPr>
                          <m:t>γ</m:t>
                        </m:r>
                      </m:e>
                      <m:sub>
                        <m:r>
                          <a:rPr lang="en-US" altLang="zh-CN" sz="1800">
                            <a:latin typeface="Cambria Math" panose="02040503050406030204" pitchFamily="18" charset="0"/>
                          </a:rPr>
                          <m:t>𝑚</m:t>
                        </m:r>
                      </m:sub>
                    </m:sSub>
                    <m:r>
                      <a:rPr lang="en-US" altLang="zh-CN" sz="1800" dirty="0">
                        <a:latin typeface="Cambria Math" panose="02040503050406030204" pitchFamily="18" charset="0"/>
                      </a:rPr>
                      <m:t>=12/25</m:t>
                    </m:r>
                  </m:oMath>
                </a14:m>
                <a:endParaRPr lang="en-US" altLang="zh-CN" sz="1800" dirty="0"/>
              </a:p>
              <a:p>
                <a:pPr lvl="1"/>
                <a:endParaRPr lang="en-US" altLang="zh-CN" dirty="0"/>
              </a:p>
              <a:p>
                <a:r>
                  <a:rPr lang="en-US" altLang="zh-CN" sz="2000" dirty="0"/>
                  <a:t>A mass-independent renormalization scheme</a:t>
                </a:r>
              </a:p>
              <a:p>
                <a:pPr lvl="1"/>
                <a:endParaRPr lang="en-US" altLang="zh-CN" sz="2200" kern="0" dirty="0"/>
              </a:p>
              <a:p>
                <a:pPr lvl="1"/>
                <a:endParaRPr lang="en-US" altLang="zh-CN" kern="0" dirty="0"/>
              </a:p>
            </p:txBody>
          </p:sp>
        </mc:Choice>
        <mc:Fallback xmlns="">
          <p:sp>
            <p:nvSpPr>
              <p:cNvPr id="10" name="Content Placeholder 2">
                <a:extLst>
                  <a:ext uri="{FF2B5EF4-FFF2-40B4-BE49-F238E27FC236}">
                    <a16:creationId xmlns:a16="http://schemas.microsoft.com/office/drawing/2014/main" id="{64267078-29E2-4D0E-A920-EF30B6E5D390}"/>
                  </a:ext>
                </a:extLst>
              </p:cNvPr>
              <p:cNvSpPr txBox="1">
                <a:spLocks noRot="1" noChangeAspect="1" noMove="1" noResize="1" noEditPoints="1" noAdjustHandles="1" noChangeArrowheads="1" noChangeShapeType="1" noTextEdit="1"/>
              </p:cNvSpPr>
              <p:nvPr/>
            </p:nvSpPr>
            <p:spPr bwMode="auto">
              <a:xfrm>
                <a:off x="838200" y="990600"/>
                <a:ext cx="9601200" cy="5499103"/>
              </a:xfrm>
              <a:prstGeom prst="rect">
                <a:avLst/>
              </a:prstGeom>
              <a:blipFill>
                <a:blip r:embed="rId3"/>
                <a:stretch>
                  <a:fillRect l="-571" t="-665" b="-776"/>
                </a:stretch>
              </a:blipFill>
              <a:ln w="9525">
                <a:noFill/>
                <a:miter lim="800000"/>
                <a:headEnd/>
                <a:tailEnd/>
              </a:ln>
              <a:effectLst/>
            </p:spPr>
            <p:txBody>
              <a:bodyPr/>
              <a:lstStyle/>
              <a:p>
                <a:r>
                  <a:rPr lang="zh-CN" altLang="en-US">
                    <a:noFill/>
                  </a:rPr>
                  <a:t> </a:t>
                </a:r>
              </a:p>
            </p:txBody>
          </p:sp>
        </mc:Fallback>
      </mc:AlternateContent>
      <p:sp>
        <p:nvSpPr>
          <p:cNvPr id="6" name="Slide Number Placeholder 5"/>
          <p:cNvSpPr>
            <a:spLocks noGrp="1"/>
          </p:cNvSpPr>
          <p:nvPr>
            <p:ph type="sldNum" sz="quarter" idx="12"/>
          </p:nvPr>
        </p:nvSpPr>
        <p:spPr/>
        <p:txBody>
          <a:bodyPr/>
          <a:lstStyle/>
          <a:p>
            <a:fld id="{87034D8C-3CB4-402A-BC46-2AB14C0FE90A}" type="slidenum">
              <a:rPr lang="en-US" smtClean="0"/>
              <a:pPr/>
              <a:t>24</a:t>
            </a:fld>
            <a:endParaRPr lang="en-US"/>
          </a:p>
        </p:txBody>
      </p:sp>
      <p:sp>
        <p:nvSpPr>
          <p:cNvPr id="13" name="Title 1">
            <a:extLst>
              <a:ext uri="{FF2B5EF4-FFF2-40B4-BE49-F238E27FC236}">
                <a16:creationId xmlns:a16="http://schemas.microsoft.com/office/drawing/2014/main" id="{E39BDD9E-FB75-4811-9688-D0A0B0A8080A}"/>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Dyson-Schwinger Equations</a:t>
            </a:r>
            <a:endParaRPr lang="en-US" sz="3200" kern="0" dirty="0"/>
          </a:p>
        </p:txBody>
      </p:sp>
      <p:pic>
        <p:nvPicPr>
          <p:cNvPr id="9" name="图片 8">
            <a:extLst>
              <a:ext uri="{FF2B5EF4-FFF2-40B4-BE49-F238E27FC236}">
                <a16:creationId xmlns:a16="http://schemas.microsoft.com/office/drawing/2014/main" id="{F2DDDBE8-9A66-438C-817D-5AB4479F44CE}"/>
              </a:ext>
            </a:extLst>
          </p:cNvPr>
          <p:cNvPicPr>
            <a:picLocks noChangeAspect="1"/>
          </p:cNvPicPr>
          <p:nvPr/>
        </p:nvPicPr>
        <p:blipFill>
          <a:blip r:embed="rId4"/>
          <a:stretch>
            <a:fillRect/>
          </a:stretch>
        </p:blipFill>
        <p:spPr>
          <a:xfrm>
            <a:off x="3956445" y="2286000"/>
            <a:ext cx="4279105" cy="518532"/>
          </a:xfrm>
          <a:prstGeom prst="rect">
            <a:avLst/>
          </a:prstGeom>
        </p:spPr>
      </p:pic>
      <p:pic>
        <p:nvPicPr>
          <p:cNvPr id="17" name="图片 16">
            <a:extLst>
              <a:ext uri="{FF2B5EF4-FFF2-40B4-BE49-F238E27FC236}">
                <a16:creationId xmlns:a16="http://schemas.microsoft.com/office/drawing/2014/main" id="{A337CDEE-B634-4408-BCA2-7657192A7608}"/>
              </a:ext>
            </a:extLst>
          </p:cNvPr>
          <p:cNvPicPr>
            <a:picLocks noChangeAspect="1"/>
          </p:cNvPicPr>
          <p:nvPr/>
        </p:nvPicPr>
        <p:blipFill>
          <a:blip r:embed="rId5"/>
          <a:stretch>
            <a:fillRect/>
          </a:stretch>
        </p:blipFill>
        <p:spPr>
          <a:xfrm>
            <a:off x="4750592" y="3142324"/>
            <a:ext cx="2690810" cy="667676"/>
          </a:xfrm>
          <a:prstGeom prst="rect">
            <a:avLst/>
          </a:prstGeom>
        </p:spPr>
      </p:pic>
      <p:pic>
        <p:nvPicPr>
          <p:cNvPr id="5" name="图片 4">
            <a:extLst>
              <a:ext uri="{FF2B5EF4-FFF2-40B4-BE49-F238E27FC236}">
                <a16:creationId xmlns:a16="http://schemas.microsoft.com/office/drawing/2014/main" id="{683045EB-DBBB-4E80-B9F2-31AD43F00258}"/>
              </a:ext>
            </a:extLst>
          </p:cNvPr>
          <p:cNvPicPr>
            <a:picLocks noChangeAspect="1"/>
          </p:cNvPicPr>
          <p:nvPr/>
        </p:nvPicPr>
        <p:blipFill>
          <a:blip r:embed="rId6"/>
          <a:stretch>
            <a:fillRect/>
          </a:stretch>
        </p:blipFill>
        <p:spPr>
          <a:xfrm>
            <a:off x="3956445" y="4003257"/>
            <a:ext cx="4279105" cy="1276600"/>
          </a:xfrm>
          <a:prstGeom prst="rect">
            <a:avLst/>
          </a:prstGeom>
        </p:spPr>
      </p:pic>
      <p:pic>
        <p:nvPicPr>
          <p:cNvPr id="4" name="图片 3">
            <a:extLst>
              <a:ext uri="{FF2B5EF4-FFF2-40B4-BE49-F238E27FC236}">
                <a16:creationId xmlns:a16="http://schemas.microsoft.com/office/drawing/2014/main" id="{FA6B84F6-C3B1-4A08-9615-7DE2FB652144}"/>
              </a:ext>
            </a:extLst>
          </p:cNvPr>
          <p:cNvPicPr>
            <a:picLocks noChangeAspect="1"/>
          </p:cNvPicPr>
          <p:nvPr/>
        </p:nvPicPr>
        <p:blipFill>
          <a:blip r:embed="rId7"/>
          <a:stretch>
            <a:fillRect/>
          </a:stretch>
        </p:blipFill>
        <p:spPr>
          <a:xfrm>
            <a:off x="5483765" y="1373431"/>
            <a:ext cx="1224463" cy="514223"/>
          </a:xfrm>
          <a:prstGeom prst="rect">
            <a:avLst/>
          </a:prstGeom>
        </p:spPr>
      </p:pic>
      <p:sp>
        <p:nvSpPr>
          <p:cNvPr id="2" name="矩形 1">
            <a:extLst>
              <a:ext uri="{FF2B5EF4-FFF2-40B4-BE49-F238E27FC236}">
                <a16:creationId xmlns:a16="http://schemas.microsoft.com/office/drawing/2014/main" id="{0EE492BE-869A-452C-BD2A-72133B0EC941}"/>
              </a:ext>
            </a:extLst>
          </p:cNvPr>
          <p:cNvSpPr/>
          <p:nvPr/>
        </p:nvSpPr>
        <p:spPr>
          <a:xfrm>
            <a:off x="8458200" y="2108200"/>
            <a:ext cx="3733800" cy="646331"/>
          </a:xfrm>
          <a:prstGeom prst="rect">
            <a:avLst/>
          </a:prstGeom>
        </p:spPr>
        <p:txBody>
          <a:bodyPr wrap="square">
            <a:spAutoFit/>
          </a:bodyPr>
          <a:lstStyle/>
          <a:p>
            <a:r>
              <a:rPr lang="en-US" altLang="zh-CN" sz="1200" dirty="0">
                <a:solidFill>
                  <a:srgbClr val="555555"/>
                </a:solidFill>
                <a:latin typeface="Proxima Nova"/>
              </a:rPr>
              <a:t>Si-</a:t>
            </a:r>
            <a:r>
              <a:rPr lang="en-US" altLang="zh-CN" sz="1200" dirty="0" err="1">
                <a:solidFill>
                  <a:srgbClr val="555555"/>
                </a:solidFill>
                <a:latin typeface="Proxima Nova"/>
              </a:rPr>
              <a:t>xue</a:t>
            </a:r>
            <a:r>
              <a:rPr lang="en-US" altLang="zh-CN" sz="1200" dirty="0">
                <a:solidFill>
                  <a:srgbClr val="555555"/>
                </a:solidFill>
                <a:latin typeface="Proxima Nova"/>
              </a:rPr>
              <a:t> Qin, Lei Chang, Yu-</a:t>
            </a:r>
            <a:r>
              <a:rPr lang="en-US" altLang="zh-CN" sz="1200" dirty="0" err="1">
                <a:solidFill>
                  <a:srgbClr val="555555"/>
                </a:solidFill>
                <a:latin typeface="Proxima Nova"/>
              </a:rPr>
              <a:t>xin</a:t>
            </a:r>
            <a:r>
              <a:rPr lang="en-US" altLang="zh-CN" sz="1200" dirty="0">
                <a:solidFill>
                  <a:srgbClr val="555555"/>
                </a:solidFill>
                <a:latin typeface="Proxima Nova"/>
              </a:rPr>
              <a:t> Liu, Craig D. Roberts, and David J. Wilson</a:t>
            </a:r>
          </a:p>
          <a:p>
            <a:r>
              <a:rPr lang="en-US" altLang="zh-CN" sz="1200" dirty="0">
                <a:solidFill>
                  <a:schemeClr val="accent6">
                    <a:lumMod val="75000"/>
                  </a:schemeClr>
                </a:solidFill>
                <a:latin typeface="Proxima Nova"/>
              </a:rPr>
              <a:t>Phys. Rev. C </a:t>
            </a:r>
            <a:r>
              <a:rPr lang="en-US" altLang="zh-CN" sz="1200" b="1" dirty="0">
                <a:solidFill>
                  <a:schemeClr val="accent6">
                    <a:lumMod val="75000"/>
                  </a:schemeClr>
                </a:solidFill>
                <a:latin typeface="Proxima Nova"/>
              </a:rPr>
              <a:t>84</a:t>
            </a:r>
            <a:r>
              <a:rPr lang="en-US" altLang="zh-CN" sz="1200" dirty="0">
                <a:solidFill>
                  <a:schemeClr val="accent6">
                    <a:lumMod val="75000"/>
                  </a:schemeClr>
                </a:solidFill>
                <a:latin typeface="Proxima Nova"/>
              </a:rPr>
              <a:t>, 042202(R)</a:t>
            </a:r>
            <a:endParaRPr lang="en-US" altLang="zh-CN" sz="1200" b="0" i="0" dirty="0">
              <a:solidFill>
                <a:schemeClr val="accent6">
                  <a:lumMod val="75000"/>
                </a:schemeClr>
              </a:solidFill>
              <a:effectLst/>
              <a:latin typeface="Proxima Nova"/>
            </a:endParaRPr>
          </a:p>
        </p:txBody>
      </p:sp>
      <p:sp>
        <p:nvSpPr>
          <p:cNvPr id="3" name="页脚占位符 2">
            <a:extLst>
              <a:ext uri="{FF2B5EF4-FFF2-40B4-BE49-F238E27FC236}">
                <a16:creationId xmlns:a16="http://schemas.microsoft.com/office/drawing/2014/main" id="{27193E32-8017-4E6D-A476-A19657EDEAE4}"/>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3028431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
                                            <p:txEl>
                                              <p:pRg st="12" end="1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a:extLst>
              <a:ext uri="{FF2B5EF4-FFF2-40B4-BE49-F238E27FC236}">
                <a16:creationId xmlns:a16="http://schemas.microsoft.com/office/drawing/2014/main" id="{B0B87817-D3F5-43D5-9506-F5DD9B229A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15877" y="817200"/>
            <a:ext cx="3809398" cy="2536551"/>
          </a:xfrm>
          <a:prstGeom prst="rect">
            <a:avLst/>
          </a:prstGeom>
        </p:spPr>
      </p:pic>
      <p:sp>
        <p:nvSpPr>
          <p:cNvPr id="6" name="Slide Number Placeholder 5"/>
          <p:cNvSpPr>
            <a:spLocks noGrp="1"/>
          </p:cNvSpPr>
          <p:nvPr>
            <p:ph type="sldNum" sz="quarter" idx="12"/>
          </p:nvPr>
        </p:nvSpPr>
        <p:spPr/>
        <p:txBody>
          <a:bodyPr/>
          <a:lstStyle/>
          <a:p>
            <a:fld id="{87034D8C-3CB4-402A-BC46-2AB14C0FE90A}" type="slidenum">
              <a:rPr lang="en-US" smtClean="0"/>
              <a:pPr/>
              <a:t>25</a:t>
            </a:fld>
            <a:endParaRPr lang="en-US"/>
          </a:p>
        </p:txBody>
      </p:sp>
      <p:sp>
        <p:nvSpPr>
          <p:cNvPr id="13" name="Title 1">
            <a:extLst>
              <a:ext uri="{FF2B5EF4-FFF2-40B4-BE49-F238E27FC236}">
                <a16:creationId xmlns:a16="http://schemas.microsoft.com/office/drawing/2014/main" id="{E39BDD9E-FB75-4811-9688-D0A0B0A8080A}"/>
              </a:ext>
            </a:extLst>
          </p:cNvPr>
          <p:cNvSpPr txBox="1">
            <a:spLocks/>
          </p:cNvSpPr>
          <p:nvPr/>
        </p:nvSpPr>
        <p:spPr bwMode="auto">
          <a:xfrm>
            <a:off x="609600" y="228600"/>
            <a:ext cx="54102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Bethe-Salpeter Equations</a:t>
            </a:r>
            <a:endParaRPr lang="en-US" sz="3200" kern="0" dirty="0"/>
          </a:p>
        </p:txBody>
      </p:sp>
      <mc:AlternateContent xmlns:mc="http://schemas.openxmlformats.org/markup-compatibility/2006" xmlns:a14="http://schemas.microsoft.com/office/drawing/2010/main">
        <mc:Choice Requires="a14">
          <p:sp>
            <p:nvSpPr>
              <p:cNvPr id="7" name="Content Placeholder 2">
                <a:extLst>
                  <a:ext uri="{FF2B5EF4-FFF2-40B4-BE49-F238E27FC236}">
                    <a16:creationId xmlns:a16="http://schemas.microsoft.com/office/drawing/2014/main" id="{7213BB5F-A939-4B09-A254-DABD889EA41A}"/>
                  </a:ext>
                </a:extLst>
              </p:cNvPr>
              <p:cNvSpPr txBox="1">
                <a:spLocks/>
              </p:cNvSpPr>
              <p:nvPr/>
            </p:nvSpPr>
            <p:spPr bwMode="auto">
              <a:xfrm>
                <a:off x="838200" y="990600"/>
                <a:ext cx="6324600" cy="5105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lvl="2"/>
                <a:endParaRPr lang="en-US" altLang="zh-CN" sz="1800" kern="0" dirty="0">
                  <a:solidFill>
                    <a:schemeClr val="tx1"/>
                  </a:solidFill>
                </a:endParaRPr>
              </a:p>
              <a:p>
                <a:r>
                  <a:rPr lang="en-US" altLang="zh-CN" sz="2000" dirty="0"/>
                  <a:t>The quark gap equations need to be solved in the complex plane</a:t>
                </a:r>
              </a:p>
              <a:p>
                <a:pPr lvl="1"/>
                <a:r>
                  <a:rPr lang="en-US" altLang="zh-CN" sz="1800" dirty="0"/>
                  <a:t>Domain of the complex plane sampled by the dressed-quark propagator.</a:t>
                </a:r>
                <a:r>
                  <a:rPr lang="en-US" altLang="zh-CN" sz="1800" dirty="0">
                    <a:solidFill>
                      <a:schemeClr val="tx1"/>
                    </a:solidFill>
                  </a:rPr>
                  <a:t> </a:t>
                </a:r>
              </a:p>
              <a:p>
                <a:pPr lvl="1"/>
                <a:r>
                  <a:rPr lang="en-US" altLang="zh-CN" sz="1800" dirty="0"/>
                  <a:t>It is hard to calculate properties of heavy-light mesons. The direct approach fails when the mass of the heavier quark exceeds </a:t>
                </a:r>
                <a14:m>
                  <m:oMath xmlns:m="http://schemas.openxmlformats.org/officeDocument/2006/math">
                    <m:sSub>
                      <m:sSubPr>
                        <m:ctrlPr>
                          <a:rPr lang="en-US" altLang="zh-CN" sz="1800" i="1">
                            <a:latin typeface="Cambria Math" panose="02040503050406030204" pitchFamily="18" charset="0"/>
                          </a:rPr>
                        </m:ctrlPr>
                      </m:sSubPr>
                      <m:e>
                        <m:acc>
                          <m:accPr>
                            <m:chr m:val="̂"/>
                            <m:ctrlPr>
                              <a:rPr lang="en-US" altLang="zh-CN" sz="1800" i="1">
                                <a:latin typeface="Cambria Math" panose="02040503050406030204" pitchFamily="18" charset="0"/>
                              </a:rPr>
                            </m:ctrlPr>
                          </m:accPr>
                          <m:e>
                            <m:r>
                              <a:rPr lang="en-US" altLang="zh-CN" sz="1800">
                                <a:latin typeface="Cambria Math" panose="02040503050406030204" pitchFamily="18" charset="0"/>
                              </a:rPr>
                              <m:t>𝑚</m:t>
                            </m:r>
                          </m:e>
                        </m:acc>
                      </m:e>
                      <m:sub>
                        <m:sSup>
                          <m:sSupPr>
                            <m:ctrlPr>
                              <a:rPr lang="en-US" altLang="zh-CN" sz="1800" i="1">
                                <a:latin typeface="Cambria Math" panose="02040503050406030204" pitchFamily="18" charset="0"/>
                              </a:rPr>
                            </m:ctrlPr>
                          </m:sSupPr>
                          <m:e>
                            <m:r>
                              <a:rPr lang="en-US" altLang="zh-CN" sz="1800">
                                <a:latin typeface="Cambria Math" panose="02040503050406030204" pitchFamily="18" charset="0"/>
                              </a:rPr>
                              <m:t>𝑄</m:t>
                            </m:r>
                          </m:e>
                          <m:sup>
                            <m:acc>
                              <m:accPr>
                                <m:chr m:val="̅"/>
                                <m:ctrlPr>
                                  <a:rPr lang="en-US" altLang="zh-CN" sz="1800" i="1">
                                    <a:latin typeface="Cambria Math" panose="02040503050406030204" pitchFamily="18" charset="0"/>
                                  </a:rPr>
                                </m:ctrlPr>
                              </m:accPr>
                              <m:e>
                                <m:r>
                                  <a:rPr lang="en-US" altLang="zh-CN" sz="1800">
                                    <a:latin typeface="Cambria Math" panose="02040503050406030204" pitchFamily="18" charset="0"/>
                                  </a:rPr>
                                  <m:t>𝑞</m:t>
                                </m:r>
                              </m:e>
                            </m:acc>
                          </m:sup>
                        </m:sSup>
                      </m:sub>
                    </m:sSub>
                  </m:oMath>
                </a14:m>
                <a:r>
                  <a:rPr lang="en-US" altLang="zh-CN" sz="1800" dirty="0"/>
                  <a:t>.</a:t>
                </a:r>
              </a:p>
              <a:p>
                <a:pPr marL="0" indent="0">
                  <a:buNone/>
                </a:pPr>
                <a:endParaRPr lang="en-US" altLang="zh-CN" sz="2000" dirty="0"/>
              </a:p>
              <a:p>
                <a:r>
                  <a:rPr lang="en-US" altLang="zh-CN" sz="2000" kern="0" dirty="0"/>
                  <a:t>Ladder truncation</a:t>
                </a:r>
              </a:p>
              <a:p>
                <a:pPr marL="0" indent="0">
                  <a:buNone/>
                </a:pPr>
                <a:endParaRPr lang="en-US" altLang="zh-CN" sz="2000" kern="0" dirty="0"/>
              </a:p>
              <a:p>
                <a:endParaRPr lang="en-US" altLang="zh-CN" sz="2000" kern="0" dirty="0"/>
              </a:p>
              <a:p>
                <a:pPr lvl="1"/>
                <a:r>
                  <a:rPr lang="zh-CN" altLang="en-US" sz="1800" dirty="0"/>
                  <a:t>Rainbow-</a:t>
                </a:r>
                <a:r>
                  <a:rPr lang="en-US" altLang="zh-CN" sz="1800" dirty="0"/>
                  <a:t>L</a:t>
                </a:r>
                <a:r>
                  <a:rPr lang="zh-CN" altLang="en-US" sz="1800" dirty="0"/>
                  <a:t>adder </a:t>
                </a:r>
                <a:r>
                  <a:rPr lang="en-US" altLang="zh-CN" sz="1800" dirty="0"/>
                  <a:t>(RL)</a:t>
                </a:r>
                <a:r>
                  <a:rPr lang="zh-CN" altLang="en-US" sz="1800" dirty="0"/>
                  <a:t> </a:t>
                </a:r>
                <a:r>
                  <a:rPr lang="en-US" altLang="zh-CN" sz="1800" kern="0" dirty="0"/>
                  <a:t>truncation</a:t>
                </a:r>
                <a:r>
                  <a:rPr lang="zh-CN" altLang="en-US" sz="1800" dirty="0"/>
                  <a:t> is the leading-order in a </a:t>
                </a:r>
                <a:r>
                  <a:rPr lang="zh-CN" altLang="en-US" sz="1800" dirty="0">
                    <a:solidFill>
                      <a:srgbClr val="C00000"/>
                    </a:solidFill>
                  </a:rPr>
                  <a:t>nonperturbative, symmetry-preserving </a:t>
                </a:r>
                <a:r>
                  <a:rPr lang="zh-CN" altLang="en-US" sz="1800" dirty="0"/>
                  <a:t>truncation</a:t>
                </a:r>
                <a:r>
                  <a:rPr lang="en-US" altLang="zh-CN" sz="1800" dirty="0"/>
                  <a:t>.</a:t>
                </a:r>
                <a:endParaRPr lang="en-US" altLang="zh-CN" sz="2000" dirty="0"/>
              </a:p>
              <a:p>
                <a:pPr marL="0" indent="0">
                  <a:buNone/>
                </a:pPr>
                <a:endParaRPr lang="en-US" altLang="zh-CN" sz="2400" dirty="0"/>
              </a:p>
            </p:txBody>
          </p:sp>
        </mc:Choice>
        <mc:Fallback xmlns="">
          <p:sp>
            <p:nvSpPr>
              <p:cNvPr id="7" name="Content Placeholder 2">
                <a:extLst>
                  <a:ext uri="{FF2B5EF4-FFF2-40B4-BE49-F238E27FC236}">
                    <a16:creationId xmlns:a16="http://schemas.microsoft.com/office/drawing/2014/main" id="{7213BB5F-A939-4B09-A254-DABD889EA41A}"/>
                  </a:ext>
                </a:extLst>
              </p:cNvPr>
              <p:cNvSpPr txBox="1">
                <a:spLocks noRot="1" noChangeAspect="1" noMove="1" noResize="1" noEditPoints="1" noAdjustHandles="1" noChangeArrowheads="1" noChangeShapeType="1" noTextEdit="1"/>
              </p:cNvSpPr>
              <p:nvPr/>
            </p:nvSpPr>
            <p:spPr bwMode="auto">
              <a:xfrm>
                <a:off x="838200" y="990600"/>
                <a:ext cx="6324600" cy="5105400"/>
              </a:xfrm>
              <a:prstGeom prst="rect">
                <a:avLst/>
              </a:prstGeom>
              <a:blipFill>
                <a:blip r:embed="rId4"/>
                <a:stretch>
                  <a:fillRect l="-868"/>
                </a:stretch>
              </a:blipFill>
              <a:ln w="9525">
                <a:noFill/>
                <a:miter lim="800000"/>
                <a:headEnd/>
                <a:tailEnd/>
              </a:ln>
              <a:effectLst/>
            </p:spPr>
            <p:txBody>
              <a:bodyPr/>
              <a:lstStyle/>
              <a:p>
                <a:r>
                  <a:rPr lang="zh-CN" altLang="en-US">
                    <a:noFill/>
                  </a:rPr>
                  <a:t> </a:t>
                </a:r>
              </a:p>
            </p:txBody>
          </p:sp>
        </mc:Fallback>
      </mc:AlternateContent>
      <p:pic>
        <p:nvPicPr>
          <p:cNvPr id="15" name="图片 14">
            <a:extLst>
              <a:ext uri="{FF2B5EF4-FFF2-40B4-BE49-F238E27FC236}">
                <a16:creationId xmlns:a16="http://schemas.microsoft.com/office/drawing/2014/main" id="{5D84CBC2-92E8-4505-8C62-BF7B89114451}"/>
              </a:ext>
            </a:extLst>
          </p:cNvPr>
          <p:cNvPicPr>
            <a:picLocks noChangeAspect="1"/>
          </p:cNvPicPr>
          <p:nvPr/>
        </p:nvPicPr>
        <p:blipFill>
          <a:blip r:embed="rId5"/>
          <a:stretch>
            <a:fillRect/>
          </a:stretch>
        </p:blipFill>
        <p:spPr>
          <a:xfrm>
            <a:off x="1905000" y="4303188"/>
            <a:ext cx="4657725" cy="573612"/>
          </a:xfrm>
          <a:prstGeom prst="rect">
            <a:avLst/>
          </a:prstGeom>
        </p:spPr>
      </p:pic>
      <p:sp>
        <p:nvSpPr>
          <p:cNvPr id="19" name="矩形 18">
            <a:extLst>
              <a:ext uri="{FF2B5EF4-FFF2-40B4-BE49-F238E27FC236}">
                <a16:creationId xmlns:a16="http://schemas.microsoft.com/office/drawing/2014/main" id="{162B8473-B436-4CA8-8AE9-53AD0E2677BB}"/>
              </a:ext>
            </a:extLst>
          </p:cNvPr>
          <p:cNvSpPr/>
          <p:nvPr/>
        </p:nvSpPr>
        <p:spPr>
          <a:xfrm>
            <a:off x="6438900" y="786825"/>
            <a:ext cx="1447800" cy="584775"/>
          </a:xfrm>
          <a:prstGeom prst="rect">
            <a:avLst/>
          </a:prstGeom>
          <a:ln w="19050">
            <a:solidFill>
              <a:srgbClr val="CA6500"/>
            </a:solidFill>
            <a:prstDash val="lgDashDotDot"/>
          </a:ln>
        </p:spPr>
        <p:txBody>
          <a:bodyPr wrap="square">
            <a:spAutoFit/>
          </a:bodyPr>
          <a:lstStyle/>
          <a:p>
            <a:pPr latinLnBrk="1"/>
            <a:r>
              <a:rPr lang="en-US" altLang="zh-CN" sz="1600" dirty="0"/>
              <a:t>singularities in </a:t>
            </a:r>
          </a:p>
          <a:p>
            <a:pPr latinLnBrk="1"/>
            <a:r>
              <a:rPr lang="en-US" altLang="zh-CN" sz="1600" dirty="0"/>
              <a:t>complex plane</a:t>
            </a:r>
          </a:p>
        </p:txBody>
      </p:sp>
      <p:pic>
        <p:nvPicPr>
          <p:cNvPr id="37" name="图片 36">
            <a:extLst>
              <a:ext uri="{FF2B5EF4-FFF2-40B4-BE49-F238E27FC236}">
                <a16:creationId xmlns:a16="http://schemas.microsoft.com/office/drawing/2014/main" id="{ECE7905A-8B05-46DF-A9CB-A3FB16C969E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15877" y="817200"/>
            <a:ext cx="3809398" cy="2536551"/>
          </a:xfrm>
          <a:prstGeom prst="rect">
            <a:avLst/>
          </a:prstGeom>
        </p:spPr>
      </p:pic>
      <p:pic>
        <p:nvPicPr>
          <p:cNvPr id="39" name="图片 38">
            <a:extLst>
              <a:ext uri="{FF2B5EF4-FFF2-40B4-BE49-F238E27FC236}">
                <a16:creationId xmlns:a16="http://schemas.microsoft.com/office/drawing/2014/main" id="{FC1E72C4-5969-468F-B626-D6EB8A991FE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15877" y="817200"/>
            <a:ext cx="3809398" cy="2536551"/>
          </a:xfrm>
          <a:prstGeom prst="rect">
            <a:avLst/>
          </a:prstGeom>
        </p:spPr>
      </p:pic>
      <p:pic>
        <p:nvPicPr>
          <p:cNvPr id="33" name="图片 32">
            <a:extLst>
              <a:ext uri="{FF2B5EF4-FFF2-40B4-BE49-F238E27FC236}">
                <a16:creationId xmlns:a16="http://schemas.microsoft.com/office/drawing/2014/main" id="{42C0BFA4-9639-483A-864F-C8B7ACA3FCC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917995" y="817200"/>
            <a:ext cx="3809398" cy="2536551"/>
          </a:xfrm>
          <a:prstGeom prst="rect">
            <a:avLst/>
          </a:prstGeom>
        </p:spPr>
      </p:pic>
      <p:cxnSp>
        <p:nvCxnSpPr>
          <p:cNvPr id="16" name="直接箭头连接符 15">
            <a:extLst>
              <a:ext uri="{FF2B5EF4-FFF2-40B4-BE49-F238E27FC236}">
                <a16:creationId xmlns:a16="http://schemas.microsoft.com/office/drawing/2014/main" id="{553F059E-5606-4CF6-819B-D71DBE17EA2D}"/>
              </a:ext>
            </a:extLst>
          </p:cNvPr>
          <p:cNvCxnSpPr>
            <a:cxnSpLocks/>
          </p:cNvCxnSpPr>
          <p:nvPr/>
        </p:nvCxnSpPr>
        <p:spPr bwMode="auto">
          <a:xfrm>
            <a:off x="7886700" y="1235699"/>
            <a:ext cx="1104900" cy="202576"/>
          </a:xfrm>
          <a:prstGeom prst="straightConnector1">
            <a:avLst/>
          </a:prstGeom>
          <a:ln>
            <a:solidFill>
              <a:srgbClr val="C00000"/>
            </a:solidFill>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20" name="直接箭头连接符 19">
            <a:extLst>
              <a:ext uri="{FF2B5EF4-FFF2-40B4-BE49-F238E27FC236}">
                <a16:creationId xmlns:a16="http://schemas.microsoft.com/office/drawing/2014/main" id="{5151CAD3-6D25-4EC9-BE0C-12E2DFFA93ED}"/>
              </a:ext>
            </a:extLst>
          </p:cNvPr>
          <p:cNvCxnSpPr>
            <a:cxnSpLocks/>
          </p:cNvCxnSpPr>
          <p:nvPr/>
        </p:nvCxnSpPr>
        <p:spPr bwMode="auto">
          <a:xfrm>
            <a:off x="7886700" y="1230295"/>
            <a:ext cx="1104900" cy="944879"/>
          </a:xfrm>
          <a:prstGeom prst="straightConnector1">
            <a:avLst/>
          </a:prstGeom>
          <a:ln>
            <a:solidFill>
              <a:srgbClr val="C00000"/>
            </a:solidFill>
            <a:headEnd type="none" w="med" len="med"/>
            <a:tailEnd type="triangle"/>
          </a:ln>
        </p:spPr>
        <p:style>
          <a:lnRef idx="2">
            <a:schemeClr val="accent1"/>
          </a:lnRef>
          <a:fillRef idx="0">
            <a:schemeClr val="accent1"/>
          </a:fillRef>
          <a:effectRef idx="1">
            <a:schemeClr val="accent1"/>
          </a:effectRef>
          <a:fontRef idx="minor">
            <a:schemeClr val="tx1"/>
          </a:fontRef>
        </p:style>
      </p:cxnSp>
      <p:sp>
        <p:nvSpPr>
          <p:cNvPr id="2" name="页脚占位符 1">
            <a:extLst>
              <a:ext uri="{FF2B5EF4-FFF2-40B4-BE49-F238E27FC236}">
                <a16:creationId xmlns:a16="http://schemas.microsoft.com/office/drawing/2014/main" id="{DB2F1CB2-218D-47A0-8C0F-A0E5FC1F7C98}"/>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3185355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id="{5F0B5E91-EF77-4812-B773-3D3D37F4171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2121" y="1151507"/>
            <a:ext cx="4572009" cy="2935230"/>
          </a:xfrm>
          <a:prstGeom prst="rect">
            <a:avLst/>
          </a:prstGeom>
        </p:spPr>
      </p:pic>
      <p:sp>
        <p:nvSpPr>
          <p:cNvPr id="6" name="Slide Number Placeholder 5"/>
          <p:cNvSpPr>
            <a:spLocks noGrp="1"/>
          </p:cNvSpPr>
          <p:nvPr>
            <p:ph type="sldNum" sz="quarter" idx="12"/>
          </p:nvPr>
        </p:nvSpPr>
        <p:spPr/>
        <p:txBody>
          <a:bodyPr/>
          <a:lstStyle/>
          <a:p>
            <a:fld id="{87034D8C-3CB4-402A-BC46-2AB14C0FE90A}" type="slidenum">
              <a:rPr lang="en-US" smtClean="0"/>
              <a:pPr/>
              <a:t>26</a:t>
            </a:fld>
            <a:endParaRPr lang="en-US"/>
          </a:p>
        </p:txBody>
      </p:sp>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F853E1FD-2035-49BA-9823-7772A3E2D62F}"/>
                  </a:ext>
                </a:extLst>
              </p:cNvPr>
              <p:cNvSpPr txBox="1"/>
              <p:nvPr/>
            </p:nvSpPr>
            <p:spPr>
              <a:xfrm>
                <a:off x="609600" y="1219200"/>
                <a:ext cx="5613402" cy="4733925"/>
              </a:xfrm>
              <a:prstGeom prst="rect">
                <a:avLst/>
              </a:prstGeom>
              <a:noFill/>
            </p:spPr>
            <p:txBody>
              <a:bodyPr wrap="square">
                <a:spAutoFit/>
              </a:bodyPr>
              <a:lstStyle/>
              <a:p>
                <a:pPr marL="285750" indent="-285750" algn="just">
                  <a:buFont typeface="Arial" panose="020B0604020202020204" pitchFamily="34" charset="0"/>
                  <a:buChar char="•"/>
                </a:pPr>
                <a:r>
                  <a:rPr lang="en-US" altLang="zh-CN" dirty="0">
                    <a:solidFill>
                      <a:srgbClr val="231F20"/>
                    </a:solidFill>
                  </a:rPr>
                  <a:t>Considering a fictitious meson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ea typeface="Cambria Math" panose="02040503050406030204" pitchFamily="18" charset="0"/>
                          </a:rPr>
                          <m:t>𝑃</m:t>
                        </m:r>
                      </m:e>
                      <m:sub>
                        <m:r>
                          <a:rPr lang="en-US" altLang="zh-CN" i="1">
                            <a:latin typeface="Cambria Math" panose="02040503050406030204" pitchFamily="18" charset="0"/>
                          </a:rPr>
                          <m:t>𝑄</m:t>
                        </m:r>
                        <m:acc>
                          <m:accPr>
                            <m:chr m:val="̅"/>
                            <m:ctrlPr>
                              <a:rPr lang="en-US" altLang="zh-CN" i="1">
                                <a:latin typeface="Cambria Math" panose="02040503050406030204" pitchFamily="18" charset="0"/>
                              </a:rPr>
                            </m:ctrlPr>
                          </m:accPr>
                          <m:e>
                            <m:r>
                              <a:rPr lang="en-US" altLang="zh-CN" i="1">
                                <a:latin typeface="Cambria Math" panose="02040503050406030204" pitchFamily="18" charset="0"/>
                              </a:rPr>
                              <m:t>𝑞</m:t>
                            </m:r>
                          </m:e>
                        </m:acc>
                      </m:sub>
                    </m:sSub>
                  </m:oMath>
                </a14:m>
                <a:r>
                  <a:rPr lang="en-US" altLang="zh-CN" dirty="0"/>
                  <a:t>, q=u, s. Computing its mass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𝑚</m:t>
                        </m:r>
                      </m:e>
                      <m:sub>
                        <m:r>
                          <a:rPr lang="en-US" altLang="zh-CN" i="1">
                            <a:latin typeface="Cambria Math" panose="02040503050406030204" pitchFamily="18" charset="0"/>
                          </a:rPr>
                          <m:t>𝑃</m:t>
                        </m:r>
                      </m:sub>
                    </m:sSub>
                    <m:r>
                      <a:rPr lang="en-US" altLang="zh-CN">
                        <a:latin typeface="Cambria Math" panose="02040503050406030204" pitchFamily="18" charset="0"/>
                      </a:rPr>
                      <m:t>(</m:t>
                    </m:r>
                    <m:sSub>
                      <m:sSubPr>
                        <m:ctrlPr>
                          <a:rPr lang="en-US" altLang="zh-CN" i="1">
                            <a:latin typeface="Cambria Math" panose="02040503050406030204" pitchFamily="18" charset="0"/>
                          </a:rPr>
                        </m:ctrlPr>
                      </m:sSubPr>
                      <m:e>
                        <m:acc>
                          <m:accPr>
                            <m:chr m:val="̂"/>
                            <m:ctrlPr>
                              <a:rPr lang="en-US" altLang="zh-CN" i="1" smtClean="0">
                                <a:latin typeface="Cambria Math" panose="02040503050406030204" pitchFamily="18" charset="0"/>
                              </a:rPr>
                            </m:ctrlPr>
                          </m:accPr>
                          <m:e>
                            <m:r>
                              <a:rPr lang="en-US" altLang="zh-CN" i="1">
                                <a:latin typeface="Cambria Math" panose="02040503050406030204" pitchFamily="18" charset="0"/>
                              </a:rPr>
                              <m:t>𝑚</m:t>
                            </m:r>
                          </m:e>
                        </m:acc>
                      </m:e>
                      <m:sub>
                        <m:r>
                          <a:rPr lang="en-US" altLang="zh-CN" i="1">
                            <a:latin typeface="Cambria Math" panose="02040503050406030204" pitchFamily="18" charset="0"/>
                          </a:rPr>
                          <m:t>𝑄</m:t>
                        </m:r>
                      </m:sub>
                    </m:sSub>
                    <m:r>
                      <a:rPr lang="en-US" altLang="zh-CN" i="1">
                        <a:latin typeface="Cambria Math" panose="02040503050406030204" pitchFamily="18" charset="0"/>
                      </a:rPr>
                      <m:t>)</m:t>
                    </m:r>
                  </m:oMath>
                </a14:m>
                <a:r>
                  <a:rPr lang="en-US" altLang="zh-CN" dirty="0"/>
                  <a:t> as a function of current-mass </a:t>
                </a:r>
                <a14:m>
                  <m:oMath xmlns:m="http://schemas.openxmlformats.org/officeDocument/2006/math">
                    <m:sSub>
                      <m:sSubPr>
                        <m:ctrlPr>
                          <a:rPr lang="en-US" altLang="zh-CN" i="1">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panose="02040503050406030204" pitchFamily="18" charset="0"/>
                              </a:rPr>
                              <m:t>𝑚</m:t>
                            </m:r>
                          </m:e>
                        </m:acc>
                      </m:e>
                      <m:sub>
                        <m:r>
                          <a:rPr lang="en-US" altLang="zh-CN" i="1">
                            <a:latin typeface="Cambria Math" panose="02040503050406030204" pitchFamily="18" charset="0"/>
                          </a:rPr>
                          <m:t>𝑄</m:t>
                        </m:r>
                      </m:sub>
                    </m:sSub>
                  </m:oMath>
                </a14:m>
                <a:r>
                  <a:rPr lang="en-US" altLang="zh-CN" dirty="0"/>
                  <a:t> up to a value </a:t>
                </a:r>
                <a14:m>
                  <m:oMath xmlns:m="http://schemas.openxmlformats.org/officeDocument/2006/math">
                    <m:sSub>
                      <m:sSubPr>
                        <m:ctrlPr>
                          <a:rPr lang="en-US" altLang="zh-CN" i="1">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panose="02040503050406030204" pitchFamily="18" charset="0"/>
                              </a:rPr>
                              <m:t>𝑚</m:t>
                            </m:r>
                          </m:e>
                        </m:acc>
                      </m:e>
                      <m:sub>
                        <m:sSup>
                          <m:sSupPr>
                            <m:ctrlPr>
                              <a:rPr lang="en-US" altLang="zh-CN" i="1">
                                <a:latin typeface="Cambria Math" panose="02040503050406030204" pitchFamily="18" charset="0"/>
                              </a:rPr>
                            </m:ctrlPr>
                          </m:sSupPr>
                          <m:e>
                            <m:r>
                              <a:rPr lang="en-US" altLang="zh-CN" i="1">
                                <a:latin typeface="Cambria Math" panose="02040503050406030204" pitchFamily="18" charset="0"/>
                              </a:rPr>
                              <m:t>𝑄</m:t>
                            </m:r>
                          </m:e>
                          <m:sup>
                            <m:acc>
                              <m:accPr>
                                <m:chr m:val="̅"/>
                                <m:ctrlPr>
                                  <a:rPr lang="en-US" altLang="zh-CN" i="1">
                                    <a:latin typeface="Cambria Math" panose="02040503050406030204" pitchFamily="18" charset="0"/>
                                  </a:rPr>
                                </m:ctrlPr>
                              </m:accPr>
                              <m:e>
                                <m:r>
                                  <a:rPr lang="en-US" altLang="zh-CN" i="1">
                                    <a:latin typeface="Cambria Math" panose="02040503050406030204" pitchFamily="18" charset="0"/>
                                  </a:rPr>
                                  <m:t>𝑞</m:t>
                                </m:r>
                              </m:e>
                            </m:acc>
                          </m:sup>
                        </m:sSup>
                      </m:sub>
                    </m:sSub>
                  </m:oMath>
                </a14:m>
                <a:r>
                  <a:rPr lang="en-US" altLang="zh-CN" dirty="0"/>
                  <a:t>.</a:t>
                </a:r>
              </a:p>
              <a:p>
                <a:pPr marL="285750" indent="-285750" algn="just">
                  <a:buFont typeface="Arial" panose="020B0604020202020204" pitchFamily="34" charset="0"/>
                  <a:buChar char="•"/>
                </a:pPr>
                <a:r>
                  <a:rPr lang="en-US" altLang="zh-CN" dirty="0"/>
                  <a:t>calculated at N = 40 values of </a:t>
                </a:r>
                <a14:m>
                  <m:oMath xmlns:m="http://schemas.openxmlformats.org/officeDocument/2006/math">
                    <m:sSub>
                      <m:sSubPr>
                        <m:ctrlPr>
                          <a:rPr lang="en-US" altLang="zh-CN" i="1">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panose="02040503050406030204" pitchFamily="18" charset="0"/>
                              </a:rPr>
                              <m:t>𝑚</m:t>
                            </m:r>
                          </m:e>
                        </m:acc>
                      </m:e>
                      <m:sub>
                        <m:r>
                          <a:rPr lang="en-US" altLang="zh-CN" i="1">
                            <a:latin typeface="Cambria Math" panose="02040503050406030204" pitchFamily="18" charset="0"/>
                          </a:rPr>
                          <m:t>𝑄</m:t>
                        </m:r>
                      </m:sub>
                    </m:sSub>
                    <m:r>
                      <a:rPr lang="en-US" altLang="zh-CN" i="1">
                        <a:latin typeface="Cambria Math" panose="02040503050406030204" pitchFamily="18" charset="0"/>
                      </a:rPr>
                      <m:t> </m:t>
                    </m:r>
                  </m:oMath>
                </a14:m>
                <a:r>
                  <a:rPr lang="en-US" altLang="zh-CN" dirty="0"/>
                  <a:t>distributed evenly throughout the appropriate domain. We choose M = 20 current-mass values at random from that 40-element set, and then implement a continued fraction interpolation on this 20-element subset. Thereby, we obtain C(40,20)∼100-billion interpolating functions.</a:t>
                </a:r>
              </a:p>
              <a:p>
                <a:pPr marL="285750" indent="-285750" algn="just">
                  <a:buFont typeface="Arial" panose="020B0604020202020204" pitchFamily="34" charset="0"/>
                  <a:buChar char="•"/>
                </a:pPr>
                <a:r>
                  <a:rPr lang="en-US" altLang="zh-CN" dirty="0">
                    <a:solidFill>
                      <a:srgbClr val="231F20"/>
                    </a:solidFill>
                  </a:rPr>
                  <a:t>Building interpolations: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𝑚</m:t>
                        </m:r>
                      </m:e>
                      <m:sub>
                        <m:r>
                          <a:rPr lang="en-US" altLang="zh-CN" i="1">
                            <a:latin typeface="Cambria Math" panose="02040503050406030204" pitchFamily="18" charset="0"/>
                          </a:rPr>
                          <m:t>𝑃</m:t>
                        </m:r>
                      </m:sub>
                    </m:sSub>
                    <m:r>
                      <a:rPr lang="en-US" altLang="zh-CN">
                        <a:latin typeface="Cambria Math" panose="02040503050406030204" pitchFamily="18" charset="0"/>
                      </a:rPr>
                      <m:t>(</m:t>
                    </m:r>
                    <m:sSub>
                      <m:sSubPr>
                        <m:ctrlPr>
                          <a:rPr lang="en-US" altLang="zh-CN" i="1">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panose="02040503050406030204" pitchFamily="18" charset="0"/>
                              </a:rPr>
                              <m:t>𝑚</m:t>
                            </m:r>
                          </m:e>
                        </m:acc>
                      </m:e>
                      <m:sub>
                        <m:r>
                          <a:rPr lang="en-US" altLang="zh-CN" i="1">
                            <a:latin typeface="Cambria Math" panose="02040503050406030204" pitchFamily="18" charset="0"/>
                          </a:rPr>
                          <m:t>𝑄</m:t>
                        </m:r>
                      </m:sub>
                    </m:sSub>
                    <m:r>
                      <a:rPr lang="en-US" altLang="zh-CN" i="1">
                        <a:latin typeface="Cambria Math" panose="02040503050406030204" pitchFamily="18" charset="0"/>
                      </a:rPr>
                      <m:t>)</m:t>
                    </m:r>
                  </m:oMath>
                </a14:m>
                <a:r>
                  <a:rPr lang="en-US" altLang="zh-CN" dirty="0"/>
                  <a:t>using </a:t>
                </a:r>
                <a:r>
                  <a:rPr lang="en-US" altLang="zh-CN" dirty="0" err="1"/>
                  <a:t>Schlessinger</a:t>
                </a:r>
                <a:r>
                  <a:rPr lang="en-US" altLang="zh-CN" dirty="0"/>
                  <a:t> point method (SPM) on the domains </a:t>
                </a:r>
                <a14:m>
                  <m:oMath xmlns:m="http://schemas.openxmlformats.org/officeDocument/2006/math">
                    <m:sSub>
                      <m:sSubPr>
                        <m:ctrlPr>
                          <a:rPr lang="en-US" altLang="zh-CN" i="1">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panose="02040503050406030204" pitchFamily="18" charset="0"/>
                              </a:rPr>
                              <m:t>𝑚</m:t>
                            </m:r>
                          </m:e>
                        </m:acc>
                      </m:e>
                      <m:sub>
                        <m:r>
                          <a:rPr lang="en-US" altLang="zh-CN" i="1">
                            <a:latin typeface="Cambria Math" panose="02040503050406030204" pitchFamily="18" charset="0"/>
                          </a:rPr>
                          <m:t>𝑄</m:t>
                        </m:r>
                      </m:sub>
                    </m:sSub>
                  </m:oMath>
                </a14:m>
                <a:r>
                  <a:rPr lang="el-GR" altLang="zh-CN" dirty="0"/>
                  <a:t>ϵ</a:t>
                </a:r>
                <a:r>
                  <a:rPr lang="en-US" altLang="zh-CN" dirty="0"/>
                  <a:t> </a:t>
                </a:r>
                <a14:m>
                  <m:oMath xmlns:m="http://schemas.openxmlformats.org/officeDocument/2006/math">
                    <m:d>
                      <m:dPr>
                        <m:begChr m:val="["/>
                        <m:endChr m:val="]"/>
                        <m:ctrlPr>
                          <a:rPr lang="en-US" altLang="zh-CN" i="1">
                            <a:latin typeface="Cambria Math" panose="02040503050406030204" pitchFamily="18" charset="0"/>
                          </a:rPr>
                        </m:ctrlPr>
                      </m:dPr>
                      <m:e>
                        <m:sSub>
                          <m:sSubPr>
                            <m:ctrlPr>
                              <a:rPr lang="en-US" altLang="zh-CN" i="1">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panose="02040503050406030204" pitchFamily="18" charset="0"/>
                                  </a:rPr>
                                  <m:t>𝑚</m:t>
                                </m:r>
                              </m:e>
                            </m:acc>
                          </m:e>
                          <m:sub>
                            <m:r>
                              <a:rPr lang="en-US" altLang="zh-CN" i="1">
                                <a:latin typeface="Cambria Math" panose="02040503050406030204" pitchFamily="18" charset="0"/>
                              </a:rPr>
                              <m:t>𝑞</m:t>
                            </m:r>
                          </m:sub>
                        </m:sSub>
                        <m:r>
                          <a:rPr lang="en-US" altLang="zh-CN" i="1">
                            <a:latin typeface="Cambria Math" panose="02040503050406030204" pitchFamily="18" charset="0"/>
                          </a:rPr>
                          <m:t>,</m:t>
                        </m:r>
                        <m:sSub>
                          <m:sSubPr>
                            <m:ctrlPr>
                              <a:rPr lang="en-US" altLang="zh-CN" i="1">
                                <a:latin typeface="Cambria Math" panose="02040503050406030204" pitchFamily="18" charset="0"/>
                              </a:rPr>
                            </m:ctrlPr>
                          </m:sSubPr>
                          <m:e>
                            <m:acc>
                              <m:accPr>
                                <m:chr m:val="̂"/>
                                <m:ctrlPr>
                                  <a:rPr lang="en-US" altLang="zh-CN" i="1">
                                    <a:latin typeface="Cambria Math" panose="02040503050406030204" pitchFamily="18" charset="0"/>
                                  </a:rPr>
                                </m:ctrlPr>
                              </m:accPr>
                              <m:e>
                                <m:r>
                                  <a:rPr lang="en-US" altLang="zh-CN" i="1">
                                    <a:latin typeface="Cambria Math" panose="02040503050406030204" pitchFamily="18" charset="0"/>
                                  </a:rPr>
                                  <m:t>𝑚</m:t>
                                </m:r>
                              </m:e>
                            </m:acc>
                          </m:e>
                          <m:sub>
                            <m:sSup>
                              <m:sSupPr>
                                <m:ctrlPr>
                                  <a:rPr lang="en-US" altLang="zh-CN" i="1">
                                    <a:latin typeface="Cambria Math" panose="02040503050406030204" pitchFamily="18" charset="0"/>
                                  </a:rPr>
                                </m:ctrlPr>
                              </m:sSupPr>
                              <m:e>
                                <m:r>
                                  <a:rPr lang="en-US" altLang="zh-CN" i="1">
                                    <a:latin typeface="Cambria Math" panose="02040503050406030204" pitchFamily="18" charset="0"/>
                                  </a:rPr>
                                  <m:t>𝑄</m:t>
                                </m:r>
                              </m:e>
                              <m:sup>
                                <m:acc>
                                  <m:accPr>
                                    <m:chr m:val="̅"/>
                                    <m:ctrlPr>
                                      <a:rPr lang="en-US" altLang="zh-CN" i="1">
                                        <a:latin typeface="Cambria Math" panose="02040503050406030204" pitchFamily="18" charset="0"/>
                                      </a:rPr>
                                    </m:ctrlPr>
                                  </m:accPr>
                                  <m:e>
                                    <m:r>
                                      <a:rPr lang="en-US" altLang="zh-CN" i="1">
                                        <a:latin typeface="Cambria Math" panose="02040503050406030204" pitchFamily="18" charset="0"/>
                                      </a:rPr>
                                      <m:t>𝑞</m:t>
                                    </m:r>
                                  </m:e>
                                </m:acc>
                              </m:sup>
                            </m:sSup>
                          </m:sub>
                        </m:sSub>
                      </m:e>
                    </m:d>
                  </m:oMath>
                </a14:m>
                <a:r>
                  <a:rPr lang="en-US" altLang="zh-CN" dirty="0"/>
                  <a:t> to reach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ea typeface="Cambria Math" panose="02040503050406030204" pitchFamily="18" charset="0"/>
                          </a:rPr>
                          <m:t>𝐷</m:t>
                        </m:r>
                      </m:e>
                      <m:sub>
                        <m:r>
                          <a:rPr lang="en-US" altLang="zh-CN" i="1">
                            <a:latin typeface="Cambria Math" panose="02040503050406030204" pitchFamily="18" charset="0"/>
                            <a:ea typeface="Cambria Math" panose="02040503050406030204" pitchFamily="18" charset="0"/>
                          </a:rPr>
                          <m:t>(</m:t>
                        </m:r>
                        <m:r>
                          <a:rPr lang="en-US" altLang="zh-CN" i="1">
                            <a:latin typeface="Cambria Math" panose="02040503050406030204" pitchFamily="18" charset="0"/>
                          </a:rPr>
                          <m:t>𝑠</m:t>
                        </m:r>
                        <m:r>
                          <a:rPr lang="en-US" altLang="zh-CN" i="1">
                            <a:latin typeface="Cambria Math" panose="02040503050406030204" pitchFamily="18" charset="0"/>
                          </a:rPr>
                          <m:t>)</m:t>
                        </m:r>
                      </m:sub>
                    </m:sSub>
                  </m:oMath>
                </a14:m>
                <a:r>
                  <a:rPr lang="en-US" altLang="zh-CN" dirty="0">
                    <a:solidFill>
                      <a:srgbClr val="231F20"/>
                    </a:solidFill>
                  </a:rPr>
                  <a:t>,</a:t>
                </a:r>
                <a:r>
                  <a:rPr lang="en-US" altLang="zh-CN" dirty="0"/>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ea typeface="Cambria Math" panose="02040503050406030204" pitchFamily="18" charset="0"/>
                          </a:rPr>
                          <m:t>𝐵</m:t>
                        </m:r>
                      </m:e>
                      <m:sub>
                        <m:r>
                          <a:rPr lang="en-US" altLang="zh-CN" i="1">
                            <a:latin typeface="Cambria Math" panose="02040503050406030204" pitchFamily="18" charset="0"/>
                            <a:ea typeface="Cambria Math" panose="02040503050406030204" pitchFamily="18" charset="0"/>
                          </a:rPr>
                          <m:t>(</m:t>
                        </m:r>
                        <m:r>
                          <a:rPr lang="en-US" altLang="zh-CN" i="1">
                            <a:latin typeface="Cambria Math" panose="02040503050406030204" pitchFamily="18" charset="0"/>
                          </a:rPr>
                          <m:t>𝑠</m:t>
                        </m:r>
                        <m:r>
                          <a:rPr lang="en-US" altLang="zh-CN" i="1">
                            <a:latin typeface="Cambria Math" panose="02040503050406030204" pitchFamily="18" charset="0"/>
                          </a:rPr>
                          <m:t>)</m:t>
                        </m:r>
                      </m:sub>
                    </m:sSub>
                  </m:oMath>
                </a14:m>
                <a:r>
                  <a:rPr lang="en-US" altLang="zh-CN" dirty="0">
                    <a:solidFill>
                      <a:srgbClr val="231F20"/>
                    </a:solidFill>
                  </a:rPr>
                  <a:t> mesons</a:t>
                </a:r>
                <a:r>
                  <a:rPr lang="en-US" altLang="zh-CN" dirty="0"/>
                  <a:t>.</a:t>
                </a:r>
              </a:p>
              <a:p>
                <a:pPr marL="285750" indent="-285750" algn="just">
                  <a:buFont typeface="Arial" panose="020B0604020202020204" pitchFamily="34" charset="0"/>
                  <a:buChar char="•"/>
                </a:pPr>
                <a:r>
                  <a:rPr lang="en-US" altLang="zh-CN" dirty="0"/>
                  <a:t>The value located at the </a:t>
                </a:r>
                <a:r>
                  <a:rPr lang="en-US" altLang="zh-CN" dirty="0" err="1"/>
                  <a:t>centre</a:t>
                </a:r>
                <a:r>
                  <a:rPr lang="en-US" altLang="zh-CN" dirty="0"/>
                  <a:t> of the band, within which 68% of the interpolants’ values lie, is cited as the result. This 1σ band is identified as the uncertainty in the result.			</a:t>
                </a:r>
                <a:endParaRPr lang="zh-CN" altLang="en-US" dirty="0"/>
              </a:p>
            </p:txBody>
          </p:sp>
        </mc:Choice>
        <mc:Fallback xmlns="">
          <p:sp>
            <p:nvSpPr>
              <p:cNvPr id="10" name="文本框 9">
                <a:extLst>
                  <a:ext uri="{FF2B5EF4-FFF2-40B4-BE49-F238E27FC236}">
                    <a16:creationId xmlns:a16="http://schemas.microsoft.com/office/drawing/2014/main" id="{F853E1FD-2035-49BA-9823-7772A3E2D62F}"/>
                  </a:ext>
                </a:extLst>
              </p:cNvPr>
              <p:cNvSpPr txBox="1">
                <a:spLocks noRot="1" noChangeAspect="1" noMove="1" noResize="1" noEditPoints="1" noAdjustHandles="1" noChangeArrowheads="1" noChangeShapeType="1" noTextEdit="1"/>
              </p:cNvSpPr>
              <p:nvPr/>
            </p:nvSpPr>
            <p:spPr>
              <a:xfrm>
                <a:off x="609600" y="1219200"/>
                <a:ext cx="5613402" cy="4733925"/>
              </a:xfrm>
              <a:prstGeom prst="rect">
                <a:avLst/>
              </a:prstGeom>
              <a:blipFill>
                <a:blip r:embed="rId4"/>
                <a:stretch>
                  <a:fillRect l="-651" t="-515" r="-869" b="-1030"/>
                </a:stretch>
              </a:blipFill>
            </p:spPr>
            <p:txBody>
              <a:bodyPr/>
              <a:lstStyle/>
              <a:p>
                <a:r>
                  <a:rPr lang="zh-CN" altLang="en-US">
                    <a:noFill/>
                  </a:rPr>
                  <a:t> </a:t>
                </a:r>
              </a:p>
            </p:txBody>
          </p:sp>
        </mc:Fallback>
      </mc:AlternateContent>
      <p:pic>
        <p:nvPicPr>
          <p:cNvPr id="2" name="图片 1">
            <a:extLst>
              <a:ext uri="{FF2B5EF4-FFF2-40B4-BE49-F238E27FC236}">
                <a16:creationId xmlns:a16="http://schemas.microsoft.com/office/drawing/2014/main" id="{27DDF96C-F29E-413B-B69A-1D7AE1E4C5F6}"/>
              </a:ext>
            </a:extLst>
          </p:cNvPr>
          <p:cNvPicPr>
            <a:picLocks noChangeAspect="1"/>
          </p:cNvPicPr>
          <p:nvPr/>
        </p:nvPicPr>
        <p:blipFill rotWithShape="1">
          <a:blip r:embed="rId5"/>
          <a:srcRect t="5147" r="289" b="5425"/>
          <a:stretch/>
        </p:blipFill>
        <p:spPr>
          <a:xfrm>
            <a:off x="6273798" y="4330880"/>
            <a:ext cx="5613402" cy="2169214"/>
          </a:xfrm>
          <a:prstGeom prst="rect">
            <a:avLst/>
          </a:prstGeom>
        </p:spPr>
      </p:pic>
      <p:sp>
        <p:nvSpPr>
          <p:cNvPr id="8" name="Title 1">
            <a:extLst>
              <a:ext uri="{FF2B5EF4-FFF2-40B4-BE49-F238E27FC236}">
                <a16:creationId xmlns:a16="http://schemas.microsoft.com/office/drawing/2014/main" id="{7B239765-9B85-4AFA-AA76-8B6302C6D854}"/>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Heavy-light mesons</a:t>
            </a:r>
            <a:endParaRPr lang="en-GB"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a:p>
            <a:endParaRPr 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p:pic>
        <p:nvPicPr>
          <p:cNvPr id="18" name="图片 17">
            <a:extLst>
              <a:ext uri="{FF2B5EF4-FFF2-40B4-BE49-F238E27FC236}">
                <a16:creationId xmlns:a16="http://schemas.microsoft.com/office/drawing/2014/main" id="{0C811A80-212D-44E2-9420-2C666398D10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92120" y="1153160"/>
            <a:ext cx="4572009" cy="2935230"/>
          </a:xfrm>
          <a:prstGeom prst="rect">
            <a:avLst/>
          </a:prstGeom>
        </p:spPr>
      </p:pic>
      <p:pic>
        <p:nvPicPr>
          <p:cNvPr id="16" name="图片 15">
            <a:extLst>
              <a:ext uri="{FF2B5EF4-FFF2-40B4-BE49-F238E27FC236}">
                <a16:creationId xmlns:a16="http://schemas.microsoft.com/office/drawing/2014/main" id="{03A23187-5117-4932-961A-2078E65ECC8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95168" y="1066800"/>
            <a:ext cx="4572009" cy="3138227"/>
          </a:xfrm>
          <a:prstGeom prst="rect">
            <a:avLst/>
          </a:prstGeom>
        </p:spPr>
      </p:pic>
      <p:sp>
        <p:nvSpPr>
          <p:cNvPr id="3" name="矩形 2">
            <a:extLst>
              <a:ext uri="{FF2B5EF4-FFF2-40B4-BE49-F238E27FC236}">
                <a16:creationId xmlns:a16="http://schemas.microsoft.com/office/drawing/2014/main" id="{D75DCF63-08E7-4CF8-AC77-972AA10EB908}"/>
              </a:ext>
            </a:extLst>
          </p:cNvPr>
          <p:cNvSpPr/>
          <p:nvPr/>
        </p:nvSpPr>
        <p:spPr>
          <a:xfrm>
            <a:off x="1600200" y="6015335"/>
            <a:ext cx="4343400" cy="461665"/>
          </a:xfrm>
          <a:prstGeom prst="rect">
            <a:avLst/>
          </a:prstGeom>
        </p:spPr>
        <p:txBody>
          <a:bodyPr wrap="square">
            <a:spAutoFit/>
          </a:bodyPr>
          <a:lstStyle/>
          <a:p>
            <a:r>
              <a:rPr lang="de-DE" altLang="zh-CN" sz="1200" dirty="0">
                <a:latin typeface="Proxima Nova"/>
              </a:rPr>
              <a:t>L. Schlessinger and C. Schwartz </a:t>
            </a:r>
            <a:r>
              <a:rPr lang="de-DE" altLang="zh-CN" sz="1200" dirty="0">
                <a:solidFill>
                  <a:schemeClr val="accent6">
                    <a:lumMod val="75000"/>
                  </a:schemeClr>
                </a:solidFill>
                <a:latin typeface="Proxima Nova"/>
              </a:rPr>
              <a:t>Phys. Rev. Lett. </a:t>
            </a:r>
            <a:r>
              <a:rPr lang="de-DE" altLang="zh-CN" sz="1200" b="1" dirty="0">
                <a:solidFill>
                  <a:schemeClr val="accent6">
                    <a:lumMod val="75000"/>
                  </a:schemeClr>
                </a:solidFill>
                <a:latin typeface="Proxima Nova"/>
              </a:rPr>
              <a:t>16</a:t>
            </a:r>
            <a:r>
              <a:rPr lang="de-DE" altLang="zh-CN" sz="1200" dirty="0">
                <a:solidFill>
                  <a:schemeClr val="accent6">
                    <a:lumMod val="75000"/>
                  </a:schemeClr>
                </a:solidFill>
                <a:latin typeface="Proxima Nova"/>
              </a:rPr>
              <a:t>, 1173</a:t>
            </a:r>
          </a:p>
          <a:p>
            <a:r>
              <a:rPr lang="en-US" altLang="zh-CN" sz="1200" dirty="0">
                <a:latin typeface="Proxima Nova"/>
              </a:rPr>
              <a:t>L. </a:t>
            </a:r>
            <a:r>
              <a:rPr lang="en-US" altLang="zh-CN" sz="1200" dirty="0" err="1">
                <a:latin typeface="Proxima Nova"/>
              </a:rPr>
              <a:t>Schlessinger</a:t>
            </a:r>
            <a:r>
              <a:rPr lang="en-US" altLang="zh-CN" sz="1200" dirty="0">
                <a:latin typeface="Proxima Nova"/>
              </a:rPr>
              <a:t> </a:t>
            </a:r>
            <a:r>
              <a:rPr lang="en-US" altLang="zh-CN" sz="1200" dirty="0">
                <a:solidFill>
                  <a:schemeClr val="accent6">
                    <a:lumMod val="75000"/>
                  </a:schemeClr>
                </a:solidFill>
                <a:latin typeface="Proxima Nova"/>
              </a:rPr>
              <a:t>Phys. Rev. 167, 1411</a:t>
            </a:r>
            <a:r>
              <a:rPr lang="en-US" altLang="zh-CN" sz="1200" dirty="0">
                <a:latin typeface="Proxima Nova"/>
              </a:rPr>
              <a:t> </a:t>
            </a:r>
          </a:p>
        </p:txBody>
      </p:sp>
      <p:sp>
        <p:nvSpPr>
          <p:cNvPr id="4" name="页脚占位符 3">
            <a:extLst>
              <a:ext uri="{FF2B5EF4-FFF2-40B4-BE49-F238E27FC236}">
                <a16:creationId xmlns:a16="http://schemas.microsoft.com/office/drawing/2014/main" id="{8DE27C96-C178-4213-A82F-38CF310C2D2C}"/>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2313681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27</a:t>
            </a:fld>
            <a:endParaRPr lang="en-US"/>
          </a:p>
        </p:txBody>
      </p:sp>
      <p:sp>
        <p:nvSpPr>
          <p:cNvPr id="11" name="Title 1">
            <a:extLst>
              <a:ext uri="{FF2B5EF4-FFF2-40B4-BE49-F238E27FC236}">
                <a16:creationId xmlns:a16="http://schemas.microsoft.com/office/drawing/2014/main" id="{14404656-4226-46AD-A313-19C976B300F9}"/>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zh-CN" alt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Goldberger-Treiman relation</a:t>
            </a:r>
            <a:endParaRPr 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p:sp>
        <p:nvSpPr>
          <p:cNvPr id="13" name="Content Placeholder 2">
            <a:extLst>
              <a:ext uri="{FF2B5EF4-FFF2-40B4-BE49-F238E27FC236}">
                <a16:creationId xmlns:a16="http://schemas.microsoft.com/office/drawing/2014/main" id="{308BA479-A849-4B88-94E7-A1C9E5BBCCB0}"/>
              </a:ext>
            </a:extLst>
          </p:cNvPr>
          <p:cNvSpPr txBox="1">
            <a:spLocks/>
          </p:cNvSpPr>
          <p:nvPr/>
        </p:nvSpPr>
        <p:spPr bwMode="auto">
          <a:xfrm>
            <a:off x="889941" y="1053350"/>
            <a:ext cx="6653859" cy="5271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sz="2000" dirty="0"/>
              <a:t>Dressed quark propagator: </a:t>
            </a:r>
          </a:p>
          <a:p>
            <a:endParaRPr lang="en-US" altLang="zh-CN" sz="2000" dirty="0"/>
          </a:p>
          <a:p>
            <a:endParaRPr lang="en-US" altLang="zh-CN" sz="2000" dirty="0"/>
          </a:p>
          <a:p>
            <a:r>
              <a:rPr lang="en-US" altLang="zh-CN" sz="2000" dirty="0"/>
              <a:t>Pion’s Bethe-Salpeter amplitude comes from solving</a:t>
            </a:r>
          </a:p>
          <a:p>
            <a:pPr marL="0" indent="0">
              <a:buNone/>
            </a:pPr>
            <a:r>
              <a:rPr lang="en-US" altLang="zh-CN" sz="2000" dirty="0"/>
              <a:t> the BSE</a:t>
            </a:r>
          </a:p>
          <a:p>
            <a:pPr marL="0" indent="0">
              <a:buNone/>
            </a:pPr>
            <a:endParaRPr lang="en-US" altLang="zh-CN" sz="2000" dirty="0"/>
          </a:p>
          <a:p>
            <a:pPr marL="0" indent="0">
              <a:buNone/>
            </a:pPr>
            <a:r>
              <a:rPr lang="en-US" altLang="zh-CN" sz="2000" dirty="0"/>
              <a:t> </a:t>
            </a:r>
          </a:p>
          <a:p>
            <a:pPr marL="0" indent="0">
              <a:buNone/>
            </a:pPr>
            <a:endParaRPr lang="en-US" altLang="zh-CN" sz="2000" dirty="0"/>
          </a:p>
          <a:p>
            <a:r>
              <a:rPr lang="en-US" altLang="zh-CN" sz="2000" dirty="0"/>
              <a:t>Axial-vector Ward-Takahashi identity</a:t>
            </a:r>
          </a:p>
          <a:p>
            <a:endParaRPr lang="en-US" altLang="zh-CN" sz="2000" dirty="0"/>
          </a:p>
          <a:p>
            <a:pPr marL="0" indent="0">
              <a:buNone/>
            </a:pPr>
            <a:endParaRPr lang="en-US" altLang="zh-CN" sz="2000" dirty="0"/>
          </a:p>
          <a:p>
            <a:pPr marL="0" indent="0">
              <a:buNone/>
            </a:pPr>
            <a:r>
              <a:rPr lang="en-US" altLang="zh-CN" sz="2000" dirty="0"/>
              <a:t>  In </a:t>
            </a:r>
            <a:r>
              <a:rPr lang="zh-CN" altLang="en-US" sz="2000" dirty="0"/>
              <a:t>chiral-limit</a:t>
            </a:r>
            <a:r>
              <a:rPr lang="en-US" altLang="zh-CN" sz="2000" dirty="0"/>
              <a:t>, it entails</a:t>
            </a:r>
          </a:p>
          <a:p>
            <a:pPr marL="457200" lvl="1" indent="0">
              <a:buNone/>
            </a:pPr>
            <a:endParaRPr lang="en-US" altLang="zh-CN" sz="1800" dirty="0"/>
          </a:p>
          <a:p>
            <a:pPr marL="457200" lvl="1" indent="0">
              <a:buNone/>
            </a:pPr>
            <a:endParaRPr lang="en-US" altLang="zh-CN" sz="1800" dirty="0"/>
          </a:p>
          <a:p>
            <a:pPr marL="457200" lvl="1" indent="0">
              <a:buNone/>
            </a:pPr>
            <a:endParaRPr lang="en-US" altLang="zh-CN" sz="1800" dirty="0"/>
          </a:p>
          <a:p>
            <a:pPr marL="457200" lvl="1" indent="0">
              <a:buNone/>
            </a:pPr>
            <a:endParaRPr lang="en-US" altLang="zh-CN" sz="2200" kern="0" dirty="0">
              <a:solidFill>
                <a:schemeClr val="tx1"/>
              </a:solidFill>
            </a:endParaRPr>
          </a:p>
          <a:p>
            <a:pPr marL="0" indent="0">
              <a:buNone/>
            </a:pPr>
            <a:endParaRPr lang="en-US" altLang="zh-CN" sz="2400" kern="0" dirty="0">
              <a:solidFill>
                <a:schemeClr val="tx1"/>
              </a:solidFill>
            </a:endParaRPr>
          </a:p>
          <a:p>
            <a:endParaRPr lang="en-US" altLang="zh-CN" sz="2400" kern="0" dirty="0">
              <a:solidFill>
                <a:schemeClr val="tx1"/>
              </a:solidFill>
            </a:endParaRPr>
          </a:p>
          <a:p>
            <a:endParaRPr lang="en-US" altLang="zh-CN" sz="2400" kern="0" dirty="0">
              <a:solidFill>
                <a:schemeClr val="tx1"/>
              </a:solidFill>
            </a:endParaRPr>
          </a:p>
          <a:p>
            <a:endParaRPr lang="en-US" altLang="zh-CN" sz="2400" kern="0" dirty="0">
              <a:solidFill>
                <a:schemeClr val="tx1"/>
              </a:solidFill>
            </a:endParaRPr>
          </a:p>
          <a:p>
            <a:pPr marL="0" indent="0">
              <a:buNone/>
            </a:pPr>
            <a:endParaRPr lang="en-US" altLang="zh-CN" sz="2400" kern="0" dirty="0">
              <a:solidFill>
                <a:schemeClr val="tx1"/>
              </a:solidFill>
            </a:endParaRPr>
          </a:p>
          <a:p>
            <a:endParaRPr lang="en-US" altLang="zh-CN" sz="2400" kern="0" dirty="0"/>
          </a:p>
          <a:p>
            <a:endParaRPr lang="en-US" altLang="zh-CN" sz="2400" kern="0" dirty="0"/>
          </a:p>
          <a:p>
            <a:pPr lvl="2"/>
            <a:endParaRPr lang="en-US" altLang="zh-CN" sz="1800" kern="0" dirty="0"/>
          </a:p>
        </p:txBody>
      </p:sp>
      <p:pic>
        <p:nvPicPr>
          <p:cNvPr id="15" name="图片 14">
            <a:extLst>
              <a:ext uri="{FF2B5EF4-FFF2-40B4-BE49-F238E27FC236}">
                <a16:creationId xmlns:a16="http://schemas.microsoft.com/office/drawing/2014/main" id="{9F3B6018-C5FC-400E-A29B-EE0D30358196}"/>
              </a:ext>
            </a:extLst>
          </p:cNvPr>
          <p:cNvPicPr>
            <a:picLocks noChangeAspect="1"/>
          </p:cNvPicPr>
          <p:nvPr/>
        </p:nvPicPr>
        <p:blipFill rotWithShape="1">
          <a:blip r:embed="rId3"/>
          <a:srcRect r="45333" b="11508"/>
          <a:stretch/>
        </p:blipFill>
        <p:spPr>
          <a:xfrm>
            <a:off x="1905000" y="1600200"/>
            <a:ext cx="3124200" cy="341551"/>
          </a:xfrm>
          <a:prstGeom prst="rect">
            <a:avLst/>
          </a:prstGeom>
        </p:spPr>
      </p:pic>
      <p:grpSp>
        <p:nvGrpSpPr>
          <p:cNvPr id="7" name="组合 6">
            <a:extLst>
              <a:ext uri="{FF2B5EF4-FFF2-40B4-BE49-F238E27FC236}">
                <a16:creationId xmlns:a16="http://schemas.microsoft.com/office/drawing/2014/main" id="{EA28504E-FB77-4B09-A57D-0E06F90C49D0}"/>
              </a:ext>
            </a:extLst>
          </p:cNvPr>
          <p:cNvGrpSpPr>
            <a:grpSpLocks noChangeAspect="1"/>
          </p:cNvGrpSpPr>
          <p:nvPr/>
        </p:nvGrpSpPr>
        <p:grpSpPr>
          <a:xfrm>
            <a:off x="4748410" y="5579596"/>
            <a:ext cx="3124200" cy="745004"/>
            <a:chOff x="4800599" y="4645641"/>
            <a:chExt cx="4484395" cy="1069359"/>
          </a:xfrm>
        </p:grpSpPr>
        <p:pic>
          <p:nvPicPr>
            <p:cNvPr id="16" name="图片 15">
              <a:extLst>
                <a:ext uri="{FF2B5EF4-FFF2-40B4-BE49-F238E27FC236}">
                  <a16:creationId xmlns:a16="http://schemas.microsoft.com/office/drawing/2014/main" id="{B2A3F908-213E-406F-BCED-F57E45BB8B05}"/>
                </a:ext>
              </a:extLst>
            </p:cNvPr>
            <p:cNvPicPr>
              <a:picLocks noChangeAspect="1"/>
            </p:cNvPicPr>
            <p:nvPr/>
          </p:nvPicPr>
          <p:blipFill>
            <a:blip r:embed="rId4"/>
            <a:stretch>
              <a:fillRect/>
            </a:stretch>
          </p:blipFill>
          <p:spPr>
            <a:xfrm>
              <a:off x="4800599" y="4724400"/>
              <a:ext cx="4408195" cy="807682"/>
            </a:xfrm>
            <a:prstGeom prst="rect">
              <a:avLst/>
            </a:prstGeom>
          </p:spPr>
        </p:pic>
        <p:sp>
          <p:nvSpPr>
            <p:cNvPr id="17" name="矩形: 圆角 16">
              <a:extLst>
                <a:ext uri="{FF2B5EF4-FFF2-40B4-BE49-F238E27FC236}">
                  <a16:creationId xmlns:a16="http://schemas.microsoft.com/office/drawing/2014/main" id="{A58CD279-40D9-487F-8E6E-E1601F3F8E0D}"/>
                </a:ext>
              </a:extLst>
            </p:cNvPr>
            <p:cNvSpPr/>
            <p:nvPr/>
          </p:nvSpPr>
          <p:spPr bwMode="auto">
            <a:xfrm>
              <a:off x="4876800" y="4645641"/>
              <a:ext cx="4408194" cy="1069359"/>
            </a:xfrm>
            <a:prstGeom prst="roundRect">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solidFill>
                  <a:schemeClr val="tx1"/>
                </a:solidFill>
                <a:latin typeface="Calibri" pitchFamily="34" charset="0"/>
              </a:endParaRPr>
            </a:p>
          </p:txBody>
        </p:sp>
      </p:grpSp>
      <p:pic>
        <p:nvPicPr>
          <p:cNvPr id="18" name="图片 17">
            <a:extLst>
              <a:ext uri="{FF2B5EF4-FFF2-40B4-BE49-F238E27FC236}">
                <a16:creationId xmlns:a16="http://schemas.microsoft.com/office/drawing/2014/main" id="{2CF634FF-24BC-4C08-B8C3-50E32BC805EA}"/>
              </a:ext>
            </a:extLst>
          </p:cNvPr>
          <p:cNvPicPr>
            <a:picLocks noChangeAspect="1"/>
          </p:cNvPicPr>
          <p:nvPr/>
        </p:nvPicPr>
        <p:blipFill>
          <a:blip r:embed="rId5"/>
          <a:stretch>
            <a:fillRect/>
          </a:stretch>
        </p:blipFill>
        <p:spPr>
          <a:xfrm>
            <a:off x="7162012" y="1066800"/>
            <a:ext cx="4497376" cy="2997331"/>
          </a:xfrm>
          <a:prstGeom prst="rect">
            <a:avLst/>
          </a:prstGeom>
        </p:spPr>
      </p:pic>
      <p:sp>
        <p:nvSpPr>
          <p:cNvPr id="20" name="椭圆 19">
            <a:extLst>
              <a:ext uri="{FF2B5EF4-FFF2-40B4-BE49-F238E27FC236}">
                <a16:creationId xmlns:a16="http://schemas.microsoft.com/office/drawing/2014/main" id="{125B76FC-47FD-4BE7-9EE4-1A693C37ADDA}"/>
              </a:ext>
            </a:extLst>
          </p:cNvPr>
          <p:cNvSpPr/>
          <p:nvPr/>
        </p:nvSpPr>
        <p:spPr bwMode="auto">
          <a:xfrm>
            <a:off x="4343400" y="1524000"/>
            <a:ext cx="609600" cy="487521"/>
          </a:xfrm>
          <a:prstGeom prst="ellipse">
            <a:avLst/>
          </a:prstGeom>
          <a:noFill/>
          <a:ln w="19050" cap="flat" cmpd="sng" algn="ctr">
            <a:solidFill>
              <a:srgbClr val="C00000"/>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fontAlgn="base">
              <a:spcBef>
                <a:spcPct val="0"/>
              </a:spcBef>
              <a:spcAft>
                <a:spcPct val="0"/>
              </a:spcAft>
            </a:pPr>
            <a:endParaRPr lang="zh-CN" altLang="en-US">
              <a:latin typeface="Calibri" pitchFamily="34" charset="0"/>
            </a:endParaRPr>
          </a:p>
        </p:txBody>
      </p:sp>
      <p:sp>
        <p:nvSpPr>
          <p:cNvPr id="22" name="矩形 21">
            <a:extLst>
              <a:ext uri="{FF2B5EF4-FFF2-40B4-BE49-F238E27FC236}">
                <a16:creationId xmlns:a16="http://schemas.microsoft.com/office/drawing/2014/main" id="{C4524667-04C1-4A52-BDA9-CF2192B30E35}"/>
              </a:ext>
            </a:extLst>
          </p:cNvPr>
          <p:cNvSpPr/>
          <p:nvPr/>
        </p:nvSpPr>
        <p:spPr>
          <a:xfrm>
            <a:off x="8229753" y="5643900"/>
            <a:ext cx="3419475" cy="523220"/>
          </a:xfrm>
          <a:prstGeom prst="rect">
            <a:avLst/>
          </a:prstGeom>
        </p:spPr>
        <p:txBody>
          <a:bodyPr wrap="square">
            <a:spAutoFit/>
          </a:bodyPr>
          <a:lstStyle/>
          <a:p>
            <a:r>
              <a:rPr lang="en-US" altLang="zh-CN" sz="1400" dirty="0"/>
              <a:t>Maris, Roberts and Tandy </a:t>
            </a:r>
            <a:r>
              <a:rPr lang="en-US" altLang="zh-CN" sz="1400" dirty="0" err="1"/>
              <a:t>nucl-th</a:t>
            </a:r>
            <a:r>
              <a:rPr lang="en-US" altLang="zh-CN" sz="1400" dirty="0"/>
              <a:t>/9707003, </a:t>
            </a:r>
            <a:r>
              <a:rPr lang="en-US" altLang="zh-CN" sz="1400" dirty="0" err="1">
                <a:solidFill>
                  <a:schemeClr val="accent6">
                    <a:lumMod val="75000"/>
                  </a:schemeClr>
                </a:solidFill>
              </a:rPr>
              <a:t>Phys.Lett</a:t>
            </a:r>
            <a:r>
              <a:rPr lang="en-US" altLang="zh-CN" sz="1400" dirty="0">
                <a:solidFill>
                  <a:schemeClr val="accent6">
                    <a:lumMod val="75000"/>
                  </a:schemeClr>
                </a:solidFill>
              </a:rPr>
              <a:t>. B420 (1998) 267-273</a:t>
            </a:r>
            <a:endParaRPr lang="zh-CN" altLang="en-US" sz="1400" dirty="0">
              <a:solidFill>
                <a:schemeClr val="accent6">
                  <a:lumMod val="75000"/>
                </a:schemeClr>
              </a:solidFill>
            </a:endParaRPr>
          </a:p>
        </p:txBody>
      </p:sp>
      <p:pic>
        <p:nvPicPr>
          <p:cNvPr id="2" name="图片 1">
            <a:extLst>
              <a:ext uri="{FF2B5EF4-FFF2-40B4-BE49-F238E27FC236}">
                <a16:creationId xmlns:a16="http://schemas.microsoft.com/office/drawing/2014/main" id="{9128C2E3-587A-486B-B5A7-444B95353B46}"/>
              </a:ext>
            </a:extLst>
          </p:cNvPr>
          <p:cNvPicPr>
            <a:picLocks noChangeAspect="1"/>
          </p:cNvPicPr>
          <p:nvPr/>
        </p:nvPicPr>
        <p:blipFill>
          <a:blip r:embed="rId6"/>
          <a:stretch>
            <a:fillRect/>
          </a:stretch>
        </p:blipFill>
        <p:spPr>
          <a:xfrm>
            <a:off x="2851025" y="4586835"/>
            <a:ext cx="6653859" cy="375413"/>
          </a:xfrm>
          <a:prstGeom prst="rect">
            <a:avLst/>
          </a:prstGeom>
        </p:spPr>
      </p:pic>
      <p:sp>
        <p:nvSpPr>
          <p:cNvPr id="23" name="椭圆 22">
            <a:extLst>
              <a:ext uri="{FF2B5EF4-FFF2-40B4-BE49-F238E27FC236}">
                <a16:creationId xmlns:a16="http://schemas.microsoft.com/office/drawing/2014/main" id="{73322139-134B-445F-AEB9-1D436585F9A6}"/>
              </a:ext>
            </a:extLst>
          </p:cNvPr>
          <p:cNvSpPr/>
          <p:nvPr/>
        </p:nvSpPr>
        <p:spPr bwMode="auto">
          <a:xfrm>
            <a:off x="4359549" y="4591868"/>
            <a:ext cx="593451" cy="487521"/>
          </a:xfrm>
          <a:prstGeom prst="ellipse">
            <a:avLst/>
          </a:prstGeom>
          <a:noFill/>
          <a:ln w="19050" cap="flat" cmpd="sng" algn="ctr">
            <a:solidFill>
              <a:srgbClr val="C00000"/>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fontAlgn="base">
              <a:spcBef>
                <a:spcPct val="0"/>
              </a:spcBef>
              <a:spcAft>
                <a:spcPct val="0"/>
              </a:spcAft>
            </a:pPr>
            <a:endParaRPr lang="zh-CN" altLang="en-US">
              <a:latin typeface="Calibri" pitchFamily="34" charset="0"/>
            </a:endParaRPr>
          </a:p>
        </p:txBody>
      </p:sp>
      <p:sp>
        <p:nvSpPr>
          <p:cNvPr id="24" name="椭圆 23">
            <a:extLst>
              <a:ext uri="{FF2B5EF4-FFF2-40B4-BE49-F238E27FC236}">
                <a16:creationId xmlns:a16="http://schemas.microsoft.com/office/drawing/2014/main" id="{AA9C2B60-805F-4F74-A3C7-025253AAA3B9}"/>
              </a:ext>
            </a:extLst>
          </p:cNvPr>
          <p:cNvSpPr/>
          <p:nvPr/>
        </p:nvSpPr>
        <p:spPr bwMode="auto">
          <a:xfrm>
            <a:off x="8422608" y="4530780"/>
            <a:ext cx="593451" cy="487521"/>
          </a:xfrm>
          <a:prstGeom prst="ellipse">
            <a:avLst/>
          </a:prstGeom>
          <a:noFill/>
          <a:ln w="19050" cap="flat" cmpd="sng" algn="ctr">
            <a:solidFill>
              <a:srgbClr val="C00000"/>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fontAlgn="base">
              <a:spcBef>
                <a:spcPct val="0"/>
              </a:spcBef>
              <a:spcAft>
                <a:spcPct val="0"/>
              </a:spcAft>
            </a:pPr>
            <a:endParaRPr lang="zh-CN" altLang="en-US">
              <a:latin typeface="Calibri" pitchFamily="34" charset="0"/>
            </a:endParaRPr>
          </a:p>
        </p:txBody>
      </p:sp>
      <p:pic>
        <p:nvPicPr>
          <p:cNvPr id="4" name="图片 3">
            <a:extLst>
              <a:ext uri="{FF2B5EF4-FFF2-40B4-BE49-F238E27FC236}">
                <a16:creationId xmlns:a16="http://schemas.microsoft.com/office/drawing/2014/main" id="{A29934CA-2C80-47FE-8187-6CEDA6ED36C7}"/>
              </a:ext>
            </a:extLst>
          </p:cNvPr>
          <p:cNvPicPr>
            <a:picLocks noChangeAspect="1"/>
          </p:cNvPicPr>
          <p:nvPr/>
        </p:nvPicPr>
        <p:blipFill>
          <a:blip r:embed="rId7"/>
          <a:stretch>
            <a:fillRect/>
          </a:stretch>
        </p:blipFill>
        <p:spPr>
          <a:xfrm>
            <a:off x="1981200" y="3032494"/>
            <a:ext cx="4800600" cy="753583"/>
          </a:xfrm>
          <a:prstGeom prst="rect">
            <a:avLst/>
          </a:prstGeom>
        </p:spPr>
      </p:pic>
      <p:sp>
        <p:nvSpPr>
          <p:cNvPr id="19" name="椭圆 18">
            <a:extLst>
              <a:ext uri="{FF2B5EF4-FFF2-40B4-BE49-F238E27FC236}">
                <a16:creationId xmlns:a16="http://schemas.microsoft.com/office/drawing/2014/main" id="{6678A270-3171-49AF-9617-B9D00811AC32}"/>
              </a:ext>
            </a:extLst>
          </p:cNvPr>
          <p:cNvSpPr/>
          <p:nvPr/>
        </p:nvSpPr>
        <p:spPr bwMode="auto">
          <a:xfrm>
            <a:off x="3311799" y="2941479"/>
            <a:ext cx="609600" cy="487521"/>
          </a:xfrm>
          <a:prstGeom prst="ellipse">
            <a:avLst/>
          </a:prstGeom>
          <a:noFill/>
          <a:ln w="19050" cap="flat" cmpd="sng" algn="ctr">
            <a:solidFill>
              <a:srgbClr val="C00000"/>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fontAlgn="base">
              <a:spcBef>
                <a:spcPct val="0"/>
              </a:spcBef>
              <a:spcAft>
                <a:spcPct val="0"/>
              </a:spcAft>
            </a:pPr>
            <a:endParaRPr lang="zh-CN" altLang="en-US">
              <a:latin typeface="Calibri" pitchFamily="34" charset="0"/>
            </a:endParaRPr>
          </a:p>
        </p:txBody>
      </p:sp>
      <p:sp>
        <p:nvSpPr>
          <p:cNvPr id="3" name="矩形 2">
            <a:extLst>
              <a:ext uri="{FF2B5EF4-FFF2-40B4-BE49-F238E27FC236}">
                <a16:creationId xmlns:a16="http://schemas.microsoft.com/office/drawing/2014/main" id="{C3C5D493-5CE8-4B72-ABC8-E75002645D43}"/>
              </a:ext>
            </a:extLst>
          </p:cNvPr>
          <p:cNvSpPr/>
          <p:nvPr/>
        </p:nvSpPr>
        <p:spPr>
          <a:xfrm>
            <a:off x="8078616" y="364416"/>
            <a:ext cx="3402186" cy="646331"/>
          </a:xfrm>
          <a:prstGeom prst="rect">
            <a:avLst/>
          </a:prstGeom>
        </p:spPr>
        <p:txBody>
          <a:bodyPr wrap="square">
            <a:spAutoFit/>
          </a:bodyPr>
          <a:lstStyle/>
          <a:p>
            <a:pPr algn="ctr"/>
            <a:r>
              <a:rPr lang="en-US" altLang="zh-CN" dirty="0"/>
              <a:t>The most fundamental expression of Goldstone theories in SM.</a:t>
            </a:r>
            <a:endParaRPr lang="zh-CN" altLang="en-US" dirty="0"/>
          </a:p>
        </p:txBody>
      </p:sp>
      <p:sp>
        <p:nvSpPr>
          <p:cNvPr id="5" name="页脚占位符 4">
            <a:extLst>
              <a:ext uri="{FF2B5EF4-FFF2-40B4-BE49-F238E27FC236}">
                <a16:creationId xmlns:a16="http://schemas.microsoft.com/office/drawing/2014/main" id="{898A1DE9-9445-4A06-A1CD-78C640B8DFB7}"/>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1651021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
                                            <p:txEl>
                                              <p:pRg st="11" end="1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p:bldP spid="23" grpId="0" animBg="1"/>
      <p:bldP spid="24" grpId="0" animBg="1"/>
      <p:bldP spid="19" grpId="0" animBg="1"/>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3</a:t>
            </a:fld>
            <a:endParaRPr lang="en-US"/>
          </a:p>
        </p:txBody>
      </p:sp>
      <p:sp>
        <p:nvSpPr>
          <p:cNvPr id="5" name="Title 1">
            <a:extLst>
              <a:ext uri="{FF2B5EF4-FFF2-40B4-BE49-F238E27FC236}">
                <a16:creationId xmlns:a16="http://schemas.microsoft.com/office/drawing/2014/main" id="{FB668D12-378D-4BE9-88EF-9B929BC69CA2}"/>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EHM with </a:t>
            </a:r>
            <a:r>
              <a:rPr lang="en-US" altLang="zh-CN" sz="3200" b="0" kern="0" dirty="0" err="1">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Semileptonic</a:t>
            </a:r>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 decay</a:t>
            </a:r>
          </a:p>
        </p:txBody>
      </p:sp>
      <p:sp>
        <p:nvSpPr>
          <p:cNvPr id="13" name="Content Placeholder 2">
            <a:extLst>
              <a:ext uri="{FF2B5EF4-FFF2-40B4-BE49-F238E27FC236}">
                <a16:creationId xmlns:a16="http://schemas.microsoft.com/office/drawing/2014/main" id="{855C9115-598F-48A5-AF4A-456EEEB4E91F}"/>
              </a:ext>
            </a:extLst>
          </p:cNvPr>
          <p:cNvSpPr txBox="1">
            <a:spLocks/>
          </p:cNvSpPr>
          <p:nvPr/>
        </p:nvSpPr>
        <p:spPr bwMode="auto">
          <a:xfrm>
            <a:off x="381000" y="1295400"/>
            <a:ext cx="6781800" cy="5105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sz="2000" dirty="0"/>
              <a:t>Pion - (pseudo)-</a:t>
            </a:r>
            <a:r>
              <a:rPr lang="zh-CN" altLang="en-US" sz="2000" dirty="0"/>
              <a:t>Goldstone boson </a:t>
            </a:r>
            <a:endParaRPr lang="en-US" altLang="zh-CN" sz="2000" dirty="0"/>
          </a:p>
          <a:p>
            <a:pPr lvl="1"/>
            <a:r>
              <a:rPr lang="en-US" altLang="zh-CN" dirty="0"/>
              <a:t>The grey wedge shows that the sum of the valence-quark and -antiquark (HB) current-masses accounts for 5% of its measured mass. The orange part expresses the EHM+HB interference, which is responsible for 95% of the pion mass.</a:t>
            </a:r>
          </a:p>
          <a:p>
            <a:pPr lvl="1"/>
            <a:endParaRPr lang="en-US" altLang="zh-CN" sz="1800" dirty="0"/>
          </a:p>
          <a:p>
            <a:r>
              <a:rPr lang="en-US" altLang="zh-CN" sz="2000" dirty="0"/>
              <a:t>D meson - </a:t>
            </a:r>
            <a:r>
              <a:rPr lang="en-US" altLang="zh-CN" sz="2000" dirty="0" err="1"/>
              <a:t>heavy+light</a:t>
            </a:r>
            <a:r>
              <a:rPr lang="en-US" altLang="zh-CN" sz="2000" dirty="0"/>
              <a:t> meson </a:t>
            </a:r>
          </a:p>
          <a:p>
            <a:pPr lvl="1"/>
            <a:r>
              <a:rPr lang="en-US" altLang="zh-CN" dirty="0"/>
              <a:t>HB current-masses accounts for 69% of its measured mass, which is 14 times more than in the pion.</a:t>
            </a:r>
          </a:p>
          <a:p>
            <a:pPr lvl="1"/>
            <a:endParaRPr lang="en-US" altLang="zh-CN" dirty="0"/>
          </a:p>
          <a:p>
            <a:r>
              <a:rPr lang="zh-CN" altLang="en-US" sz="2000" dirty="0"/>
              <a:t>The decay of heavy</a:t>
            </a:r>
            <a:r>
              <a:rPr lang="en-US" altLang="zh-CN" sz="2000" dirty="0"/>
              <a:t>+</a:t>
            </a:r>
            <a:r>
              <a:rPr lang="zh-CN" altLang="en-US" sz="2000" dirty="0"/>
              <a:t>light meson to </a:t>
            </a:r>
            <a:r>
              <a:rPr lang="en-US" altLang="zh-CN" sz="2000" dirty="0"/>
              <a:t>(pseudo)-</a:t>
            </a:r>
            <a:r>
              <a:rPr lang="zh-CN" altLang="en-US" sz="2000" dirty="0"/>
              <a:t>Goldstone boson embodies the change of the domina</a:t>
            </a:r>
            <a:r>
              <a:rPr lang="en-US" altLang="zh-CN" sz="2000" dirty="0"/>
              <a:t>ted</a:t>
            </a:r>
            <a:r>
              <a:rPr lang="zh-CN" altLang="en-US" sz="2000" dirty="0"/>
              <a:t> </a:t>
            </a:r>
            <a:r>
              <a:rPr lang="en-US" altLang="zh-CN" sz="2000" dirty="0"/>
              <a:t>mechanism</a:t>
            </a:r>
            <a:r>
              <a:rPr lang="zh-CN" altLang="en-US" sz="2000" dirty="0"/>
              <a:t> from the </a:t>
            </a:r>
            <a:r>
              <a:rPr lang="zh-CN" altLang="en-US" sz="2000" dirty="0">
                <a:solidFill>
                  <a:srgbClr val="979797"/>
                </a:solidFill>
              </a:rPr>
              <a:t>H</a:t>
            </a:r>
            <a:r>
              <a:rPr lang="en-US" altLang="zh-CN" sz="2000" dirty="0">
                <a:solidFill>
                  <a:srgbClr val="979797"/>
                </a:solidFill>
              </a:rPr>
              <a:t>B</a:t>
            </a:r>
            <a:r>
              <a:rPr lang="zh-CN" altLang="en-US" sz="2000" dirty="0">
                <a:solidFill>
                  <a:srgbClr val="979797"/>
                </a:solidFill>
              </a:rPr>
              <a:t> </a:t>
            </a:r>
            <a:r>
              <a:rPr lang="en-US" altLang="zh-CN" sz="2000" dirty="0">
                <a:solidFill>
                  <a:srgbClr val="979797"/>
                </a:solidFill>
              </a:rPr>
              <a:t>effects</a:t>
            </a:r>
            <a:r>
              <a:rPr lang="zh-CN" altLang="en-US" sz="2000" dirty="0"/>
              <a:t> to the </a:t>
            </a:r>
            <a:r>
              <a:rPr lang="zh-CN" altLang="en-US" sz="2000" dirty="0">
                <a:solidFill>
                  <a:srgbClr val="CA6500"/>
                </a:solidFill>
              </a:rPr>
              <a:t>EHM</a:t>
            </a:r>
            <a:r>
              <a:rPr lang="en-US" altLang="zh-CN" sz="2000" dirty="0">
                <a:solidFill>
                  <a:srgbClr val="CA6500"/>
                </a:solidFill>
              </a:rPr>
              <a:t>.</a:t>
            </a:r>
            <a:endParaRPr lang="en-US" altLang="zh-CN" sz="2400" dirty="0"/>
          </a:p>
          <a:p>
            <a:pPr lvl="2"/>
            <a:endParaRPr lang="en-US" altLang="zh-CN" sz="1800" kern="0" dirty="0"/>
          </a:p>
        </p:txBody>
      </p:sp>
      <p:pic>
        <p:nvPicPr>
          <p:cNvPr id="2" name="图片 1">
            <a:extLst>
              <a:ext uri="{FF2B5EF4-FFF2-40B4-BE49-F238E27FC236}">
                <a16:creationId xmlns:a16="http://schemas.microsoft.com/office/drawing/2014/main" id="{C8AF86C7-0C9E-4C89-BCD3-E370D8CEB66F}"/>
              </a:ext>
            </a:extLst>
          </p:cNvPr>
          <p:cNvPicPr>
            <a:picLocks noChangeAspect="1"/>
          </p:cNvPicPr>
          <p:nvPr/>
        </p:nvPicPr>
        <p:blipFill>
          <a:blip r:embed="rId3"/>
          <a:stretch>
            <a:fillRect/>
          </a:stretch>
        </p:blipFill>
        <p:spPr>
          <a:xfrm>
            <a:off x="7376160" y="3962400"/>
            <a:ext cx="4715117" cy="2098486"/>
          </a:xfrm>
          <a:prstGeom prst="rect">
            <a:avLst/>
          </a:prstGeom>
        </p:spPr>
      </p:pic>
      <p:pic>
        <p:nvPicPr>
          <p:cNvPr id="3" name="图片 2">
            <a:extLst>
              <a:ext uri="{FF2B5EF4-FFF2-40B4-BE49-F238E27FC236}">
                <a16:creationId xmlns:a16="http://schemas.microsoft.com/office/drawing/2014/main" id="{9BA9B91E-1F7B-446B-9D84-056F3B8C8312}"/>
              </a:ext>
            </a:extLst>
          </p:cNvPr>
          <p:cNvPicPr>
            <a:picLocks noChangeAspect="1"/>
          </p:cNvPicPr>
          <p:nvPr/>
        </p:nvPicPr>
        <p:blipFill>
          <a:blip r:embed="rId4"/>
          <a:stretch>
            <a:fillRect/>
          </a:stretch>
        </p:blipFill>
        <p:spPr>
          <a:xfrm>
            <a:off x="7339987" y="1406714"/>
            <a:ext cx="4751289" cy="2098486"/>
          </a:xfrm>
          <a:prstGeom prst="rect">
            <a:avLst/>
          </a:prstGeom>
        </p:spPr>
      </p:pic>
      <p:sp>
        <p:nvSpPr>
          <p:cNvPr id="4" name="页脚占位符 3">
            <a:extLst>
              <a:ext uri="{FF2B5EF4-FFF2-40B4-BE49-F238E27FC236}">
                <a16:creationId xmlns:a16="http://schemas.microsoft.com/office/drawing/2014/main" id="{CDAAEF7F-4B0E-4865-B8BD-4A08FB77A56A}"/>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3453262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4</a:t>
            </a:fld>
            <a:endParaRPr lang="en-US"/>
          </a:p>
        </p:txBody>
      </p:sp>
      <mc:AlternateContent xmlns:mc="http://schemas.openxmlformats.org/markup-compatibility/2006" xmlns:a14="http://schemas.microsoft.com/office/drawing/2010/main">
        <mc:Choice Requires="a14">
          <p:sp>
            <p:nvSpPr>
              <p:cNvPr id="10" name="Content Placeholder 2 2"/>
              <p:cNvSpPr txBox="1">
                <a:spLocks/>
              </p:cNvSpPr>
              <p:nvPr/>
            </p:nvSpPr>
            <p:spPr bwMode="auto">
              <a:xfrm>
                <a:off x="1260050" y="4908881"/>
                <a:ext cx="4371221" cy="99014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891" indent="-342891"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32" indent="-285744"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2971" indent="-228594"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160" indent="-228594"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349" indent="-228594"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537" indent="-228594"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726" indent="-228594"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8914" indent="-228594"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103" indent="-228594"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marL="0" indent="0" algn="just">
                  <a:buNone/>
                </a:pPr>
                <a14:m>
                  <m:oMath xmlns:m="http://schemas.openxmlformats.org/officeDocument/2006/math">
                    <m:r>
                      <a:rPr lang="en-US" altLang="zh-CN" sz="1400" i="1" kern="0" dirty="0">
                        <a:solidFill>
                          <a:schemeClr val="tx1"/>
                        </a:solidFill>
                        <a:latin typeface="Cambria Math" panose="02040503050406030204" pitchFamily="18" charset="0"/>
                      </a:rPr>
                      <m:t>𝑆</m:t>
                    </m:r>
                  </m:oMath>
                </a14:m>
                <a:r>
                  <a:rPr lang="en-US" altLang="zh-CN" sz="1400" i="1" kern="0" baseline="-25000" dirty="0" err="1">
                    <a:solidFill>
                      <a:schemeClr val="tx1"/>
                    </a:solidFill>
                  </a:rPr>
                  <a:t>c,d,s</a:t>
                </a:r>
                <a14:m>
                  <m:oMath xmlns:m="http://schemas.openxmlformats.org/officeDocument/2006/math">
                    <m:r>
                      <a:rPr lang="en-US" altLang="zh-CN" sz="1400" i="1" kern="0" dirty="0">
                        <a:solidFill>
                          <a:schemeClr val="tx1"/>
                        </a:solidFill>
                        <a:latin typeface="Cambria Math" panose="02040503050406030204" pitchFamily="18" charset="0"/>
                      </a:rPr>
                      <m:t>  :</m:t>
                    </m:r>
                  </m:oMath>
                </a14:m>
                <a:r>
                  <a:rPr lang="en-US" altLang="zh-CN" sz="1400" kern="0" dirty="0">
                    <a:solidFill>
                      <a:schemeClr val="tx1"/>
                    </a:solidFill>
                  </a:rPr>
                  <a:t> the dressed propagators of </a:t>
                </a:r>
                <a:r>
                  <a:rPr lang="en-US" altLang="zh-CN" sz="1400" i="1" kern="0" dirty="0">
                    <a:solidFill>
                      <a:schemeClr val="tx1"/>
                    </a:solidFill>
                  </a:rPr>
                  <a:t>d, s, c</a:t>
                </a:r>
                <a:r>
                  <a:rPr lang="en-US" altLang="zh-CN" sz="1400" kern="0" dirty="0">
                    <a:solidFill>
                      <a:schemeClr val="tx1"/>
                    </a:solidFill>
                  </a:rPr>
                  <a:t> quarks;</a:t>
                </a:r>
              </a:p>
              <a:p>
                <a:pPr marL="0" indent="0" algn="just">
                  <a:buNone/>
                </a:pPr>
                <a14:m>
                  <m:oMath xmlns:m="http://schemas.openxmlformats.org/officeDocument/2006/math">
                    <m:r>
                      <m:rPr>
                        <m:sty m:val="p"/>
                      </m:rPr>
                      <a:rPr lang="el-GR" altLang="zh-CN" sz="1400" i="1" kern="0">
                        <a:solidFill>
                          <a:schemeClr val="tx1"/>
                        </a:solidFill>
                        <a:latin typeface="Cambria Math" panose="02040503050406030204" pitchFamily="18" charset="0"/>
                        <a:ea typeface="Cambria Math" panose="02040503050406030204" pitchFamily="18" charset="0"/>
                      </a:rPr>
                      <m:t>Γ</m:t>
                    </m:r>
                  </m:oMath>
                </a14:m>
                <a:r>
                  <a:rPr lang="en-US" altLang="zh-CN" sz="1400" kern="0" baseline="-25000" dirty="0" err="1">
                    <a:solidFill>
                      <a:schemeClr val="tx1"/>
                    </a:solidFill>
                  </a:rPr>
                  <a:t>Ds,K</a:t>
                </a:r>
                <a:r>
                  <a:rPr lang="en-US" altLang="zh-CN" sz="1400" kern="0" dirty="0">
                    <a:solidFill>
                      <a:schemeClr val="tx1"/>
                    </a:solidFill>
                  </a:rPr>
                  <a:t> : the amplitudes for the </a:t>
                </a:r>
                <a:r>
                  <a:rPr lang="en-US" altLang="zh-CN" sz="1400" i="1" kern="0" dirty="0">
                    <a:solidFill>
                      <a:schemeClr val="tx1"/>
                    </a:solidFill>
                  </a:rPr>
                  <a:t>D</a:t>
                </a:r>
                <a:r>
                  <a:rPr lang="en-US" altLang="zh-CN" sz="1400" i="1" kern="0" baseline="-25000" dirty="0">
                    <a:solidFill>
                      <a:schemeClr val="tx1"/>
                    </a:solidFill>
                  </a:rPr>
                  <a:t>s</a:t>
                </a:r>
                <a:r>
                  <a:rPr lang="en-US" altLang="zh-CN" sz="1400" kern="0" dirty="0">
                    <a:solidFill>
                      <a:schemeClr val="tx1"/>
                    </a:solidFill>
                  </a:rPr>
                  <a:t> and </a:t>
                </a:r>
                <a:r>
                  <a:rPr lang="en-US" altLang="zh-CN" sz="1400" i="1" kern="0" dirty="0">
                    <a:solidFill>
                      <a:schemeClr val="tx1"/>
                    </a:solidFill>
                  </a:rPr>
                  <a:t>K</a:t>
                </a:r>
                <a:r>
                  <a:rPr lang="en-US" altLang="zh-CN" sz="1400" kern="0" dirty="0">
                    <a:solidFill>
                      <a:schemeClr val="tx1"/>
                    </a:solidFill>
                  </a:rPr>
                  <a:t> mesons</a:t>
                </a:r>
                <a:r>
                  <a:rPr lang="en-US" altLang="zh-CN" sz="1400" i="1" kern="0" dirty="0">
                    <a:solidFill>
                      <a:schemeClr val="tx1"/>
                    </a:solidFill>
                    <a:latin typeface="Cambria Math" panose="02040503050406030204" pitchFamily="18" charset="0"/>
                    <a:ea typeface="Cambria Math" panose="02040503050406030204" pitchFamily="18" charset="0"/>
                  </a:rPr>
                  <a:t>; </a:t>
                </a:r>
              </a:p>
              <a:p>
                <a:pPr marL="0" indent="0" algn="just">
                  <a:buNone/>
                </a:pPr>
                <a14:m>
                  <m:oMath xmlns:m="http://schemas.openxmlformats.org/officeDocument/2006/math">
                    <m:sSub>
                      <m:sSubPr>
                        <m:ctrlPr>
                          <a:rPr lang="en-US" altLang="zh-CN" sz="1400" i="1" kern="0">
                            <a:solidFill>
                              <a:schemeClr val="tx1"/>
                            </a:solidFill>
                            <a:latin typeface="Cambria Math" panose="02040503050406030204" pitchFamily="18" charset="0"/>
                          </a:rPr>
                        </m:ctrlPr>
                      </m:sSubPr>
                      <m:e>
                        <m:r>
                          <m:rPr>
                            <m:sty m:val="p"/>
                          </m:rPr>
                          <a:rPr lang="el-GR" altLang="zh-CN" sz="1400" i="1" kern="0">
                            <a:solidFill>
                              <a:schemeClr val="tx1"/>
                            </a:solidFill>
                            <a:latin typeface="Cambria Math" panose="02040503050406030204" pitchFamily="18" charset="0"/>
                            <a:ea typeface="Cambria Math" panose="02040503050406030204" pitchFamily="18" charset="0"/>
                          </a:rPr>
                          <m:t>Γ</m:t>
                        </m:r>
                      </m:e>
                      <m:sub>
                        <m:sSub>
                          <m:sSubPr>
                            <m:ctrlPr>
                              <a:rPr lang="en-US" altLang="zh-CN" sz="1400" i="1" kern="0">
                                <a:solidFill>
                                  <a:schemeClr val="tx1"/>
                                </a:solidFill>
                                <a:latin typeface="Cambria Math" panose="02040503050406030204" pitchFamily="18" charset="0"/>
                              </a:rPr>
                            </m:ctrlPr>
                          </m:sSubPr>
                          <m:e>
                            <m:r>
                              <a:rPr lang="en-US" altLang="zh-CN" sz="1400" i="1" kern="0">
                                <a:solidFill>
                                  <a:schemeClr val="tx1"/>
                                </a:solidFill>
                                <a:latin typeface="Cambria Math" panose="02040503050406030204" pitchFamily="18" charset="0"/>
                              </a:rPr>
                              <m:t>𝑉</m:t>
                            </m:r>
                          </m:e>
                          <m:sub>
                            <m:r>
                              <a:rPr lang="zh-CN" altLang="el-GR" sz="1400" i="1" kern="0">
                                <a:solidFill>
                                  <a:schemeClr val="tx1"/>
                                </a:solidFill>
                                <a:latin typeface="Cambria Math" panose="02040503050406030204" pitchFamily="18" charset="0"/>
                                <a:ea typeface="Cambria Math" panose="02040503050406030204" pitchFamily="18" charset="0"/>
                              </a:rPr>
                              <m:t>𝜇</m:t>
                            </m:r>
                          </m:sub>
                        </m:sSub>
                      </m:sub>
                    </m:sSub>
                    <m:r>
                      <a:rPr lang="zh-CN" altLang="el-GR" sz="1400" i="1" kern="0">
                        <a:solidFill>
                          <a:schemeClr val="tx1"/>
                        </a:solidFill>
                        <a:latin typeface="Cambria Math" panose="02040503050406030204" pitchFamily="18" charset="0"/>
                        <a:ea typeface="Cambria Math" panose="02040503050406030204" pitchFamily="18" charset="0"/>
                      </a:rPr>
                      <m:t> </m:t>
                    </m:r>
                  </m:oMath>
                </a14:m>
                <a:r>
                  <a:rPr lang="en-US" altLang="zh-CN" sz="1400" kern="0" dirty="0">
                    <a:solidFill>
                      <a:schemeClr val="tx1"/>
                    </a:solidFill>
                  </a:rPr>
                  <a:t>  : the dressed-quark-W-boson vertex</a:t>
                </a:r>
                <a:endParaRPr lang="en-GB" sz="1400" kern="0" dirty="0">
                  <a:solidFill>
                    <a:schemeClr val="tx1"/>
                  </a:solidFill>
                </a:endParaRPr>
              </a:p>
            </p:txBody>
          </p:sp>
        </mc:Choice>
        <mc:Fallback xmlns="">
          <p:sp>
            <p:nvSpPr>
              <p:cNvPr id="10" name="Content Placeholder 2 2"/>
              <p:cNvSpPr txBox="1">
                <a:spLocks noRot="1" noChangeAspect="1" noMove="1" noResize="1" noEditPoints="1" noAdjustHandles="1" noChangeArrowheads="1" noChangeShapeType="1" noTextEdit="1"/>
              </p:cNvSpPr>
              <p:nvPr/>
            </p:nvSpPr>
            <p:spPr bwMode="auto">
              <a:xfrm>
                <a:off x="1260050" y="4908881"/>
                <a:ext cx="4371221" cy="990143"/>
              </a:xfrm>
              <a:prstGeom prst="rect">
                <a:avLst/>
              </a:prstGeom>
              <a:blipFill>
                <a:blip r:embed="rId3"/>
                <a:stretch>
                  <a:fillRect t="-613"/>
                </a:stretch>
              </a:blipFill>
              <a:ln w="9525">
                <a:noFill/>
                <a:miter lim="800000"/>
                <a:headEnd/>
                <a:tailEnd/>
              </a:ln>
              <a:effectLst/>
            </p:spPr>
            <p:txBody>
              <a:bodyPr/>
              <a:lstStyle/>
              <a:p>
                <a:r>
                  <a:rPr lang="zh-CN" altLang="en-US">
                    <a:noFill/>
                  </a:rPr>
                  <a:t> </a:t>
                </a:r>
              </a:p>
            </p:txBody>
          </p:sp>
        </mc:Fallback>
      </mc:AlternateContent>
      <p:pic>
        <p:nvPicPr>
          <p:cNvPr id="20" name="图片 19">
            <a:extLst>
              <a:ext uri="{FF2B5EF4-FFF2-40B4-BE49-F238E27FC236}">
                <a16:creationId xmlns:a16="http://schemas.microsoft.com/office/drawing/2014/main" id="{5DE0BA67-C3A1-4BFB-8518-4B00D7B31FF2}"/>
              </a:ext>
            </a:extLst>
          </p:cNvPr>
          <p:cNvPicPr>
            <a:picLocks noChangeAspect="1"/>
          </p:cNvPicPr>
          <p:nvPr/>
        </p:nvPicPr>
        <p:blipFill>
          <a:blip r:embed="rId4"/>
          <a:stretch>
            <a:fillRect/>
          </a:stretch>
        </p:blipFill>
        <p:spPr>
          <a:xfrm>
            <a:off x="854861" y="3886200"/>
            <a:ext cx="4936339" cy="720367"/>
          </a:xfrm>
          <a:prstGeom prst="rect">
            <a:avLst/>
          </a:prstGeom>
        </p:spPr>
      </p:pic>
      <p:sp>
        <p:nvSpPr>
          <p:cNvPr id="12" name="矩形: 圆角 11">
            <a:extLst>
              <a:ext uri="{FF2B5EF4-FFF2-40B4-BE49-F238E27FC236}">
                <a16:creationId xmlns:a16="http://schemas.microsoft.com/office/drawing/2014/main" id="{76FED876-465C-4752-9750-836A2FA964DB}"/>
              </a:ext>
            </a:extLst>
          </p:cNvPr>
          <p:cNvSpPr/>
          <p:nvPr/>
        </p:nvSpPr>
        <p:spPr bwMode="auto">
          <a:xfrm>
            <a:off x="824956" y="3913550"/>
            <a:ext cx="4936339" cy="734650"/>
          </a:xfrm>
          <a:prstGeom prst="roundRect">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solidFill>
                <a:schemeClr val="tx1"/>
              </a:solidFill>
              <a:latin typeface="Calibri" pitchFamily="34" charset="0"/>
            </a:endParaRPr>
          </a:p>
        </p:txBody>
      </p:sp>
      <p:sp>
        <p:nvSpPr>
          <p:cNvPr id="2" name="椭圆 1">
            <a:extLst>
              <a:ext uri="{FF2B5EF4-FFF2-40B4-BE49-F238E27FC236}">
                <a16:creationId xmlns:a16="http://schemas.microsoft.com/office/drawing/2014/main" id="{BE36841B-F9C1-4FDB-9A26-6288A09E9E0E}"/>
              </a:ext>
            </a:extLst>
          </p:cNvPr>
          <p:cNvSpPr/>
          <p:nvPr/>
        </p:nvSpPr>
        <p:spPr bwMode="auto">
          <a:xfrm>
            <a:off x="3077923" y="3962400"/>
            <a:ext cx="367738" cy="256407"/>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atin typeface="Calibri" pitchFamily="34" charset="0"/>
            </a:endParaRPr>
          </a:p>
        </p:txBody>
      </p:sp>
      <p:sp>
        <p:nvSpPr>
          <p:cNvPr id="13" name="椭圆 12">
            <a:extLst>
              <a:ext uri="{FF2B5EF4-FFF2-40B4-BE49-F238E27FC236}">
                <a16:creationId xmlns:a16="http://schemas.microsoft.com/office/drawing/2014/main" id="{C8E5163B-87FB-418C-AF02-3441272E98D8}"/>
              </a:ext>
            </a:extLst>
          </p:cNvPr>
          <p:cNvSpPr/>
          <p:nvPr/>
        </p:nvSpPr>
        <p:spPr bwMode="auto">
          <a:xfrm>
            <a:off x="4169543" y="3962400"/>
            <a:ext cx="266718" cy="256407"/>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atin typeface="Calibri" pitchFamily="34" charset="0"/>
            </a:endParaRPr>
          </a:p>
        </p:txBody>
      </p:sp>
      <p:sp>
        <p:nvSpPr>
          <p:cNvPr id="14" name="椭圆 13">
            <a:extLst>
              <a:ext uri="{FF2B5EF4-FFF2-40B4-BE49-F238E27FC236}">
                <a16:creationId xmlns:a16="http://schemas.microsoft.com/office/drawing/2014/main" id="{BC6D1D97-6EF1-4B9E-AE64-56992BD7F0C9}"/>
              </a:ext>
            </a:extLst>
          </p:cNvPr>
          <p:cNvSpPr/>
          <p:nvPr/>
        </p:nvSpPr>
        <p:spPr bwMode="auto">
          <a:xfrm>
            <a:off x="2315923" y="4343400"/>
            <a:ext cx="367738" cy="256407"/>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atin typeface="Calibri" pitchFamily="34" charset="0"/>
            </a:endParaRPr>
          </a:p>
        </p:txBody>
      </p:sp>
      <p:sp>
        <p:nvSpPr>
          <p:cNvPr id="15" name="Title 1">
            <a:extLst>
              <a:ext uri="{FF2B5EF4-FFF2-40B4-BE49-F238E27FC236}">
                <a16:creationId xmlns:a16="http://schemas.microsoft.com/office/drawing/2014/main" id="{814EEE18-276D-48E9-9764-39CA91563798}"/>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Semileptonic decays of Mesons</a:t>
            </a:r>
            <a:endParaRPr 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p:pic>
        <p:nvPicPr>
          <p:cNvPr id="35" name="图片 34">
            <a:extLst>
              <a:ext uri="{FF2B5EF4-FFF2-40B4-BE49-F238E27FC236}">
                <a16:creationId xmlns:a16="http://schemas.microsoft.com/office/drawing/2014/main" id="{DD3BF9A7-9166-42D6-8DB6-67D473892D6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38959" y="838200"/>
            <a:ext cx="2843598" cy="1816250"/>
          </a:xfrm>
          <a:prstGeom prst="rect">
            <a:avLst/>
          </a:prstGeom>
        </p:spPr>
      </p:pic>
      <p:sp>
        <p:nvSpPr>
          <p:cNvPr id="36" name="矩形: 圆角 35">
            <a:extLst>
              <a:ext uri="{FF2B5EF4-FFF2-40B4-BE49-F238E27FC236}">
                <a16:creationId xmlns:a16="http://schemas.microsoft.com/office/drawing/2014/main" id="{CD69C8FA-3F78-477A-9F2F-E9755CCD0DE7}"/>
              </a:ext>
            </a:extLst>
          </p:cNvPr>
          <p:cNvSpPr/>
          <p:nvPr/>
        </p:nvSpPr>
        <p:spPr bwMode="auto">
          <a:xfrm>
            <a:off x="1586956" y="1424856"/>
            <a:ext cx="2843598" cy="1165944"/>
          </a:xfrm>
          <a:prstGeom prst="roundRect">
            <a:avLst/>
          </a:prstGeom>
          <a:noFill/>
          <a:ln w="9525" cap="flat" cmpd="sng" algn="ctr">
            <a:solidFill>
              <a:srgbClr val="0000FF"/>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n>
                <a:solidFill>
                  <a:srgbClr val="FF0000"/>
                </a:solidFill>
              </a:ln>
              <a:latin typeface="Calibri" pitchFamily="34" charset="0"/>
            </a:endParaRPr>
          </a:p>
        </p:txBody>
      </p:sp>
      <p:pic>
        <p:nvPicPr>
          <p:cNvPr id="31" name="图片 30">
            <a:extLst>
              <a:ext uri="{FF2B5EF4-FFF2-40B4-BE49-F238E27FC236}">
                <a16:creationId xmlns:a16="http://schemas.microsoft.com/office/drawing/2014/main" id="{7E8F3A6E-0DA5-4BED-AA4C-C577778F067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22624" y="2630112"/>
            <a:ext cx="1679072" cy="1179888"/>
          </a:xfrm>
          <a:prstGeom prst="rect">
            <a:avLst/>
          </a:prstGeom>
        </p:spPr>
      </p:pic>
      <p:sp>
        <p:nvSpPr>
          <p:cNvPr id="16" name="Content Placeholder 2">
            <a:extLst>
              <a:ext uri="{FF2B5EF4-FFF2-40B4-BE49-F238E27FC236}">
                <a16:creationId xmlns:a16="http://schemas.microsoft.com/office/drawing/2014/main" id="{FA204F8E-E56F-4CDF-BF0F-B8080AD153BF}"/>
              </a:ext>
            </a:extLst>
          </p:cNvPr>
          <p:cNvSpPr txBox="1">
            <a:spLocks/>
          </p:cNvSpPr>
          <p:nvPr/>
        </p:nvSpPr>
        <p:spPr bwMode="auto">
          <a:xfrm>
            <a:off x="6477000" y="1143000"/>
            <a:ext cx="5410200" cy="475602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marL="0" indent="0">
              <a:buNone/>
            </a:pPr>
            <a:r>
              <a:rPr lang="en-US" altLang="zh-CN" sz="1800" dirty="0"/>
              <a:t>Continuum Schwinger function methods (CSMs):</a:t>
            </a:r>
            <a:endParaRPr lang="en-US" altLang="zh-CN" sz="1600" dirty="0"/>
          </a:p>
          <a:p>
            <a:r>
              <a:rPr lang="en-US" altLang="zh-CN" sz="1600" dirty="0"/>
              <a:t>The dressed quark propagator is determined from the quark gap equation</a:t>
            </a:r>
          </a:p>
          <a:p>
            <a:endParaRPr lang="en-US" altLang="zh-CN" sz="1600" dirty="0"/>
          </a:p>
          <a:p>
            <a:endParaRPr lang="en-US" altLang="zh-CN" sz="1600" dirty="0"/>
          </a:p>
          <a:p>
            <a:endParaRPr lang="en-US" altLang="zh-CN" sz="1600" dirty="0"/>
          </a:p>
          <a:p>
            <a:pPr marL="0" indent="0">
              <a:buNone/>
            </a:pPr>
            <a:endParaRPr lang="en-US" altLang="zh-CN" sz="1600" dirty="0"/>
          </a:p>
          <a:p>
            <a:pPr marL="0" indent="0">
              <a:buNone/>
            </a:pPr>
            <a:endParaRPr lang="en-US" altLang="zh-CN" sz="1600" dirty="0"/>
          </a:p>
          <a:p>
            <a:pPr marL="0" indent="0">
              <a:buNone/>
            </a:pPr>
            <a:endParaRPr lang="en-US" altLang="zh-CN" sz="1600" dirty="0"/>
          </a:p>
          <a:p>
            <a:r>
              <a:rPr lang="en-US" altLang="zh-CN" sz="1600" dirty="0"/>
              <a:t>Bound-State amplitude is determined from the homogeneous Bethe-Salpeter equation (BSE):</a:t>
            </a:r>
          </a:p>
          <a:p>
            <a:endParaRPr lang="en-US" altLang="zh-CN" sz="1600" dirty="0"/>
          </a:p>
          <a:p>
            <a:endParaRPr lang="en-US" altLang="zh-CN" sz="1600" dirty="0"/>
          </a:p>
          <a:p>
            <a:endParaRPr lang="en-US" altLang="zh-CN" sz="1600" dirty="0"/>
          </a:p>
          <a:p>
            <a:pPr marL="0" indent="0">
              <a:buNone/>
            </a:pPr>
            <a:endParaRPr lang="en-US" altLang="zh-CN" sz="1600" kern="0" dirty="0">
              <a:solidFill>
                <a:schemeClr val="tx1"/>
              </a:solidFill>
            </a:endParaRPr>
          </a:p>
        </p:txBody>
      </p:sp>
      <p:pic>
        <p:nvPicPr>
          <p:cNvPr id="17" name="图片 16">
            <a:extLst>
              <a:ext uri="{FF2B5EF4-FFF2-40B4-BE49-F238E27FC236}">
                <a16:creationId xmlns:a16="http://schemas.microsoft.com/office/drawing/2014/main" id="{E41D6C42-F16A-4585-922C-818DB88ADF3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02190" y="2920944"/>
            <a:ext cx="3213410" cy="584256"/>
          </a:xfrm>
          <a:prstGeom prst="rect">
            <a:avLst/>
          </a:prstGeom>
        </p:spPr>
      </p:pic>
      <p:pic>
        <p:nvPicPr>
          <p:cNvPr id="19" name="图片 18">
            <a:extLst>
              <a:ext uri="{FF2B5EF4-FFF2-40B4-BE49-F238E27FC236}">
                <a16:creationId xmlns:a16="http://schemas.microsoft.com/office/drawing/2014/main" id="{D4F9576A-537A-41E3-BC90-719B19286825}"/>
              </a:ext>
            </a:extLst>
          </p:cNvPr>
          <p:cNvPicPr>
            <a:picLocks noChangeAspect="1"/>
          </p:cNvPicPr>
          <p:nvPr/>
        </p:nvPicPr>
        <p:blipFill>
          <a:blip r:embed="rId8"/>
          <a:stretch>
            <a:fillRect/>
          </a:stretch>
        </p:blipFill>
        <p:spPr>
          <a:xfrm>
            <a:off x="6781800" y="2250016"/>
            <a:ext cx="4730083" cy="493184"/>
          </a:xfrm>
          <a:prstGeom prst="rect">
            <a:avLst/>
          </a:prstGeom>
        </p:spPr>
      </p:pic>
      <p:pic>
        <p:nvPicPr>
          <p:cNvPr id="21" name="图片 20">
            <a:extLst>
              <a:ext uri="{FF2B5EF4-FFF2-40B4-BE49-F238E27FC236}">
                <a16:creationId xmlns:a16="http://schemas.microsoft.com/office/drawing/2014/main" id="{4FCE9E8A-FD2B-4D47-847B-CE0961773D7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163340" y="4908880"/>
            <a:ext cx="2037519" cy="990143"/>
          </a:xfrm>
          <a:prstGeom prst="rect">
            <a:avLst/>
          </a:prstGeom>
        </p:spPr>
      </p:pic>
      <p:pic>
        <p:nvPicPr>
          <p:cNvPr id="22" name="图片 21">
            <a:extLst>
              <a:ext uri="{FF2B5EF4-FFF2-40B4-BE49-F238E27FC236}">
                <a16:creationId xmlns:a16="http://schemas.microsoft.com/office/drawing/2014/main" id="{D6DE57FC-09BA-4AEA-A11F-B95EF8E6EB46}"/>
              </a:ext>
            </a:extLst>
          </p:cNvPr>
          <p:cNvPicPr>
            <a:picLocks noChangeAspect="1"/>
          </p:cNvPicPr>
          <p:nvPr/>
        </p:nvPicPr>
        <p:blipFill>
          <a:blip r:embed="rId10"/>
          <a:stretch>
            <a:fillRect/>
          </a:stretch>
        </p:blipFill>
        <p:spPr>
          <a:xfrm>
            <a:off x="7385375" y="4383617"/>
            <a:ext cx="3219236" cy="493183"/>
          </a:xfrm>
          <a:prstGeom prst="rect">
            <a:avLst/>
          </a:prstGeom>
        </p:spPr>
      </p:pic>
      <p:sp>
        <p:nvSpPr>
          <p:cNvPr id="18" name="椭圆 17">
            <a:extLst>
              <a:ext uri="{FF2B5EF4-FFF2-40B4-BE49-F238E27FC236}">
                <a16:creationId xmlns:a16="http://schemas.microsoft.com/office/drawing/2014/main" id="{4B5AD225-8D27-4C9A-A8C8-D3BBA0141770}"/>
              </a:ext>
            </a:extLst>
          </p:cNvPr>
          <p:cNvSpPr/>
          <p:nvPr/>
        </p:nvSpPr>
        <p:spPr bwMode="auto">
          <a:xfrm>
            <a:off x="3467082" y="4343400"/>
            <a:ext cx="266718" cy="256407"/>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atin typeface="Calibri" pitchFamily="34" charset="0"/>
            </a:endParaRPr>
          </a:p>
        </p:txBody>
      </p:sp>
      <p:sp>
        <p:nvSpPr>
          <p:cNvPr id="23" name="椭圆 22">
            <a:extLst>
              <a:ext uri="{FF2B5EF4-FFF2-40B4-BE49-F238E27FC236}">
                <a16:creationId xmlns:a16="http://schemas.microsoft.com/office/drawing/2014/main" id="{83A1BD46-8384-4C82-8B32-C9B013823A98}"/>
              </a:ext>
            </a:extLst>
          </p:cNvPr>
          <p:cNvSpPr/>
          <p:nvPr/>
        </p:nvSpPr>
        <p:spPr bwMode="auto">
          <a:xfrm>
            <a:off x="5334000" y="4343400"/>
            <a:ext cx="266718" cy="256407"/>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atin typeface="Calibri" pitchFamily="34" charset="0"/>
            </a:endParaRPr>
          </a:p>
        </p:txBody>
      </p:sp>
      <p:sp>
        <p:nvSpPr>
          <p:cNvPr id="24" name="椭圆 23">
            <a:extLst>
              <a:ext uri="{FF2B5EF4-FFF2-40B4-BE49-F238E27FC236}">
                <a16:creationId xmlns:a16="http://schemas.microsoft.com/office/drawing/2014/main" id="{B7D669D6-CF9E-4AE1-9ED0-D1AD224796BE}"/>
              </a:ext>
            </a:extLst>
          </p:cNvPr>
          <p:cNvSpPr/>
          <p:nvPr/>
        </p:nvSpPr>
        <p:spPr bwMode="auto">
          <a:xfrm>
            <a:off x="4114800" y="4315593"/>
            <a:ext cx="367738" cy="256407"/>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atin typeface="Calibri" pitchFamily="34" charset="0"/>
            </a:endParaRPr>
          </a:p>
        </p:txBody>
      </p:sp>
      <p:sp>
        <p:nvSpPr>
          <p:cNvPr id="3" name="页脚占位符 2">
            <a:extLst>
              <a:ext uri="{FF2B5EF4-FFF2-40B4-BE49-F238E27FC236}">
                <a16:creationId xmlns:a16="http://schemas.microsoft.com/office/drawing/2014/main" id="{C767ABB1-5B25-4150-829B-8980676B2FBB}"/>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2647722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13"/>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18"/>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23"/>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childTnLst>
                                </p:cTn>
                              </p:par>
                              <p:par>
                                <p:cTn id="49" presetID="1" presetClass="exit" presetSubtype="0" fill="hold" grpId="1" nodeType="withEffect">
                                  <p:stCondLst>
                                    <p:cond delay="0"/>
                                  </p:stCondLst>
                                  <p:childTnLst>
                                    <p:set>
                                      <p:cBhvr>
                                        <p:cTn id="50" dur="1" fill="hold">
                                          <p:stCondLst>
                                            <p:cond delay="0"/>
                                          </p:stCondLst>
                                        </p:cTn>
                                        <p:tgtEl>
                                          <p:spTgt spid="2"/>
                                        </p:tgtEl>
                                        <p:attrNameLst>
                                          <p:attrName>style.visibility</p:attrName>
                                        </p:attrNameLst>
                                      </p:cBhvr>
                                      <p:to>
                                        <p:strVal val="hidden"/>
                                      </p:to>
                                    </p:set>
                                  </p:childTnLst>
                                </p:cTn>
                              </p:par>
                              <p:par>
                                <p:cTn id="51" presetID="1" presetClass="exit" presetSubtype="0" fill="hold" grpId="1" nodeType="withEffect">
                                  <p:stCondLst>
                                    <p:cond delay="0"/>
                                  </p:stCondLst>
                                  <p:childTnLst>
                                    <p:set>
                                      <p:cBhvr>
                                        <p:cTn id="52" dur="1" fill="hold">
                                          <p:stCondLst>
                                            <p:cond delay="0"/>
                                          </p:stCondLst>
                                        </p:cTn>
                                        <p:tgtEl>
                                          <p:spTgt spid="24"/>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6">
                                            <p:txEl>
                                              <p:pRg st="0" end="0"/>
                                            </p:txEl>
                                          </p:spTgt>
                                        </p:tgtEl>
                                        <p:attrNameLst>
                                          <p:attrName>style.visibility</p:attrName>
                                        </p:attrNameLst>
                                      </p:cBhvr>
                                      <p:to>
                                        <p:strVal val="visible"/>
                                      </p:to>
                                    </p:set>
                                  </p:childTnLst>
                                </p:cTn>
                              </p:par>
                              <p:par>
                                <p:cTn id="61" presetID="1" presetClass="exit" presetSubtype="0" fill="hold" grpId="1" nodeType="withEffect">
                                  <p:stCondLst>
                                    <p:cond delay="0"/>
                                  </p:stCondLst>
                                  <p:childTnLst>
                                    <p:set>
                                      <p:cBhvr>
                                        <p:cTn id="62" dur="1" fill="hold">
                                          <p:stCondLst>
                                            <p:cond delay="0"/>
                                          </p:stCondLst>
                                        </p:cTn>
                                        <p:tgtEl>
                                          <p:spTgt spid="14"/>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7"/>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9"/>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16">
                                            <p:txEl>
                                              <p:pRg st="8" end="8"/>
                                            </p:txEl>
                                          </p:spTgt>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22"/>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 grpId="0" animBg="1"/>
      <p:bldP spid="2" grpId="1" animBg="1"/>
      <p:bldP spid="13" grpId="0" animBg="1"/>
      <p:bldP spid="13" grpId="1" animBg="1"/>
      <p:bldP spid="14" grpId="0" animBg="1"/>
      <p:bldP spid="14" grpId="1" animBg="1"/>
      <p:bldP spid="36" grpId="0" animBg="1"/>
      <p:bldP spid="18" grpId="0" animBg="1"/>
      <p:bldP spid="18" grpId="1" animBg="1"/>
      <p:bldP spid="23" grpId="0" animBg="1"/>
      <p:bldP spid="23" grpId="1" animBg="1"/>
      <p:bldP spid="24" grpId="0" animBg="1"/>
      <p:bldP spid="24"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5</a:t>
            </a:fld>
            <a:endParaRPr lang="en-US"/>
          </a:p>
        </p:txBody>
      </p:sp>
      <mc:AlternateContent xmlns:mc="http://schemas.openxmlformats.org/markup-compatibility/2006" xmlns:a14="http://schemas.microsoft.com/office/drawing/2010/main">
        <mc:Choice Requires="a14">
          <p:sp>
            <p:nvSpPr>
              <p:cNvPr id="10" name="Content Placeholder 2 2"/>
              <p:cNvSpPr txBox="1">
                <a:spLocks/>
              </p:cNvSpPr>
              <p:nvPr/>
            </p:nvSpPr>
            <p:spPr bwMode="auto">
              <a:xfrm>
                <a:off x="1260050" y="4908881"/>
                <a:ext cx="4371221" cy="99014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891" indent="-342891"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32" indent="-285744"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2971" indent="-228594"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160" indent="-228594"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349" indent="-228594"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537" indent="-228594"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726" indent="-228594"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8914" indent="-228594"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103" indent="-228594"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marL="0" indent="0" algn="just">
                  <a:buNone/>
                </a:pPr>
                <a14:m>
                  <m:oMath xmlns:m="http://schemas.openxmlformats.org/officeDocument/2006/math">
                    <m:r>
                      <a:rPr lang="en-US" altLang="zh-CN" sz="1400" i="1" kern="0" dirty="0">
                        <a:solidFill>
                          <a:schemeClr val="tx1"/>
                        </a:solidFill>
                        <a:latin typeface="Cambria Math" panose="02040503050406030204" pitchFamily="18" charset="0"/>
                      </a:rPr>
                      <m:t>𝑆</m:t>
                    </m:r>
                  </m:oMath>
                </a14:m>
                <a:r>
                  <a:rPr lang="en-US" altLang="zh-CN" sz="1400" i="1" kern="0" baseline="-25000" dirty="0" err="1">
                    <a:solidFill>
                      <a:schemeClr val="tx1"/>
                    </a:solidFill>
                  </a:rPr>
                  <a:t>c,d,s</a:t>
                </a:r>
                <a14:m>
                  <m:oMath xmlns:m="http://schemas.openxmlformats.org/officeDocument/2006/math">
                    <m:r>
                      <a:rPr lang="en-US" altLang="zh-CN" sz="1400" i="1" kern="0" dirty="0">
                        <a:solidFill>
                          <a:schemeClr val="tx1"/>
                        </a:solidFill>
                        <a:latin typeface="Cambria Math" panose="02040503050406030204" pitchFamily="18" charset="0"/>
                      </a:rPr>
                      <m:t>  :</m:t>
                    </m:r>
                  </m:oMath>
                </a14:m>
                <a:r>
                  <a:rPr lang="en-US" altLang="zh-CN" sz="1400" kern="0" dirty="0">
                    <a:solidFill>
                      <a:schemeClr val="tx1"/>
                    </a:solidFill>
                  </a:rPr>
                  <a:t> the dressed propagators of </a:t>
                </a:r>
                <a:r>
                  <a:rPr lang="en-US" altLang="zh-CN" sz="1400" i="1" kern="0" dirty="0">
                    <a:solidFill>
                      <a:schemeClr val="tx1"/>
                    </a:solidFill>
                  </a:rPr>
                  <a:t>d, s, c</a:t>
                </a:r>
                <a:r>
                  <a:rPr lang="en-US" altLang="zh-CN" sz="1400" kern="0" dirty="0">
                    <a:solidFill>
                      <a:schemeClr val="tx1"/>
                    </a:solidFill>
                  </a:rPr>
                  <a:t> quarks;</a:t>
                </a:r>
              </a:p>
              <a:p>
                <a:pPr marL="0" indent="0" algn="just">
                  <a:buNone/>
                </a:pPr>
                <a14:m>
                  <m:oMath xmlns:m="http://schemas.openxmlformats.org/officeDocument/2006/math">
                    <m:r>
                      <m:rPr>
                        <m:sty m:val="p"/>
                      </m:rPr>
                      <a:rPr lang="el-GR" altLang="zh-CN" sz="1400" i="1" kern="0">
                        <a:solidFill>
                          <a:schemeClr val="tx1"/>
                        </a:solidFill>
                        <a:latin typeface="Cambria Math" panose="02040503050406030204" pitchFamily="18" charset="0"/>
                        <a:ea typeface="Cambria Math" panose="02040503050406030204" pitchFamily="18" charset="0"/>
                      </a:rPr>
                      <m:t>Γ</m:t>
                    </m:r>
                  </m:oMath>
                </a14:m>
                <a:r>
                  <a:rPr lang="en-US" altLang="zh-CN" sz="1400" kern="0" baseline="-25000" dirty="0" err="1">
                    <a:solidFill>
                      <a:schemeClr val="tx1"/>
                    </a:solidFill>
                  </a:rPr>
                  <a:t>Ds,K</a:t>
                </a:r>
                <a:r>
                  <a:rPr lang="en-US" altLang="zh-CN" sz="1400" kern="0" dirty="0">
                    <a:solidFill>
                      <a:schemeClr val="tx1"/>
                    </a:solidFill>
                  </a:rPr>
                  <a:t> : the amplitudes for the </a:t>
                </a:r>
                <a:r>
                  <a:rPr lang="en-US" altLang="zh-CN" sz="1400" i="1" kern="0" dirty="0">
                    <a:solidFill>
                      <a:schemeClr val="tx1"/>
                    </a:solidFill>
                  </a:rPr>
                  <a:t>D</a:t>
                </a:r>
                <a:r>
                  <a:rPr lang="en-US" altLang="zh-CN" sz="1400" i="1" kern="0" baseline="-25000" dirty="0">
                    <a:solidFill>
                      <a:schemeClr val="tx1"/>
                    </a:solidFill>
                  </a:rPr>
                  <a:t>s</a:t>
                </a:r>
                <a:r>
                  <a:rPr lang="en-US" altLang="zh-CN" sz="1400" kern="0" dirty="0">
                    <a:solidFill>
                      <a:schemeClr val="tx1"/>
                    </a:solidFill>
                  </a:rPr>
                  <a:t> and </a:t>
                </a:r>
                <a:r>
                  <a:rPr lang="en-US" altLang="zh-CN" sz="1400" i="1" kern="0" dirty="0">
                    <a:solidFill>
                      <a:schemeClr val="tx1"/>
                    </a:solidFill>
                  </a:rPr>
                  <a:t>K</a:t>
                </a:r>
                <a:r>
                  <a:rPr lang="en-US" altLang="zh-CN" sz="1400" kern="0" dirty="0">
                    <a:solidFill>
                      <a:schemeClr val="tx1"/>
                    </a:solidFill>
                  </a:rPr>
                  <a:t> mesons</a:t>
                </a:r>
                <a:r>
                  <a:rPr lang="en-US" altLang="zh-CN" sz="1400" i="1" kern="0" dirty="0">
                    <a:solidFill>
                      <a:schemeClr val="tx1"/>
                    </a:solidFill>
                    <a:latin typeface="Cambria Math" panose="02040503050406030204" pitchFamily="18" charset="0"/>
                    <a:ea typeface="Cambria Math" panose="02040503050406030204" pitchFamily="18" charset="0"/>
                  </a:rPr>
                  <a:t>; </a:t>
                </a:r>
              </a:p>
              <a:p>
                <a:pPr marL="0" indent="0" algn="just">
                  <a:buNone/>
                </a:pPr>
                <a14:m>
                  <m:oMath xmlns:m="http://schemas.openxmlformats.org/officeDocument/2006/math">
                    <m:sSub>
                      <m:sSubPr>
                        <m:ctrlPr>
                          <a:rPr lang="en-US" altLang="zh-CN" sz="1400" i="1" kern="0">
                            <a:solidFill>
                              <a:schemeClr val="tx1"/>
                            </a:solidFill>
                            <a:latin typeface="Cambria Math" panose="02040503050406030204" pitchFamily="18" charset="0"/>
                          </a:rPr>
                        </m:ctrlPr>
                      </m:sSubPr>
                      <m:e>
                        <m:r>
                          <m:rPr>
                            <m:sty m:val="p"/>
                          </m:rPr>
                          <a:rPr lang="el-GR" altLang="zh-CN" sz="1400" i="1" kern="0">
                            <a:solidFill>
                              <a:schemeClr val="tx1"/>
                            </a:solidFill>
                            <a:latin typeface="Cambria Math" panose="02040503050406030204" pitchFamily="18" charset="0"/>
                            <a:ea typeface="Cambria Math" panose="02040503050406030204" pitchFamily="18" charset="0"/>
                          </a:rPr>
                          <m:t>Γ</m:t>
                        </m:r>
                      </m:e>
                      <m:sub>
                        <m:sSub>
                          <m:sSubPr>
                            <m:ctrlPr>
                              <a:rPr lang="en-US" altLang="zh-CN" sz="1400" i="1" kern="0">
                                <a:solidFill>
                                  <a:schemeClr val="tx1"/>
                                </a:solidFill>
                                <a:latin typeface="Cambria Math" panose="02040503050406030204" pitchFamily="18" charset="0"/>
                              </a:rPr>
                            </m:ctrlPr>
                          </m:sSubPr>
                          <m:e>
                            <m:r>
                              <a:rPr lang="en-US" altLang="zh-CN" sz="1400" i="1" kern="0">
                                <a:solidFill>
                                  <a:schemeClr val="tx1"/>
                                </a:solidFill>
                                <a:latin typeface="Cambria Math" panose="02040503050406030204" pitchFamily="18" charset="0"/>
                              </a:rPr>
                              <m:t>𝑉</m:t>
                            </m:r>
                          </m:e>
                          <m:sub>
                            <m:r>
                              <a:rPr lang="zh-CN" altLang="el-GR" sz="1400" i="1" kern="0">
                                <a:solidFill>
                                  <a:schemeClr val="tx1"/>
                                </a:solidFill>
                                <a:latin typeface="Cambria Math" panose="02040503050406030204" pitchFamily="18" charset="0"/>
                                <a:ea typeface="Cambria Math" panose="02040503050406030204" pitchFamily="18" charset="0"/>
                              </a:rPr>
                              <m:t>𝜇</m:t>
                            </m:r>
                          </m:sub>
                        </m:sSub>
                      </m:sub>
                    </m:sSub>
                    <m:r>
                      <a:rPr lang="zh-CN" altLang="el-GR" sz="1400" i="1" kern="0">
                        <a:solidFill>
                          <a:schemeClr val="tx1"/>
                        </a:solidFill>
                        <a:latin typeface="Cambria Math" panose="02040503050406030204" pitchFamily="18" charset="0"/>
                        <a:ea typeface="Cambria Math" panose="02040503050406030204" pitchFamily="18" charset="0"/>
                      </a:rPr>
                      <m:t> </m:t>
                    </m:r>
                  </m:oMath>
                </a14:m>
                <a:r>
                  <a:rPr lang="en-US" altLang="zh-CN" sz="1400" kern="0" dirty="0">
                    <a:solidFill>
                      <a:schemeClr val="tx1"/>
                    </a:solidFill>
                  </a:rPr>
                  <a:t>  : the dressed-quark-W-boson vertex</a:t>
                </a:r>
                <a:endParaRPr lang="en-GB" sz="1400" kern="0" dirty="0">
                  <a:solidFill>
                    <a:schemeClr val="tx1"/>
                  </a:solidFill>
                </a:endParaRPr>
              </a:p>
            </p:txBody>
          </p:sp>
        </mc:Choice>
        <mc:Fallback xmlns="">
          <p:sp>
            <p:nvSpPr>
              <p:cNvPr id="10" name="Content Placeholder 2 2"/>
              <p:cNvSpPr txBox="1">
                <a:spLocks noRot="1" noChangeAspect="1" noMove="1" noResize="1" noEditPoints="1" noAdjustHandles="1" noChangeArrowheads="1" noChangeShapeType="1" noTextEdit="1"/>
              </p:cNvSpPr>
              <p:nvPr/>
            </p:nvSpPr>
            <p:spPr bwMode="auto">
              <a:xfrm>
                <a:off x="1260050" y="4908881"/>
                <a:ext cx="4371221" cy="990143"/>
              </a:xfrm>
              <a:prstGeom prst="rect">
                <a:avLst/>
              </a:prstGeom>
              <a:blipFill>
                <a:blip r:embed="rId3"/>
                <a:stretch>
                  <a:fillRect t="-613"/>
                </a:stretch>
              </a:blipFill>
              <a:ln w="9525">
                <a:noFill/>
                <a:miter lim="800000"/>
                <a:headEnd/>
                <a:tailEnd/>
              </a:ln>
              <a:effectLst/>
            </p:spPr>
            <p:txBody>
              <a:bodyPr/>
              <a:lstStyle/>
              <a:p>
                <a:r>
                  <a:rPr lang="zh-CN" altLang="en-US">
                    <a:noFill/>
                  </a:rPr>
                  <a:t> </a:t>
                </a:r>
              </a:p>
            </p:txBody>
          </p:sp>
        </mc:Fallback>
      </mc:AlternateContent>
      <p:pic>
        <p:nvPicPr>
          <p:cNvPr id="20" name="图片 19">
            <a:extLst>
              <a:ext uri="{FF2B5EF4-FFF2-40B4-BE49-F238E27FC236}">
                <a16:creationId xmlns:a16="http://schemas.microsoft.com/office/drawing/2014/main" id="{5DE0BA67-C3A1-4BFB-8518-4B00D7B31FF2}"/>
              </a:ext>
            </a:extLst>
          </p:cNvPr>
          <p:cNvPicPr>
            <a:picLocks noChangeAspect="1"/>
          </p:cNvPicPr>
          <p:nvPr/>
        </p:nvPicPr>
        <p:blipFill>
          <a:blip r:embed="rId4"/>
          <a:stretch>
            <a:fillRect/>
          </a:stretch>
        </p:blipFill>
        <p:spPr>
          <a:xfrm>
            <a:off x="854861" y="3886200"/>
            <a:ext cx="4936339" cy="720367"/>
          </a:xfrm>
          <a:prstGeom prst="rect">
            <a:avLst/>
          </a:prstGeom>
        </p:spPr>
      </p:pic>
      <p:sp>
        <p:nvSpPr>
          <p:cNvPr id="12" name="矩形: 圆角 11">
            <a:extLst>
              <a:ext uri="{FF2B5EF4-FFF2-40B4-BE49-F238E27FC236}">
                <a16:creationId xmlns:a16="http://schemas.microsoft.com/office/drawing/2014/main" id="{76FED876-465C-4752-9750-836A2FA964DB}"/>
              </a:ext>
            </a:extLst>
          </p:cNvPr>
          <p:cNvSpPr/>
          <p:nvPr/>
        </p:nvSpPr>
        <p:spPr bwMode="auto">
          <a:xfrm>
            <a:off x="824956" y="3913550"/>
            <a:ext cx="4936339" cy="734650"/>
          </a:xfrm>
          <a:prstGeom prst="roundRect">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solidFill>
                <a:schemeClr val="tx1"/>
              </a:solidFill>
              <a:latin typeface="Calibri" pitchFamily="34" charset="0"/>
            </a:endParaRPr>
          </a:p>
        </p:txBody>
      </p:sp>
      <p:sp>
        <p:nvSpPr>
          <p:cNvPr id="2" name="椭圆 1">
            <a:extLst>
              <a:ext uri="{FF2B5EF4-FFF2-40B4-BE49-F238E27FC236}">
                <a16:creationId xmlns:a16="http://schemas.microsoft.com/office/drawing/2014/main" id="{BE36841B-F9C1-4FDB-9A26-6288A09E9E0E}"/>
              </a:ext>
            </a:extLst>
          </p:cNvPr>
          <p:cNvSpPr/>
          <p:nvPr/>
        </p:nvSpPr>
        <p:spPr bwMode="auto">
          <a:xfrm>
            <a:off x="3077923" y="3962400"/>
            <a:ext cx="367738" cy="256407"/>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atin typeface="Calibri" pitchFamily="34" charset="0"/>
            </a:endParaRPr>
          </a:p>
        </p:txBody>
      </p:sp>
      <p:sp>
        <p:nvSpPr>
          <p:cNvPr id="13" name="椭圆 12">
            <a:extLst>
              <a:ext uri="{FF2B5EF4-FFF2-40B4-BE49-F238E27FC236}">
                <a16:creationId xmlns:a16="http://schemas.microsoft.com/office/drawing/2014/main" id="{C8E5163B-87FB-418C-AF02-3441272E98D8}"/>
              </a:ext>
            </a:extLst>
          </p:cNvPr>
          <p:cNvSpPr/>
          <p:nvPr/>
        </p:nvSpPr>
        <p:spPr bwMode="auto">
          <a:xfrm>
            <a:off x="4169543" y="3962400"/>
            <a:ext cx="266718" cy="256407"/>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atin typeface="Calibri" pitchFamily="34" charset="0"/>
            </a:endParaRPr>
          </a:p>
        </p:txBody>
      </p:sp>
      <p:sp>
        <p:nvSpPr>
          <p:cNvPr id="14" name="椭圆 13">
            <a:extLst>
              <a:ext uri="{FF2B5EF4-FFF2-40B4-BE49-F238E27FC236}">
                <a16:creationId xmlns:a16="http://schemas.microsoft.com/office/drawing/2014/main" id="{BC6D1D97-6EF1-4B9E-AE64-56992BD7F0C9}"/>
              </a:ext>
            </a:extLst>
          </p:cNvPr>
          <p:cNvSpPr/>
          <p:nvPr/>
        </p:nvSpPr>
        <p:spPr bwMode="auto">
          <a:xfrm>
            <a:off x="2315923" y="4343400"/>
            <a:ext cx="367738" cy="256407"/>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atin typeface="Calibri" pitchFamily="34" charset="0"/>
            </a:endParaRPr>
          </a:p>
        </p:txBody>
      </p:sp>
      <p:sp>
        <p:nvSpPr>
          <p:cNvPr id="15" name="Title 1">
            <a:extLst>
              <a:ext uri="{FF2B5EF4-FFF2-40B4-BE49-F238E27FC236}">
                <a16:creationId xmlns:a16="http://schemas.microsoft.com/office/drawing/2014/main" id="{814EEE18-276D-48E9-9764-39CA91563798}"/>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Semileptonic decays of Mesons</a:t>
            </a:r>
            <a:endParaRPr 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p:pic>
        <p:nvPicPr>
          <p:cNvPr id="35" name="图片 34">
            <a:extLst>
              <a:ext uri="{FF2B5EF4-FFF2-40B4-BE49-F238E27FC236}">
                <a16:creationId xmlns:a16="http://schemas.microsoft.com/office/drawing/2014/main" id="{DD3BF9A7-9166-42D6-8DB6-67D473892D6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38959" y="838200"/>
            <a:ext cx="2843598" cy="1816250"/>
          </a:xfrm>
          <a:prstGeom prst="rect">
            <a:avLst/>
          </a:prstGeom>
        </p:spPr>
      </p:pic>
      <p:sp>
        <p:nvSpPr>
          <p:cNvPr id="36" name="矩形: 圆角 35">
            <a:extLst>
              <a:ext uri="{FF2B5EF4-FFF2-40B4-BE49-F238E27FC236}">
                <a16:creationId xmlns:a16="http://schemas.microsoft.com/office/drawing/2014/main" id="{CD69C8FA-3F78-477A-9F2F-E9755CCD0DE7}"/>
              </a:ext>
            </a:extLst>
          </p:cNvPr>
          <p:cNvSpPr/>
          <p:nvPr/>
        </p:nvSpPr>
        <p:spPr bwMode="auto">
          <a:xfrm>
            <a:off x="1586956" y="1424856"/>
            <a:ext cx="2843598" cy="1165944"/>
          </a:xfrm>
          <a:prstGeom prst="roundRect">
            <a:avLst/>
          </a:prstGeom>
          <a:noFill/>
          <a:ln w="9525" cap="flat" cmpd="sng" algn="ctr">
            <a:solidFill>
              <a:srgbClr val="0000FF"/>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n>
                <a:solidFill>
                  <a:srgbClr val="FF0000"/>
                </a:solidFill>
              </a:ln>
              <a:latin typeface="Calibri" pitchFamily="34" charset="0"/>
            </a:endParaRPr>
          </a:p>
        </p:txBody>
      </p:sp>
      <p:pic>
        <p:nvPicPr>
          <p:cNvPr id="31" name="图片 30">
            <a:extLst>
              <a:ext uri="{FF2B5EF4-FFF2-40B4-BE49-F238E27FC236}">
                <a16:creationId xmlns:a16="http://schemas.microsoft.com/office/drawing/2014/main" id="{7E8F3A6E-0DA5-4BED-AA4C-C577778F067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22624" y="2630112"/>
            <a:ext cx="1679072" cy="1179888"/>
          </a:xfrm>
          <a:prstGeom prst="rect">
            <a:avLst/>
          </a:prstGeom>
        </p:spPr>
      </p:pic>
      <p:sp>
        <p:nvSpPr>
          <p:cNvPr id="16" name="Content Placeholder 2">
            <a:extLst>
              <a:ext uri="{FF2B5EF4-FFF2-40B4-BE49-F238E27FC236}">
                <a16:creationId xmlns:a16="http://schemas.microsoft.com/office/drawing/2014/main" id="{FA204F8E-E56F-4CDF-BF0F-B8080AD153BF}"/>
              </a:ext>
            </a:extLst>
          </p:cNvPr>
          <p:cNvSpPr txBox="1">
            <a:spLocks/>
          </p:cNvSpPr>
          <p:nvPr/>
        </p:nvSpPr>
        <p:spPr bwMode="auto">
          <a:xfrm>
            <a:off x="6477000" y="1143000"/>
            <a:ext cx="5410200" cy="475602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marL="0" indent="0">
              <a:buNone/>
            </a:pPr>
            <a:r>
              <a:rPr lang="en-US" altLang="zh-CN" sz="1800" dirty="0"/>
              <a:t>Continuum Schwinger function methods (CSMs):</a:t>
            </a:r>
            <a:endParaRPr lang="en-US" altLang="zh-CN" sz="1600" dirty="0"/>
          </a:p>
          <a:p>
            <a:r>
              <a:rPr lang="en-US" altLang="zh-CN" sz="1600" dirty="0"/>
              <a:t>The dressed quark propagator is determined from the quark gap equation</a:t>
            </a:r>
          </a:p>
          <a:p>
            <a:endParaRPr lang="en-US" altLang="zh-CN" sz="1600" dirty="0"/>
          </a:p>
          <a:p>
            <a:endParaRPr lang="en-US" altLang="zh-CN" sz="1600" dirty="0"/>
          </a:p>
          <a:p>
            <a:endParaRPr lang="en-US" altLang="zh-CN" sz="1600" dirty="0"/>
          </a:p>
          <a:p>
            <a:pPr marL="0" indent="0">
              <a:buNone/>
            </a:pPr>
            <a:endParaRPr lang="en-US" altLang="zh-CN" sz="1600" dirty="0"/>
          </a:p>
          <a:p>
            <a:pPr marL="0" indent="0">
              <a:buNone/>
            </a:pPr>
            <a:endParaRPr lang="en-US" altLang="zh-CN" sz="1600" dirty="0"/>
          </a:p>
          <a:p>
            <a:pPr marL="0" indent="0">
              <a:buNone/>
            </a:pPr>
            <a:endParaRPr lang="en-US" altLang="zh-CN" sz="1600" dirty="0"/>
          </a:p>
          <a:p>
            <a:r>
              <a:rPr lang="en-US" altLang="zh-CN" sz="1600" dirty="0"/>
              <a:t>Bound-State amplitude is determined from the homogeneous Bethe-Salpeter equation (BSE):</a:t>
            </a:r>
          </a:p>
          <a:p>
            <a:endParaRPr lang="en-US" altLang="zh-CN" sz="1600" dirty="0"/>
          </a:p>
          <a:p>
            <a:endParaRPr lang="en-US" altLang="zh-CN" sz="1600" dirty="0"/>
          </a:p>
          <a:p>
            <a:endParaRPr lang="en-US" altLang="zh-CN" sz="1600" dirty="0"/>
          </a:p>
          <a:p>
            <a:pPr marL="0" indent="0">
              <a:buNone/>
            </a:pPr>
            <a:endParaRPr lang="en-US" altLang="zh-CN" sz="1600" kern="0" dirty="0">
              <a:solidFill>
                <a:schemeClr val="tx1"/>
              </a:solidFill>
            </a:endParaRPr>
          </a:p>
        </p:txBody>
      </p:sp>
      <p:pic>
        <p:nvPicPr>
          <p:cNvPr id="17" name="图片 16">
            <a:extLst>
              <a:ext uri="{FF2B5EF4-FFF2-40B4-BE49-F238E27FC236}">
                <a16:creationId xmlns:a16="http://schemas.microsoft.com/office/drawing/2014/main" id="{E41D6C42-F16A-4585-922C-818DB88ADF3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02190" y="2920944"/>
            <a:ext cx="3213410" cy="584256"/>
          </a:xfrm>
          <a:prstGeom prst="rect">
            <a:avLst/>
          </a:prstGeom>
        </p:spPr>
      </p:pic>
      <p:pic>
        <p:nvPicPr>
          <p:cNvPr id="19" name="图片 18">
            <a:extLst>
              <a:ext uri="{FF2B5EF4-FFF2-40B4-BE49-F238E27FC236}">
                <a16:creationId xmlns:a16="http://schemas.microsoft.com/office/drawing/2014/main" id="{D4F9576A-537A-41E3-BC90-719B19286825}"/>
              </a:ext>
            </a:extLst>
          </p:cNvPr>
          <p:cNvPicPr>
            <a:picLocks noChangeAspect="1"/>
          </p:cNvPicPr>
          <p:nvPr/>
        </p:nvPicPr>
        <p:blipFill>
          <a:blip r:embed="rId8"/>
          <a:stretch>
            <a:fillRect/>
          </a:stretch>
        </p:blipFill>
        <p:spPr>
          <a:xfrm>
            <a:off x="6781800" y="2250016"/>
            <a:ext cx="4730083" cy="493184"/>
          </a:xfrm>
          <a:prstGeom prst="rect">
            <a:avLst/>
          </a:prstGeom>
        </p:spPr>
      </p:pic>
      <p:pic>
        <p:nvPicPr>
          <p:cNvPr id="21" name="图片 20">
            <a:extLst>
              <a:ext uri="{FF2B5EF4-FFF2-40B4-BE49-F238E27FC236}">
                <a16:creationId xmlns:a16="http://schemas.microsoft.com/office/drawing/2014/main" id="{4FCE9E8A-FD2B-4D47-847B-CE0961773D7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163340" y="4908880"/>
            <a:ext cx="2037519" cy="990143"/>
          </a:xfrm>
          <a:prstGeom prst="rect">
            <a:avLst/>
          </a:prstGeom>
        </p:spPr>
      </p:pic>
      <p:pic>
        <p:nvPicPr>
          <p:cNvPr id="22" name="图片 21">
            <a:extLst>
              <a:ext uri="{FF2B5EF4-FFF2-40B4-BE49-F238E27FC236}">
                <a16:creationId xmlns:a16="http://schemas.microsoft.com/office/drawing/2014/main" id="{D6DE57FC-09BA-4AEA-A11F-B95EF8E6EB46}"/>
              </a:ext>
            </a:extLst>
          </p:cNvPr>
          <p:cNvPicPr>
            <a:picLocks noChangeAspect="1"/>
          </p:cNvPicPr>
          <p:nvPr/>
        </p:nvPicPr>
        <p:blipFill>
          <a:blip r:embed="rId10"/>
          <a:stretch>
            <a:fillRect/>
          </a:stretch>
        </p:blipFill>
        <p:spPr>
          <a:xfrm>
            <a:off x="7385375" y="4383617"/>
            <a:ext cx="3219236" cy="493183"/>
          </a:xfrm>
          <a:prstGeom prst="rect">
            <a:avLst/>
          </a:prstGeom>
        </p:spPr>
      </p:pic>
      <p:sp>
        <p:nvSpPr>
          <p:cNvPr id="18" name="椭圆 17">
            <a:extLst>
              <a:ext uri="{FF2B5EF4-FFF2-40B4-BE49-F238E27FC236}">
                <a16:creationId xmlns:a16="http://schemas.microsoft.com/office/drawing/2014/main" id="{4B5AD225-8D27-4C9A-A8C8-D3BBA0141770}"/>
              </a:ext>
            </a:extLst>
          </p:cNvPr>
          <p:cNvSpPr/>
          <p:nvPr/>
        </p:nvSpPr>
        <p:spPr bwMode="auto">
          <a:xfrm>
            <a:off x="3467082" y="4343400"/>
            <a:ext cx="266718" cy="256407"/>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atin typeface="Calibri" pitchFamily="34" charset="0"/>
            </a:endParaRPr>
          </a:p>
        </p:txBody>
      </p:sp>
      <p:sp>
        <p:nvSpPr>
          <p:cNvPr id="23" name="椭圆 22">
            <a:extLst>
              <a:ext uri="{FF2B5EF4-FFF2-40B4-BE49-F238E27FC236}">
                <a16:creationId xmlns:a16="http://schemas.microsoft.com/office/drawing/2014/main" id="{83A1BD46-8384-4C82-8B32-C9B013823A98}"/>
              </a:ext>
            </a:extLst>
          </p:cNvPr>
          <p:cNvSpPr/>
          <p:nvPr/>
        </p:nvSpPr>
        <p:spPr bwMode="auto">
          <a:xfrm>
            <a:off x="5334000" y="4343400"/>
            <a:ext cx="266718" cy="256407"/>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atin typeface="Calibri" pitchFamily="34" charset="0"/>
            </a:endParaRPr>
          </a:p>
        </p:txBody>
      </p:sp>
      <p:sp>
        <p:nvSpPr>
          <p:cNvPr id="24" name="椭圆 23">
            <a:extLst>
              <a:ext uri="{FF2B5EF4-FFF2-40B4-BE49-F238E27FC236}">
                <a16:creationId xmlns:a16="http://schemas.microsoft.com/office/drawing/2014/main" id="{B7D669D6-CF9E-4AE1-9ED0-D1AD224796BE}"/>
              </a:ext>
            </a:extLst>
          </p:cNvPr>
          <p:cNvSpPr/>
          <p:nvPr/>
        </p:nvSpPr>
        <p:spPr bwMode="auto">
          <a:xfrm>
            <a:off x="4114800" y="4315593"/>
            <a:ext cx="367738" cy="256407"/>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a:latin typeface="Calibri" pitchFamily="34" charset="0"/>
            </a:endParaRPr>
          </a:p>
        </p:txBody>
      </p:sp>
      <p:sp>
        <p:nvSpPr>
          <p:cNvPr id="3" name="页脚占位符 2">
            <a:extLst>
              <a:ext uri="{FF2B5EF4-FFF2-40B4-BE49-F238E27FC236}">
                <a16:creationId xmlns:a16="http://schemas.microsoft.com/office/drawing/2014/main" id="{C767ABB1-5B25-4150-829B-8980676B2FBB}"/>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pic>
        <p:nvPicPr>
          <p:cNvPr id="26" name="图片 25">
            <a:extLst>
              <a:ext uri="{FF2B5EF4-FFF2-40B4-BE49-F238E27FC236}">
                <a16:creationId xmlns:a16="http://schemas.microsoft.com/office/drawing/2014/main" id="{31AF0AE6-DC93-400D-AA7A-4884B40F3341}"/>
              </a:ext>
            </a:extLst>
          </p:cNvPr>
          <p:cNvPicPr>
            <a:picLocks noChangeAspect="1"/>
          </p:cNvPicPr>
          <p:nvPr/>
        </p:nvPicPr>
        <p:blipFill>
          <a:blip r:embed="rId11"/>
          <a:stretch>
            <a:fillRect/>
          </a:stretch>
        </p:blipFill>
        <p:spPr>
          <a:xfrm>
            <a:off x="6537945" y="3568221"/>
            <a:ext cx="4966577" cy="2291191"/>
          </a:xfrm>
          <a:prstGeom prst="rect">
            <a:avLst/>
          </a:prstGeom>
        </p:spPr>
      </p:pic>
      <p:sp>
        <p:nvSpPr>
          <p:cNvPr id="27" name="文本框 26">
            <a:extLst>
              <a:ext uri="{FF2B5EF4-FFF2-40B4-BE49-F238E27FC236}">
                <a16:creationId xmlns:a16="http://schemas.microsoft.com/office/drawing/2014/main" id="{5A307891-B27E-4DFE-BA7E-14FCD774CCA5}"/>
              </a:ext>
            </a:extLst>
          </p:cNvPr>
          <p:cNvSpPr txBox="1"/>
          <p:nvPr/>
        </p:nvSpPr>
        <p:spPr>
          <a:xfrm>
            <a:off x="6629400" y="5934380"/>
            <a:ext cx="4724400" cy="492443"/>
          </a:xfrm>
          <a:prstGeom prst="rect">
            <a:avLst/>
          </a:prstGeom>
          <a:noFill/>
        </p:spPr>
        <p:txBody>
          <a:bodyPr wrap="square">
            <a:spAutoFit/>
          </a:bodyPr>
          <a:lstStyle/>
          <a:p>
            <a:r>
              <a:rPr lang="en-US" altLang="zh-CN" sz="1200" dirty="0">
                <a:solidFill>
                  <a:srgbClr val="231F20"/>
                </a:solidFill>
                <a:latin typeface="AdvOT483a8203"/>
              </a:rPr>
              <a:t>M. </a:t>
            </a:r>
            <a:r>
              <a:rPr lang="en-US" altLang="zh-CN" sz="1200" dirty="0" err="1">
                <a:solidFill>
                  <a:srgbClr val="231F20"/>
                </a:solidFill>
                <a:latin typeface="AdvOT483a8203"/>
              </a:rPr>
              <a:t>Tanabashi</a:t>
            </a:r>
            <a:r>
              <a:rPr lang="en-US" altLang="zh-CN" sz="1200" dirty="0">
                <a:solidFill>
                  <a:srgbClr val="231F20"/>
                </a:solidFill>
                <a:latin typeface="AdvOT483a8203"/>
              </a:rPr>
              <a:t> </a:t>
            </a:r>
            <a:r>
              <a:rPr lang="en-US" altLang="zh-CN" sz="1200" dirty="0">
                <a:solidFill>
                  <a:srgbClr val="231F20"/>
                </a:solidFill>
                <a:latin typeface="AdvOTb748f40a.I"/>
              </a:rPr>
              <a:t>et al.</a:t>
            </a:r>
            <a:r>
              <a:rPr lang="en-US" altLang="zh-CN" sz="1200" dirty="0">
                <a:solidFill>
                  <a:srgbClr val="231F20"/>
                </a:solidFill>
                <a:latin typeface="AdvOT483a8203"/>
              </a:rPr>
              <a:t>, </a:t>
            </a:r>
            <a:r>
              <a:rPr lang="en-US" altLang="zh-CN" sz="1200" dirty="0">
                <a:solidFill>
                  <a:srgbClr val="2E3092"/>
                </a:solidFill>
                <a:latin typeface="AdvOT483a8203"/>
              </a:rPr>
              <a:t>Phys. Rev. D </a:t>
            </a:r>
            <a:r>
              <a:rPr lang="en-US" altLang="zh-CN" sz="1200" dirty="0">
                <a:solidFill>
                  <a:srgbClr val="2E3092"/>
                </a:solidFill>
                <a:latin typeface="AdvOT19ee2aa8.B"/>
              </a:rPr>
              <a:t>98</a:t>
            </a:r>
            <a:r>
              <a:rPr lang="en-US" altLang="zh-CN" sz="1200" dirty="0">
                <a:solidFill>
                  <a:srgbClr val="2E3092"/>
                </a:solidFill>
                <a:latin typeface="AdvOT483a8203"/>
              </a:rPr>
              <a:t>, 030001 (2018). </a:t>
            </a:r>
            <a:r>
              <a:rPr lang="en-US" altLang="zh-CN" sz="1200" dirty="0"/>
              <a:t>(All quantities in GeV.)</a:t>
            </a:r>
          </a:p>
          <a:p>
            <a:endParaRPr lang="en-US" altLang="zh-CN" sz="1400" dirty="0"/>
          </a:p>
        </p:txBody>
      </p:sp>
    </p:spTree>
    <p:extLst>
      <p:ext uri="{BB962C8B-B14F-4D97-AF65-F5344CB8AC3E}">
        <p14:creationId xmlns:p14="http://schemas.microsoft.com/office/powerpoint/2010/main" val="1232023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6</a:t>
            </a:fld>
            <a:endParaRPr lang="en-US"/>
          </a:p>
        </p:txBody>
      </p:sp>
      <p:sp>
        <p:nvSpPr>
          <p:cNvPr id="9" name="Title 1">
            <a:extLst>
              <a:ext uri="{FF2B5EF4-FFF2-40B4-BE49-F238E27FC236}">
                <a16:creationId xmlns:a16="http://schemas.microsoft.com/office/drawing/2014/main" id="{3FED8B44-A308-4A63-9EFB-4632B71C7E2E}"/>
              </a:ext>
            </a:extLst>
          </p:cNvPr>
          <p:cNvSpPr txBox="1">
            <a:spLocks/>
          </p:cNvSpPr>
          <p:nvPr/>
        </p:nvSpPr>
        <p:spPr bwMode="auto">
          <a:xfrm>
            <a:off x="609600" y="228600"/>
            <a:ext cx="109728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Semileptonic decays of heavy-light mesons</a:t>
            </a:r>
            <a:endParaRPr lang="en-GB"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p:sp>
        <p:nvSpPr>
          <p:cNvPr id="8" name="矩形 7">
            <a:extLst>
              <a:ext uri="{FF2B5EF4-FFF2-40B4-BE49-F238E27FC236}">
                <a16:creationId xmlns:a16="http://schemas.microsoft.com/office/drawing/2014/main" id="{27363DFB-DD1F-433D-8454-27F8154497FC}"/>
              </a:ext>
            </a:extLst>
          </p:cNvPr>
          <p:cNvSpPr/>
          <p:nvPr/>
        </p:nvSpPr>
        <p:spPr>
          <a:xfrm>
            <a:off x="785873" y="990600"/>
            <a:ext cx="5118517" cy="369332"/>
          </a:xfrm>
          <a:prstGeom prst="rect">
            <a:avLst/>
          </a:prstGeom>
        </p:spPr>
        <p:txBody>
          <a:bodyPr wrap="none">
            <a:spAutoFit/>
          </a:bodyPr>
          <a:lstStyle/>
          <a:p>
            <a:r>
              <a:rPr lang="zh-CN" altLang="en-US" dirty="0"/>
              <a:t>Phys.Lett.B 824 (2022) 136793 • e-Print: 2111.06473</a:t>
            </a:r>
          </a:p>
        </p:txBody>
      </p:sp>
      <p:pic>
        <p:nvPicPr>
          <p:cNvPr id="10" name="图片 9">
            <a:extLst>
              <a:ext uri="{FF2B5EF4-FFF2-40B4-BE49-F238E27FC236}">
                <a16:creationId xmlns:a16="http://schemas.microsoft.com/office/drawing/2014/main" id="{10E58B9A-397C-432B-8EC8-4C2113BB517F}"/>
              </a:ext>
            </a:extLst>
          </p:cNvPr>
          <p:cNvPicPr>
            <a:picLocks noChangeAspect="1"/>
          </p:cNvPicPr>
          <p:nvPr/>
        </p:nvPicPr>
        <p:blipFill>
          <a:blip r:embed="rId3"/>
          <a:stretch>
            <a:fillRect/>
          </a:stretch>
        </p:blipFill>
        <p:spPr>
          <a:xfrm>
            <a:off x="2329016" y="1412958"/>
            <a:ext cx="7150748" cy="4774055"/>
          </a:xfrm>
          <a:prstGeom prst="rect">
            <a:avLst/>
          </a:prstGeom>
        </p:spPr>
      </p:pic>
      <p:sp>
        <p:nvSpPr>
          <p:cNvPr id="2" name="页脚占位符 1">
            <a:extLst>
              <a:ext uri="{FF2B5EF4-FFF2-40B4-BE49-F238E27FC236}">
                <a16:creationId xmlns:a16="http://schemas.microsoft.com/office/drawing/2014/main" id="{9C9472A3-38D6-44EC-AA16-0EFC312EFB0A}"/>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2934648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7</a:t>
            </a:fld>
            <a:endParaRPr lang="en-US"/>
          </a:p>
        </p:txBody>
      </p:sp>
      <mc:AlternateContent xmlns:mc="http://schemas.openxmlformats.org/markup-compatibility/2006" xmlns:a14="http://schemas.microsoft.com/office/drawing/2010/main">
        <mc:Choice Requires="a14">
          <p:sp>
            <p:nvSpPr>
              <p:cNvPr id="9" name="Title 1">
                <a:extLst>
                  <a:ext uri="{FF2B5EF4-FFF2-40B4-BE49-F238E27FC236}">
                    <a16:creationId xmlns:a16="http://schemas.microsoft.com/office/drawing/2014/main" id="{AACF2E73-EA6B-4D7B-91B6-955010C5F5EF}"/>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Semileptonic decays of </a:t>
                </a:r>
                <a14:m>
                  <m:oMath xmlns:m="http://schemas.openxmlformats.org/officeDocument/2006/math">
                    <m: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t>𝐷</m:t>
                    </m:r>
                    <m: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t>→</m:t>
                    </m:r>
                    <m: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t>𝜋</m:t>
                    </m:r>
                  </m:oMath>
                </a14:m>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 and </a:t>
                </a:r>
                <a14:m>
                  <m:oMath xmlns:m="http://schemas.openxmlformats.org/officeDocument/2006/math">
                    <m:sSub>
                      <m:sSubPr>
                        <m:ctrlPr>
                          <a:rPr lang="en-US" altLang="zh-CN" sz="3200" b="0" i="1"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ctrlPr>
                      </m:sSubPr>
                      <m:e>
                        <m: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t>𝐷</m:t>
                        </m:r>
                      </m:e>
                      <m:sub>
                        <m:r>
                          <m:rPr>
                            <m:sty m:val="p"/>
                          </m:rP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t>s</m:t>
                        </m:r>
                      </m:sub>
                    </m:sSub>
                    <m: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t>→</m:t>
                    </m:r>
                    <m:r>
                      <m:rPr>
                        <m:sty m:val="p"/>
                      </m:rPr>
                      <a:rPr lang="en-US" altLang="zh-CN" sz="3200" b="0" i="0" kern="0" dirty="0" smtClean="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t>K</m:t>
                    </m:r>
                  </m:oMath>
                </a14:m>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 </a:t>
                </a:r>
                <a:endParaRPr lang="en-GB"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a:p>
                <a:endParaRPr 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mc:Choice>
        <mc:Fallback xmlns="">
          <p:sp>
            <p:nvSpPr>
              <p:cNvPr id="9" name="Title 1">
                <a:extLst>
                  <a:ext uri="{FF2B5EF4-FFF2-40B4-BE49-F238E27FC236}">
                    <a16:creationId xmlns:a16="http://schemas.microsoft.com/office/drawing/2014/main" id="{AACF2E73-EA6B-4D7B-91B6-955010C5F5EF}"/>
                  </a:ext>
                </a:extLst>
              </p:cNvPr>
              <p:cNvSpPr txBox="1">
                <a:spLocks noRot="1" noChangeAspect="1" noMove="1" noResize="1" noEditPoints="1" noAdjustHandles="1" noChangeArrowheads="1" noChangeShapeType="1" noTextEdit="1"/>
              </p:cNvSpPr>
              <p:nvPr/>
            </p:nvSpPr>
            <p:spPr bwMode="auto">
              <a:xfrm>
                <a:off x="609600" y="228600"/>
                <a:ext cx="10972800" cy="1143000"/>
              </a:xfrm>
              <a:prstGeom prst="rect">
                <a:avLst/>
              </a:prstGeom>
              <a:blipFill>
                <a:blip r:embed="rId3"/>
                <a:stretch>
                  <a:fillRect/>
                </a:stretch>
              </a:blipFill>
              <a:ln w="9525">
                <a:noFill/>
                <a:miter lim="800000"/>
                <a:headEnd/>
                <a:tailEnd/>
              </a:ln>
              <a:effectLst/>
            </p:spPr>
            <p:txBody>
              <a:bodyPr/>
              <a:lstStyle/>
              <a:p>
                <a:r>
                  <a:rPr lang="zh-CN" altLang="en-US">
                    <a:noFill/>
                  </a:rPr>
                  <a:t> </a:t>
                </a:r>
              </a:p>
            </p:txBody>
          </p:sp>
        </mc:Fallback>
      </mc:AlternateContent>
      <p:pic>
        <p:nvPicPr>
          <p:cNvPr id="2" name="图片 1">
            <a:extLst>
              <a:ext uri="{FF2B5EF4-FFF2-40B4-BE49-F238E27FC236}">
                <a16:creationId xmlns:a16="http://schemas.microsoft.com/office/drawing/2014/main" id="{A3E090FB-BAB1-4B63-BEA8-33DA73D337B4}"/>
              </a:ext>
            </a:extLst>
          </p:cNvPr>
          <p:cNvPicPr>
            <a:picLocks noChangeAspect="1"/>
          </p:cNvPicPr>
          <p:nvPr/>
        </p:nvPicPr>
        <p:blipFill>
          <a:blip r:embed="rId4"/>
          <a:stretch>
            <a:fillRect/>
          </a:stretch>
        </p:blipFill>
        <p:spPr>
          <a:xfrm>
            <a:off x="7895646" y="914400"/>
            <a:ext cx="3610554" cy="4658142"/>
          </a:xfrm>
          <a:prstGeom prst="rect">
            <a:avLst/>
          </a:prstGeom>
        </p:spPr>
      </p:pic>
      <mc:AlternateContent xmlns:mc="http://schemas.openxmlformats.org/markup-compatibility/2006" xmlns:a14="http://schemas.microsoft.com/office/drawing/2010/main">
        <mc:Choice Requires="a14">
          <p:sp>
            <p:nvSpPr>
              <p:cNvPr id="10" name="Content Placeholder 2">
                <a:extLst>
                  <a:ext uri="{FF2B5EF4-FFF2-40B4-BE49-F238E27FC236}">
                    <a16:creationId xmlns:a16="http://schemas.microsoft.com/office/drawing/2014/main" id="{36110D3A-0C2B-4A02-AF43-853C7D5E70D5}"/>
                  </a:ext>
                </a:extLst>
              </p:cNvPr>
              <p:cNvSpPr txBox="1">
                <a:spLocks/>
              </p:cNvSpPr>
              <p:nvPr/>
            </p:nvSpPr>
            <p:spPr bwMode="auto">
              <a:xfrm>
                <a:off x="381000" y="1258982"/>
                <a:ext cx="7095118" cy="49894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14:m>
                  <m:oMath xmlns:m="http://schemas.openxmlformats.org/officeDocument/2006/math">
                    <m:r>
                      <a:rPr lang="en-US" altLang="zh-CN" sz="2400" i="1" dirty="0" smtClean="0">
                        <a:latin typeface="Cambria Math" panose="02040503050406030204" pitchFamily="18" charset="0"/>
                      </a:rPr>
                      <m:t>𝐷</m:t>
                    </m:r>
                    <m:r>
                      <a:rPr lang="en-US" altLang="zh-CN" sz="2400" i="1" dirty="0" smtClean="0">
                        <a:latin typeface="Cambria Math" panose="02040503050406030204" pitchFamily="18" charset="0"/>
                      </a:rPr>
                      <m:t>→</m:t>
                    </m:r>
                    <m:r>
                      <a:rPr lang="en-US" altLang="zh-CN" sz="2400" i="1" dirty="0" smtClean="0">
                        <a:latin typeface="Cambria Math" panose="02040503050406030204" pitchFamily="18" charset="0"/>
                      </a:rPr>
                      <m:t>𝜋</m:t>
                    </m:r>
                  </m:oMath>
                </a14:m>
                <a:r>
                  <a:rPr lang="en-US" altLang="zh-CN" sz="2400" dirty="0"/>
                  <a:t> :</a:t>
                </a:r>
                <a:endParaRPr lang="en-US" altLang="zh-CN" sz="2800" b="1" dirty="0"/>
              </a:p>
              <a:p>
                <a:pPr lvl="1"/>
                <a:r>
                  <a:rPr lang="en-US" altLang="zh-CN" dirty="0"/>
                  <a:t>The </a:t>
                </a:r>
                <a14:m>
                  <m:oMath xmlns:m="http://schemas.openxmlformats.org/officeDocument/2006/math">
                    <m:r>
                      <a:rPr lang="en-US" altLang="zh-CN" i="1" dirty="0">
                        <a:latin typeface="Cambria Math" panose="02040503050406030204" pitchFamily="18" charset="0"/>
                      </a:rPr>
                      <m:t>𝐷</m:t>
                    </m:r>
                  </m:oMath>
                </a14:m>
                <a:r>
                  <a:rPr lang="en-US" altLang="zh-CN" dirty="0"/>
                  <a:t> </a:t>
                </a:r>
                <a14:m>
                  <m:oMath xmlns:m="http://schemas.openxmlformats.org/officeDocument/2006/math">
                    <m:r>
                      <a:rPr lang="en-US" altLang="zh-CN" i="1" dirty="0">
                        <a:latin typeface="Cambria Math" panose="02040503050406030204" pitchFamily="18" charset="0"/>
                      </a:rPr>
                      <m:t>→</m:t>
                    </m:r>
                  </m:oMath>
                </a14:m>
                <a:r>
                  <a:rPr lang="en-US" altLang="zh-CN" dirty="0"/>
                  <a:t> π transition form factors:</a:t>
                </a:r>
              </a:p>
              <a:p>
                <a:pPr marL="457200" lvl="1" indent="0">
                  <a:buNone/>
                </a:pPr>
                <a:r>
                  <a:rPr lang="en-US" altLang="zh-CN" sz="1800" dirty="0"/>
                  <a:t>data: cyan squares-Belle; green diamonds-CLEO; black stars-Babar; dark-blue up-triangles and indigo down-triangles - BESIII</a:t>
                </a:r>
              </a:p>
              <a:p>
                <a:pPr marL="457200" lvl="1" indent="0">
                  <a:buNone/>
                </a:pPr>
                <a:r>
                  <a:rPr lang="en-US" altLang="zh-CN" sz="1800" dirty="0"/>
                  <a:t>our prediction at </a:t>
                </a:r>
                <a14:m>
                  <m:oMath xmlns:m="http://schemas.openxmlformats.org/officeDocument/2006/math">
                    <m:r>
                      <a:rPr lang="en-US" altLang="zh-CN" sz="1800" i="1" dirty="0">
                        <a:latin typeface="Cambria Math" panose="02040503050406030204" pitchFamily="18" charset="0"/>
                      </a:rPr>
                      <m:t>𝑡</m:t>
                    </m:r>
                    <m:r>
                      <a:rPr lang="en-US" altLang="zh-CN" sz="1800" i="1" dirty="0">
                        <a:latin typeface="Cambria Math" panose="02040503050406030204" pitchFamily="18" charset="0"/>
                      </a:rPr>
                      <m:t> = </m:t>
                    </m:r>
                    <m:r>
                      <a:rPr lang="en-US" altLang="zh-CN" sz="1800" i="1" dirty="0">
                        <a:latin typeface="Cambria Math" panose="02040503050406030204" pitchFamily="18" charset="0"/>
                      </a:rPr>
                      <m:t>0</m:t>
                    </m:r>
                    <m:r>
                      <a:rPr lang="en-US" altLang="zh-CN" sz="1800" i="1" dirty="0">
                        <a:latin typeface="Cambria Math" panose="02040503050406030204" pitchFamily="18" charset="0"/>
                      </a:rPr>
                      <m:t> </m:t>
                    </m:r>
                  </m:oMath>
                </a14:m>
                <a:r>
                  <a:rPr lang="en-US" altLang="zh-CN" sz="1800" dirty="0"/>
                  <a:t>: </a:t>
                </a:r>
                <a14:m>
                  <m:oMath xmlns:m="http://schemas.openxmlformats.org/officeDocument/2006/math">
                    <m:sSubSup>
                      <m:sSubSupPr>
                        <m:ctrlPr>
                          <a:rPr lang="en-US" altLang="zh-CN" sz="1800" i="1" dirty="0">
                            <a:latin typeface="Cambria Math" panose="02040503050406030204" pitchFamily="18" charset="0"/>
                          </a:rPr>
                        </m:ctrlPr>
                      </m:sSubSupPr>
                      <m:e>
                        <m:r>
                          <a:rPr lang="en-US" altLang="zh-CN" sz="1800" i="1" dirty="0">
                            <a:latin typeface="Cambria Math" panose="02040503050406030204" pitchFamily="18" charset="0"/>
                          </a:rPr>
                          <m:t>𝑓</m:t>
                        </m:r>
                      </m:e>
                      <m:sub>
                        <m:r>
                          <a:rPr lang="en-US" altLang="zh-CN" sz="1800" i="1" dirty="0">
                            <a:latin typeface="Cambria Math" panose="02040503050406030204" pitchFamily="18" charset="0"/>
                          </a:rPr>
                          <m:t>+</m:t>
                        </m:r>
                      </m:sub>
                      <m:sup>
                        <m:sSubSup>
                          <m:sSubSupPr>
                            <m:ctrlPr>
                              <a:rPr lang="en-US" altLang="zh-CN" sz="1800" i="1" dirty="0">
                                <a:latin typeface="Cambria Math" panose="02040503050406030204" pitchFamily="18" charset="0"/>
                              </a:rPr>
                            </m:ctrlPr>
                          </m:sSubSupPr>
                          <m:e>
                            <m:r>
                              <a:rPr lang="en-US" altLang="zh-CN" sz="1800" i="1" dirty="0">
                                <a:latin typeface="Cambria Math" panose="02040503050406030204" pitchFamily="18" charset="0"/>
                              </a:rPr>
                              <m:t>𝐷</m:t>
                            </m:r>
                          </m:e>
                          <m:sub>
                            <m:r>
                              <a:rPr lang="en-US" altLang="zh-CN" sz="1800" i="1" dirty="0">
                                <a:latin typeface="Cambria Math" panose="02040503050406030204" pitchFamily="18" charset="0"/>
                              </a:rPr>
                              <m:t>𝑢</m:t>
                            </m:r>
                          </m:sub>
                          <m:sup>
                            <m:r>
                              <a:rPr lang="en-US" altLang="zh-CN" sz="1800" i="1" dirty="0">
                                <a:latin typeface="Cambria Math" panose="02040503050406030204" pitchFamily="18" charset="0"/>
                              </a:rPr>
                              <m:t>𝑑</m:t>
                            </m:r>
                          </m:sup>
                        </m:sSubSup>
                      </m:sup>
                    </m:sSubSup>
                    <m:d>
                      <m:dPr>
                        <m:ctrlPr>
                          <a:rPr lang="en-US" altLang="zh-CN" sz="1800" i="1" dirty="0">
                            <a:latin typeface="Cambria Math" panose="02040503050406030204" pitchFamily="18" charset="0"/>
                          </a:rPr>
                        </m:ctrlPr>
                      </m:dPr>
                      <m:e>
                        <m:r>
                          <a:rPr lang="en-US" altLang="zh-CN" sz="1800" i="1" dirty="0">
                            <a:latin typeface="Cambria Math" panose="02040503050406030204" pitchFamily="18" charset="0"/>
                          </a:rPr>
                          <m:t>0</m:t>
                        </m:r>
                      </m:e>
                    </m:d>
                    <m:r>
                      <a:rPr lang="en-US" altLang="zh-CN" sz="1800" i="1" dirty="0">
                        <a:latin typeface="Cambria Math" panose="02040503050406030204" pitchFamily="18" charset="0"/>
                      </a:rPr>
                      <m:t>=</m:t>
                    </m:r>
                    <m:r>
                      <m:rPr>
                        <m:nor/>
                      </m:rPr>
                      <a:rPr lang="en-US" altLang="zh-CN" sz="1800"/>
                      <m:t>0.673</m:t>
                    </m:r>
                    <m:r>
                      <m:rPr>
                        <m:nor/>
                      </m:rPr>
                      <a:rPr lang="en-US" altLang="zh-CN" sz="1800"/>
                      <m:t>(</m:t>
                    </m:r>
                    <m:r>
                      <m:rPr>
                        <m:nor/>
                      </m:rPr>
                      <a:rPr lang="en-US" altLang="zh-CN" sz="1800"/>
                      <m:t>09</m:t>
                    </m:r>
                    <m:r>
                      <m:rPr>
                        <m:nor/>
                      </m:rPr>
                      <a:rPr lang="en-US" altLang="zh-CN" sz="1800"/>
                      <m:t>)</m:t>
                    </m:r>
                  </m:oMath>
                </a14:m>
                <a:endParaRPr lang="en-US" altLang="zh-CN" sz="2400" b="1" dirty="0"/>
              </a:p>
              <a:p>
                <a14:m>
                  <m:oMath xmlns:m="http://schemas.openxmlformats.org/officeDocument/2006/math">
                    <m:sSub>
                      <m:sSubPr>
                        <m:ctrlPr>
                          <a:rPr lang="en-US" altLang="zh-CN" sz="2400" i="1" dirty="0">
                            <a:latin typeface="Cambria Math" panose="02040503050406030204" pitchFamily="18" charset="0"/>
                          </a:rPr>
                        </m:ctrlPr>
                      </m:sSubPr>
                      <m:e>
                        <m:r>
                          <a:rPr lang="en-US" altLang="zh-CN" sz="2400" i="1" dirty="0">
                            <a:latin typeface="Cambria Math" panose="02040503050406030204" pitchFamily="18" charset="0"/>
                          </a:rPr>
                          <m:t>𝐷</m:t>
                        </m:r>
                      </m:e>
                      <m:sub>
                        <m:r>
                          <m:rPr>
                            <m:sty m:val="p"/>
                          </m:rPr>
                          <a:rPr lang="en-US" altLang="zh-CN" sz="2400" i="1" dirty="0">
                            <a:latin typeface="Cambria Math" panose="02040503050406030204" pitchFamily="18" charset="0"/>
                          </a:rPr>
                          <m:t>s</m:t>
                        </m:r>
                      </m:sub>
                    </m:sSub>
                    <m:r>
                      <a:rPr lang="en-US" altLang="zh-CN" sz="2400" i="1" dirty="0">
                        <a:latin typeface="Cambria Math" panose="02040503050406030204" pitchFamily="18" charset="0"/>
                      </a:rPr>
                      <m:t>→</m:t>
                    </m:r>
                    <m:r>
                      <a:rPr lang="en-US" altLang="zh-CN" sz="2400" b="0" i="1" dirty="0" smtClean="0">
                        <a:latin typeface="Cambria Math" panose="02040503050406030204" pitchFamily="18" charset="0"/>
                      </a:rPr>
                      <m:t>𝐾</m:t>
                    </m:r>
                  </m:oMath>
                </a14:m>
                <a:r>
                  <a:rPr lang="en-US" altLang="zh-CN" sz="2400" dirty="0"/>
                  <a:t> :</a:t>
                </a:r>
                <a:endParaRPr lang="zh-CN" altLang="en-US" dirty="0"/>
              </a:p>
              <a:p>
                <a:pPr lvl="1"/>
                <a:r>
                  <a:rPr lang="en-US" altLang="zh-CN" dirty="0"/>
                  <a:t>The </a:t>
                </a:r>
                <a14:m>
                  <m:oMath xmlns:m="http://schemas.openxmlformats.org/officeDocument/2006/math">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𝐷</m:t>
                        </m:r>
                      </m:e>
                      <m:sub>
                        <m:r>
                          <m:rPr>
                            <m:sty m:val="p"/>
                          </m:rPr>
                          <a:rPr lang="en-US" altLang="zh-CN" i="1" dirty="0">
                            <a:latin typeface="Cambria Math" panose="02040503050406030204" pitchFamily="18" charset="0"/>
                          </a:rPr>
                          <m:t>s</m:t>
                        </m:r>
                      </m:sub>
                    </m:sSub>
                    <m:r>
                      <a:rPr lang="en-US" altLang="zh-CN" i="1" dirty="0">
                        <a:latin typeface="Cambria Math" panose="02040503050406030204" pitchFamily="18" charset="0"/>
                      </a:rPr>
                      <m:t>→</m:t>
                    </m:r>
                    <m:r>
                      <a:rPr lang="en-US" altLang="zh-CN" b="0" i="1" dirty="0" smtClean="0">
                        <a:latin typeface="Cambria Math" panose="02040503050406030204" pitchFamily="18" charset="0"/>
                      </a:rPr>
                      <m:t>𝐾</m:t>
                    </m:r>
                  </m:oMath>
                </a14:m>
                <a:r>
                  <a:rPr lang="en-US" altLang="zh-CN" dirty="0"/>
                  <a:t> transition form factors:</a:t>
                </a:r>
              </a:p>
              <a:p>
                <a:pPr marL="457200" lvl="1" indent="0">
                  <a:buNone/>
                </a:pPr>
                <a:r>
                  <a:rPr lang="en-US" altLang="zh-CN" sz="1800" dirty="0"/>
                  <a:t>our prediction at </a:t>
                </a:r>
                <a14:m>
                  <m:oMath xmlns:m="http://schemas.openxmlformats.org/officeDocument/2006/math">
                    <m:r>
                      <a:rPr lang="en-US" altLang="zh-CN" sz="1800" i="1" dirty="0">
                        <a:latin typeface="Cambria Math" panose="02040503050406030204" pitchFamily="18" charset="0"/>
                      </a:rPr>
                      <m:t>𝑡</m:t>
                    </m:r>
                    <m:r>
                      <a:rPr lang="en-US" altLang="zh-CN" sz="1800" i="1" dirty="0">
                        <a:latin typeface="Cambria Math" panose="02040503050406030204" pitchFamily="18" charset="0"/>
                      </a:rPr>
                      <m:t> = </m:t>
                    </m:r>
                    <m:r>
                      <a:rPr lang="en-US" altLang="zh-CN" sz="1800" i="1" dirty="0">
                        <a:latin typeface="Cambria Math" panose="02040503050406030204" pitchFamily="18" charset="0"/>
                      </a:rPr>
                      <m:t>0</m:t>
                    </m:r>
                    <m:r>
                      <a:rPr lang="en-US" altLang="zh-CN" sz="1800" i="1" dirty="0">
                        <a:latin typeface="Cambria Math" panose="02040503050406030204" pitchFamily="18" charset="0"/>
                      </a:rPr>
                      <m:t> </m:t>
                    </m:r>
                  </m:oMath>
                </a14:m>
                <a:r>
                  <a:rPr lang="en-US" altLang="zh-CN" sz="1800" dirty="0"/>
                  <a:t>: </a:t>
                </a:r>
                <a14:m>
                  <m:oMath xmlns:m="http://schemas.openxmlformats.org/officeDocument/2006/math">
                    <m:sSubSup>
                      <m:sSubSupPr>
                        <m:ctrlPr>
                          <a:rPr lang="en-US" altLang="zh-CN" sz="1800" i="1" dirty="0">
                            <a:latin typeface="Cambria Math" panose="02040503050406030204" pitchFamily="18" charset="0"/>
                          </a:rPr>
                        </m:ctrlPr>
                      </m:sSubSupPr>
                      <m:e>
                        <m:r>
                          <a:rPr lang="en-US" altLang="zh-CN" sz="1800" i="1" dirty="0">
                            <a:latin typeface="Cambria Math" panose="02040503050406030204" pitchFamily="18" charset="0"/>
                          </a:rPr>
                          <m:t>𝑓</m:t>
                        </m:r>
                      </m:e>
                      <m:sub>
                        <m:r>
                          <a:rPr lang="en-US" altLang="zh-CN" sz="1800" i="1" dirty="0">
                            <a:latin typeface="Cambria Math" panose="02040503050406030204" pitchFamily="18" charset="0"/>
                          </a:rPr>
                          <m:t>+</m:t>
                        </m:r>
                      </m:sub>
                      <m:sup>
                        <m:sSubSup>
                          <m:sSubSupPr>
                            <m:ctrlPr>
                              <a:rPr lang="en-US" altLang="zh-CN" sz="1800" i="1" dirty="0">
                                <a:latin typeface="Cambria Math" panose="02040503050406030204" pitchFamily="18" charset="0"/>
                              </a:rPr>
                            </m:ctrlPr>
                          </m:sSubSupPr>
                          <m:e>
                            <m:r>
                              <a:rPr lang="en-US" altLang="zh-CN" sz="1800" i="1" dirty="0">
                                <a:latin typeface="Cambria Math" panose="02040503050406030204" pitchFamily="18" charset="0"/>
                              </a:rPr>
                              <m:t>𝐷</m:t>
                            </m:r>
                          </m:e>
                          <m:sub>
                            <m:r>
                              <a:rPr lang="en-US" altLang="zh-CN" sz="1800" i="1" dirty="0">
                                <a:latin typeface="Cambria Math" panose="02040503050406030204" pitchFamily="18" charset="0"/>
                              </a:rPr>
                              <m:t>𝑠</m:t>
                            </m:r>
                          </m:sub>
                          <m:sup>
                            <m:r>
                              <a:rPr lang="en-US" altLang="zh-CN" sz="1800" i="1" dirty="0">
                                <a:latin typeface="Cambria Math" panose="02040503050406030204" pitchFamily="18" charset="0"/>
                              </a:rPr>
                              <m:t>𝑑</m:t>
                            </m:r>
                          </m:sup>
                        </m:sSubSup>
                      </m:sup>
                    </m:sSubSup>
                    <m:d>
                      <m:dPr>
                        <m:ctrlPr>
                          <a:rPr lang="en-US" altLang="zh-CN" sz="1800" i="1" dirty="0">
                            <a:latin typeface="Cambria Math" panose="02040503050406030204" pitchFamily="18" charset="0"/>
                          </a:rPr>
                        </m:ctrlPr>
                      </m:dPr>
                      <m:e>
                        <m:r>
                          <a:rPr lang="en-US" altLang="zh-CN" sz="1800" i="1" dirty="0">
                            <a:latin typeface="Cambria Math" panose="02040503050406030204" pitchFamily="18" charset="0"/>
                          </a:rPr>
                          <m:t>0</m:t>
                        </m:r>
                      </m:e>
                    </m:d>
                    <m:r>
                      <a:rPr lang="en-US" altLang="zh-CN" sz="1800" i="1" dirty="0">
                        <a:latin typeface="Cambria Math" panose="02040503050406030204" pitchFamily="18" charset="0"/>
                      </a:rPr>
                      <m:t>=</m:t>
                    </m:r>
                    <m:r>
                      <m:rPr>
                        <m:nor/>
                      </m:rPr>
                      <a:rPr lang="en-US" altLang="zh-CN" sz="1800"/>
                      <m:t>0.681</m:t>
                    </m:r>
                    <m:r>
                      <m:rPr>
                        <m:nor/>
                      </m:rPr>
                      <a:rPr lang="en-US" altLang="zh-CN" sz="1800"/>
                      <m:t>(</m:t>
                    </m:r>
                    <m:r>
                      <m:rPr>
                        <m:nor/>
                      </m:rPr>
                      <a:rPr lang="en-US" altLang="zh-CN" sz="1800"/>
                      <m:t>10</m:t>
                    </m:r>
                    <m:r>
                      <m:rPr>
                        <m:nor/>
                      </m:rPr>
                      <a:rPr lang="en-US" altLang="zh-CN" sz="1800"/>
                      <m:t>)</m:t>
                    </m:r>
                  </m:oMath>
                </a14:m>
                <a:endParaRPr lang="en-US" altLang="zh-CN" sz="1800" dirty="0"/>
              </a:p>
              <a:p>
                <a:pPr marL="457200" lvl="1" indent="0">
                  <a:buNone/>
                </a:pPr>
                <a:r>
                  <a:rPr lang="en-US" altLang="zh-CN" sz="1800" dirty="0"/>
                  <a:t>No data are available for these form factors, except for the t = 0 data from </a:t>
                </a:r>
                <a:r>
                  <a:rPr lang="en-US" altLang="zh-CN" sz="1800" dirty="0" err="1"/>
                  <a:t>BESlll</a:t>
                </a:r>
                <a:endParaRPr lang="en-US" altLang="zh-CN" sz="1800" dirty="0"/>
              </a:p>
              <a:p>
                <a:pPr marL="457200" lvl="1" indent="0">
                  <a:buNone/>
                </a:pPr>
                <a:endParaRPr lang="en-US" altLang="zh-CN" sz="1800" dirty="0"/>
              </a:p>
              <a:p>
                <a:pPr marL="457200" lvl="1" indent="0">
                  <a:buNone/>
                </a:pPr>
                <a:r>
                  <a:rPr lang="en-US" altLang="zh-CN" sz="1800" dirty="0"/>
                  <a:t>This value agrees with our prediction.</a:t>
                </a:r>
                <a:endParaRPr lang="en-US" altLang="zh-CN" sz="1800" kern="0" dirty="0"/>
              </a:p>
              <a:p>
                <a:pPr marL="457200" lvl="1" indent="0">
                  <a:buNone/>
                </a:pPr>
                <a:endParaRPr lang="en-US" altLang="zh-CN" sz="1800" dirty="0"/>
              </a:p>
              <a:p>
                <a:pPr marL="457200" lvl="1" indent="0">
                  <a:buNone/>
                </a:pPr>
                <a:endParaRPr lang="en-US" altLang="zh-CN" sz="1800" b="1" dirty="0"/>
              </a:p>
              <a:p>
                <a:endParaRPr lang="en-US" altLang="zh-CN" sz="2400" kern="0" dirty="0"/>
              </a:p>
              <a:p>
                <a:pPr lvl="2"/>
                <a:endParaRPr lang="en-US" altLang="zh-CN" sz="1800" kern="0" dirty="0"/>
              </a:p>
            </p:txBody>
          </p:sp>
        </mc:Choice>
        <mc:Fallback xmlns="">
          <p:sp>
            <p:nvSpPr>
              <p:cNvPr id="10" name="Content Placeholder 2">
                <a:extLst>
                  <a:ext uri="{FF2B5EF4-FFF2-40B4-BE49-F238E27FC236}">
                    <a16:creationId xmlns:a16="http://schemas.microsoft.com/office/drawing/2014/main" id="{36110D3A-0C2B-4A02-AF43-853C7D5E70D5}"/>
                  </a:ext>
                </a:extLst>
              </p:cNvPr>
              <p:cNvSpPr txBox="1">
                <a:spLocks noRot="1" noChangeAspect="1" noMove="1" noResize="1" noEditPoints="1" noAdjustHandles="1" noChangeArrowheads="1" noChangeShapeType="1" noTextEdit="1"/>
              </p:cNvSpPr>
              <p:nvPr/>
            </p:nvSpPr>
            <p:spPr bwMode="auto">
              <a:xfrm>
                <a:off x="381000" y="1258982"/>
                <a:ext cx="7095118" cy="4989418"/>
              </a:xfrm>
              <a:prstGeom prst="rect">
                <a:avLst/>
              </a:prstGeom>
              <a:blipFill>
                <a:blip r:embed="rId5"/>
                <a:stretch>
                  <a:fillRect l="-1204" t="-978"/>
                </a:stretch>
              </a:blipFill>
              <a:ln w="9525">
                <a:noFill/>
                <a:miter lim="800000"/>
                <a:headEnd/>
                <a:tailEnd/>
              </a:ln>
              <a:effectLst/>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B64D4F59-B3D0-4F11-9D8F-2B22EED4FBF3}"/>
              </a:ext>
            </a:extLst>
          </p:cNvPr>
          <p:cNvPicPr>
            <a:picLocks noChangeAspect="1"/>
          </p:cNvPicPr>
          <p:nvPr/>
        </p:nvPicPr>
        <p:blipFill>
          <a:blip r:embed="rId6"/>
          <a:stretch>
            <a:fillRect/>
          </a:stretch>
        </p:blipFill>
        <p:spPr>
          <a:xfrm>
            <a:off x="2612233" y="4893813"/>
            <a:ext cx="3124200" cy="338821"/>
          </a:xfrm>
          <a:prstGeom prst="rect">
            <a:avLst/>
          </a:prstGeom>
        </p:spPr>
      </p:pic>
      <mc:AlternateContent xmlns:mc="http://schemas.openxmlformats.org/markup-compatibility/2006" xmlns:a14="http://schemas.microsoft.com/office/drawing/2010/main">
        <mc:Choice Requires="a14">
          <p:sp>
            <p:nvSpPr>
              <p:cNvPr id="8" name="矩形 7">
                <a:extLst>
                  <a:ext uri="{FF2B5EF4-FFF2-40B4-BE49-F238E27FC236}">
                    <a16:creationId xmlns:a16="http://schemas.microsoft.com/office/drawing/2014/main" id="{9513C6B3-B2DA-433A-A788-6D4EB7BF6F63}"/>
                  </a:ext>
                </a:extLst>
              </p:cNvPr>
              <p:cNvSpPr/>
              <p:nvPr/>
            </p:nvSpPr>
            <p:spPr>
              <a:xfrm>
                <a:off x="10820030" y="4188023"/>
                <a:ext cx="914770" cy="307777"/>
              </a:xfrm>
              <a:prstGeom prst="rect">
                <a:avLst/>
              </a:prstGeom>
            </p:spPr>
            <p:txBody>
              <a:bodyPr wrap="square">
                <a:spAutoFit/>
              </a:bodyPr>
              <a:lstStyle/>
              <a:p>
                <a:r>
                  <a:rPr lang="en-US" altLang="zh-CN" sz="1400" dirty="0">
                    <a:solidFill>
                      <a:srgbClr val="754881"/>
                    </a:solidFill>
                  </a:rPr>
                  <a:t>DSE:</a:t>
                </a:r>
                <a14:m>
                  <m:oMath xmlns:m="http://schemas.openxmlformats.org/officeDocument/2006/math">
                    <m:r>
                      <a:rPr lang="en-US" altLang="zh-CN" sz="1400">
                        <a:solidFill>
                          <a:srgbClr val="754881"/>
                        </a:solidFill>
                        <a:latin typeface="Cambria Math" panose="02040503050406030204" pitchFamily="18" charset="0"/>
                      </a:rPr>
                      <m:t> </m:t>
                    </m:r>
                    <m:sSub>
                      <m:sSubPr>
                        <m:ctrlPr>
                          <a:rPr lang="en-US" altLang="zh-CN" sz="1400" i="1">
                            <a:solidFill>
                              <a:srgbClr val="754881"/>
                            </a:solidFill>
                            <a:latin typeface="Cambria Math" panose="02040503050406030204" pitchFamily="18" charset="0"/>
                          </a:rPr>
                        </m:ctrlPr>
                      </m:sSubPr>
                      <m:e>
                        <m:r>
                          <a:rPr lang="en-US" altLang="zh-CN" sz="1400" i="1">
                            <a:solidFill>
                              <a:srgbClr val="754881"/>
                            </a:solidFill>
                            <a:latin typeface="Cambria Math" panose="02040503050406030204" pitchFamily="18" charset="0"/>
                          </a:rPr>
                          <m:t>𝑓</m:t>
                        </m:r>
                      </m:e>
                      <m:sub>
                        <m:r>
                          <a:rPr lang="en-US" altLang="zh-CN" sz="1400" i="1">
                            <a:solidFill>
                              <a:srgbClr val="754881"/>
                            </a:solidFill>
                            <a:latin typeface="Cambria Math" panose="02040503050406030204" pitchFamily="18" charset="0"/>
                          </a:rPr>
                          <m:t>0</m:t>
                        </m:r>
                      </m:sub>
                    </m:sSub>
                  </m:oMath>
                </a14:m>
                <a:endParaRPr lang="zh-CN" altLang="en-US" dirty="0">
                  <a:solidFill>
                    <a:srgbClr val="754881"/>
                  </a:solidFill>
                </a:endParaRPr>
              </a:p>
            </p:txBody>
          </p:sp>
        </mc:Choice>
        <mc:Fallback xmlns="">
          <p:sp>
            <p:nvSpPr>
              <p:cNvPr id="8" name="矩形 7">
                <a:extLst>
                  <a:ext uri="{FF2B5EF4-FFF2-40B4-BE49-F238E27FC236}">
                    <a16:creationId xmlns:a16="http://schemas.microsoft.com/office/drawing/2014/main" id="{9513C6B3-B2DA-433A-A788-6D4EB7BF6F63}"/>
                  </a:ext>
                </a:extLst>
              </p:cNvPr>
              <p:cNvSpPr>
                <a:spLocks noRot="1" noChangeAspect="1" noMove="1" noResize="1" noEditPoints="1" noAdjustHandles="1" noChangeArrowheads="1" noChangeShapeType="1" noTextEdit="1"/>
              </p:cNvSpPr>
              <p:nvPr/>
            </p:nvSpPr>
            <p:spPr>
              <a:xfrm>
                <a:off x="10820030" y="4188023"/>
                <a:ext cx="914770" cy="307777"/>
              </a:xfrm>
              <a:prstGeom prst="rect">
                <a:avLst/>
              </a:prstGeom>
              <a:blipFill>
                <a:blip r:embed="rId8"/>
                <a:stretch>
                  <a:fillRect l="-2000" t="-3922" b="-19608"/>
                </a:stretch>
              </a:blipFill>
            </p:spPr>
            <p:txBody>
              <a:bodyPr/>
              <a:lstStyle/>
              <a:p>
                <a:r>
                  <a:rPr lang="zh-CN" altLang="en-US">
                    <a:noFill/>
                  </a:rPr>
                  <a:t> </a:t>
                </a:r>
              </a:p>
            </p:txBody>
          </p:sp>
        </mc:Fallback>
      </mc:AlternateContent>
      <p:cxnSp>
        <p:nvCxnSpPr>
          <p:cNvPr id="11" name="直接箭头连接符 10">
            <a:extLst>
              <a:ext uri="{FF2B5EF4-FFF2-40B4-BE49-F238E27FC236}">
                <a16:creationId xmlns:a16="http://schemas.microsoft.com/office/drawing/2014/main" id="{4E4F474A-3353-4046-9499-133312EBB037}"/>
              </a:ext>
            </a:extLst>
          </p:cNvPr>
          <p:cNvCxnSpPr>
            <a:cxnSpLocks/>
          </p:cNvCxnSpPr>
          <p:nvPr/>
        </p:nvCxnSpPr>
        <p:spPr bwMode="auto">
          <a:xfrm flipV="1">
            <a:off x="5867400" y="4893813"/>
            <a:ext cx="2743200" cy="169410"/>
          </a:xfrm>
          <a:prstGeom prst="straightConnector1">
            <a:avLst/>
          </a:prstGeom>
          <a:ln>
            <a:solidFill>
              <a:srgbClr val="ABC5A1"/>
            </a:solidFill>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13" name="直接箭头连接符 12">
            <a:extLst>
              <a:ext uri="{FF2B5EF4-FFF2-40B4-BE49-F238E27FC236}">
                <a16:creationId xmlns:a16="http://schemas.microsoft.com/office/drawing/2014/main" id="{C803D3CB-FFD9-4E2D-8015-89C4994A6830}"/>
              </a:ext>
            </a:extLst>
          </p:cNvPr>
          <p:cNvCxnSpPr>
            <a:cxnSpLocks/>
          </p:cNvCxnSpPr>
          <p:nvPr/>
        </p:nvCxnSpPr>
        <p:spPr bwMode="auto">
          <a:xfrm flipV="1">
            <a:off x="10409013" y="3873580"/>
            <a:ext cx="428835" cy="1"/>
          </a:xfrm>
          <a:prstGeom prst="straightConnector1">
            <a:avLst/>
          </a:prstGeom>
          <a:ln>
            <a:solidFill>
              <a:srgbClr val="394184"/>
            </a:solidFill>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17" name="直接箭头连接符 16">
            <a:extLst>
              <a:ext uri="{FF2B5EF4-FFF2-40B4-BE49-F238E27FC236}">
                <a16:creationId xmlns:a16="http://schemas.microsoft.com/office/drawing/2014/main" id="{ABC11E85-AEC2-4158-BD35-387B655DC969}"/>
              </a:ext>
            </a:extLst>
          </p:cNvPr>
          <p:cNvCxnSpPr>
            <a:cxnSpLocks/>
          </p:cNvCxnSpPr>
          <p:nvPr/>
        </p:nvCxnSpPr>
        <p:spPr bwMode="auto">
          <a:xfrm flipV="1">
            <a:off x="10398092" y="4338539"/>
            <a:ext cx="439754" cy="4862"/>
          </a:xfrm>
          <a:prstGeom prst="straightConnector1">
            <a:avLst/>
          </a:prstGeom>
          <a:ln>
            <a:solidFill>
              <a:srgbClr val="754881"/>
            </a:solidFill>
            <a:headEnd type="none" w="med" len="med"/>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8" name="矩形 17">
                <a:extLst>
                  <a:ext uri="{FF2B5EF4-FFF2-40B4-BE49-F238E27FC236}">
                    <a16:creationId xmlns:a16="http://schemas.microsoft.com/office/drawing/2014/main" id="{42704ECA-F316-4994-A3F6-C45225427432}"/>
                  </a:ext>
                </a:extLst>
              </p:cNvPr>
              <p:cNvSpPr/>
              <p:nvPr/>
            </p:nvSpPr>
            <p:spPr>
              <a:xfrm>
                <a:off x="10820030" y="3733800"/>
                <a:ext cx="914770" cy="307777"/>
              </a:xfrm>
              <a:prstGeom prst="rect">
                <a:avLst/>
              </a:prstGeom>
            </p:spPr>
            <p:txBody>
              <a:bodyPr wrap="square">
                <a:spAutoFit/>
              </a:bodyPr>
              <a:lstStyle/>
              <a:p>
                <a:r>
                  <a:rPr lang="en-US" altLang="zh-CN" sz="1400" dirty="0">
                    <a:solidFill>
                      <a:srgbClr val="5A6099"/>
                    </a:solidFill>
                  </a:rPr>
                  <a:t>DSE:</a:t>
                </a:r>
                <a14:m>
                  <m:oMath xmlns:m="http://schemas.openxmlformats.org/officeDocument/2006/math">
                    <m:r>
                      <a:rPr lang="en-US" altLang="zh-CN" sz="1400">
                        <a:solidFill>
                          <a:srgbClr val="5A6099"/>
                        </a:solidFill>
                        <a:latin typeface="Cambria Math" panose="02040503050406030204" pitchFamily="18" charset="0"/>
                      </a:rPr>
                      <m:t> </m:t>
                    </m:r>
                    <m:sSub>
                      <m:sSubPr>
                        <m:ctrlPr>
                          <a:rPr lang="en-US" altLang="zh-CN" sz="1400" i="1">
                            <a:solidFill>
                              <a:srgbClr val="5A6099"/>
                            </a:solidFill>
                            <a:latin typeface="Cambria Math" panose="02040503050406030204" pitchFamily="18" charset="0"/>
                          </a:rPr>
                        </m:ctrlPr>
                      </m:sSubPr>
                      <m:e>
                        <m:r>
                          <a:rPr lang="en-US" altLang="zh-CN" sz="1400" i="1">
                            <a:solidFill>
                              <a:srgbClr val="5A6099"/>
                            </a:solidFill>
                            <a:latin typeface="Cambria Math" panose="02040503050406030204" pitchFamily="18" charset="0"/>
                          </a:rPr>
                          <m:t>𝑓</m:t>
                        </m:r>
                      </m:e>
                      <m:sub>
                        <m:r>
                          <a:rPr lang="en-US" altLang="zh-CN" sz="1400" i="1">
                            <a:solidFill>
                              <a:srgbClr val="5A6099"/>
                            </a:solidFill>
                            <a:latin typeface="Cambria Math" panose="02040503050406030204" pitchFamily="18" charset="0"/>
                          </a:rPr>
                          <m:t>+</m:t>
                        </m:r>
                      </m:sub>
                    </m:sSub>
                  </m:oMath>
                </a14:m>
                <a:endParaRPr lang="zh-CN" altLang="en-US" dirty="0">
                  <a:solidFill>
                    <a:srgbClr val="5A6099"/>
                  </a:solidFill>
                </a:endParaRPr>
              </a:p>
            </p:txBody>
          </p:sp>
        </mc:Choice>
        <mc:Fallback xmlns="">
          <p:sp>
            <p:nvSpPr>
              <p:cNvPr id="18" name="矩形 17">
                <a:extLst>
                  <a:ext uri="{FF2B5EF4-FFF2-40B4-BE49-F238E27FC236}">
                    <a16:creationId xmlns:a16="http://schemas.microsoft.com/office/drawing/2014/main" id="{42704ECA-F316-4994-A3F6-C45225427432}"/>
                  </a:ext>
                </a:extLst>
              </p:cNvPr>
              <p:cNvSpPr>
                <a:spLocks noRot="1" noChangeAspect="1" noMove="1" noResize="1" noEditPoints="1" noAdjustHandles="1" noChangeArrowheads="1" noChangeShapeType="1" noTextEdit="1"/>
              </p:cNvSpPr>
              <p:nvPr/>
            </p:nvSpPr>
            <p:spPr>
              <a:xfrm>
                <a:off x="10820030" y="3733800"/>
                <a:ext cx="914770" cy="307777"/>
              </a:xfrm>
              <a:prstGeom prst="rect">
                <a:avLst/>
              </a:prstGeom>
              <a:blipFill>
                <a:blip r:embed="rId9"/>
                <a:stretch>
                  <a:fillRect l="-2000" t="-4000" b="-20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9" name="矩形 18">
                <a:extLst>
                  <a:ext uri="{FF2B5EF4-FFF2-40B4-BE49-F238E27FC236}">
                    <a16:creationId xmlns:a16="http://schemas.microsoft.com/office/drawing/2014/main" id="{8FB0B56A-503D-478E-89A0-329CCCF78316}"/>
                  </a:ext>
                </a:extLst>
              </p:cNvPr>
              <p:cNvSpPr/>
              <p:nvPr/>
            </p:nvSpPr>
            <p:spPr>
              <a:xfrm>
                <a:off x="11441923" y="2515625"/>
                <a:ext cx="914770" cy="307777"/>
              </a:xfrm>
              <a:prstGeom prst="rect">
                <a:avLst/>
              </a:prstGeom>
            </p:spPr>
            <p:txBody>
              <a:bodyPr wrap="square">
                <a:spAutoFit/>
              </a:bodyPr>
              <a:lstStyle/>
              <a:p>
                <a:r>
                  <a:rPr lang="en-US" altLang="zh-CN" sz="1400" dirty="0">
                    <a:solidFill>
                      <a:srgbClr val="754881"/>
                    </a:solidFill>
                  </a:rPr>
                  <a:t>DSE:</a:t>
                </a:r>
                <a14:m>
                  <m:oMath xmlns:m="http://schemas.openxmlformats.org/officeDocument/2006/math">
                    <m:r>
                      <a:rPr lang="en-US" altLang="zh-CN" sz="1400">
                        <a:solidFill>
                          <a:srgbClr val="754881"/>
                        </a:solidFill>
                        <a:latin typeface="Cambria Math" panose="02040503050406030204" pitchFamily="18" charset="0"/>
                      </a:rPr>
                      <m:t> </m:t>
                    </m:r>
                    <m:sSub>
                      <m:sSubPr>
                        <m:ctrlPr>
                          <a:rPr lang="en-US" altLang="zh-CN" sz="1400" i="1">
                            <a:solidFill>
                              <a:srgbClr val="754881"/>
                            </a:solidFill>
                            <a:latin typeface="Cambria Math" panose="02040503050406030204" pitchFamily="18" charset="0"/>
                          </a:rPr>
                        </m:ctrlPr>
                      </m:sSubPr>
                      <m:e>
                        <m:r>
                          <a:rPr lang="en-US" altLang="zh-CN" sz="1400" i="1">
                            <a:solidFill>
                              <a:srgbClr val="754881"/>
                            </a:solidFill>
                            <a:latin typeface="Cambria Math" panose="02040503050406030204" pitchFamily="18" charset="0"/>
                          </a:rPr>
                          <m:t>𝑓</m:t>
                        </m:r>
                      </m:e>
                      <m:sub>
                        <m:r>
                          <a:rPr lang="en-US" altLang="zh-CN" sz="1400" i="1">
                            <a:solidFill>
                              <a:srgbClr val="754881"/>
                            </a:solidFill>
                            <a:latin typeface="Cambria Math" panose="02040503050406030204" pitchFamily="18" charset="0"/>
                          </a:rPr>
                          <m:t>0</m:t>
                        </m:r>
                      </m:sub>
                    </m:sSub>
                  </m:oMath>
                </a14:m>
                <a:endParaRPr lang="zh-CN" altLang="en-US" dirty="0">
                  <a:solidFill>
                    <a:srgbClr val="754881"/>
                  </a:solidFill>
                </a:endParaRPr>
              </a:p>
            </p:txBody>
          </p:sp>
        </mc:Choice>
        <mc:Fallback xmlns="">
          <p:sp>
            <p:nvSpPr>
              <p:cNvPr id="19" name="矩形 18">
                <a:extLst>
                  <a:ext uri="{FF2B5EF4-FFF2-40B4-BE49-F238E27FC236}">
                    <a16:creationId xmlns:a16="http://schemas.microsoft.com/office/drawing/2014/main" id="{8FB0B56A-503D-478E-89A0-329CCCF78316}"/>
                  </a:ext>
                </a:extLst>
              </p:cNvPr>
              <p:cNvSpPr>
                <a:spLocks noRot="1" noChangeAspect="1" noMove="1" noResize="1" noEditPoints="1" noAdjustHandles="1" noChangeArrowheads="1" noChangeShapeType="1" noTextEdit="1"/>
              </p:cNvSpPr>
              <p:nvPr/>
            </p:nvSpPr>
            <p:spPr>
              <a:xfrm>
                <a:off x="11441923" y="2515625"/>
                <a:ext cx="914770" cy="307777"/>
              </a:xfrm>
              <a:prstGeom prst="rect">
                <a:avLst/>
              </a:prstGeom>
              <a:blipFill>
                <a:blip r:embed="rId10"/>
                <a:stretch>
                  <a:fillRect l="-2000" t="-4000" b="-20000"/>
                </a:stretch>
              </a:blipFill>
            </p:spPr>
            <p:txBody>
              <a:bodyPr/>
              <a:lstStyle/>
              <a:p>
                <a:r>
                  <a:rPr lang="zh-CN" altLang="en-US">
                    <a:noFill/>
                  </a:rPr>
                  <a:t> </a:t>
                </a:r>
              </a:p>
            </p:txBody>
          </p:sp>
        </mc:Fallback>
      </mc:AlternateContent>
      <p:cxnSp>
        <p:nvCxnSpPr>
          <p:cNvPr id="20" name="直接箭头连接符 19">
            <a:extLst>
              <a:ext uri="{FF2B5EF4-FFF2-40B4-BE49-F238E27FC236}">
                <a16:creationId xmlns:a16="http://schemas.microsoft.com/office/drawing/2014/main" id="{90C503F1-AC49-4D09-B5DC-28ECE959CC07}"/>
              </a:ext>
            </a:extLst>
          </p:cNvPr>
          <p:cNvCxnSpPr>
            <a:cxnSpLocks/>
            <a:endCxn id="19" idx="1"/>
          </p:cNvCxnSpPr>
          <p:nvPr/>
        </p:nvCxnSpPr>
        <p:spPr bwMode="auto">
          <a:xfrm flipV="1">
            <a:off x="11077162" y="2669514"/>
            <a:ext cx="364761" cy="462"/>
          </a:xfrm>
          <a:prstGeom prst="straightConnector1">
            <a:avLst/>
          </a:prstGeom>
          <a:ln>
            <a:solidFill>
              <a:srgbClr val="754881"/>
            </a:solidFill>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22" name="直接箭头连接符 21">
            <a:extLst>
              <a:ext uri="{FF2B5EF4-FFF2-40B4-BE49-F238E27FC236}">
                <a16:creationId xmlns:a16="http://schemas.microsoft.com/office/drawing/2014/main" id="{4EBD2BBB-CE46-4127-A6BB-6EB32B4829E3}"/>
              </a:ext>
            </a:extLst>
          </p:cNvPr>
          <p:cNvCxnSpPr>
            <a:cxnSpLocks/>
          </p:cNvCxnSpPr>
          <p:nvPr/>
        </p:nvCxnSpPr>
        <p:spPr bwMode="auto">
          <a:xfrm>
            <a:off x="11125200" y="1994720"/>
            <a:ext cx="333347" cy="1"/>
          </a:xfrm>
          <a:prstGeom prst="straightConnector1">
            <a:avLst/>
          </a:prstGeom>
          <a:ln>
            <a:solidFill>
              <a:srgbClr val="394184"/>
            </a:solidFill>
            <a:headEnd type="none" w="med" len="med"/>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3" name="矩形 22">
                <a:extLst>
                  <a:ext uri="{FF2B5EF4-FFF2-40B4-BE49-F238E27FC236}">
                    <a16:creationId xmlns:a16="http://schemas.microsoft.com/office/drawing/2014/main" id="{2BB65E1B-B3B6-4157-93C7-F0083333264E}"/>
                  </a:ext>
                </a:extLst>
              </p:cNvPr>
              <p:cNvSpPr/>
              <p:nvPr/>
            </p:nvSpPr>
            <p:spPr>
              <a:xfrm>
                <a:off x="11441923" y="1854944"/>
                <a:ext cx="914770" cy="307777"/>
              </a:xfrm>
              <a:prstGeom prst="rect">
                <a:avLst/>
              </a:prstGeom>
            </p:spPr>
            <p:txBody>
              <a:bodyPr wrap="square">
                <a:spAutoFit/>
              </a:bodyPr>
              <a:lstStyle/>
              <a:p>
                <a:r>
                  <a:rPr lang="en-US" altLang="zh-CN" sz="1400" dirty="0">
                    <a:solidFill>
                      <a:srgbClr val="5A6099"/>
                    </a:solidFill>
                  </a:rPr>
                  <a:t>DSE:</a:t>
                </a:r>
                <a14:m>
                  <m:oMath xmlns:m="http://schemas.openxmlformats.org/officeDocument/2006/math">
                    <m:r>
                      <a:rPr lang="en-US" altLang="zh-CN" sz="1400">
                        <a:solidFill>
                          <a:srgbClr val="5A6099"/>
                        </a:solidFill>
                        <a:latin typeface="Cambria Math" panose="02040503050406030204" pitchFamily="18" charset="0"/>
                      </a:rPr>
                      <m:t> </m:t>
                    </m:r>
                    <m:sSub>
                      <m:sSubPr>
                        <m:ctrlPr>
                          <a:rPr lang="en-US" altLang="zh-CN" sz="1400" i="1">
                            <a:solidFill>
                              <a:srgbClr val="5A6099"/>
                            </a:solidFill>
                            <a:latin typeface="Cambria Math" panose="02040503050406030204" pitchFamily="18" charset="0"/>
                          </a:rPr>
                        </m:ctrlPr>
                      </m:sSubPr>
                      <m:e>
                        <m:r>
                          <a:rPr lang="en-US" altLang="zh-CN" sz="1400" i="1">
                            <a:solidFill>
                              <a:srgbClr val="5A6099"/>
                            </a:solidFill>
                            <a:latin typeface="Cambria Math" panose="02040503050406030204" pitchFamily="18" charset="0"/>
                          </a:rPr>
                          <m:t>𝑓</m:t>
                        </m:r>
                      </m:e>
                      <m:sub>
                        <m:r>
                          <a:rPr lang="en-US" altLang="zh-CN" sz="1400" i="1">
                            <a:solidFill>
                              <a:srgbClr val="5A6099"/>
                            </a:solidFill>
                            <a:latin typeface="Cambria Math" panose="02040503050406030204" pitchFamily="18" charset="0"/>
                          </a:rPr>
                          <m:t>+</m:t>
                        </m:r>
                      </m:sub>
                    </m:sSub>
                  </m:oMath>
                </a14:m>
                <a:endParaRPr lang="zh-CN" altLang="en-US" dirty="0">
                  <a:solidFill>
                    <a:srgbClr val="5A6099"/>
                  </a:solidFill>
                </a:endParaRPr>
              </a:p>
            </p:txBody>
          </p:sp>
        </mc:Choice>
        <mc:Fallback xmlns="">
          <p:sp>
            <p:nvSpPr>
              <p:cNvPr id="23" name="矩形 22">
                <a:extLst>
                  <a:ext uri="{FF2B5EF4-FFF2-40B4-BE49-F238E27FC236}">
                    <a16:creationId xmlns:a16="http://schemas.microsoft.com/office/drawing/2014/main" id="{2BB65E1B-B3B6-4157-93C7-F0083333264E}"/>
                  </a:ext>
                </a:extLst>
              </p:cNvPr>
              <p:cNvSpPr>
                <a:spLocks noRot="1" noChangeAspect="1" noMove="1" noResize="1" noEditPoints="1" noAdjustHandles="1" noChangeArrowheads="1" noChangeShapeType="1" noTextEdit="1"/>
              </p:cNvSpPr>
              <p:nvPr/>
            </p:nvSpPr>
            <p:spPr>
              <a:xfrm>
                <a:off x="11441923" y="1854944"/>
                <a:ext cx="914770" cy="307777"/>
              </a:xfrm>
              <a:prstGeom prst="rect">
                <a:avLst/>
              </a:prstGeom>
              <a:blipFill>
                <a:blip r:embed="rId9"/>
                <a:stretch>
                  <a:fillRect l="-2000" t="-1961" b="-19608"/>
                </a:stretch>
              </a:blipFill>
            </p:spPr>
            <p:txBody>
              <a:bodyPr/>
              <a:lstStyle/>
              <a:p>
                <a:r>
                  <a:rPr lang="zh-CN" altLang="en-US">
                    <a:noFill/>
                  </a:rPr>
                  <a:t> </a:t>
                </a:r>
              </a:p>
            </p:txBody>
          </p:sp>
        </mc:Fallback>
      </mc:AlternateContent>
      <p:sp>
        <p:nvSpPr>
          <p:cNvPr id="4" name="页脚占位符 3">
            <a:extLst>
              <a:ext uri="{FF2B5EF4-FFF2-40B4-BE49-F238E27FC236}">
                <a16:creationId xmlns:a16="http://schemas.microsoft.com/office/drawing/2014/main" id="{609A2E0F-E315-4156-8212-CE94E11CC3E9}"/>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3897174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1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034D8C-3CB4-402A-BC46-2AB14C0FE90A}" type="slidenum">
              <a:rPr lang="en-US" smtClean="0"/>
              <a:pPr/>
              <a:t>8</a:t>
            </a:fld>
            <a:endParaRPr lang="en-US"/>
          </a:p>
        </p:txBody>
      </p:sp>
      <mc:AlternateContent xmlns:mc="http://schemas.openxmlformats.org/markup-compatibility/2006" xmlns:a14="http://schemas.microsoft.com/office/drawing/2010/main">
        <mc:Choice Requires="a14">
          <p:sp>
            <p:nvSpPr>
              <p:cNvPr id="9" name="Title 1">
                <a:extLst>
                  <a:ext uri="{FF2B5EF4-FFF2-40B4-BE49-F238E27FC236}">
                    <a16:creationId xmlns:a16="http://schemas.microsoft.com/office/drawing/2014/main" id="{AACF2E73-EA6B-4D7B-91B6-955010C5F5EF}"/>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Semileptonic decays of </a:t>
                </a:r>
                <a14:m>
                  <m:oMath xmlns:m="http://schemas.openxmlformats.org/officeDocument/2006/math">
                    <m: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t>𝐵</m:t>
                    </m:r>
                    <m: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t>→</m:t>
                    </m:r>
                    <m: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t>𝜋</m:t>
                    </m:r>
                  </m:oMath>
                </a14:m>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 and </a:t>
                </a:r>
                <a14:m>
                  <m:oMath xmlns:m="http://schemas.openxmlformats.org/officeDocument/2006/math">
                    <m:sSub>
                      <m:sSubPr>
                        <m:ctrlPr>
                          <a:rPr lang="en-US" altLang="zh-CN" sz="3200" b="0" i="1"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ctrlPr>
                      </m:sSubPr>
                      <m:e>
                        <m: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t>𝐵</m:t>
                        </m:r>
                      </m:e>
                      <m:sub>
                        <m:r>
                          <m:rPr>
                            <m:sty m:val="p"/>
                          </m:rP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t>s</m:t>
                        </m:r>
                      </m:sub>
                    </m:sSub>
                    <m: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t>→</m:t>
                    </m:r>
                    <m: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latin typeface="Cambria Math" panose="02040503050406030204" pitchFamily="18" charset="0"/>
                      </a:rPr>
                      <m:t>𝐾</m:t>
                    </m:r>
                  </m:oMath>
                </a14:m>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 </a:t>
                </a:r>
                <a:endParaRPr 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mc:Choice>
        <mc:Fallback xmlns="">
          <p:sp>
            <p:nvSpPr>
              <p:cNvPr id="9" name="Title 1">
                <a:extLst>
                  <a:ext uri="{FF2B5EF4-FFF2-40B4-BE49-F238E27FC236}">
                    <a16:creationId xmlns:a16="http://schemas.microsoft.com/office/drawing/2014/main" id="{AACF2E73-EA6B-4D7B-91B6-955010C5F5EF}"/>
                  </a:ext>
                </a:extLst>
              </p:cNvPr>
              <p:cNvSpPr txBox="1">
                <a:spLocks noRot="1" noChangeAspect="1" noMove="1" noResize="1" noEditPoints="1" noAdjustHandles="1" noChangeArrowheads="1" noChangeShapeType="1" noTextEdit="1"/>
              </p:cNvSpPr>
              <p:nvPr/>
            </p:nvSpPr>
            <p:spPr bwMode="auto">
              <a:xfrm>
                <a:off x="609600" y="228600"/>
                <a:ext cx="10972800" cy="1143000"/>
              </a:xfrm>
              <a:prstGeom prst="rect">
                <a:avLst/>
              </a:prstGeom>
              <a:blipFill>
                <a:blip r:embed="rId3"/>
                <a:stretch>
                  <a:fillRect/>
                </a:stretch>
              </a:blipFill>
              <a:ln w="9525">
                <a:noFill/>
                <a:miter lim="800000"/>
                <a:headEnd/>
                <a:tailEnd/>
              </a:ln>
              <a:effectLst/>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Content Placeholder 2">
                <a:extLst>
                  <a:ext uri="{FF2B5EF4-FFF2-40B4-BE49-F238E27FC236}">
                    <a16:creationId xmlns:a16="http://schemas.microsoft.com/office/drawing/2014/main" id="{36110D3A-0C2B-4A02-AF43-853C7D5E70D5}"/>
                  </a:ext>
                </a:extLst>
              </p:cNvPr>
              <p:cNvSpPr txBox="1">
                <a:spLocks/>
              </p:cNvSpPr>
              <p:nvPr/>
            </p:nvSpPr>
            <p:spPr bwMode="auto">
              <a:xfrm>
                <a:off x="381000" y="1258982"/>
                <a:ext cx="5562600" cy="49894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14:m>
                  <m:oMath xmlns:m="http://schemas.openxmlformats.org/officeDocument/2006/math">
                    <m:r>
                      <a:rPr lang="en-US" altLang="zh-CN" sz="2400" i="1" dirty="0" smtClean="0">
                        <a:latin typeface="Cambria Math" panose="02040503050406030204" pitchFamily="18" charset="0"/>
                      </a:rPr>
                      <m:t>𝐵</m:t>
                    </m:r>
                    <m:r>
                      <a:rPr lang="en-US" altLang="zh-CN" sz="2400" i="1" dirty="0" smtClean="0">
                        <a:latin typeface="Cambria Math" panose="02040503050406030204" pitchFamily="18" charset="0"/>
                      </a:rPr>
                      <m:t>→</m:t>
                    </m:r>
                    <m:r>
                      <a:rPr lang="en-US" altLang="zh-CN" sz="2400" i="1" dirty="0" smtClean="0">
                        <a:latin typeface="Cambria Math" panose="02040503050406030204" pitchFamily="18" charset="0"/>
                      </a:rPr>
                      <m:t>𝜋</m:t>
                    </m:r>
                  </m:oMath>
                </a14:m>
                <a:r>
                  <a:rPr lang="en-US" altLang="zh-CN" sz="2400" dirty="0"/>
                  <a:t> :</a:t>
                </a:r>
                <a:endParaRPr lang="en-US" altLang="zh-CN" sz="2800" b="1" dirty="0"/>
              </a:p>
              <a:p>
                <a:pPr lvl="1"/>
                <a:r>
                  <a:rPr lang="en-US" altLang="zh-CN" dirty="0"/>
                  <a:t>The </a:t>
                </a:r>
                <a14:m>
                  <m:oMath xmlns:m="http://schemas.openxmlformats.org/officeDocument/2006/math">
                    <m:r>
                      <a:rPr lang="en-US" altLang="zh-CN" i="1" dirty="0">
                        <a:latin typeface="Cambria Math" panose="02040503050406030204" pitchFamily="18" charset="0"/>
                      </a:rPr>
                      <m:t>𝐵</m:t>
                    </m:r>
                  </m:oMath>
                </a14:m>
                <a:r>
                  <a:rPr lang="en-US" altLang="zh-CN" dirty="0"/>
                  <a:t> </a:t>
                </a:r>
                <a14:m>
                  <m:oMath xmlns:m="http://schemas.openxmlformats.org/officeDocument/2006/math">
                    <m:r>
                      <a:rPr lang="en-US" altLang="zh-CN" i="1" dirty="0">
                        <a:latin typeface="Cambria Math" panose="02040503050406030204" pitchFamily="18" charset="0"/>
                      </a:rPr>
                      <m:t>→</m:t>
                    </m:r>
                  </m:oMath>
                </a14:m>
                <a:r>
                  <a:rPr lang="en-US" altLang="zh-CN" dirty="0"/>
                  <a:t> π transition form factors:</a:t>
                </a:r>
              </a:p>
              <a:p>
                <a:pPr marL="457200" lvl="1" indent="0">
                  <a:buNone/>
                </a:pPr>
                <a:r>
                  <a:rPr lang="en-US" altLang="zh-CN" sz="1800" dirty="0"/>
                  <a:t>our prediction at </a:t>
                </a:r>
                <a14:m>
                  <m:oMath xmlns:m="http://schemas.openxmlformats.org/officeDocument/2006/math">
                    <m:r>
                      <a:rPr lang="en-US" altLang="zh-CN" sz="1800" i="1" dirty="0">
                        <a:latin typeface="Cambria Math" panose="02040503050406030204" pitchFamily="18" charset="0"/>
                      </a:rPr>
                      <m:t>𝑡</m:t>
                    </m:r>
                    <m:r>
                      <a:rPr lang="en-US" altLang="zh-CN" sz="1800" i="1" dirty="0">
                        <a:latin typeface="Cambria Math" panose="02040503050406030204" pitchFamily="18" charset="0"/>
                      </a:rPr>
                      <m:t> = 0 </m:t>
                    </m:r>
                  </m:oMath>
                </a14:m>
                <a:r>
                  <a:rPr lang="en-US" altLang="zh-CN" sz="1800" dirty="0"/>
                  <a:t>: </a:t>
                </a:r>
                <a14:m>
                  <m:oMath xmlns:m="http://schemas.openxmlformats.org/officeDocument/2006/math">
                    <m:sSubSup>
                      <m:sSubSupPr>
                        <m:ctrlPr>
                          <a:rPr lang="en-US" altLang="zh-CN" sz="1800" i="1" dirty="0">
                            <a:latin typeface="Cambria Math" panose="02040503050406030204" pitchFamily="18" charset="0"/>
                          </a:rPr>
                        </m:ctrlPr>
                      </m:sSubSupPr>
                      <m:e>
                        <m:r>
                          <a:rPr lang="en-US" altLang="zh-CN" sz="1800" i="1" dirty="0">
                            <a:latin typeface="Cambria Math" panose="02040503050406030204" pitchFamily="18" charset="0"/>
                          </a:rPr>
                          <m:t>𝑓</m:t>
                        </m:r>
                      </m:e>
                      <m:sub>
                        <m:r>
                          <a:rPr lang="en-US" altLang="zh-CN" sz="1800" i="1" dirty="0">
                            <a:latin typeface="Cambria Math" panose="02040503050406030204" pitchFamily="18" charset="0"/>
                          </a:rPr>
                          <m:t>+</m:t>
                        </m:r>
                      </m:sub>
                      <m:sup>
                        <m:sSubSup>
                          <m:sSubSupPr>
                            <m:ctrlPr>
                              <a:rPr lang="en-US" altLang="zh-CN" sz="1800" i="1" dirty="0">
                                <a:latin typeface="Cambria Math" panose="02040503050406030204" pitchFamily="18" charset="0"/>
                              </a:rPr>
                            </m:ctrlPr>
                          </m:sSubSupPr>
                          <m:e>
                            <m:acc>
                              <m:accPr>
                                <m:chr m:val="̅"/>
                                <m:ctrlPr>
                                  <a:rPr lang="en-US" altLang="zh-CN" sz="1800" i="1">
                                    <a:latin typeface="Cambria Math" panose="02040503050406030204" pitchFamily="18" charset="0"/>
                                  </a:rPr>
                                </m:ctrlPr>
                              </m:accPr>
                              <m:e>
                                <m:r>
                                  <a:rPr lang="en-US" altLang="zh-CN" sz="1800" i="1">
                                    <a:latin typeface="Cambria Math" panose="02040503050406030204" pitchFamily="18" charset="0"/>
                                  </a:rPr>
                                  <m:t>𝐵</m:t>
                                </m:r>
                              </m:e>
                            </m:acc>
                          </m:e>
                          <m:sub>
                            <m:r>
                              <a:rPr lang="en-US" altLang="zh-CN" sz="1800" i="1" dirty="0">
                                <a:latin typeface="Cambria Math" panose="02040503050406030204" pitchFamily="18" charset="0"/>
                              </a:rPr>
                              <m:t>𝑢</m:t>
                            </m:r>
                          </m:sub>
                          <m:sup>
                            <m:r>
                              <a:rPr lang="en-US" altLang="zh-CN" sz="1800" i="1" dirty="0">
                                <a:latin typeface="Cambria Math" panose="02040503050406030204" pitchFamily="18" charset="0"/>
                              </a:rPr>
                              <m:t>𝑑</m:t>
                            </m:r>
                          </m:sup>
                        </m:sSubSup>
                      </m:sup>
                    </m:sSubSup>
                    <m:d>
                      <m:dPr>
                        <m:ctrlPr>
                          <a:rPr lang="en-US" altLang="zh-CN" sz="1800" i="1" dirty="0">
                            <a:latin typeface="Cambria Math" panose="02040503050406030204" pitchFamily="18" charset="0"/>
                          </a:rPr>
                        </m:ctrlPr>
                      </m:dPr>
                      <m:e>
                        <m:r>
                          <a:rPr lang="en-US" altLang="zh-CN" sz="1800" i="1" dirty="0">
                            <a:latin typeface="Cambria Math" panose="02040503050406030204" pitchFamily="18" charset="0"/>
                          </a:rPr>
                          <m:t>0</m:t>
                        </m:r>
                      </m:e>
                    </m:d>
                    <m:r>
                      <a:rPr lang="en-US" altLang="zh-CN" sz="1800" i="1" dirty="0">
                        <a:latin typeface="Cambria Math" panose="02040503050406030204" pitchFamily="18" charset="0"/>
                      </a:rPr>
                      <m:t>=</m:t>
                    </m:r>
                    <m:r>
                      <m:rPr>
                        <m:nor/>
                      </m:rPr>
                      <a:rPr lang="en-US" altLang="zh-CN" sz="1800"/>
                      <m:t>0.29(5)</m:t>
                    </m:r>
                  </m:oMath>
                </a14:m>
                <a:endParaRPr lang="en-US" altLang="zh-CN" sz="1800" dirty="0"/>
              </a:p>
              <a:p>
                <a:pPr marL="457200" lvl="1" indent="0">
                  <a:buNone/>
                </a:pPr>
                <a:r>
                  <a:rPr lang="en-US" altLang="zh-CN" sz="1800" dirty="0"/>
                  <a:t>Empirical result: </a:t>
                </a:r>
                <a14:m>
                  <m:oMath xmlns:m="http://schemas.openxmlformats.org/officeDocument/2006/math">
                    <m:sSubSup>
                      <m:sSubSupPr>
                        <m:ctrlPr>
                          <a:rPr lang="en-US" altLang="zh-CN" sz="1800" i="1" dirty="0">
                            <a:latin typeface="Cambria Math" panose="02040503050406030204" pitchFamily="18" charset="0"/>
                          </a:rPr>
                        </m:ctrlPr>
                      </m:sSubSupPr>
                      <m:e>
                        <m:r>
                          <a:rPr lang="en-US" altLang="zh-CN" sz="1800" i="1" dirty="0">
                            <a:latin typeface="Cambria Math" panose="02040503050406030204" pitchFamily="18" charset="0"/>
                          </a:rPr>
                          <m:t>𝑓</m:t>
                        </m:r>
                      </m:e>
                      <m:sub>
                        <m:r>
                          <a:rPr lang="en-US" altLang="zh-CN" sz="1800" i="1" dirty="0">
                            <a:latin typeface="Cambria Math" panose="02040503050406030204" pitchFamily="18" charset="0"/>
                          </a:rPr>
                          <m:t>+</m:t>
                        </m:r>
                      </m:sub>
                      <m:sup>
                        <m:sSubSup>
                          <m:sSubSupPr>
                            <m:ctrlPr>
                              <a:rPr lang="en-US" altLang="zh-CN" sz="1800" i="1" dirty="0">
                                <a:latin typeface="Cambria Math" panose="02040503050406030204" pitchFamily="18" charset="0"/>
                              </a:rPr>
                            </m:ctrlPr>
                          </m:sSubSupPr>
                          <m:e>
                            <m:acc>
                              <m:accPr>
                                <m:chr m:val="̅"/>
                                <m:ctrlPr>
                                  <a:rPr lang="en-US" altLang="zh-CN" sz="1800" i="1">
                                    <a:latin typeface="Cambria Math" panose="02040503050406030204" pitchFamily="18" charset="0"/>
                                  </a:rPr>
                                </m:ctrlPr>
                              </m:accPr>
                              <m:e>
                                <m:r>
                                  <a:rPr lang="en-US" altLang="zh-CN" sz="1800" i="1">
                                    <a:latin typeface="Cambria Math" panose="02040503050406030204" pitchFamily="18" charset="0"/>
                                  </a:rPr>
                                  <m:t>𝐵</m:t>
                                </m:r>
                              </m:e>
                            </m:acc>
                          </m:e>
                          <m:sub>
                            <m:r>
                              <a:rPr lang="en-US" altLang="zh-CN" sz="1800" i="1" dirty="0">
                                <a:latin typeface="Cambria Math" panose="02040503050406030204" pitchFamily="18" charset="0"/>
                              </a:rPr>
                              <m:t>𝑢</m:t>
                            </m:r>
                          </m:sub>
                          <m:sup>
                            <m:r>
                              <a:rPr lang="en-US" altLang="zh-CN" sz="1800" i="1" dirty="0">
                                <a:latin typeface="Cambria Math" panose="02040503050406030204" pitchFamily="18" charset="0"/>
                              </a:rPr>
                              <m:t>𝑑</m:t>
                            </m:r>
                          </m:sup>
                        </m:sSubSup>
                      </m:sup>
                    </m:sSubSup>
                    <m:d>
                      <m:dPr>
                        <m:ctrlPr>
                          <a:rPr lang="en-US" altLang="zh-CN" sz="1800" i="1" dirty="0">
                            <a:latin typeface="Cambria Math" panose="02040503050406030204" pitchFamily="18" charset="0"/>
                          </a:rPr>
                        </m:ctrlPr>
                      </m:dPr>
                      <m:e>
                        <m:r>
                          <a:rPr lang="en-US" altLang="zh-CN" sz="1800" i="1" dirty="0">
                            <a:latin typeface="Cambria Math" panose="02040503050406030204" pitchFamily="18" charset="0"/>
                          </a:rPr>
                          <m:t>0</m:t>
                        </m:r>
                      </m:e>
                    </m:d>
                    <m:r>
                      <a:rPr lang="en-US" altLang="zh-CN" sz="1800" i="1" dirty="0">
                        <a:latin typeface="Cambria Math" panose="02040503050406030204" pitchFamily="18" charset="0"/>
                      </a:rPr>
                      <m:t>=</m:t>
                    </m:r>
                    <m:r>
                      <m:rPr>
                        <m:nor/>
                      </m:rPr>
                      <a:rPr lang="en-US" altLang="zh-CN" sz="1800"/>
                      <m:t>0.27(2)</m:t>
                    </m:r>
                  </m:oMath>
                </a14:m>
                <a:endParaRPr lang="en-US" altLang="zh-CN" sz="1800" dirty="0"/>
              </a:p>
              <a:p>
                <a:pPr marL="0" indent="0">
                  <a:buNone/>
                </a:pPr>
                <a:endParaRPr lang="en-US" altLang="zh-CN" sz="2400" b="1" dirty="0"/>
              </a:p>
              <a:p>
                <a14:m>
                  <m:oMath xmlns:m="http://schemas.openxmlformats.org/officeDocument/2006/math">
                    <m:sSub>
                      <m:sSubPr>
                        <m:ctrlPr>
                          <a:rPr lang="en-US" altLang="zh-CN" sz="2400" i="1" dirty="0">
                            <a:latin typeface="Cambria Math" panose="02040503050406030204" pitchFamily="18" charset="0"/>
                          </a:rPr>
                        </m:ctrlPr>
                      </m:sSubPr>
                      <m:e>
                        <m:r>
                          <a:rPr lang="en-US" altLang="zh-CN" sz="2400" i="1" dirty="0">
                            <a:latin typeface="Cambria Math" panose="02040503050406030204" pitchFamily="18" charset="0"/>
                          </a:rPr>
                          <m:t>𝐵</m:t>
                        </m:r>
                      </m:e>
                      <m:sub>
                        <m:r>
                          <m:rPr>
                            <m:sty m:val="p"/>
                          </m:rPr>
                          <a:rPr lang="en-US" altLang="zh-CN" sz="2400" i="1" dirty="0">
                            <a:latin typeface="Cambria Math" panose="02040503050406030204" pitchFamily="18" charset="0"/>
                          </a:rPr>
                          <m:t>s</m:t>
                        </m:r>
                      </m:sub>
                    </m:sSub>
                    <m:r>
                      <a:rPr lang="en-US" altLang="zh-CN" sz="2400" i="1" dirty="0">
                        <a:latin typeface="Cambria Math" panose="02040503050406030204" pitchFamily="18" charset="0"/>
                      </a:rPr>
                      <m:t>→</m:t>
                    </m:r>
                    <m:r>
                      <a:rPr lang="en-US" altLang="zh-CN" sz="2400" i="1" dirty="0">
                        <a:latin typeface="Cambria Math" panose="02040503050406030204" pitchFamily="18" charset="0"/>
                      </a:rPr>
                      <m:t>𝐾</m:t>
                    </m:r>
                  </m:oMath>
                </a14:m>
                <a:r>
                  <a:rPr lang="en-US" altLang="zh-CN" sz="2400" dirty="0"/>
                  <a:t> :</a:t>
                </a:r>
                <a:endParaRPr lang="zh-CN" altLang="en-US" dirty="0"/>
              </a:p>
              <a:p>
                <a:pPr lvl="1"/>
                <a:r>
                  <a:rPr lang="en-US" altLang="zh-CN" dirty="0"/>
                  <a:t>The </a:t>
                </a:r>
                <a14:m>
                  <m:oMath xmlns:m="http://schemas.openxmlformats.org/officeDocument/2006/math">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𝐵</m:t>
                        </m:r>
                      </m:e>
                      <m:sub>
                        <m:r>
                          <m:rPr>
                            <m:sty m:val="p"/>
                          </m:rPr>
                          <a:rPr lang="en-US" altLang="zh-CN" i="1" dirty="0">
                            <a:latin typeface="Cambria Math" panose="02040503050406030204" pitchFamily="18" charset="0"/>
                          </a:rPr>
                          <m:t>s</m:t>
                        </m:r>
                      </m:sub>
                    </m:sSub>
                    <m:r>
                      <a:rPr lang="en-US" altLang="zh-CN" i="1" dirty="0">
                        <a:latin typeface="Cambria Math" panose="02040503050406030204" pitchFamily="18" charset="0"/>
                      </a:rPr>
                      <m:t>→</m:t>
                    </m:r>
                    <m:r>
                      <a:rPr lang="en-US" altLang="zh-CN" b="0" i="1" dirty="0" smtClean="0">
                        <a:latin typeface="Cambria Math" panose="02040503050406030204" pitchFamily="18" charset="0"/>
                      </a:rPr>
                      <m:t>𝐾</m:t>
                    </m:r>
                  </m:oMath>
                </a14:m>
                <a:r>
                  <a:rPr lang="en-US" altLang="zh-CN" dirty="0"/>
                  <a:t> transition form factors:</a:t>
                </a:r>
              </a:p>
              <a:p>
                <a:pPr marL="457200" lvl="1" indent="0">
                  <a:buNone/>
                </a:pPr>
                <a:r>
                  <a:rPr lang="en-US" altLang="zh-CN" sz="1800" dirty="0"/>
                  <a:t>our prediction at </a:t>
                </a:r>
                <a14:m>
                  <m:oMath xmlns:m="http://schemas.openxmlformats.org/officeDocument/2006/math">
                    <m:r>
                      <a:rPr lang="en-US" altLang="zh-CN" sz="1800" i="1" dirty="0">
                        <a:latin typeface="Cambria Math" panose="02040503050406030204" pitchFamily="18" charset="0"/>
                      </a:rPr>
                      <m:t>𝑡</m:t>
                    </m:r>
                    <m:r>
                      <a:rPr lang="en-US" altLang="zh-CN" sz="1800" i="1" dirty="0">
                        <a:latin typeface="Cambria Math" panose="02040503050406030204" pitchFamily="18" charset="0"/>
                      </a:rPr>
                      <m:t> = 0 </m:t>
                    </m:r>
                  </m:oMath>
                </a14:m>
                <a:r>
                  <a:rPr lang="en-US" altLang="zh-CN" sz="1800" dirty="0"/>
                  <a:t>: </a:t>
                </a:r>
                <a14:m>
                  <m:oMath xmlns:m="http://schemas.openxmlformats.org/officeDocument/2006/math">
                    <m:sSubSup>
                      <m:sSubSupPr>
                        <m:ctrlPr>
                          <a:rPr lang="en-US" altLang="zh-CN" sz="1800" i="1" dirty="0">
                            <a:latin typeface="Cambria Math" panose="02040503050406030204" pitchFamily="18" charset="0"/>
                          </a:rPr>
                        </m:ctrlPr>
                      </m:sSubSupPr>
                      <m:e>
                        <m:r>
                          <a:rPr lang="en-US" altLang="zh-CN" sz="1800" i="1" dirty="0">
                            <a:latin typeface="Cambria Math" panose="02040503050406030204" pitchFamily="18" charset="0"/>
                          </a:rPr>
                          <m:t>𝑓</m:t>
                        </m:r>
                      </m:e>
                      <m:sub>
                        <m:r>
                          <a:rPr lang="en-US" altLang="zh-CN" sz="1800" i="1" dirty="0">
                            <a:latin typeface="Cambria Math" panose="02040503050406030204" pitchFamily="18" charset="0"/>
                          </a:rPr>
                          <m:t>+</m:t>
                        </m:r>
                      </m:sub>
                      <m:sup>
                        <m:sSubSup>
                          <m:sSubSupPr>
                            <m:ctrlPr>
                              <a:rPr lang="en-US" altLang="zh-CN" sz="1800" i="1" dirty="0">
                                <a:latin typeface="Cambria Math" panose="02040503050406030204" pitchFamily="18" charset="0"/>
                              </a:rPr>
                            </m:ctrlPr>
                          </m:sSubSupPr>
                          <m:e>
                            <m:acc>
                              <m:accPr>
                                <m:chr m:val="̅"/>
                                <m:ctrlPr>
                                  <a:rPr lang="en-US" altLang="zh-CN" sz="1800" i="1">
                                    <a:latin typeface="Cambria Math" panose="02040503050406030204" pitchFamily="18" charset="0"/>
                                  </a:rPr>
                                </m:ctrlPr>
                              </m:accPr>
                              <m:e>
                                <m:r>
                                  <a:rPr lang="en-US" altLang="zh-CN" sz="1800" i="1">
                                    <a:latin typeface="Cambria Math" panose="02040503050406030204" pitchFamily="18" charset="0"/>
                                  </a:rPr>
                                  <m:t>𝐵</m:t>
                                </m:r>
                              </m:e>
                            </m:acc>
                          </m:e>
                          <m:sub>
                            <m:r>
                              <a:rPr lang="en-US" altLang="zh-CN" sz="1800" i="1" dirty="0">
                                <a:latin typeface="Cambria Math" panose="02040503050406030204" pitchFamily="18" charset="0"/>
                              </a:rPr>
                              <m:t>𝑠</m:t>
                            </m:r>
                          </m:sub>
                          <m:sup>
                            <m:r>
                              <a:rPr lang="en-US" altLang="zh-CN" sz="1800" i="1" dirty="0">
                                <a:latin typeface="Cambria Math" panose="02040503050406030204" pitchFamily="18" charset="0"/>
                              </a:rPr>
                              <m:t>𝑑</m:t>
                            </m:r>
                          </m:sup>
                        </m:sSubSup>
                      </m:sup>
                    </m:sSubSup>
                    <m:d>
                      <m:dPr>
                        <m:ctrlPr>
                          <a:rPr lang="en-US" altLang="zh-CN" sz="1800" i="1" dirty="0">
                            <a:latin typeface="Cambria Math" panose="02040503050406030204" pitchFamily="18" charset="0"/>
                          </a:rPr>
                        </m:ctrlPr>
                      </m:dPr>
                      <m:e>
                        <m:r>
                          <a:rPr lang="en-US" altLang="zh-CN" sz="1800" i="1" dirty="0">
                            <a:latin typeface="Cambria Math" panose="02040503050406030204" pitchFamily="18" charset="0"/>
                          </a:rPr>
                          <m:t>0</m:t>
                        </m:r>
                      </m:e>
                    </m:d>
                    <m:r>
                      <a:rPr lang="en-US" altLang="zh-CN" sz="1800" i="1" dirty="0">
                        <a:latin typeface="Cambria Math" panose="02040503050406030204" pitchFamily="18" charset="0"/>
                      </a:rPr>
                      <m:t>=</m:t>
                    </m:r>
                    <m:r>
                      <m:rPr>
                        <m:nor/>
                      </m:rPr>
                      <a:rPr lang="en-US" altLang="zh-CN" sz="1800"/>
                      <m:t>0.293(55)</m:t>
                    </m:r>
                  </m:oMath>
                </a14:m>
                <a:endParaRPr lang="en-US" altLang="zh-CN" sz="1800" dirty="0"/>
              </a:p>
              <a:p>
                <a:pPr marL="457200" lvl="1" indent="0">
                  <a:buNone/>
                </a:pPr>
                <a:endParaRPr lang="en-US" altLang="zh-CN" sz="1800" b="1" dirty="0"/>
              </a:p>
              <a:p>
                <a:endParaRPr lang="en-US" altLang="zh-CN" sz="2400" kern="0" dirty="0"/>
              </a:p>
              <a:p>
                <a:pPr lvl="2"/>
                <a:endParaRPr lang="en-US" altLang="zh-CN" sz="1800" kern="0" dirty="0"/>
              </a:p>
            </p:txBody>
          </p:sp>
        </mc:Choice>
        <mc:Fallback xmlns="">
          <p:sp>
            <p:nvSpPr>
              <p:cNvPr id="10" name="Content Placeholder 2">
                <a:extLst>
                  <a:ext uri="{FF2B5EF4-FFF2-40B4-BE49-F238E27FC236}">
                    <a16:creationId xmlns:a16="http://schemas.microsoft.com/office/drawing/2014/main" id="{36110D3A-0C2B-4A02-AF43-853C7D5E70D5}"/>
                  </a:ext>
                </a:extLst>
              </p:cNvPr>
              <p:cNvSpPr txBox="1">
                <a:spLocks noRot="1" noChangeAspect="1" noMove="1" noResize="1" noEditPoints="1" noAdjustHandles="1" noChangeArrowheads="1" noChangeShapeType="1" noTextEdit="1"/>
              </p:cNvSpPr>
              <p:nvPr/>
            </p:nvSpPr>
            <p:spPr bwMode="auto">
              <a:xfrm>
                <a:off x="381000" y="1258982"/>
                <a:ext cx="5562600" cy="4989418"/>
              </a:xfrm>
              <a:prstGeom prst="rect">
                <a:avLst/>
              </a:prstGeom>
              <a:blipFill>
                <a:blip r:embed="rId4"/>
                <a:stretch>
                  <a:fillRect l="-1535" t="-978"/>
                </a:stretch>
              </a:blipFill>
              <a:ln w="9525">
                <a:noFill/>
                <a:miter lim="800000"/>
                <a:headEnd/>
                <a:tailEnd/>
              </a:ln>
              <a:effectLst/>
            </p:spPr>
            <p:txBody>
              <a:bodyPr/>
              <a:lstStyle/>
              <a:p>
                <a:r>
                  <a:rPr lang="zh-CN" altLang="en-US">
                    <a:noFill/>
                  </a:rPr>
                  <a:t> </a:t>
                </a:r>
              </a:p>
            </p:txBody>
          </p:sp>
        </mc:Fallback>
      </mc:AlternateContent>
      <p:grpSp>
        <p:nvGrpSpPr>
          <p:cNvPr id="42" name="组合 41">
            <a:extLst>
              <a:ext uri="{FF2B5EF4-FFF2-40B4-BE49-F238E27FC236}">
                <a16:creationId xmlns:a16="http://schemas.microsoft.com/office/drawing/2014/main" id="{AA4C4C04-7675-4660-AD33-D2584EE29E89}"/>
              </a:ext>
            </a:extLst>
          </p:cNvPr>
          <p:cNvGrpSpPr/>
          <p:nvPr/>
        </p:nvGrpSpPr>
        <p:grpSpPr>
          <a:xfrm>
            <a:off x="6647820" y="1090719"/>
            <a:ext cx="4782180" cy="5278623"/>
            <a:chOff x="7613391" y="1090717"/>
            <a:chExt cx="4782180" cy="5278623"/>
          </a:xfrm>
        </p:grpSpPr>
        <p:pic>
          <p:nvPicPr>
            <p:cNvPr id="4" name="图片 3">
              <a:extLst>
                <a:ext uri="{FF2B5EF4-FFF2-40B4-BE49-F238E27FC236}">
                  <a16:creationId xmlns:a16="http://schemas.microsoft.com/office/drawing/2014/main" id="{C9DCFEE8-C593-4A25-9DF3-99F7AB2FCA1E}"/>
                </a:ext>
              </a:extLst>
            </p:cNvPr>
            <p:cNvPicPr>
              <a:picLocks noChangeAspect="1"/>
            </p:cNvPicPr>
            <p:nvPr/>
          </p:nvPicPr>
          <p:blipFill>
            <a:blip r:embed="rId5"/>
            <a:stretch>
              <a:fillRect/>
            </a:stretch>
          </p:blipFill>
          <p:spPr>
            <a:xfrm>
              <a:off x="7613391" y="1090717"/>
              <a:ext cx="3969010" cy="5278623"/>
            </a:xfrm>
            <a:prstGeom prst="rect">
              <a:avLst/>
            </a:prstGeom>
          </p:spPr>
        </p:pic>
        <p:cxnSp>
          <p:nvCxnSpPr>
            <p:cNvPr id="11" name="直接箭头连接符 10">
              <a:extLst>
                <a:ext uri="{FF2B5EF4-FFF2-40B4-BE49-F238E27FC236}">
                  <a16:creationId xmlns:a16="http://schemas.microsoft.com/office/drawing/2014/main" id="{5968FBBF-8669-424C-B558-000D6E2E661F}"/>
                </a:ext>
              </a:extLst>
            </p:cNvPr>
            <p:cNvCxnSpPr>
              <a:cxnSpLocks/>
            </p:cNvCxnSpPr>
            <p:nvPr/>
          </p:nvCxnSpPr>
          <p:spPr bwMode="auto">
            <a:xfrm>
              <a:off x="10135693" y="2519033"/>
              <a:ext cx="557552" cy="489381"/>
            </a:xfrm>
            <a:prstGeom prst="straightConnector1">
              <a:avLst/>
            </a:prstGeom>
            <a:ln>
              <a:solidFill>
                <a:srgbClr val="42613F"/>
              </a:solidFill>
              <a:headEnd type="none" w="med" len="med"/>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2" name="矩形 11">
                  <a:extLst>
                    <a:ext uri="{FF2B5EF4-FFF2-40B4-BE49-F238E27FC236}">
                      <a16:creationId xmlns:a16="http://schemas.microsoft.com/office/drawing/2014/main" id="{B5CC77EC-9195-4B32-83F5-DE2B88DE7C8B}"/>
                    </a:ext>
                  </a:extLst>
                </p:cNvPr>
                <p:cNvSpPr/>
                <p:nvPr/>
              </p:nvSpPr>
              <p:spPr>
                <a:xfrm>
                  <a:off x="9429582" y="2272284"/>
                  <a:ext cx="1181156" cy="307777"/>
                </a:xfrm>
                <a:prstGeom prst="rect">
                  <a:avLst/>
                </a:prstGeom>
              </p:spPr>
              <p:txBody>
                <a:bodyPr wrap="square">
                  <a:spAutoFit/>
                </a:bodyPr>
                <a:lstStyle/>
                <a:p>
                  <a:r>
                    <a:rPr lang="en-US" altLang="zh-CN" sz="1400" dirty="0">
                      <a:solidFill>
                        <a:srgbClr val="42613F"/>
                      </a:solidFill>
                    </a:rPr>
                    <a:t>Empirical :</a:t>
                  </a:r>
                  <a:r>
                    <a:rPr lang="zh-CN" altLang="en-US" sz="1400" dirty="0">
                      <a:solidFill>
                        <a:srgbClr val="42613F"/>
                      </a:solidFill>
                    </a:rPr>
                    <a:t> </a:t>
                  </a:r>
                  <a14:m>
                    <m:oMath xmlns:m="http://schemas.openxmlformats.org/officeDocument/2006/math">
                      <m:sSub>
                        <m:sSubPr>
                          <m:ctrlPr>
                            <a:rPr lang="en-US" altLang="zh-CN" sz="1400" i="1">
                              <a:solidFill>
                                <a:srgbClr val="42613F"/>
                              </a:solidFill>
                              <a:latin typeface="Cambria Math" panose="02040503050406030204" pitchFamily="18" charset="0"/>
                            </a:rPr>
                          </m:ctrlPr>
                        </m:sSubPr>
                        <m:e>
                          <m:r>
                            <a:rPr lang="en-US" altLang="zh-CN" sz="1400" i="1">
                              <a:solidFill>
                                <a:srgbClr val="42613F"/>
                              </a:solidFill>
                              <a:latin typeface="Cambria Math" panose="02040503050406030204" pitchFamily="18" charset="0"/>
                            </a:rPr>
                            <m:t>𝑓</m:t>
                          </m:r>
                        </m:e>
                        <m:sub>
                          <m:r>
                            <a:rPr lang="en-US" altLang="zh-CN" sz="1400" i="1">
                              <a:solidFill>
                                <a:srgbClr val="42613F"/>
                              </a:solidFill>
                              <a:latin typeface="Cambria Math" panose="02040503050406030204" pitchFamily="18" charset="0"/>
                            </a:rPr>
                            <m:t>+</m:t>
                          </m:r>
                        </m:sub>
                      </m:sSub>
                    </m:oMath>
                  </a14:m>
                  <a:endParaRPr lang="zh-CN" altLang="en-US" sz="1400" dirty="0">
                    <a:solidFill>
                      <a:srgbClr val="42613F"/>
                    </a:solidFill>
                  </a:endParaRPr>
                </a:p>
              </p:txBody>
            </p:sp>
          </mc:Choice>
          <mc:Fallback xmlns="">
            <p:sp>
              <p:nvSpPr>
                <p:cNvPr id="12" name="矩形 11">
                  <a:extLst>
                    <a:ext uri="{FF2B5EF4-FFF2-40B4-BE49-F238E27FC236}">
                      <a16:creationId xmlns:a16="http://schemas.microsoft.com/office/drawing/2014/main" id="{B5CC77EC-9195-4B32-83F5-DE2B88DE7C8B}"/>
                    </a:ext>
                  </a:extLst>
                </p:cNvPr>
                <p:cNvSpPr>
                  <a:spLocks noRot="1" noChangeAspect="1" noMove="1" noResize="1" noEditPoints="1" noAdjustHandles="1" noChangeArrowheads="1" noChangeShapeType="1" noTextEdit="1"/>
                </p:cNvSpPr>
                <p:nvPr/>
              </p:nvSpPr>
              <p:spPr>
                <a:xfrm>
                  <a:off x="9429582" y="2272284"/>
                  <a:ext cx="1181156" cy="307777"/>
                </a:xfrm>
                <a:prstGeom prst="rect">
                  <a:avLst/>
                </a:prstGeom>
                <a:blipFill>
                  <a:blip r:embed="rId6"/>
                  <a:stretch>
                    <a:fillRect l="-1546" t="-4000" b="-20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4" name="矩形 13">
                  <a:extLst>
                    <a:ext uri="{FF2B5EF4-FFF2-40B4-BE49-F238E27FC236}">
                      <a16:creationId xmlns:a16="http://schemas.microsoft.com/office/drawing/2014/main" id="{772E42B2-3CB9-4C24-9907-170E6A8DA56D}"/>
                    </a:ext>
                  </a:extLst>
                </p:cNvPr>
                <p:cNvSpPr/>
                <p:nvPr/>
              </p:nvSpPr>
              <p:spPr>
                <a:xfrm>
                  <a:off x="10135693" y="1909790"/>
                  <a:ext cx="914770" cy="307777"/>
                </a:xfrm>
                <a:prstGeom prst="rect">
                  <a:avLst/>
                </a:prstGeom>
              </p:spPr>
              <p:txBody>
                <a:bodyPr wrap="square">
                  <a:spAutoFit/>
                </a:bodyPr>
                <a:lstStyle/>
                <a:p>
                  <a:r>
                    <a:rPr lang="en-US" altLang="zh-CN" sz="1400" dirty="0">
                      <a:solidFill>
                        <a:srgbClr val="3B4285"/>
                      </a:solidFill>
                    </a:rPr>
                    <a:t>DSE:</a:t>
                  </a:r>
                  <a14:m>
                    <m:oMath xmlns:m="http://schemas.openxmlformats.org/officeDocument/2006/math">
                      <m:r>
                        <a:rPr lang="en-US" altLang="zh-CN" sz="1400">
                          <a:solidFill>
                            <a:srgbClr val="3B4285"/>
                          </a:solidFill>
                          <a:latin typeface="Cambria Math" panose="02040503050406030204" pitchFamily="18" charset="0"/>
                        </a:rPr>
                        <m:t> </m:t>
                      </m:r>
                      <m:sSub>
                        <m:sSubPr>
                          <m:ctrlPr>
                            <a:rPr lang="en-US" altLang="zh-CN" sz="1400" i="1">
                              <a:solidFill>
                                <a:srgbClr val="3B4285"/>
                              </a:solidFill>
                              <a:latin typeface="Cambria Math" panose="02040503050406030204" pitchFamily="18" charset="0"/>
                            </a:rPr>
                          </m:ctrlPr>
                        </m:sSubPr>
                        <m:e>
                          <m:r>
                            <a:rPr lang="en-US" altLang="zh-CN" sz="1400" i="1">
                              <a:solidFill>
                                <a:srgbClr val="3B4285"/>
                              </a:solidFill>
                              <a:latin typeface="Cambria Math" panose="02040503050406030204" pitchFamily="18" charset="0"/>
                            </a:rPr>
                            <m:t>𝑓</m:t>
                          </m:r>
                        </m:e>
                        <m:sub>
                          <m:r>
                            <a:rPr lang="en-US" altLang="zh-CN" sz="1400" i="1">
                              <a:solidFill>
                                <a:srgbClr val="3B4285"/>
                              </a:solidFill>
                              <a:latin typeface="Cambria Math" panose="02040503050406030204" pitchFamily="18" charset="0"/>
                            </a:rPr>
                            <m:t>+</m:t>
                          </m:r>
                        </m:sub>
                      </m:sSub>
                    </m:oMath>
                  </a14:m>
                  <a:endParaRPr lang="zh-CN" altLang="en-US" dirty="0">
                    <a:solidFill>
                      <a:srgbClr val="3B4285"/>
                    </a:solidFill>
                  </a:endParaRPr>
                </a:p>
              </p:txBody>
            </p:sp>
          </mc:Choice>
          <mc:Fallback xmlns="">
            <p:sp>
              <p:nvSpPr>
                <p:cNvPr id="14" name="矩形 13">
                  <a:extLst>
                    <a:ext uri="{FF2B5EF4-FFF2-40B4-BE49-F238E27FC236}">
                      <a16:creationId xmlns:a16="http://schemas.microsoft.com/office/drawing/2014/main" id="{772E42B2-3CB9-4C24-9907-170E6A8DA56D}"/>
                    </a:ext>
                  </a:extLst>
                </p:cNvPr>
                <p:cNvSpPr>
                  <a:spLocks noRot="1" noChangeAspect="1" noMove="1" noResize="1" noEditPoints="1" noAdjustHandles="1" noChangeArrowheads="1" noChangeShapeType="1" noTextEdit="1"/>
                </p:cNvSpPr>
                <p:nvPr/>
              </p:nvSpPr>
              <p:spPr>
                <a:xfrm>
                  <a:off x="10135693" y="1909790"/>
                  <a:ext cx="914770" cy="307777"/>
                </a:xfrm>
                <a:prstGeom prst="rect">
                  <a:avLst/>
                </a:prstGeom>
                <a:blipFill>
                  <a:blip r:embed="rId7"/>
                  <a:stretch>
                    <a:fillRect l="-2000" t="-1961" b="-19608"/>
                  </a:stretch>
                </a:blipFill>
              </p:spPr>
              <p:txBody>
                <a:bodyPr/>
                <a:lstStyle/>
                <a:p>
                  <a:r>
                    <a:rPr lang="zh-CN" altLang="en-US">
                      <a:noFill/>
                    </a:rPr>
                    <a:t> </a:t>
                  </a:r>
                </a:p>
              </p:txBody>
            </p:sp>
          </mc:Fallback>
        </mc:AlternateContent>
        <p:cxnSp>
          <p:nvCxnSpPr>
            <p:cNvPr id="15" name="直接箭头连接符 14">
              <a:extLst>
                <a:ext uri="{FF2B5EF4-FFF2-40B4-BE49-F238E27FC236}">
                  <a16:creationId xmlns:a16="http://schemas.microsoft.com/office/drawing/2014/main" id="{FCF5930A-3F0F-4BDA-9A37-3F81D14A3C5F}"/>
                </a:ext>
              </a:extLst>
            </p:cNvPr>
            <p:cNvCxnSpPr>
              <a:cxnSpLocks/>
            </p:cNvCxnSpPr>
            <p:nvPr/>
          </p:nvCxnSpPr>
          <p:spPr bwMode="auto">
            <a:xfrm>
              <a:off x="10820400" y="2119845"/>
              <a:ext cx="460126" cy="242355"/>
            </a:xfrm>
            <a:prstGeom prst="straightConnector1">
              <a:avLst/>
            </a:prstGeom>
            <a:ln>
              <a:solidFill>
                <a:srgbClr val="3B4285"/>
              </a:solidFill>
              <a:headEnd type="none" w="med" len="med"/>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8" name="矩形 17">
                  <a:extLst>
                    <a:ext uri="{FF2B5EF4-FFF2-40B4-BE49-F238E27FC236}">
                      <a16:creationId xmlns:a16="http://schemas.microsoft.com/office/drawing/2014/main" id="{1F92F60E-9CE2-4B01-8AB4-379FAD751C61}"/>
                    </a:ext>
                  </a:extLst>
                </p:cNvPr>
                <p:cNvSpPr/>
                <p:nvPr/>
              </p:nvSpPr>
              <p:spPr>
                <a:xfrm>
                  <a:off x="11480801" y="3349823"/>
                  <a:ext cx="914770" cy="307777"/>
                </a:xfrm>
                <a:prstGeom prst="rect">
                  <a:avLst/>
                </a:prstGeom>
              </p:spPr>
              <p:txBody>
                <a:bodyPr wrap="square">
                  <a:spAutoFit/>
                </a:bodyPr>
                <a:lstStyle/>
                <a:p>
                  <a:r>
                    <a:rPr lang="en-US" altLang="zh-CN" sz="1400" dirty="0">
                      <a:solidFill>
                        <a:srgbClr val="754881"/>
                      </a:solidFill>
                    </a:rPr>
                    <a:t>DSE:</a:t>
                  </a:r>
                  <a14:m>
                    <m:oMath xmlns:m="http://schemas.openxmlformats.org/officeDocument/2006/math">
                      <m:r>
                        <a:rPr lang="en-US" altLang="zh-CN" sz="1400">
                          <a:solidFill>
                            <a:srgbClr val="754881"/>
                          </a:solidFill>
                          <a:latin typeface="Cambria Math" panose="02040503050406030204" pitchFamily="18" charset="0"/>
                        </a:rPr>
                        <m:t> </m:t>
                      </m:r>
                      <m:sSub>
                        <m:sSubPr>
                          <m:ctrlPr>
                            <a:rPr lang="en-US" altLang="zh-CN" sz="1400" i="1">
                              <a:solidFill>
                                <a:srgbClr val="754881"/>
                              </a:solidFill>
                              <a:latin typeface="Cambria Math" panose="02040503050406030204" pitchFamily="18" charset="0"/>
                            </a:rPr>
                          </m:ctrlPr>
                        </m:sSubPr>
                        <m:e>
                          <m:r>
                            <a:rPr lang="en-US" altLang="zh-CN" sz="1400" i="1">
                              <a:solidFill>
                                <a:srgbClr val="754881"/>
                              </a:solidFill>
                              <a:latin typeface="Cambria Math" panose="02040503050406030204" pitchFamily="18" charset="0"/>
                            </a:rPr>
                            <m:t>𝑓</m:t>
                          </m:r>
                        </m:e>
                        <m:sub>
                          <m:r>
                            <a:rPr lang="en-US" altLang="zh-CN" sz="1400" b="0" i="1" smtClean="0">
                              <a:solidFill>
                                <a:srgbClr val="754881"/>
                              </a:solidFill>
                              <a:latin typeface="Cambria Math" panose="02040503050406030204" pitchFamily="18" charset="0"/>
                            </a:rPr>
                            <m:t>0</m:t>
                          </m:r>
                        </m:sub>
                      </m:sSub>
                    </m:oMath>
                  </a14:m>
                  <a:endParaRPr lang="zh-CN" altLang="en-US" dirty="0">
                    <a:solidFill>
                      <a:srgbClr val="754881"/>
                    </a:solidFill>
                  </a:endParaRPr>
                </a:p>
              </p:txBody>
            </p:sp>
          </mc:Choice>
          <mc:Fallback xmlns="">
            <p:sp>
              <p:nvSpPr>
                <p:cNvPr id="18" name="矩形 17">
                  <a:extLst>
                    <a:ext uri="{FF2B5EF4-FFF2-40B4-BE49-F238E27FC236}">
                      <a16:creationId xmlns:a16="http://schemas.microsoft.com/office/drawing/2014/main" id="{1F92F60E-9CE2-4B01-8AB4-379FAD751C61}"/>
                    </a:ext>
                  </a:extLst>
                </p:cNvPr>
                <p:cNvSpPr>
                  <a:spLocks noRot="1" noChangeAspect="1" noMove="1" noResize="1" noEditPoints="1" noAdjustHandles="1" noChangeArrowheads="1" noChangeShapeType="1" noTextEdit="1"/>
                </p:cNvSpPr>
                <p:nvPr/>
              </p:nvSpPr>
              <p:spPr>
                <a:xfrm>
                  <a:off x="11480801" y="3349823"/>
                  <a:ext cx="914770" cy="307777"/>
                </a:xfrm>
                <a:prstGeom prst="rect">
                  <a:avLst/>
                </a:prstGeom>
                <a:blipFill>
                  <a:blip r:embed="rId8"/>
                  <a:stretch>
                    <a:fillRect l="-2000" t="-4000" b="-20000"/>
                  </a:stretch>
                </a:blipFill>
              </p:spPr>
              <p:txBody>
                <a:bodyPr/>
                <a:lstStyle/>
                <a:p>
                  <a:r>
                    <a:rPr lang="zh-CN" altLang="en-US">
                      <a:noFill/>
                    </a:rPr>
                    <a:t> </a:t>
                  </a:r>
                </a:p>
              </p:txBody>
            </p:sp>
          </mc:Fallback>
        </mc:AlternateContent>
        <p:cxnSp>
          <p:nvCxnSpPr>
            <p:cNvPr id="19" name="直接箭头连接符 18">
              <a:extLst>
                <a:ext uri="{FF2B5EF4-FFF2-40B4-BE49-F238E27FC236}">
                  <a16:creationId xmlns:a16="http://schemas.microsoft.com/office/drawing/2014/main" id="{83EE0CA9-F20A-4820-A1E8-91E6D3BF596E}"/>
                </a:ext>
              </a:extLst>
            </p:cNvPr>
            <p:cNvCxnSpPr>
              <a:cxnSpLocks/>
            </p:cNvCxnSpPr>
            <p:nvPr/>
          </p:nvCxnSpPr>
          <p:spPr bwMode="auto">
            <a:xfrm>
              <a:off x="11343529" y="3103555"/>
              <a:ext cx="460126" cy="242355"/>
            </a:xfrm>
            <a:prstGeom prst="straightConnector1">
              <a:avLst/>
            </a:prstGeom>
            <a:ln>
              <a:solidFill>
                <a:srgbClr val="754881"/>
              </a:solidFill>
              <a:headEnd type="none" w="med" len="med"/>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1" name="矩形 20">
                  <a:extLst>
                    <a:ext uri="{FF2B5EF4-FFF2-40B4-BE49-F238E27FC236}">
                      <a16:creationId xmlns:a16="http://schemas.microsoft.com/office/drawing/2014/main" id="{E5826A7B-D0F5-4FD3-B6C2-5DA3F58C903A}"/>
                    </a:ext>
                  </a:extLst>
                </p:cNvPr>
                <p:cNvSpPr/>
                <p:nvPr/>
              </p:nvSpPr>
              <p:spPr>
                <a:xfrm>
                  <a:off x="9677030" y="4250880"/>
                  <a:ext cx="914770" cy="307777"/>
                </a:xfrm>
                <a:prstGeom prst="rect">
                  <a:avLst/>
                </a:prstGeom>
              </p:spPr>
              <p:txBody>
                <a:bodyPr wrap="square">
                  <a:spAutoFit/>
                </a:bodyPr>
                <a:lstStyle/>
                <a:p>
                  <a:r>
                    <a:rPr lang="en-US" altLang="zh-CN" sz="1400" dirty="0">
                      <a:solidFill>
                        <a:srgbClr val="5A6099"/>
                      </a:solidFill>
                    </a:rPr>
                    <a:t>DSE:</a:t>
                  </a:r>
                  <a14:m>
                    <m:oMath xmlns:m="http://schemas.openxmlformats.org/officeDocument/2006/math">
                      <m:r>
                        <a:rPr lang="en-US" altLang="zh-CN" sz="1400">
                          <a:solidFill>
                            <a:srgbClr val="5A6099"/>
                          </a:solidFill>
                          <a:latin typeface="Cambria Math" panose="02040503050406030204" pitchFamily="18" charset="0"/>
                        </a:rPr>
                        <m:t> </m:t>
                      </m:r>
                      <m:sSub>
                        <m:sSubPr>
                          <m:ctrlPr>
                            <a:rPr lang="en-US" altLang="zh-CN" sz="1400" i="1">
                              <a:solidFill>
                                <a:srgbClr val="5A6099"/>
                              </a:solidFill>
                              <a:latin typeface="Cambria Math" panose="02040503050406030204" pitchFamily="18" charset="0"/>
                            </a:rPr>
                          </m:ctrlPr>
                        </m:sSubPr>
                        <m:e>
                          <m:r>
                            <a:rPr lang="en-US" altLang="zh-CN" sz="1400" i="1">
                              <a:solidFill>
                                <a:srgbClr val="5A6099"/>
                              </a:solidFill>
                              <a:latin typeface="Cambria Math" panose="02040503050406030204" pitchFamily="18" charset="0"/>
                            </a:rPr>
                            <m:t>𝑓</m:t>
                          </m:r>
                        </m:e>
                        <m:sub>
                          <m:r>
                            <a:rPr lang="en-US" altLang="zh-CN" sz="1400" i="1">
                              <a:solidFill>
                                <a:srgbClr val="5A6099"/>
                              </a:solidFill>
                              <a:latin typeface="Cambria Math" panose="02040503050406030204" pitchFamily="18" charset="0"/>
                            </a:rPr>
                            <m:t>+</m:t>
                          </m:r>
                        </m:sub>
                      </m:sSub>
                    </m:oMath>
                  </a14:m>
                  <a:endParaRPr lang="zh-CN" altLang="en-US" dirty="0">
                    <a:solidFill>
                      <a:srgbClr val="5A6099"/>
                    </a:solidFill>
                  </a:endParaRPr>
                </a:p>
              </p:txBody>
            </p:sp>
          </mc:Choice>
          <mc:Fallback xmlns="">
            <p:sp>
              <p:nvSpPr>
                <p:cNvPr id="21" name="矩形 20">
                  <a:extLst>
                    <a:ext uri="{FF2B5EF4-FFF2-40B4-BE49-F238E27FC236}">
                      <a16:creationId xmlns:a16="http://schemas.microsoft.com/office/drawing/2014/main" id="{E5826A7B-D0F5-4FD3-B6C2-5DA3F58C903A}"/>
                    </a:ext>
                  </a:extLst>
                </p:cNvPr>
                <p:cNvSpPr>
                  <a:spLocks noRot="1" noChangeAspect="1" noMove="1" noResize="1" noEditPoints="1" noAdjustHandles="1" noChangeArrowheads="1" noChangeShapeType="1" noTextEdit="1"/>
                </p:cNvSpPr>
                <p:nvPr/>
              </p:nvSpPr>
              <p:spPr>
                <a:xfrm>
                  <a:off x="9677030" y="4250880"/>
                  <a:ext cx="914770" cy="307777"/>
                </a:xfrm>
                <a:prstGeom prst="rect">
                  <a:avLst/>
                </a:prstGeom>
                <a:blipFill>
                  <a:blip r:embed="rId9"/>
                  <a:stretch>
                    <a:fillRect l="-2000" t="-1961" b="-19608"/>
                  </a:stretch>
                </a:blipFill>
              </p:spPr>
              <p:txBody>
                <a:bodyPr/>
                <a:lstStyle/>
                <a:p>
                  <a:r>
                    <a:rPr lang="zh-CN" altLang="en-US">
                      <a:noFill/>
                    </a:rPr>
                    <a:t> </a:t>
                  </a:r>
                </a:p>
              </p:txBody>
            </p:sp>
          </mc:Fallback>
        </mc:AlternateContent>
        <p:cxnSp>
          <p:nvCxnSpPr>
            <p:cNvPr id="22" name="直接箭头连接符 21">
              <a:extLst>
                <a:ext uri="{FF2B5EF4-FFF2-40B4-BE49-F238E27FC236}">
                  <a16:creationId xmlns:a16="http://schemas.microsoft.com/office/drawing/2014/main" id="{22D9C606-DDC0-4D01-A244-C71C858B6258}"/>
                </a:ext>
              </a:extLst>
            </p:cNvPr>
            <p:cNvCxnSpPr>
              <a:cxnSpLocks/>
              <a:stCxn id="21" idx="2"/>
            </p:cNvCxnSpPr>
            <p:nvPr/>
          </p:nvCxnSpPr>
          <p:spPr bwMode="auto">
            <a:xfrm>
              <a:off x="10134415" y="4558657"/>
              <a:ext cx="396593" cy="546743"/>
            </a:xfrm>
            <a:prstGeom prst="straightConnector1">
              <a:avLst/>
            </a:prstGeom>
            <a:ln>
              <a:solidFill>
                <a:srgbClr val="5A6099"/>
              </a:solidFill>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20" name="直接箭头连接符 19">
              <a:extLst>
                <a:ext uri="{FF2B5EF4-FFF2-40B4-BE49-F238E27FC236}">
                  <a16:creationId xmlns:a16="http://schemas.microsoft.com/office/drawing/2014/main" id="{CF0FEE1D-8128-4082-AB26-805BF828486F}"/>
                </a:ext>
              </a:extLst>
            </p:cNvPr>
            <p:cNvCxnSpPr>
              <a:cxnSpLocks/>
            </p:cNvCxnSpPr>
            <p:nvPr/>
          </p:nvCxnSpPr>
          <p:spPr bwMode="auto">
            <a:xfrm>
              <a:off x="11077384" y="4038600"/>
              <a:ext cx="510076" cy="242355"/>
            </a:xfrm>
            <a:prstGeom prst="straightConnector1">
              <a:avLst/>
            </a:prstGeom>
            <a:ln>
              <a:solidFill>
                <a:srgbClr val="4D3F7B"/>
              </a:solidFill>
              <a:headEnd type="none" w="med" len="med"/>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3" name="矩形 22">
                  <a:extLst>
                    <a:ext uri="{FF2B5EF4-FFF2-40B4-BE49-F238E27FC236}">
                      <a16:creationId xmlns:a16="http://schemas.microsoft.com/office/drawing/2014/main" id="{3E5D550C-32DC-4C19-AEDD-2FD55FFB48A4}"/>
                    </a:ext>
                  </a:extLst>
                </p:cNvPr>
                <p:cNvSpPr/>
                <p:nvPr/>
              </p:nvSpPr>
              <p:spPr>
                <a:xfrm>
                  <a:off x="11347762" y="4253906"/>
                  <a:ext cx="874697" cy="307777"/>
                </a:xfrm>
                <a:prstGeom prst="rect">
                  <a:avLst/>
                </a:prstGeom>
              </p:spPr>
              <p:txBody>
                <a:bodyPr wrap="square">
                  <a:spAutoFit/>
                </a:bodyPr>
                <a:lstStyle/>
                <a:p>
                  <a:r>
                    <a:rPr lang="en-US" altLang="zh-CN" sz="1400" dirty="0">
                      <a:solidFill>
                        <a:srgbClr val="42613F"/>
                      </a:solidFill>
                    </a:rPr>
                    <a:t>lQCD:</a:t>
                  </a:r>
                  <a:r>
                    <a:rPr lang="zh-CN" altLang="en-US" sz="1400" dirty="0">
                      <a:solidFill>
                        <a:srgbClr val="42613F"/>
                      </a:solidFill>
                    </a:rPr>
                    <a:t> </a:t>
                  </a:r>
                  <a14:m>
                    <m:oMath xmlns:m="http://schemas.openxmlformats.org/officeDocument/2006/math">
                      <m:sSub>
                        <m:sSubPr>
                          <m:ctrlPr>
                            <a:rPr lang="en-US" altLang="zh-CN" sz="1400" i="1">
                              <a:solidFill>
                                <a:srgbClr val="42613F"/>
                              </a:solidFill>
                              <a:latin typeface="Cambria Math" panose="02040503050406030204" pitchFamily="18" charset="0"/>
                            </a:rPr>
                          </m:ctrlPr>
                        </m:sSubPr>
                        <m:e>
                          <m:r>
                            <a:rPr lang="en-US" altLang="zh-CN" sz="1400" i="1">
                              <a:solidFill>
                                <a:srgbClr val="42613F"/>
                              </a:solidFill>
                              <a:latin typeface="Cambria Math" panose="02040503050406030204" pitchFamily="18" charset="0"/>
                            </a:rPr>
                            <m:t>𝑓</m:t>
                          </m:r>
                        </m:e>
                        <m:sub>
                          <m:r>
                            <a:rPr lang="en-US" altLang="zh-CN" sz="1400" i="1">
                              <a:solidFill>
                                <a:srgbClr val="42613F"/>
                              </a:solidFill>
                              <a:latin typeface="Cambria Math" panose="02040503050406030204" pitchFamily="18" charset="0"/>
                            </a:rPr>
                            <m:t>+</m:t>
                          </m:r>
                        </m:sub>
                      </m:sSub>
                    </m:oMath>
                  </a14:m>
                  <a:endParaRPr lang="zh-CN" altLang="en-US" sz="1400" dirty="0">
                    <a:solidFill>
                      <a:srgbClr val="42613F"/>
                    </a:solidFill>
                  </a:endParaRPr>
                </a:p>
              </p:txBody>
            </p:sp>
          </mc:Choice>
          <mc:Fallback xmlns="">
            <p:sp>
              <p:nvSpPr>
                <p:cNvPr id="23" name="矩形 22">
                  <a:extLst>
                    <a:ext uri="{FF2B5EF4-FFF2-40B4-BE49-F238E27FC236}">
                      <a16:creationId xmlns:a16="http://schemas.microsoft.com/office/drawing/2014/main" id="{3E5D550C-32DC-4C19-AEDD-2FD55FFB48A4}"/>
                    </a:ext>
                  </a:extLst>
                </p:cNvPr>
                <p:cNvSpPr>
                  <a:spLocks noRot="1" noChangeAspect="1" noMove="1" noResize="1" noEditPoints="1" noAdjustHandles="1" noChangeArrowheads="1" noChangeShapeType="1" noTextEdit="1"/>
                </p:cNvSpPr>
                <p:nvPr/>
              </p:nvSpPr>
              <p:spPr>
                <a:xfrm>
                  <a:off x="11347762" y="4253906"/>
                  <a:ext cx="874697" cy="307777"/>
                </a:xfrm>
                <a:prstGeom prst="rect">
                  <a:avLst/>
                </a:prstGeom>
                <a:blipFill>
                  <a:blip r:embed="rId10"/>
                  <a:stretch>
                    <a:fillRect l="-2083" t="-4000" b="-20000"/>
                  </a:stretch>
                </a:blipFill>
              </p:spPr>
              <p:txBody>
                <a:bodyPr/>
                <a:lstStyle/>
                <a:p>
                  <a:r>
                    <a:rPr lang="zh-CN" altLang="en-US">
                      <a:noFill/>
                    </a:rPr>
                    <a:t> </a:t>
                  </a:r>
                </a:p>
              </p:txBody>
            </p:sp>
          </mc:Fallback>
        </mc:AlternateContent>
        <p:cxnSp>
          <p:nvCxnSpPr>
            <p:cNvPr id="24" name="直接箭头连接符 23">
              <a:extLst>
                <a:ext uri="{FF2B5EF4-FFF2-40B4-BE49-F238E27FC236}">
                  <a16:creationId xmlns:a16="http://schemas.microsoft.com/office/drawing/2014/main" id="{73EF16CB-E621-4441-9FC4-D0CBBBE0D130}"/>
                </a:ext>
              </a:extLst>
            </p:cNvPr>
            <p:cNvCxnSpPr>
              <a:cxnSpLocks/>
            </p:cNvCxnSpPr>
            <p:nvPr/>
          </p:nvCxnSpPr>
          <p:spPr bwMode="auto">
            <a:xfrm flipV="1">
              <a:off x="10757355" y="4496261"/>
              <a:ext cx="689287" cy="318048"/>
            </a:xfrm>
            <a:prstGeom prst="straightConnector1">
              <a:avLst/>
            </a:prstGeom>
            <a:ln>
              <a:solidFill>
                <a:srgbClr val="4C6652"/>
              </a:solidFill>
              <a:headEnd type="none" w="med" len="med"/>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9" name="矩形 28">
                  <a:extLst>
                    <a:ext uri="{FF2B5EF4-FFF2-40B4-BE49-F238E27FC236}">
                      <a16:creationId xmlns:a16="http://schemas.microsoft.com/office/drawing/2014/main" id="{D7F6F81C-0C94-41F5-87B9-1611F6F61C5D}"/>
                    </a:ext>
                  </a:extLst>
                </p:cNvPr>
                <p:cNvSpPr/>
                <p:nvPr/>
              </p:nvSpPr>
              <p:spPr>
                <a:xfrm>
                  <a:off x="10365756" y="6016823"/>
                  <a:ext cx="914770" cy="307777"/>
                </a:xfrm>
                <a:prstGeom prst="rect">
                  <a:avLst/>
                </a:prstGeom>
              </p:spPr>
              <p:txBody>
                <a:bodyPr wrap="square">
                  <a:spAutoFit/>
                </a:bodyPr>
                <a:lstStyle/>
                <a:p>
                  <a:r>
                    <a:rPr lang="en-US" altLang="zh-CN" sz="1400" dirty="0">
                      <a:solidFill>
                        <a:srgbClr val="754881"/>
                      </a:solidFill>
                    </a:rPr>
                    <a:t>DSE:</a:t>
                  </a:r>
                  <a14:m>
                    <m:oMath xmlns:m="http://schemas.openxmlformats.org/officeDocument/2006/math">
                      <m:r>
                        <a:rPr lang="en-US" altLang="zh-CN" sz="1400">
                          <a:solidFill>
                            <a:srgbClr val="754881"/>
                          </a:solidFill>
                          <a:latin typeface="Cambria Math" panose="02040503050406030204" pitchFamily="18" charset="0"/>
                        </a:rPr>
                        <m:t> </m:t>
                      </m:r>
                      <m:sSub>
                        <m:sSubPr>
                          <m:ctrlPr>
                            <a:rPr lang="en-US" altLang="zh-CN" sz="1400" i="1">
                              <a:solidFill>
                                <a:srgbClr val="754881"/>
                              </a:solidFill>
                              <a:latin typeface="Cambria Math" panose="02040503050406030204" pitchFamily="18" charset="0"/>
                            </a:rPr>
                          </m:ctrlPr>
                        </m:sSubPr>
                        <m:e>
                          <m:r>
                            <a:rPr lang="en-US" altLang="zh-CN" sz="1400" i="1">
                              <a:solidFill>
                                <a:srgbClr val="754881"/>
                              </a:solidFill>
                              <a:latin typeface="Cambria Math" panose="02040503050406030204" pitchFamily="18" charset="0"/>
                            </a:rPr>
                            <m:t>𝑓</m:t>
                          </m:r>
                        </m:e>
                        <m:sub>
                          <m:r>
                            <a:rPr lang="en-US" altLang="zh-CN" sz="1400" i="1">
                              <a:solidFill>
                                <a:srgbClr val="754881"/>
                              </a:solidFill>
                              <a:latin typeface="Cambria Math" panose="02040503050406030204" pitchFamily="18" charset="0"/>
                            </a:rPr>
                            <m:t>0</m:t>
                          </m:r>
                        </m:sub>
                      </m:sSub>
                    </m:oMath>
                  </a14:m>
                  <a:endParaRPr lang="zh-CN" altLang="en-US" dirty="0">
                    <a:solidFill>
                      <a:srgbClr val="754881"/>
                    </a:solidFill>
                  </a:endParaRPr>
                </a:p>
              </p:txBody>
            </p:sp>
          </mc:Choice>
          <mc:Fallback xmlns="">
            <p:sp>
              <p:nvSpPr>
                <p:cNvPr id="29" name="矩形 28">
                  <a:extLst>
                    <a:ext uri="{FF2B5EF4-FFF2-40B4-BE49-F238E27FC236}">
                      <a16:creationId xmlns:a16="http://schemas.microsoft.com/office/drawing/2014/main" id="{D7F6F81C-0C94-41F5-87B9-1611F6F61C5D}"/>
                    </a:ext>
                  </a:extLst>
                </p:cNvPr>
                <p:cNvSpPr>
                  <a:spLocks noRot="1" noChangeAspect="1" noMove="1" noResize="1" noEditPoints="1" noAdjustHandles="1" noChangeArrowheads="1" noChangeShapeType="1" noTextEdit="1"/>
                </p:cNvSpPr>
                <p:nvPr/>
              </p:nvSpPr>
              <p:spPr>
                <a:xfrm>
                  <a:off x="10365756" y="6016823"/>
                  <a:ext cx="914770" cy="307777"/>
                </a:xfrm>
                <a:prstGeom prst="rect">
                  <a:avLst/>
                </a:prstGeom>
                <a:blipFill>
                  <a:blip r:embed="rId11"/>
                  <a:stretch>
                    <a:fillRect l="-2000" t="-3922" b="-19608"/>
                  </a:stretch>
                </a:blipFill>
              </p:spPr>
              <p:txBody>
                <a:bodyPr/>
                <a:lstStyle/>
                <a:p>
                  <a:r>
                    <a:rPr lang="zh-CN" altLang="en-US">
                      <a:noFill/>
                    </a:rPr>
                    <a:t> </a:t>
                  </a:r>
                </a:p>
              </p:txBody>
            </p:sp>
          </mc:Fallback>
        </mc:AlternateContent>
        <p:cxnSp>
          <p:nvCxnSpPr>
            <p:cNvPr id="30" name="直接箭头连接符 29">
              <a:extLst>
                <a:ext uri="{FF2B5EF4-FFF2-40B4-BE49-F238E27FC236}">
                  <a16:creationId xmlns:a16="http://schemas.microsoft.com/office/drawing/2014/main" id="{6DD69303-6C83-4A42-B443-95234A236112}"/>
                </a:ext>
              </a:extLst>
            </p:cNvPr>
            <p:cNvCxnSpPr>
              <a:cxnSpLocks/>
            </p:cNvCxnSpPr>
            <p:nvPr/>
          </p:nvCxnSpPr>
          <p:spPr bwMode="auto">
            <a:xfrm>
              <a:off x="10210800" y="5566513"/>
              <a:ext cx="382278" cy="450310"/>
            </a:xfrm>
            <a:prstGeom prst="straightConnector1">
              <a:avLst/>
            </a:prstGeom>
            <a:ln>
              <a:solidFill>
                <a:srgbClr val="754881"/>
              </a:solidFill>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32" name="直接箭头连接符 31">
              <a:extLst>
                <a:ext uri="{FF2B5EF4-FFF2-40B4-BE49-F238E27FC236}">
                  <a16:creationId xmlns:a16="http://schemas.microsoft.com/office/drawing/2014/main" id="{2F4F0C0A-AFEB-4A50-9247-7252FFDDCD29}"/>
                </a:ext>
              </a:extLst>
            </p:cNvPr>
            <p:cNvCxnSpPr>
              <a:cxnSpLocks/>
            </p:cNvCxnSpPr>
            <p:nvPr/>
          </p:nvCxnSpPr>
          <p:spPr bwMode="auto">
            <a:xfrm>
              <a:off x="11064229" y="5367254"/>
              <a:ext cx="382413" cy="572823"/>
            </a:xfrm>
            <a:prstGeom prst="straightConnector1">
              <a:avLst/>
            </a:prstGeom>
            <a:ln>
              <a:solidFill>
                <a:srgbClr val="903D45"/>
              </a:solidFill>
              <a:headEnd type="none" w="med" len="med"/>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3" name="矩形 32">
                  <a:extLst>
                    <a:ext uri="{FF2B5EF4-FFF2-40B4-BE49-F238E27FC236}">
                      <a16:creationId xmlns:a16="http://schemas.microsoft.com/office/drawing/2014/main" id="{5E17BAC6-5FEA-4B2F-AF38-95D94F5239B7}"/>
                    </a:ext>
                  </a:extLst>
                </p:cNvPr>
                <p:cNvSpPr/>
                <p:nvPr/>
              </p:nvSpPr>
              <p:spPr>
                <a:xfrm>
                  <a:off x="11271541" y="5940623"/>
                  <a:ext cx="874697" cy="307777"/>
                </a:xfrm>
                <a:prstGeom prst="rect">
                  <a:avLst/>
                </a:prstGeom>
              </p:spPr>
              <p:txBody>
                <a:bodyPr wrap="square">
                  <a:spAutoFit/>
                </a:bodyPr>
                <a:lstStyle/>
                <a:p>
                  <a:r>
                    <a:rPr lang="en-US" altLang="zh-CN" sz="1400" dirty="0">
                      <a:solidFill>
                        <a:srgbClr val="903D45"/>
                      </a:solidFill>
                    </a:rPr>
                    <a:t>lQCD:</a:t>
                  </a:r>
                  <a:r>
                    <a:rPr lang="zh-CN" altLang="en-US" sz="1400" dirty="0">
                      <a:solidFill>
                        <a:srgbClr val="903D45"/>
                      </a:solidFill>
                    </a:rPr>
                    <a:t> </a:t>
                  </a:r>
                  <a14:m>
                    <m:oMath xmlns:m="http://schemas.openxmlformats.org/officeDocument/2006/math">
                      <m:sSub>
                        <m:sSubPr>
                          <m:ctrlPr>
                            <a:rPr lang="en-US" altLang="zh-CN" sz="1400" i="1">
                              <a:solidFill>
                                <a:srgbClr val="903D45"/>
                              </a:solidFill>
                              <a:latin typeface="Cambria Math" panose="02040503050406030204" pitchFamily="18" charset="0"/>
                            </a:rPr>
                          </m:ctrlPr>
                        </m:sSubPr>
                        <m:e>
                          <m:r>
                            <a:rPr lang="en-US" altLang="zh-CN" sz="1400" i="1">
                              <a:solidFill>
                                <a:srgbClr val="903D45"/>
                              </a:solidFill>
                              <a:latin typeface="Cambria Math" panose="02040503050406030204" pitchFamily="18" charset="0"/>
                            </a:rPr>
                            <m:t>𝑓</m:t>
                          </m:r>
                        </m:e>
                        <m:sub>
                          <m:r>
                            <a:rPr lang="en-US" altLang="zh-CN" sz="1400" i="1">
                              <a:solidFill>
                                <a:srgbClr val="903D45"/>
                              </a:solidFill>
                              <a:latin typeface="Cambria Math" panose="02040503050406030204" pitchFamily="18" charset="0"/>
                            </a:rPr>
                            <m:t>0</m:t>
                          </m:r>
                        </m:sub>
                      </m:sSub>
                    </m:oMath>
                  </a14:m>
                  <a:endParaRPr lang="zh-CN" altLang="en-US" sz="1400" dirty="0">
                    <a:solidFill>
                      <a:srgbClr val="42613F"/>
                    </a:solidFill>
                  </a:endParaRPr>
                </a:p>
              </p:txBody>
            </p:sp>
          </mc:Choice>
          <mc:Fallback xmlns="">
            <p:sp>
              <p:nvSpPr>
                <p:cNvPr id="33" name="矩形 32">
                  <a:extLst>
                    <a:ext uri="{FF2B5EF4-FFF2-40B4-BE49-F238E27FC236}">
                      <a16:creationId xmlns:a16="http://schemas.microsoft.com/office/drawing/2014/main" id="{5E17BAC6-5FEA-4B2F-AF38-95D94F5239B7}"/>
                    </a:ext>
                  </a:extLst>
                </p:cNvPr>
                <p:cNvSpPr>
                  <a:spLocks noRot="1" noChangeAspect="1" noMove="1" noResize="1" noEditPoints="1" noAdjustHandles="1" noChangeArrowheads="1" noChangeShapeType="1" noTextEdit="1"/>
                </p:cNvSpPr>
                <p:nvPr/>
              </p:nvSpPr>
              <p:spPr>
                <a:xfrm>
                  <a:off x="11271541" y="5940623"/>
                  <a:ext cx="874697" cy="307777"/>
                </a:xfrm>
                <a:prstGeom prst="rect">
                  <a:avLst/>
                </a:prstGeom>
                <a:blipFill>
                  <a:blip r:embed="rId12"/>
                  <a:stretch>
                    <a:fillRect l="-2098" t="-4000" b="-20000"/>
                  </a:stretch>
                </a:blipFill>
              </p:spPr>
              <p:txBody>
                <a:bodyPr/>
                <a:lstStyle/>
                <a:p>
                  <a:r>
                    <a:rPr lang="zh-CN" altLang="en-US">
                      <a:noFill/>
                    </a:rPr>
                    <a:t> </a:t>
                  </a:r>
                </a:p>
              </p:txBody>
            </p:sp>
          </mc:Fallback>
        </mc:AlternateContent>
        <p:cxnSp>
          <p:nvCxnSpPr>
            <p:cNvPr id="34" name="直接箭头连接符 33">
              <a:extLst>
                <a:ext uri="{FF2B5EF4-FFF2-40B4-BE49-F238E27FC236}">
                  <a16:creationId xmlns:a16="http://schemas.microsoft.com/office/drawing/2014/main" id="{D9D2621F-2820-4FDB-8117-24265278F8CD}"/>
                </a:ext>
              </a:extLst>
            </p:cNvPr>
            <p:cNvCxnSpPr>
              <a:cxnSpLocks/>
            </p:cNvCxnSpPr>
            <p:nvPr/>
          </p:nvCxnSpPr>
          <p:spPr bwMode="auto">
            <a:xfrm>
              <a:off x="10744200" y="5489641"/>
              <a:ext cx="640058" cy="452987"/>
            </a:xfrm>
            <a:prstGeom prst="straightConnector1">
              <a:avLst/>
            </a:prstGeom>
            <a:ln>
              <a:solidFill>
                <a:srgbClr val="903C44"/>
              </a:solidFill>
              <a:headEnd type="none" w="med" len="med"/>
              <a:tailEnd type="triangle"/>
            </a:ln>
          </p:spPr>
          <p:style>
            <a:lnRef idx="2">
              <a:schemeClr val="accent1"/>
            </a:lnRef>
            <a:fillRef idx="0">
              <a:schemeClr val="accent1"/>
            </a:fillRef>
            <a:effectRef idx="1">
              <a:schemeClr val="accent1"/>
            </a:effectRef>
            <a:fontRef idx="minor">
              <a:schemeClr val="tx1"/>
            </a:fontRef>
          </p:style>
        </p:cxnSp>
      </p:grpSp>
      <p:sp>
        <p:nvSpPr>
          <p:cNvPr id="2" name="页脚占位符 1">
            <a:extLst>
              <a:ext uri="{FF2B5EF4-FFF2-40B4-BE49-F238E27FC236}">
                <a16:creationId xmlns:a16="http://schemas.microsoft.com/office/drawing/2014/main" id="{E6F3BD2C-E6A3-41B4-B3B0-367370C446AC}"/>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1603121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C9DC95F9-9356-4444-89CC-69E0412F4B1A}"/>
              </a:ext>
            </a:extLst>
          </p:cNvPr>
          <p:cNvPicPr>
            <a:picLocks noChangeAspect="1"/>
          </p:cNvPicPr>
          <p:nvPr/>
        </p:nvPicPr>
        <p:blipFill>
          <a:blip r:embed="rId3"/>
          <a:stretch>
            <a:fillRect/>
          </a:stretch>
        </p:blipFill>
        <p:spPr>
          <a:xfrm>
            <a:off x="432085" y="1447800"/>
            <a:ext cx="5968715" cy="2048683"/>
          </a:xfrm>
          <a:prstGeom prst="rect">
            <a:avLst/>
          </a:prstGeom>
        </p:spPr>
      </p:pic>
      <p:sp>
        <p:nvSpPr>
          <p:cNvPr id="6" name="Slide Number Placeholder 5"/>
          <p:cNvSpPr>
            <a:spLocks noGrp="1"/>
          </p:cNvSpPr>
          <p:nvPr>
            <p:ph type="sldNum" sz="quarter" idx="12"/>
          </p:nvPr>
        </p:nvSpPr>
        <p:spPr/>
        <p:txBody>
          <a:bodyPr/>
          <a:lstStyle/>
          <a:p>
            <a:fld id="{87034D8C-3CB4-402A-BC46-2AB14C0FE90A}" type="slidenum">
              <a:rPr lang="en-US" smtClean="0"/>
              <a:pPr/>
              <a:t>9</a:t>
            </a:fld>
            <a:endParaRPr lang="en-US"/>
          </a:p>
        </p:txBody>
      </p:sp>
      <p:sp>
        <p:nvSpPr>
          <p:cNvPr id="18" name="Title 1">
            <a:extLst>
              <a:ext uri="{FF2B5EF4-FFF2-40B4-BE49-F238E27FC236}">
                <a16:creationId xmlns:a16="http://schemas.microsoft.com/office/drawing/2014/main" id="{D53B6623-3095-4DC8-B518-265666ED8782}"/>
              </a:ext>
            </a:extLst>
          </p:cNvPr>
          <p:cNvSpPr txBox="1">
            <a:spLocks/>
          </p:cNvSpPr>
          <p:nvPr/>
        </p:nvSpPr>
        <p:spPr bwMode="auto">
          <a:xfrm>
            <a:off x="609600" y="228600"/>
            <a:ext cx="10972800" cy="68277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Branching fractions</a:t>
            </a:r>
            <a:endParaRPr 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p:pic>
        <p:nvPicPr>
          <p:cNvPr id="2" name="图片 1">
            <a:extLst>
              <a:ext uri="{FF2B5EF4-FFF2-40B4-BE49-F238E27FC236}">
                <a16:creationId xmlns:a16="http://schemas.microsoft.com/office/drawing/2014/main" id="{01421A54-5A2A-44E4-8843-5AE125B3AC28}"/>
              </a:ext>
            </a:extLst>
          </p:cNvPr>
          <p:cNvPicPr>
            <a:picLocks noChangeAspect="1"/>
          </p:cNvPicPr>
          <p:nvPr/>
        </p:nvPicPr>
        <p:blipFill>
          <a:blip r:embed="rId4"/>
          <a:stretch>
            <a:fillRect/>
          </a:stretch>
        </p:blipFill>
        <p:spPr>
          <a:xfrm>
            <a:off x="8134184" y="1553382"/>
            <a:ext cx="3753016" cy="4495801"/>
          </a:xfrm>
          <a:prstGeom prst="rect">
            <a:avLst/>
          </a:prstGeom>
        </p:spPr>
      </p:pic>
      <p:sp>
        <p:nvSpPr>
          <p:cNvPr id="5" name="文本框 4">
            <a:extLst>
              <a:ext uri="{FF2B5EF4-FFF2-40B4-BE49-F238E27FC236}">
                <a16:creationId xmlns:a16="http://schemas.microsoft.com/office/drawing/2014/main" id="{5842491B-E3BA-4075-AF52-D45753D3A1F1}"/>
              </a:ext>
            </a:extLst>
          </p:cNvPr>
          <p:cNvSpPr txBox="1"/>
          <p:nvPr/>
        </p:nvSpPr>
        <p:spPr>
          <a:xfrm>
            <a:off x="6664818" y="3388968"/>
            <a:ext cx="1524000" cy="2062103"/>
          </a:xfrm>
          <a:prstGeom prst="rect">
            <a:avLst/>
          </a:prstGeom>
          <a:solidFill>
            <a:schemeClr val="accent5">
              <a:lumMod val="20000"/>
              <a:lumOff val="80000"/>
            </a:schemeClr>
          </a:solidFill>
          <a:ln>
            <a:solidFill>
              <a:schemeClr val="bg1"/>
            </a:solidFill>
          </a:ln>
        </p:spPr>
        <p:txBody>
          <a:bodyPr wrap="square" rtlCol="0">
            <a:spAutoFit/>
          </a:bodyPr>
          <a:lstStyle/>
          <a:p>
            <a:r>
              <a:rPr lang="en-US" altLang="zh-CN" sz="1600" dirty="0">
                <a:solidFill>
                  <a:srgbClr val="A78543"/>
                </a:solidFill>
              </a:rPr>
              <a:t>E   empirical</a:t>
            </a:r>
          </a:p>
          <a:p>
            <a:r>
              <a:rPr lang="en-US" altLang="zh-CN" sz="1600" dirty="0">
                <a:solidFill>
                  <a:srgbClr val="373A6C"/>
                </a:solidFill>
              </a:rPr>
              <a:t>H  herein</a:t>
            </a:r>
          </a:p>
          <a:p>
            <a:r>
              <a:rPr lang="en-US" altLang="zh-CN" sz="1600" dirty="0">
                <a:solidFill>
                  <a:srgbClr val="7D7F47"/>
                </a:solidFill>
              </a:rPr>
              <a:t>I    sum rules</a:t>
            </a:r>
          </a:p>
          <a:p>
            <a:r>
              <a:rPr lang="en-US" altLang="zh-CN" sz="1600" dirty="0">
                <a:solidFill>
                  <a:srgbClr val="528851"/>
                </a:solidFill>
              </a:rPr>
              <a:t>II   quark model</a:t>
            </a:r>
          </a:p>
          <a:p>
            <a:r>
              <a:rPr lang="en-US" altLang="zh-CN" sz="1600" dirty="0">
                <a:solidFill>
                  <a:srgbClr val="5D6B43"/>
                </a:solidFill>
              </a:rPr>
              <a:t>III  sum rules</a:t>
            </a:r>
          </a:p>
          <a:p>
            <a:r>
              <a:rPr lang="en-US" altLang="zh-CN" sz="1600" dirty="0">
                <a:solidFill>
                  <a:srgbClr val="DE893A"/>
                </a:solidFill>
              </a:rPr>
              <a:t>IV  lQCD</a:t>
            </a:r>
          </a:p>
          <a:p>
            <a:r>
              <a:rPr lang="en-US" altLang="zh-CN" sz="1600" dirty="0">
                <a:solidFill>
                  <a:srgbClr val="6E3132"/>
                </a:solidFill>
              </a:rPr>
              <a:t>V   lQCD</a:t>
            </a:r>
          </a:p>
          <a:p>
            <a:r>
              <a:rPr lang="en-US" altLang="zh-CN" sz="1600" dirty="0">
                <a:solidFill>
                  <a:srgbClr val="C2BE7E"/>
                </a:solidFill>
              </a:rPr>
              <a:t>VI  lQCD</a:t>
            </a:r>
            <a:endParaRPr lang="zh-CN" altLang="en-US" sz="1600" dirty="0">
              <a:solidFill>
                <a:srgbClr val="C2BE7E"/>
              </a:solidFill>
            </a:endParaRPr>
          </a:p>
        </p:txBody>
      </p:sp>
      <p:pic>
        <p:nvPicPr>
          <p:cNvPr id="7" name="图片 6">
            <a:extLst>
              <a:ext uri="{FF2B5EF4-FFF2-40B4-BE49-F238E27FC236}">
                <a16:creationId xmlns:a16="http://schemas.microsoft.com/office/drawing/2014/main" id="{57F7DFFE-420C-451A-9E84-4686694D0FA3}"/>
              </a:ext>
            </a:extLst>
          </p:cNvPr>
          <p:cNvPicPr>
            <a:picLocks noChangeAspect="1"/>
          </p:cNvPicPr>
          <p:nvPr/>
        </p:nvPicPr>
        <p:blipFill>
          <a:blip r:embed="rId5"/>
          <a:stretch>
            <a:fillRect/>
          </a:stretch>
        </p:blipFill>
        <p:spPr>
          <a:xfrm>
            <a:off x="7309308" y="1135019"/>
            <a:ext cx="4107037" cy="473161"/>
          </a:xfrm>
          <a:prstGeom prst="rect">
            <a:avLst/>
          </a:prstGeom>
        </p:spPr>
      </p:pic>
      <p:sp>
        <p:nvSpPr>
          <p:cNvPr id="12" name="矩形 11">
            <a:extLst>
              <a:ext uri="{FF2B5EF4-FFF2-40B4-BE49-F238E27FC236}">
                <a16:creationId xmlns:a16="http://schemas.microsoft.com/office/drawing/2014/main" id="{CE2CD316-246F-4AB5-B466-0620FB1D8CFB}"/>
              </a:ext>
            </a:extLst>
          </p:cNvPr>
          <p:cNvSpPr/>
          <p:nvPr/>
        </p:nvSpPr>
        <p:spPr>
          <a:xfrm>
            <a:off x="6541560" y="762000"/>
            <a:ext cx="1840440" cy="369332"/>
          </a:xfrm>
          <a:prstGeom prst="rect">
            <a:avLst/>
          </a:prstGeom>
        </p:spPr>
        <p:txBody>
          <a:bodyPr wrap="none">
            <a:spAutoFit/>
          </a:bodyPr>
          <a:lstStyle/>
          <a:p>
            <a:r>
              <a:rPr lang="en-US" altLang="zh-CN" dirty="0">
                <a:solidFill>
                  <a:srgbClr val="A78543"/>
                </a:solidFill>
              </a:rPr>
              <a:t>Empirical results: </a:t>
            </a:r>
            <a:endParaRPr lang="zh-CN" altLang="en-US" dirty="0"/>
          </a:p>
        </p:txBody>
      </p:sp>
      <p:sp>
        <p:nvSpPr>
          <p:cNvPr id="13" name="矩形 12">
            <a:extLst>
              <a:ext uri="{FF2B5EF4-FFF2-40B4-BE49-F238E27FC236}">
                <a16:creationId xmlns:a16="http://schemas.microsoft.com/office/drawing/2014/main" id="{48CA7951-5409-4CEE-8B8C-6271517B2E5C}"/>
              </a:ext>
            </a:extLst>
          </p:cNvPr>
          <p:cNvSpPr/>
          <p:nvPr/>
        </p:nvSpPr>
        <p:spPr bwMode="auto">
          <a:xfrm>
            <a:off x="10716891" y="2637476"/>
            <a:ext cx="1398909" cy="2062103"/>
          </a:xfrm>
          <a:prstGeom prst="rect">
            <a:avLst/>
          </a:prstGeom>
          <a:no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fontAlgn="base">
              <a:spcBef>
                <a:spcPct val="0"/>
              </a:spcBef>
              <a:spcAft>
                <a:spcPct val="0"/>
              </a:spcAft>
            </a:pPr>
            <a:endParaRPr lang="zh-CN" altLang="en-US">
              <a:latin typeface="Calibri" pitchFamily="34" charset="0"/>
            </a:endParaRPr>
          </a:p>
        </p:txBody>
      </p:sp>
      <p:sp>
        <p:nvSpPr>
          <p:cNvPr id="9" name="矩形 8">
            <a:extLst>
              <a:ext uri="{FF2B5EF4-FFF2-40B4-BE49-F238E27FC236}">
                <a16:creationId xmlns:a16="http://schemas.microsoft.com/office/drawing/2014/main" id="{65802AFB-C3E8-4175-AD35-860E7E03861C}"/>
              </a:ext>
            </a:extLst>
          </p:cNvPr>
          <p:cNvSpPr/>
          <p:nvPr/>
        </p:nvSpPr>
        <p:spPr bwMode="auto">
          <a:xfrm>
            <a:off x="609600" y="2553092"/>
            <a:ext cx="5638800" cy="228600"/>
          </a:xfrm>
          <a:prstGeom prst="rect">
            <a:avLst/>
          </a:prstGeom>
          <a:noFill/>
          <a:ln w="1905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8" name="矩形 7">
            <a:extLst>
              <a:ext uri="{FF2B5EF4-FFF2-40B4-BE49-F238E27FC236}">
                <a16:creationId xmlns:a16="http://schemas.microsoft.com/office/drawing/2014/main" id="{564E98CD-8C52-4223-B562-56F9A1A87C3C}"/>
              </a:ext>
            </a:extLst>
          </p:cNvPr>
          <p:cNvSpPr/>
          <p:nvPr/>
        </p:nvSpPr>
        <p:spPr>
          <a:xfrm>
            <a:off x="8527874" y="457200"/>
            <a:ext cx="3054526" cy="830997"/>
          </a:xfrm>
          <a:prstGeom prst="rect">
            <a:avLst/>
          </a:prstGeom>
        </p:spPr>
        <p:txBody>
          <a:bodyPr wrap="square">
            <a:spAutoFit/>
          </a:bodyPr>
          <a:lstStyle/>
          <a:p>
            <a:r>
              <a:rPr lang="en-US" altLang="zh-CN" sz="1200" dirty="0">
                <a:solidFill>
                  <a:srgbClr val="555555"/>
                </a:solidFill>
                <a:latin typeface="Proxima Nova"/>
              </a:rPr>
              <a:t>R. </a:t>
            </a:r>
            <a:r>
              <a:rPr lang="en-US" altLang="zh-CN" sz="1200" dirty="0" err="1">
                <a:solidFill>
                  <a:srgbClr val="555555"/>
                </a:solidFill>
                <a:latin typeface="Proxima Nova"/>
              </a:rPr>
              <a:t>Aaij</a:t>
            </a:r>
            <a:r>
              <a:rPr lang="en-US" altLang="zh-CN" sz="1200" dirty="0">
                <a:solidFill>
                  <a:srgbClr val="555555"/>
                </a:solidFill>
                <a:latin typeface="Proxima Nova"/>
              </a:rPr>
              <a:t> et al</a:t>
            </a:r>
            <a:r>
              <a:rPr lang="en-US" altLang="zh-CN" sz="1200" i="1" dirty="0">
                <a:solidFill>
                  <a:srgbClr val="555555"/>
                </a:solidFill>
                <a:latin typeface="Proxima Nova"/>
              </a:rPr>
              <a:t>.</a:t>
            </a:r>
            <a:r>
              <a:rPr lang="en-US" altLang="zh-CN" sz="1200" dirty="0">
                <a:solidFill>
                  <a:srgbClr val="555555"/>
                </a:solidFill>
                <a:latin typeface="Proxima Nova"/>
              </a:rPr>
              <a:t> (</a:t>
            </a:r>
            <a:r>
              <a:rPr lang="en-US" altLang="zh-CN" sz="1200" dirty="0" err="1">
                <a:solidFill>
                  <a:srgbClr val="555555"/>
                </a:solidFill>
                <a:latin typeface="Proxima Nova"/>
              </a:rPr>
              <a:t>LHCb</a:t>
            </a:r>
            <a:r>
              <a:rPr lang="en-US" altLang="zh-CN" sz="1200" dirty="0">
                <a:solidFill>
                  <a:srgbClr val="555555"/>
                </a:solidFill>
                <a:latin typeface="Proxima Nova"/>
              </a:rPr>
              <a:t> Collaboration)</a:t>
            </a:r>
            <a:r>
              <a:rPr lang="en-US" altLang="zh-CN" i="1" dirty="0"/>
              <a:t> </a:t>
            </a:r>
          </a:p>
          <a:p>
            <a:r>
              <a:rPr lang="en-US" altLang="zh-CN" sz="1200" dirty="0">
                <a:solidFill>
                  <a:schemeClr val="accent6">
                    <a:lumMod val="75000"/>
                  </a:schemeClr>
                </a:solidFill>
                <a:latin typeface="Proxima Nova"/>
              </a:rPr>
              <a:t>Phys. Rev. Lett. 120 (2018) 12, 121801</a:t>
            </a:r>
          </a:p>
          <a:p>
            <a:r>
              <a:rPr lang="en-US" altLang="zh-CN" dirty="0"/>
              <a:t> </a:t>
            </a:r>
            <a:endParaRPr lang="en-US" altLang="zh-CN" sz="1200" b="0" i="0" dirty="0">
              <a:solidFill>
                <a:schemeClr val="accent6">
                  <a:lumMod val="75000"/>
                </a:schemeClr>
              </a:solidFill>
              <a:effectLst/>
              <a:latin typeface="Proxima Nova"/>
            </a:endParaRPr>
          </a:p>
        </p:txBody>
      </p:sp>
      <mc:AlternateContent xmlns:mc="http://schemas.openxmlformats.org/markup-compatibility/2006" xmlns:a14="http://schemas.microsoft.com/office/drawing/2010/main">
        <mc:Choice Requires="a14">
          <p:sp>
            <p:nvSpPr>
              <p:cNvPr id="19" name="Content Placeholder 2">
                <a:extLst>
                  <a:ext uri="{FF2B5EF4-FFF2-40B4-BE49-F238E27FC236}">
                    <a16:creationId xmlns:a16="http://schemas.microsoft.com/office/drawing/2014/main" id="{A46A6C3D-BAB7-48A3-82D1-5B6E4A327989}"/>
                  </a:ext>
                </a:extLst>
              </p:cNvPr>
              <p:cNvSpPr txBox="1">
                <a:spLocks/>
              </p:cNvSpPr>
              <p:nvPr/>
            </p:nvSpPr>
            <p:spPr bwMode="auto">
              <a:xfrm>
                <a:off x="215610" y="990599"/>
                <a:ext cx="6108990" cy="49530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algn="just"/>
                <a:r>
                  <a:rPr lang="en-US" altLang="zh-CN" sz="1800" kern="100" dirty="0"/>
                  <a:t>Branching fractions:</a:t>
                </a:r>
              </a:p>
              <a:p>
                <a:pPr algn="just"/>
                <a:endParaRPr lang="en-US" altLang="zh-CN" sz="1800" kern="100" dirty="0"/>
              </a:p>
              <a:p>
                <a:pPr algn="just"/>
                <a:endParaRPr lang="en-US" altLang="zh-CN" sz="2000" kern="100" dirty="0"/>
              </a:p>
              <a:p>
                <a:pPr algn="just"/>
                <a:endParaRPr lang="en-US" altLang="zh-CN" sz="2000" kern="100" dirty="0"/>
              </a:p>
              <a:p>
                <a:pPr algn="just"/>
                <a:endParaRPr lang="en-US" altLang="zh-CN" sz="2000" kern="100" dirty="0"/>
              </a:p>
              <a:p>
                <a:pPr algn="just"/>
                <a:endParaRPr lang="en-US" altLang="zh-CN" sz="2000" kern="100" dirty="0"/>
              </a:p>
              <a:p>
                <a:pPr algn="just"/>
                <a:endParaRPr lang="en-US" altLang="zh-CN" sz="2000" kern="100" dirty="0"/>
              </a:p>
              <a:p>
                <a:pPr algn="just"/>
                <a:r>
                  <a:rPr lang="en-US" altLang="zh-CN" sz="1600" dirty="0"/>
                  <a:t>For D </a:t>
                </a:r>
                <a14:m>
                  <m:oMath xmlns:m="http://schemas.openxmlformats.org/officeDocument/2006/math">
                    <m:r>
                      <a:rPr lang="en-US" altLang="zh-CN" sz="1600" i="1" dirty="0">
                        <a:latin typeface="Cambria Math" panose="02040503050406030204" pitchFamily="18" charset="0"/>
                      </a:rPr>
                      <m:t>→</m:t>
                    </m:r>
                    <m:r>
                      <a:rPr lang="en-US" altLang="zh-CN" sz="1600" b="0" i="1" dirty="0" smtClean="0">
                        <a:latin typeface="Cambria Math" panose="02040503050406030204" pitchFamily="18" charset="0"/>
                      </a:rPr>
                      <m:t> </m:t>
                    </m:r>
                  </m:oMath>
                </a14:m>
                <a:r>
                  <a:rPr lang="en-US" altLang="zh-CN" sz="1600" dirty="0"/>
                  <a:t>K: </a:t>
                </a:r>
                <a:r>
                  <a:rPr lang="en-US" altLang="zh-CN" sz="1600" kern="100" dirty="0"/>
                  <a:t>Using the value of |</a:t>
                </a:r>
                <a:r>
                  <a:rPr lang="en-US" altLang="zh-CN" sz="1600" kern="100" dirty="0" err="1"/>
                  <a:t>Vcs</a:t>
                </a:r>
                <a:r>
                  <a:rPr lang="en-US" altLang="zh-CN" sz="1600" kern="100" dirty="0"/>
                  <a:t>|=0.987(11) in PDG, both fractions exceed PDG values; but the ratio agrees within 1.4σ. The value |</a:t>
                </a:r>
                <a:r>
                  <a:rPr lang="en-US" altLang="zh-CN" sz="1600" kern="100" dirty="0" err="1"/>
                  <a:t>Vcs</a:t>
                </a:r>
                <a:r>
                  <a:rPr lang="en-US" altLang="zh-CN" sz="1600" kern="100" dirty="0"/>
                  <a:t>| = 0.937(17) combined with our form factors delivers branching fractions in agreement with the PDG values. </a:t>
                </a:r>
              </a:p>
              <a:p>
                <a:pPr algn="just"/>
                <a:r>
                  <a:rPr lang="en-US" altLang="zh-CN" sz="1600" kern="100" dirty="0"/>
                  <a:t>Our inferred value is both a match for and more precise than one of the two used by the PDG to arrive at the average 0.987(11). Using |</a:t>
                </a:r>
                <a:r>
                  <a:rPr lang="en-US" altLang="zh-CN" sz="1600" kern="100" dirty="0" err="1"/>
                  <a:t>Vcs</a:t>
                </a:r>
                <a:r>
                  <a:rPr lang="en-US" altLang="zh-CN" sz="1600" kern="100" dirty="0"/>
                  <a:t>| = 0.937(17) instead to compute this average, one finds </a:t>
                </a:r>
              </a:p>
              <a:p>
                <a:pPr marL="0" indent="0" algn="ctr">
                  <a:buNone/>
                </a:pPr>
                <a:r>
                  <a:rPr lang="en-US" altLang="zh-CN" sz="1600" kern="100" dirty="0"/>
                  <a:t>|</a:t>
                </a:r>
                <a:r>
                  <a:rPr lang="en-US" altLang="zh-CN" sz="1600" kern="100" dirty="0" err="1"/>
                  <a:t>Vcs</a:t>
                </a:r>
                <a:r>
                  <a:rPr lang="en-US" altLang="zh-CN" sz="1600" kern="100" dirty="0"/>
                  <a:t>| = 0.974(10)</a:t>
                </a:r>
                <a:endParaRPr lang="en-US" altLang="zh-CN" sz="1800" kern="0" dirty="0"/>
              </a:p>
            </p:txBody>
          </p:sp>
        </mc:Choice>
        <mc:Fallback xmlns="">
          <p:sp>
            <p:nvSpPr>
              <p:cNvPr id="19" name="Content Placeholder 2">
                <a:extLst>
                  <a:ext uri="{FF2B5EF4-FFF2-40B4-BE49-F238E27FC236}">
                    <a16:creationId xmlns:a16="http://schemas.microsoft.com/office/drawing/2014/main" id="{A46A6C3D-BAB7-48A3-82D1-5B6E4A327989}"/>
                  </a:ext>
                </a:extLst>
              </p:cNvPr>
              <p:cNvSpPr txBox="1">
                <a:spLocks noRot="1" noChangeAspect="1" noMove="1" noResize="1" noEditPoints="1" noAdjustHandles="1" noChangeArrowheads="1" noChangeShapeType="1" noTextEdit="1"/>
              </p:cNvSpPr>
              <p:nvPr/>
            </p:nvSpPr>
            <p:spPr bwMode="auto">
              <a:xfrm>
                <a:off x="215610" y="990599"/>
                <a:ext cx="6108990" cy="4953001"/>
              </a:xfrm>
              <a:prstGeom prst="rect">
                <a:avLst/>
              </a:prstGeom>
              <a:blipFill>
                <a:blip r:embed="rId6"/>
                <a:stretch>
                  <a:fillRect l="-598" t="-615" r="-499"/>
                </a:stretch>
              </a:blipFill>
              <a:ln w="9525">
                <a:noFill/>
                <a:miter lim="800000"/>
                <a:headEnd/>
                <a:tailEnd/>
              </a:ln>
              <a:effectLst/>
            </p:spPr>
            <p:txBody>
              <a:bodyPr/>
              <a:lstStyle/>
              <a:p>
                <a:r>
                  <a:rPr lang="zh-CN" altLang="en-US">
                    <a:noFill/>
                  </a:rPr>
                  <a:t> </a:t>
                </a:r>
              </a:p>
            </p:txBody>
          </p:sp>
        </mc:Fallback>
      </mc:AlternateContent>
      <p:sp>
        <p:nvSpPr>
          <p:cNvPr id="10" name="矩形: 圆角 9">
            <a:extLst>
              <a:ext uri="{FF2B5EF4-FFF2-40B4-BE49-F238E27FC236}">
                <a16:creationId xmlns:a16="http://schemas.microsoft.com/office/drawing/2014/main" id="{BC50BED0-AE77-40E4-B329-F9D84291809B}"/>
              </a:ext>
            </a:extLst>
          </p:cNvPr>
          <p:cNvSpPr/>
          <p:nvPr/>
        </p:nvSpPr>
        <p:spPr bwMode="auto">
          <a:xfrm>
            <a:off x="3581400" y="3496483"/>
            <a:ext cx="1371600" cy="313517"/>
          </a:xfrm>
          <a:prstGeom prst="roundRect">
            <a:avLst/>
          </a:prstGeom>
          <a:noFill/>
          <a:ln>
            <a:solidFill>
              <a:srgbClr val="FF0000"/>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24" name="矩形: 圆角 23">
            <a:extLst>
              <a:ext uri="{FF2B5EF4-FFF2-40B4-BE49-F238E27FC236}">
                <a16:creationId xmlns:a16="http://schemas.microsoft.com/office/drawing/2014/main" id="{ECA26B7B-CBF3-462C-AF85-BDC03A06C5BE}"/>
              </a:ext>
            </a:extLst>
          </p:cNvPr>
          <p:cNvSpPr/>
          <p:nvPr/>
        </p:nvSpPr>
        <p:spPr bwMode="auto">
          <a:xfrm>
            <a:off x="1143000" y="3982259"/>
            <a:ext cx="1600200" cy="313517"/>
          </a:xfrm>
          <a:prstGeom prst="roundRect">
            <a:avLst/>
          </a:prstGeom>
          <a:noFill/>
          <a:ln>
            <a:solidFill>
              <a:srgbClr val="FF0000"/>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25" name="矩形: 圆角 24">
            <a:extLst>
              <a:ext uri="{FF2B5EF4-FFF2-40B4-BE49-F238E27FC236}">
                <a16:creationId xmlns:a16="http://schemas.microsoft.com/office/drawing/2014/main" id="{5806AA3C-9D0E-44DB-A54E-DAE74B7BA3FB}"/>
              </a:ext>
            </a:extLst>
          </p:cNvPr>
          <p:cNvSpPr/>
          <p:nvPr/>
        </p:nvSpPr>
        <p:spPr bwMode="auto">
          <a:xfrm>
            <a:off x="609600" y="5030817"/>
            <a:ext cx="1504950" cy="313517"/>
          </a:xfrm>
          <a:prstGeom prst="roundRect">
            <a:avLst/>
          </a:prstGeom>
          <a:noFill/>
          <a:ln>
            <a:solidFill>
              <a:srgbClr val="FF0000"/>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26" name="矩形: 圆角 25">
            <a:extLst>
              <a:ext uri="{FF2B5EF4-FFF2-40B4-BE49-F238E27FC236}">
                <a16:creationId xmlns:a16="http://schemas.microsoft.com/office/drawing/2014/main" id="{04F191D9-81EF-4795-B98D-BE71BDEFEBCA}"/>
              </a:ext>
            </a:extLst>
          </p:cNvPr>
          <p:cNvSpPr/>
          <p:nvPr/>
        </p:nvSpPr>
        <p:spPr bwMode="auto">
          <a:xfrm>
            <a:off x="2508540" y="5294312"/>
            <a:ext cx="1504950" cy="313517"/>
          </a:xfrm>
          <a:prstGeom prst="roundRect">
            <a:avLst/>
          </a:prstGeom>
          <a:noFill/>
          <a:ln>
            <a:solidFill>
              <a:srgbClr val="FF0000"/>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4" name="页脚占位符 3">
            <a:extLst>
              <a:ext uri="{FF2B5EF4-FFF2-40B4-BE49-F238E27FC236}">
                <a16:creationId xmlns:a16="http://schemas.microsoft.com/office/drawing/2014/main" id="{FF5BF3A4-78ED-44B7-9366-35EB192C4F8E}"/>
              </a:ext>
            </a:extLst>
          </p:cNvPr>
          <p:cNvSpPr>
            <a:spLocks noGrp="1"/>
          </p:cNvSpPr>
          <p:nvPr>
            <p:ph type="ftr" sz="quarter" idx="11"/>
          </p:nvPr>
        </p:nvSpPr>
        <p:spPr/>
        <p:txBody>
          <a:bodyPr/>
          <a:lstStyle/>
          <a:p>
            <a:r>
              <a:rPr lang="en-US"/>
              <a:t>Semileptonic decays of heavy + light and heavy + light mesons. yao.zhaoqian@foxmail.com; zyao@ectstar.eu</a:t>
            </a:r>
            <a:endParaRPr lang="en-US" dirty="0"/>
          </a:p>
        </p:txBody>
      </p:sp>
    </p:spTree>
    <p:extLst>
      <p:ext uri="{BB962C8B-B14F-4D97-AF65-F5344CB8AC3E}">
        <p14:creationId xmlns:p14="http://schemas.microsoft.com/office/powerpoint/2010/main" val="3908262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9">
                                            <p:txEl>
                                              <p:pRg st="9" end="9"/>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childTnLst>
                                </p:cTn>
                              </p:par>
                              <p:par>
                                <p:cTn id="45" presetID="1" presetClass="exit" presetSubtype="0" fill="hold" grpId="1" nodeType="withEffect">
                                  <p:stCondLst>
                                    <p:cond delay="0"/>
                                  </p:stCondLst>
                                  <p:childTnLst>
                                    <p:set>
                                      <p:cBhvr>
                                        <p:cTn id="46" dur="1" fill="hold">
                                          <p:stCondLst>
                                            <p:cond delay="0"/>
                                          </p:stCondLst>
                                        </p:cTn>
                                        <p:tgtEl>
                                          <p:spTgt spid="9"/>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10"/>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24"/>
                                        </p:tgtEl>
                                        <p:attrNameLst>
                                          <p:attrName>style.visibility</p:attrName>
                                        </p:attrNameLst>
                                      </p:cBhvr>
                                      <p:to>
                                        <p:strVal val="hidden"/>
                                      </p:to>
                                    </p:set>
                                  </p:childTnLst>
                                </p:cTn>
                              </p:par>
                              <p:par>
                                <p:cTn id="51" presetID="1" presetClass="exit" presetSubtype="0" fill="hold" grpId="1" nodeType="withEffect">
                                  <p:stCondLst>
                                    <p:cond delay="0"/>
                                  </p:stCondLst>
                                  <p:childTnLst>
                                    <p:set>
                                      <p:cBhvr>
                                        <p:cTn id="52" dur="1" fill="hold">
                                          <p:stCondLst>
                                            <p:cond delay="0"/>
                                          </p:stCondLst>
                                        </p:cTn>
                                        <p:tgtEl>
                                          <p:spTgt spid="25"/>
                                        </p:tgtEl>
                                        <p:attrNameLst>
                                          <p:attrName>style.visibility</p:attrName>
                                        </p:attrNameLst>
                                      </p:cBhvr>
                                      <p:to>
                                        <p:strVal val="hidden"/>
                                      </p:to>
                                    </p:set>
                                  </p:childTnLst>
                                </p:cTn>
                              </p:par>
                              <p:par>
                                <p:cTn id="53" presetID="1" presetClass="exit" presetSubtype="0" fill="hold" grpId="1" nodeType="withEffect">
                                  <p:stCondLst>
                                    <p:cond delay="0"/>
                                  </p:stCondLst>
                                  <p:childTnLst>
                                    <p:set>
                                      <p:cBhvr>
                                        <p:cTn id="54" dur="1" fill="hold">
                                          <p:stCondLst>
                                            <p:cond delay="0"/>
                                          </p:stCondLst>
                                        </p:cTn>
                                        <p:tgtEl>
                                          <p:spTgt spid="26"/>
                                        </p:tgtEl>
                                        <p:attrNameLst>
                                          <p:attrName>style.visibility</p:attrName>
                                        </p:attrNameLst>
                                      </p:cBhvr>
                                      <p:to>
                                        <p:strVal val="hidden"/>
                                      </p:to>
                                    </p:set>
                                  </p:childTnLst>
                                </p:cTn>
                              </p:par>
                              <p:par>
                                <p:cTn id="55" presetID="1" presetClass="entr" presetSubtype="0"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p:bldP spid="9" grpId="0" animBg="1"/>
      <p:bldP spid="9" grpId="1" animBg="1"/>
      <p:bldP spid="8" grpId="0"/>
      <p:bldP spid="10" grpId="0" animBg="1"/>
      <p:bldP spid="10" grpId="1" animBg="1"/>
      <p:bldP spid="24" grpId="0" animBg="1"/>
      <p:bldP spid="24" grpId="1" animBg="1"/>
      <p:bldP spid="25" grpId="0" animBg="1"/>
      <p:bldP spid="25" grpId="1" animBg="1"/>
      <p:bldP spid="26" grpId="0" animBg="1"/>
      <p:bldP spid="26" grpId="1" animBg="1"/>
    </p:bldLst>
  </p:timing>
</p:sld>
</file>

<file path=ppt/theme/theme1.xml><?xml version="1.0" encoding="utf-8"?>
<a:theme xmlns:a="http://schemas.openxmlformats.org/drawingml/2006/main" name="blue_2007">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Blue design">
      <a:majorFont>
        <a:latin typeface="Trebuchet MS"/>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defRPr>
        </a:defPPr>
      </a:lstStyle>
    </a:lnDef>
  </a:objectDefaults>
  <a:extraClrSchemeLst>
    <a:extraClrScheme>
      <a:clrScheme name="Blue design 1">
        <a:dk1>
          <a:srgbClr val="616161"/>
        </a:dk1>
        <a:lt1>
          <a:srgbClr val="FFFFFF"/>
        </a:lt1>
        <a:dk2>
          <a:srgbClr val="1F497D"/>
        </a:dk2>
        <a:lt2>
          <a:srgbClr val="D2D2D2"/>
        </a:lt2>
        <a:accent1>
          <a:srgbClr val="5C0426"/>
        </a:accent1>
        <a:accent2>
          <a:srgbClr val="9D7D9E"/>
        </a:accent2>
        <a:accent3>
          <a:srgbClr val="FFFFFF"/>
        </a:accent3>
        <a:accent4>
          <a:srgbClr val="525252"/>
        </a:accent4>
        <a:accent5>
          <a:srgbClr val="B5AAAC"/>
        </a:accent5>
        <a:accent6>
          <a:srgbClr val="8E718F"/>
        </a:accent6>
        <a:hlink>
          <a:srgbClr val="253D51"/>
        </a:hlink>
        <a:folHlink>
          <a:srgbClr val="0D204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TotalTime>
  <Words>4217</Words>
  <Application>Microsoft Office PowerPoint</Application>
  <PresentationFormat>宽屏</PresentationFormat>
  <Paragraphs>435</Paragraphs>
  <Slides>27</Slides>
  <Notes>27</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27</vt:i4>
      </vt:variant>
    </vt:vector>
  </HeadingPairs>
  <TitlesOfParts>
    <vt:vector size="43" baseType="lpstr">
      <vt:lpstr>Adobe Hebrew</vt:lpstr>
      <vt:lpstr>AdvOT19ee2aa8.B</vt:lpstr>
      <vt:lpstr>AdvOT483a8203</vt:lpstr>
      <vt:lpstr>AdvOTb748f40a.I</vt:lpstr>
      <vt:lpstr>-apple-system</vt:lpstr>
      <vt:lpstr>Microsoft YaHei UI</vt:lpstr>
      <vt:lpstr>Proxima Nova</vt:lpstr>
      <vt:lpstr>等线</vt:lpstr>
      <vt:lpstr>宋体</vt:lpstr>
      <vt:lpstr>Arial</vt:lpstr>
      <vt:lpstr>Calibri</vt:lpstr>
      <vt:lpstr>Cambria Math</vt:lpstr>
      <vt:lpstr>Times New Roman</vt:lpstr>
      <vt:lpstr>Trebuchet MS</vt:lpstr>
      <vt:lpstr>Wingdings</vt:lpstr>
      <vt:lpstr>blue_2007</vt:lpstr>
      <vt:lpstr>Semileptonic decays of heavy+light and heavy+heavy mesons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QCD’s Running Coupling</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Semileptonic decays of heavy+light and heavy+heavy mesons</dc:title>
  <dc:creator>姚照千</dc:creator>
  <cp:lastModifiedBy>姚照千</cp:lastModifiedBy>
  <cp:revision>3</cp:revision>
  <dcterms:created xsi:type="dcterms:W3CDTF">2022-11-08T13:28:50Z</dcterms:created>
  <dcterms:modified xsi:type="dcterms:W3CDTF">2022-11-08T16:48:00Z</dcterms:modified>
</cp:coreProperties>
</file>