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2" r:id="rId1"/>
    <p:sldMasterId id="2147483684" r:id="rId2"/>
    <p:sldMasterId id="2147483697" r:id="rId3"/>
    <p:sldMasterId id="2147483710" r:id="rId4"/>
  </p:sldMasterIdLst>
  <p:notesMasterIdLst>
    <p:notesMasterId r:id="rId36"/>
  </p:notesMasterIdLst>
  <p:handoutMasterIdLst>
    <p:handoutMasterId r:id="rId37"/>
  </p:handoutMasterIdLst>
  <p:sldIdLst>
    <p:sldId id="1291" r:id="rId5"/>
    <p:sldId id="285" r:id="rId6"/>
    <p:sldId id="1350" r:id="rId7"/>
    <p:sldId id="728" r:id="rId8"/>
    <p:sldId id="939" r:id="rId9"/>
    <p:sldId id="810" r:id="rId10"/>
    <p:sldId id="288" r:id="rId11"/>
    <p:sldId id="660" r:id="rId12"/>
    <p:sldId id="261" r:id="rId13"/>
    <p:sldId id="266" r:id="rId14"/>
    <p:sldId id="1352" r:id="rId15"/>
    <p:sldId id="270" r:id="rId16"/>
    <p:sldId id="302" r:id="rId17"/>
    <p:sldId id="1332" r:id="rId18"/>
    <p:sldId id="1353" r:id="rId19"/>
    <p:sldId id="1334" r:id="rId20"/>
    <p:sldId id="1333" r:id="rId21"/>
    <p:sldId id="1347" r:id="rId22"/>
    <p:sldId id="1328" r:id="rId23"/>
    <p:sldId id="1329" r:id="rId24"/>
    <p:sldId id="1344" r:id="rId25"/>
    <p:sldId id="257" r:id="rId26"/>
    <p:sldId id="1338" r:id="rId27"/>
    <p:sldId id="1324" r:id="rId28"/>
    <p:sldId id="1325" r:id="rId29"/>
    <p:sldId id="1331" r:id="rId30"/>
    <p:sldId id="272" r:id="rId31"/>
    <p:sldId id="1351" r:id="rId32"/>
    <p:sldId id="1346" r:id="rId33"/>
    <p:sldId id="1349" r:id="rId34"/>
    <p:sldId id="1342" r:id="rId3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00FF"/>
    <a:srgbClr val="FFA6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562"/>
    <p:restoredTop sz="91565" autoAdjust="0"/>
  </p:normalViewPr>
  <p:slideViewPr>
    <p:cSldViewPr snapToGrid="0">
      <p:cViewPr varScale="1">
        <p:scale>
          <a:sx n="104" d="100"/>
          <a:sy n="104" d="100"/>
        </p:scale>
        <p:origin x="208" y="4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1B6137-08B8-6B44-825A-369A0A04651B}" type="datetime1">
              <a:rPr lang="en-US" smtClean="0"/>
              <a:t>11/7/22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238738-CCAE-CB42-B9CE-7D4ADC737E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61653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304121-5EED-3242-B8A9-8960A72F0541}" type="datetime1">
              <a:rPr lang="en-US" smtClean="0"/>
              <a:t>11/7/22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14A986-0BA2-2B46-A703-72A1F09AE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24519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4A986-0BA2-2B46-A703-72A1F09AEA7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0799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lang="en-US" sz="120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611CF7-5005-43FE-83F8-F59B6FC0F0A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18644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4A986-0BA2-2B46-A703-72A1F09AEA7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4436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Light front was first proposed by Dirac, at 1949. </a:t>
            </a:r>
          </a:p>
          <a:p>
            <a:r>
              <a:rPr lang="en-US" dirty="0"/>
              <a:t>1. First, what is light-front.</a:t>
            </a:r>
            <a:r>
              <a:rPr lang="en-US" baseline="0" dirty="0"/>
              <a:t>  Different from equal time theory. </a:t>
            </a:r>
            <a:r>
              <a:rPr lang="en-US" dirty="0"/>
              <a:t>We define light-front time as a linear combination of the regular time and one of the spatial coordinate, usually we choose z direction.</a:t>
            </a:r>
            <a:r>
              <a:rPr lang="zh-CN" altLang="en-US" dirty="0"/>
              <a:t> </a:t>
            </a:r>
            <a:endParaRPr lang="en-US" altLang="zh-CN" dirty="0"/>
          </a:p>
          <a:p>
            <a:pPr marL="228600" indent="-228600">
              <a:buAutoNum type="arabicPeriod" startAt="2"/>
            </a:pPr>
            <a:r>
              <a:rPr lang="en-US" dirty="0"/>
              <a:t>So our field quantized</a:t>
            </a:r>
            <a:r>
              <a:rPr lang="en-US" baseline="0" dirty="0"/>
              <a:t> at this equal light-front time plane. Where in equal time quantization, they quantized at this equal time plane. </a:t>
            </a:r>
          </a:p>
          <a:p>
            <a:pPr marL="228600" indent="-228600">
              <a:buAutoNum type="arabicPeriod" startAt="2"/>
            </a:pPr>
            <a:r>
              <a:rPr lang="en-US" baseline="0" dirty="0"/>
              <a:t>X minus is longitudinal coordinate. P minus is light front Hamiltonian. P plus is longitudinal momentum.</a:t>
            </a:r>
          </a:p>
          <a:p>
            <a:pPr marL="228600" indent="-228600">
              <a:buAutoNum type="arabicPeriod" startAt="2"/>
            </a:pPr>
            <a:r>
              <a:rPr lang="en-US" baseline="0" dirty="0"/>
              <a:t>This is light front version of </a:t>
            </a:r>
            <a:r>
              <a:rPr lang="en-US" baseline="0" dirty="0" err="1"/>
              <a:t>schordinger</a:t>
            </a:r>
            <a:r>
              <a:rPr lang="en-US" baseline="0" dirty="0"/>
              <a:t> equation.</a:t>
            </a:r>
          </a:p>
          <a:p>
            <a:pPr marL="228600" indent="-228600">
              <a:buAutoNum type="arabicPeriod" startAt="2"/>
            </a:pPr>
            <a:r>
              <a:rPr lang="en-US" baseline="0" dirty="0"/>
              <a:t>Please note that it is not just a </a:t>
            </a:r>
            <a:r>
              <a:rPr lang="en-US" baseline="0" dirty="0" err="1"/>
              <a:t>coodernate</a:t>
            </a:r>
            <a:r>
              <a:rPr lang="en-US" baseline="0" dirty="0"/>
              <a:t> transformation, it is a new theory in a different quantization.</a:t>
            </a:r>
          </a:p>
          <a:p>
            <a:pPr marL="228600" indent="-228600">
              <a:buAutoNum type="arabicPeriod" startAt="2"/>
            </a:pPr>
            <a:r>
              <a:rPr lang="en-US" baseline="0" dirty="0"/>
              <a:t>Why go to light front? For we can get Frame Independent wavefunction. Which </a:t>
            </a:r>
            <a:r>
              <a:rPr lang="en-US" baseline="0" dirty="0" err="1"/>
              <a:t>encods</a:t>
            </a:r>
            <a:r>
              <a:rPr lang="en-US" baseline="0" dirty="0"/>
              <a:t> all the information of the bound state structure. It has simple vacuum structure. The theory is boost invariant. And there is no square root in Hamiltonian p minus.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611CF7-5005-43FE-83F8-F59B6FC0F0A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73438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611CF7-5005-43FE-83F8-F59B6FC0F0A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04682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6E599A-3C56-C546-A32C-3532B2CDCA8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9882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14A986-0BA2-2B46-A703-72A1F09AEA7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0496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7C5626-D766-B849-9E7B-135F3EF2E95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7775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14A986-0BA2-2B46-A703-72A1F09AEA79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408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447DF-2977-9442-8CA2-0F736BCBBBD0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11/7/22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DC8-A4D3-2743-AEB8-B10DCFDD24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41965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B22DE-9487-A842-891C-7173C787117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11/7/22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DC8-A4D3-2743-AEB8-B10DCFDD24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63001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D32FF-E89B-804B-A931-5F0630A03154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11/7/22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DC8-A4D3-2743-AEB8-B10DCFDD24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539772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95FBC-71CE-E947-95D2-68B8880A4954}" type="datetime1">
              <a:rPr lang="en-US" smtClean="0"/>
              <a:t>11/7/22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17E62-5302-CA42-88E9-9567224DC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6878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07F91-A023-EE44-AFBC-A9252B91554E}" type="datetime1">
              <a:rPr lang="en-US" smtClean="0"/>
              <a:t>11/7/22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17E62-5302-CA42-88E9-9567224DC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2509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53D1E-6237-9B4C-B8D6-BD384197BE5C}" type="datetime1">
              <a:rPr lang="en-US" smtClean="0"/>
              <a:t>11/7/22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17E62-5302-CA42-88E9-9567224DC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8851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57C4E-ACCF-A74E-9099-55ED9CB16852}" type="datetime1">
              <a:rPr lang="en-US" smtClean="0"/>
              <a:t>11/7/22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17E62-5302-CA42-88E9-9567224DC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1829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8D631-178B-E04B-9067-9BB8AD19ABE9}" type="datetime1">
              <a:rPr lang="en-US" smtClean="0"/>
              <a:t>11/7/22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17E62-5302-CA42-88E9-9567224DC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3631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56902-31D6-5D46-BCFD-10334FEAEA38}" type="datetime1">
              <a:rPr lang="en-US" smtClean="0"/>
              <a:t>11/7/22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17E62-5302-CA42-88E9-9567224DC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5054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972E0-4A26-5E49-84D8-182CE7FA1E07}" type="datetime1">
              <a:rPr lang="en-US" smtClean="0"/>
              <a:t>11/7/22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17E62-5302-CA42-88E9-9567224DC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8372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EB911-7DEB-6B4E-BAA8-C94C43402CC1}" type="datetime1">
              <a:rPr lang="en-US" smtClean="0"/>
              <a:t>11/7/22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17E62-5302-CA42-88E9-9567224DC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488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7301B-4120-DA46-B929-8F62FF80C073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11/7/22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DC8-A4D3-2743-AEB8-B10DCFDD24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746555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71C0D-6C07-724C-9AAF-BB672E1E6B6F}" type="datetime1">
              <a:rPr lang="en-US" smtClean="0"/>
              <a:t>11/7/22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17E62-5302-CA42-88E9-9567224DC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7739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75E60-8AA6-D84D-B09E-8426821CE713}" type="datetime1">
              <a:rPr lang="en-US" smtClean="0"/>
              <a:t>11/7/22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17E62-5302-CA42-88E9-9567224DC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6680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0C365-94BE-AB40-9972-A50BD184BEC2}" type="datetime1">
              <a:rPr lang="en-US" smtClean="0"/>
              <a:t>11/7/22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17E62-5302-CA42-88E9-9567224DC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859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41A31B-28A7-A846-928E-6FA92D9AB7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363C0A-9405-7D43-83BB-1794072797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1906BF-3F39-E941-846A-32A38C085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807AA-A540-3C40-9909-E671B7157578}" type="datetime1">
              <a:rPr lang="en-US" smtClean="0"/>
              <a:t>11/7/22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6E06DB-4C45-2A43-A5CA-23091C6685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989807-0419-A54C-9DC0-E6429EF9A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BD6D5-00D4-004C-9D81-85AE6257A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9297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30DDD6-FD3B-774A-8D2C-3C250D20FC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BC7F47-09C1-4545-8C1E-6E00F3E35B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E4AA01-8F08-6642-9360-CCFBBE4BE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2C2B1-6075-8949-9F92-48F5E0D6A20B}" type="datetime1">
              <a:rPr lang="en-US" smtClean="0"/>
              <a:t>11/7/22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11B222-8C35-4346-85AD-E0445559AA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D3AE3A-5451-6E41-AE21-45834EB32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BD6D5-00D4-004C-9D81-85AE6257A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3579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99425-971F-2B47-828D-5A0AC788ED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877037-F01F-7F4F-8B8C-286E1059D5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829E84-8396-A04E-80B8-A1A40A2D3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071DC-B04B-5543-96AC-8714C85ED4C6}" type="datetime1">
              <a:rPr lang="en-US" smtClean="0"/>
              <a:t>11/7/22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0DA455-D5C7-A94C-A944-23D0CB575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39A129-34C3-7544-9CA4-D941A4E3C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BD6D5-00D4-004C-9D81-85AE6257A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15378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5E6FB-F41F-C843-B7B8-43EC835D6D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1B603A-A4B6-754D-8C5B-1378511954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EAD565-0322-4649-A7D7-707EC9DC50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2263FD-54CA-3B4F-A78B-11D82D7F2C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B44F2-CBAB-574B-885C-5440BCB0F701}" type="datetime1">
              <a:rPr lang="en-US" smtClean="0"/>
              <a:t>11/7/22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C8F5F2-4055-624A-B332-4F11B9633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E5400B-B29F-3E4B-99D6-6049939E5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BD6D5-00D4-004C-9D81-85AE6257A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1158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A7A2B-C187-2543-85FD-3AB3DB271C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64068B-A7DA-CE44-B889-2E2C68F988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03DBE8-D983-574B-BE00-6045179952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DA8465-60AC-4043-9948-006E46F2861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E05039-5D6A-BC4F-A17A-E26A525E00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37B0-4BDC-D84D-85B6-A59FD4494B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64EC9-0886-B744-8929-6A48AF3A9CB5}" type="datetime1">
              <a:rPr lang="en-US" smtClean="0"/>
              <a:t>11/7/22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F92D8B4-D351-1C4B-B160-D5216C2A0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2AC02F8-40C4-3946-8381-88DB6A2A4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BD6D5-00D4-004C-9D81-85AE6257A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96157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E41082-8AF1-4340-9BA0-0ADC5B965B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6B574E-F56E-8945-BA98-69F8D8855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F3BF3-EE0A-9140-AFCF-EE4123C03C4D}" type="datetime1">
              <a:rPr lang="en-US" smtClean="0"/>
              <a:t>11/7/22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F429C0-D4C7-B649-B1C0-310EA26B5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2BFEF8-BDD3-F141-960C-4BDF821EC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BD6D5-00D4-004C-9D81-85AE6257A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3479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6358689-A18D-5B41-99A4-62710F0864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46583-48C8-C247-B0EC-D933BFC44D2A}" type="datetime1">
              <a:rPr lang="en-US" smtClean="0"/>
              <a:t>11/7/22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EC1CF8-4584-1943-8D32-D239D495B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F1B1D0-E835-8642-8F68-A2085BBA2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BD6D5-00D4-004C-9D81-85AE6257A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835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F4302-CFD8-3748-94CC-B6C064ABD76A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11/7/22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DC8-A4D3-2743-AEB8-B10DCFDD24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7065127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DF8CCA-6B2E-0845-B754-69AF331976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B7AA25-54F7-DF48-A4C1-9B03255477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646C18-8359-D342-B9AD-A7EFDC38A3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FB7181-97E3-524C-928F-866812D0B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6491C-1FD7-3F42-99A1-BBCF0E045C38}" type="datetime1">
              <a:rPr lang="en-US" smtClean="0"/>
              <a:t>11/7/22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F8362A-F522-BC44-8F8A-3BD627AB0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C6D569-50C1-0F4E-A880-51699E707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BD6D5-00D4-004C-9D81-85AE6257A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63547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5A3CF5-AD3F-C246-A646-16E0C82E9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8EF9476-D74D-9A43-B045-14748D6B1B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599840-34D8-D44A-A8A7-D04060DF95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30C8D3-60CB-B44C-BD9D-78A5738060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3573B-BDFA-6E4D-9ED0-D92AB1FD7C85}" type="datetime1">
              <a:rPr lang="en-US" smtClean="0"/>
              <a:t>11/7/22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126A4B-F9B0-8C41-803B-96100DDA75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33D4F6-C04C-7040-9D88-A8DD49AA7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BD6D5-00D4-004C-9D81-85AE6257A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36025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3AA705-B315-1B4E-9F47-AC3BE52024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B2B692-D8EC-AB43-B667-47DC658F52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A26FC3-A8C1-BC4C-ACF3-595DF9338C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3F1D6-8DE8-BB45-820B-29A5DE512BD6}" type="datetime1">
              <a:rPr lang="en-US" smtClean="0"/>
              <a:t>11/7/22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46E96B-5DB2-D14D-BA11-76F3DC22D7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C14D7-3161-B749-8E69-06A6F2AC5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BD6D5-00D4-004C-9D81-85AE6257A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00501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645F1A1-52C8-4C4E-B08A-108DF4FA67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D59EE4-5012-B44D-8E50-D53A98103B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180828-B8A5-6047-9B07-917EB2160A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AD941-47E8-D240-80C6-94AD42AADCE7}" type="datetime1">
              <a:rPr lang="en-US" smtClean="0"/>
              <a:t>11/7/22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DA3897-FE5C-D241-85BB-68241CF876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DBD839-18A5-C145-BACA-DDC7FE52D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BD6D5-00D4-004C-9D81-85AE6257A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85091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1_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68A9B-8C9F-094B-B27C-8A5701A4CB84}" type="datetime1">
              <a:rPr lang="en-US" smtClean="0"/>
              <a:t>11/7/22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0188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41A31B-28A7-A846-928E-6FA92D9AB7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363C0A-9405-7D43-83BB-1794072797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1906BF-3F39-E941-846A-32A38C085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94006-BEDB-E44B-A72D-5EDBC75DFBA6}" type="datetimeFigureOut">
              <a:rPr lang="en-US" smtClean="0"/>
              <a:t>11/7/22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6E06DB-4C45-2A43-A5CA-23091C6685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989807-0419-A54C-9DC0-E6429EF9A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BD6D5-00D4-004C-9D81-85AE6257A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59849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30DDD6-FD3B-774A-8D2C-3C250D20FC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BC7F47-09C1-4545-8C1E-6E00F3E35B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E4AA01-8F08-6642-9360-CCFBBE4BE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94006-BEDB-E44B-A72D-5EDBC75DFBA6}" type="datetimeFigureOut">
              <a:rPr lang="en-US" smtClean="0"/>
              <a:t>11/7/22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11B222-8C35-4346-85AD-E0445559AA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D3AE3A-5451-6E41-AE21-45834EB32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BD6D5-00D4-004C-9D81-85AE6257A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75181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99425-971F-2B47-828D-5A0AC788ED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877037-F01F-7F4F-8B8C-286E1059D5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829E84-8396-A04E-80B8-A1A40A2D3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94006-BEDB-E44B-A72D-5EDBC75DFBA6}" type="datetimeFigureOut">
              <a:rPr lang="en-US" smtClean="0"/>
              <a:t>11/7/22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0DA455-D5C7-A94C-A944-23D0CB575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39A129-34C3-7544-9CA4-D941A4E3C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BD6D5-00D4-004C-9D81-85AE6257A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06614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5E6FB-F41F-C843-B7B8-43EC835D6D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1B603A-A4B6-754D-8C5B-1378511954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EAD565-0322-4649-A7D7-707EC9DC50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2263FD-54CA-3B4F-A78B-11D82D7F2C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94006-BEDB-E44B-A72D-5EDBC75DFBA6}" type="datetimeFigureOut">
              <a:rPr lang="en-US" smtClean="0"/>
              <a:t>11/7/22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C8F5F2-4055-624A-B332-4F11B9633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E5400B-B29F-3E4B-99D6-6049939E5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BD6D5-00D4-004C-9D81-85AE6257A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14949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A7A2B-C187-2543-85FD-3AB3DB271C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64068B-A7DA-CE44-B889-2E2C68F988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03DBE8-D983-574B-BE00-6045179952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DA8465-60AC-4043-9948-006E46F2861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E05039-5D6A-BC4F-A17A-E26A525E00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37B0-4BDC-D84D-85B6-A59FD4494B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94006-BEDB-E44B-A72D-5EDBC75DFBA6}" type="datetimeFigureOut">
              <a:rPr lang="en-US" smtClean="0"/>
              <a:t>11/7/22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F92D8B4-D351-1C4B-B160-D5216C2A0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2AC02F8-40C4-3946-8381-88DB6A2A4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BD6D5-00D4-004C-9D81-85AE6257A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548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439A2-EC1C-3043-AB19-28F0E4ABF16D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11/7/22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DC8-A4D3-2743-AEB8-B10DCFDD24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7315303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E41082-8AF1-4340-9BA0-0ADC5B965B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6B574E-F56E-8945-BA98-69F8D8855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94006-BEDB-E44B-A72D-5EDBC75DFBA6}" type="datetimeFigureOut">
              <a:rPr lang="en-US" smtClean="0"/>
              <a:t>11/7/22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F429C0-D4C7-B649-B1C0-310EA26B5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2BFEF8-BDD3-F141-960C-4BDF821EC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BD6D5-00D4-004C-9D81-85AE6257A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25835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6358689-A18D-5B41-99A4-62710F0864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94006-BEDB-E44B-A72D-5EDBC75DFBA6}" type="datetimeFigureOut">
              <a:rPr lang="en-US" smtClean="0"/>
              <a:t>11/7/22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EC1CF8-4584-1943-8D32-D239D495B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F1B1D0-E835-8642-8F68-A2085BBA2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BD6D5-00D4-004C-9D81-85AE6257A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45856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DF8CCA-6B2E-0845-B754-69AF331976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B7AA25-54F7-DF48-A4C1-9B03255477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646C18-8359-D342-B9AD-A7EFDC38A3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FB7181-97E3-524C-928F-866812D0B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94006-BEDB-E44B-A72D-5EDBC75DFBA6}" type="datetimeFigureOut">
              <a:rPr lang="en-US" smtClean="0"/>
              <a:t>11/7/22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F8362A-F522-BC44-8F8A-3BD627AB0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C6D569-50C1-0F4E-A880-51699E707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BD6D5-00D4-004C-9D81-85AE6257A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90146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5A3CF5-AD3F-C246-A646-16E0C82E9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8EF9476-D74D-9A43-B045-14748D6B1B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599840-34D8-D44A-A8A7-D04060DF95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30C8D3-60CB-B44C-BD9D-78A5738060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94006-BEDB-E44B-A72D-5EDBC75DFBA6}" type="datetimeFigureOut">
              <a:rPr lang="en-US" smtClean="0"/>
              <a:t>11/7/22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126A4B-F9B0-8C41-803B-96100DDA75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33D4F6-C04C-7040-9D88-A8DD49AA7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BD6D5-00D4-004C-9D81-85AE6257A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61673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3AA705-B315-1B4E-9F47-AC3BE52024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B2B692-D8EC-AB43-B667-47DC658F52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A26FC3-A8C1-BC4C-ACF3-595DF9338C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94006-BEDB-E44B-A72D-5EDBC75DFBA6}" type="datetimeFigureOut">
              <a:rPr lang="en-US" smtClean="0"/>
              <a:t>11/7/22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46E96B-5DB2-D14D-BA11-76F3DC22D7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C14D7-3161-B749-8E69-06A6F2AC5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BD6D5-00D4-004C-9D81-85AE6257A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75238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645F1A1-52C8-4C4E-B08A-108DF4FA67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D59EE4-5012-B44D-8E50-D53A98103B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180828-B8A5-6047-9B07-917EB2160A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94006-BEDB-E44B-A72D-5EDBC75DFBA6}" type="datetimeFigureOut">
              <a:rPr lang="en-US" smtClean="0"/>
              <a:t>11/7/22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DA3897-FE5C-D241-85BB-68241CF876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DBD839-18A5-C145-BACA-DDC7FE52D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BD6D5-00D4-004C-9D81-85AE6257A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91449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1_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11/7/22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5802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6BCD6-07A6-0948-B6F9-79A9A3717EE0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11/7/22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DC8-A4D3-2743-AEB8-B10DCFDD24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52732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EECD6-6806-DC40-B732-5400D32E4B66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11/7/22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DC8-A4D3-2743-AEB8-B10DCFDD24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78641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F55E0-A8F6-194C-9321-915BDF0DDC9A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11/7/22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DC8-A4D3-2743-AEB8-B10DCFDD24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67723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5BD7-C529-3644-B934-5F3493FCA33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11/7/22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DC8-A4D3-2743-AEB8-B10DCFDD24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384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C8DEF-4E9D-3542-A8AE-AA94A7DA019A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11/7/22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DC8-A4D3-2743-AEB8-B10DCFDD24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23462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133959-3FC1-7343-9976-379A22B289F8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11/7/22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ACDC8-A4D3-2743-AEB8-B10DCFDD24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15617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201D35-DC23-0341-9FC0-3867432771ED}" type="datetime1">
              <a:rPr lang="en-US" smtClean="0"/>
              <a:t>11/7/22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17E62-5302-CA42-88E9-9567224DC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261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CF2F9A1-7B45-F246-A441-C725F9549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884BF-D100-6441-87D1-7849377C45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B9D882-724C-D847-A515-96855871E99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1E2AA4-5BB2-2347-ACF3-D2AB29BE5F76}" type="datetime1">
              <a:rPr lang="en-US" smtClean="0"/>
              <a:t>11/7/22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EE8054-F6C1-6542-9FF2-1B001B8AA4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3B62A1-9095-3547-82EF-94A7F3A4EB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4BD6D5-00D4-004C-9D81-85AE6257A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89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CF2F9A1-7B45-F246-A441-C725F9549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884BF-D100-6441-87D1-7849377C45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B9D882-724C-D847-A515-96855871E99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394006-BEDB-E44B-A72D-5EDBC75DFBA6}" type="datetimeFigureOut">
              <a:rPr lang="en-US" smtClean="0"/>
              <a:t>11/7/22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EE8054-F6C1-6542-9FF2-1B001B8AA4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3B62A1-9095-3547-82EF-94A7F3A4EB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4BD6D5-00D4-004C-9D81-85AE6257A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443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0.png"/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46.png"/><Relationship Id="rId5" Type="http://schemas.openxmlformats.org/officeDocument/2006/relationships/image" Target="../media/image43.png"/><Relationship Id="rId10" Type="http://schemas.openxmlformats.org/officeDocument/2006/relationships/image" Target="../media/image45.png"/><Relationship Id="rId4" Type="http://schemas.openxmlformats.org/officeDocument/2006/relationships/image" Target="../media/image42.png"/><Relationship Id="rId9" Type="http://schemas.openxmlformats.org/officeDocument/2006/relationships/image" Target="../media/image44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59.png"/><Relationship Id="rId5" Type="http://schemas.openxmlformats.org/officeDocument/2006/relationships/image" Target="../media/image10.png"/><Relationship Id="rId4" Type="http://schemas.openxmlformats.org/officeDocument/2006/relationships/image" Target="../media/image5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7" Type="http://schemas.openxmlformats.org/officeDocument/2006/relationships/image" Target="../media/image63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47.png"/><Relationship Id="rId9" Type="http://schemas.openxmlformats.org/officeDocument/2006/relationships/image" Target="../media/image6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4" Type="http://schemas.openxmlformats.org/officeDocument/2006/relationships/image" Target="../media/image6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7" Type="http://schemas.openxmlformats.org/officeDocument/2006/relationships/image" Target="../media/image7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image" Target="../media/image7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7" Type="http://schemas.openxmlformats.org/officeDocument/2006/relationships/image" Target="../media/image8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emf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0.png"/><Relationship Id="rId5" Type="http://schemas.openxmlformats.org/officeDocument/2006/relationships/image" Target="../media/image86.png"/><Relationship Id="rId4" Type="http://schemas.openxmlformats.org/officeDocument/2006/relationships/image" Target="../media/image7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emf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95.emf"/><Relationship Id="rId4" Type="http://schemas.openxmlformats.org/officeDocument/2006/relationships/image" Target="../media/image94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99.emf"/><Relationship Id="rId4" Type="http://schemas.openxmlformats.org/officeDocument/2006/relationships/image" Target="../media/image98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emf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102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emf"/><Relationship Id="rId2" Type="http://schemas.openxmlformats.org/officeDocument/2006/relationships/image" Target="../media/image10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0.png"/><Relationship Id="rId4" Type="http://schemas.openxmlformats.org/officeDocument/2006/relationships/image" Target="../media/image74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emf"/><Relationship Id="rId2" Type="http://schemas.openxmlformats.org/officeDocument/2006/relationships/image" Target="../media/image10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0.png"/><Relationship Id="rId2" Type="http://schemas.openxmlformats.org/officeDocument/2006/relationships/image" Target="../media/image80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7.png"/><Relationship Id="rId5" Type="http://schemas.openxmlformats.org/officeDocument/2006/relationships/image" Target="../media/image106.png"/><Relationship Id="rId4" Type="http://schemas.openxmlformats.org/officeDocument/2006/relationships/image" Target="../media/image82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1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6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jpeg"/><Relationship Id="rId2" Type="http://schemas.openxmlformats.org/officeDocument/2006/relationships/image" Target="../media/image71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9.tiff"/><Relationship Id="rId5" Type="http://schemas.openxmlformats.org/officeDocument/2006/relationships/image" Target="../media/image18.png"/><Relationship Id="rId4" Type="http://schemas.openxmlformats.org/officeDocument/2006/relationships/image" Target="../media/image17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13" Type="http://schemas.openxmlformats.org/officeDocument/2006/relationships/image" Target="../media/image27.emf"/><Relationship Id="rId18" Type="http://schemas.openxmlformats.org/officeDocument/2006/relationships/image" Target="../media/image144.png"/><Relationship Id="rId3" Type="http://schemas.openxmlformats.org/officeDocument/2006/relationships/oleObject" Target="../embeddings/oleObject3.bin"/><Relationship Id="rId7" Type="http://schemas.openxmlformats.org/officeDocument/2006/relationships/image" Target="../media/image23.emf"/><Relationship Id="rId12" Type="http://schemas.openxmlformats.org/officeDocument/2006/relationships/image" Target="../media/image26.emf"/><Relationship Id="rId17" Type="http://schemas.openxmlformats.org/officeDocument/2006/relationships/image" Target="../media/image1110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210.png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4.bin"/><Relationship Id="rId11" Type="http://schemas.openxmlformats.org/officeDocument/2006/relationships/oleObject" Target="../embeddings/oleObject6.bin"/><Relationship Id="rId5" Type="http://schemas.openxmlformats.org/officeDocument/2006/relationships/image" Target="../media/image22.emf"/><Relationship Id="rId10" Type="http://schemas.openxmlformats.org/officeDocument/2006/relationships/image" Target="../media/image25.emf"/><Relationship Id="rId19" Type="http://schemas.openxmlformats.org/officeDocument/2006/relationships/image" Target="../media/image1311.png"/><Relationship Id="rId4" Type="http://schemas.openxmlformats.org/officeDocument/2006/relationships/image" Target="../media/image21.emf"/><Relationship Id="rId9" Type="http://schemas.openxmlformats.org/officeDocument/2006/relationships/oleObject" Target="../embeddings/oleObject5.bin"/><Relationship Id="rId14" Type="http://schemas.openxmlformats.org/officeDocument/2006/relationships/image" Target="../media/image2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0025" y="344695"/>
            <a:ext cx="9144000" cy="1470025"/>
          </a:xfrm>
        </p:spPr>
        <p:txBody>
          <a:bodyPr>
            <a:noAutofit/>
          </a:bodyPr>
          <a:lstStyle/>
          <a:p>
            <a:r>
              <a:rPr lang="en-US" altLang="zh-CN" sz="4000" b="1" dirty="0"/>
              <a:t>Proton Structure </a:t>
            </a:r>
            <a:br>
              <a:rPr lang="en-US" altLang="zh-CN" sz="4000" b="1" dirty="0"/>
            </a:br>
            <a:r>
              <a:rPr lang="en-US" altLang="zh-CN" sz="4000" b="1" dirty="0"/>
              <a:t>from</a:t>
            </a:r>
            <a:br>
              <a:rPr lang="en-US" altLang="zh-CN" sz="4000" b="1" dirty="0"/>
            </a:br>
            <a:r>
              <a:rPr lang="en-US" altLang="zh-CN" sz="4000" b="1" dirty="0"/>
              <a:t>A Light-front Hamiltonian Approach </a:t>
            </a:r>
            <a:endParaRPr lang="el-GR" altLang="zh-CN" sz="4000" b="1" dirty="0">
              <a:solidFill>
                <a:srgbClr val="0070C0"/>
              </a:solidFill>
            </a:endParaRP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32473" y="2239547"/>
            <a:ext cx="5679261" cy="2622754"/>
          </a:xfrm>
          <a:ln>
            <a:noFill/>
          </a:ln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</a:pPr>
            <a:r>
              <a:rPr lang="en-US" altLang="zh-CN" sz="4500" dirty="0" err="1">
                <a:solidFill>
                  <a:srgbClr val="008000"/>
                </a:solidFill>
              </a:rPr>
              <a:t>Xingbo</a:t>
            </a:r>
            <a:r>
              <a:rPr lang="en-US" altLang="zh-CN" sz="4500" dirty="0">
                <a:solidFill>
                  <a:srgbClr val="008000"/>
                </a:solidFill>
              </a:rPr>
              <a:t> Zhao, </a:t>
            </a:r>
            <a:r>
              <a:rPr lang="en-US" altLang="zh-CN" sz="4500" dirty="0" err="1">
                <a:solidFill>
                  <a:srgbClr val="008000"/>
                </a:solidFill>
              </a:rPr>
              <a:t>Siqi</a:t>
            </a:r>
            <a:r>
              <a:rPr lang="en-US" altLang="zh-CN" sz="4500" dirty="0">
                <a:solidFill>
                  <a:srgbClr val="008000"/>
                </a:solidFill>
              </a:rPr>
              <a:t> Xu, </a:t>
            </a:r>
            <a:r>
              <a:rPr lang="en-US" altLang="zh-CN" sz="4500" dirty="0" err="1">
                <a:solidFill>
                  <a:srgbClr val="008000"/>
                </a:solidFill>
              </a:rPr>
              <a:t>Zhi</a:t>
            </a:r>
            <a:r>
              <a:rPr lang="en-US" altLang="zh-CN" sz="4500" dirty="0">
                <a:solidFill>
                  <a:srgbClr val="008000"/>
                </a:solidFill>
              </a:rPr>
              <a:t> Hu, </a:t>
            </a:r>
          </a:p>
          <a:p>
            <a:pPr>
              <a:lnSpc>
                <a:spcPct val="120000"/>
              </a:lnSpc>
            </a:pPr>
            <a:r>
              <a:rPr lang="en-US" altLang="zh-CN" sz="4500" dirty="0">
                <a:solidFill>
                  <a:srgbClr val="008000"/>
                </a:solidFill>
              </a:rPr>
              <a:t>Chandan</a:t>
            </a:r>
            <a:r>
              <a:rPr lang="zh-CN" altLang="en-US" sz="4500" dirty="0">
                <a:solidFill>
                  <a:srgbClr val="008000"/>
                </a:solidFill>
              </a:rPr>
              <a:t> </a:t>
            </a:r>
            <a:r>
              <a:rPr lang="en-US" altLang="zh-CN" sz="4500" dirty="0">
                <a:solidFill>
                  <a:srgbClr val="008000"/>
                </a:solidFill>
              </a:rPr>
              <a:t>Mondal, Yang Li,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sz="4500" dirty="0">
                <a:solidFill>
                  <a:srgbClr val="008000"/>
                </a:solidFill>
              </a:rPr>
              <a:t>James</a:t>
            </a:r>
            <a:r>
              <a:rPr lang="zh-CN" altLang="en-US" sz="4500" dirty="0">
                <a:solidFill>
                  <a:srgbClr val="008000"/>
                </a:solidFill>
              </a:rPr>
              <a:t> </a:t>
            </a:r>
            <a:r>
              <a:rPr lang="en-US" altLang="zh-CN" sz="4500" dirty="0">
                <a:solidFill>
                  <a:srgbClr val="008000"/>
                </a:solidFill>
              </a:rPr>
              <a:t>P. Vary</a:t>
            </a:r>
          </a:p>
          <a:p>
            <a:pPr eaLnBrk="1" hangingPunct="1">
              <a:lnSpc>
                <a:spcPct val="80000"/>
              </a:lnSpc>
            </a:pPr>
            <a:endParaRPr lang="en-US" altLang="zh-CN" sz="4000" dirty="0">
              <a:solidFill>
                <a:srgbClr val="008000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4500" b="1" dirty="0">
                <a:solidFill>
                  <a:srgbClr val="008000"/>
                </a:solidFill>
              </a:rPr>
              <a:t>Institute of Modern Physics,</a:t>
            </a:r>
          </a:p>
          <a:p>
            <a:pPr>
              <a:lnSpc>
                <a:spcPct val="120000"/>
              </a:lnSpc>
            </a:pPr>
            <a:r>
              <a:rPr lang="en-US" altLang="zh-CN" sz="4500" b="1" dirty="0">
                <a:solidFill>
                  <a:srgbClr val="008000"/>
                </a:solidFill>
              </a:rPr>
              <a:t> Chinese Academy of Sciences</a:t>
            </a:r>
            <a:endParaRPr lang="en-US" sz="4500" b="1" dirty="0">
              <a:solidFill>
                <a:srgbClr val="008000"/>
              </a:solidFill>
            </a:endParaRPr>
          </a:p>
          <a:p>
            <a:pPr>
              <a:lnSpc>
                <a:spcPct val="80000"/>
              </a:lnSpc>
            </a:pPr>
            <a:endParaRPr kumimoji="1" lang="en-US" sz="2800" b="1" dirty="0">
              <a:solidFill>
                <a:srgbClr val="008000"/>
              </a:solidFill>
            </a:endParaRPr>
          </a:p>
          <a:p>
            <a:pPr>
              <a:lnSpc>
                <a:spcPct val="80000"/>
              </a:lnSpc>
            </a:pPr>
            <a:endParaRPr kumimoji="1" lang="en-US" sz="2800" b="1" dirty="0">
              <a:solidFill>
                <a:srgbClr val="008000"/>
              </a:solidFill>
            </a:endParaRPr>
          </a:p>
          <a:p>
            <a:pPr>
              <a:lnSpc>
                <a:spcPct val="80000"/>
              </a:lnSpc>
            </a:pPr>
            <a:endParaRPr kumimoji="1" lang="en-US" sz="2800" b="1" dirty="0">
              <a:solidFill>
                <a:srgbClr val="008000"/>
              </a:solidFill>
            </a:endParaRPr>
          </a:p>
          <a:p>
            <a:pPr eaLnBrk="1" hangingPunct="1">
              <a:lnSpc>
                <a:spcPct val="80000"/>
              </a:lnSpc>
            </a:pPr>
            <a:endParaRPr kumimoji="1" lang="en-US" sz="2800" b="1" dirty="0">
              <a:solidFill>
                <a:srgbClr val="008000"/>
              </a:solidFill>
            </a:endParaRPr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3429000" y="2823360"/>
          <a:ext cx="914400" cy="19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914400" imgH="198720" progId="Equation.3">
                  <p:embed/>
                </p:oleObj>
              </mc:Choice>
              <mc:Fallback>
                <p:oleObj name="Equation" r:id="rId3" imgW="914400" imgH="198720" progId="Equation.3">
                  <p:embed/>
                  <p:pic>
                    <p:nvPicPr>
                      <p:cNvPr id="102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2823360"/>
                        <a:ext cx="914400" cy="198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6096000" y="381000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14300" imgH="165100" progId="Equation.3">
                  <p:embed/>
                </p:oleObj>
              </mc:Choice>
              <mc:Fallback>
                <p:oleObj name="Equation" r:id="rId5" imgW="114300" imgH="165100" progId="Equation.3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096000" y="381000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95803" y="4683423"/>
            <a:ext cx="1325775" cy="1325775"/>
          </a:xfrm>
          <a:prstGeom prst="rect">
            <a:avLst/>
          </a:prstGeom>
        </p:spPr>
      </p:pic>
      <p:sp>
        <p:nvSpPr>
          <p:cNvPr id="11" name="Text Box 7">
            <a:extLst>
              <a:ext uri="{FF2B5EF4-FFF2-40B4-BE49-F238E27FC236}">
                <a16:creationId xmlns:a16="http://schemas.microsoft.com/office/drawing/2014/main" id="{E630B2B4-9626-6B4D-A446-5E7A75A249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7093" y="6262688"/>
            <a:ext cx="616638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800" dirty="0">
                <a:solidFill>
                  <a:srgbClr val="0000FF"/>
                </a:solidFill>
              </a:rPr>
              <a:t>BARYONS 2022, Seville, Spain, 1</a:t>
            </a:r>
            <a:r>
              <a:rPr lang="en-US" altLang="zh-CN" sz="2800" dirty="0">
                <a:solidFill>
                  <a:srgbClr val="0000FF"/>
                </a:solidFill>
              </a:rPr>
              <a:t>1</a:t>
            </a:r>
            <a:r>
              <a:rPr lang="en-US" sz="2800" dirty="0">
                <a:solidFill>
                  <a:srgbClr val="0000FF"/>
                </a:solidFill>
              </a:rPr>
              <a:t>/</a:t>
            </a:r>
            <a:r>
              <a:rPr lang="en-US" altLang="zh-CN" sz="2800" dirty="0">
                <a:solidFill>
                  <a:srgbClr val="0000FF"/>
                </a:solidFill>
              </a:rPr>
              <a:t>7</a:t>
            </a:r>
            <a:r>
              <a:rPr lang="en-US" sz="2800" dirty="0">
                <a:solidFill>
                  <a:srgbClr val="0000FF"/>
                </a:solidFill>
              </a:rPr>
              <a:t>/202</a:t>
            </a:r>
            <a:r>
              <a:rPr lang="en-US" altLang="zh-CN" sz="2800" dirty="0">
                <a:solidFill>
                  <a:srgbClr val="0000FF"/>
                </a:solidFill>
              </a:rPr>
              <a:t>2</a:t>
            </a:r>
            <a:r>
              <a:rPr lang="en-US" sz="2800" dirty="0">
                <a:solidFill>
                  <a:srgbClr val="0000FF"/>
                </a:solidFill>
              </a:rPr>
              <a:t> </a:t>
            </a:r>
            <a:endParaRPr lang="en-US" altLang="zh-CN" sz="3200" b="1" dirty="0">
              <a:solidFill>
                <a:srgbClr val="0000FF"/>
              </a:solidFill>
              <a:latin typeface="+mn-ea"/>
            </a:endParaRPr>
          </a:p>
        </p:txBody>
      </p:sp>
      <p:pic>
        <p:nvPicPr>
          <p:cNvPr id="9" name="图片 6">
            <a:extLst>
              <a:ext uri="{FF2B5EF4-FFF2-40B4-BE49-F238E27FC236}">
                <a16:creationId xmlns:a16="http://schemas.microsoft.com/office/drawing/2014/main" id="{3AE3BE14-56B5-4445-9969-10363632972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0025" y="4613755"/>
            <a:ext cx="1248032" cy="139544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5EF28CB-3EFE-8B16-8688-409289F9AFC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60545" y="4811072"/>
            <a:ext cx="5893224" cy="1128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184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9704"/>
    </mc:Choice>
    <mc:Fallback xmlns="">
      <p:transition xmlns:p14="http://schemas.microsoft.com/office/powerpoint/2010/main" spd="slow" advTm="159704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4FBC08DE-53CF-7F45-9CD6-78BA16649F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8598" y="854305"/>
            <a:ext cx="4411076" cy="287059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115" y="-58402"/>
            <a:ext cx="7886700" cy="796161"/>
          </a:xfrm>
        </p:spPr>
        <p:txBody>
          <a:bodyPr>
            <a:normAutofit/>
          </a:bodyPr>
          <a:lstStyle/>
          <a:p>
            <a:r>
              <a:rPr lang="en-US" sz="3600" u="sng" dirty="0"/>
              <a:t>Nucleon Form Factor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84B551-7BE7-D041-82CC-BCF5456B3C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3325" y="3673422"/>
            <a:ext cx="4376349" cy="284799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0FE9D7C-BE1E-4447-88C2-E00134DEB321}"/>
              </a:ext>
            </a:extLst>
          </p:cNvPr>
          <p:cNvSpPr/>
          <p:nvPr/>
        </p:nvSpPr>
        <p:spPr>
          <a:xfrm>
            <a:off x="6477000" y="3990723"/>
            <a:ext cx="2300438" cy="10759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A56FB4A-3B0A-AA48-9A9D-A2BF275DF5C1}"/>
              </a:ext>
            </a:extLst>
          </p:cNvPr>
          <p:cNvSpPr/>
          <p:nvPr/>
        </p:nvSpPr>
        <p:spPr>
          <a:xfrm>
            <a:off x="6039781" y="932371"/>
            <a:ext cx="2839960" cy="14093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B11B8C7-958F-994C-BD28-C05D2F259F9F}"/>
                  </a:ext>
                </a:extLst>
              </p:cNvPr>
              <p:cNvSpPr txBox="1"/>
              <p:nvPr/>
            </p:nvSpPr>
            <p:spPr>
              <a:xfrm>
                <a:off x="508706" y="4130145"/>
                <a:ext cx="3870373" cy="38260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)=</m:t>
                    </m:r>
                    <m:nary>
                      <m:naryPr>
                        <m:chr m:val="∑"/>
                        <m:supHide m:val="on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sub>
                        </m:sSub>
                        <m:sSubSup>
                          <m:sSub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sup>
                        </m:sSub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sub>
                        </m:sSub>
                        <m:sSubSup>
                          <m:sSubSup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sup>
                        </m:sSub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p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r>
                  <a:rPr lang="en-US" sz="1600" dirty="0"/>
                  <a:t> ,</a:t>
                </a:r>
              </a:p>
            </p:txBody>
          </p:sp>
        </mc:Choice>
        <mc:Fallback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B11B8C7-958F-994C-BD28-C05D2F259F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706" y="4130145"/>
                <a:ext cx="3870373" cy="382605"/>
              </a:xfrm>
              <a:prstGeom prst="rect">
                <a:avLst/>
              </a:prstGeom>
              <a:blipFill>
                <a:blip r:embed="rId4"/>
                <a:stretch>
                  <a:fillRect l="-1634" t="-87097" r="-1634" b="-1548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51BF3609-5E83-E147-B432-B676340A9E99}"/>
                  </a:ext>
                </a:extLst>
              </p:cNvPr>
              <p:cNvSpPr txBox="1"/>
              <p:nvPr/>
            </p:nvSpPr>
            <p:spPr>
              <a:xfrm>
                <a:off x="518056" y="4786734"/>
                <a:ext cx="3473950" cy="27994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)=</m:t>
                    </m:r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sub>
                        </m:sSub>
                        <m:sSubSup>
                          <m:sSubSup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sup>
                        </m:sSub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p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sub>
                        </m:sSub>
                        <m:sSubSup>
                          <m:sSubSup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sup>
                        </m:sSub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p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r>
                  <a:rPr lang="en-US" sz="1600" dirty="0"/>
                  <a:t>. </a:t>
                </a:r>
              </a:p>
            </p:txBody>
          </p:sp>
        </mc:Choice>
        <mc:Fallback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51BF3609-5E83-E147-B432-B676340A9E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056" y="4786734"/>
                <a:ext cx="3473950" cy="279948"/>
              </a:xfrm>
              <a:prstGeom prst="rect">
                <a:avLst/>
              </a:prstGeom>
              <a:blipFill>
                <a:blip r:embed="rId5"/>
                <a:stretch>
                  <a:fillRect l="-1818" t="-139130" r="-4000" b="-2217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F3038C8-DA4C-054B-AF79-4E429C378B40}"/>
                  </a:ext>
                </a:extLst>
              </p:cNvPr>
              <p:cNvSpPr txBox="1"/>
              <p:nvPr/>
            </p:nvSpPr>
            <p:spPr>
              <a:xfrm>
                <a:off x="5512017" y="4038106"/>
                <a:ext cx="3443256" cy="95410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2000" b="1" i="1" dirty="0">
                    <a:solidFill>
                      <a:schemeClr val="accent1">
                        <a:lumMod val="75000"/>
                      </a:schemeClr>
                    </a:solidFill>
                  </a:rPr>
                  <a:t>Anomalous magnetic moment</a:t>
                </a:r>
              </a:p>
              <a:p>
                <a:r>
                  <a:rPr lang="en-US" dirty="0"/>
                  <a:t>Proton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=2.44</m:t>
                    </m:r>
                  </m:oMath>
                </a14:m>
                <a:r>
                  <a:rPr lang="en-US" sz="1600" dirty="0"/>
                  <a:t> (Exp. : 2.79)</a:t>
                </a:r>
              </a:p>
              <a:p>
                <a:r>
                  <a:rPr lang="en-US" dirty="0"/>
                  <a:t>Neutron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  <m:r>
                      <a:rPr lang="en-US" sz="1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−1.41</m:t>
                    </m:r>
                  </m:oMath>
                </a14:m>
                <a:r>
                  <a:rPr lang="en-US" sz="1600" dirty="0"/>
                  <a:t> (Exp. :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−1.91</m:t>
                    </m:r>
                  </m:oMath>
                </a14:m>
                <a:r>
                  <a:rPr lang="en-US" sz="1600" dirty="0"/>
                  <a:t>)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F3038C8-DA4C-054B-AF79-4E429C378B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2017" y="4038106"/>
                <a:ext cx="3443256" cy="954107"/>
              </a:xfrm>
              <a:prstGeom prst="rect">
                <a:avLst/>
              </a:prstGeom>
              <a:blipFill>
                <a:blip r:embed="rId8"/>
                <a:stretch>
                  <a:fillRect l="-1471" t="-2632" b="-78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EF649714-389F-1F47-9B92-05F8898D58C1}"/>
              </a:ext>
            </a:extLst>
          </p:cNvPr>
          <p:cNvSpPr txBox="1"/>
          <p:nvPr/>
        </p:nvSpPr>
        <p:spPr>
          <a:xfrm>
            <a:off x="7104130" y="2466975"/>
            <a:ext cx="823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proton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F225704-A155-2448-8F13-ACD4F7156223}"/>
              </a:ext>
            </a:extLst>
          </p:cNvPr>
          <p:cNvSpPr txBox="1"/>
          <p:nvPr/>
        </p:nvSpPr>
        <p:spPr>
          <a:xfrm>
            <a:off x="7118551" y="5332508"/>
            <a:ext cx="823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proton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486E62C-84E6-164B-A29F-2D1E09B14466}"/>
              </a:ext>
            </a:extLst>
          </p:cNvPr>
          <p:cNvSpPr txBox="1"/>
          <p:nvPr/>
        </p:nvSpPr>
        <p:spPr>
          <a:xfrm>
            <a:off x="5241354" y="585988"/>
            <a:ext cx="37543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[C. Mondal, </a:t>
            </a:r>
            <a:r>
              <a:rPr lang="en-US" sz="12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et al. 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PRD. 102. 016008 (2020)]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39D1FBA-F2A8-5220-D94A-F40F445BFCF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4326" y="2651641"/>
            <a:ext cx="3999006" cy="120452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3A361BC-6A3C-6A5B-C6A5-1A086DB65278}"/>
              </a:ext>
            </a:extLst>
          </p:cNvPr>
          <p:cNvSpPr txBox="1"/>
          <p:nvPr/>
        </p:nvSpPr>
        <p:spPr>
          <a:xfrm>
            <a:off x="334486" y="1107198"/>
            <a:ext cx="351137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ea typeface="Microsoft YaHei" pitchFamily="2"/>
                <a:cs typeface="Times New Roman" panose="02020603050405020304" pitchFamily="18" charset="0"/>
              </a:rPr>
              <a:t>Form factors: spatial distributions of charge and magnetization in the </a:t>
            </a:r>
            <a:r>
              <a:rPr lang="en-US" sz="2400" dirty="0">
                <a:solidFill>
                  <a:srgbClr val="0000FF"/>
                </a:solidFill>
                <a:ea typeface="Microsoft YaHei" pitchFamily="2"/>
                <a:cs typeface="Times New Roman" panose="02020603050405020304" pitchFamily="18" charset="0"/>
              </a:rPr>
              <a:t>transverse </a:t>
            </a:r>
            <a:r>
              <a:rPr lang="en-US" sz="2400" dirty="0">
                <a:ea typeface="Microsoft YaHei" pitchFamily="2"/>
                <a:cs typeface="Times New Roman" panose="02020603050405020304" pitchFamily="18" charset="0"/>
              </a:rPr>
              <a:t>plane</a:t>
            </a:r>
            <a:endParaRPr lang="en-US" sz="2400" dirty="0">
              <a:cs typeface="Times New Roman" panose="02020603050405020304" pitchFamily="18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21A91C2-A064-BEF2-3640-2E35341C634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8712" y="5279619"/>
            <a:ext cx="4491964" cy="84444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6921E42-D52F-2D4C-1F34-B51BECC82936}"/>
                  </a:ext>
                </a:extLst>
              </p:cNvPr>
              <p:cNvSpPr txBox="1"/>
              <p:nvPr/>
            </p:nvSpPr>
            <p:spPr>
              <a:xfrm>
                <a:off x="233045" y="6336748"/>
                <a:ext cx="42578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tx1"/>
                    </a:solidFill>
                  </a:rPr>
                  <a:t>Truncation parameters: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n-US" dirty="0"/>
                  <a:t>=10 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dirty="0"/>
                  <a:t> =16.5</a:t>
                </a: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6921E42-D52F-2D4C-1F34-B51BECC829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045" y="6336748"/>
                <a:ext cx="4257832" cy="369332"/>
              </a:xfrm>
              <a:prstGeom prst="rect">
                <a:avLst/>
              </a:prstGeom>
              <a:blipFill>
                <a:blip r:embed="rId11"/>
                <a:stretch>
                  <a:fillRect l="-1190" t="-6667" r="-298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48031E60-DC8F-0AAE-E3B6-0C28EED103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F5ACDC8-A4D3-2743-AEB8-B10DCFDD24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574307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3B4DAE-186B-F7DE-9269-9C16945F70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Parton Distribution Functions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800B630-3F9A-3699-74F8-5C302037E6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30485" y="1330552"/>
            <a:ext cx="3936867" cy="252641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6A657A-B5E6-E420-2943-7F63E2A5B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DC8-A4D3-2743-AEB8-B10DCFDD24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5760F23-F55F-34A1-5126-4894FF83CC11}"/>
              </a:ext>
            </a:extLst>
          </p:cNvPr>
          <p:cNvSpPr txBox="1"/>
          <p:nvPr/>
        </p:nvSpPr>
        <p:spPr>
          <a:xfrm>
            <a:off x="198839" y="1618772"/>
            <a:ext cx="32628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ea typeface="Microsoft YaHei" pitchFamily="2"/>
                <a:cs typeface="Times New Roman" panose="02020603050405020304" pitchFamily="18" charset="0"/>
              </a:rPr>
              <a:t>PDFs: </a:t>
            </a:r>
            <a:r>
              <a:rPr lang="en-US" sz="2400" dirty="0">
                <a:solidFill>
                  <a:srgbClr val="0000FF"/>
                </a:solidFill>
                <a:ea typeface="Microsoft YaHei" pitchFamily="2"/>
                <a:cs typeface="Times New Roman" panose="02020603050405020304" pitchFamily="18" charset="0"/>
              </a:rPr>
              <a:t>longitudinal</a:t>
            </a:r>
            <a:r>
              <a:rPr lang="en-US" sz="2400" dirty="0">
                <a:ea typeface="Microsoft YaHei" pitchFamily="2"/>
                <a:cs typeface="Times New Roman" panose="02020603050405020304" pitchFamily="18" charset="0"/>
              </a:rPr>
              <a:t> distribution of </a:t>
            </a:r>
            <a:r>
              <a:rPr lang="en-US" sz="2400" dirty="0" err="1">
                <a:ea typeface="Microsoft YaHei" pitchFamily="2"/>
                <a:cs typeface="Times New Roman" panose="02020603050405020304" pitchFamily="18" charset="0"/>
              </a:rPr>
              <a:t>partons</a:t>
            </a:r>
            <a:endParaRPr lang="en-US" sz="2400" dirty="0"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75D0B6E-BF55-F635-D8A1-51A46045ED3C}"/>
              </a:ext>
            </a:extLst>
          </p:cNvPr>
          <p:cNvSpPr txBox="1"/>
          <p:nvPr/>
        </p:nvSpPr>
        <p:spPr>
          <a:xfrm>
            <a:off x="198838" y="3832923"/>
            <a:ext cx="36764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ea typeface="Microsoft YaHei" pitchFamily="2"/>
                <a:cs typeface="Times New Roman" panose="02020603050405020304" pitchFamily="18" charset="0"/>
              </a:rPr>
              <a:t>Initial scale obtained from first moments</a:t>
            </a:r>
            <a:endParaRPr lang="en-US" sz="2400" dirty="0"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208911D-3DCD-0E85-3AD1-38C108F801DC}"/>
              </a:ext>
            </a:extLst>
          </p:cNvPr>
          <p:cNvSpPr txBox="1"/>
          <p:nvPr/>
        </p:nvSpPr>
        <p:spPr>
          <a:xfrm>
            <a:off x="4430485" y="6356350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[S. Xu et al, PRD 104, 094036 (2021) ]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704437C-8F44-61C2-B581-6D8543E4EF35}"/>
              </a:ext>
            </a:extLst>
          </p:cNvPr>
          <p:cNvSpPr txBox="1"/>
          <p:nvPr/>
        </p:nvSpPr>
        <p:spPr>
          <a:xfrm>
            <a:off x="6861857" y="1664938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up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5DF769B-91C1-9A82-AB1D-11AC13877E11}"/>
              </a:ext>
            </a:extLst>
          </p:cNvPr>
          <p:cNvSpPr txBox="1"/>
          <p:nvPr/>
        </p:nvSpPr>
        <p:spPr>
          <a:xfrm>
            <a:off x="7094204" y="3052556"/>
            <a:ext cx="714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down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C487DBF-C848-CFD1-F520-3272DF47BA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7659" y="3770175"/>
            <a:ext cx="3936866" cy="246441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40B29FC-8739-D523-5CD0-A0F5B313A7FC}"/>
                  </a:ext>
                </a:extLst>
              </p:cNvPr>
              <p:cNvSpPr txBox="1"/>
              <p:nvPr/>
            </p:nvSpPr>
            <p:spPr>
              <a:xfrm>
                <a:off x="457200" y="2626592"/>
                <a:ext cx="4263343" cy="90095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p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e>
                          </m:d>
                        </m:sup>
                      </m:sSup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subHide m:val="on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den>
                          </m:f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𝑖𝑥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/2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⟨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Λ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̅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e>
                          </m:acc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𝜓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Λ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⟩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40B29FC-8739-D523-5CD0-A0F5B313A7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2626592"/>
                <a:ext cx="4263343" cy="900952"/>
              </a:xfrm>
              <a:prstGeom prst="rect">
                <a:avLst/>
              </a:prstGeom>
              <a:blipFill>
                <a:blip r:embed="rId4"/>
                <a:stretch>
                  <a:fillRect l="-16369" t="-94444" r="-893" b="-186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610F9A2E-2DC0-7313-2F75-13452436EB59}"/>
              </a:ext>
            </a:extLst>
          </p:cNvPr>
          <p:cNvSpPr txBox="1"/>
          <p:nvPr/>
        </p:nvSpPr>
        <p:spPr>
          <a:xfrm>
            <a:off x="198838" y="5131755"/>
            <a:ext cx="32628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ea typeface="Microsoft YaHei" pitchFamily="2"/>
                <a:cs typeface="Times New Roman" panose="02020603050405020304" pitchFamily="18" charset="0"/>
              </a:rPr>
              <a:t>Qualitative agreement with global fits</a:t>
            </a:r>
            <a:endParaRPr lang="en-US" sz="2400" dirty="0"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8F34EA1-7ACA-018E-C0AA-9E04455EE2BD}"/>
                  </a:ext>
                </a:extLst>
              </p:cNvPr>
              <p:cNvSpPr txBox="1"/>
              <p:nvPr/>
            </p:nvSpPr>
            <p:spPr>
              <a:xfrm>
                <a:off x="-654320" y="4602753"/>
                <a:ext cx="4701746" cy="3747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=0.19±0.02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Ge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p>
                          <m:r>
                            <a:rPr lang="en-US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8F34EA1-7ACA-018E-C0AA-9E04455EE2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654320" y="4602753"/>
                <a:ext cx="4701746" cy="374783"/>
              </a:xfrm>
              <a:prstGeom prst="rect">
                <a:avLst/>
              </a:prstGeom>
              <a:blipFill>
                <a:blip r:embed="rId5"/>
                <a:stretch>
                  <a:fillRect b="-129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548266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A492B533-9201-D445-A6AB-FFCB65D18974}"/>
              </a:ext>
            </a:extLst>
          </p:cNvPr>
          <p:cNvSpPr txBox="1"/>
          <p:nvPr/>
        </p:nvSpPr>
        <p:spPr>
          <a:xfrm>
            <a:off x="4895034" y="6492870"/>
            <a:ext cx="40879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[S. Xu et al, PRD 104, 094036 (2021) ]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A8ECD52A-9A5F-0041-BD02-E42B13E23714}"/>
              </a:ext>
            </a:extLst>
          </p:cNvPr>
          <p:cNvSpPr txBox="1">
            <a:spLocks/>
          </p:cNvSpPr>
          <p:nvPr/>
        </p:nvSpPr>
        <p:spPr>
          <a:xfrm>
            <a:off x="641921" y="251337"/>
            <a:ext cx="8506225" cy="5668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Generalized Parton Distribution Functions (GPD)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86D225C-7473-6D4D-A79F-F6A40CDF11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37908"/>
            <a:ext cx="2949680" cy="1974017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025" name="Picture 1" descr="page17image92493504">
            <a:extLst>
              <a:ext uri="{FF2B5EF4-FFF2-40B4-BE49-F238E27FC236}">
                <a16:creationId xmlns:a16="http://schemas.microsoft.com/office/drawing/2014/main" id="{6C835804-7634-CB7A-C667-BD3CFC3FFB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4516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page17image92494336">
            <a:extLst>
              <a:ext uri="{FF2B5EF4-FFF2-40B4-BE49-F238E27FC236}">
                <a16:creationId xmlns:a16="http://schemas.microsoft.com/office/drawing/2014/main" id="{4B53ADD0-3C08-E536-4B29-985BE52AEE8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"/>
          <a:stretch/>
        </p:blipFill>
        <p:spPr bwMode="auto">
          <a:xfrm>
            <a:off x="2949680" y="1614116"/>
            <a:ext cx="6171705" cy="4044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AF946E9-AFAE-C04D-4FDE-A4DE62A8FC8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50000"/>
          <a:stretch/>
        </p:blipFill>
        <p:spPr>
          <a:xfrm>
            <a:off x="366638" y="1838296"/>
            <a:ext cx="2311248" cy="160570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7411A9E-25F5-AB09-D129-57EECC2EB2B5}"/>
                  </a:ext>
                </a:extLst>
              </p:cNvPr>
              <p:cNvSpPr txBox="1"/>
              <p:nvPr/>
            </p:nvSpPr>
            <p:spPr>
              <a:xfrm>
                <a:off x="353812" y="1227880"/>
                <a:ext cx="6171705" cy="58817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p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e>
                          </m:d>
                        </m:sup>
                      </m:sSup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subHide m:val="on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den>
                          </m:f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𝑖𝑥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/2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⟨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′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Λ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̅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e>
                          </m:acc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𝜓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Λ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⟩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7411A9E-25F5-AB09-D129-57EECC2EB2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812" y="1227880"/>
                <a:ext cx="6171705" cy="588174"/>
              </a:xfrm>
              <a:prstGeom prst="rect">
                <a:avLst/>
              </a:prstGeom>
              <a:blipFill>
                <a:blip r:embed="rId6"/>
                <a:stretch>
                  <a:fillRect t="-191667" b="-2791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8E0D1111-A706-921F-B0F7-14DD8679CBB7}"/>
              </a:ext>
            </a:extLst>
          </p:cNvPr>
          <p:cNvSpPr txBox="1"/>
          <p:nvPr/>
        </p:nvSpPr>
        <p:spPr>
          <a:xfrm>
            <a:off x="251988" y="5849279"/>
            <a:ext cx="6301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x-dependent radius qualitatively agree with experimental data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346DEDB5-2B99-159E-D96E-B8C9EF7B9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F5ACDC8-A4D3-2743-AEB8-B10DCFDD24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5D26C1B-0F0B-6E5D-BB7F-0F99F4733671}"/>
              </a:ext>
            </a:extLst>
          </p:cNvPr>
          <p:cNvSpPr txBox="1"/>
          <p:nvPr/>
        </p:nvSpPr>
        <p:spPr>
          <a:xfrm>
            <a:off x="301391" y="850097"/>
            <a:ext cx="52965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GPD</a:t>
            </a:r>
            <a:r>
              <a:rPr lang="en-US" dirty="0">
                <a:solidFill>
                  <a:srgbClr val="0000FF"/>
                </a:solidFill>
              </a:rPr>
              <a:t>: 3D distribution </a:t>
            </a:r>
            <a:r>
              <a:rPr lang="en-US" dirty="0"/>
              <a:t>of </a:t>
            </a:r>
            <a:r>
              <a:rPr lang="en-US" dirty="0" err="1"/>
              <a:t>partons</a:t>
            </a:r>
            <a:r>
              <a:rPr lang="en-US" dirty="0"/>
              <a:t> in </a:t>
            </a:r>
            <a:r>
              <a:rPr lang="en-US" dirty="0">
                <a:solidFill>
                  <a:srgbClr val="0000FF"/>
                </a:solidFill>
              </a:rPr>
              <a:t>coordinate</a:t>
            </a:r>
            <a:r>
              <a:rPr lang="en-US" dirty="0"/>
              <a:t> space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3200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71AE42-184A-5244-95E4-1C646E386E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92913" y="144985"/>
            <a:ext cx="9236913" cy="592689"/>
          </a:xfrm>
        </p:spPr>
        <p:txBody>
          <a:bodyPr>
            <a:noAutofit/>
          </a:bodyPr>
          <a:lstStyle/>
          <a:p>
            <a:pPr algn="ctr"/>
            <a:r>
              <a:rPr lang="en-US" altLang="zh-CN" sz="3200" b="1" dirty="0">
                <a:ea typeface="SimSun" panose="02010600030101010101" pitchFamily="2" charset="-122"/>
              </a:rPr>
              <a:t>Transverse Moment Dependent Distributions (TMD)</a:t>
            </a:r>
            <a:endParaRPr lang="en-CN" sz="3200" b="1" dirty="0">
              <a:ea typeface="SimSun" panose="02010600030101010101" pitchFamily="2" charset="-122"/>
            </a:endParaRPr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7CA39868-09C7-3A85-8399-2DE05CD8B35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43"/>
          <a:stretch/>
        </p:blipFill>
        <p:spPr>
          <a:xfrm>
            <a:off x="3089659" y="1962226"/>
            <a:ext cx="6054341" cy="425964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EC8C044A-81CA-E76B-E84B-4D31CDF1D3F6}"/>
                  </a:ext>
                </a:extLst>
              </p:cNvPr>
              <p:cNvSpPr txBox="1"/>
              <p:nvPr/>
            </p:nvSpPr>
            <p:spPr>
              <a:xfrm>
                <a:off x="0" y="6087387"/>
                <a:ext cx="8515350" cy="4088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marR="0" lvl="0" indent="-28575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lang="en-CN" dirty="0"/>
                  <a:t>Six leading twist T-even TMDs at initial </a:t>
                </a:r>
                <a:r>
                  <a:rPr lang="en-CN"/>
                  <a:t>scale (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/>
                        </m:ctrlPr>
                      </m:sSubSupPr>
                      <m:e>
                        <m:r>
                          <a:rPr lang="en-CN"/>
                          <m:t>𝜇</m:t>
                        </m:r>
                      </m:e>
                      <m:sub>
                        <m:r>
                          <a:rPr lang="en-US"/>
                          <m:t>𝑖</m:t>
                        </m:r>
                      </m:sub>
                      <m:sup>
                        <m:r>
                          <a:rPr lang="en-US"/>
                          <m:t>2</m:t>
                        </m:r>
                      </m:sup>
                    </m:sSubSup>
                    <m:r>
                      <a:rPr lang="en-US"/>
                      <m:t>=</m:t>
                    </m:r>
                    <m:sSubSup>
                      <m:sSubSupPr>
                        <m:ctrlPr>
                          <a:rPr lang="en-US"/>
                        </m:ctrlPr>
                      </m:sSubSupPr>
                      <m:e>
                        <m:r>
                          <a:rPr lang="en-US"/>
                          <m:t>𝜁</m:t>
                        </m:r>
                      </m:e>
                      <m:sub>
                        <m:r>
                          <a:rPr lang="en-US"/>
                          <m:t>𝑖</m:t>
                        </m:r>
                      </m:sub>
                      <m:sup/>
                    </m:sSubSup>
                    <m:r>
                      <a:rPr lang="en-US"/>
                      <m:t>=0.195 </m:t>
                    </m:r>
                    <m:sSup>
                      <m:sSupPr>
                        <m:ctrlPr>
                          <a:rPr lang="en-US"/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/>
                          <m:t>GeV</m:t>
                        </m:r>
                      </m:e>
                      <m:sup>
                        <m:r>
                          <a:rPr lang="en-US"/>
                          <m:t>2</m:t>
                        </m:r>
                      </m:sup>
                    </m:sSup>
                  </m:oMath>
                </a14:m>
                <a:r>
                  <a:rPr lang="en-CN" dirty="0"/>
                  <a:t> )</a:t>
                </a:r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EC8C044A-81CA-E76B-E84B-4D31CDF1D3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087387"/>
                <a:ext cx="8515350" cy="408830"/>
              </a:xfrm>
              <a:prstGeom prst="rect">
                <a:avLst/>
              </a:prstGeom>
              <a:blipFill>
                <a:blip r:embed="rId3"/>
                <a:stretch>
                  <a:fillRect l="-447" b="-24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F940DA78-BFD9-884B-82BF-A257E85927E5}"/>
              </a:ext>
            </a:extLst>
          </p:cNvPr>
          <p:cNvSpPr txBox="1"/>
          <p:nvPr/>
        </p:nvSpPr>
        <p:spPr>
          <a:xfrm>
            <a:off x="5369858" y="6433427"/>
            <a:ext cx="348113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[Z. Hu et al, </a:t>
            </a:r>
            <a:r>
              <a:rPr kumimoji="0" lang="en-US" sz="1400" b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PLB 833,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137360 (2022)]</a:t>
            </a:r>
            <a:endParaRPr kumimoji="0" lang="en-CN" sz="1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7CCFFB7-38D8-45A7-4AFE-B8DEAE0F686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28"/>
          <a:stretch/>
        </p:blipFill>
        <p:spPr>
          <a:xfrm>
            <a:off x="437655" y="1178689"/>
            <a:ext cx="8549265" cy="80350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06B13A-4AD7-6B6B-F471-FB843C05E5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DB1A922-9A6F-0B63-35C3-9384D4509C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521" y="2025342"/>
            <a:ext cx="1686825" cy="152270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06D3B53-9585-9F4C-C036-07477E44862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6033" y="4044775"/>
            <a:ext cx="2881615" cy="19157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EC63D9F-1569-8B40-AFEC-4BF0CA5631BB}"/>
              </a:ext>
            </a:extLst>
          </p:cNvPr>
          <p:cNvSpPr txBox="1"/>
          <p:nvPr/>
        </p:nvSpPr>
        <p:spPr>
          <a:xfrm>
            <a:off x="301730" y="882572"/>
            <a:ext cx="58447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TMD: </a:t>
            </a:r>
            <a:r>
              <a:rPr lang="en-US" dirty="0">
                <a:solidFill>
                  <a:srgbClr val="0000FF"/>
                </a:solidFill>
              </a:rPr>
              <a:t>3D distribution </a:t>
            </a:r>
            <a:r>
              <a:rPr lang="en-US" dirty="0"/>
              <a:t>of </a:t>
            </a:r>
            <a:r>
              <a:rPr lang="en-US" dirty="0" err="1"/>
              <a:t>partons</a:t>
            </a:r>
            <a:r>
              <a:rPr lang="en-US" dirty="0"/>
              <a:t> in </a:t>
            </a:r>
            <a:r>
              <a:rPr lang="en-US" dirty="0">
                <a:solidFill>
                  <a:srgbClr val="0000FF"/>
                </a:solidFill>
              </a:rPr>
              <a:t>momentum</a:t>
            </a:r>
            <a:r>
              <a:rPr lang="en-US" dirty="0"/>
              <a:t> space</a:t>
            </a:r>
          </a:p>
        </p:txBody>
      </p:sp>
    </p:spTree>
    <p:extLst>
      <p:ext uri="{BB962C8B-B14F-4D97-AF65-F5344CB8AC3E}">
        <p14:creationId xmlns:p14="http://schemas.microsoft.com/office/powerpoint/2010/main" val="39150342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19BE325-3E5B-3A4D-AAB1-1F3D30F5807E}"/>
                  </a:ext>
                </a:extLst>
              </p:cNvPr>
              <p:cNvSpPr txBox="1"/>
              <p:nvPr/>
            </p:nvSpPr>
            <p:spPr>
              <a:xfrm>
                <a:off x="395150" y="4146326"/>
                <a:ext cx="2617896" cy="369332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max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=9,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=16.5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19BE325-3E5B-3A4D-AAB1-1F3D30F580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150" y="4146326"/>
                <a:ext cx="2617896" cy="369332"/>
              </a:xfrm>
              <a:prstGeom prst="rect">
                <a:avLst/>
              </a:prstGeom>
              <a:blipFill>
                <a:blip r:embed="rId2"/>
                <a:stretch>
                  <a:fillRect l="-2415" r="-2415" b="-13333"/>
                </a:stretch>
              </a:blipFill>
              <a:ln w="127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7F3855D6-C6C1-8043-9C4D-1A44B259BEA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62830239"/>
                  </p:ext>
                </p:extLst>
              </p:nvPr>
            </p:nvGraphicFramePr>
            <p:xfrm>
              <a:off x="1393317" y="4850624"/>
              <a:ext cx="7031895" cy="103187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81035">
                      <a:extLst>
                        <a:ext uri="{9D8B030D-6E8A-4147-A177-3AD203B41FA5}">
                          <a16:colId xmlns:a16="http://schemas.microsoft.com/office/drawing/2014/main" val="3071580514"/>
                        </a:ext>
                      </a:extLst>
                    </a:gridCol>
                    <a:gridCol w="829923">
                      <a:extLst>
                        <a:ext uri="{9D8B030D-6E8A-4147-A177-3AD203B41FA5}">
                          <a16:colId xmlns:a16="http://schemas.microsoft.com/office/drawing/2014/main" val="2343419712"/>
                        </a:ext>
                      </a:extLst>
                    </a:gridCol>
                    <a:gridCol w="1018903">
                      <a:extLst>
                        <a:ext uri="{9D8B030D-6E8A-4147-A177-3AD203B41FA5}">
                          <a16:colId xmlns:a16="http://schemas.microsoft.com/office/drawing/2014/main" val="3824230246"/>
                        </a:ext>
                      </a:extLst>
                    </a:gridCol>
                    <a:gridCol w="992777">
                      <a:extLst>
                        <a:ext uri="{9D8B030D-6E8A-4147-A177-3AD203B41FA5}">
                          <a16:colId xmlns:a16="http://schemas.microsoft.com/office/drawing/2014/main" val="474200797"/>
                        </a:ext>
                      </a:extLst>
                    </a:gridCol>
                    <a:gridCol w="833024">
                      <a:extLst>
                        <a:ext uri="{9D8B030D-6E8A-4147-A177-3AD203B41FA5}">
                          <a16:colId xmlns:a16="http://schemas.microsoft.com/office/drawing/2014/main" val="389887416"/>
                        </a:ext>
                      </a:extLst>
                    </a:gridCol>
                    <a:gridCol w="934816">
                      <a:extLst>
                        <a:ext uri="{9D8B030D-6E8A-4147-A177-3AD203B41FA5}">
                          <a16:colId xmlns:a16="http://schemas.microsoft.com/office/drawing/2014/main" val="31323906"/>
                        </a:ext>
                      </a:extLst>
                    </a:gridCol>
                    <a:gridCol w="862149">
                      <a:extLst>
                        <a:ext uri="{9D8B030D-6E8A-4147-A177-3AD203B41FA5}">
                          <a16:colId xmlns:a16="http://schemas.microsoft.com/office/drawing/2014/main" val="3633197166"/>
                        </a:ext>
                      </a:extLst>
                    </a:gridCol>
                    <a:gridCol w="679268">
                      <a:extLst>
                        <a:ext uri="{9D8B030D-6E8A-4147-A177-3AD203B41FA5}">
                          <a16:colId xmlns:a16="http://schemas.microsoft.com/office/drawing/2014/main" val="3905259485"/>
                        </a:ext>
                      </a:extLst>
                    </a:gridCol>
                  </a:tblGrid>
                  <a:tr h="384534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𝒎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𝒎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𝒅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𝜿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𝒎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𝒈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𝒎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𝒊𝒏𝒕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𝒃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𝒊𝒏𝒔𝒕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b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g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9000267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0.3</a:t>
                          </a:r>
                          <a:r>
                            <a:rPr lang="en-US" altLang="zh-CN" dirty="0"/>
                            <a:t>2</a:t>
                          </a:r>
                          <a:r>
                            <a:rPr lang="en-US" dirty="0"/>
                            <a:t>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</a:t>
                          </a:r>
                          <a:r>
                            <a:rPr lang="en-US" altLang="zh-CN" dirty="0"/>
                            <a:t>25</a:t>
                          </a:r>
                          <a:r>
                            <a:rPr lang="en-US" dirty="0"/>
                            <a:t>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0.54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0.5</a:t>
                          </a:r>
                          <a:r>
                            <a:rPr lang="en-US" altLang="zh-CN" dirty="0"/>
                            <a:t>0</a:t>
                          </a:r>
                          <a:r>
                            <a:rPr lang="en-US" dirty="0"/>
                            <a:t>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1.8</a:t>
                          </a:r>
                          <a:r>
                            <a:rPr lang="en-US" altLang="zh-CN" dirty="0"/>
                            <a:t>0</a:t>
                          </a:r>
                          <a:r>
                            <a:rPr lang="en-US" dirty="0"/>
                            <a:t>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/>
                            <a:t>3.00</a:t>
                          </a:r>
                          <a:r>
                            <a:rPr lang="en-US" dirty="0"/>
                            <a:t>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0.7</a:t>
                          </a:r>
                          <a:r>
                            <a:rPr lang="en-US" altLang="zh-CN" dirty="0"/>
                            <a:t>0</a:t>
                          </a:r>
                          <a:r>
                            <a:rPr lang="en-US" dirty="0"/>
                            <a:t>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2.4</a:t>
                          </a:r>
                          <a:r>
                            <a:rPr lang="en-US" altLang="zh-CN" dirty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8497298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7F3855D6-C6C1-8043-9C4D-1A44B259BEA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62830239"/>
                  </p:ext>
                </p:extLst>
              </p:nvPr>
            </p:nvGraphicFramePr>
            <p:xfrm>
              <a:off x="1393317" y="4850624"/>
              <a:ext cx="7031895" cy="103187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81035">
                      <a:extLst>
                        <a:ext uri="{9D8B030D-6E8A-4147-A177-3AD203B41FA5}">
                          <a16:colId xmlns:a16="http://schemas.microsoft.com/office/drawing/2014/main" val="3071580514"/>
                        </a:ext>
                      </a:extLst>
                    </a:gridCol>
                    <a:gridCol w="829923">
                      <a:extLst>
                        <a:ext uri="{9D8B030D-6E8A-4147-A177-3AD203B41FA5}">
                          <a16:colId xmlns:a16="http://schemas.microsoft.com/office/drawing/2014/main" val="2343419712"/>
                        </a:ext>
                      </a:extLst>
                    </a:gridCol>
                    <a:gridCol w="1018903">
                      <a:extLst>
                        <a:ext uri="{9D8B030D-6E8A-4147-A177-3AD203B41FA5}">
                          <a16:colId xmlns:a16="http://schemas.microsoft.com/office/drawing/2014/main" val="3824230246"/>
                        </a:ext>
                      </a:extLst>
                    </a:gridCol>
                    <a:gridCol w="992777">
                      <a:extLst>
                        <a:ext uri="{9D8B030D-6E8A-4147-A177-3AD203B41FA5}">
                          <a16:colId xmlns:a16="http://schemas.microsoft.com/office/drawing/2014/main" val="474200797"/>
                        </a:ext>
                      </a:extLst>
                    </a:gridCol>
                    <a:gridCol w="833024">
                      <a:extLst>
                        <a:ext uri="{9D8B030D-6E8A-4147-A177-3AD203B41FA5}">
                          <a16:colId xmlns:a16="http://schemas.microsoft.com/office/drawing/2014/main" val="389887416"/>
                        </a:ext>
                      </a:extLst>
                    </a:gridCol>
                    <a:gridCol w="934816">
                      <a:extLst>
                        <a:ext uri="{9D8B030D-6E8A-4147-A177-3AD203B41FA5}">
                          <a16:colId xmlns:a16="http://schemas.microsoft.com/office/drawing/2014/main" val="31323906"/>
                        </a:ext>
                      </a:extLst>
                    </a:gridCol>
                    <a:gridCol w="862149">
                      <a:extLst>
                        <a:ext uri="{9D8B030D-6E8A-4147-A177-3AD203B41FA5}">
                          <a16:colId xmlns:a16="http://schemas.microsoft.com/office/drawing/2014/main" val="3633197166"/>
                        </a:ext>
                      </a:extLst>
                    </a:gridCol>
                    <a:gridCol w="679268">
                      <a:extLst>
                        <a:ext uri="{9D8B030D-6E8A-4147-A177-3AD203B41FA5}">
                          <a16:colId xmlns:a16="http://schemas.microsoft.com/office/drawing/2014/main" val="3905259485"/>
                        </a:ext>
                      </a:extLst>
                    </a:gridCol>
                  </a:tblGrid>
                  <a:tr h="39179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429" t="-6250" r="-695714" b="-1812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09231" t="-6250" r="-649231" b="-1812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0000" t="-6250" r="-427500" b="-1812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73418" t="-6250" r="-332911" b="-1812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446970" t="-6250" r="-298485" b="-1812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494521" t="-6250" r="-169863" b="-1812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b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g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90002676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0.3</a:t>
                          </a:r>
                          <a:r>
                            <a:rPr lang="en-US" altLang="zh-CN" dirty="0"/>
                            <a:t>2</a:t>
                          </a:r>
                          <a:r>
                            <a:rPr lang="en-US" dirty="0"/>
                            <a:t>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</a:t>
                          </a:r>
                          <a:r>
                            <a:rPr lang="en-US" altLang="zh-CN" dirty="0"/>
                            <a:t>25</a:t>
                          </a:r>
                          <a:r>
                            <a:rPr lang="en-US" dirty="0"/>
                            <a:t>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0.54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0.5</a:t>
                          </a:r>
                          <a:r>
                            <a:rPr lang="en-US" altLang="zh-CN" dirty="0"/>
                            <a:t>0</a:t>
                          </a:r>
                          <a:r>
                            <a:rPr lang="en-US" dirty="0"/>
                            <a:t>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1.8</a:t>
                          </a:r>
                          <a:r>
                            <a:rPr lang="en-US" altLang="zh-CN" dirty="0"/>
                            <a:t>0</a:t>
                          </a:r>
                          <a:r>
                            <a:rPr lang="en-US" dirty="0"/>
                            <a:t>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/>
                            <a:t>3.00</a:t>
                          </a:r>
                          <a:r>
                            <a:rPr lang="en-US" dirty="0"/>
                            <a:t>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0.7</a:t>
                          </a:r>
                          <a:r>
                            <a:rPr lang="en-US" altLang="zh-CN" dirty="0"/>
                            <a:t>0</a:t>
                          </a:r>
                          <a:r>
                            <a:rPr lang="en-US" dirty="0"/>
                            <a:t>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2.4</a:t>
                          </a:r>
                          <a:r>
                            <a:rPr lang="en-US" altLang="zh-CN" dirty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8497298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D026329B-86AA-824E-BE9A-E2D85C51D907}"/>
              </a:ext>
            </a:extLst>
          </p:cNvPr>
          <p:cNvSpPr txBox="1"/>
          <p:nvPr/>
        </p:nvSpPr>
        <p:spPr>
          <a:xfrm>
            <a:off x="1393317" y="6088616"/>
            <a:ext cx="2254720" cy="646331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Different Mass</a:t>
            </a:r>
          </a:p>
          <a:p>
            <a:pPr algn="ctr"/>
            <a:r>
              <a:rPr lang="en-US" dirty="0"/>
              <a:t>Asymmetry of u and 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E046B1-A77A-B747-A983-76EF6A4B55F6}"/>
              </a:ext>
            </a:extLst>
          </p:cNvPr>
          <p:cNvSpPr txBox="1"/>
          <p:nvPr/>
        </p:nvSpPr>
        <p:spPr>
          <a:xfrm>
            <a:off x="3309182" y="4184034"/>
            <a:ext cx="2152064" cy="369332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Confining</a:t>
            </a:r>
            <a:r>
              <a:rPr lang="zh-CN" altLang="en-US" dirty="0"/>
              <a:t> </a:t>
            </a:r>
            <a:r>
              <a:rPr lang="en-US" altLang="zh-CN" dirty="0"/>
              <a:t>interaction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ECE441B-87D6-FC40-93CE-E51A0EF84141}"/>
              </a:ext>
            </a:extLst>
          </p:cNvPr>
          <p:cNvSpPr txBox="1"/>
          <p:nvPr/>
        </p:nvSpPr>
        <p:spPr>
          <a:xfrm>
            <a:off x="5490256" y="6095895"/>
            <a:ext cx="2250937" cy="646331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UV Cutoff</a:t>
            </a:r>
          </a:p>
          <a:p>
            <a:r>
              <a:rPr lang="en-US" dirty="0"/>
              <a:t>In Instantaneous term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6BBDEEC-8F6F-2B43-BD5B-EBED5F4ABAD2}"/>
              </a:ext>
            </a:extLst>
          </p:cNvPr>
          <p:cNvCxnSpPr>
            <a:cxnSpLocks/>
          </p:cNvCxnSpPr>
          <p:nvPr/>
        </p:nvCxnSpPr>
        <p:spPr>
          <a:xfrm>
            <a:off x="2280621" y="5805471"/>
            <a:ext cx="0" cy="27075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C176B8D-3152-744A-A023-A68ACEBDF359}"/>
              </a:ext>
            </a:extLst>
          </p:cNvPr>
          <p:cNvCxnSpPr>
            <a:cxnSpLocks/>
          </p:cNvCxnSpPr>
          <p:nvPr/>
        </p:nvCxnSpPr>
        <p:spPr>
          <a:xfrm>
            <a:off x="6473377" y="5805471"/>
            <a:ext cx="0" cy="27075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B833016F-BA4E-4649-A2AE-52950A96CE4A}"/>
              </a:ext>
            </a:extLst>
          </p:cNvPr>
          <p:cNvCxnSpPr>
            <a:cxnSpLocks/>
          </p:cNvCxnSpPr>
          <p:nvPr/>
        </p:nvCxnSpPr>
        <p:spPr>
          <a:xfrm flipV="1">
            <a:off x="3875314" y="4530402"/>
            <a:ext cx="342303" cy="34425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C885756F-0590-3048-8E91-31146879DF3E}"/>
              </a:ext>
            </a:extLst>
          </p:cNvPr>
          <p:cNvCxnSpPr>
            <a:cxnSpLocks/>
          </p:cNvCxnSpPr>
          <p:nvPr/>
        </p:nvCxnSpPr>
        <p:spPr>
          <a:xfrm flipH="1" flipV="1">
            <a:off x="4369393" y="4530402"/>
            <a:ext cx="242000" cy="34425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D57B67D3-22B8-DD4D-A15B-76A6BB3348CB}"/>
                  </a:ext>
                </a:extLst>
              </p:cNvPr>
              <p:cNvSpPr/>
              <p:nvPr/>
            </p:nvSpPr>
            <p:spPr>
              <a:xfrm>
                <a:off x="1013254" y="1503545"/>
                <a:ext cx="6895070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 charset="0"/>
                              </a:rPr>
                              <m:t>𝑯</m:t>
                            </m:r>
                          </m:e>
                          <m:sub>
                            <m: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𝑰𝒏𝒕𝒆𝒓𝒂𝒄𝒕</m:t>
                            </m:r>
                          </m:sub>
                        </m:sSub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        →      </m:t>
                        </m:r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charset="0"/>
                          </a:rPr>
                          <m:t>𝑯</m:t>
                        </m:r>
                      </m:e>
                      <m:sub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𝑰𝒏𝒕𝒆𝒓𝒂𝒄𝒕</m:t>
                        </m:r>
                      </m:sub>
                    </m:sSub>
                    <m:r>
                      <a:rPr lang="en-US" b="1" i="1">
                        <a:solidFill>
                          <a:srgbClr val="C00000"/>
                        </a:solidFill>
                        <a:latin typeface="Cambria Math" charset="0"/>
                      </a:rPr>
                      <m:t>=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     </m:t>
                    </m:r>
                    <m:sSub>
                      <m:sSub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𝑯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𝑽𝒆𝒓𝒕𝒆𝒙</m:t>
                        </m:r>
                      </m:sub>
                    </m:sSub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       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       </m:t>
                    </m:r>
                    <m:sSub>
                      <m:sSub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𝑯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𝒊𝒏𝒔𝒕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D57B67D3-22B8-DD4D-A15B-76A6BB3348C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3254" y="1503545"/>
                <a:ext cx="6895070" cy="369332"/>
              </a:xfrm>
              <a:prstGeom prst="rect">
                <a:avLst/>
              </a:prstGeom>
              <a:blipFill>
                <a:blip r:embed="rId5"/>
                <a:stretch>
                  <a:fillRect l="-551" t="-3333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6" name="Picture 35">
            <a:extLst>
              <a:ext uri="{FF2B5EF4-FFF2-40B4-BE49-F238E27FC236}">
                <a16:creationId xmlns:a16="http://schemas.microsoft.com/office/drawing/2014/main" id="{406152F0-004C-AE47-BEB1-E93C795AC6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34672" y="2529422"/>
            <a:ext cx="2315227" cy="1207688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D8872146-611F-D146-A523-D22116A8A2C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63594" y="2608700"/>
            <a:ext cx="2152065" cy="1134974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9BF03CE6-B869-543D-8601-131B0BBC38E6}"/>
              </a:ext>
            </a:extLst>
          </p:cNvPr>
          <p:cNvSpPr txBox="1"/>
          <p:nvPr/>
        </p:nvSpPr>
        <p:spPr>
          <a:xfrm>
            <a:off x="5557045" y="4089735"/>
            <a:ext cx="35889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Parameters are determined through fitting </a:t>
            </a:r>
            <a:r>
              <a:rPr lang="en-US" dirty="0">
                <a:solidFill>
                  <a:srgbClr val="0000FF"/>
                </a:solidFill>
              </a:rPr>
              <a:t>nucleon mass </a:t>
            </a:r>
            <a:r>
              <a:rPr lang="en-US" dirty="0"/>
              <a:t>and </a:t>
            </a:r>
            <a:r>
              <a:rPr lang="en-US" dirty="0">
                <a:solidFill>
                  <a:srgbClr val="0000FF"/>
                </a:solidFill>
              </a:rPr>
              <a:t>EMFFs</a:t>
            </a:r>
            <a:r>
              <a:rPr lang="en-US" dirty="0"/>
              <a:t>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1D0CA1-987E-4F59-3D5B-424616304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DC8-A4D3-2743-AEB8-B10DCFDD24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7FD3BECE-B1BD-A39A-C34A-B7BD37CDE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2225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Light-Front Hamiltonian (Model II)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DE51AE52-A393-3777-DEF5-1BFAA7C9CF26}"/>
                  </a:ext>
                </a:extLst>
              </p:cNvPr>
              <p:cNvSpPr/>
              <p:nvPr/>
            </p:nvSpPr>
            <p:spPr>
              <a:xfrm>
                <a:off x="1393317" y="941197"/>
                <a:ext cx="5903294" cy="4449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charset="0"/>
                                </a:rPr>
                                <m:t>𝑏𝑎𝑟𝑦𝑜𝑛</m:t>
                              </m:r>
                            </m:sub>
                          </m:sSub>
                        </m:e>
                      </m:d>
                      <m:r>
                        <a:rPr lang="en-US" sz="2000" b="0" i="1" smtClean="0">
                          <a:latin typeface="Cambria Math" charset="0"/>
                        </a:rPr>
                        <m:t>=|</m:t>
                      </m:r>
                      <m:d>
                        <m:dPr>
                          <m:begChr m:val=""/>
                          <m:endChr m:val="⟩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charset="0"/>
                            </a:rPr>
                            <m:t>𝑞𝑞𝑞</m:t>
                          </m:r>
                        </m:e>
                      </m:d>
                      <m:r>
                        <a:rPr lang="en-US" sz="2000" b="0" i="1" smtClean="0">
                          <a:latin typeface="Cambria Math" charset="0"/>
                        </a:rPr>
                        <m:t>+</m:t>
                      </m:r>
                      <m:d>
                        <m:dPr>
                          <m:begChr m:val="|"/>
                          <m:endChr m:val="⟩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charset="0"/>
                            </a:rPr>
                            <m:t>𝑞𝑞𝑞𝑔</m:t>
                          </m:r>
                        </m:e>
                      </m:d>
                      <m:r>
                        <a:rPr lang="en-US" sz="2000" b="0" i="1" smtClean="0">
                          <a:latin typeface="Cambria Math" charset="0"/>
                        </a:rPr>
                        <m:t>+</m:t>
                      </m:r>
                      <m:d>
                        <m:dPr>
                          <m:begChr m:val="|"/>
                          <m:endChr m:val="⟩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charset="0"/>
                            </a:rPr>
                            <m:t>𝑞𝑞𝑞</m:t>
                          </m:r>
                          <m:r>
                            <a:rPr lang="en-US" sz="2000" b="0" i="1" smtClean="0">
                              <a:latin typeface="Cambria Math" charset="0"/>
                            </a:rPr>
                            <m:t> </m:t>
                          </m:r>
                          <m:r>
                            <a:rPr lang="en-US" sz="2000" b="0" i="1" smtClean="0">
                              <a:latin typeface="Cambria Math" charset="0"/>
                            </a:rPr>
                            <m:t>𝑞</m:t>
                          </m:r>
                          <m:acc>
                            <m:accPr>
                              <m:chr m:val="̅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b="0" i="1" smtClean="0">
                                  <a:latin typeface="Cambria Math" charset="0"/>
                                </a:rPr>
                                <m:t>𝑞</m:t>
                              </m:r>
                            </m:e>
                          </m:acc>
                        </m:e>
                      </m:d>
                      <m:r>
                        <a:rPr lang="en-US" sz="2000" b="0" i="1" smtClean="0">
                          <a:latin typeface="Cambria Math" charset="0"/>
                        </a:rPr>
                        <m:t>+ ⋅⋅⋅</m:t>
                      </m:r>
                      <m:r>
                        <a:rPr lang="en-US" sz="2000" i="1">
                          <a:latin typeface="Cambria Math" charset="0"/>
                        </a:rPr>
                        <m:t>⋅⋅⋅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DE51AE52-A393-3777-DEF5-1BFAA7C9CF2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3317" y="941197"/>
                <a:ext cx="5903294" cy="444930"/>
              </a:xfrm>
              <a:prstGeom prst="rect">
                <a:avLst/>
              </a:prstGeom>
              <a:blipFill>
                <a:blip r:embed="rId8"/>
                <a:stretch>
                  <a:fillRect t="-147222" b="-2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8879917-BD99-34C0-CED6-C4632893A18F}"/>
              </a:ext>
            </a:extLst>
          </p:cNvPr>
          <p:cNvCxnSpPr/>
          <p:nvPr/>
        </p:nvCxnSpPr>
        <p:spPr>
          <a:xfrm>
            <a:off x="4913517" y="938046"/>
            <a:ext cx="0" cy="444930"/>
          </a:xfrm>
          <a:prstGeom prst="line">
            <a:avLst/>
          </a:prstGeom>
          <a:ln w="4445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8DF1B08C-5081-ED2A-1D39-4D49138B28B5}"/>
              </a:ext>
            </a:extLst>
          </p:cNvPr>
          <p:cNvSpPr txBox="1"/>
          <p:nvPr/>
        </p:nvSpPr>
        <p:spPr>
          <a:xfrm>
            <a:off x="5006286" y="76213"/>
            <a:ext cx="457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  <a:latin typeface="CMR5"/>
              </a:rPr>
              <a:t>[</a:t>
            </a:r>
            <a:r>
              <a:rPr lang="en-US" sz="1200" dirty="0">
                <a:solidFill>
                  <a:srgbClr val="0070C0"/>
                </a:solidFill>
                <a:effectLst/>
                <a:latin typeface="CMR5"/>
              </a:rPr>
              <a:t>S. Xu, C. Mondal, X. Zhao, Y. Li, J. P. Vary, 2209.08584 [hep-</a:t>
            </a:r>
            <a:r>
              <a:rPr lang="en-US" sz="1200" dirty="0" err="1">
                <a:solidFill>
                  <a:srgbClr val="0070C0"/>
                </a:solidFill>
                <a:effectLst/>
                <a:latin typeface="CMR5"/>
              </a:rPr>
              <a:t>ph</a:t>
            </a:r>
            <a:r>
              <a:rPr lang="en-US" sz="1200" dirty="0">
                <a:solidFill>
                  <a:srgbClr val="0070C0"/>
                </a:solidFill>
                <a:effectLst/>
                <a:latin typeface="CMR5"/>
              </a:rPr>
              <a:t>]]</a:t>
            </a:r>
            <a:endParaRPr lang="en-US" sz="3600" dirty="0">
              <a:solidFill>
                <a:srgbClr val="0070C0"/>
              </a:solidFill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C437ABC-EA82-51FB-07FB-9366673697DC}"/>
              </a:ext>
            </a:extLst>
          </p:cNvPr>
          <p:cNvCxnSpPr>
            <a:cxnSpLocks/>
          </p:cNvCxnSpPr>
          <p:nvPr/>
        </p:nvCxnSpPr>
        <p:spPr>
          <a:xfrm>
            <a:off x="4909264" y="1974112"/>
            <a:ext cx="0" cy="45003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4D0BC73-0DF1-3CE9-CC8C-F3640FD5B578}"/>
              </a:ext>
            </a:extLst>
          </p:cNvPr>
          <p:cNvCxnSpPr>
            <a:cxnSpLocks/>
          </p:cNvCxnSpPr>
          <p:nvPr/>
        </p:nvCxnSpPr>
        <p:spPr>
          <a:xfrm>
            <a:off x="6899190" y="1872877"/>
            <a:ext cx="0" cy="49916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5" name="Picture 24">
            <a:extLst>
              <a:ext uri="{FF2B5EF4-FFF2-40B4-BE49-F238E27FC236}">
                <a16:creationId xmlns:a16="http://schemas.microsoft.com/office/drawing/2014/main" id="{144BA119-ECBD-6F2B-E553-F1319FE326C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21303" y="2529422"/>
            <a:ext cx="2110686" cy="1319179"/>
          </a:xfrm>
          <a:prstGeom prst="rect">
            <a:avLst/>
          </a:prstGeom>
        </p:spPr>
      </p:pic>
      <p:sp>
        <p:nvSpPr>
          <p:cNvPr id="27" name="Right Arrow 26">
            <a:extLst>
              <a:ext uri="{FF2B5EF4-FFF2-40B4-BE49-F238E27FC236}">
                <a16:creationId xmlns:a16="http://schemas.microsoft.com/office/drawing/2014/main" id="{58E868FA-0D06-79FB-414C-E5B197FBA8EC}"/>
              </a:ext>
            </a:extLst>
          </p:cNvPr>
          <p:cNvSpPr/>
          <p:nvPr/>
        </p:nvSpPr>
        <p:spPr>
          <a:xfrm>
            <a:off x="2631989" y="3039849"/>
            <a:ext cx="381057" cy="18598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ED782A9-6EB1-703D-BBBB-9AA8802218BC}"/>
              </a:ext>
            </a:extLst>
          </p:cNvPr>
          <p:cNvSpPr txBox="1"/>
          <p:nvPr/>
        </p:nvSpPr>
        <p:spPr>
          <a:xfrm>
            <a:off x="5721355" y="298226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26B40D0D-070E-2B31-2B74-18C673BA0E01}"/>
              </a:ext>
            </a:extLst>
          </p:cNvPr>
          <p:cNvCxnSpPr>
            <a:cxnSpLocks/>
          </p:cNvCxnSpPr>
          <p:nvPr/>
        </p:nvCxnSpPr>
        <p:spPr>
          <a:xfrm flipH="1">
            <a:off x="1719920" y="2022109"/>
            <a:ext cx="1" cy="45003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70285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2173" y="110659"/>
            <a:ext cx="8419657" cy="57275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/>
              <a:t>Light-Front Hamiltonian (Model I)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/>
              <p:cNvSpPr txBox="1"/>
              <p:nvPr/>
            </p:nvSpPr>
            <p:spPr>
              <a:xfrm>
                <a:off x="451391" y="1534043"/>
                <a:ext cx="6455998" cy="471668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𝑷</m:t>
                          </m:r>
                        </m:e>
                        <m:sup>
                          <m:r>
                            <a:rPr lang="en-US" sz="2800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2800" b="1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sz="2800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charset="0"/>
                            </a:rPr>
                            <m:t>𝑯</m:t>
                          </m:r>
                        </m:e>
                        <m:sub>
                          <m:r>
                            <a:rPr lang="en-US" sz="2800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charset="0"/>
                            </a:rPr>
                            <m:t>𝑲</m:t>
                          </m:r>
                          <m:r>
                            <a:rPr lang="en-US" sz="2800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charset="0"/>
                            </a:rPr>
                            <m:t>.</m:t>
                          </m:r>
                          <m:r>
                            <a:rPr lang="en-US" sz="2800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charset="0"/>
                            </a:rPr>
                            <m:t>𝑬</m:t>
                          </m:r>
                          <m:r>
                            <a:rPr lang="en-US" sz="2800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charset="0"/>
                            </a:rPr>
                            <m:t>.</m:t>
                          </m:r>
                        </m:sub>
                      </m:sSub>
                      <m:r>
                        <a:rPr lang="en-US" sz="2800" b="1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charset="0"/>
                        </a:rPr>
                        <m:t>+</m:t>
                      </m:r>
                      <m:sSub>
                        <m:sSubPr>
                          <m:ctrlPr>
                            <a:rPr lang="en-US" sz="2800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charset="0"/>
                            </a:rPr>
                            <m:t>𝑯</m:t>
                          </m:r>
                        </m:e>
                        <m:sub>
                          <m:r>
                            <a:rPr lang="en-US" sz="2800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charset="0"/>
                            </a:rPr>
                            <m:t>𝒕𝒓𝒂𝒏𝒔</m:t>
                          </m:r>
                        </m:sub>
                      </m:sSub>
                      <m:r>
                        <a:rPr lang="en-US" sz="2800" b="1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charset="0"/>
                        </a:rPr>
                        <m:t>+</m:t>
                      </m:r>
                      <m:sSub>
                        <m:sSubPr>
                          <m:ctrlPr>
                            <a:rPr lang="en-US" sz="2800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charset="0"/>
                            </a:rPr>
                            <m:t>𝑯</m:t>
                          </m:r>
                        </m:e>
                        <m:sub>
                          <m:r>
                            <a:rPr lang="en-US" sz="2800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charset="0"/>
                            </a:rPr>
                            <m:t>𝒍𝒐𝒏𝒈𝒊</m:t>
                          </m:r>
                        </m:sub>
                      </m:sSub>
                      <m:r>
                        <a:rPr lang="en-US" sz="2800" b="1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charset="0"/>
                        </a:rPr>
                        <m:t>+</m:t>
                      </m:r>
                      <m:sSub>
                        <m:sSubPr>
                          <m:ctrlPr>
                            <a:rPr lang="en-US" sz="2800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charset="0"/>
                            </a:rPr>
                            <m:t>𝑯</m:t>
                          </m:r>
                        </m:e>
                        <m:sub>
                          <m:r>
                            <a:rPr lang="en-US" sz="2800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𝑰𝒏𝒕𝒆𝒓𝒂𝒄𝒕</m:t>
                          </m:r>
                        </m:sub>
                      </m:sSub>
                    </m:oMath>
                  </m:oMathPara>
                </a14:m>
                <a:endParaRPr lang="en-US" sz="2800" b="1" dirty="0"/>
              </a:p>
            </p:txBody>
          </p:sp>
        </mc:Choice>
        <mc:Fallback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391" y="1534043"/>
                <a:ext cx="6455998" cy="471668"/>
              </a:xfrm>
              <a:prstGeom prst="rect">
                <a:avLst/>
              </a:prstGeom>
              <a:blipFill>
                <a:blip r:embed="rId2"/>
                <a:stretch>
                  <a:fillRect l="-78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844818" y="3145514"/>
                <a:ext cx="1735924" cy="3253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𝑯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𝒕𝒓𝒂𝒏𝒔</m:t>
                        </m:r>
                      </m:sub>
                    </m:sSub>
                    <m:r>
                      <a:rPr lang="en-US" sz="2000" b="1" i="1" smtClean="0">
                        <a:solidFill>
                          <a:schemeClr val="tx1"/>
                        </a:solidFill>
                        <a:latin typeface="Cambria Math" charset="0"/>
                      </a:rPr>
                      <m:t> ~ </m:t>
                    </m:r>
                    <m:sSubSup>
                      <m:sSubSupPr>
                        <m:ctrlP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𝜿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𝑻</m:t>
                        </m:r>
                      </m:sub>
                      <m:sup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𝟒</m:t>
                        </m:r>
                      </m:sup>
                    </m:sSubSup>
                    <m:sSup>
                      <m:sSupPr>
                        <m:ctrlP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</m:e>
                      <m:sup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zh-CN" altLang="en-US" sz="2000" b="1" dirty="0">
                    <a:solidFill>
                      <a:schemeClr val="tx1"/>
                    </a:solidFill>
                  </a:rPr>
                  <a:t>  </a:t>
                </a:r>
                <a:endParaRPr lang="en-US" sz="2000" b="1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818" y="3145514"/>
                <a:ext cx="1735924" cy="325345"/>
              </a:xfrm>
              <a:prstGeom prst="rect">
                <a:avLst/>
              </a:prstGeom>
              <a:blipFill>
                <a:blip r:embed="rId3"/>
                <a:stretch>
                  <a:fillRect l="-7246" t="-3704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/>
              <p:cNvSpPr txBox="1"/>
              <p:nvPr/>
            </p:nvSpPr>
            <p:spPr>
              <a:xfrm>
                <a:off x="844818" y="3733897"/>
                <a:ext cx="3401572" cy="7861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𝑯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𝒍𝒐𝒏𝒈𝒊</m:t>
                          </m:r>
                        </m:sub>
                      </m:sSub>
                      <m:r>
                        <a:rPr lang="en-US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1" i="1">
                          <a:solidFill>
                            <a:schemeClr val="tx1"/>
                          </a:solidFill>
                          <a:latin typeface="Cambria Math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sz="2000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−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𝒊𝒋</m:t>
                          </m:r>
                        </m:sub>
                        <m:sup/>
                        <m:e>
                          <m:sSubSup>
                            <m:sSubSupPr>
                              <m:ctrlP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𝜿</m:t>
                              </m:r>
                            </m:e>
                            <m:sub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𝑳</m:t>
                              </m:r>
                            </m:sub>
                            <m:sup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𝟒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𝝏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𝒙</m:t>
                                  </m:r>
                                </m:e>
                                <m:sub>
                                  <m: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𝒊</m:t>
                                  </m:r>
                                </m:sub>
                              </m:sSub>
                            </m:sub>
                          </m:sSub>
                          <m:d>
                            <m:dPr>
                              <m:ctrlP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𝒙</m:t>
                                  </m:r>
                                </m:e>
                                <m:sub>
                                  <m: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𝒊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𝒙</m:t>
                                  </m:r>
                                </m:e>
                                <m:sub>
                                  <m: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𝒋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𝝏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sz="20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</a:rPr>
                                        <m:t>𝒙</m:t>
                                      </m:r>
                                    </m:e>
                                    <m:sub>
                                      <m:r>
                                        <a:rPr lang="en-US" sz="20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</a:rPr>
                                        <m:t>𝒋</m:t>
                                      </m:r>
                                    </m:sub>
                                  </m:sSub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n-US" sz="2000" b="1" dirty="0"/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818" y="3733897"/>
                <a:ext cx="3401572" cy="786177"/>
              </a:xfrm>
              <a:prstGeom prst="rect">
                <a:avLst/>
              </a:prstGeom>
              <a:blipFill>
                <a:blip r:embed="rId4"/>
                <a:stretch>
                  <a:fillRect l="-1115" t="-141935" b="-1903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844818" y="2164632"/>
                <a:ext cx="2282228" cy="8013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𝑯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𝑲</m:t>
                          </m:r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.</m:t>
                          </m:r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𝑬</m:t>
                          </m:r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.</m:t>
                          </m:r>
                        </m:sub>
                      </m:sSub>
                      <m:r>
                        <a:rPr lang="en-US" sz="2000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𝒊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𝒑</m:t>
                                  </m:r>
                                </m:e>
                                <m:sub>
                                  <m: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𝒊</m:t>
                                  </m:r>
                                </m:sub>
                                <m:sup>
                                  <m: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𝟐</m:t>
                                  </m:r>
                                </m:sup>
                              </m:sSubSup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𝒎</m:t>
                                  </m:r>
                                </m:e>
                                <m:sub>
                                  <m: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𝒒</m:t>
                                  </m:r>
                                </m:sub>
                                <m:sup>
                                  <m: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𝟐</m:t>
                                  </m:r>
                                </m:sup>
                              </m:sSubSup>
                            </m:num>
                            <m:den>
                              <m:sSubSup>
                                <m:sSubSupPr>
                                  <m:ctrlP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𝒑</m:t>
                                  </m:r>
                                </m:e>
                                <m:sub>
                                  <m: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𝒊</m:t>
                                  </m:r>
                                </m:sub>
                                <m:sup>
                                  <m: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+</m:t>
                                  </m:r>
                                </m:sup>
                              </m:sSubSup>
                            </m:den>
                          </m:f>
                        </m:e>
                      </m:nary>
                    </m:oMath>
                  </m:oMathPara>
                </a14:m>
                <a:endParaRPr lang="en-US" sz="2000" b="1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818" y="2164632"/>
                <a:ext cx="2282228" cy="801310"/>
              </a:xfrm>
              <a:prstGeom prst="rect">
                <a:avLst/>
              </a:prstGeom>
              <a:blipFill>
                <a:blip r:embed="rId5"/>
                <a:stretch>
                  <a:fillRect l="-2210" t="-129688" r="-552" b="-18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/>
              <p:cNvSpPr txBox="1"/>
              <p:nvPr/>
            </p:nvSpPr>
            <p:spPr>
              <a:xfrm>
                <a:off x="630650" y="4520074"/>
                <a:ext cx="6616377" cy="70788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charset="0"/>
                            </a:rPr>
                            <m:t>𝑯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𝑰𝒏𝒕𝒆𝒓𝒂𝒄𝒕</m:t>
                          </m:r>
                        </m:sub>
                      </m:sSub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charset="0"/>
                        </a:rPr>
                        <m:t>=−</m:t>
                      </m:r>
                      <m:f>
                        <m:fPr>
                          <m:ctrlP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rgbClr val="C00000"/>
                                  </a:solidFill>
                                  <a:latin typeface="Cambria Math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rgbClr val="C00000"/>
                                  </a:solidFill>
                                  <a:latin typeface="Cambria Math" charset="0"/>
                                </a:rPr>
                                <m:t>𝑭</m:t>
                              </m:r>
                            </m:sub>
                          </m:sSub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charset="0"/>
                            </a:rPr>
                            <m:t>𝟒</m:t>
                          </m:r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charset="0"/>
                            </a:rPr>
                            <m:t>𝝅</m:t>
                          </m:r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rgbClr val="C00000"/>
                                  </a:solidFill>
                                  <a:latin typeface="Cambria Math" charset="0"/>
                                </a:rPr>
                                <m:t>𝜶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rgbClr val="C00000"/>
                                  </a:solidFill>
                                  <a:latin typeface="Cambria Math" charset="0"/>
                                </a:rPr>
                                <m:t>𝒔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 smtClean="0">
                                  <a:solidFill>
                                    <a:srgbClr val="C00000"/>
                                  </a:solidFill>
                                  <a:latin typeface="Cambria Math" charset="0"/>
                                </a:rPr>
                                <m:t>𝑸</m:t>
                              </m:r>
                            </m:e>
                            <m:sup>
                              <m:r>
                                <a:rPr lang="en-US" b="1" i="1" smtClean="0">
                                  <a:solidFill>
                                    <a:srgbClr val="C00000"/>
                                  </a:solidFill>
                                  <a:latin typeface="Cambria Math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nary>
                        <m:naryPr>
                          <m:chr m:val="∑"/>
                          <m:supHide m:val="on"/>
                          <m:ctrlP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charset="0"/>
                            </a:rPr>
                            <m:t>𝒊</m:t>
                          </m:r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charset="0"/>
                            </a:rPr>
                            <m:t>,</m:t>
                          </m:r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charset="0"/>
                            </a:rPr>
                            <m:t>𝒋</m:t>
                          </m:r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charset="0"/>
                            </a:rPr>
                            <m:t>(</m:t>
                          </m:r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charset="0"/>
                            </a:rPr>
                            <m:t>𝒊</m:t>
                          </m:r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charset="0"/>
                            </a:rPr>
                            <m:t>&lt;</m:t>
                          </m:r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charset="0"/>
                            </a:rPr>
                            <m:t>𝒋</m:t>
                          </m:r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charset="0"/>
                            </a:rPr>
                            <m:t>)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𝒖</m:t>
                                  </m:r>
                                </m:e>
                              </m:acc>
                            </m:e>
                            <m:sub>
                              <m:sSubSup>
                                <m:sSubSupPr>
                                  <m:ctrlP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𝒔</m:t>
                                  </m:r>
                                </m:e>
                                <m:sub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𝒊</m:t>
                                  </m:r>
                                </m:sub>
                                <m:sup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′</m:t>
                                  </m:r>
                                </m:sup>
                              </m:sSubSup>
                            </m:sub>
                          </m:sSub>
                          <m:d>
                            <m:dPr>
                              <m:ctrlP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𝒌</m:t>
                                  </m:r>
                                </m:e>
                                <m:sub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𝒊</m:t>
                                  </m:r>
                                </m:sub>
                                <m:sup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′</m:t>
                                  </m:r>
                                </m:sup>
                              </m:sSubSup>
                            </m:e>
                          </m:d>
                          <m:sSup>
                            <m:sSupPr>
                              <m:ctrlP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charset="0"/>
                                </a:rPr>
                                <m:t>𝜸</m:t>
                              </m:r>
                            </m:e>
                            <m:sup>
                              <m: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charset="0"/>
                                </a:rPr>
                                <m:t>𝝁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charset="0"/>
                                </a:rPr>
                                <m:t>𝒖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𝒔</m:t>
                                  </m:r>
                                </m:e>
                                <m:sub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𝒊</m:t>
                                  </m:r>
                                </m:sub>
                              </m:sSub>
                            </m:sub>
                          </m:sSub>
                          <m:d>
                            <m:dPr>
                              <m:ctrlP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𝒌</m:t>
                                  </m:r>
                                </m:e>
                                <m:sub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𝒊</m:t>
                                  </m:r>
                                </m:sub>
                              </m:sSub>
                            </m:e>
                          </m:d>
                          <m:sSub>
                            <m:sSubPr>
                              <m:ctrlP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𝒖</m:t>
                                  </m:r>
                                </m:e>
                              </m:acc>
                            </m:e>
                            <m:sub>
                              <m:sSubSup>
                                <m:sSubSupPr>
                                  <m:ctrlP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𝒔</m:t>
                                  </m:r>
                                </m:e>
                                <m:sub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𝒋</m:t>
                                  </m:r>
                                </m:sub>
                                <m:sup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′</m:t>
                                  </m:r>
                                </m:sup>
                              </m:sSubSup>
                            </m:sub>
                          </m:sSub>
                          <m:d>
                            <m:dPr>
                              <m:ctrlP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𝒌</m:t>
                                  </m:r>
                                </m:e>
                                <m:sub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𝒋</m:t>
                                  </m:r>
                                </m:sub>
                                <m:sup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′</m:t>
                                  </m:r>
                                </m:sup>
                              </m:sSubSup>
                            </m:e>
                          </m:d>
                          <m:sSub>
                            <m:sSubPr>
                              <m:ctrlP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charset="0"/>
                                </a:rPr>
                                <m:t>𝜸</m:t>
                              </m:r>
                            </m:e>
                            <m:sub>
                              <m: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charset="0"/>
                                </a:rPr>
                                <m:t>𝝁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charset="0"/>
                                </a:rPr>
                                <m:t>𝒖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𝒔</m:t>
                                  </m:r>
                                </m:e>
                                <m:sub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𝒋</m:t>
                                  </m:r>
                                </m:sub>
                              </m:sSub>
                            </m:sub>
                          </m:sSub>
                          <m:r>
                            <a:rPr lang="en-US" b="1" i="1">
                              <a:solidFill>
                                <a:srgbClr val="C00000"/>
                              </a:solidFill>
                              <a:latin typeface="Cambria Math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charset="0"/>
                                </a:rPr>
                                <m:t>𝒌</m:t>
                              </m:r>
                            </m:e>
                            <m:sub>
                              <m: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charset="0"/>
                                </a:rPr>
                                <m:t>𝒋</m:t>
                              </m:r>
                            </m:sub>
                          </m:sSub>
                          <m:r>
                            <a:rPr lang="en-US" b="1" i="1">
                              <a:solidFill>
                                <a:srgbClr val="C00000"/>
                              </a:solidFill>
                              <a:latin typeface="Cambria Math" charset="0"/>
                            </a:rPr>
                            <m:t>)</m:t>
                          </m:r>
                          <m:r>
                            <m:rPr>
                              <m:nor/>
                            </m:rPr>
                            <a:rPr lang="en-US" b="1" dirty="0">
                              <a:solidFill>
                                <a:srgbClr val="C00000"/>
                              </a:solidFill>
                            </a:rPr>
                            <m:t> </m:t>
                          </m:r>
                        </m:e>
                      </m:nary>
                    </m:oMath>
                  </m:oMathPara>
                </a14:m>
                <a:endParaRPr lang="en-US" b="1" dirty="0"/>
              </a:p>
            </p:txBody>
          </p:sp>
        </mc:Choice>
        <mc:Fallback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650" y="4520074"/>
                <a:ext cx="6616377" cy="707886"/>
              </a:xfrm>
              <a:prstGeom prst="rect">
                <a:avLst/>
              </a:prstGeom>
              <a:blipFill>
                <a:blip r:embed="rId6"/>
                <a:stretch>
                  <a:fillRect t="-136842" b="-1824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 flipH="1">
            <a:off x="4132628" y="3891761"/>
            <a:ext cx="46886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[Y. Li, X. Zhao , P Maris , J. P. Vary, PLB 758(2016)]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132628" y="3000410"/>
            <a:ext cx="43301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[S. J. Brodsky, G. de </a:t>
            </a:r>
            <a:r>
              <a:rPr lang="en-US" sz="1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Teramond</a:t>
            </a:r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arXiv</a:t>
            </a:r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: 1203.4025]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31ADD5D-4AA8-1B1F-1D3D-F87608AF5DF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8475" b="4872"/>
          <a:stretch/>
        </p:blipFill>
        <p:spPr>
          <a:xfrm>
            <a:off x="670929" y="5248753"/>
            <a:ext cx="3461699" cy="159589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77DDE40-4E80-9EBC-C62B-8BCF1C00B289}"/>
              </a:ext>
            </a:extLst>
          </p:cNvPr>
          <p:cNvSpPr txBox="1"/>
          <p:nvPr/>
        </p:nvSpPr>
        <p:spPr>
          <a:xfrm>
            <a:off x="4592001" y="5552472"/>
            <a:ext cx="2962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Parameters are determined through fitting </a:t>
            </a:r>
            <a:r>
              <a:rPr lang="en-US" dirty="0">
                <a:solidFill>
                  <a:srgbClr val="0000FF"/>
                </a:solidFill>
              </a:rPr>
              <a:t>nucleon mass </a:t>
            </a:r>
            <a:r>
              <a:rPr lang="en-US" dirty="0"/>
              <a:t>and </a:t>
            </a:r>
            <a:r>
              <a:rPr lang="en-US" dirty="0">
                <a:solidFill>
                  <a:srgbClr val="0000FF"/>
                </a:solidFill>
              </a:rPr>
              <a:t>EMFFs</a:t>
            </a:r>
            <a:r>
              <a:rPr lang="en-US" dirty="0"/>
              <a:t>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B069EFB-7D7C-00D7-47E6-55D22772EA34}"/>
              </a:ext>
            </a:extLst>
          </p:cNvPr>
          <p:cNvSpPr txBox="1"/>
          <p:nvPr/>
        </p:nvSpPr>
        <p:spPr>
          <a:xfrm>
            <a:off x="4132628" y="2203909"/>
            <a:ext cx="58765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[S. Xu et al, PRD 104 094036(2021)]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C63119-5581-E1AC-61AB-29644589C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DC8-A4D3-2743-AEB8-B10DCFDD24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34BEED24-3D44-8DE4-6503-85D6774C311A}"/>
                  </a:ext>
                </a:extLst>
              </p:cNvPr>
              <p:cNvSpPr/>
              <p:nvPr/>
            </p:nvSpPr>
            <p:spPr>
              <a:xfrm>
                <a:off x="987191" y="903465"/>
                <a:ext cx="5903294" cy="4449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charset="0"/>
                                </a:rPr>
                                <m:t>𝑏𝑎𝑟𝑦𝑜𝑛</m:t>
                              </m:r>
                            </m:sub>
                          </m:sSub>
                        </m:e>
                      </m:d>
                      <m:r>
                        <a:rPr lang="en-US" sz="2000" b="0" i="1" smtClean="0">
                          <a:latin typeface="Cambria Math" charset="0"/>
                        </a:rPr>
                        <m:t>=|</m:t>
                      </m:r>
                      <m:d>
                        <m:dPr>
                          <m:begChr m:val=""/>
                          <m:endChr m:val="⟩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charset="0"/>
                            </a:rPr>
                            <m:t>𝑞𝑞𝑞</m:t>
                          </m:r>
                        </m:e>
                      </m:d>
                      <m:r>
                        <a:rPr lang="en-US" sz="2000" b="0" i="1" smtClean="0">
                          <a:latin typeface="Cambria Math" charset="0"/>
                        </a:rPr>
                        <m:t>+</m:t>
                      </m:r>
                      <m:d>
                        <m:dPr>
                          <m:begChr m:val="|"/>
                          <m:endChr m:val="⟩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charset="0"/>
                            </a:rPr>
                            <m:t>𝑞𝑞𝑞𝑔</m:t>
                          </m:r>
                        </m:e>
                      </m:d>
                      <m:r>
                        <a:rPr lang="en-US" sz="2000" b="0" i="1" smtClean="0">
                          <a:latin typeface="Cambria Math" charset="0"/>
                        </a:rPr>
                        <m:t>+</m:t>
                      </m:r>
                      <m:d>
                        <m:dPr>
                          <m:begChr m:val="|"/>
                          <m:endChr m:val="⟩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charset="0"/>
                            </a:rPr>
                            <m:t>𝑞𝑞𝑞</m:t>
                          </m:r>
                          <m:r>
                            <a:rPr lang="en-US" sz="2000" b="0" i="1" smtClean="0">
                              <a:latin typeface="Cambria Math" charset="0"/>
                            </a:rPr>
                            <m:t> </m:t>
                          </m:r>
                          <m:r>
                            <a:rPr lang="en-US" sz="2000" b="0" i="1" smtClean="0">
                              <a:latin typeface="Cambria Math" charset="0"/>
                            </a:rPr>
                            <m:t>𝑞</m:t>
                          </m:r>
                          <m:acc>
                            <m:accPr>
                              <m:chr m:val="̅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b="0" i="1" smtClean="0">
                                  <a:latin typeface="Cambria Math" charset="0"/>
                                </a:rPr>
                                <m:t>𝑞</m:t>
                              </m:r>
                            </m:e>
                          </m:acc>
                        </m:e>
                      </m:d>
                      <m:r>
                        <a:rPr lang="en-US" sz="2000" b="0" i="1" smtClean="0">
                          <a:latin typeface="Cambria Math" charset="0"/>
                        </a:rPr>
                        <m:t>+ ⋅⋅⋅</m:t>
                      </m:r>
                      <m:r>
                        <a:rPr lang="en-US" sz="2000" i="1">
                          <a:latin typeface="Cambria Math" charset="0"/>
                        </a:rPr>
                        <m:t>⋅⋅⋅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34BEED24-3D44-8DE4-6503-85D6774C311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7191" y="903465"/>
                <a:ext cx="5903294" cy="444930"/>
              </a:xfrm>
              <a:prstGeom prst="rect">
                <a:avLst/>
              </a:prstGeom>
              <a:blipFill>
                <a:blip r:embed="rId8"/>
                <a:stretch>
                  <a:fillRect t="-150000" b="-2194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EA954D8-FAEE-EF0F-C09B-3A9652D6AEFD}"/>
              </a:ext>
            </a:extLst>
          </p:cNvPr>
          <p:cNvCxnSpPr/>
          <p:nvPr/>
        </p:nvCxnSpPr>
        <p:spPr>
          <a:xfrm>
            <a:off x="3464145" y="903465"/>
            <a:ext cx="0" cy="444930"/>
          </a:xfrm>
          <a:prstGeom prst="line">
            <a:avLst/>
          </a:prstGeom>
          <a:ln w="4445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3570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2-07-07 at 12.42.5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4321" y="949500"/>
            <a:ext cx="6215358" cy="542610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D08A9FF-3A4B-B54D-B9B0-692605FA4BCD}"/>
              </a:ext>
            </a:extLst>
          </p:cNvPr>
          <p:cNvSpPr txBox="1"/>
          <p:nvPr/>
        </p:nvSpPr>
        <p:spPr>
          <a:xfrm>
            <a:off x="691978" y="190006"/>
            <a:ext cx="7834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Connection with Light-front QCD Hamiltonian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B0132689-0766-284C-8ED7-B6A97FDF546A}"/>
                  </a:ext>
                </a:extLst>
              </p:cNvPr>
              <p:cNvSpPr/>
              <p:nvPr/>
            </p:nvSpPr>
            <p:spPr>
              <a:xfrm>
                <a:off x="1137145" y="1097830"/>
                <a:ext cx="906081" cy="39414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𝐿𝐹𝑄𝐶𝐷</m:t>
                          </m:r>
                        </m:sub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B0132689-0766-284C-8ED7-B6A97FDF546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7145" y="1097830"/>
                <a:ext cx="906081" cy="394147"/>
              </a:xfrm>
              <a:prstGeom prst="rect">
                <a:avLst/>
              </a:prstGeom>
              <a:blipFill>
                <a:blip r:embed="rId3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2222212E-D6B0-059D-EBE7-6DB6827AB894}"/>
              </a:ext>
            </a:extLst>
          </p:cNvPr>
          <p:cNvSpPr/>
          <p:nvPr/>
        </p:nvSpPr>
        <p:spPr>
          <a:xfrm>
            <a:off x="2216117" y="949500"/>
            <a:ext cx="4768158" cy="71383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E4FEA163-72A5-D1B4-F625-2B7364FE2EBB}"/>
              </a:ext>
            </a:extLst>
          </p:cNvPr>
          <p:cNvSpPr/>
          <p:nvPr/>
        </p:nvSpPr>
        <p:spPr>
          <a:xfrm>
            <a:off x="1915886" y="5046333"/>
            <a:ext cx="1811383" cy="71383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BD738A5-A333-0A4F-2C62-F1CD5557C264}"/>
              </a:ext>
            </a:extLst>
          </p:cNvPr>
          <p:cNvSpPr/>
          <p:nvPr/>
        </p:nvSpPr>
        <p:spPr>
          <a:xfrm>
            <a:off x="1915886" y="2284079"/>
            <a:ext cx="4232365" cy="71383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F2A9C8-F1F8-DA1B-5BBD-6F3CA731B9FF}"/>
              </a:ext>
            </a:extLst>
          </p:cNvPr>
          <p:cNvSpPr txBox="1"/>
          <p:nvPr/>
        </p:nvSpPr>
        <p:spPr>
          <a:xfrm>
            <a:off x="7257385" y="2252430"/>
            <a:ext cx="1747717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First-principles </a:t>
            </a:r>
            <a:r>
              <a:rPr lang="en-US" dirty="0"/>
              <a:t>interactions are included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C544EC5-A32A-4DE8-40F3-6BA50518161D}"/>
              </a:ext>
            </a:extLst>
          </p:cNvPr>
          <p:cNvCxnSpPr>
            <a:cxnSpLocks/>
          </p:cNvCxnSpPr>
          <p:nvPr/>
        </p:nvCxnSpPr>
        <p:spPr>
          <a:xfrm>
            <a:off x="8030623" y="1294903"/>
            <a:ext cx="0" cy="95752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0932DF7-0C1B-7B32-786E-5CE3825E4306}"/>
              </a:ext>
            </a:extLst>
          </p:cNvPr>
          <p:cNvCxnSpPr>
            <a:cxnSpLocks/>
          </p:cNvCxnSpPr>
          <p:nvPr/>
        </p:nvCxnSpPr>
        <p:spPr>
          <a:xfrm>
            <a:off x="6148251" y="2650005"/>
            <a:ext cx="1097635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3F63BFA-F87E-73D7-407E-696DF93139C5}"/>
              </a:ext>
            </a:extLst>
          </p:cNvPr>
          <p:cNvCxnSpPr>
            <a:cxnSpLocks/>
          </p:cNvCxnSpPr>
          <p:nvPr/>
        </p:nvCxnSpPr>
        <p:spPr>
          <a:xfrm flipV="1">
            <a:off x="8030623" y="3175760"/>
            <a:ext cx="0" cy="222749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752A85CB-BDF9-17DE-32A1-13F71EB0F6F8}"/>
              </a:ext>
            </a:extLst>
          </p:cNvPr>
          <p:cNvCxnSpPr>
            <a:cxnSpLocks/>
          </p:cNvCxnSpPr>
          <p:nvPr/>
        </p:nvCxnSpPr>
        <p:spPr>
          <a:xfrm>
            <a:off x="3727269" y="5403251"/>
            <a:ext cx="430335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6F0EF2CA-4B83-8409-AB7C-9BC0D71B3C5B}"/>
              </a:ext>
            </a:extLst>
          </p:cNvPr>
          <p:cNvCxnSpPr>
            <a:cxnSpLocks/>
          </p:cNvCxnSpPr>
          <p:nvPr/>
        </p:nvCxnSpPr>
        <p:spPr>
          <a:xfrm>
            <a:off x="6984275" y="1294903"/>
            <a:ext cx="104634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76965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C436D7C-BBAC-5C44-8415-CF0D23D764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563" y="863783"/>
            <a:ext cx="7079150" cy="4911841"/>
          </a:xfrm>
          <a:prstGeom prst="rect">
            <a:avLst/>
          </a:prstGeom>
        </p:spPr>
      </p:pic>
      <p:sp>
        <p:nvSpPr>
          <p:cNvPr id="21" name="Title 1">
            <a:extLst>
              <a:ext uri="{FF2B5EF4-FFF2-40B4-BE49-F238E27FC236}">
                <a16:creationId xmlns:a16="http://schemas.microsoft.com/office/drawing/2014/main" id="{0B51BE90-36C6-8142-85B0-90E6908D7C9A}"/>
              </a:ext>
            </a:extLst>
          </p:cNvPr>
          <p:cNvSpPr txBox="1">
            <a:spLocks/>
          </p:cNvSpPr>
          <p:nvPr/>
        </p:nvSpPr>
        <p:spPr>
          <a:xfrm>
            <a:off x="59224" y="-62939"/>
            <a:ext cx="8985283" cy="9267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3600" dirty="0"/>
              <a:t>Unpolarized Parton Distribution Functions</a:t>
            </a:r>
            <a:endParaRPr lang="en-US" sz="36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43B3E03-A61E-3844-8267-C0D7F1383358}"/>
              </a:ext>
            </a:extLst>
          </p:cNvPr>
          <p:cNvSpPr txBox="1"/>
          <p:nvPr/>
        </p:nvSpPr>
        <p:spPr>
          <a:xfrm>
            <a:off x="414818" y="5661512"/>
            <a:ext cx="86296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Initial scale increases with the inclusion of dynamical gluon</a:t>
            </a:r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3717A80-596A-1841-9DED-39764A5DAFD9}"/>
              </a:ext>
            </a:extLst>
          </p:cNvPr>
          <p:cNvSpPr txBox="1"/>
          <p:nvPr/>
        </p:nvSpPr>
        <p:spPr>
          <a:xfrm>
            <a:off x="414818" y="6018992"/>
            <a:ext cx="8417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Overall results improve with the inclusion of dynamical gluon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5393897-BE70-3942-ACEB-B7C51E3BE3D4}"/>
                  </a:ext>
                </a:extLst>
              </p:cNvPr>
              <p:cNvSpPr txBox="1"/>
              <p:nvPr/>
            </p:nvSpPr>
            <p:spPr>
              <a:xfrm>
                <a:off x="2255659" y="1898525"/>
                <a:ext cx="2296206" cy="282450"/>
              </a:xfrm>
              <a:prstGeom prst="rect">
                <a:avLst/>
              </a:prstGeom>
              <a:solidFill>
                <a:srgbClr val="FFA6A6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=0.19±0.02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Ge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p>
                          <m:r>
                            <a:rPr lang="en-US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5393897-BE70-3942-ACEB-B7C51E3BE3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5659" y="1898525"/>
                <a:ext cx="2296206" cy="282450"/>
              </a:xfrm>
              <a:prstGeom prst="rect">
                <a:avLst/>
              </a:prstGeom>
              <a:blipFill>
                <a:blip r:embed="rId4"/>
                <a:stretch>
                  <a:fillRect l="-1648" t="-8696" r="-549" b="-347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98F4331-FFDF-D744-B70F-CDB7D4E00DA6}"/>
                  </a:ext>
                </a:extLst>
              </p:cNvPr>
              <p:cNvSpPr txBox="1"/>
              <p:nvPr/>
            </p:nvSpPr>
            <p:spPr>
              <a:xfrm>
                <a:off x="2255659" y="1602295"/>
                <a:ext cx="2296206" cy="282450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=0.24±0.01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Ge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p>
                          <m:r>
                            <a:rPr lang="en-US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98F4331-FFDF-D744-B70F-CDB7D4E00D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5659" y="1602295"/>
                <a:ext cx="2296206" cy="282450"/>
              </a:xfrm>
              <a:prstGeom prst="rect">
                <a:avLst/>
              </a:prstGeom>
              <a:blipFill>
                <a:blip r:embed="rId6"/>
                <a:stretch>
                  <a:fillRect l="-1648" t="-8696" r="-549" b="-347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B7C4E07D-9B7E-244C-9A1C-79FBD0B27092}"/>
              </a:ext>
            </a:extLst>
          </p:cNvPr>
          <p:cNvSpPr txBox="1"/>
          <p:nvPr/>
        </p:nvSpPr>
        <p:spPr>
          <a:xfrm>
            <a:off x="576129" y="6563846"/>
            <a:ext cx="457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  <a:latin typeface="CMR5"/>
              </a:rPr>
              <a:t>[</a:t>
            </a:r>
            <a:r>
              <a:rPr lang="en-US" sz="1200" dirty="0">
                <a:solidFill>
                  <a:srgbClr val="0070C0"/>
                </a:solidFill>
                <a:effectLst/>
                <a:latin typeface="CMR5"/>
              </a:rPr>
              <a:t>S. Xu, C. Mondal, X. Zhao, Y. Li, J. P. Vary, 2209.08584 [hep-</a:t>
            </a:r>
            <a:r>
              <a:rPr lang="en-US" sz="1200" dirty="0" err="1">
                <a:solidFill>
                  <a:srgbClr val="0070C0"/>
                </a:solidFill>
                <a:effectLst/>
                <a:latin typeface="CMR5"/>
              </a:rPr>
              <a:t>ph</a:t>
            </a:r>
            <a:r>
              <a:rPr lang="en-US" sz="1200" dirty="0">
                <a:solidFill>
                  <a:srgbClr val="0070C0"/>
                </a:solidFill>
                <a:effectLst/>
                <a:latin typeface="CMR5"/>
              </a:rPr>
              <a:t>]]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B8C1D0-BBB1-A045-81B4-9808ACAE1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DC8-A4D3-2743-AEB8-B10DCFDD24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8E7B5FD-B550-459C-227F-859ED8CDB817}"/>
              </a:ext>
            </a:extLst>
          </p:cNvPr>
          <p:cNvSpPr txBox="1"/>
          <p:nvPr/>
        </p:nvSpPr>
        <p:spPr>
          <a:xfrm>
            <a:off x="5239265" y="1011822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tx2">
                    <a:lumMod val="60000"/>
                    <a:lumOff val="40000"/>
                  </a:schemeClr>
                </a:solidFill>
              </a:rPr>
              <a:t>[</a:t>
            </a:r>
            <a:r>
              <a:rPr lang="en-US" altLang="zh-CN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MARATHON@JLab</a:t>
            </a:r>
            <a:r>
              <a:rPr lang="en-US" altLang="zh-CN" dirty="0">
                <a:solidFill>
                  <a:schemeClr val="tx2">
                    <a:lumMod val="60000"/>
                    <a:lumOff val="40000"/>
                  </a:schemeClr>
                </a:solidFill>
              </a:rPr>
              <a:t>]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6872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6F6377-570E-0B44-8CEC-222AAF32D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732" y="123967"/>
            <a:ext cx="7886700" cy="790434"/>
          </a:xfrm>
        </p:spPr>
        <p:txBody>
          <a:bodyPr>
            <a:normAutofit/>
          </a:bodyPr>
          <a:lstStyle/>
          <a:p>
            <a:pPr algn="ctr"/>
            <a:r>
              <a:rPr lang="en-US" sz="3600" dirty="0"/>
              <a:t>Angular Momentum Distributions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F8455D8-362B-1940-B7C7-D49113D7E509}"/>
              </a:ext>
            </a:extLst>
          </p:cNvPr>
          <p:cNvSpPr txBox="1"/>
          <p:nvPr/>
        </p:nvSpPr>
        <p:spPr>
          <a:xfrm>
            <a:off x="187232" y="1212112"/>
            <a:ext cx="38546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Proton spin decomposition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24794ED-CF3F-1640-B8CE-810EAC3DA7A2}"/>
              </a:ext>
            </a:extLst>
          </p:cNvPr>
          <p:cNvSpPr txBox="1"/>
          <p:nvPr/>
        </p:nvSpPr>
        <p:spPr>
          <a:xfrm>
            <a:off x="7011417" y="1647556"/>
            <a:ext cx="2089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[Jaffe-Manohar  90’]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CEC1787-CE00-BB52-AD5F-50CBF3B9A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93518"/>
            <a:ext cx="2133600" cy="365125"/>
          </a:xfrm>
        </p:spPr>
        <p:txBody>
          <a:bodyPr/>
          <a:lstStyle/>
          <a:p>
            <a:fld id="{8F5ACDC8-A4D3-2743-AEB8-B10DCFDD24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5F680C1-FAB8-9087-642D-EB1D4ADF2A7C}"/>
                  </a:ext>
                </a:extLst>
              </p:cNvPr>
              <p:cNvSpPr txBox="1"/>
              <p:nvPr/>
            </p:nvSpPr>
            <p:spPr>
              <a:xfrm>
                <a:off x="1251557" y="1770820"/>
                <a:ext cx="6182846" cy="12448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4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4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4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4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4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4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4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US" sz="4000" b="0" i="0" smtClean="0">
                          <a:latin typeface="Cambria Math" panose="02040503050406030204" pitchFamily="18" charset="0"/>
                        </a:rPr>
                        <m:t>ΔΣ</m:t>
                      </m:r>
                      <m:r>
                        <a:rPr lang="en-US" sz="40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4000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sz="4000" b="0" i="1" smtClean="0">
                          <a:latin typeface="Cambria Math" panose="02040503050406030204" pitchFamily="18" charset="0"/>
                        </a:rPr>
                        <m:t>𝐺</m:t>
                      </m:r>
                      <m:r>
                        <a:rPr lang="en-US" sz="4000" b="0" i="1" smtClean="0">
                          <a:latin typeface="Cambria Math" panose="02040503050406030204" pitchFamily="18" charset="0"/>
                        </a:rPr>
                        <m:t>+(</m:t>
                      </m:r>
                      <m:sSub>
                        <m:sSubPr>
                          <m:ctrlPr>
                            <a:rPr lang="en-US" sz="4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0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40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sub>
                      </m:sSub>
                      <m:r>
                        <a:rPr lang="en-US" sz="40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4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0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40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en-US" sz="40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4000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5F680C1-FAB8-9087-642D-EB1D4ADF2A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1557" y="1770820"/>
                <a:ext cx="6182846" cy="1244828"/>
              </a:xfrm>
              <a:prstGeom prst="rect">
                <a:avLst/>
              </a:prstGeom>
              <a:blipFill>
                <a:blip r:embed="rId3"/>
                <a:stretch>
                  <a:fillRect r="-820" b="-9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Down Arrow 6">
            <a:extLst>
              <a:ext uri="{FF2B5EF4-FFF2-40B4-BE49-F238E27FC236}">
                <a16:creationId xmlns:a16="http://schemas.microsoft.com/office/drawing/2014/main" id="{E8ACDC89-162D-4FD5-6094-0FB23F61C415}"/>
              </a:ext>
            </a:extLst>
          </p:cNvPr>
          <p:cNvSpPr/>
          <p:nvPr/>
        </p:nvSpPr>
        <p:spPr>
          <a:xfrm>
            <a:off x="2567834" y="3022365"/>
            <a:ext cx="210065" cy="66671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A57B5EA-9AAC-FC82-688C-64841AA244CB}"/>
                  </a:ext>
                </a:extLst>
              </p:cNvPr>
              <p:cNvSpPr txBox="1"/>
              <p:nvPr/>
            </p:nvSpPr>
            <p:spPr>
              <a:xfrm>
                <a:off x="1516791" y="3646329"/>
                <a:ext cx="1921595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Quark spin, obtained from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b="0" i="0" smtClean="0">
                        <a:latin typeface="Cambria Math" panose="02040503050406030204" pitchFamily="18" charset="0"/>
                      </a:rPr>
                      <m:t>Δq</m:t>
                    </m:r>
                  </m:oMath>
                </a14:m>
                <a:r>
                  <a:rPr lang="en-US" dirty="0"/>
                  <a:t>, </a:t>
                </a:r>
              </a:p>
              <a:p>
                <a:r>
                  <a:rPr lang="en-US" dirty="0"/>
                  <a:t>in quark model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b="0" i="0" smtClean="0">
                        <a:latin typeface="Cambria Math" panose="02040503050406030204" pitchFamily="18" charset="0"/>
                      </a:rPr>
                      <m:t>ΔΣ</m:t>
                    </m:r>
                  </m:oMath>
                </a14:m>
                <a:r>
                  <a:rPr lang="en-US" dirty="0"/>
                  <a:t>=1</a:t>
                </a: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A57B5EA-9AAC-FC82-688C-64841AA244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6791" y="3646329"/>
                <a:ext cx="1921595" cy="1200329"/>
              </a:xfrm>
              <a:prstGeom prst="rect">
                <a:avLst/>
              </a:prstGeom>
              <a:blipFill>
                <a:blip r:embed="rId4"/>
                <a:stretch>
                  <a:fillRect l="-2632" t="-2105" r="-1316" b="-73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Down Arrow 9">
            <a:extLst>
              <a:ext uri="{FF2B5EF4-FFF2-40B4-BE49-F238E27FC236}">
                <a16:creationId xmlns:a16="http://schemas.microsoft.com/office/drawing/2014/main" id="{7BB1B56F-D7EA-8C4D-DF14-B18D7408C2A6}"/>
              </a:ext>
            </a:extLst>
          </p:cNvPr>
          <p:cNvSpPr/>
          <p:nvPr/>
        </p:nvSpPr>
        <p:spPr>
          <a:xfrm>
            <a:off x="4342980" y="2997651"/>
            <a:ext cx="210065" cy="66671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09D93DC-84ED-6173-21F1-7A5B460D1B08}"/>
                  </a:ext>
                </a:extLst>
              </p:cNvPr>
              <p:cNvSpPr txBox="1"/>
              <p:nvPr/>
            </p:nvSpPr>
            <p:spPr>
              <a:xfrm>
                <a:off x="3555835" y="3622898"/>
                <a:ext cx="192159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Gluon spin, obtained from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b="0" i="0" smtClean="0">
                        <a:latin typeface="Cambria Math" panose="02040503050406030204" pitchFamily="18" charset="0"/>
                      </a:rPr>
                      <m:t>Δg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09D93DC-84ED-6173-21F1-7A5B460D1B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5835" y="3622898"/>
                <a:ext cx="1921595" cy="646331"/>
              </a:xfrm>
              <a:prstGeom prst="rect">
                <a:avLst/>
              </a:prstGeom>
              <a:blipFill>
                <a:blip r:embed="rId5"/>
                <a:stretch>
                  <a:fillRect l="-1961" t="-3922" b="-176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Down Arrow 15">
            <a:extLst>
              <a:ext uri="{FF2B5EF4-FFF2-40B4-BE49-F238E27FC236}">
                <a16:creationId xmlns:a16="http://schemas.microsoft.com/office/drawing/2014/main" id="{AB175E15-3EC8-8B0B-C0C4-8E49DFE0E771}"/>
              </a:ext>
            </a:extLst>
          </p:cNvPr>
          <p:cNvSpPr/>
          <p:nvPr/>
        </p:nvSpPr>
        <p:spPr>
          <a:xfrm>
            <a:off x="6255366" y="2968537"/>
            <a:ext cx="210065" cy="66671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B149164-7165-5FA9-2897-75D5233FAB2D}"/>
                  </a:ext>
                </a:extLst>
              </p:cNvPr>
              <p:cNvSpPr txBox="1"/>
              <p:nvPr/>
            </p:nvSpPr>
            <p:spPr>
              <a:xfrm>
                <a:off x="5698404" y="3653463"/>
                <a:ext cx="2626027" cy="9355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Quark/gluon orbital angular momentum, obtained from GTMD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1,4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B149164-7165-5FA9-2897-75D5233FAB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8404" y="3653463"/>
                <a:ext cx="2626027" cy="935513"/>
              </a:xfrm>
              <a:prstGeom prst="rect">
                <a:avLst/>
              </a:prstGeom>
              <a:blipFill>
                <a:blip r:embed="rId6"/>
                <a:stretch>
                  <a:fillRect l="-1923" t="-2667" b="-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18">
            <a:extLst>
              <a:ext uri="{FF2B5EF4-FFF2-40B4-BE49-F238E27FC236}">
                <a16:creationId xmlns:a16="http://schemas.microsoft.com/office/drawing/2014/main" id="{7408620C-A6A3-5D16-A6E7-893B136BB63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58405" y="4588976"/>
            <a:ext cx="2626027" cy="1987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6190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>
            <a:extLst>
              <a:ext uri="{FF2B5EF4-FFF2-40B4-BE49-F238E27FC236}">
                <a16:creationId xmlns:a16="http://schemas.microsoft.com/office/drawing/2014/main" id="{0B51BE90-36C6-8142-85B0-90E6908D7C9A}"/>
              </a:ext>
            </a:extLst>
          </p:cNvPr>
          <p:cNvSpPr txBox="1">
            <a:spLocks/>
          </p:cNvSpPr>
          <p:nvPr/>
        </p:nvSpPr>
        <p:spPr>
          <a:xfrm>
            <a:off x="59224" y="-62939"/>
            <a:ext cx="8985283" cy="9267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3600" dirty="0"/>
              <a:t>Helicity Parton Distribution Functions</a:t>
            </a:r>
            <a:endParaRPr lang="en-US" sz="36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3717A80-596A-1841-9DED-39764A5DAFD9}"/>
              </a:ext>
            </a:extLst>
          </p:cNvPr>
          <p:cNvSpPr txBox="1"/>
          <p:nvPr/>
        </p:nvSpPr>
        <p:spPr>
          <a:xfrm>
            <a:off x="494854" y="5934670"/>
            <a:ext cx="83402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Valence quark distributions at x&lt;0.1 and x&gt;0.5 regions show improvement with DG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D716A98-8498-5141-B12E-861886EE24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370" y="863783"/>
            <a:ext cx="6960152" cy="441166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3E83FFD-4F4E-B542-9F90-782D7D139ADC}"/>
              </a:ext>
            </a:extLst>
          </p:cNvPr>
          <p:cNvSpPr txBox="1"/>
          <p:nvPr/>
        </p:nvSpPr>
        <p:spPr>
          <a:xfrm>
            <a:off x="792370" y="6581001"/>
            <a:ext cx="457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  <a:latin typeface="CMR5"/>
              </a:rPr>
              <a:t>[</a:t>
            </a:r>
            <a:r>
              <a:rPr lang="en-US" sz="1200" dirty="0">
                <a:solidFill>
                  <a:srgbClr val="0070C0"/>
                </a:solidFill>
                <a:effectLst/>
                <a:latin typeface="CMR5"/>
              </a:rPr>
              <a:t>S. Xu, C</a:t>
            </a:r>
            <a:r>
              <a:rPr lang="en-US" sz="1200" dirty="0">
                <a:solidFill>
                  <a:srgbClr val="0070C0"/>
                </a:solidFill>
                <a:latin typeface="CMR5"/>
              </a:rPr>
              <a:t>. </a:t>
            </a:r>
            <a:r>
              <a:rPr lang="en-US" sz="1200" dirty="0">
                <a:solidFill>
                  <a:srgbClr val="0070C0"/>
                </a:solidFill>
                <a:effectLst/>
                <a:latin typeface="CMR5"/>
              </a:rPr>
              <a:t>Mondal, X. Zhao, Y. Li, J. P. Vary, 2209.08584 [hep-</a:t>
            </a:r>
            <a:r>
              <a:rPr lang="en-US" sz="1200" dirty="0" err="1">
                <a:solidFill>
                  <a:srgbClr val="0070C0"/>
                </a:solidFill>
                <a:effectLst/>
                <a:latin typeface="CMR5"/>
              </a:rPr>
              <a:t>ph</a:t>
            </a:r>
            <a:r>
              <a:rPr lang="en-US" sz="1200" dirty="0">
                <a:solidFill>
                  <a:srgbClr val="0070C0"/>
                </a:solidFill>
                <a:effectLst/>
                <a:latin typeface="CMR5"/>
              </a:rPr>
              <a:t>]]</a:t>
            </a:r>
            <a:endParaRPr lang="en-US" sz="3600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DCE499B-7E16-0649-ADCE-04E34CAFFF40}"/>
                  </a:ext>
                </a:extLst>
              </p:cNvPr>
              <p:cNvSpPr txBox="1"/>
              <p:nvPr/>
            </p:nvSpPr>
            <p:spPr>
              <a:xfrm>
                <a:off x="593896" y="5459268"/>
                <a:ext cx="1437958" cy="3314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</m:sSub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0.7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DCE499B-7E16-0649-ADCE-04E34CAFFF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896" y="5459268"/>
                <a:ext cx="1437958" cy="331437"/>
              </a:xfrm>
              <a:prstGeom prst="rect">
                <a:avLst/>
              </a:prstGeom>
              <a:blipFill>
                <a:blip r:embed="rId3"/>
                <a:stretch>
                  <a:fillRect l="-9649" t="-18519" r="-5263" b="-296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AB9CA76-7F68-A741-99A7-1B6007E25A07}"/>
                  </a:ext>
                </a:extLst>
              </p:cNvPr>
              <p:cNvSpPr txBox="1"/>
              <p:nvPr/>
            </p:nvSpPr>
            <p:spPr>
              <a:xfrm>
                <a:off x="2291941" y="5486090"/>
                <a:ext cx="1345753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sub>
                      </m:sSub>
                      <m:r>
                        <a:rPr lang="en-US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0.86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AB9CA76-7F68-A741-99A7-1B6007E25A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1941" y="5486090"/>
                <a:ext cx="1345753" cy="307777"/>
              </a:xfrm>
              <a:prstGeom prst="rect">
                <a:avLst/>
              </a:prstGeom>
              <a:blipFill>
                <a:blip r:embed="rId4"/>
                <a:stretch>
                  <a:fillRect l="-1869" r="-1869" b="-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2DF048E-DB50-7B42-BB40-85E6F1AB749F}"/>
                  </a:ext>
                </a:extLst>
              </p:cNvPr>
              <p:cNvSpPr txBox="1"/>
              <p:nvPr/>
            </p:nvSpPr>
            <p:spPr>
              <a:xfrm>
                <a:off x="3897781" y="5473466"/>
                <a:ext cx="1492781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0.16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2DF048E-DB50-7B42-BB40-85E6F1AB74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7781" y="5473466"/>
                <a:ext cx="1492781" cy="307777"/>
              </a:xfrm>
              <a:prstGeom prst="rect">
                <a:avLst/>
              </a:prstGeom>
              <a:blipFill>
                <a:blip r:embed="rId5"/>
                <a:stretch>
                  <a:fillRect l="-3361" r="-3361" b="-1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CC87E8B-EBFB-CB5F-0FC8-EF2B8A16F3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DC8-A4D3-2743-AEB8-B10DCFDD24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43270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14DA2B-B2EE-E947-B2FB-2FF42C51D5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23965"/>
            <a:ext cx="7886700" cy="1325563"/>
          </a:xfrm>
        </p:spPr>
        <p:txBody>
          <a:bodyPr/>
          <a:lstStyle/>
          <a:p>
            <a:pPr algn="ctr"/>
            <a:r>
              <a:rPr lang="en-US" dirty="0"/>
              <a:t>Outline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5B491B1-D9B2-7D4F-8B1B-A3526E6608A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77896" y="1581308"/>
                <a:ext cx="9000873" cy="4873014"/>
              </a:xfrm>
            </p:spPr>
            <p:txBody>
              <a:bodyPr>
                <a:normAutofit/>
              </a:bodyPr>
              <a:lstStyle/>
              <a:p>
                <a:r>
                  <a:rPr lang="en-US" sz="3200" dirty="0"/>
                  <a:t>Light-front Hamiltonian approach</a:t>
                </a:r>
              </a:p>
              <a:p>
                <a:endParaRPr lang="en-US" sz="3200" dirty="0"/>
              </a:p>
              <a:p>
                <a:r>
                  <a:rPr lang="en-US" sz="3200" dirty="0"/>
                  <a:t>Application to the nucleon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𝑞𝑞𝑞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⟩</m:t>
                    </m:r>
                  </m:oMath>
                </a14:m>
                <a:r>
                  <a:rPr lang="en-US" dirty="0"/>
                  <a:t> </a:t>
                </a:r>
              </a:p>
              <a:p>
                <a:pPr lvl="1"/>
                <a14:m>
                  <m:oMath xmlns:m="http://schemas.openxmlformats.org/officeDocument/2006/math">
                    <m:d>
                      <m:dPr>
                        <m:begChr m:val="|"/>
                        <m:endChr m:val="⟩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𝑞𝑞𝑞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+|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𝑞𝑞𝑞𝑔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⟩</m:t>
                    </m:r>
                  </m:oMath>
                </a14:m>
                <a:r>
                  <a:rPr lang="en-US" dirty="0"/>
                  <a:t> </a:t>
                </a:r>
              </a:p>
              <a:p>
                <a:endParaRPr lang="en-US" sz="3200" dirty="0"/>
              </a:p>
              <a:p>
                <a:r>
                  <a:rPr lang="en-US" sz="3200" dirty="0"/>
                  <a:t>Conclusion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5B491B1-D9B2-7D4F-8B1B-A3526E6608A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77896" y="1581308"/>
                <a:ext cx="9000873" cy="4873014"/>
              </a:xfrm>
              <a:blipFill>
                <a:blip r:embed="rId3"/>
                <a:stretch>
                  <a:fillRect l="-1551" t="-1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2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89FB068-039B-2288-5F88-F1E6AE9E402A}"/>
              </a:ext>
            </a:extLst>
          </p:cNvPr>
          <p:cNvSpPr txBox="1"/>
          <p:nvPr/>
        </p:nvSpPr>
        <p:spPr>
          <a:xfrm>
            <a:off x="2554383" y="3429000"/>
            <a:ext cx="4810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[PRD 104,094036 (2021), PLB 833 137306 (2022)]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07DE927-72A7-7E22-DCF4-B40242B115E8}"/>
              </a:ext>
            </a:extLst>
          </p:cNvPr>
          <p:cNvSpPr txBox="1"/>
          <p:nvPr/>
        </p:nvSpPr>
        <p:spPr>
          <a:xfrm>
            <a:off x="3630605" y="3989345"/>
            <a:ext cx="2922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[</a:t>
            </a:r>
            <a:r>
              <a:rPr lang="en-US" sz="18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Times" pitchFamily="2" charset="0"/>
              </a:rPr>
              <a:t>arXiv:2209.08584 [hep-</a:t>
            </a:r>
            <a:r>
              <a:rPr lang="en-US" sz="1800" dirty="0" err="1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Times" pitchFamily="2" charset="0"/>
              </a:rPr>
              <a:t>ph</a:t>
            </a:r>
            <a:r>
              <a:rPr lang="en-US" sz="18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Times" pitchFamily="2" charset="0"/>
              </a:rPr>
              <a:t>]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23494882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>
            <a:extLst>
              <a:ext uri="{FF2B5EF4-FFF2-40B4-BE49-F238E27FC236}">
                <a16:creationId xmlns:a16="http://schemas.microsoft.com/office/drawing/2014/main" id="{0B51BE90-36C6-8142-85B0-90E6908D7C9A}"/>
              </a:ext>
            </a:extLst>
          </p:cNvPr>
          <p:cNvSpPr txBox="1">
            <a:spLocks/>
          </p:cNvSpPr>
          <p:nvPr/>
        </p:nvSpPr>
        <p:spPr>
          <a:xfrm>
            <a:off x="59224" y="-73962"/>
            <a:ext cx="8985283" cy="9267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3600" dirty="0"/>
              <a:t>Helicity Parton Distribution Functions</a:t>
            </a:r>
            <a:endParaRPr lang="en-US" sz="3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7E0470C-03AE-9547-88A4-EABAB42AB1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24" y="1323341"/>
            <a:ext cx="4528715" cy="293321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469A051-163C-0B4D-A65E-1D5C82625677}"/>
              </a:ext>
            </a:extLst>
          </p:cNvPr>
          <p:cNvSpPr txBox="1"/>
          <p:nvPr/>
        </p:nvSpPr>
        <p:spPr>
          <a:xfrm>
            <a:off x="838549" y="871466"/>
            <a:ext cx="233137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MR5"/>
              </a:rPr>
              <a:t>N. Sato 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MTI7"/>
              </a:rPr>
              <a:t>et al. 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MR5"/>
              </a:rPr>
              <a:t>[JAM], PRD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MBX5"/>
              </a:rPr>
              <a:t>93 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MR5"/>
              </a:rPr>
              <a:t>(2016) </a:t>
            </a:r>
            <a:endParaRPr lang="en-US" sz="5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672F02A-5D07-E2D7-FBB6-F58793EA77E5}"/>
              </a:ext>
            </a:extLst>
          </p:cNvPr>
          <p:cNvSpPr txBox="1"/>
          <p:nvPr/>
        </p:nvSpPr>
        <p:spPr>
          <a:xfrm>
            <a:off x="2392069" y="4304660"/>
            <a:ext cx="501776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  <a:latin typeface="CMR5"/>
              </a:rPr>
              <a:t>[</a:t>
            </a:r>
            <a:r>
              <a:rPr lang="en-US" sz="1400" dirty="0">
                <a:solidFill>
                  <a:srgbClr val="0070C0"/>
                </a:solidFill>
                <a:effectLst/>
                <a:latin typeface="CMR5"/>
              </a:rPr>
              <a:t>S. Xu, C</a:t>
            </a:r>
            <a:r>
              <a:rPr lang="en-US" sz="1400" dirty="0">
                <a:solidFill>
                  <a:srgbClr val="0070C0"/>
                </a:solidFill>
                <a:latin typeface="CMR5"/>
              </a:rPr>
              <a:t>. </a:t>
            </a:r>
            <a:r>
              <a:rPr lang="en-US" sz="1400" dirty="0">
                <a:solidFill>
                  <a:srgbClr val="0070C0"/>
                </a:solidFill>
                <a:effectLst/>
                <a:latin typeface="CMR5"/>
              </a:rPr>
              <a:t>Mondal, X. Zhao, Y. Li, J. P. Vary, 2209.08584 [hep-</a:t>
            </a:r>
            <a:r>
              <a:rPr lang="en-US" sz="1400" dirty="0" err="1">
                <a:solidFill>
                  <a:srgbClr val="0070C0"/>
                </a:solidFill>
                <a:effectLst/>
                <a:latin typeface="CMR5"/>
              </a:rPr>
              <a:t>ph</a:t>
            </a:r>
            <a:r>
              <a:rPr lang="en-US" sz="1400" dirty="0">
                <a:solidFill>
                  <a:srgbClr val="0070C0"/>
                </a:solidFill>
                <a:effectLst/>
                <a:latin typeface="CMR5"/>
              </a:rPr>
              <a:t>]]</a:t>
            </a:r>
            <a:endParaRPr lang="en-US" sz="4000" dirty="0">
              <a:solidFill>
                <a:srgbClr val="0070C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8889F6B-72B4-953C-4DA4-551DFB5BF4D1}"/>
              </a:ext>
            </a:extLst>
          </p:cNvPr>
          <p:cNvSpPr txBox="1"/>
          <p:nvPr/>
        </p:nvSpPr>
        <p:spPr>
          <a:xfrm>
            <a:off x="838549" y="1086536"/>
            <a:ext cx="31020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MR5"/>
              </a:rPr>
              <a:t>E. R. Nocera 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MTI7"/>
              </a:rPr>
              <a:t>et al. 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MR5"/>
              </a:rPr>
              <a:t>[NNPDF], NPB 887 (2014) </a:t>
            </a:r>
            <a:endParaRPr lang="en-US" sz="5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E936820-1583-16D0-B4D8-4CAFB418CD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9904" y="1332566"/>
            <a:ext cx="4644096" cy="3043365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9CFCAD6-F14C-8612-8B5D-35F1A5AE8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DC8-A4D3-2743-AEB8-B10DCFDD24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CF72C6A-BA54-473E-71FA-BF895C6E6C1D}"/>
                  </a:ext>
                </a:extLst>
              </p:cNvPr>
              <p:cNvSpPr txBox="1"/>
              <p:nvPr/>
            </p:nvSpPr>
            <p:spPr>
              <a:xfrm>
                <a:off x="504988" y="4862879"/>
                <a:ext cx="8412154" cy="14330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𝑔</m:t>
                    </m:r>
                  </m:oMath>
                </a14:m>
                <a:r>
                  <a:rPr lang="en-US" sz="2000" i="1" dirty="0"/>
                  <a:t> </a:t>
                </a:r>
                <a:r>
                  <a:rPr lang="en-US" sz="2000" dirty="0"/>
                  <a:t>is positive over the entire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2000" i="1" dirty="0"/>
                  <a:t> </a:t>
                </a:r>
                <a:r>
                  <a:rPr lang="en-US" sz="2000" dirty="0"/>
                  <a:t>range, qualitatively agreeing with global fits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𝑔</m:t>
                    </m:r>
                  </m:oMath>
                </a14:m>
                <a:r>
                  <a:rPr lang="en-US" sz="2000" i="1" dirty="0"/>
                  <a:t>/g </a:t>
                </a:r>
                <a:r>
                  <a:rPr lang="en-US" sz="2000" dirty="0"/>
                  <a:t>increases with x, measurements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𝑔</m:t>
                    </m:r>
                  </m:oMath>
                </a14:m>
                <a:r>
                  <a:rPr lang="en-US" sz="2000" i="1" dirty="0"/>
                  <a:t> </a:t>
                </a:r>
                <a:r>
                  <a:rPr lang="en-US" sz="2000" dirty="0"/>
                  <a:t>at EICs are promising</a:t>
                </a:r>
                <a:endParaRPr lang="en-US" sz="2000" i="1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  <m:d>
                          <m:d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=0.131±0.003</m:t>
                        </m:r>
                      </m:e>
                    </m:nary>
                  </m:oMath>
                </a14:m>
                <a:r>
                  <a:rPr lang="en-US" sz="2000" dirty="0"/>
                  <a:t>, comparable with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[0.002,0.3]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=0.2±0.1</m:t>
                    </m:r>
                  </m:oMath>
                </a14:m>
                <a:r>
                  <a:rPr lang="en-US" sz="2000" i="1" dirty="0"/>
                  <a:t> </a:t>
                </a:r>
                <a:r>
                  <a:rPr lang="en-US" sz="2000" dirty="0"/>
                  <a:t>from</a:t>
                </a:r>
                <a:r>
                  <a:rPr lang="en-US" sz="2000" i="1" dirty="0"/>
                  <a:t> </a:t>
                </a:r>
                <a:r>
                  <a:rPr lang="en-US" sz="2000" dirty="0"/>
                  <a:t>PHENIX collaboration </a:t>
                </a:r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CF72C6A-BA54-473E-71FA-BF895C6E6C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988" y="4862879"/>
                <a:ext cx="8412154" cy="1433021"/>
              </a:xfrm>
              <a:prstGeom prst="rect">
                <a:avLst/>
              </a:prstGeom>
              <a:blipFill>
                <a:blip r:embed="rId4"/>
                <a:stretch>
                  <a:fillRect l="-602" t="-2655" b="-398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960E04EC-D4D9-18F7-C8C2-80E6F369288F}"/>
              </a:ext>
            </a:extLst>
          </p:cNvPr>
          <p:cNvSpPr txBox="1"/>
          <p:nvPr/>
        </p:nvSpPr>
        <p:spPr>
          <a:xfrm>
            <a:off x="3869629" y="5988123"/>
            <a:ext cx="1922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[PRL 103 012003 (2009]</a:t>
            </a:r>
          </a:p>
        </p:txBody>
      </p:sp>
    </p:spTree>
    <p:extLst>
      <p:ext uri="{BB962C8B-B14F-4D97-AF65-F5344CB8AC3E}">
        <p14:creationId xmlns:p14="http://schemas.microsoft.com/office/powerpoint/2010/main" val="1563896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48B0F4-51B5-E442-AB92-B30150A77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558" y="173361"/>
            <a:ext cx="8794677" cy="749996"/>
          </a:xfrm>
        </p:spPr>
        <p:txBody>
          <a:bodyPr>
            <a:normAutofit/>
          </a:bodyPr>
          <a:lstStyle/>
          <a:p>
            <a:pPr algn="ctr"/>
            <a:r>
              <a:rPr lang="en-US" sz="3600" dirty="0"/>
              <a:t>Orbital angular momentum distributions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3141D0E3-D67A-A041-80FE-429A820B8E72}"/>
                  </a:ext>
                </a:extLst>
              </p:cNvPr>
              <p:cNvSpPr/>
              <p:nvPr/>
            </p:nvSpPr>
            <p:spPr>
              <a:xfrm>
                <a:off x="3308865" y="5586780"/>
                <a:ext cx="252626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=0.0327±0.0013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3141D0E3-D67A-A041-80FE-429A820B8E7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8865" y="5586780"/>
                <a:ext cx="2526269" cy="369332"/>
              </a:xfrm>
              <a:prstGeom prst="rect">
                <a:avLst/>
              </a:prstGeom>
              <a:blipFill>
                <a:blip r:embed="rId3"/>
                <a:stretch>
                  <a:fillRect b="-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F61CCAA7-3D90-A84C-8A06-AAB57FF19631}"/>
                  </a:ext>
                </a:extLst>
              </p:cNvPr>
              <p:cNvSpPr/>
              <p:nvPr/>
            </p:nvSpPr>
            <p:spPr>
              <a:xfrm>
                <a:off x="6187505" y="5575495"/>
                <a:ext cx="2691121" cy="39190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=−0.0065±0.0005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F61CCAA7-3D90-A84C-8A06-AAB57FF1963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7505" y="5575495"/>
                <a:ext cx="2691121" cy="391902"/>
              </a:xfrm>
              <a:prstGeom prst="rect">
                <a:avLst/>
              </a:prstGeom>
              <a:blipFill>
                <a:blip r:embed="rId4"/>
                <a:stretch>
                  <a:fillRect b="-32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36669A6-2434-9F42-A918-64E11DEED2AE}"/>
                  </a:ext>
                </a:extLst>
              </p:cNvPr>
              <p:cNvSpPr txBox="1"/>
              <p:nvPr/>
            </p:nvSpPr>
            <p:spPr>
              <a:xfrm>
                <a:off x="240558" y="5650303"/>
                <a:ext cx="271593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=−0.0114±0.0004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36669A6-2434-9F42-A918-64E11DEED2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558" y="5650303"/>
                <a:ext cx="2715936" cy="276999"/>
              </a:xfrm>
              <a:prstGeom prst="rect">
                <a:avLst/>
              </a:prstGeom>
              <a:blipFill>
                <a:blip r:embed="rId5"/>
                <a:stretch>
                  <a:fillRect l="-4651" t="-17391" b="-434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797DDE8C-FD3F-2847-ADD9-72A7695822B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4045" y="923357"/>
            <a:ext cx="6890578" cy="4282759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D66399-A625-C538-28E7-574FF60E9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DC8-A4D3-2743-AEB8-B10DCFDD24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21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59C5AE7-FACC-5D2C-5E5F-268B28FA8935}"/>
                  </a:ext>
                </a:extLst>
              </p:cNvPr>
              <p:cNvSpPr txBox="1"/>
              <p:nvPr/>
            </p:nvSpPr>
            <p:spPr>
              <a:xfrm>
                <a:off x="158849" y="6088418"/>
                <a:ext cx="8532336" cy="3815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From g</a:t>
                </a:r>
                <a:r>
                  <a:rPr lang="en-CN" sz="1800"/>
                  <a:t>eneralized transverse momentum-dependent parton distribution functions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1,4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59C5AE7-FACC-5D2C-5E5F-268B28FA89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849" y="6088418"/>
                <a:ext cx="8532336" cy="381515"/>
              </a:xfrm>
              <a:prstGeom prst="rect">
                <a:avLst/>
              </a:prstGeom>
              <a:blipFill>
                <a:blip r:embed="rId7"/>
                <a:stretch>
                  <a:fillRect l="-446" t="-6452" b="-22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547395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C2F3889-B901-0B48-B624-B84B5BE51E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693" y="3036510"/>
            <a:ext cx="4281266" cy="249109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7790AA4-52D1-8D4D-B27F-C9AF459EE4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0246" y="3049004"/>
            <a:ext cx="3292061" cy="249109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B9C1D91-4651-0247-9522-7A2693B6A059}"/>
              </a:ext>
            </a:extLst>
          </p:cNvPr>
          <p:cNvSpPr txBox="1"/>
          <p:nvPr/>
        </p:nvSpPr>
        <p:spPr>
          <a:xfrm>
            <a:off x="1778927" y="168965"/>
            <a:ext cx="53001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Proton</a:t>
            </a:r>
            <a:r>
              <a:rPr lang="en-CN" sz="3600"/>
              <a:t> </a:t>
            </a:r>
            <a:r>
              <a:rPr lang="en-CN" sz="3600" dirty="0"/>
              <a:t>Spin Decomposition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AB967C-8553-7046-8318-91E9087238E0}"/>
              </a:ext>
            </a:extLst>
          </p:cNvPr>
          <p:cNvSpPr txBox="1"/>
          <p:nvPr/>
        </p:nvSpPr>
        <p:spPr>
          <a:xfrm>
            <a:off x="290734" y="1006488"/>
            <a:ext cx="27847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N" sz="2000" dirty="0"/>
              <a:t>Fock Sector Expansion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05E677A-F8F5-264C-BFE5-3517F735C315}"/>
                  </a:ext>
                </a:extLst>
              </p:cNvPr>
              <p:cNvSpPr txBox="1"/>
              <p:nvPr/>
            </p:nvSpPr>
            <p:spPr>
              <a:xfrm>
                <a:off x="1138719" y="2405508"/>
                <a:ext cx="5517857" cy="4834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N"/>
                  <a:t>Jaffe-Manohar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decomposition</a:t>
                </a:r>
                <a:r>
                  <a:rPr lang="en-CN"/>
                  <a:t>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ΔΣ</m:t>
                    </m:r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</m:sSub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</m:oMath>
                </a14:m>
                <a:endParaRPr lang="en-CN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05E677A-F8F5-264C-BFE5-3517F735C3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8719" y="2405508"/>
                <a:ext cx="5517857" cy="483466"/>
              </a:xfrm>
              <a:prstGeom prst="rect">
                <a:avLst/>
              </a:prstGeom>
              <a:blipFill>
                <a:blip r:embed="rId5"/>
                <a:stretch>
                  <a:fillRect l="-917" b="-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C370951-2850-A1D4-29B4-B5A3144D1A85}"/>
              </a:ext>
            </a:extLst>
          </p:cNvPr>
          <p:cNvSpPr txBox="1"/>
          <p:nvPr/>
        </p:nvSpPr>
        <p:spPr>
          <a:xfrm>
            <a:off x="2177101" y="2851844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72%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887362-518F-D080-07C7-076DB07A1237}"/>
              </a:ext>
            </a:extLst>
          </p:cNvPr>
          <p:cNvSpPr txBox="1"/>
          <p:nvPr/>
        </p:nvSpPr>
        <p:spPr>
          <a:xfrm>
            <a:off x="4190882" y="5033554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26%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3E6CF81-66CA-814A-6092-216DF6D05A52}"/>
                  </a:ext>
                </a:extLst>
              </p:cNvPr>
              <p:cNvSpPr txBox="1"/>
              <p:nvPr/>
            </p:nvSpPr>
            <p:spPr>
              <a:xfrm>
                <a:off x="1138719" y="1600267"/>
                <a:ext cx="6804107" cy="276999"/>
              </a:xfrm>
              <a:prstGeom prst="rect">
                <a:avLst/>
              </a:prstGeom>
              <a:noFill/>
              <a:effectLst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⟩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proton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|"/>
                          <m:endChr m:val="⟩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𝑞𝑞𝑞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begChr m:val="|"/>
                          <m:endChr m:val="⟩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𝑞𝑞𝑞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begChr m:val="|"/>
                          <m:endChr m:val="⟩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𝑞𝑞𝑞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acc>
                            <m:accPr>
                              <m:chr m:val="̅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begChr m:val="|"/>
                          <m:endChr m:val="⟩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𝑞𝑞𝑞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𝑔𝑔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begChr m:val="|"/>
                          <m:endChr m:val="⟩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𝑞𝑞𝑞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acc>
                            <m:accPr>
                              <m:chr m:val="̅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en-CN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3E6CF81-66CA-814A-6092-216DF6D05A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8719" y="1600267"/>
                <a:ext cx="6804107" cy="276999"/>
              </a:xfrm>
              <a:prstGeom prst="rect">
                <a:avLst/>
              </a:prstGeom>
              <a:blipFill>
                <a:blip r:embed="rId6"/>
                <a:stretch>
                  <a:fillRect t="-9091" b="-40909"/>
                </a:stretch>
              </a:blipFill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8CBFFE2-F43A-54F0-A1C2-BA469DCC20E9}"/>
              </a:ext>
            </a:extLst>
          </p:cNvPr>
          <p:cNvCxnSpPr>
            <a:cxnSpLocks/>
          </p:cNvCxnSpPr>
          <p:nvPr/>
        </p:nvCxnSpPr>
        <p:spPr>
          <a:xfrm>
            <a:off x="3862811" y="1434125"/>
            <a:ext cx="1" cy="602200"/>
          </a:xfrm>
          <a:prstGeom prst="line">
            <a:avLst/>
          </a:prstGeom>
          <a:ln>
            <a:solidFill>
              <a:srgbClr val="FF0000"/>
            </a:solidFill>
            <a:prstDash val="das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35524D29-EC4D-E028-DC3B-8B9F1752C34D}"/>
              </a:ext>
            </a:extLst>
          </p:cNvPr>
          <p:cNvSpPr txBox="1"/>
          <p:nvPr/>
        </p:nvSpPr>
        <p:spPr>
          <a:xfrm>
            <a:off x="2002214" y="5482180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3%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B818D2D-942C-5A56-1A30-BCAB9853CFCF}"/>
              </a:ext>
            </a:extLst>
          </p:cNvPr>
          <p:cNvSpPr txBox="1"/>
          <p:nvPr/>
        </p:nvSpPr>
        <p:spPr>
          <a:xfrm>
            <a:off x="2271823" y="1888640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44%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47E7F84-2FD7-AC31-EBE0-BB36B513F4A8}"/>
              </a:ext>
            </a:extLst>
          </p:cNvPr>
          <p:cNvSpPr txBox="1"/>
          <p:nvPr/>
        </p:nvSpPr>
        <p:spPr>
          <a:xfrm>
            <a:off x="3190578" y="1876146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56%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7CA415-14EF-1BF4-9C87-CB71E6C93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DC8-A4D3-2743-AEB8-B10DCFDD24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187939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>
            <a:extLst>
              <a:ext uri="{FF2B5EF4-FFF2-40B4-BE49-F238E27FC236}">
                <a16:creationId xmlns:a16="http://schemas.microsoft.com/office/drawing/2014/main" id="{0B51BE90-36C6-8142-85B0-90E6908D7C9A}"/>
              </a:ext>
            </a:extLst>
          </p:cNvPr>
          <p:cNvSpPr txBox="1">
            <a:spLocks/>
          </p:cNvSpPr>
          <p:nvPr/>
        </p:nvSpPr>
        <p:spPr>
          <a:xfrm>
            <a:off x="59224" y="-62939"/>
            <a:ext cx="8985283" cy="9267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3600" dirty="0" err="1"/>
              <a:t>Transversity</a:t>
            </a:r>
            <a:r>
              <a:rPr lang="en-US" altLang="zh-CN" sz="3600" dirty="0"/>
              <a:t> Parton Distribution Functions</a:t>
            </a:r>
            <a:endParaRPr lang="en-US" sz="36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2AC5ACA-6183-134C-9208-9B3FC6FE80C6}"/>
              </a:ext>
            </a:extLst>
          </p:cNvPr>
          <p:cNvSpPr txBox="1"/>
          <p:nvPr/>
        </p:nvSpPr>
        <p:spPr>
          <a:xfrm>
            <a:off x="6190334" y="840036"/>
            <a:ext cx="26907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[In preparation, Siqi Xu, C. Mondal </a:t>
            </a:r>
            <a:r>
              <a:rPr lang="en-US" sz="1200" i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et.al</a:t>
            </a:r>
            <a:r>
              <a:rPr lang="en-US" sz="12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]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2B9C21F-734A-EC43-98B7-456F930E6624}"/>
              </a:ext>
            </a:extLst>
          </p:cNvPr>
          <p:cNvSpPr txBox="1"/>
          <p:nvPr/>
        </p:nvSpPr>
        <p:spPr>
          <a:xfrm>
            <a:off x="7016045" y="5882298"/>
            <a:ext cx="21279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[Phys. Rev. D87, 094019(2013)]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3A25C50-9BAB-3F46-9E49-318E959C9790}"/>
              </a:ext>
            </a:extLst>
          </p:cNvPr>
          <p:cNvSpPr txBox="1"/>
          <p:nvPr/>
        </p:nvSpPr>
        <p:spPr>
          <a:xfrm>
            <a:off x="59224" y="6159520"/>
            <a:ext cx="8674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</a:t>
            </a:r>
            <a:r>
              <a:rPr lang="en-CN"/>
              <a:t>ensor </a:t>
            </a:r>
            <a:r>
              <a:rPr lang="en-CN" dirty="0"/>
              <a:t>charge of up </a:t>
            </a:r>
            <a:r>
              <a:rPr lang="en-CN"/>
              <a:t>quark </a:t>
            </a:r>
            <a:r>
              <a:rPr lang="en-US" dirty="0"/>
              <a:t>with DG show improved agreement with </a:t>
            </a:r>
            <a:r>
              <a:rPr lang="en-CN"/>
              <a:t>the </a:t>
            </a:r>
            <a:r>
              <a:rPr lang="en-CN" dirty="0"/>
              <a:t>extracted data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7FD22DD-D255-2848-9EDD-8B7247F2A620}"/>
                  </a:ext>
                </a:extLst>
              </p:cNvPr>
              <p:cNvSpPr txBox="1"/>
              <p:nvPr/>
            </p:nvSpPr>
            <p:spPr>
              <a:xfrm>
                <a:off x="2034893" y="4108919"/>
                <a:ext cx="1663661" cy="2921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=∫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𝑑𝑥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CN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7FD22DD-D255-2848-9EDD-8B7247F2A6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4893" y="4108919"/>
                <a:ext cx="1663661" cy="292131"/>
              </a:xfrm>
              <a:prstGeom prst="rect">
                <a:avLst/>
              </a:prstGeom>
              <a:blipFill>
                <a:blip r:embed="rId2"/>
                <a:stretch>
                  <a:fillRect l="-3030" t="-12500" r="-4545" b="-3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>
            <a:extLst>
              <a:ext uri="{FF2B5EF4-FFF2-40B4-BE49-F238E27FC236}">
                <a16:creationId xmlns:a16="http://schemas.microsoft.com/office/drawing/2014/main" id="{1DBCCFB7-19F3-591A-E8B0-60EA9A603B3B}"/>
              </a:ext>
            </a:extLst>
          </p:cNvPr>
          <p:cNvGrpSpPr/>
          <p:nvPr/>
        </p:nvGrpSpPr>
        <p:grpSpPr>
          <a:xfrm>
            <a:off x="1765709" y="1013257"/>
            <a:ext cx="4889228" cy="3211114"/>
            <a:chOff x="1741646" y="3405764"/>
            <a:chExt cx="4889228" cy="3211114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AE37396A-2D5E-B54A-97FD-EA3B3D2863F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55673" y="3568096"/>
              <a:ext cx="4775201" cy="3048782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1D945ED-5403-824D-994C-CDEA6AA0C9DD}"/>
                </a:ext>
              </a:extLst>
            </p:cNvPr>
            <p:cNvSpPr txBox="1"/>
            <p:nvPr/>
          </p:nvSpPr>
          <p:spPr>
            <a:xfrm>
              <a:off x="1741646" y="3405764"/>
              <a:ext cx="193347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Preliminary results</a:t>
              </a: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" name="TextBox 1">
                  <a:extLst>
                    <a:ext uri="{FF2B5EF4-FFF2-40B4-BE49-F238E27FC236}">
                      <a16:creationId xmlns:a16="http://schemas.microsoft.com/office/drawing/2014/main" id="{B5393897-BE70-3942-ACEB-B7C51E3BE3D4}"/>
                    </a:ext>
                  </a:extLst>
                </p:cNvPr>
                <p:cNvSpPr txBox="1"/>
                <p:nvPr/>
              </p:nvSpPr>
              <p:spPr>
                <a:xfrm>
                  <a:off x="4842137" y="4220092"/>
                  <a:ext cx="1587679" cy="28245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=0.2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Ge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V</m:t>
                            </m:r>
                          </m:e>
                          <m:sup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2" name="TextBox 1">
                  <a:extLst>
                    <a:ext uri="{FF2B5EF4-FFF2-40B4-BE49-F238E27FC236}">
                      <a16:creationId xmlns:a16="http://schemas.microsoft.com/office/drawing/2014/main" id="{B5393897-BE70-3942-ACEB-B7C51E3BE3D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42137" y="4220092"/>
                  <a:ext cx="1587679" cy="282450"/>
                </a:xfrm>
                <a:prstGeom prst="rect">
                  <a:avLst/>
                </a:prstGeom>
                <a:blipFill>
                  <a:blip r:embed="rId4"/>
                  <a:stretch>
                    <a:fillRect l="-3175" t="-8696" r="-794" b="-3478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D962DAF-3BC8-2A45-9907-D7C18F7225E5}"/>
                </a:ext>
              </a:extLst>
            </p:cNvPr>
            <p:cNvSpPr txBox="1"/>
            <p:nvPr/>
          </p:nvSpPr>
          <p:spPr>
            <a:xfrm>
              <a:off x="5268269" y="4539345"/>
              <a:ext cx="8980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u quark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FDA5619-F725-F540-AE84-D8FFBE888C18}"/>
                </a:ext>
              </a:extLst>
            </p:cNvPr>
            <p:cNvSpPr txBox="1"/>
            <p:nvPr/>
          </p:nvSpPr>
          <p:spPr>
            <a:xfrm>
              <a:off x="5268268" y="5611209"/>
              <a:ext cx="8980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 quark</a:t>
              </a: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B985CD9B-95D2-2849-870E-8D9928565FA4}"/>
                    </a:ext>
                  </a:extLst>
                </p:cNvPr>
                <p:cNvSpPr txBox="1"/>
                <p:nvPr/>
              </p:nvSpPr>
              <p:spPr>
                <a:xfrm rot="16200000">
                  <a:off x="1475331" y="4589214"/>
                  <a:ext cx="984180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1" i="0" smtClean="0">
                            <a:latin typeface="Cambria Math" panose="02040503050406030204" pitchFamily="18" charset="0"/>
                          </a:rPr>
                          <m:t>𝐱</m:t>
                        </m:r>
                        <m:sSub>
                          <m:sSubPr>
                            <m:ctrlP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0" smtClean="0">
                                <a:latin typeface="Cambria Math" panose="02040503050406030204" pitchFamily="18" charset="0"/>
                              </a:rPr>
                              <m:t>𝐡</m:t>
                            </m:r>
                          </m:e>
                          <m:sub>
                            <m:r>
                              <a:rPr lang="en-US" sz="2400" b="1" i="0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sz="2400" b="1" i="0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 b="1" i="0" smtClean="0">
                            <a:latin typeface="Cambria Math" panose="02040503050406030204" pitchFamily="18" charset="0"/>
                          </a:rPr>
                          <m:t>𝐱</m:t>
                        </m:r>
                        <m:r>
                          <a:rPr lang="en-US" sz="2400" b="1" i="0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CN" sz="2400" b="1" dirty="0"/>
                </a:p>
              </p:txBody>
            </p:sp>
          </mc:Choice>
          <mc:Fallback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B985CD9B-95D2-2849-870E-8D9928565FA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1475331" y="4589214"/>
                  <a:ext cx="984180" cy="369332"/>
                </a:xfrm>
                <a:prstGeom prst="rect">
                  <a:avLst/>
                </a:prstGeom>
                <a:blipFill>
                  <a:blip r:embed="rId5"/>
                  <a:stretch>
                    <a:fillRect t="-10127" r="-33333" b="-379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3" name="Table 19">
                <a:extLst>
                  <a:ext uri="{FF2B5EF4-FFF2-40B4-BE49-F238E27FC236}">
                    <a16:creationId xmlns:a16="http://schemas.microsoft.com/office/drawing/2014/main" id="{6BE365F9-F417-A942-9810-6D363743029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28187063"/>
                  </p:ext>
                </p:extLst>
              </p:nvPr>
            </p:nvGraphicFramePr>
            <p:xfrm>
              <a:off x="1287158" y="4550524"/>
              <a:ext cx="6096000" cy="13208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24000">
                      <a:extLst>
                        <a:ext uri="{9D8B030D-6E8A-4147-A177-3AD203B41FA5}">
                          <a16:colId xmlns:a16="http://schemas.microsoft.com/office/drawing/2014/main" val="1392030839"/>
                        </a:ext>
                      </a:extLst>
                    </a:gridCol>
                    <a:gridCol w="1614942">
                      <a:extLst>
                        <a:ext uri="{9D8B030D-6E8A-4147-A177-3AD203B41FA5}">
                          <a16:colId xmlns:a16="http://schemas.microsoft.com/office/drawing/2014/main" val="1028209720"/>
                        </a:ext>
                      </a:extLst>
                    </a:gridCol>
                    <a:gridCol w="1433058">
                      <a:extLst>
                        <a:ext uri="{9D8B030D-6E8A-4147-A177-3AD203B41FA5}">
                          <a16:colId xmlns:a16="http://schemas.microsoft.com/office/drawing/2014/main" val="616082154"/>
                        </a:ext>
                      </a:extLst>
                    </a:gridCol>
                    <a:gridCol w="1524000">
                      <a:extLst>
                        <a:ext uri="{9D8B030D-6E8A-4147-A177-3AD203B41FA5}">
                          <a16:colId xmlns:a16="http://schemas.microsoft.com/office/drawing/2014/main" val="3782029063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T</a:t>
                          </a:r>
                          <a:r>
                            <a:rPr lang="en-CN" sz="1600" dirty="0"/>
                            <a:t>ensor charge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No</a:t>
                          </a:r>
                          <a:r>
                            <a:rPr lang="en-CN" sz="1600"/>
                            <a:t> </a:t>
                          </a:r>
                          <a:r>
                            <a:rPr lang="en-CN" sz="1600" dirty="0"/>
                            <a:t>dynamical gluon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D</a:t>
                          </a:r>
                          <a:r>
                            <a:rPr lang="en-CN" sz="1600" dirty="0"/>
                            <a:t>ynamical gluon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E</a:t>
                          </a:r>
                          <a:r>
                            <a:rPr lang="en-CN" sz="1600"/>
                            <a:t>xtracted</a:t>
                          </a:r>
                          <a:r>
                            <a:rPr lang="zh-CN" altLang="en-US" sz="1600" dirty="0"/>
                            <a:t> </a:t>
                          </a:r>
                          <a:r>
                            <a:rPr lang="en-US" altLang="zh-CN" sz="1600" dirty="0"/>
                            <a:t>from</a:t>
                          </a:r>
                          <a:r>
                            <a:rPr lang="zh-CN" altLang="en-US" sz="1600" dirty="0"/>
                            <a:t> </a:t>
                          </a:r>
                          <a:r>
                            <a:rPr lang="en-US" altLang="zh-CN" sz="1600" dirty="0"/>
                            <a:t>exp. data</a:t>
                          </a:r>
                          <a:endParaRPr lang="en-CN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9358169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sub>
                                  <m:sup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CN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0.94</m:t>
                                </m:r>
                              </m:oMath>
                            </m:oMathPara>
                          </a14:m>
                          <a:endParaRPr lang="en-CN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0.55 </m:t>
                                </m:r>
                              </m:oMath>
                            </m:oMathPara>
                          </a14:m>
                          <a:endParaRPr lang="en-CN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0.39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−0.12 </m:t>
                                    </m:r>
                                  </m:sub>
                                  <m:sup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+0.18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CN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0823992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sub>
                                  <m:sup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CN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−0.20</m:t>
                                </m:r>
                              </m:oMath>
                            </m:oMathPara>
                          </a14:m>
                          <a:endParaRPr lang="en-CN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−0.29</m:t>
                                </m:r>
                              </m:oMath>
                            </m:oMathPara>
                          </a14:m>
                          <a:endParaRPr lang="en-CN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Sup>
                                  <m:sSubSup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0.25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−0.10</m:t>
                                    </m:r>
                                  </m:sub>
                                  <m:sup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+0.30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CN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01926990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3" name="Table 19">
                <a:extLst>
                  <a:ext uri="{FF2B5EF4-FFF2-40B4-BE49-F238E27FC236}">
                    <a16:creationId xmlns:a16="http://schemas.microsoft.com/office/drawing/2014/main" id="{6BE365F9-F417-A942-9810-6D363743029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28187063"/>
                  </p:ext>
                </p:extLst>
              </p:nvPr>
            </p:nvGraphicFramePr>
            <p:xfrm>
              <a:off x="1287158" y="4550524"/>
              <a:ext cx="6096000" cy="13208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24000">
                      <a:extLst>
                        <a:ext uri="{9D8B030D-6E8A-4147-A177-3AD203B41FA5}">
                          <a16:colId xmlns:a16="http://schemas.microsoft.com/office/drawing/2014/main" val="1392030839"/>
                        </a:ext>
                      </a:extLst>
                    </a:gridCol>
                    <a:gridCol w="1614942">
                      <a:extLst>
                        <a:ext uri="{9D8B030D-6E8A-4147-A177-3AD203B41FA5}">
                          <a16:colId xmlns:a16="http://schemas.microsoft.com/office/drawing/2014/main" val="1028209720"/>
                        </a:ext>
                      </a:extLst>
                    </a:gridCol>
                    <a:gridCol w="1433058">
                      <a:extLst>
                        <a:ext uri="{9D8B030D-6E8A-4147-A177-3AD203B41FA5}">
                          <a16:colId xmlns:a16="http://schemas.microsoft.com/office/drawing/2014/main" val="616082154"/>
                        </a:ext>
                      </a:extLst>
                    </a:gridCol>
                    <a:gridCol w="1524000">
                      <a:extLst>
                        <a:ext uri="{9D8B030D-6E8A-4147-A177-3AD203B41FA5}">
                          <a16:colId xmlns:a16="http://schemas.microsoft.com/office/drawing/2014/main" val="3782029063"/>
                        </a:ext>
                      </a:extLst>
                    </a:gridCol>
                  </a:tblGrid>
                  <a:tr h="5791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T</a:t>
                          </a:r>
                          <a:r>
                            <a:rPr lang="en-CN" sz="1600" dirty="0"/>
                            <a:t>ensor charge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No</a:t>
                          </a:r>
                          <a:r>
                            <a:rPr lang="en-CN" sz="1600"/>
                            <a:t> </a:t>
                          </a:r>
                          <a:r>
                            <a:rPr lang="en-CN" sz="1600" dirty="0"/>
                            <a:t>dynamical gluon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D</a:t>
                          </a:r>
                          <a:r>
                            <a:rPr lang="en-CN" sz="1600" dirty="0"/>
                            <a:t>ynamical gluon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E</a:t>
                          </a:r>
                          <a:r>
                            <a:rPr lang="en-CN" sz="1600"/>
                            <a:t>xtracted</a:t>
                          </a:r>
                          <a:r>
                            <a:rPr lang="zh-CN" altLang="en-US" sz="1600" dirty="0"/>
                            <a:t> </a:t>
                          </a:r>
                          <a:r>
                            <a:rPr lang="en-US" altLang="zh-CN" sz="1600" dirty="0"/>
                            <a:t>from</a:t>
                          </a:r>
                          <a:r>
                            <a:rPr lang="zh-CN" altLang="en-US" sz="1600" dirty="0"/>
                            <a:t> </a:t>
                          </a:r>
                          <a:r>
                            <a:rPr lang="en-US" altLang="zh-CN" sz="1600" dirty="0"/>
                            <a:t>exp. data</a:t>
                          </a:r>
                          <a:endParaRPr lang="en-CN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9358169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833" t="-156667" r="-302500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94531" t="-156667" r="-183594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220354" t="-156667" r="-107965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301667" t="-156667" r="-1667" b="-10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0823992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833" t="-265517" r="-302500" b="-3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94531" t="-265517" r="-183594" b="-3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220354" t="-265517" r="-107965" b="-3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301667" t="-265517" r="-1667" b="-344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0192699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840D827E-CCF6-644F-A571-AB5851529F87}"/>
              </a:ext>
            </a:extLst>
          </p:cNvPr>
          <p:cNvSpPr txBox="1"/>
          <p:nvPr/>
        </p:nvSpPr>
        <p:spPr>
          <a:xfrm>
            <a:off x="0" y="4096183"/>
            <a:ext cx="19211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</a:t>
            </a:r>
            <a:r>
              <a:rPr lang="en-CN" sz="2000" dirty="0"/>
              <a:t>ensor</a:t>
            </a:r>
            <a:r>
              <a:rPr lang="zh-CN" altLang="en-US" sz="2000" dirty="0"/>
              <a:t> </a:t>
            </a:r>
            <a:r>
              <a:rPr lang="en-US" altLang="zh-CN" sz="2000" dirty="0"/>
              <a:t>charge</a:t>
            </a:r>
            <a:endParaRPr lang="en-CN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370E4F-C6F2-E4DA-1D79-D806890F6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DC8-A4D3-2743-AEB8-B10DCFDD24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855812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E8ACD75F-F0B4-2241-AC2C-4EEAED74CD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263" y="3760133"/>
            <a:ext cx="4252269" cy="298249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57DBBF2-EA58-D648-B6F2-BD62C083CD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23" y="3707842"/>
            <a:ext cx="4501662" cy="3087077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A8ECD52A-9A5F-0041-BD02-E42B13E23714}"/>
              </a:ext>
            </a:extLst>
          </p:cNvPr>
          <p:cNvSpPr txBox="1">
            <a:spLocks/>
          </p:cNvSpPr>
          <p:nvPr/>
        </p:nvSpPr>
        <p:spPr>
          <a:xfrm>
            <a:off x="82623" y="82235"/>
            <a:ext cx="9026909" cy="5668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Generalized Parton Distribution Functions (GPD)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428DA26-089A-E142-A899-072ACAEB6B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23" y="649121"/>
            <a:ext cx="4449049" cy="305872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99A949C-8B6E-3A4D-A9C5-32B57E3F91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62827" y="699943"/>
            <a:ext cx="4216029" cy="295707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62505F6-2AB9-F746-839F-AE000C199A85}"/>
              </a:ext>
            </a:extLst>
          </p:cNvPr>
          <p:cNvSpPr txBox="1"/>
          <p:nvPr/>
        </p:nvSpPr>
        <p:spPr>
          <a:xfrm>
            <a:off x="3579223" y="984069"/>
            <a:ext cx="222977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With dynamical gluon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C2C58C5-8C24-0F41-8EE3-B6841640764A}"/>
              </a:ext>
            </a:extLst>
          </p:cNvPr>
          <p:cNvSpPr txBox="1"/>
          <p:nvPr/>
        </p:nvSpPr>
        <p:spPr>
          <a:xfrm>
            <a:off x="3142811" y="4254830"/>
            <a:ext cx="255037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Without dynamical gluon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6FC6A2D-58A7-474D-9766-D85BE7E5FAF0}"/>
              </a:ext>
            </a:extLst>
          </p:cNvPr>
          <p:cNvSpPr txBox="1"/>
          <p:nvPr/>
        </p:nvSpPr>
        <p:spPr>
          <a:xfrm>
            <a:off x="3348715" y="6566841"/>
            <a:ext cx="26907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[In preparation, Siqi Xu, C. Mondal </a:t>
            </a:r>
            <a:r>
              <a:rPr kumimoji="0" lang="en-US" sz="12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et.al</a:t>
            </a: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31538404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8A21FA26-E16C-C241-B9D9-79D839376B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4224" y="3847018"/>
            <a:ext cx="4109776" cy="301098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0663941-0B30-0B42-9805-3F33C1BB3C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23" y="3799528"/>
            <a:ext cx="4415133" cy="3058399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A8ECD52A-9A5F-0041-BD02-E42B13E23714}"/>
              </a:ext>
            </a:extLst>
          </p:cNvPr>
          <p:cNvSpPr txBox="1">
            <a:spLocks/>
          </p:cNvSpPr>
          <p:nvPr/>
        </p:nvSpPr>
        <p:spPr>
          <a:xfrm>
            <a:off x="82623" y="82235"/>
            <a:ext cx="9026909" cy="5668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Generalized Parton Distribution Functions (GPD)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4599FBC-F2A5-9D48-A566-4DFE171922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23" y="604909"/>
            <a:ext cx="4531807" cy="316282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ED8D08B-2C10-3C41-900A-B74EFCFF24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4597" y="646211"/>
            <a:ext cx="4284935" cy="312443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AD9A338-AB6B-1F4B-B2DE-7499603608CB}"/>
              </a:ext>
            </a:extLst>
          </p:cNvPr>
          <p:cNvSpPr txBox="1"/>
          <p:nvPr/>
        </p:nvSpPr>
        <p:spPr>
          <a:xfrm>
            <a:off x="3579223" y="984069"/>
            <a:ext cx="222977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With dynamical gluon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CBDB94F-0147-E147-99D7-F807732F3653}"/>
              </a:ext>
            </a:extLst>
          </p:cNvPr>
          <p:cNvSpPr txBox="1"/>
          <p:nvPr/>
        </p:nvSpPr>
        <p:spPr>
          <a:xfrm>
            <a:off x="3490801" y="4147043"/>
            <a:ext cx="255037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Without dynamical gluon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8830238-304D-1644-A7BF-379E82522A1D}"/>
              </a:ext>
            </a:extLst>
          </p:cNvPr>
          <p:cNvSpPr txBox="1"/>
          <p:nvPr/>
        </p:nvSpPr>
        <p:spPr>
          <a:xfrm>
            <a:off x="3348715" y="6581001"/>
            <a:ext cx="26907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[In preparation, Siqi Xu, C. Mondal </a:t>
            </a:r>
            <a:r>
              <a:rPr kumimoji="0" lang="en-US" sz="12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et.al</a:t>
            </a: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168401802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A8ECD52A-9A5F-0041-BD02-E42B13E23714}"/>
              </a:ext>
            </a:extLst>
          </p:cNvPr>
          <p:cNvSpPr txBox="1">
            <a:spLocks/>
          </p:cNvSpPr>
          <p:nvPr/>
        </p:nvSpPr>
        <p:spPr>
          <a:xfrm>
            <a:off x="82623" y="82235"/>
            <a:ext cx="9026909" cy="5668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Generalized Parton Distribution Functions (GPD)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3A6C9DF-D769-EC49-AA4B-06AA3EEF55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794" y="1597844"/>
            <a:ext cx="4310817" cy="294871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7AF425D0-36EC-954F-BBAA-EEA51395EF9A}"/>
                  </a:ext>
                </a:extLst>
              </p:cNvPr>
              <p:cNvSpPr txBox="1"/>
              <p:nvPr/>
            </p:nvSpPr>
            <p:spPr>
              <a:xfrm>
                <a:off x="559251" y="5376459"/>
                <a:ext cx="8073652" cy="4694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defTabSz="9144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prstClr val="black"/>
                    </a:solidFill>
                    <a:latin typeface="Calibri" panose="020F0502020204030204"/>
                  </a:rPr>
                  <a:t>G</a:t>
                </a:r>
                <a:r>
                  <a:rPr kumimoji="0" lang="en-US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luon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GPD at the initial scale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=0.2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Ge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7AF425D0-36EC-954F-BBAA-EEA51395EF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251" y="5376459"/>
                <a:ext cx="8073652" cy="469424"/>
              </a:xfrm>
              <a:prstGeom prst="rect">
                <a:avLst/>
              </a:prstGeom>
              <a:blipFill>
                <a:blip r:embed="rId3"/>
                <a:stretch>
                  <a:fillRect l="-629" b="-210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9CF8FF04-4906-F048-BC0E-38F0342A9956}"/>
              </a:ext>
            </a:extLst>
          </p:cNvPr>
          <p:cNvSpPr txBox="1"/>
          <p:nvPr/>
        </p:nvSpPr>
        <p:spPr>
          <a:xfrm>
            <a:off x="204794" y="6574794"/>
            <a:ext cx="26907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[In preparation, Siqi Xu, C. Mondal </a:t>
            </a:r>
            <a:r>
              <a:rPr kumimoji="0" lang="en-US" sz="12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et.al</a:t>
            </a: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]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A5945E7-516D-F04A-83D7-E5E178D6BB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4011" y="1511810"/>
            <a:ext cx="4395521" cy="308296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A15CF03-90D8-E240-B056-C9CC00B3C60F}"/>
              </a:ext>
            </a:extLst>
          </p:cNvPr>
          <p:cNvSpPr txBox="1"/>
          <p:nvPr/>
        </p:nvSpPr>
        <p:spPr>
          <a:xfrm>
            <a:off x="194477" y="850379"/>
            <a:ext cx="59059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Generalized Parton Distribution Functions For Gluon</a:t>
            </a:r>
          </a:p>
        </p:txBody>
      </p:sp>
    </p:spTree>
    <p:extLst>
      <p:ext uri="{BB962C8B-B14F-4D97-AF65-F5344CB8AC3E}">
        <p14:creationId xmlns:p14="http://schemas.microsoft.com/office/powerpoint/2010/main" val="15859819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0BF4AD-FE8C-9B48-93B8-5304B48466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550" y="228880"/>
            <a:ext cx="7200900" cy="801061"/>
          </a:xfrm>
        </p:spPr>
        <p:txBody>
          <a:bodyPr>
            <a:normAutofit/>
          </a:bodyPr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46BCE6-B1AE-2946-8AC3-6763BD5012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5324" y="1266574"/>
            <a:ext cx="8617142" cy="5362546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Light-front Hamiltonian approach</a:t>
            </a:r>
          </a:p>
          <a:p>
            <a:pPr marL="0" indent="0">
              <a:buNone/>
            </a:pPr>
            <a:r>
              <a:rPr lang="en-US" dirty="0"/>
              <a:t>           3D image of nucleon with rich details</a:t>
            </a:r>
          </a:p>
          <a:p>
            <a:pPr lvl="1"/>
            <a:r>
              <a:rPr lang="en-US" dirty="0"/>
              <a:t>Coordinate and momentum (5D) space</a:t>
            </a:r>
          </a:p>
          <a:p>
            <a:pPr lvl="1"/>
            <a:r>
              <a:rPr lang="en-US" dirty="0"/>
              <a:t>Spin degrees of freedom</a:t>
            </a:r>
          </a:p>
          <a:p>
            <a:pPr lvl="1"/>
            <a:r>
              <a:rPr lang="en-US" dirty="0"/>
              <a:t>Correlation among </a:t>
            </a:r>
            <a:r>
              <a:rPr lang="en-US" dirty="0" err="1"/>
              <a:t>partons</a:t>
            </a:r>
            <a:endParaRPr lang="en-US" dirty="0"/>
          </a:p>
          <a:p>
            <a:r>
              <a:rPr lang="en-US" dirty="0"/>
              <a:t>Systematically expandable </a:t>
            </a:r>
          </a:p>
          <a:p>
            <a:pPr lvl="1"/>
            <a:r>
              <a:rPr lang="en-US" dirty="0"/>
              <a:t>Sea quarks         multiple gluons         first principles</a:t>
            </a:r>
          </a:p>
          <a:p>
            <a:pPr lvl="1"/>
            <a:r>
              <a:rPr lang="en-US" dirty="0"/>
              <a:t>Baryons/mesons/exotic hadrons</a:t>
            </a:r>
          </a:p>
          <a:p>
            <a:pPr lvl="1"/>
            <a:r>
              <a:rPr lang="en-US" dirty="0"/>
              <a:t>Light nuclei</a:t>
            </a:r>
          </a:p>
          <a:p>
            <a:r>
              <a:rPr lang="en-US" dirty="0"/>
              <a:t>Next generation high performance computers bring immense possibilities 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marL="57150" indent="0">
              <a:buNone/>
            </a:pPr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Right Arrow 3">
            <a:extLst>
              <a:ext uri="{FF2B5EF4-FFF2-40B4-BE49-F238E27FC236}">
                <a16:creationId xmlns:a16="http://schemas.microsoft.com/office/drawing/2014/main" id="{47CA1038-1DAA-32D6-E9EA-ACD25E4382E9}"/>
              </a:ext>
            </a:extLst>
          </p:cNvPr>
          <p:cNvSpPr/>
          <p:nvPr/>
        </p:nvSpPr>
        <p:spPr>
          <a:xfrm>
            <a:off x="2732904" y="4182029"/>
            <a:ext cx="472894" cy="20682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3E74BB-A0B7-41E4-45AB-386DF4D46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DC8-A4D3-2743-AEB8-B10DCFDD24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Right Arrow 6">
            <a:extLst>
              <a:ext uri="{FF2B5EF4-FFF2-40B4-BE49-F238E27FC236}">
                <a16:creationId xmlns:a16="http://schemas.microsoft.com/office/drawing/2014/main" id="{7D72C287-E3FA-3FE3-1C83-327DA8496963}"/>
              </a:ext>
            </a:extLst>
          </p:cNvPr>
          <p:cNvSpPr/>
          <p:nvPr/>
        </p:nvSpPr>
        <p:spPr>
          <a:xfrm>
            <a:off x="834082" y="1916181"/>
            <a:ext cx="472894" cy="20682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DE04E8FA-AB2D-3F95-19F8-F6A91BEAD228}"/>
              </a:ext>
            </a:extLst>
          </p:cNvPr>
          <p:cNvSpPr/>
          <p:nvPr/>
        </p:nvSpPr>
        <p:spPr>
          <a:xfrm>
            <a:off x="5477667" y="4192032"/>
            <a:ext cx="472894" cy="20682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1399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97A39A-051D-47A3-4B61-3158260336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A2D595-CD58-80A7-5658-BC8679B679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4F0D63-8AFE-D6CC-52E0-F4C52AE81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DC8-A4D3-2743-AEB8-B10DCFDD24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8C0DB7-20AC-BB99-B815-10755445C7E7}"/>
              </a:ext>
            </a:extLst>
          </p:cNvPr>
          <p:cNvSpPr txBox="1"/>
          <p:nvPr/>
        </p:nvSpPr>
        <p:spPr>
          <a:xfrm>
            <a:off x="3054693" y="3118527"/>
            <a:ext cx="30346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rgbClr val="FF0000"/>
                </a:solidFill>
                <a:latin typeface="+mj-lt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414696858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663893-7F2E-BB4B-805A-67A2EC8CD1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81885"/>
          </a:xfrm>
        </p:spPr>
        <p:txBody>
          <a:bodyPr>
            <a:normAutofit/>
          </a:bodyPr>
          <a:lstStyle/>
          <a:p>
            <a:pPr algn="ctr"/>
            <a:r>
              <a:rPr lang="en-CN" sz="3600" b="1" dirty="0"/>
              <a:t>Nucleon Gravitational Form Factor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6B407EA-B0A4-A04B-8F20-6F820B420D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81632"/>
            <a:ext cx="4299284" cy="285424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7176364-0A30-7141-BD66-7573D02015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2484" y="3981632"/>
            <a:ext cx="4492375" cy="28763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971C2AB-1CC4-B149-9677-FB1078DB9DEA}"/>
              </a:ext>
            </a:extLst>
          </p:cNvPr>
          <p:cNvSpPr txBox="1"/>
          <p:nvPr/>
        </p:nvSpPr>
        <p:spPr>
          <a:xfrm>
            <a:off x="239630" y="3244334"/>
            <a:ext cx="73522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imbusRomNo9L"/>
                <a:ea typeface="+mn-ea"/>
                <a:cs typeface="+mn-cs"/>
              </a:rPr>
              <a:t>Evolution was done by using HOPPET toolkit to compare with lattice results.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8578B86-D907-9A4C-ADAE-084857E4AA9F}"/>
                  </a:ext>
                </a:extLst>
              </p:cNvPr>
              <p:cNvSpPr txBox="1"/>
              <p:nvPr/>
            </p:nvSpPr>
            <p:spPr>
              <a:xfrm>
                <a:off x="344132" y="1254346"/>
                <a:ext cx="5682199" cy="3747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defTabSz="914400"/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NimbusRomNo9L"/>
                    <a:ea typeface="+mn-ea"/>
                    <a:cs typeface="+mn-cs"/>
                  </a:rPr>
                  <a:t>GFF at </a:t>
                </a:r>
                <a:r>
                  <a:rPr kumimoji="0" lang="en-US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NimbusRomNo9L"/>
                    <a:ea typeface="+mn-ea"/>
                    <a:cs typeface="+mn-cs"/>
                  </a:rPr>
                  <a:t>Q</a:t>
                </a:r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NimbusRomNo9L"/>
                    <a:ea typeface="+mn-ea"/>
                    <a:cs typeface="+mn-cs"/>
                  </a:rPr>
                  <a:t>2 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MR10"/>
                    <a:ea typeface="+mn-ea"/>
                    <a:cs typeface="+mn-cs"/>
                  </a:rPr>
                  <a:t>= </a:t>
                </a:r>
                <a:r>
                  <a:rPr lang="en-US" dirty="0">
                    <a:solidFill>
                      <a:prstClr val="black"/>
                    </a:solidFill>
                    <a:latin typeface="NimbusRomNo9L"/>
                  </a:rPr>
                  <a:t>0 at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dirty="0">
                    <a:solidFill>
                      <a:prstClr val="black"/>
                    </a:solidFill>
                    <a:latin typeface="NimbusRomNo9L"/>
                  </a:rPr>
                  <a:t>=0.24±0.01GeV</a:t>
                </a:r>
                <a:r>
                  <a:rPr lang="en-US" baseline="30000" dirty="0">
                    <a:solidFill>
                      <a:prstClr val="black"/>
                    </a:solidFill>
                    <a:latin typeface="NimbusRomNo9L"/>
                  </a:rPr>
                  <a:t>2</a:t>
                </a:r>
                <a:r>
                  <a:rPr lang="en-US" dirty="0">
                    <a:solidFill>
                      <a:prstClr val="black"/>
                    </a:solidFill>
                    <a:latin typeface="NimbusRomNo9L"/>
                  </a:rPr>
                  <a:t>:</a:t>
                </a: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8578B86-D907-9A4C-ADAE-084857E4AA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132" y="1254346"/>
                <a:ext cx="5682199" cy="374783"/>
              </a:xfrm>
              <a:prstGeom prst="rect">
                <a:avLst/>
              </a:prstGeom>
              <a:blipFill>
                <a:blip r:embed="rId4"/>
                <a:stretch>
                  <a:fillRect l="-668" t="-6452" b="-22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7" name="Table 17">
                <a:extLst>
                  <a:ext uri="{FF2B5EF4-FFF2-40B4-BE49-F238E27FC236}">
                    <a16:creationId xmlns:a16="http://schemas.microsoft.com/office/drawing/2014/main" id="{F3DAE547-31BA-EA4B-88C0-A2C2EEF387EC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1251284" y="1824883"/>
              <a:ext cx="6096000" cy="112001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19200">
                      <a:extLst>
                        <a:ext uri="{9D8B030D-6E8A-4147-A177-3AD203B41FA5}">
                          <a16:colId xmlns:a16="http://schemas.microsoft.com/office/drawing/2014/main" val="1837577819"/>
                        </a:ext>
                      </a:extLst>
                    </a:gridCol>
                    <a:gridCol w="1219200">
                      <a:extLst>
                        <a:ext uri="{9D8B030D-6E8A-4147-A177-3AD203B41FA5}">
                          <a16:colId xmlns:a16="http://schemas.microsoft.com/office/drawing/2014/main" val="3842923297"/>
                        </a:ext>
                      </a:extLst>
                    </a:gridCol>
                    <a:gridCol w="1219200">
                      <a:extLst>
                        <a:ext uri="{9D8B030D-6E8A-4147-A177-3AD203B41FA5}">
                          <a16:colId xmlns:a16="http://schemas.microsoft.com/office/drawing/2014/main" val="3543288164"/>
                        </a:ext>
                      </a:extLst>
                    </a:gridCol>
                    <a:gridCol w="1219200">
                      <a:extLst>
                        <a:ext uri="{9D8B030D-6E8A-4147-A177-3AD203B41FA5}">
                          <a16:colId xmlns:a16="http://schemas.microsoft.com/office/drawing/2014/main" val="1813448330"/>
                        </a:ext>
                      </a:extLst>
                    </a:gridCol>
                    <a:gridCol w="1219200">
                      <a:extLst>
                        <a:ext uri="{9D8B030D-6E8A-4147-A177-3AD203B41FA5}">
                          <a16:colId xmlns:a16="http://schemas.microsoft.com/office/drawing/2014/main" val="151282848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CN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1" i="1" smtClean="0">
                                    <a:latin typeface="Cambria Math" panose="02040503050406030204" pitchFamily="18" charset="0"/>
                                  </a:rPr>
                                  <m:t>𝒊</m:t>
                                </m:r>
                                <m:r>
                                  <a:rPr lang="en-US" sz="1800" b="1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800" b="1" i="1" smtClean="0">
                                    <a:latin typeface="Cambria Math" panose="02040503050406030204" pitchFamily="18" charset="0"/>
                                  </a:rPr>
                                  <m:t>𝒖</m:t>
                                </m:r>
                              </m:oMath>
                            </m:oMathPara>
                          </a14:m>
                          <a:endParaRPr lang="en-CN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1" i="1" smtClean="0">
                                    <a:latin typeface="Cambria Math" panose="02040503050406030204" pitchFamily="18" charset="0"/>
                                  </a:rPr>
                                  <m:t>𝒊</m:t>
                                </m:r>
                                <m:r>
                                  <a:rPr lang="en-US" sz="1800" b="1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800" b="1" i="1" smtClean="0">
                                    <a:latin typeface="Cambria Math" panose="02040503050406030204" pitchFamily="18" charset="0"/>
                                  </a:rPr>
                                  <m:t>𝒅</m:t>
                                </m:r>
                              </m:oMath>
                            </m:oMathPara>
                          </a14:m>
                          <a:endParaRPr lang="en-CN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1" i="1" smtClean="0">
                                    <a:latin typeface="Cambria Math" panose="02040503050406030204" pitchFamily="18" charset="0"/>
                                  </a:rPr>
                                  <m:t>𝒊</m:t>
                                </m:r>
                                <m:r>
                                  <a:rPr lang="en-US" sz="1800" b="1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800" b="1" i="1" smtClean="0">
                                    <a:latin typeface="Cambria Math" panose="02040503050406030204" pitchFamily="18" charset="0"/>
                                  </a:rPr>
                                  <m:t>𝒈</m:t>
                                </m:r>
                              </m:oMath>
                            </m:oMathPara>
                          </a14:m>
                          <a:endParaRPr lang="en-CN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1" i="1" smtClean="0">
                                    <a:latin typeface="Cambria Math" panose="02040503050406030204" pitchFamily="18" charset="0"/>
                                  </a:rPr>
                                  <m:t>𝒖</m:t>
                                </m:r>
                                <m:r>
                                  <a:rPr lang="en-US" sz="1800" b="1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sz="1800" b="1" i="1" smtClean="0">
                                    <a:latin typeface="Cambria Math" panose="02040503050406030204" pitchFamily="18" charset="0"/>
                                  </a:rPr>
                                  <m:t>𝒅</m:t>
                                </m:r>
                                <m:r>
                                  <a:rPr lang="en-US" sz="1800" b="1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sz="1800" b="1" i="1" smtClean="0">
                                    <a:latin typeface="Cambria Math" panose="02040503050406030204" pitchFamily="18" charset="0"/>
                                  </a:rPr>
                                  <m:t>𝒈</m:t>
                                </m:r>
                              </m:oMath>
                            </m:oMathPara>
                          </a14:m>
                          <a:endParaRPr lang="en-CN" sz="1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6604016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p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p>
                                </m:sSup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sSup>
                                  <m:sSup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p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CN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N" sz="1800" dirty="0"/>
                            <a:t>0.619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N" sz="1800" dirty="0"/>
                            <a:t>0.245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N" sz="1800" dirty="0"/>
                            <a:t>0.136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N" sz="1800" dirty="0"/>
                            <a:t>1.000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6251119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p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p>
                                </m:sSup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sSup>
                                  <m:sSup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p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CN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N" sz="1800" dirty="0"/>
                            <a:t>0.354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N" sz="1800" dirty="0"/>
                            <a:t>-0.325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N" sz="1800" dirty="0"/>
                            <a:t>-0.029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N" sz="1800" dirty="0"/>
                            <a:t>0.000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1915275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7" name="Table 17">
                <a:extLst>
                  <a:ext uri="{FF2B5EF4-FFF2-40B4-BE49-F238E27FC236}">
                    <a16:creationId xmlns:a16="http://schemas.microsoft.com/office/drawing/2014/main" id="{F3DAE547-31BA-EA4B-88C0-A2C2EEF387E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2799304"/>
                  </p:ext>
                </p:extLst>
              </p:nvPr>
            </p:nvGraphicFramePr>
            <p:xfrm>
              <a:off x="1251284" y="1824883"/>
              <a:ext cx="6096000" cy="112001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19200">
                      <a:extLst>
                        <a:ext uri="{9D8B030D-6E8A-4147-A177-3AD203B41FA5}">
                          <a16:colId xmlns:a16="http://schemas.microsoft.com/office/drawing/2014/main" val="1837577819"/>
                        </a:ext>
                      </a:extLst>
                    </a:gridCol>
                    <a:gridCol w="1219200">
                      <a:extLst>
                        <a:ext uri="{9D8B030D-6E8A-4147-A177-3AD203B41FA5}">
                          <a16:colId xmlns:a16="http://schemas.microsoft.com/office/drawing/2014/main" val="3842923297"/>
                        </a:ext>
                      </a:extLst>
                    </a:gridCol>
                    <a:gridCol w="1219200">
                      <a:extLst>
                        <a:ext uri="{9D8B030D-6E8A-4147-A177-3AD203B41FA5}">
                          <a16:colId xmlns:a16="http://schemas.microsoft.com/office/drawing/2014/main" val="3543288164"/>
                        </a:ext>
                      </a:extLst>
                    </a:gridCol>
                    <a:gridCol w="1219200">
                      <a:extLst>
                        <a:ext uri="{9D8B030D-6E8A-4147-A177-3AD203B41FA5}">
                          <a16:colId xmlns:a16="http://schemas.microsoft.com/office/drawing/2014/main" val="1813448330"/>
                        </a:ext>
                      </a:extLst>
                    </a:gridCol>
                    <a:gridCol w="1219200">
                      <a:extLst>
                        <a:ext uri="{9D8B030D-6E8A-4147-A177-3AD203B41FA5}">
                          <a16:colId xmlns:a16="http://schemas.microsoft.com/office/drawing/2014/main" val="151282848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CN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CN"/>
                        </a:p>
                      </a:txBody>
                      <a:tcPr>
                        <a:blipFill>
                          <a:blip r:embed="rId5"/>
                          <a:stretch>
                            <a:fillRect l="-101042" r="-303125" b="-2344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N"/>
                        </a:p>
                      </a:txBody>
                      <a:tcPr>
                        <a:blipFill>
                          <a:blip r:embed="rId5"/>
                          <a:stretch>
                            <a:fillRect l="-198969" r="-200000" b="-2344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N"/>
                        </a:p>
                      </a:txBody>
                      <a:tcPr>
                        <a:blipFill>
                          <a:blip r:embed="rId5"/>
                          <a:stretch>
                            <a:fillRect l="-302083" r="-102083" b="-2344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N"/>
                        </a:p>
                      </a:txBody>
                      <a:tcPr>
                        <a:blipFill>
                          <a:blip r:embed="rId5"/>
                          <a:stretch>
                            <a:fillRect l="-402083" r="-2083" b="-23448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66040166"/>
                      </a:ext>
                    </a:extLst>
                  </a:tr>
                  <a:tr h="374587">
                    <a:tc>
                      <a:txBody>
                        <a:bodyPr/>
                        <a:lstStyle/>
                        <a:p>
                          <a:endParaRPr lang="en-CN"/>
                        </a:p>
                      </a:txBody>
                      <a:tcPr>
                        <a:blipFill>
                          <a:blip r:embed="rId5"/>
                          <a:stretch>
                            <a:fillRect l="-1042" t="-96667" r="-403125" b="-1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N" sz="1800" dirty="0"/>
                            <a:t>0.619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N" sz="1800" dirty="0"/>
                            <a:t>0.245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N" sz="1800" dirty="0"/>
                            <a:t>0.136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N" sz="1800" dirty="0"/>
                            <a:t>1.000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62511197"/>
                      </a:ext>
                    </a:extLst>
                  </a:tr>
                  <a:tr h="374587">
                    <a:tc>
                      <a:txBody>
                        <a:bodyPr/>
                        <a:lstStyle/>
                        <a:p>
                          <a:endParaRPr lang="en-CN"/>
                        </a:p>
                      </a:txBody>
                      <a:tcPr>
                        <a:blipFill>
                          <a:blip r:embed="rId5"/>
                          <a:stretch>
                            <a:fillRect l="-1042" t="-196667" r="-403125" b="-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N" sz="1800" dirty="0"/>
                            <a:t>0.354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N" sz="1800" dirty="0"/>
                            <a:t>-0.325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N" sz="1800" dirty="0"/>
                            <a:t>-0.029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N" sz="1800" dirty="0"/>
                            <a:t>0.000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1915275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877D771-2AF5-CE10-334A-7C0429712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BD6D5-00D4-004C-9D81-85AE6257AE08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0494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5776B9-3BF0-6182-D1CE-3177282AF2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07403"/>
            <a:ext cx="9144000" cy="1143000"/>
          </a:xfrm>
        </p:spPr>
        <p:txBody>
          <a:bodyPr>
            <a:noAutofit/>
          </a:bodyPr>
          <a:lstStyle/>
          <a:p>
            <a:r>
              <a:rPr lang="en-US" sz="3600" dirty="0"/>
              <a:t>Fundamental Questions: Emergence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D43624-EDF2-5B9B-16A6-ECD8332E2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DC8-A4D3-2743-AEB8-B10DCFDD24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CA55322-EBD2-0F37-D5FD-CFDD31F69C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153" y="1637722"/>
            <a:ext cx="3669951" cy="135345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CDD563E-FB18-A398-3E9B-4C09C702E3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2624" y="1664892"/>
            <a:ext cx="1599174" cy="135257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F7BB415-F440-2905-9971-99307A3EF76F}"/>
              </a:ext>
            </a:extLst>
          </p:cNvPr>
          <p:cNvSpPr txBox="1"/>
          <p:nvPr/>
        </p:nvSpPr>
        <p:spPr>
          <a:xfrm>
            <a:off x="820271" y="3328941"/>
            <a:ext cx="22188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Nucleon</a:t>
            </a:r>
            <a:r>
              <a:rPr lang="zh-CN" altLang="en-US" sz="2800" dirty="0"/>
              <a:t> </a:t>
            </a:r>
            <a:r>
              <a:rPr lang="en-US" altLang="zh-CN" sz="2800" dirty="0"/>
              <a:t>m</a:t>
            </a:r>
            <a:r>
              <a:rPr lang="en-US" sz="2800" dirty="0"/>
              <a:t>ass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D2CC15B-215F-4B9F-8D84-C841AAD082A7}"/>
              </a:ext>
            </a:extLst>
          </p:cNvPr>
          <p:cNvSpPr txBox="1"/>
          <p:nvPr/>
        </p:nvSpPr>
        <p:spPr>
          <a:xfrm>
            <a:off x="3940480" y="3328941"/>
            <a:ext cx="20794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Nucleon spin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F2E0DFA-46FA-0390-51A9-F1BC29D4B3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8800" y="1742951"/>
            <a:ext cx="1778000" cy="11430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34945A6-F009-1C4E-1A88-850951085300}"/>
              </a:ext>
            </a:extLst>
          </p:cNvPr>
          <p:cNvSpPr txBox="1"/>
          <p:nvPr/>
        </p:nvSpPr>
        <p:spPr>
          <a:xfrm>
            <a:off x="6746069" y="3302656"/>
            <a:ext cx="21371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Nuclear force</a:t>
            </a:r>
          </a:p>
        </p:txBody>
      </p:sp>
      <p:sp>
        <p:nvSpPr>
          <p:cNvPr id="16" name="Right Arrow 15">
            <a:extLst>
              <a:ext uri="{FF2B5EF4-FFF2-40B4-BE49-F238E27FC236}">
                <a16:creationId xmlns:a16="http://schemas.microsoft.com/office/drawing/2014/main" id="{AB6E0327-8B89-9D9D-307D-14D1D30BEE27}"/>
              </a:ext>
            </a:extLst>
          </p:cNvPr>
          <p:cNvSpPr/>
          <p:nvPr/>
        </p:nvSpPr>
        <p:spPr>
          <a:xfrm rot="3019250">
            <a:off x="1832552" y="4324392"/>
            <a:ext cx="1119859" cy="26894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16">
            <a:extLst>
              <a:ext uri="{FF2B5EF4-FFF2-40B4-BE49-F238E27FC236}">
                <a16:creationId xmlns:a16="http://schemas.microsoft.com/office/drawing/2014/main" id="{751954F4-F0AC-DA84-AA8F-6D806F3F623C}"/>
              </a:ext>
            </a:extLst>
          </p:cNvPr>
          <p:cNvSpPr/>
          <p:nvPr/>
        </p:nvSpPr>
        <p:spPr>
          <a:xfrm rot="5400000">
            <a:off x="4487182" y="4241871"/>
            <a:ext cx="1033598" cy="29248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Arrow 17">
            <a:extLst>
              <a:ext uri="{FF2B5EF4-FFF2-40B4-BE49-F238E27FC236}">
                <a16:creationId xmlns:a16="http://schemas.microsoft.com/office/drawing/2014/main" id="{75FD8860-0018-B90B-DABE-98C459FC305F}"/>
              </a:ext>
            </a:extLst>
          </p:cNvPr>
          <p:cNvSpPr/>
          <p:nvPr/>
        </p:nvSpPr>
        <p:spPr>
          <a:xfrm rot="8177957">
            <a:off x="6917093" y="4294425"/>
            <a:ext cx="1182830" cy="26579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9AC21621-A81E-4F1A-0AEB-1B322AAF533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2296" y="5087722"/>
            <a:ext cx="1686825" cy="152270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7031BE5-E035-0E38-8DB1-5F64701124BD}"/>
              </a:ext>
            </a:extLst>
          </p:cNvPr>
          <p:cNvSpPr txBox="1"/>
          <p:nvPr/>
        </p:nvSpPr>
        <p:spPr>
          <a:xfrm>
            <a:off x="1695752" y="5402243"/>
            <a:ext cx="328443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3D image </a:t>
            </a:r>
            <a:r>
              <a:rPr lang="en-US" sz="2800" dirty="0"/>
              <a:t>in terms of quarks and gluons in the </a:t>
            </a:r>
            <a:r>
              <a:rPr lang="en-US" sz="2800" dirty="0">
                <a:solidFill>
                  <a:srgbClr val="0000FF"/>
                </a:solidFill>
              </a:rPr>
              <a:t>EIC era</a:t>
            </a:r>
          </a:p>
        </p:txBody>
      </p:sp>
    </p:spTree>
    <p:extLst>
      <p:ext uri="{BB962C8B-B14F-4D97-AF65-F5344CB8AC3E}">
        <p14:creationId xmlns:p14="http://schemas.microsoft.com/office/powerpoint/2010/main" val="36247785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663893-7F2E-BB4B-805A-67A2EC8CD1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1" y="365129"/>
            <a:ext cx="7886700" cy="781885"/>
          </a:xfrm>
        </p:spPr>
        <p:txBody>
          <a:bodyPr>
            <a:normAutofit/>
          </a:bodyPr>
          <a:lstStyle/>
          <a:p>
            <a:pPr algn="ctr"/>
            <a:r>
              <a:rPr lang="en-CN" sz="3600" b="1" dirty="0"/>
              <a:t>Nucleon Gravitational Form Factor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6B407EA-B0A4-A04B-8F20-6F820B420D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714" y="2736628"/>
            <a:ext cx="4299284" cy="285424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7176364-0A30-7141-BD66-7573D02015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998" y="2760028"/>
            <a:ext cx="4492375" cy="287636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D1D41E7-4099-2048-881F-E9C6E6322236}"/>
              </a:ext>
            </a:extLst>
          </p:cNvPr>
          <p:cNvSpPr txBox="1"/>
          <p:nvPr/>
        </p:nvSpPr>
        <p:spPr>
          <a:xfrm>
            <a:off x="616235" y="5814820"/>
            <a:ext cx="780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4" indent="-285744">
              <a:buFont typeface="Arial" panose="020B0604020202020204" pitchFamily="34" charset="0"/>
              <a:buChar char="•"/>
            </a:pPr>
            <a:r>
              <a:rPr lang="en-CN">
                <a:solidFill>
                  <a:prstClr val="black"/>
                </a:solidFill>
                <a:latin typeface="Calibri" panose="020F0502020204030204"/>
              </a:rPr>
              <a:t>GFF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 A</a:t>
            </a:r>
            <a:r>
              <a:rPr lang="zh-CN" altLang="en-US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altLang="zh-CN" dirty="0">
                <a:solidFill>
                  <a:prstClr val="black"/>
                </a:solidFill>
                <a:latin typeface="Calibri" panose="020F0502020204030204"/>
              </a:rPr>
              <a:t>slightly below lattice results, </a:t>
            </a:r>
            <a:r>
              <a:rPr lang="en-US" altLang="zh-CN" dirty="0" err="1">
                <a:solidFill>
                  <a:prstClr val="black"/>
                </a:solidFill>
                <a:latin typeface="Calibri" panose="020F0502020204030204"/>
              </a:rPr>
              <a:t>Fock</a:t>
            </a:r>
            <a:r>
              <a:rPr lang="en-US" altLang="zh-CN" dirty="0">
                <a:solidFill>
                  <a:prstClr val="black"/>
                </a:solidFill>
                <a:latin typeface="Calibri" panose="020F0502020204030204"/>
              </a:rPr>
              <a:t> sectors with more gluons needed 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Positive/negative </a:t>
            </a:r>
            <a:r>
              <a:rPr lang="en-CN">
                <a:solidFill>
                  <a:prstClr val="black"/>
                </a:solidFill>
                <a:latin typeface="Calibri" panose="020F0502020204030204"/>
              </a:rPr>
              <a:t>GFF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 B for quark/gluon</a:t>
            </a:r>
            <a:endParaRPr lang="en-CN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DA3C1D8-36B6-8BF7-E2BD-A96CFEF140A8}"/>
              </a:ext>
            </a:extLst>
          </p:cNvPr>
          <p:cNvSpPr txBox="1"/>
          <p:nvPr/>
        </p:nvSpPr>
        <p:spPr>
          <a:xfrm>
            <a:off x="628651" y="6484945"/>
            <a:ext cx="457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  <a:latin typeface="CMR5"/>
              </a:rPr>
              <a:t>[S. Nair et al, in preparation]</a:t>
            </a:r>
            <a:endParaRPr lang="en-US" sz="3600" dirty="0">
              <a:solidFill>
                <a:srgbClr val="0070C0"/>
              </a:solidFill>
              <a:latin typeface="Calibri" panose="020F0502020204030204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FD7BA24-78F0-B475-433E-21366B920B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961" y="1072955"/>
            <a:ext cx="8260080" cy="1463128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DC226CD-3E80-0AF5-2E5A-6FEA596A7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BD6D5-00D4-004C-9D81-85AE6257AE08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14221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9D9DA9-9189-AA49-8C70-726D40CA58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7581" y="74592"/>
            <a:ext cx="6589200" cy="747490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A</a:t>
            </a:r>
            <a:r>
              <a:rPr lang="en-CN" sz="4000"/>
              <a:t>ngular</a:t>
            </a:r>
            <a:r>
              <a:rPr lang="zh-CN" altLang="en-US" sz="4000" dirty="0"/>
              <a:t> </a:t>
            </a:r>
            <a:r>
              <a:rPr lang="en-US" altLang="zh-CN" sz="4000" dirty="0"/>
              <a:t>Momentum Distribution</a:t>
            </a:r>
            <a:endParaRPr lang="en-CN" sz="4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8461F3-E5CE-0645-9EBE-AB30E4BE4BB0}"/>
              </a:ext>
            </a:extLst>
          </p:cNvPr>
          <p:cNvSpPr txBox="1"/>
          <p:nvPr/>
        </p:nvSpPr>
        <p:spPr>
          <a:xfrm>
            <a:off x="270065" y="959039"/>
            <a:ext cx="8360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CN" sz="2400" dirty="0"/>
              <a:t>Generalized transverse momentum-dependent parton distribution functions (GTMD)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69B87C9-989D-9A40-A865-05B8E0127C40}"/>
                  </a:ext>
                </a:extLst>
              </p:cNvPr>
              <p:cNvSpPr txBox="1"/>
              <p:nvPr/>
            </p:nvSpPr>
            <p:spPr>
              <a:xfrm>
                <a:off x="783772" y="1800370"/>
                <a:ext cx="6964663" cy="6180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i="1" smtClean="0">
                              <a:latin typeface="Cambria Math" panose="02040503050406030204" pitchFamily="18" charset="0"/>
                            </a:rPr>
                            <m:t>W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sub>
                        <m:sup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e>
                          </m:d>
                        </m:sup>
                      </m:sSubSup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nary>
                        <m:naryPr>
                          <m:subHide m:val="on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⊥</m:t>
                                  </m:r>
                                </m:sub>
                              </m:sSub>
                            </m:num>
                            <m:den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𝜋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den>
                          </m:f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𝑖𝑘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⋅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p>
                          </m:sSup>
                          <m:d>
                            <m:dPr>
                              <m:begChr m:val="⟨"/>
                              <m:endChr m:val="⟩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𝜓</m:t>
                                      </m:r>
                                    </m:e>
                                  </m:acc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f>
                                        <m:f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num>
                                        <m:den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den>
                                      </m:f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e>
                                  </m:d>
                                  <m:sSup>
                                    <m:s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𝛾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</m:sup>
                                  </m:s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𝜓</m:t>
                                  </m:r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num>
                                        <m:den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den>
                                      </m:f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e>
                                  </m:d>
                                </m:e>
                              </m:d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69B87C9-989D-9A40-A865-05B8E0127C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3772" y="1800370"/>
                <a:ext cx="6964663" cy="618054"/>
              </a:xfrm>
              <a:prstGeom prst="rect">
                <a:avLst/>
              </a:prstGeom>
              <a:blipFill>
                <a:blip r:embed="rId2"/>
                <a:stretch>
                  <a:fillRect l="-545" t="-180000" b="-268000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73F0506-D4B6-DE4F-9656-038586CD81C2}"/>
                  </a:ext>
                </a:extLst>
              </p:cNvPr>
              <p:cNvSpPr/>
              <p:nvPr/>
            </p:nvSpPr>
            <p:spPr>
              <a:xfrm>
                <a:off x="475352" y="2513118"/>
                <a:ext cx="8154941" cy="71038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i="1" smtClean="0">
                              <a:latin typeface="Cambria Math" panose="02040503050406030204" pitchFamily="18" charset="0"/>
                            </a:rPr>
                            <m:t>W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sub>
                        <m:sup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𝛿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𝑖𝑗</m:t>
                                  </m:r>
                                </m:sup>
                              </m:sSup>
                            </m:e>
                          </m:d>
                        </m:sup>
                      </m:sSubSup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den>
                      </m:f>
                      <m:nary>
                        <m:naryPr>
                          <m:subHide m:val="on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⊥</m:t>
                                  </m:r>
                                </m:sub>
                              </m:sSub>
                            </m:num>
                            <m:den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𝜋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den>
                          </m:f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𝑖𝑘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⋅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p>
                          </m:sSup>
                          <m:d>
                            <m:dPr>
                              <m:begChr m:val="⟨"/>
                              <m:endChr m:val="⟩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𝐺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p>
                                  </m:sSup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f>
                                        <m:f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num>
                                        <m:den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den>
                                      </m:f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e>
                                  </m:d>
                                  <m:sSup>
                                    <m:s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𝐺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p>
                                  </m:sSup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num>
                                        <m:den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den>
                                      </m:f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e>
                                  </m:d>
                                </m:e>
                              </m:d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73F0506-D4B6-DE4F-9656-038586CD81C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352" y="2513118"/>
                <a:ext cx="8154941" cy="710387"/>
              </a:xfrm>
              <a:prstGeom prst="rect">
                <a:avLst/>
              </a:prstGeom>
              <a:blipFill>
                <a:blip r:embed="rId3"/>
                <a:stretch>
                  <a:fillRect t="-150877" b="-229825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2E1EF51-22E5-484F-91E3-7CB972909FA7}"/>
                  </a:ext>
                </a:extLst>
              </p:cNvPr>
              <p:cNvSpPr txBox="1"/>
              <p:nvPr/>
            </p:nvSpPr>
            <p:spPr>
              <a:xfrm>
                <a:off x="911883" y="3303480"/>
                <a:ext cx="6836552" cy="115961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i="1" smtClean="0">
                              <a:latin typeface="Cambria Math" panose="02040503050406030204" pitchFamily="18" charset="0"/>
                            </a:rPr>
                            <m:t>W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sub>
                        <m:sup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e>
                          </m:d>
                        </m:sup>
                      </m:sSubSup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i="1" smtClean="0">
                              <a:latin typeface="Cambria Math" panose="02040503050406030204" pitchFamily="18" charset="0"/>
                            </a:rPr>
                            <m:t>W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sub>
                        <m:sup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𝛿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𝑖𝑗</m:t>
                                  </m:r>
                                </m:sup>
                              </m:sSup>
                            </m:e>
                          </m:d>
                        </m:sup>
                      </m:sSubSup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</m:e>
                      </m:d>
                    </m:oMath>
                  </m:oMathPara>
                </a14:m>
                <a:endParaRPr lang="en-US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den>
                      </m:f>
                      <m:acc>
                        <m:accPr>
                          <m:chr m:val="̅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</m:acc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1,1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den>
                          </m:f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⊥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p>
                              </m:sSubSup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1,2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⊥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p>
                              </m:sSubSup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1,3</m:t>
                                  </m:r>
                                </m:sub>
                              </m:sSub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𝑖𝑗</m:t>
                                  </m:r>
                                </m:sup>
                              </m:sSup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⊥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p>
                              </m:sSubSup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⊥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p>
                              </m:sSubSup>
                            </m:num>
                            <m:den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1,4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2E1EF51-22E5-484F-91E3-7CB972909F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883" y="3303480"/>
                <a:ext cx="6836552" cy="1159613"/>
              </a:xfrm>
              <a:prstGeom prst="rect">
                <a:avLst/>
              </a:prstGeom>
              <a:blipFill>
                <a:blip r:embed="rId4"/>
                <a:stretch>
                  <a:fillRect l="-1299" t="-1087" r="-557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C212E8EA-EC6E-AA48-A4C6-0A72268BBDC9}"/>
              </a:ext>
            </a:extLst>
          </p:cNvPr>
          <p:cNvSpPr txBox="1"/>
          <p:nvPr/>
        </p:nvSpPr>
        <p:spPr>
          <a:xfrm>
            <a:off x="270065" y="4602112"/>
            <a:ext cx="54644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CN" sz="2400" dirty="0"/>
              <a:t>Orbital angular momentum distribution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85E3A36-B7B1-064C-917C-FDC1D13938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24910" y="5146220"/>
            <a:ext cx="4444714" cy="66158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5C3D119-7A90-0F41-A070-A6C38564715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57752" y="5772772"/>
            <a:ext cx="6379029" cy="1087733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37487D0-CB52-4A0C-7DD3-777EBACCB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DC8-A4D3-2743-AEB8-B10DCFDD24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68144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4218" y="199515"/>
            <a:ext cx="9144000" cy="525779"/>
          </a:xfrm>
        </p:spPr>
        <p:txBody>
          <a:bodyPr>
            <a:noAutofit/>
          </a:bodyPr>
          <a:lstStyle/>
          <a:p>
            <a:pPr algn="ctr"/>
            <a:r>
              <a:rPr lang="en-US" sz="3200" dirty="0"/>
              <a:t>Hamiltonian Formalism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043" y="4936141"/>
            <a:ext cx="1428750" cy="1416642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17538" y="1004332"/>
                <a:ext cx="680867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57175" indent="-257175" algn="ctr">
                  <a:buFont typeface="Arial" charset="0"/>
                  <a:buChar char="•"/>
                </a:pPr>
                <a:r>
                  <a:rPr lang="en-US" altLang="zh-CN" dirty="0"/>
                  <a:t>Schrödinger equation universally describes different physics</a:t>
                </a:r>
                <a:r>
                  <a:rPr lang="zh-CN" altLang="en-US" dirty="0"/>
                  <a:t>：</a:t>
                </a:r>
                <a:endParaRPr lang="en-US" altLang="zh-CN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i="1">
                          <a:latin typeface="Cambria Math" charset="0"/>
                        </a:rPr>
                        <m:t>𝐻</m:t>
                      </m:r>
                      <m:d>
                        <m:dPr>
                          <m:begChr m:val="|"/>
                          <m:endChr m:val="〉"/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i="1">
                              <a:latin typeface="Cambria Math" charset="0"/>
                            </a:rPr>
                            <m:t>𝜓</m:t>
                          </m:r>
                        </m:e>
                      </m:d>
                      <m:r>
                        <a:rPr lang="en-US" altLang="zh-CN" i="1">
                          <a:latin typeface="Cambria Math" charset="0"/>
                        </a:rPr>
                        <m:t>=</m:t>
                      </m:r>
                      <m:r>
                        <a:rPr lang="en-US" altLang="zh-CN" i="1">
                          <a:latin typeface="Cambria Math" charset="0"/>
                        </a:rPr>
                        <m:t>𝐸</m:t>
                      </m:r>
                      <m:r>
                        <a:rPr lang="en-US" altLang="zh-CN" i="1">
                          <a:latin typeface="Cambria Math" charset="0"/>
                        </a:rPr>
                        <m:t>|</m:t>
                      </m:r>
                      <m:r>
                        <a:rPr lang="en-US" altLang="zh-CN" i="1">
                          <a:latin typeface="Cambria Math" charset="0"/>
                        </a:rPr>
                        <m:t>𝜓</m:t>
                      </m:r>
                      <m:r>
                        <a:rPr lang="en-US" altLang="zh-CN" i="1">
                          <a:latin typeface="Cambria Math" charset="0"/>
                        </a:rPr>
                        <m:t>〉</m:t>
                      </m:r>
                    </m:oMath>
                  </m:oMathPara>
                </a14:m>
                <a:endParaRPr lang="en-US" dirty="0">
                  <a:latin typeface="+mn-ea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538" y="1004332"/>
                <a:ext cx="6808678" cy="646331"/>
              </a:xfrm>
              <a:prstGeom prst="rect">
                <a:avLst/>
              </a:prstGeom>
              <a:blipFill>
                <a:blip r:embed="rId4"/>
                <a:stretch>
                  <a:fillRect t="-7692" b="-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5818" y="5003309"/>
            <a:ext cx="1414463" cy="141446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2306" y="5003309"/>
            <a:ext cx="1414463" cy="141446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98815" y="4621016"/>
            <a:ext cx="214419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/>
              <a:t>Nonrelativistic</a:t>
            </a:r>
            <a:endParaRPr lang="en-US" sz="135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155926" y="4619027"/>
            <a:ext cx="215346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/>
              <a:t>Nonrelativistic</a:t>
            </a:r>
            <a:endParaRPr lang="en-US" sz="135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80105" y="4636059"/>
            <a:ext cx="222667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rgbClr val="FF0000"/>
                </a:solidFill>
              </a:rPr>
              <a:t>Relativistic</a:t>
            </a:r>
            <a:endParaRPr lang="en-US" sz="135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23056" y="6409286"/>
            <a:ext cx="57272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/>
              <a:t>atom</a:t>
            </a:r>
            <a:endParaRPr lang="en-US" sz="135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437257" y="6417772"/>
            <a:ext cx="75529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/>
              <a:t>nucleus</a:t>
            </a:r>
            <a:endParaRPr lang="en-US" sz="135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7426216" y="6441062"/>
            <a:ext cx="72471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/>
              <a:t>hadron</a:t>
            </a:r>
            <a:endParaRPr lang="en-US" sz="135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407194" y="4292246"/>
            <a:ext cx="6615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 algn="ctr">
              <a:buFont typeface="Arial" charset="0"/>
              <a:buChar char="•"/>
            </a:pPr>
            <a:r>
              <a:rPr lang="en-US" altLang="zh-CN" dirty="0"/>
              <a:t>Wave functions encode full information of the system</a:t>
            </a:r>
            <a:endParaRPr lang="en-US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6216" y="856423"/>
            <a:ext cx="1734452" cy="76441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5B7E84B0-B556-B943-B185-6215B75511C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28750" y="1660330"/>
            <a:ext cx="4854351" cy="2658615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071B7D5-CBFD-5601-D87A-FE4B612CA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DC8-A4D3-2743-AEB8-B10DCFDD24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81246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E9C02-29A9-704E-9D14-77363EE523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>
                <a:latin typeface="+mn-lt"/>
              </a:rPr>
              <a:t>Light-front Time</a:t>
            </a:r>
            <a:endParaRPr lang="en-US" dirty="0"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167E9C1-E516-5C4F-AB18-64C3D00344E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2336" y="1690689"/>
                <a:ext cx="8677656" cy="4937314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Hadron structure is measured by (virtual) photon</a:t>
                </a:r>
              </a:p>
              <a:p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We "see” the </a:t>
                </a:r>
                <a:r>
                  <a:rPr lang="en-US" dirty="0">
                    <a:solidFill>
                      <a:srgbClr val="FF0000"/>
                    </a:solidFill>
                  </a:rPr>
                  <a:t>world</a:t>
                </a:r>
                <a:r>
                  <a:rPr lang="en-US" dirty="0"/>
                  <a:t> at fixed </a:t>
                </a:r>
                <a:r>
                  <a:rPr lang="en-US" dirty="0">
                    <a:solidFill>
                      <a:srgbClr val="FF0000"/>
                    </a:solidFill>
                  </a:rPr>
                  <a:t>light-front</a:t>
                </a:r>
                <a:r>
                  <a:rPr lang="en-US" dirty="0"/>
                  <a:t> time 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dirty="0"/>
                  <a:t> 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/>
                  <a:t>) 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167E9C1-E516-5C4F-AB18-64C3D00344E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2336" y="1690689"/>
                <a:ext cx="8677656" cy="4937314"/>
              </a:xfrm>
              <a:blipFill>
                <a:blip r:embed="rId2"/>
                <a:stretch>
                  <a:fillRect l="-1170" t="-2051" r="-19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Oval 17">
            <a:extLst>
              <a:ext uri="{FF2B5EF4-FFF2-40B4-BE49-F238E27FC236}">
                <a16:creationId xmlns:a16="http://schemas.microsoft.com/office/drawing/2014/main" id="{968E78B2-DE46-FB44-953E-0CDF54092C31}"/>
              </a:ext>
            </a:extLst>
          </p:cNvPr>
          <p:cNvSpPr/>
          <p:nvPr/>
        </p:nvSpPr>
        <p:spPr>
          <a:xfrm>
            <a:off x="3985693" y="2422246"/>
            <a:ext cx="1436577" cy="1408176"/>
          </a:xfrm>
          <a:prstGeom prst="ellipse">
            <a:avLst/>
          </a:prstGeom>
          <a:gradFill flip="none" rotWithShape="1">
            <a:gsLst>
              <a:gs pos="35000">
                <a:schemeClr val="accent5">
                  <a:lumMod val="12000"/>
                  <a:lumOff val="88000"/>
                  <a:alpha val="60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9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8AE6F0D1-F4D5-F847-A131-CAA38257C204}"/>
              </a:ext>
            </a:extLst>
          </p:cNvPr>
          <p:cNvSpPr/>
          <p:nvPr/>
        </p:nvSpPr>
        <p:spPr>
          <a:xfrm>
            <a:off x="4320460" y="2822000"/>
            <a:ext cx="146304" cy="14630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CB0A758A-6806-4247-A67C-856B3168BD2C}"/>
              </a:ext>
            </a:extLst>
          </p:cNvPr>
          <p:cNvSpPr/>
          <p:nvPr/>
        </p:nvSpPr>
        <p:spPr>
          <a:xfrm>
            <a:off x="4682242" y="3446597"/>
            <a:ext cx="146304" cy="146304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CBB2EC54-B686-CC4A-8EE3-0E0929D6A02B}"/>
              </a:ext>
            </a:extLst>
          </p:cNvPr>
          <p:cNvSpPr/>
          <p:nvPr/>
        </p:nvSpPr>
        <p:spPr>
          <a:xfrm>
            <a:off x="5010202" y="2906170"/>
            <a:ext cx="146304" cy="146304"/>
          </a:xfrm>
          <a:prstGeom prst="ellipse">
            <a:avLst/>
          </a:prstGeom>
          <a:solidFill>
            <a:srgbClr val="0000FF"/>
          </a:solidFill>
          <a:ln>
            <a:solidFill>
              <a:srgbClr val="043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E8F1FD9-E27C-6745-ACE9-65EF47DC817F}"/>
              </a:ext>
            </a:extLst>
          </p:cNvPr>
          <p:cNvCxnSpPr/>
          <p:nvPr/>
        </p:nvCxnSpPr>
        <p:spPr>
          <a:xfrm>
            <a:off x="3627934" y="2367688"/>
            <a:ext cx="0" cy="153551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72F91F9-F600-6442-8032-A4E41C7826EE}"/>
              </a:ext>
            </a:extLst>
          </p:cNvPr>
          <p:cNvGrpSpPr/>
          <p:nvPr/>
        </p:nvGrpSpPr>
        <p:grpSpPr>
          <a:xfrm>
            <a:off x="6681758" y="2373463"/>
            <a:ext cx="1490472" cy="1903568"/>
            <a:chOff x="6585509" y="4958010"/>
            <a:chExt cx="1490472" cy="1839831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C1BF7E2-1228-FE43-A1E0-BCC1B773CF44}"/>
                </a:ext>
              </a:extLst>
            </p:cNvPr>
            <p:cNvSpPr/>
            <p:nvPr/>
          </p:nvSpPr>
          <p:spPr>
            <a:xfrm>
              <a:off x="6585509" y="4958010"/>
              <a:ext cx="1490472" cy="1408176"/>
            </a:xfrm>
            <a:prstGeom prst="ellipse">
              <a:avLst/>
            </a:prstGeom>
            <a:gradFill flip="none" rotWithShape="1">
              <a:gsLst>
                <a:gs pos="35000">
                  <a:schemeClr val="accent5">
                    <a:lumMod val="12000"/>
                    <a:lumOff val="88000"/>
                    <a:alpha val="60000"/>
                  </a:schemeClr>
                </a:gs>
                <a:gs pos="74000">
                  <a:schemeClr val="accent5">
                    <a:lumMod val="45000"/>
                    <a:lumOff val="55000"/>
                  </a:schemeClr>
                </a:gs>
                <a:gs pos="89000">
                  <a:schemeClr val="accent5">
                    <a:lumMod val="45000"/>
                    <a:lumOff val="55000"/>
                  </a:schemeClr>
                </a:gs>
                <a:gs pos="100000">
                  <a:schemeClr val="accent5">
                    <a:lumMod val="30000"/>
                    <a:lumOff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9DF68081-351F-554B-890B-E94330BFBF04}"/>
                </a:ext>
              </a:extLst>
            </p:cNvPr>
            <p:cNvSpPr/>
            <p:nvPr/>
          </p:nvSpPr>
          <p:spPr>
            <a:xfrm>
              <a:off x="6858346" y="5548400"/>
              <a:ext cx="146304" cy="14630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DA1B0B3E-9787-F947-A1C5-62215E04F28B}"/>
                </a:ext>
              </a:extLst>
            </p:cNvPr>
            <p:cNvSpPr/>
            <p:nvPr/>
          </p:nvSpPr>
          <p:spPr>
            <a:xfrm>
              <a:off x="7294427" y="5292245"/>
              <a:ext cx="146304" cy="146304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3471053C-E553-D34B-A496-65A0563B6732}"/>
                </a:ext>
              </a:extLst>
            </p:cNvPr>
            <p:cNvSpPr/>
            <p:nvPr/>
          </p:nvSpPr>
          <p:spPr>
            <a:xfrm>
              <a:off x="7731643" y="5989171"/>
              <a:ext cx="146304" cy="146304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432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28" name="Graphic 27" descr="Checkmark">
              <a:extLst>
                <a:ext uri="{FF2B5EF4-FFF2-40B4-BE49-F238E27FC236}">
                  <a16:creationId xmlns:a16="http://schemas.microsoft.com/office/drawing/2014/main" id="{7B4DD953-BCEB-134E-A399-04D435546DA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261928" y="6429128"/>
              <a:ext cx="368713" cy="368713"/>
            </a:xfrm>
            <a:prstGeom prst="rect">
              <a:avLst/>
            </a:prstGeom>
          </p:spPr>
        </p:pic>
      </p:grpSp>
      <p:pic>
        <p:nvPicPr>
          <p:cNvPr id="29" name="Content Placeholder 3">
            <a:extLst>
              <a:ext uri="{FF2B5EF4-FFF2-40B4-BE49-F238E27FC236}">
                <a16:creationId xmlns:a16="http://schemas.microsoft.com/office/drawing/2014/main" id="{386FFF74-8649-DF40-8CBC-A77973E2A7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8650" y="2422246"/>
            <a:ext cx="2432392" cy="1451305"/>
          </a:xfrm>
          <a:prstGeom prst="rect">
            <a:avLst/>
          </a:prstGeom>
        </p:spPr>
      </p:pic>
      <p:sp>
        <p:nvSpPr>
          <p:cNvPr id="31" name="Oval 30">
            <a:extLst>
              <a:ext uri="{FF2B5EF4-FFF2-40B4-BE49-F238E27FC236}">
                <a16:creationId xmlns:a16="http://schemas.microsoft.com/office/drawing/2014/main" id="{9E783215-2481-CB40-92BB-38D7BED4C652}"/>
              </a:ext>
            </a:extLst>
          </p:cNvPr>
          <p:cNvSpPr/>
          <p:nvPr/>
        </p:nvSpPr>
        <p:spPr>
          <a:xfrm>
            <a:off x="4247308" y="3033089"/>
            <a:ext cx="146304" cy="151372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A263DF8-58EC-C543-BBF9-3074E018BA99}"/>
              </a:ext>
            </a:extLst>
          </p:cNvPr>
          <p:cNvSpPr/>
          <p:nvPr/>
        </p:nvSpPr>
        <p:spPr>
          <a:xfrm>
            <a:off x="4679489" y="2768060"/>
            <a:ext cx="146304" cy="151372"/>
          </a:xfrm>
          <a:prstGeom prst="ellipse">
            <a:avLst/>
          </a:prstGeom>
          <a:noFill/>
          <a:ln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492E601-F376-1747-8246-A11C6A992F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96507" y="4789833"/>
            <a:ext cx="2240473" cy="1656748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C94427B-1094-7440-BB17-E1A41DA94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81BEDC-6B22-4673-8898-A29ACED633E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AB3859E-FCF5-99DC-321A-662CB133070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48464" y="4874906"/>
            <a:ext cx="2240473" cy="1571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679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2.22222E-6 L -0.00799 0.03102 " pathEditMode="relative" rAng="0" ptsTypes="AA">
                                      <p:cBhvr>
                                        <p:cTn id="6" dur="66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9" y="155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-7.40741E-7 L 0.00799 0.03542 " pathEditMode="relative" rAng="0" ptsTypes="AA">
                                      <p:cBhvr>
                                        <p:cTn id="8" dur="66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7" y="175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4.44444E-6 L 4.72222E-6 -0.04675 " pathEditMode="relative" rAng="0" ptsTypes="AA">
                                      <p:cBhvr>
                                        <p:cTn id="10" dur="66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338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07407E-6 L 0.0757 0.00023 " pathEditMode="relative" rAng="0" ptsTypes="AA">
                                      <p:cBhvr>
                                        <p:cTn id="12" dur="66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8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6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99 0.03102 L -0.01632 0.08056 " pathEditMode="relative" rAng="0" ptsTypes="AA">
                                      <p:cBhvr>
                                        <p:cTn id="19" dur="66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7" y="2477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0.04675 L 4.72222E-6 -0.09838 " pathEditMode="relative" rAng="0" ptsTypes="AA">
                                      <p:cBhvr>
                                        <p:cTn id="21" dur="66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593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99 0.03542 L -0.00798 0.06829 " pathEditMode="relative" rAng="0" ptsTypes="AA">
                                      <p:cBhvr>
                                        <p:cTn id="23" dur="66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9" y="1644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587 -0.00024 L 0.12344 0.00046 " pathEditMode="fixed" rAng="0" ptsTypes="AA">
                                      <p:cBhvr>
                                        <p:cTn id="25" dur="66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78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32 0.08056 L 0.00989 0.10186 " pathEditMode="fixed" rAng="0" ptsTypes="AA">
                                      <p:cBhvr>
                                        <p:cTn id="29" dur="66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2" y="1065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0.09838 L -0.02101 -0.13681 " pathEditMode="fixed" rAng="0" ptsTypes="AA">
                                      <p:cBhvr>
                                        <p:cTn id="31" dur="66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59" y="-1921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99 0.06829 L 0.00972 0.08148 " pathEditMode="fixed" rAng="0" ptsTypes="AA">
                                      <p:cBhvr>
                                        <p:cTn id="33" dur="66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5" y="648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344 4.07407E-6 L 0.16945 4.07407E-6 " pathEditMode="relative" rAng="0" ptsTypes="AA">
                                      <p:cBhvr>
                                        <p:cTn id="35" dur="66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92" y="0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9" grpId="0" animBg="1"/>
      <p:bldP spid="19" grpId="1" animBg="1"/>
      <p:bldP spid="19" grpId="2" animBg="1"/>
      <p:bldP spid="20" grpId="0" animBg="1"/>
      <p:bldP spid="20" grpId="1" animBg="1"/>
      <p:bldP spid="20" grpId="2" animBg="1"/>
      <p:bldP spid="21" grpId="0" animBg="1"/>
      <p:bldP spid="21" grpId="1" animBg="1"/>
      <p:bldP spid="21" grpId="2" animBg="1"/>
      <p:bldP spid="31" grpId="0" animBg="1"/>
      <p:bldP spid="33" grpId="0" animBg="1"/>
      <p:bldP spid="33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22"/>
          <p:cNvGraphicFramePr>
            <a:graphicFrameLocks noChangeAspect="1"/>
          </p:cNvGraphicFramePr>
          <p:nvPr/>
        </p:nvGraphicFramePr>
        <p:xfrm>
          <a:off x="941612" y="1690820"/>
          <a:ext cx="597694" cy="2988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365760" imgH="182880" progId="Equation.DSMT4">
                  <p:embed/>
                </p:oleObj>
              </mc:Choice>
              <mc:Fallback>
                <p:oleObj name="Equation" r:id="rId3" imgW="365760" imgH="182880" progId="Equation.DSMT4">
                  <p:embed/>
                  <p:pic>
                    <p:nvPicPr>
                      <p:cNvPr id="8" name="Object 22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41612" y="1690820"/>
                        <a:ext cx="597694" cy="2988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" name="直接连接符 3"/>
          <p:cNvCxnSpPr>
            <a:cxnSpLocks/>
          </p:cNvCxnSpPr>
          <p:nvPr/>
        </p:nvCxnSpPr>
        <p:spPr>
          <a:xfrm>
            <a:off x="4807774" y="1571626"/>
            <a:ext cx="0" cy="4672362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>
            <a:cxnSpLocks/>
          </p:cNvCxnSpPr>
          <p:nvPr/>
        </p:nvCxnSpPr>
        <p:spPr>
          <a:xfrm>
            <a:off x="254930" y="2111919"/>
            <a:ext cx="4541229" cy="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>
            <a:cxnSpLocks/>
          </p:cNvCxnSpPr>
          <p:nvPr/>
        </p:nvCxnSpPr>
        <p:spPr>
          <a:xfrm>
            <a:off x="223574" y="1571626"/>
            <a:ext cx="0" cy="4672362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>
            <a:cxnSpLocks/>
          </p:cNvCxnSpPr>
          <p:nvPr/>
        </p:nvCxnSpPr>
        <p:spPr>
          <a:xfrm>
            <a:off x="2522979" y="1571626"/>
            <a:ext cx="0" cy="4672362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589" y="2156989"/>
            <a:ext cx="1504950" cy="1409700"/>
          </a:xfrm>
          <a:prstGeom prst="rect">
            <a:avLst/>
          </a:prstGeom>
        </p:spPr>
      </p:pic>
      <p:graphicFrame>
        <p:nvGraphicFramePr>
          <p:cNvPr id="16" name="Object 8"/>
          <p:cNvGraphicFramePr>
            <a:graphicFrameLocks noChangeAspect="1"/>
          </p:cNvGraphicFramePr>
          <p:nvPr/>
        </p:nvGraphicFramePr>
        <p:xfrm>
          <a:off x="2942202" y="1666904"/>
          <a:ext cx="1585185" cy="317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941705" imgH="182880" progId="Equation.DSMT4">
                  <p:embed/>
                </p:oleObj>
              </mc:Choice>
              <mc:Fallback>
                <p:oleObj name="Equation" r:id="rId6" imgW="941705" imgH="182880" progId="Equation.DSMT4">
                  <p:embed/>
                  <p:pic>
                    <p:nvPicPr>
                      <p:cNvPr id="16" name="Object 8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942202" y="1666904"/>
                        <a:ext cx="1585185" cy="3170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" name="Picture 20"/>
          <p:cNvPicPr>
            <a:picLocks noChangeAspect="1"/>
          </p:cNvPicPr>
          <p:nvPr/>
        </p:nvPicPr>
        <p:blipFill rotWithShape="1">
          <a:blip r:embed="rId8"/>
          <a:srcRect t="1921"/>
          <a:stretch>
            <a:fillRect/>
          </a:stretch>
        </p:blipFill>
        <p:spPr>
          <a:xfrm>
            <a:off x="3029658" y="2146130"/>
            <a:ext cx="1419225" cy="1419986"/>
          </a:xfrm>
          <a:prstGeom prst="rect">
            <a:avLst/>
          </a:prstGeom>
        </p:spPr>
      </p:pic>
      <p:cxnSp>
        <p:nvCxnSpPr>
          <p:cNvPr id="18" name="直接连接符 17"/>
          <p:cNvCxnSpPr>
            <a:cxnSpLocks/>
          </p:cNvCxnSpPr>
          <p:nvPr/>
        </p:nvCxnSpPr>
        <p:spPr>
          <a:xfrm>
            <a:off x="201028" y="3589564"/>
            <a:ext cx="4589589" cy="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Object 4"/>
          <p:cNvGraphicFramePr>
            <a:graphicFrameLocks noChangeAspect="1"/>
          </p:cNvGraphicFramePr>
          <p:nvPr/>
        </p:nvGraphicFramePr>
        <p:xfrm>
          <a:off x="667329" y="5062986"/>
          <a:ext cx="1460598" cy="4655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1216025" imgH="384175" progId="Equation.DSMT4">
                  <p:embed/>
                </p:oleObj>
              </mc:Choice>
              <mc:Fallback>
                <p:oleObj name="Equation" r:id="rId9" imgW="1216025" imgH="384175" progId="Equation.DSMT4">
                  <p:embed/>
                  <p:pic>
                    <p:nvPicPr>
                      <p:cNvPr id="19" name="Object 4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67329" y="5062986"/>
                        <a:ext cx="1460598" cy="4655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3"/>
          <p:cNvGraphicFramePr>
            <a:graphicFrameLocks noChangeAspect="1"/>
          </p:cNvGraphicFramePr>
          <p:nvPr/>
        </p:nvGraphicFramePr>
        <p:xfrm>
          <a:off x="2640634" y="5067209"/>
          <a:ext cx="2109072" cy="4905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1673225" imgH="384175" progId="Equation.DSMT4">
                  <p:embed/>
                </p:oleObj>
              </mc:Choice>
              <mc:Fallback>
                <p:oleObj name="Equation" r:id="rId11" imgW="1673225" imgH="384175" progId="Equation.DSMT4">
                  <p:embed/>
                  <p:pic>
                    <p:nvPicPr>
                      <p:cNvPr id="20" name="Object 3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640634" y="5067209"/>
                        <a:ext cx="2109072" cy="4905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3" name="直接连接符 22"/>
          <p:cNvCxnSpPr>
            <a:cxnSpLocks/>
          </p:cNvCxnSpPr>
          <p:nvPr/>
        </p:nvCxnSpPr>
        <p:spPr>
          <a:xfrm>
            <a:off x="230752" y="4300585"/>
            <a:ext cx="4577022" cy="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图片 24"/>
          <p:cNvPicPr/>
          <p:nvPr/>
        </p:nvPicPr>
        <p:blipFill>
          <a:blip r:embed="rId13"/>
          <a:stretch>
            <a:fillRect/>
          </a:stretch>
        </p:blipFill>
        <p:spPr>
          <a:xfrm>
            <a:off x="582466" y="5755354"/>
            <a:ext cx="1348548" cy="295042"/>
          </a:xfrm>
          <a:prstGeom prst="rect">
            <a:avLst/>
          </a:prstGeom>
        </p:spPr>
      </p:pic>
      <p:pic>
        <p:nvPicPr>
          <p:cNvPr id="26" name="图片 25"/>
          <p:cNvPicPr/>
          <p:nvPr/>
        </p:nvPicPr>
        <p:blipFill>
          <a:blip r:embed="rId14"/>
          <a:stretch>
            <a:fillRect/>
          </a:stretch>
        </p:blipFill>
        <p:spPr>
          <a:xfrm>
            <a:off x="3045747" y="5717102"/>
            <a:ext cx="1153312" cy="526878"/>
          </a:xfrm>
          <a:prstGeom prst="rect">
            <a:avLst/>
          </a:prstGeom>
        </p:spPr>
      </p:pic>
      <p:cxnSp>
        <p:nvCxnSpPr>
          <p:cNvPr id="27" name="直接连接符 26"/>
          <p:cNvCxnSpPr>
            <a:cxnSpLocks/>
          </p:cNvCxnSpPr>
          <p:nvPr/>
        </p:nvCxnSpPr>
        <p:spPr>
          <a:xfrm>
            <a:off x="242322" y="4950748"/>
            <a:ext cx="4567605" cy="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>
            <a:cxnSpLocks/>
          </p:cNvCxnSpPr>
          <p:nvPr/>
        </p:nvCxnSpPr>
        <p:spPr>
          <a:xfrm>
            <a:off x="254930" y="5636974"/>
            <a:ext cx="4542390" cy="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4CD05F49-B0F5-6B4B-A5A2-CEA2459A6B28}"/>
                  </a:ext>
                </a:extLst>
              </p:cNvPr>
              <p:cNvSpPr txBox="1"/>
              <p:nvPr/>
            </p:nvSpPr>
            <p:spPr>
              <a:xfrm>
                <a:off x="789669" y="3785914"/>
                <a:ext cx="95128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4CD05F49-B0F5-6B4B-A5A2-CEA2459A6B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669" y="3785914"/>
                <a:ext cx="951286" cy="276999"/>
              </a:xfrm>
              <a:prstGeom prst="rect">
                <a:avLst/>
              </a:prstGeom>
              <a:blipFill>
                <a:blip r:embed="rId16"/>
                <a:stretch>
                  <a:fillRect l="-1316" r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B4923B4-CDD1-3D44-BEBD-44DF9ABE9BF8}"/>
                  </a:ext>
                </a:extLst>
              </p:cNvPr>
              <p:cNvSpPr txBox="1"/>
              <p:nvPr/>
            </p:nvSpPr>
            <p:spPr>
              <a:xfrm>
                <a:off x="789669" y="4526094"/>
                <a:ext cx="965425" cy="3105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  <m:acc>
                        <m:accPr>
                          <m:chr m:val="⃑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8B4923B4-CDD1-3D44-BEBD-44DF9ABE9B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669" y="4526094"/>
                <a:ext cx="965425" cy="310598"/>
              </a:xfrm>
              <a:prstGeom prst="rect">
                <a:avLst/>
              </a:prstGeom>
              <a:blipFill rotWithShape="0">
                <a:blip r:embed="rId17"/>
                <a:stretch>
                  <a:fillRect b="-58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5FE2322B-9EEB-8A4E-A56C-BA3954C2DB43}"/>
                  </a:ext>
                </a:extLst>
              </p:cNvPr>
              <p:cNvSpPr txBox="1"/>
              <p:nvPr/>
            </p:nvSpPr>
            <p:spPr>
              <a:xfrm>
                <a:off x="2903429" y="3663938"/>
                <a:ext cx="1430713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⊥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1,2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5FE2322B-9EEB-8A4E-A56C-BA3954C2DB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3429" y="3663938"/>
                <a:ext cx="1430713" cy="553998"/>
              </a:xfrm>
              <a:prstGeom prst="rect">
                <a:avLst/>
              </a:prstGeom>
              <a:blipFill>
                <a:blip r:embed="rId18"/>
                <a:stretch>
                  <a:fillRect l="-1770" t="-2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EE035D48-4B14-0344-BDF2-02B873133081}"/>
                  </a:ext>
                </a:extLst>
              </p:cNvPr>
              <p:cNvSpPr txBox="1"/>
              <p:nvPr/>
            </p:nvSpPr>
            <p:spPr>
              <a:xfrm>
                <a:off x="2720377" y="4404734"/>
                <a:ext cx="1907951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p>
                              <m:r>
                                <a:rPr lang="en-US" sz="1400" b="0" i="1" smtClean="0">
                                  <a:latin typeface="Cambria Math" charset="0"/>
                                </a:rPr>
                                <m:t>−</m:t>
                              </m:r>
                            </m:sup>
                          </m:s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sz="1400" b="0" i="1" smtClean="0">
                          <a:latin typeface="Cambria Math" charset="0"/>
                        </a:rPr>
                        <m:t>−</m:t>
                      </m:r>
                      <m:sSup>
                        <m:sSup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sz="1400" b="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p>
                            <m:r>
                              <a:rPr lang="en-US" sz="1400" b="0" i="1" smtClean="0">
                                <a:latin typeface="Cambria Math" charset="0"/>
                              </a:rPr>
                              <m:t>+</m:t>
                            </m:r>
                          </m:sup>
                        </m:sSup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p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sz="1400" b="0" i="1" smtClean="0">
                        <a:latin typeface="Cambria Math" charset="0"/>
                      </a:rPr>
                      <m:t>+</m:t>
                    </m:r>
                    <m:sSup>
                      <m:sSup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p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1400" dirty="0"/>
                  <a:t>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p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</m:sup>
                    </m:sSup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1,2</m:t>
                        </m:r>
                      </m:sup>
                    </m:sSup>
                  </m:oMath>
                </a14:m>
                <a:endParaRPr lang="en-US" sz="1400" dirty="0"/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EE035D48-4B14-0344-BDF2-02B8731330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0377" y="4404734"/>
                <a:ext cx="1907951" cy="430887"/>
              </a:xfrm>
              <a:prstGeom prst="rect">
                <a:avLst/>
              </a:prstGeom>
              <a:blipFill rotWithShape="0">
                <a:blip r:embed="rId19"/>
                <a:stretch>
                  <a:fillRect l="-3195" b="-2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TextBox 48">
            <a:extLst>
              <a:ext uri="{FF2B5EF4-FFF2-40B4-BE49-F238E27FC236}">
                <a16:creationId xmlns:a16="http://schemas.microsoft.com/office/drawing/2014/main" id="{E39C8F24-C8BA-834C-B858-78DED901B6BF}"/>
              </a:ext>
            </a:extLst>
          </p:cNvPr>
          <p:cNvSpPr txBox="1"/>
          <p:nvPr/>
        </p:nvSpPr>
        <p:spPr>
          <a:xfrm>
            <a:off x="4848685" y="1823330"/>
            <a:ext cx="429531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Advantage:</a:t>
            </a:r>
          </a:p>
          <a:p>
            <a:endParaRPr lang="en-US" altLang="zh-CN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FF0000"/>
                </a:solidFill>
              </a:rPr>
              <a:t>Frame-independent</a:t>
            </a:r>
            <a:r>
              <a:rPr lang="en-US" altLang="zh-CN" dirty="0"/>
              <a:t> light-front wave functions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Convenience in evaluating </a:t>
            </a:r>
            <a:r>
              <a:rPr lang="en-US" dirty="0">
                <a:solidFill>
                  <a:srgbClr val="FF0000"/>
                </a:solidFill>
              </a:rPr>
              <a:t>observables defined on the light-front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Light-front wave functions carry </a:t>
            </a:r>
            <a:r>
              <a:rPr lang="en-US" altLang="zh-CN" dirty="0" err="1">
                <a:solidFill>
                  <a:srgbClr val="FF0000"/>
                </a:solidFill>
              </a:rPr>
              <a:t>parton</a:t>
            </a:r>
            <a:r>
              <a:rPr lang="en-US" altLang="zh-CN" dirty="0">
                <a:solidFill>
                  <a:srgbClr val="FF0000"/>
                </a:solidFill>
              </a:rPr>
              <a:t> interpretation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Hamiltonian </a:t>
            </a:r>
            <a:r>
              <a:rPr lang="en-US" dirty="0"/>
              <a:t>formalism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...</a:t>
            </a:r>
          </a:p>
        </p:txBody>
      </p:sp>
      <p:sp>
        <p:nvSpPr>
          <p:cNvPr id="55" name="Title 1">
            <a:extLst>
              <a:ext uri="{FF2B5EF4-FFF2-40B4-BE49-F238E27FC236}">
                <a16:creationId xmlns:a16="http://schemas.microsoft.com/office/drawing/2014/main" id="{718E8639-156D-F84E-A4FB-95952C5E6F57}"/>
              </a:ext>
            </a:extLst>
          </p:cNvPr>
          <p:cNvSpPr txBox="1">
            <a:spLocks/>
          </p:cNvSpPr>
          <p:nvPr/>
        </p:nvSpPr>
        <p:spPr>
          <a:xfrm>
            <a:off x="851992" y="331697"/>
            <a:ext cx="7350789" cy="70896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/>
              <a:t>Light-front Quantization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43283" y="1328350"/>
            <a:ext cx="22099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Equal time quantization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561843" y="1335629"/>
            <a:ext cx="22099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Light-front quantization</a:t>
            </a:r>
          </a:p>
        </p:txBody>
      </p:sp>
      <p:sp>
        <p:nvSpPr>
          <p:cNvPr id="30" name="Text Box 20">
            <a:extLst>
              <a:ext uri="{FF2B5EF4-FFF2-40B4-BE49-F238E27FC236}">
                <a16:creationId xmlns:a16="http://schemas.microsoft.com/office/drawing/2014/main" id="{860AEBFF-6EA3-CD4E-930B-99568C3B68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087" y="983628"/>
            <a:ext cx="22038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dirty="0">
                <a:solidFill>
                  <a:srgbClr val="00B0F0"/>
                </a:solidFill>
              </a:rPr>
              <a:t>[Dirac, 1949]</a:t>
            </a:r>
          </a:p>
        </p:txBody>
      </p:sp>
    </p:spTree>
    <p:extLst>
      <p:ext uri="{BB962C8B-B14F-4D97-AF65-F5344CB8AC3E}">
        <p14:creationId xmlns:p14="http://schemas.microsoft.com/office/powerpoint/2010/main" val="34774797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F027868-7EFB-7E4F-8797-7322845CA06D}"/>
              </a:ext>
            </a:extLst>
          </p:cNvPr>
          <p:cNvSpPr txBox="1"/>
          <p:nvPr/>
        </p:nvSpPr>
        <p:spPr>
          <a:xfrm>
            <a:off x="1292853" y="249847"/>
            <a:ext cx="72224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+mj-lt"/>
              </a:rPr>
              <a:t>Basis Light-front Quantization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D44A04B-D59B-9E4B-B45C-FB8ED6B4A0B9}"/>
                  </a:ext>
                </a:extLst>
              </p:cNvPr>
              <p:cNvSpPr txBox="1"/>
              <p:nvPr/>
            </p:nvSpPr>
            <p:spPr>
              <a:xfrm>
                <a:off x="1013415" y="1001186"/>
                <a:ext cx="7060019" cy="57637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1"/>
                    </a:solidFill>
                  </a:rPr>
                  <a:t>Nonperturbative eigenvalue problem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solidFill>
                                <a:srgbClr val="99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rgbClr val="9900FF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p>
                          <m:r>
                            <a:rPr lang="en-US" i="1">
                              <a:solidFill>
                                <a:srgbClr val="9900FF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i="1">
                          <a:solidFill>
                            <a:srgbClr val="9900FF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US" i="1">
                              <a:solidFill>
                                <a:srgbClr val="99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rgbClr val="99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</m:d>
                      <m:r>
                        <a:rPr lang="en-US" i="1">
                          <a:solidFill>
                            <a:srgbClr val="990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i="1">
                              <a:solidFill>
                                <a:srgbClr val="99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rgbClr val="9900FF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99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sub>
                        <m:sup>
                          <m:r>
                            <a:rPr lang="en-US" i="1">
                              <a:solidFill>
                                <a:srgbClr val="9900FF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  <m:r>
                        <a:rPr lang="en-US" i="1">
                          <a:solidFill>
                            <a:srgbClr val="9900FF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US" i="1">
                              <a:solidFill>
                                <a:srgbClr val="99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rgbClr val="99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</m:d>
                    </m:oMath>
                  </m:oMathPara>
                </a14:m>
                <a:endParaRPr lang="en-US" dirty="0">
                  <a:solidFill>
                    <a:srgbClr val="9900FF"/>
                  </a:solidFill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: light-front Hamiltonian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</m:d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: mass eigenstate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sub>
                      <m:sup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: eigenvalue for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</m:d>
                  </m:oMath>
                </a14:m>
                <a:endParaRPr lang="en-US" dirty="0">
                  <a:solidFill>
                    <a:schemeClr val="tx1"/>
                  </a:solidFill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US" dirty="0">
                  <a:solidFill>
                    <a:schemeClr val="tx1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1"/>
                    </a:solidFill>
                  </a:rPr>
                  <a:t>Evaluate observables for eigenstate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9900FF"/>
                          </a:solidFill>
                          <a:latin typeface="Cambria Math" panose="02040503050406030204" pitchFamily="18" charset="0"/>
                        </a:rPr>
                        <m:t>𝑂</m:t>
                      </m:r>
                      <m:r>
                        <a:rPr lang="en-US" b="0" i="1" smtClean="0">
                          <a:solidFill>
                            <a:srgbClr val="99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i="1" smtClean="0">
                              <a:solidFill>
                                <a:srgbClr val="99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smtClean="0">
                              <a:solidFill>
                                <a:srgbClr val="99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e>
                          <m:acc>
                            <m:accPr>
                              <m:chr m:val="̂"/>
                              <m:ctrlPr>
                                <a:rPr lang="en-US" b="0" i="1" smtClean="0">
                                  <a:solidFill>
                                    <a:srgbClr val="99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solidFill>
                                    <a:srgbClr val="9900FF"/>
                                  </a:solidFill>
                                  <a:latin typeface="Cambria Math" panose="02040503050406030204" pitchFamily="18" charset="0"/>
                                </a:rPr>
                                <m:t>𝑂</m:t>
                              </m:r>
                            </m:e>
                          </m:acc>
                        </m:e>
                        <m:e>
                          <m:r>
                            <a:rPr lang="en-US" i="1" smtClean="0">
                              <a:solidFill>
                                <a:srgbClr val="99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</m:d>
                    </m:oMath>
                  </m:oMathPara>
                </a14:m>
                <a:endParaRPr lang="en-US" dirty="0">
                  <a:solidFill>
                    <a:srgbClr val="9900FF"/>
                  </a:solidFill>
                </a:endParaRPr>
              </a:p>
              <a:p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Fock sector expansion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 err="1"/>
                  <a:t>Eg.</a:t>
                </a:r>
                <a:r>
                  <a:rPr lang="en-US" dirty="0"/>
                  <a:t>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1"/>
                    </a:solidFill>
                  </a:rPr>
                  <a:t>Discretized basis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1"/>
                    </a:solidFill>
                  </a:rPr>
                  <a:t>Transverse: 2D harmonic oscillator basis: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l-GR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l-GR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Φ</m:t>
                        </m:r>
                      </m:e>
                      <m:sub>
                        <m: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sub>
                      <m:sup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</m:sup>
                    </m:sSubSup>
                    <m:d>
                      <m:d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</m:acc>
                          </m:e>
                          <m:sub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⊥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.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1"/>
                    </a:solidFill>
                  </a:rPr>
                  <a:t>Longitudinal: plane-wave basis, labeled by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.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1"/>
                    </a:solidFill>
                  </a:rPr>
                  <a:t>Basis truncation: </a:t>
                </a:r>
              </a:p>
              <a:p>
                <a:pPr lvl="1"/>
                <a:r>
                  <a:rPr lang="en-US" dirty="0"/>
                  <a:t>      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  <m:e>
                        <m:d>
                          <m:d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d>
                              <m:dPr>
                                <m:begChr m:val="|"/>
                                <m:endChr m:val="|"/>
                                <m:ctrlP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+1</m:t>
                            </m:r>
                          </m:e>
                        </m:d>
                      </m:e>
                    </m:nary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,      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. </a:t>
                </a:r>
              </a:p>
              <a:p>
                <a:pPr lvl="1"/>
                <a:r>
                  <a:rPr lang="en-US" dirty="0">
                    <a:solidFill>
                      <a:schemeClr val="tx1"/>
                    </a:solidFill>
                  </a:rPr>
                  <a:t>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are basis truncation parameters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Color degrees of freedom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D44A04B-D59B-9E4B-B45C-FB8ED6B4A0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3415" y="1001186"/>
                <a:ext cx="7060019" cy="5763757"/>
              </a:xfrm>
              <a:prstGeom prst="rect">
                <a:avLst/>
              </a:prstGeom>
              <a:blipFill>
                <a:blip r:embed="rId3"/>
                <a:stretch>
                  <a:fillRect l="-539" t="-24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DD27FA9-0E12-F544-A733-4AD6285C3A40}"/>
                  </a:ext>
                </a:extLst>
              </p:cNvPr>
              <p:cNvSpPr txBox="1"/>
              <p:nvPr/>
            </p:nvSpPr>
            <p:spPr>
              <a:xfrm>
                <a:off x="2335976" y="3896256"/>
                <a:ext cx="7702372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>
                            <a:latin typeface="Cambria Math" charset="0"/>
                          </a:rPr>
                          <m:t>|</m:t>
                        </m:r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proton</m:t>
                        </m:r>
                      </m:e>
                    </m:d>
                    <m:r>
                      <a:rPr lang="en-US" sz="160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i="1">
                        <a:latin typeface="Cambria Math" charset="0"/>
                      </a:rPr>
                      <m:t>=</m:t>
                    </m:r>
                    <m:r>
                      <a:rPr lang="en-US" sz="1600" i="1">
                        <a:latin typeface="Cambria Math" charset="0"/>
                      </a:rPr>
                      <m:t>𝑎</m:t>
                    </m:r>
                    <m:d>
                      <m:dPr>
                        <m:begChr m:val=""/>
                        <m:endChr m:val="⟩"/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 charset="0"/>
                          </a:rPr>
                          <m:t>|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𝑞𝑞𝑞</m:t>
                        </m:r>
                      </m:e>
                    </m:d>
                    <m:r>
                      <a:rPr lang="en-US" sz="1600" i="1">
                        <a:latin typeface="Cambria Math" charset="0"/>
                      </a:rPr>
                      <m:t>+</m:t>
                    </m:r>
                    <m:r>
                      <a:rPr lang="en-US" sz="1600" i="1">
                        <a:latin typeface="Cambria Math" charset="0"/>
                      </a:rPr>
                      <m:t>𝑏</m:t>
                    </m:r>
                    <m:d>
                      <m:dPr>
                        <m:begChr m:val=""/>
                        <m:endChr m:val="⟩"/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 charset="0"/>
                          </a:rPr>
                          <m:t>|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𝑞𝑞𝑞𝑔</m:t>
                        </m:r>
                      </m:e>
                    </m:d>
                    <m:r>
                      <a:rPr lang="en-US" sz="16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600">
                        <a:latin typeface="Cambria Math" charset="0"/>
                      </a:rPr>
                      <m:t>+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𝑐</m:t>
                    </m:r>
                    <m:d>
                      <m:dPr>
                        <m:begChr m:val=""/>
                        <m:endChr m:val="⟩"/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 charset="0"/>
                          </a:rPr>
                          <m:t>|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𝑞𝑞𝑞𝑞</m:t>
                        </m:r>
                        <m:acc>
                          <m:accPr>
                            <m:chr m:val="̅"/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</m:acc>
                      </m:e>
                    </m:d>
                    <m:r>
                      <a:rPr lang="en-US" sz="16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i="1">
                        <a:latin typeface="Cambria Math" charset="0"/>
                      </a:rPr>
                      <m:t>+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𝑑</m:t>
                    </m:r>
                    <m:d>
                      <m:dPr>
                        <m:begChr m:val=""/>
                        <m:endChr m:val="⟩"/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 charset="0"/>
                          </a:rPr>
                          <m:t>|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𝑞𝑞𝑞𝑔𝑔</m:t>
                        </m:r>
                      </m:e>
                    </m:d>
                  </m:oMath>
                </a14:m>
                <a:r>
                  <a:rPr lang="en-US" sz="1600" dirty="0"/>
                  <a:t>+. . .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DD27FA9-0E12-F544-A733-4AD6285C3A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5976" y="3896256"/>
                <a:ext cx="7702372" cy="246221"/>
              </a:xfrm>
              <a:prstGeom prst="rect">
                <a:avLst/>
              </a:prstGeom>
              <a:blipFill>
                <a:blip r:embed="rId4"/>
                <a:stretch>
                  <a:fillRect l="-1151" t="-157143" b="-2476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7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0A934E3-ABFE-D443-B68A-78B2179D7378}"/>
              </a:ext>
            </a:extLst>
          </p:cNvPr>
          <p:cNvSpPr txBox="1"/>
          <p:nvPr/>
        </p:nvSpPr>
        <p:spPr>
          <a:xfrm>
            <a:off x="6918449" y="890833"/>
            <a:ext cx="1779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[Vary et al, 2008]</a:t>
            </a:r>
          </a:p>
        </p:txBody>
      </p:sp>
    </p:spTree>
    <p:extLst>
      <p:ext uri="{BB962C8B-B14F-4D97-AF65-F5344CB8AC3E}">
        <p14:creationId xmlns:p14="http://schemas.microsoft.com/office/powerpoint/2010/main" val="40935235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2-07-07 at 12.42.5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4321" y="949500"/>
            <a:ext cx="6215358" cy="542610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D08A9FF-3A4B-B54D-B9B0-692605FA4BCD}"/>
              </a:ext>
            </a:extLst>
          </p:cNvPr>
          <p:cNvSpPr txBox="1"/>
          <p:nvPr/>
        </p:nvSpPr>
        <p:spPr>
          <a:xfrm>
            <a:off x="1137145" y="190006"/>
            <a:ext cx="74515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Light-front QCD Hamiltonian (First Principle)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B0132689-0766-284C-8ED7-B6A97FDF546A}"/>
                  </a:ext>
                </a:extLst>
              </p:cNvPr>
              <p:cNvSpPr/>
              <p:nvPr/>
            </p:nvSpPr>
            <p:spPr>
              <a:xfrm>
                <a:off x="1137145" y="1097830"/>
                <a:ext cx="906081" cy="39414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𝐿𝐹𝑄𝐶𝐷</m:t>
                          </m:r>
                        </m:sub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B0132689-0766-284C-8ED7-B6A97FDF546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7145" y="1097830"/>
                <a:ext cx="906081" cy="394147"/>
              </a:xfrm>
              <a:prstGeom prst="rect">
                <a:avLst/>
              </a:prstGeom>
              <a:blipFill>
                <a:blip r:embed="rId3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1774B9E-A45D-F293-3BB7-465950C14515}"/>
                  </a:ext>
                </a:extLst>
              </p:cNvPr>
              <p:cNvSpPr txBox="1"/>
              <p:nvPr/>
            </p:nvSpPr>
            <p:spPr>
              <a:xfrm>
                <a:off x="5347598" y="4942112"/>
                <a:ext cx="34472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0000FF"/>
                    </a:solidFill>
                  </a:rPr>
                  <a:t>From</a:t>
                </a:r>
                <a:r>
                  <a:rPr lang="zh-CN" altLang="en-US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zh-CN" dirty="0">
                    <a:solidFill>
                      <a:srgbClr val="0000FF"/>
                    </a:solidFill>
                  </a:rPr>
                  <a:t>QCD</a:t>
                </a:r>
                <a:r>
                  <a:rPr lang="zh-CN" altLang="en-US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zh-CN" dirty="0" err="1">
                    <a:solidFill>
                      <a:srgbClr val="0000FF"/>
                    </a:solidFill>
                  </a:rPr>
                  <a:t>Lagrangian</a:t>
                </a:r>
                <a:r>
                  <a:rPr lang="zh-CN" altLang="en-US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zh-CN" dirty="0">
                    <a:solidFill>
                      <a:srgbClr val="0000FF"/>
                    </a:solidFill>
                  </a:rPr>
                  <a:t>with</a:t>
                </a:r>
                <a:r>
                  <a:rPr lang="zh-CN" altLang="en-US" dirty="0">
                    <a:solidFill>
                      <a:srgbClr val="0000FF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altLang="zh-CN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altLang="zh-CN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1774B9E-A45D-F293-3BB7-465950C145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7598" y="4942112"/>
                <a:ext cx="3447226" cy="369332"/>
              </a:xfrm>
              <a:prstGeom prst="rect">
                <a:avLst/>
              </a:prstGeom>
              <a:blipFill>
                <a:blip r:embed="rId4"/>
                <a:stretch>
                  <a:fillRect l="-1099" t="-10000" b="-2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C5A4C255-F962-47D1-309F-DE35976A2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48F63A3B-78C7-47BE-AE5E-E10140E04643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3428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2173" y="110659"/>
            <a:ext cx="8419657" cy="57275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/>
              <a:t>Light-Front Hamiltonian (Model I)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/>
              <p:cNvSpPr txBox="1"/>
              <p:nvPr/>
            </p:nvSpPr>
            <p:spPr>
              <a:xfrm>
                <a:off x="451391" y="1534043"/>
                <a:ext cx="6455998" cy="471668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𝑷</m:t>
                          </m:r>
                        </m:e>
                        <m:sup>
                          <m:r>
                            <a:rPr lang="en-US" sz="2800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2800" b="1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sz="2800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charset="0"/>
                            </a:rPr>
                            <m:t>𝑯</m:t>
                          </m:r>
                        </m:e>
                        <m:sub>
                          <m:r>
                            <a:rPr lang="en-US" sz="2800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charset="0"/>
                            </a:rPr>
                            <m:t>𝑲</m:t>
                          </m:r>
                          <m:r>
                            <a:rPr lang="en-US" sz="2800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charset="0"/>
                            </a:rPr>
                            <m:t>.</m:t>
                          </m:r>
                          <m:r>
                            <a:rPr lang="en-US" sz="2800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charset="0"/>
                            </a:rPr>
                            <m:t>𝑬</m:t>
                          </m:r>
                          <m:r>
                            <a:rPr lang="en-US" sz="2800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charset="0"/>
                            </a:rPr>
                            <m:t>.</m:t>
                          </m:r>
                        </m:sub>
                      </m:sSub>
                      <m:r>
                        <a:rPr lang="en-US" sz="2800" b="1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charset="0"/>
                        </a:rPr>
                        <m:t>+</m:t>
                      </m:r>
                      <m:sSub>
                        <m:sSubPr>
                          <m:ctrlPr>
                            <a:rPr lang="en-US" sz="2800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charset="0"/>
                            </a:rPr>
                            <m:t>𝑯</m:t>
                          </m:r>
                        </m:e>
                        <m:sub>
                          <m:r>
                            <a:rPr lang="en-US" sz="2800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charset="0"/>
                            </a:rPr>
                            <m:t>𝒕𝒓𝒂𝒏𝒔</m:t>
                          </m:r>
                        </m:sub>
                      </m:sSub>
                      <m:r>
                        <a:rPr lang="en-US" sz="2800" b="1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charset="0"/>
                        </a:rPr>
                        <m:t>+</m:t>
                      </m:r>
                      <m:sSub>
                        <m:sSubPr>
                          <m:ctrlPr>
                            <a:rPr lang="en-US" sz="2800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charset="0"/>
                            </a:rPr>
                            <m:t>𝑯</m:t>
                          </m:r>
                        </m:e>
                        <m:sub>
                          <m:r>
                            <a:rPr lang="en-US" sz="2800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charset="0"/>
                            </a:rPr>
                            <m:t>𝒍𝒐𝒏𝒈𝒊</m:t>
                          </m:r>
                        </m:sub>
                      </m:sSub>
                      <m:r>
                        <a:rPr lang="en-US" sz="2800" b="1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charset="0"/>
                        </a:rPr>
                        <m:t>+</m:t>
                      </m:r>
                      <m:sSub>
                        <m:sSubPr>
                          <m:ctrlPr>
                            <a:rPr lang="en-US" sz="2800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charset="0"/>
                            </a:rPr>
                            <m:t>𝑯</m:t>
                          </m:r>
                        </m:e>
                        <m:sub>
                          <m:r>
                            <a:rPr lang="en-US" sz="2800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𝑰𝒏𝒕𝒆𝒓𝒂𝒄𝒕</m:t>
                          </m:r>
                        </m:sub>
                      </m:sSub>
                    </m:oMath>
                  </m:oMathPara>
                </a14:m>
                <a:endParaRPr lang="en-US" sz="2800" b="1" dirty="0"/>
              </a:p>
            </p:txBody>
          </p:sp>
        </mc:Choice>
        <mc:Fallback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391" y="1534043"/>
                <a:ext cx="6455998" cy="471668"/>
              </a:xfrm>
              <a:prstGeom prst="rect">
                <a:avLst/>
              </a:prstGeom>
              <a:blipFill>
                <a:blip r:embed="rId2"/>
                <a:stretch>
                  <a:fillRect l="-78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844818" y="3145514"/>
                <a:ext cx="1735924" cy="3253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𝑯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𝒕𝒓𝒂𝒏𝒔</m:t>
                        </m:r>
                      </m:sub>
                    </m:sSub>
                    <m:r>
                      <a:rPr lang="en-US" sz="2000" b="1" i="1" smtClean="0">
                        <a:solidFill>
                          <a:schemeClr val="tx1"/>
                        </a:solidFill>
                        <a:latin typeface="Cambria Math" charset="0"/>
                      </a:rPr>
                      <m:t> ~ </m:t>
                    </m:r>
                    <m:sSubSup>
                      <m:sSubSupPr>
                        <m:ctrlP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𝜿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𝑻</m:t>
                        </m:r>
                      </m:sub>
                      <m:sup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𝟒</m:t>
                        </m:r>
                      </m:sup>
                    </m:sSubSup>
                    <m:sSup>
                      <m:sSupPr>
                        <m:ctrlP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</m:e>
                      <m:sup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zh-CN" altLang="en-US" sz="2000" b="1" dirty="0">
                    <a:solidFill>
                      <a:schemeClr val="tx1"/>
                    </a:solidFill>
                  </a:rPr>
                  <a:t>  </a:t>
                </a:r>
                <a:endParaRPr lang="en-US" sz="2000" b="1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818" y="3145514"/>
                <a:ext cx="1735924" cy="325345"/>
              </a:xfrm>
              <a:prstGeom prst="rect">
                <a:avLst/>
              </a:prstGeom>
              <a:blipFill>
                <a:blip r:embed="rId3"/>
                <a:stretch>
                  <a:fillRect l="-7246" t="-3704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/>
              <p:cNvSpPr txBox="1"/>
              <p:nvPr/>
            </p:nvSpPr>
            <p:spPr>
              <a:xfrm>
                <a:off x="844818" y="3733897"/>
                <a:ext cx="3401572" cy="7861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𝑯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𝒍𝒐𝒏𝒈𝒊</m:t>
                          </m:r>
                        </m:sub>
                      </m:sSub>
                      <m:r>
                        <a:rPr lang="en-US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1" i="1">
                          <a:solidFill>
                            <a:schemeClr val="tx1"/>
                          </a:solidFill>
                          <a:latin typeface="Cambria Math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sz="2000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−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𝒊𝒋</m:t>
                          </m:r>
                        </m:sub>
                        <m:sup/>
                        <m:e>
                          <m:sSubSup>
                            <m:sSubSupPr>
                              <m:ctrlP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𝜿</m:t>
                              </m:r>
                            </m:e>
                            <m:sub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𝑳</m:t>
                              </m:r>
                            </m:sub>
                            <m:sup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𝟒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𝝏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𝒙</m:t>
                                  </m:r>
                                </m:e>
                                <m:sub>
                                  <m: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𝒊</m:t>
                                  </m:r>
                                </m:sub>
                              </m:sSub>
                            </m:sub>
                          </m:sSub>
                          <m:d>
                            <m:dPr>
                              <m:ctrlP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𝒙</m:t>
                                  </m:r>
                                </m:e>
                                <m:sub>
                                  <m: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𝒊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𝒙</m:t>
                                  </m:r>
                                </m:e>
                                <m:sub>
                                  <m: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𝒋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𝝏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sz="20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</a:rPr>
                                        <m:t>𝒙</m:t>
                                      </m:r>
                                    </m:e>
                                    <m:sub>
                                      <m:r>
                                        <a:rPr lang="en-US" sz="20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</a:rPr>
                                        <m:t>𝒋</m:t>
                                      </m:r>
                                    </m:sub>
                                  </m:sSub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n-US" sz="2000" b="1" dirty="0"/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818" y="3733897"/>
                <a:ext cx="3401572" cy="786177"/>
              </a:xfrm>
              <a:prstGeom prst="rect">
                <a:avLst/>
              </a:prstGeom>
              <a:blipFill>
                <a:blip r:embed="rId4"/>
                <a:stretch>
                  <a:fillRect l="-1115" t="-141935" b="-1903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844818" y="2164632"/>
                <a:ext cx="2282228" cy="8013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𝑯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𝑲</m:t>
                          </m:r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.</m:t>
                          </m:r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𝑬</m:t>
                          </m:r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.</m:t>
                          </m:r>
                        </m:sub>
                      </m:sSub>
                      <m:r>
                        <a:rPr lang="en-US" sz="2000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𝒊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𝒑</m:t>
                                  </m:r>
                                </m:e>
                                <m:sub>
                                  <m: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𝒊</m:t>
                                  </m:r>
                                </m:sub>
                                <m:sup>
                                  <m: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𝟐</m:t>
                                  </m:r>
                                </m:sup>
                              </m:sSubSup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𝒎</m:t>
                                  </m:r>
                                </m:e>
                                <m:sub>
                                  <m: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𝒒</m:t>
                                  </m:r>
                                </m:sub>
                                <m:sup>
                                  <m: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𝟐</m:t>
                                  </m:r>
                                </m:sup>
                              </m:sSubSup>
                            </m:num>
                            <m:den>
                              <m:sSubSup>
                                <m:sSubSupPr>
                                  <m:ctrlP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𝒑</m:t>
                                  </m:r>
                                </m:e>
                                <m:sub>
                                  <m: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𝒊</m:t>
                                  </m:r>
                                </m:sub>
                                <m:sup>
                                  <m: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+</m:t>
                                  </m:r>
                                </m:sup>
                              </m:sSubSup>
                            </m:den>
                          </m:f>
                        </m:e>
                      </m:nary>
                    </m:oMath>
                  </m:oMathPara>
                </a14:m>
                <a:endParaRPr lang="en-US" sz="2000" b="1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818" y="2164632"/>
                <a:ext cx="2282228" cy="801310"/>
              </a:xfrm>
              <a:prstGeom prst="rect">
                <a:avLst/>
              </a:prstGeom>
              <a:blipFill>
                <a:blip r:embed="rId5"/>
                <a:stretch>
                  <a:fillRect l="-2210" t="-129688" r="-552" b="-18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/>
              <p:cNvSpPr txBox="1"/>
              <p:nvPr/>
            </p:nvSpPr>
            <p:spPr>
              <a:xfrm>
                <a:off x="630650" y="4520074"/>
                <a:ext cx="6616377" cy="70788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charset="0"/>
                            </a:rPr>
                            <m:t>𝑯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𝑰𝒏𝒕𝒆𝒓𝒂𝒄𝒕</m:t>
                          </m:r>
                        </m:sub>
                      </m:sSub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charset="0"/>
                        </a:rPr>
                        <m:t>=−</m:t>
                      </m:r>
                      <m:f>
                        <m:fPr>
                          <m:ctrlP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rgbClr val="C00000"/>
                                  </a:solidFill>
                                  <a:latin typeface="Cambria Math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rgbClr val="C00000"/>
                                  </a:solidFill>
                                  <a:latin typeface="Cambria Math" charset="0"/>
                                </a:rPr>
                                <m:t>𝑭</m:t>
                              </m:r>
                            </m:sub>
                          </m:sSub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charset="0"/>
                            </a:rPr>
                            <m:t>𝟒</m:t>
                          </m:r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charset="0"/>
                            </a:rPr>
                            <m:t>𝝅</m:t>
                          </m:r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rgbClr val="C00000"/>
                                  </a:solidFill>
                                  <a:latin typeface="Cambria Math" charset="0"/>
                                </a:rPr>
                                <m:t>𝜶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rgbClr val="C00000"/>
                                  </a:solidFill>
                                  <a:latin typeface="Cambria Math" charset="0"/>
                                </a:rPr>
                                <m:t>𝒔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 smtClean="0">
                                  <a:solidFill>
                                    <a:srgbClr val="C00000"/>
                                  </a:solidFill>
                                  <a:latin typeface="Cambria Math" charset="0"/>
                                </a:rPr>
                                <m:t>𝑸</m:t>
                              </m:r>
                            </m:e>
                            <m:sup>
                              <m:r>
                                <a:rPr lang="en-US" b="1" i="1" smtClean="0">
                                  <a:solidFill>
                                    <a:srgbClr val="C00000"/>
                                  </a:solidFill>
                                  <a:latin typeface="Cambria Math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nary>
                        <m:naryPr>
                          <m:chr m:val="∑"/>
                          <m:supHide m:val="on"/>
                          <m:ctrlP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charset="0"/>
                            </a:rPr>
                            <m:t>𝒊</m:t>
                          </m:r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charset="0"/>
                            </a:rPr>
                            <m:t>,</m:t>
                          </m:r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charset="0"/>
                            </a:rPr>
                            <m:t>𝒋</m:t>
                          </m:r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charset="0"/>
                            </a:rPr>
                            <m:t>(</m:t>
                          </m:r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charset="0"/>
                            </a:rPr>
                            <m:t>𝒊</m:t>
                          </m:r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charset="0"/>
                            </a:rPr>
                            <m:t>&lt;</m:t>
                          </m:r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charset="0"/>
                            </a:rPr>
                            <m:t>𝒋</m:t>
                          </m:r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charset="0"/>
                            </a:rPr>
                            <m:t>)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𝒖</m:t>
                                  </m:r>
                                </m:e>
                              </m:acc>
                            </m:e>
                            <m:sub>
                              <m:sSubSup>
                                <m:sSubSupPr>
                                  <m:ctrlP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𝒔</m:t>
                                  </m:r>
                                </m:e>
                                <m:sub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𝒊</m:t>
                                  </m:r>
                                </m:sub>
                                <m:sup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′</m:t>
                                  </m:r>
                                </m:sup>
                              </m:sSubSup>
                            </m:sub>
                          </m:sSub>
                          <m:d>
                            <m:dPr>
                              <m:ctrlP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𝒌</m:t>
                                  </m:r>
                                </m:e>
                                <m:sub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𝒊</m:t>
                                  </m:r>
                                </m:sub>
                                <m:sup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′</m:t>
                                  </m:r>
                                </m:sup>
                              </m:sSubSup>
                            </m:e>
                          </m:d>
                          <m:sSup>
                            <m:sSupPr>
                              <m:ctrlP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charset="0"/>
                                </a:rPr>
                                <m:t>𝜸</m:t>
                              </m:r>
                            </m:e>
                            <m:sup>
                              <m: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charset="0"/>
                                </a:rPr>
                                <m:t>𝝁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charset="0"/>
                                </a:rPr>
                                <m:t>𝒖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𝒔</m:t>
                                  </m:r>
                                </m:e>
                                <m:sub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𝒊</m:t>
                                  </m:r>
                                </m:sub>
                              </m:sSub>
                            </m:sub>
                          </m:sSub>
                          <m:d>
                            <m:dPr>
                              <m:ctrlP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𝒌</m:t>
                                  </m:r>
                                </m:e>
                                <m:sub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𝒊</m:t>
                                  </m:r>
                                </m:sub>
                              </m:sSub>
                            </m:e>
                          </m:d>
                          <m:sSub>
                            <m:sSubPr>
                              <m:ctrlP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𝒖</m:t>
                                  </m:r>
                                </m:e>
                              </m:acc>
                            </m:e>
                            <m:sub>
                              <m:sSubSup>
                                <m:sSubSupPr>
                                  <m:ctrlP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𝒔</m:t>
                                  </m:r>
                                </m:e>
                                <m:sub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𝒋</m:t>
                                  </m:r>
                                </m:sub>
                                <m:sup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′</m:t>
                                  </m:r>
                                </m:sup>
                              </m:sSubSup>
                            </m:sub>
                          </m:sSub>
                          <m:d>
                            <m:dPr>
                              <m:ctrlP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𝒌</m:t>
                                  </m:r>
                                </m:e>
                                <m:sub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𝒋</m:t>
                                  </m:r>
                                </m:sub>
                                <m:sup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′</m:t>
                                  </m:r>
                                </m:sup>
                              </m:sSubSup>
                            </m:e>
                          </m:d>
                          <m:sSub>
                            <m:sSubPr>
                              <m:ctrlP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charset="0"/>
                                </a:rPr>
                                <m:t>𝜸</m:t>
                              </m:r>
                            </m:e>
                            <m:sub>
                              <m: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charset="0"/>
                                </a:rPr>
                                <m:t>𝝁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charset="0"/>
                                </a:rPr>
                                <m:t>𝒖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𝒔</m:t>
                                  </m:r>
                                </m:e>
                                <m:sub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𝒋</m:t>
                                  </m:r>
                                </m:sub>
                              </m:sSub>
                            </m:sub>
                          </m:sSub>
                          <m:r>
                            <a:rPr lang="en-US" b="1" i="1">
                              <a:solidFill>
                                <a:srgbClr val="C00000"/>
                              </a:solidFill>
                              <a:latin typeface="Cambria Math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charset="0"/>
                                </a:rPr>
                                <m:t>𝒌</m:t>
                              </m:r>
                            </m:e>
                            <m:sub>
                              <m: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charset="0"/>
                                </a:rPr>
                                <m:t>𝒋</m:t>
                              </m:r>
                            </m:sub>
                          </m:sSub>
                          <m:r>
                            <a:rPr lang="en-US" b="1" i="1">
                              <a:solidFill>
                                <a:srgbClr val="C00000"/>
                              </a:solidFill>
                              <a:latin typeface="Cambria Math" charset="0"/>
                            </a:rPr>
                            <m:t>)</m:t>
                          </m:r>
                          <m:r>
                            <m:rPr>
                              <m:nor/>
                            </m:rPr>
                            <a:rPr lang="en-US" b="1" dirty="0">
                              <a:solidFill>
                                <a:srgbClr val="C00000"/>
                              </a:solidFill>
                            </a:rPr>
                            <m:t> </m:t>
                          </m:r>
                        </m:e>
                      </m:nary>
                    </m:oMath>
                  </m:oMathPara>
                </a14:m>
                <a:endParaRPr lang="en-US" b="1" dirty="0"/>
              </a:p>
            </p:txBody>
          </p:sp>
        </mc:Choice>
        <mc:Fallback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650" y="4520074"/>
                <a:ext cx="6616377" cy="707886"/>
              </a:xfrm>
              <a:prstGeom prst="rect">
                <a:avLst/>
              </a:prstGeom>
              <a:blipFill>
                <a:blip r:embed="rId6"/>
                <a:stretch>
                  <a:fillRect t="-136842" b="-1824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 flipH="1">
            <a:off x="4132628" y="3891761"/>
            <a:ext cx="46886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[Y. Li, X. Zhao , P Maris , J. P. Vary, PLB 758(2016)]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132628" y="3000410"/>
            <a:ext cx="43301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[S. J. Brodsky, G. de </a:t>
            </a:r>
            <a:r>
              <a:rPr lang="en-US" sz="1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Teramond</a:t>
            </a:r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arXiv</a:t>
            </a:r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: 1203.4025]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31ADD5D-4AA8-1B1F-1D3D-F87608AF5DF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8475" b="4872"/>
          <a:stretch/>
        </p:blipFill>
        <p:spPr>
          <a:xfrm>
            <a:off x="670929" y="5248753"/>
            <a:ext cx="3461699" cy="159589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77DDE40-4E80-9EBC-C62B-8BCF1C00B289}"/>
              </a:ext>
            </a:extLst>
          </p:cNvPr>
          <p:cNvSpPr txBox="1"/>
          <p:nvPr/>
        </p:nvSpPr>
        <p:spPr>
          <a:xfrm>
            <a:off x="4592001" y="5552472"/>
            <a:ext cx="2962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Parameters are determined through fitting </a:t>
            </a:r>
            <a:r>
              <a:rPr lang="en-US" dirty="0">
                <a:solidFill>
                  <a:srgbClr val="0000FF"/>
                </a:solidFill>
              </a:rPr>
              <a:t>nucleon mass </a:t>
            </a:r>
            <a:r>
              <a:rPr lang="en-US" dirty="0"/>
              <a:t>and </a:t>
            </a:r>
            <a:r>
              <a:rPr lang="en-US" dirty="0">
                <a:solidFill>
                  <a:srgbClr val="0000FF"/>
                </a:solidFill>
              </a:rPr>
              <a:t>EMFFs</a:t>
            </a:r>
            <a:r>
              <a:rPr lang="en-US" dirty="0"/>
              <a:t>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B069EFB-7D7C-00D7-47E6-55D22772EA34}"/>
              </a:ext>
            </a:extLst>
          </p:cNvPr>
          <p:cNvSpPr txBox="1"/>
          <p:nvPr/>
        </p:nvSpPr>
        <p:spPr>
          <a:xfrm>
            <a:off x="4132628" y="2203909"/>
            <a:ext cx="58765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[S. Xu et al, PRD 104 094036(2021)]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C63119-5581-E1AC-61AB-29644589C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DC8-A4D3-2743-AEB8-B10DCFDD24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34BEED24-3D44-8DE4-6503-85D6774C311A}"/>
                  </a:ext>
                </a:extLst>
              </p:cNvPr>
              <p:cNvSpPr/>
              <p:nvPr/>
            </p:nvSpPr>
            <p:spPr>
              <a:xfrm>
                <a:off x="987191" y="903465"/>
                <a:ext cx="5903294" cy="4449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charset="0"/>
                                </a:rPr>
                                <m:t>𝑏𝑎𝑟𝑦𝑜𝑛</m:t>
                              </m:r>
                            </m:sub>
                          </m:sSub>
                        </m:e>
                      </m:d>
                      <m:r>
                        <a:rPr lang="en-US" sz="2000" b="0" i="1" smtClean="0">
                          <a:latin typeface="Cambria Math" charset="0"/>
                        </a:rPr>
                        <m:t>=|</m:t>
                      </m:r>
                      <m:d>
                        <m:dPr>
                          <m:begChr m:val=""/>
                          <m:endChr m:val="⟩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charset="0"/>
                            </a:rPr>
                            <m:t>𝑞𝑞𝑞</m:t>
                          </m:r>
                        </m:e>
                      </m:d>
                      <m:r>
                        <a:rPr lang="en-US" sz="2000" b="0" i="1" smtClean="0">
                          <a:latin typeface="Cambria Math" charset="0"/>
                        </a:rPr>
                        <m:t>+</m:t>
                      </m:r>
                      <m:d>
                        <m:dPr>
                          <m:begChr m:val="|"/>
                          <m:endChr m:val="⟩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charset="0"/>
                            </a:rPr>
                            <m:t>𝑞𝑞𝑞𝑔</m:t>
                          </m:r>
                        </m:e>
                      </m:d>
                      <m:r>
                        <a:rPr lang="en-US" sz="2000" b="0" i="1" smtClean="0">
                          <a:latin typeface="Cambria Math" charset="0"/>
                        </a:rPr>
                        <m:t>+</m:t>
                      </m:r>
                      <m:d>
                        <m:dPr>
                          <m:begChr m:val="|"/>
                          <m:endChr m:val="⟩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charset="0"/>
                            </a:rPr>
                            <m:t>𝑞𝑞𝑞</m:t>
                          </m:r>
                          <m:r>
                            <a:rPr lang="en-US" sz="2000" b="0" i="1" smtClean="0">
                              <a:latin typeface="Cambria Math" charset="0"/>
                            </a:rPr>
                            <m:t> </m:t>
                          </m:r>
                          <m:r>
                            <a:rPr lang="en-US" sz="2000" b="0" i="1" smtClean="0">
                              <a:latin typeface="Cambria Math" charset="0"/>
                            </a:rPr>
                            <m:t>𝑞</m:t>
                          </m:r>
                          <m:acc>
                            <m:accPr>
                              <m:chr m:val="̅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b="0" i="1" smtClean="0">
                                  <a:latin typeface="Cambria Math" charset="0"/>
                                </a:rPr>
                                <m:t>𝑞</m:t>
                              </m:r>
                            </m:e>
                          </m:acc>
                        </m:e>
                      </m:d>
                      <m:r>
                        <a:rPr lang="en-US" sz="2000" b="0" i="1" smtClean="0">
                          <a:latin typeface="Cambria Math" charset="0"/>
                        </a:rPr>
                        <m:t>+ ⋅⋅⋅</m:t>
                      </m:r>
                      <m:r>
                        <a:rPr lang="en-US" sz="2000" i="1">
                          <a:latin typeface="Cambria Math" charset="0"/>
                        </a:rPr>
                        <m:t>⋅⋅⋅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34BEED24-3D44-8DE4-6503-85D6774C311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7191" y="903465"/>
                <a:ext cx="5903294" cy="444930"/>
              </a:xfrm>
              <a:prstGeom prst="rect">
                <a:avLst/>
              </a:prstGeom>
              <a:blipFill>
                <a:blip r:embed="rId8"/>
                <a:stretch>
                  <a:fillRect t="-150000" b="-2194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EA954D8-FAEE-EF0F-C09B-3A9652D6AEFD}"/>
              </a:ext>
            </a:extLst>
          </p:cNvPr>
          <p:cNvCxnSpPr/>
          <p:nvPr/>
        </p:nvCxnSpPr>
        <p:spPr>
          <a:xfrm>
            <a:off x="3464145" y="903465"/>
            <a:ext cx="0" cy="444930"/>
          </a:xfrm>
          <a:prstGeom prst="line">
            <a:avLst/>
          </a:prstGeom>
          <a:ln w="4445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1581469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tailEnd type="none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72731</TotalTime>
  <Words>1838</Words>
  <Application>Microsoft Macintosh PowerPoint</Application>
  <PresentationFormat>On-screen Show (4:3)</PresentationFormat>
  <Paragraphs>335</Paragraphs>
  <Slides>31</Slides>
  <Notes>9</Notes>
  <HiddenSlides>3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8" baseType="lpstr">
      <vt:lpstr>CMBX5</vt:lpstr>
      <vt:lpstr>CMR10</vt:lpstr>
      <vt:lpstr>CMR5</vt:lpstr>
      <vt:lpstr>CMTI7</vt:lpstr>
      <vt:lpstr>NimbusRomNo9L</vt:lpstr>
      <vt:lpstr>宋体</vt:lpstr>
      <vt:lpstr>Times</vt:lpstr>
      <vt:lpstr>Arial</vt:lpstr>
      <vt:lpstr>Calibri</vt:lpstr>
      <vt:lpstr>Calibri Light</vt:lpstr>
      <vt:lpstr>Cambria Math</vt:lpstr>
      <vt:lpstr>Wingdings</vt:lpstr>
      <vt:lpstr>2_Office Theme</vt:lpstr>
      <vt:lpstr>Office Theme</vt:lpstr>
      <vt:lpstr>1_Office Theme</vt:lpstr>
      <vt:lpstr>3_Office Theme</vt:lpstr>
      <vt:lpstr>Equation</vt:lpstr>
      <vt:lpstr>Proton Structure  from A Light-front Hamiltonian Approach </vt:lpstr>
      <vt:lpstr>Outline</vt:lpstr>
      <vt:lpstr>Fundamental Questions: Emergence</vt:lpstr>
      <vt:lpstr>Hamiltonian Formalism</vt:lpstr>
      <vt:lpstr>Light-front Time</vt:lpstr>
      <vt:lpstr>PowerPoint Presentation</vt:lpstr>
      <vt:lpstr>PowerPoint Presentation</vt:lpstr>
      <vt:lpstr>PowerPoint Presentation</vt:lpstr>
      <vt:lpstr>Light-Front Hamiltonian (Model I)</vt:lpstr>
      <vt:lpstr>Nucleon Form Factor</vt:lpstr>
      <vt:lpstr>Parton Distribution Functions</vt:lpstr>
      <vt:lpstr>PowerPoint Presentation</vt:lpstr>
      <vt:lpstr>Transverse Moment Dependent Distributions (TMD)</vt:lpstr>
      <vt:lpstr>Light-Front Hamiltonian (Model II)</vt:lpstr>
      <vt:lpstr>Light-Front Hamiltonian (Model I)</vt:lpstr>
      <vt:lpstr>PowerPoint Presentation</vt:lpstr>
      <vt:lpstr>PowerPoint Presentation</vt:lpstr>
      <vt:lpstr>Angular Momentum Distributions</vt:lpstr>
      <vt:lpstr>PowerPoint Presentation</vt:lpstr>
      <vt:lpstr>PowerPoint Presentation</vt:lpstr>
      <vt:lpstr>Orbital angular momentum distributions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</vt:lpstr>
      <vt:lpstr>PowerPoint Presentation</vt:lpstr>
      <vt:lpstr>Nucleon Gravitational Form Factor</vt:lpstr>
      <vt:lpstr>Nucleon Gravitational Form Factor</vt:lpstr>
      <vt:lpstr>Angular Momentum Distribution</vt:lpstr>
    </vt:vector>
  </TitlesOfParts>
  <Company>Iowa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James Vary</dc:creator>
  <cp:lastModifiedBy>Zhao, Xingbo</cp:lastModifiedBy>
  <cp:revision>1758</cp:revision>
  <cp:lastPrinted>2012-09-06T19:53:45Z</cp:lastPrinted>
  <dcterms:created xsi:type="dcterms:W3CDTF">2012-07-05T06:32:33Z</dcterms:created>
  <dcterms:modified xsi:type="dcterms:W3CDTF">2022-11-07T12:31:20Z</dcterms:modified>
</cp:coreProperties>
</file>