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ink/ink23.xml" ContentType="application/inkml+xml"/>
  <Override PartName="/ppt/ink/ink24.xml" ContentType="application/inkml+xml"/>
  <Override PartName="/ppt/ink/ink25.xml" ContentType="application/inkml+xml"/>
  <Override PartName="/ppt/ink/ink26.xml" ContentType="application/inkml+xml"/>
  <Override PartName="/ppt/ink/ink27.xml" ContentType="application/inkml+xml"/>
  <Override PartName="/ppt/ink/ink28.xml" ContentType="application/inkml+xml"/>
  <Override PartName="/ppt/ink/ink29.xml" ContentType="application/inkml+xml"/>
  <Override PartName="/ppt/ink/ink30.xml" ContentType="application/inkml+xml"/>
  <Override PartName="/ppt/ink/ink31.xml" ContentType="application/inkml+xml"/>
  <Override PartName="/ppt/ink/ink32.xml" ContentType="application/inkml+xml"/>
  <Override PartName="/ppt/ink/ink33.xml" ContentType="application/inkml+xml"/>
  <Override PartName="/ppt/ink/ink34.xml" ContentType="application/inkml+xml"/>
  <Override PartName="/ppt/ink/ink35.xml" ContentType="application/inkml+xml"/>
  <Override PartName="/ppt/ink/ink36.xml" ContentType="application/inkml+xml"/>
  <Override PartName="/ppt/ink/ink37.xml" ContentType="application/inkml+xml"/>
  <Override PartName="/ppt/ink/ink38.xml" ContentType="application/inkml+xml"/>
  <Override PartName="/ppt/ink/ink39.xml" ContentType="application/inkml+xml"/>
  <Override PartName="/ppt/ink/ink40.xml" ContentType="application/inkml+xml"/>
  <Override PartName="/ppt/ink/ink41.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0"/>
  </p:notesMasterIdLst>
  <p:handoutMasterIdLst>
    <p:handoutMasterId r:id="rId71"/>
  </p:handoutMasterIdLst>
  <p:sldIdLst>
    <p:sldId id="296" r:id="rId2"/>
    <p:sldId id="300" r:id="rId3"/>
    <p:sldId id="301" r:id="rId4"/>
    <p:sldId id="305" r:id="rId5"/>
    <p:sldId id="306" r:id="rId6"/>
    <p:sldId id="308" r:id="rId7"/>
    <p:sldId id="310" r:id="rId8"/>
    <p:sldId id="311" r:id="rId9"/>
    <p:sldId id="304" r:id="rId10"/>
    <p:sldId id="309" r:id="rId11"/>
    <p:sldId id="365" r:id="rId12"/>
    <p:sldId id="316" r:id="rId13"/>
    <p:sldId id="313" r:id="rId14"/>
    <p:sldId id="314" r:id="rId15"/>
    <p:sldId id="370" r:id="rId16"/>
    <p:sldId id="315" r:id="rId17"/>
    <p:sldId id="385" r:id="rId18"/>
    <p:sldId id="377" r:id="rId19"/>
    <p:sldId id="303" r:id="rId20"/>
    <p:sldId id="376" r:id="rId21"/>
    <p:sldId id="339" r:id="rId22"/>
    <p:sldId id="340" r:id="rId23"/>
    <p:sldId id="341" r:id="rId24"/>
    <p:sldId id="343" r:id="rId25"/>
    <p:sldId id="344" r:id="rId26"/>
    <p:sldId id="345" r:id="rId27"/>
    <p:sldId id="328" r:id="rId28"/>
    <p:sldId id="372" r:id="rId29"/>
    <p:sldId id="378" r:id="rId30"/>
    <p:sldId id="329" r:id="rId31"/>
    <p:sldId id="258" r:id="rId32"/>
    <p:sldId id="262" r:id="rId33"/>
    <p:sldId id="260" r:id="rId34"/>
    <p:sldId id="263" r:id="rId35"/>
    <p:sldId id="331" r:id="rId36"/>
    <p:sldId id="380" r:id="rId37"/>
    <p:sldId id="332" r:id="rId38"/>
    <p:sldId id="354" r:id="rId39"/>
    <p:sldId id="356" r:id="rId40"/>
    <p:sldId id="334" r:id="rId41"/>
    <p:sldId id="336" r:id="rId42"/>
    <p:sldId id="352" r:id="rId43"/>
    <p:sldId id="382" r:id="rId44"/>
    <p:sldId id="330" r:id="rId45"/>
    <p:sldId id="323" r:id="rId46"/>
    <p:sldId id="325" r:id="rId47"/>
    <p:sldId id="326" r:id="rId48"/>
    <p:sldId id="327" r:id="rId49"/>
    <p:sldId id="324" r:id="rId50"/>
    <p:sldId id="333" r:id="rId51"/>
    <p:sldId id="338" r:id="rId52"/>
    <p:sldId id="383" r:id="rId53"/>
    <p:sldId id="384" r:id="rId54"/>
    <p:sldId id="361" r:id="rId55"/>
    <p:sldId id="360" r:id="rId56"/>
    <p:sldId id="363" r:id="rId57"/>
    <p:sldId id="364" r:id="rId58"/>
    <p:sldId id="373" r:id="rId59"/>
    <p:sldId id="374" r:id="rId60"/>
    <p:sldId id="375" r:id="rId61"/>
    <p:sldId id="371" r:id="rId62"/>
    <p:sldId id="366" r:id="rId63"/>
    <p:sldId id="367" r:id="rId64"/>
    <p:sldId id="317" r:id="rId65"/>
    <p:sldId id="318" r:id="rId66"/>
    <p:sldId id="319" r:id="rId67"/>
    <p:sldId id="320" r:id="rId68"/>
    <p:sldId id="321" r:id="rId6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1266657A-F34F-4944-B255-13B7A06DCAAF}">
          <p14:sldIdLst>
            <p14:sldId id="296"/>
            <p14:sldId id="300"/>
          </p14:sldIdLst>
        </p14:section>
        <p14:section name="Introduction to the DRDs Collaborations" id="{4B02E9CD-EB53-4B0A-BEEC-13D35A091C44}">
          <p14:sldIdLst>
            <p14:sldId id="301"/>
            <p14:sldId id="305"/>
            <p14:sldId id="306"/>
            <p14:sldId id="308"/>
            <p14:sldId id="310"/>
            <p14:sldId id="311"/>
          </p14:sldIdLst>
        </p14:section>
        <p14:section name="The DRD1 Collaboration on gaseous detector technologies" id="{56459C73-7EC7-4736-AA71-A31309D6FF4B}">
          <p14:sldIdLst>
            <p14:sldId id="304"/>
            <p14:sldId id="309"/>
            <p14:sldId id="365"/>
            <p14:sldId id="316"/>
            <p14:sldId id="313"/>
            <p14:sldId id="314"/>
            <p14:sldId id="370"/>
            <p14:sldId id="315"/>
            <p14:sldId id="385"/>
            <p14:sldId id="377"/>
          </p14:sldIdLst>
        </p14:section>
        <p14:section name="The experience within the Micro Pattern Gas Detector Community: the RD51 Collaboration" id="{897003BD-EE89-4907-94E5-0B8C9A09DAB1}">
          <p14:sldIdLst>
            <p14:sldId id="303"/>
            <p14:sldId id="376"/>
          </p14:sldIdLst>
        </p14:section>
        <p14:section name="Modelling and Simulation" id="{694B6589-1882-4AD7-8E6E-FF39AF7036C0}">
          <p14:sldIdLst>
            <p14:sldId id="339"/>
            <p14:sldId id="340"/>
            <p14:sldId id="341"/>
            <p14:sldId id="343"/>
            <p14:sldId id="344"/>
            <p14:sldId id="345"/>
          </p14:sldIdLst>
        </p14:section>
        <p14:section name="Electronics" id="{9F902F5A-2B62-486B-8AAE-AEE1C453AD1E}">
          <p14:sldIdLst>
            <p14:sldId id="328"/>
            <p14:sldId id="372"/>
            <p14:sldId id="378"/>
            <p14:sldId id="329"/>
            <p14:sldId id="258"/>
            <p14:sldId id="262"/>
            <p14:sldId id="260"/>
            <p14:sldId id="263"/>
          </p14:sldIdLst>
        </p14:section>
        <p14:section name="Production" id="{3D353823-0827-41A3-9FA5-DDEE11B26FA8}">
          <p14:sldIdLst>
            <p14:sldId id="331"/>
            <p14:sldId id="380"/>
            <p14:sldId id="332"/>
            <p14:sldId id="354"/>
            <p14:sldId id="356"/>
          </p14:sldIdLst>
        </p14:section>
        <p14:section name="Test Beam" id="{3818D5E7-3EF6-4CA2-913C-4F45C4769349}">
          <p14:sldIdLst>
            <p14:sldId id="334"/>
            <p14:sldId id="336"/>
            <p14:sldId id="352"/>
            <p14:sldId id="382"/>
          </p14:sldIdLst>
        </p14:section>
        <p14:section name="Common Projects" id="{9DC6E06F-5C42-4004-96E3-E8BCEB1BBE0A}">
          <p14:sldIdLst>
            <p14:sldId id="330"/>
            <p14:sldId id="323"/>
            <p14:sldId id="325"/>
            <p14:sldId id="326"/>
            <p14:sldId id="327"/>
            <p14:sldId id="324"/>
            <p14:sldId id="333"/>
          </p14:sldIdLst>
        </p14:section>
        <p14:section name="Work Packages" id="{3F449876-96B2-4462-A4E4-BAB6BDFBC375}">
          <p14:sldIdLst>
            <p14:sldId id="338"/>
            <p14:sldId id="383"/>
            <p14:sldId id="384"/>
            <p14:sldId id="361"/>
            <p14:sldId id="360"/>
            <p14:sldId id="363"/>
            <p14:sldId id="364"/>
          </p14:sldIdLst>
        </p14:section>
        <p14:section name="Summary" id="{05D49483-E3AD-43B0-B7F8-EC7FA42BE9D5}">
          <p14:sldIdLst>
            <p14:sldId id="373"/>
            <p14:sldId id="374"/>
            <p14:sldId id="375"/>
            <p14:sldId id="371"/>
          </p14:sldIdLst>
        </p14:section>
        <p14:section name="Backup" id="{727E5F38-99C7-4438-A33D-3C71665C2870}">
          <p14:sldIdLst>
            <p14:sldId id="366"/>
            <p14:sldId id="367"/>
            <p14:sldId id="317"/>
            <p14:sldId id="318"/>
            <p14:sldId id="319"/>
            <p14:sldId id="320"/>
            <p14:sldId id="321"/>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3030"/>
    <a:srgbClr val="2F2F2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86"/>
  </p:normalViewPr>
  <p:slideViewPr>
    <p:cSldViewPr snapToGrid="0" snapToObjects="1">
      <p:cViewPr varScale="1">
        <p:scale>
          <a:sx n="86" d="100"/>
          <a:sy n="86" d="100"/>
        </p:scale>
        <p:origin x="562" y="5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50" d="100"/>
        <a:sy n="50" d="100"/>
      </p:scale>
      <p:origin x="0" y="-14875"/>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commentAuthors" Target="commentAuthor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9/10/2024</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9-09T05:32:05.434"/>
    </inkml:context>
    <inkml:brush xml:id="br0">
      <inkml:brushProperty name="width" value="0.3" units="cm"/>
      <inkml:brushProperty name="height" value="0.6" units="cm"/>
      <inkml:brushProperty name="color" value="#F6D720"/>
      <inkml:brushProperty name="tip" value="rectangle"/>
      <inkml:brushProperty name="rasterOp" value="maskPen"/>
      <inkml:brushProperty name="ignorePressure" value="1"/>
    </inkml:brush>
  </inkml:definitions>
  <inkml:trace contextRef="#ctx0" brushRef="#br0">1 21,'1222'8,"-1062"11,-61-6,194 1,209-26,-367 3,111-3,1398 24,-1396-2,89 0,573-19,-881 6,-1 0,0-2,30-9,-32 7,1 1,0 2,49-4,1829 16,-235-2,-1258 18,-212-15,219 2,-283-14,104-3,-135-5,22 0,-107 9,0-1,-1 0,1-2,34-12,-33 11,-1 1</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9-08T09:22:21.250"/>
    </inkml:context>
    <inkml:brush xml:id="br0">
      <inkml:brushProperty name="width" value="0.3" units="cm"/>
      <inkml:brushProperty name="height" value="0.6" units="cm"/>
      <inkml:brushProperty name="color" value="#F6D720"/>
      <inkml:brushProperty name="tip" value="rectangle"/>
      <inkml:brushProperty name="rasterOp" value="maskPen"/>
      <inkml:brushProperty name="ignorePressure" value="1"/>
    </inkml:brush>
  </inkml:definitions>
  <inkml:trace contextRef="#ctx0" brushRef="#br0">0 72,'36'1,"239"9,109 2,-127 0,-190-7,575 5,-351-12,-222 3,-13 1,0-3,86-11,40-8,-84 12,318-1,-215 11,1290-12,-1333 0,45 0,-166 12,32 1,108-9,534-15,-365 23,-200-4,205-5,371-9,-354 18,1256 0,-1584 0,50 10,-49-6,49 2,375 22,-254-16,-112-9,1 4,-52-3,64-2,-69-5,56-3,181 17,-161-2,211-10,-107-4,1416 8,-1086-6</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9-08T09:22:27.250"/>
    </inkml:context>
    <inkml:brush xml:id="br0">
      <inkml:brushProperty name="width" value="0.3" units="cm"/>
      <inkml:brushProperty name="height" value="0.6" units="cm"/>
      <inkml:brushProperty name="color" value="#F6D720"/>
      <inkml:brushProperty name="tip" value="rectangle"/>
      <inkml:brushProperty name="rasterOp" value="maskPen"/>
      <inkml:brushProperty name="ignorePressure" value="1"/>
    </inkml:brush>
  </inkml:definitions>
  <inkml:trace contextRef="#ctx0" brushRef="#br0">0 0,'1'0,"641"8,554 9,-424-12,-637 7,-17 0,79 11,-132-12,114 3,1648-9,-1737 4,102-3,-100-5,100 13,59 0,-116-10,-27 6,-63-4,68 0,-64-8,98-2,187 18,-90 10,272-8,301-27,-757 8,-1-2,118-27,-120 22,2 1,-1 3,69 3,57-6,289-3,-215 13,310 5,45 12,-146-20,482-6,-933 7,598-53,-533 46,125 2,-26 3,-156 2,-1-1,1-1,-1-1,0-2,39-13</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9-08T09:22:43.012"/>
    </inkml:context>
    <inkml:brush xml:id="br0">
      <inkml:brushProperty name="width" value="0.3" units="cm"/>
      <inkml:brushProperty name="height" value="0.6" units="cm"/>
      <inkml:brushProperty name="color" value="#F6D720"/>
      <inkml:brushProperty name="tip" value="rectangle"/>
      <inkml:brushProperty name="rasterOp" value="maskPen"/>
      <inkml:brushProperty name="ignorePressure" value="1"/>
    </inkml:brush>
  </inkml:definitions>
  <inkml:trace contextRef="#ctx0" brushRef="#br0">1 175,'45'0,"153"0,662-7,-824 4,0-1,45-12,-50 9,0 1,0 2,54-2,-41 8,-7 1,1-3,0 0,56-10,-15 0,0 3,0 3,83 7,31 0,311 20,-250-4,252-10,-126-4,-277-2,662 44,-697-39,371 41,3-37,37-23,-102-8,-162 12,-121-2,55-4,-85 9,87-17,25-3,357 3,545 16,-966-6,217 9,-123 5,2254-13,-780 6,-1417-7,66 1,113 8,-289-10,-87 5,81 2,390 3,-152-23,31-2,-246 18,75 0,192 15,-295 7,-96-7,83 0,499-6,-528 10,-13 0</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9-08T09:22:48.600"/>
    </inkml:context>
    <inkml:brush xml:id="br0">
      <inkml:brushProperty name="width" value="0.3" units="cm"/>
      <inkml:brushProperty name="height" value="0.6" units="cm"/>
      <inkml:brushProperty name="color" value="#F6D720"/>
      <inkml:brushProperty name="tip" value="rectangle"/>
      <inkml:brushProperty name="rasterOp" value="maskPen"/>
      <inkml:brushProperty name="ignorePressure" value="1"/>
    </inkml:brush>
  </inkml:definitions>
  <inkml:trace contextRef="#ctx0" brushRef="#br0">0 27,'1'0,"734"7,-532 2,202 0,-338-9,-21 0,-1-2,48-7,-19 0,1 3,108 5,3 1,-133 1,97 12,-93-5,79-1,331-2,-334 3,189 5,455-21,-505-6,38 0,-292 12,0 0,-1-1,1 0,19-8,-19 6,0 0,0 1,0 1,23-1,942 9,-947-4,110 10,-92-5,66-1,7 1,1166 8,-706-15,-489 6,108 19,-25-2,-80-11,-29-2,143-2,-116-8,-67 3,0-3,0 0,42-8,-16 0,0 3,0 2,92 7,9-2,-119-1,-16 0,-1 0,1-2,38-7,118-25,-128 23,-27 5,1 0,0 2,0 1,41 0,-54 3,-1-1,1 0,-1-1,22-5,-22 3,1 1,-1 1,1 1,25-1,31 3</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9-08T09:22:54.616"/>
    </inkml:context>
    <inkml:brush xml:id="br0">
      <inkml:brushProperty name="width" value="0.3" units="cm"/>
      <inkml:brushProperty name="height" value="0.6" units="cm"/>
      <inkml:brushProperty name="color" value="#F6D720"/>
      <inkml:brushProperty name="tip" value="rectangle"/>
      <inkml:brushProperty name="rasterOp" value="maskPen"/>
      <inkml:brushProperty name="ignorePressure" value="1"/>
    </inkml:brush>
  </inkml:definitions>
  <inkml:trace contextRef="#ctx0" brushRef="#br0">1 174,'180'-1,"240"-11,55-1,-383 14,12 0,103-12,-153 4,420-30,-443 35,-1-2,0 0,0-2,44-15,-46 12,0 1,1 2,0 0,1 2,31 0,-6 7,-27-1,1-1,-1-2,55-7,-22 0,0 1,1 4,94 6,-56 0,161 12,-5-1,441 0,-322-14,-159 2,159 4,-258-2,719 11,-582-2,-4 0,-213-13,57-2,138 16,-158-7,78-3,-85-4,119 15,-42 12,-37-6,141 10,306-26,-272-6,-198 2,52 0,160-18,-104 9,-128 7,73-8,-3-4,242 10,-147 6,1476-7,-887 3,-794 0,1-2,0-1,45-13,-46 10,-1 2,1 0,1 1,29 0,1434 6,-1129-3,-318-1,-1-2,44-10,-27 4,30 0,156 3,-133 7</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9-08T09:23:02.224"/>
    </inkml:context>
    <inkml:brush xml:id="br0">
      <inkml:brushProperty name="width" value="0.3" units="cm"/>
      <inkml:brushProperty name="height" value="0.6" units="cm"/>
      <inkml:brushProperty name="color" value="#F6D720"/>
      <inkml:brushProperty name="tip" value="rectangle"/>
      <inkml:brushProperty name="rasterOp" value="maskPen"/>
      <inkml:brushProperty name="ignorePressure" value="1"/>
    </inkml:brush>
  </inkml:definitions>
  <inkml:trace contextRef="#ctx0" brushRef="#br0">0 100,'137'0,"2771"4,-2615 9,-112-2,-26 3,55 0,-158-12,-1 2,51 11,30 4,205 23,126-31,-226-13,-127 3,185 5,-154 4,111 1,193-6,-71 24,208-18,-294-13,1978 4,-2009-3,-188-3,118-20,-120 13,-11 5,0 3,59 4,-52 0,77-7,87-11,242 15,-164 4,1200 4,-372 12,675-12,-1104 10,-319-15,-151-1,298-37,-285-3,-125 18,142-8,-170 21,-1-3,93-26,79-12,-154 30,31-2,417 7,-295 14,-96 1,29 0,180 0,1177 8,-1338 3,34 1,-7 0,-22 0,342 38,72 2,-423-42,23-1,435-14,-219 2,258-30,119 20,-435 15,-277-3,356-7,-133-9,-121 10,237-10,-316 17,378-1</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9-08T09:23:05.268"/>
    </inkml:context>
    <inkml:brush xml:id="br0">
      <inkml:brushProperty name="width" value="0.3" units="cm"/>
      <inkml:brushProperty name="height" value="0.6" units="cm"/>
      <inkml:brushProperty name="color" value="#F6D720"/>
      <inkml:brushProperty name="tip" value="rectangle"/>
      <inkml:brushProperty name="rasterOp" value="maskPen"/>
      <inkml:brushProperty name="ignorePressure" value="1"/>
    </inkml:brush>
  </inkml:definitions>
  <inkml:trace contextRef="#ctx0" brushRef="#br0">1 0,'147'0,"123"0,46 0,14 0,582 3,-893-1,0 0,35 8,-34-5,0-1,31 2,19-5,-1 4,0 3,0 2,67 20,-92-18,1-3,-1-1,65 2,136-10,-36-2,-104 2,81 6,527 12,-441-20,-252 0,0 0,0-1,-1-1,27-9,-25 7,1 1,1 0,25-2</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9-08T09:23:09.180"/>
    </inkml:context>
    <inkml:brush xml:id="br0">
      <inkml:brushProperty name="width" value="0.3" units="cm"/>
      <inkml:brushProperty name="height" value="0.6" units="cm"/>
      <inkml:brushProperty name="color" value="#F6D720"/>
      <inkml:brushProperty name="tip" value="rectangle"/>
      <inkml:brushProperty name="rasterOp" value="maskPen"/>
      <inkml:brushProperty name="ignorePressure" value="1"/>
    </inkml:brush>
  </inkml:definitions>
  <inkml:trace contextRef="#ctx0" brushRef="#br0">0 89,'1'-1,"-1"0,0 0,1 1,-1-1,1 0,-1 0,1 0,-1 0,1 0,0 1,-1-1,1 0,0 1,0-1,0 0,-1 1,1-1,0 1,0-1,0 1,0-1,0 1,0 0,2-1,27 0,-13 1,510-32,-237 17,341 7,-303 9,580 6,-842-1,88 20,-85-13,77 5,324-19,-325-4,-47-5,128 2,-212 7,-1-1,0 0,0-1,0 0,0-2,20-7,-12 3,68-17</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9-08T09:23:13.986"/>
    </inkml:context>
    <inkml:brush xml:id="br0">
      <inkml:brushProperty name="width" value="0.3" units="cm"/>
      <inkml:brushProperty name="height" value="0.6" units="cm"/>
      <inkml:brushProperty name="color" value="#F6D720"/>
      <inkml:brushProperty name="tip" value="rectangle"/>
      <inkml:brushProperty name="rasterOp" value="maskPen"/>
      <inkml:brushProperty name="ignorePressure" value="1"/>
    </inkml:brush>
  </inkml:definitions>
  <inkml:trace contextRef="#ctx0" brushRef="#br0">1 71,'422'12,"126"16,-508-26,918 2,-728-7,-94-9,-89 6,62 0,1456 8,-1366-3,-37-11,22 0,910 8,-90-7,-998 11,623 34,-57-23,-328-13,387 7,-531-1,157 26,-87-4,2-7,196-3,907-8,-585 9,-637-18,140-4,-115-5,-51 5,0 2,40 0,5 2,1-4,-1-3,83-20,-155 28,28-4,50 0,-13 1,-36 0,-1-2,0 0,0-2,37-14,39-27,10-2</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9-08T09:57:18.641"/>
    </inkml:context>
    <inkml:brush xml:id="br0">
      <inkml:brushProperty name="width" value="0.3" units="cm"/>
      <inkml:brushProperty name="height" value="0.6" units="cm"/>
      <inkml:brushProperty name="color" value="#F6D720"/>
      <inkml:brushProperty name="tip" value="rectangle"/>
      <inkml:brushProperty name="rasterOp" value="maskPen"/>
      <inkml:brushProperty name="ignorePressure" value="1"/>
    </inkml:brush>
  </inkml:definitions>
  <inkml:trace contextRef="#ctx0" brushRef="#br0">0 1,'1134'8,"-150"8</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9-09T05:32:11.910"/>
    </inkml:context>
    <inkml:brush xml:id="br0">
      <inkml:brushProperty name="width" value="0.3" units="cm"/>
      <inkml:brushProperty name="height" value="0.6" units="cm"/>
      <inkml:brushProperty name="color" value="#F6D720"/>
      <inkml:brushProperty name="tip" value="rectangle"/>
      <inkml:brushProperty name="rasterOp" value="maskPen"/>
      <inkml:brushProperty name="ignorePressure" value="1"/>
    </inkml:brush>
  </inkml:definitions>
  <inkml:trace contextRef="#ctx0" brushRef="#br0">0 74,'25'0,"24"1,0-2,66-11,-61 5,1 2,58 2,-23 2,-60 0,1080-20,-632 27,-306 7,26 1,153 8,-186-8,195-8,37 3,334 6,-365-17,-314 4,-15-1,0-1,55-7,64-14,179-2,159 24,-126 2,439-7,254-3,-104-12,-583 13,-252-3,-66 3,67 2,364-1,15-11,-254 16,-53 0,71 3,119 23,185 1,930-38,-523 7,-854-5,-80 4,69 1</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9-08T09:57:43.815"/>
    </inkml:context>
    <inkml:brush xml:id="br0">
      <inkml:brushProperty name="width" value="0.3" units="cm"/>
      <inkml:brushProperty name="height" value="0.6" units="cm"/>
      <inkml:brushProperty name="color" value="#F6D720"/>
      <inkml:brushProperty name="tip" value="rectangle"/>
      <inkml:brushProperty name="rasterOp" value="maskPen"/>
      <inkml:brushProperty name="ignorePressure" value="1"/>
    </inkml:brush>
  </inkml:definitions>
  <inkml:trace contextRef="#ctx0" brushRef="#br0">1 1,'104'0,"152"9,167 40,8 0,-396-47,-1 2,1 1,40 11,-42-10,0-1,1-1,-1-1,1-3,48-4,32 1,-47 6,-38-1,-1-1,1-1,0-1,-1-2,40-8,-40 5,0 1,0 2,1 1,45 3,24-3,-75 0,1-1,-1-1,0-1,43-15,-17-1</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9-08T09:57:46.671"/>
    </inkml:context>
    <inkml:brush xml:id="br0">
      <inkml:brushProperty name="width" value="0.3" units="cm"/>
      <inkml:brushProperty name="height" value="0.6" units="cm"/>
      <inkml:brushProperty name="color" value="#F6D720"/>
      <inkml:brushProperty name="tip" value="rectangle"/>
      <inkml:brushProperty name="rasterOp" value="maskPen"/>
      <inkml:brushProperty name="ignorePressure" value="1"/>
    </inkml:brush>
  </inkml:definitions>
  <inkml:trace contextRef="#ctx0" brushRef="#br0">0 0,'74'0,"47"1,41 3,42 2,26 3,14 5,8 4,-1 0,-9 3,-18 1,1013 16,-1078-35,43 6,16 6,0 0,-11 1,-61-5,550 15,-686-27,0-1,-1 0,1-1,-1 0,1-1,-1 0,0 0,16-11,17-7,-29 15,-3 2,0 0,0 1,1 0,0 0,-1 1,1 1,22-3</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9-08T09:57:48.823"/>
    </inkml:context>
    <inkml:brush xml:id="br0">
      <inkml:brushProperty name="width" value="0.3" units="cm"/>
      <inkml:brushProperty name="height" value="0.6" units="cm"/>
      <inkml:brushProperty name="color" value="#F6D720"/>
      <inkml:brushProperty name="tip" value="rectangle"/>
      <inkml:brushProperty name="rasterOp" value="maskPen"/>
      <inkml:brushProperty name="ignorePressure" value="1"/>
    </inkml:brush>
  </inkml:definitions>
  <inkml:trace contextRef="#ctx0" brushRef="#br0">1 1,'80'0,"136"0,74 0,-122 4,10 1,8 1,189 0,445 28,-648-12,9 0,-45-12,323 7,79-26,-506 6,-1-1,58-16,-42 8,-16 8,-26 4,1-1,0 1,-1-1,1-1,0 1,-1-1,8-3</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9-08T09:57:54.939"/>
    </inkml:context>
    <inkml:brush xml:id="br0">
      <inkml:brushProperty name="width" value="0.3" units="cm"/>
      <inkml:brushProperty name="height" value="0.6" units="cm"/>
      <inkml:brushProperty name="color" value="#F6D720"/>
      <inkml:brushProperty name="tip" value="rectangle"/>
      <inkml:brushProperty name="rasterOp" value="maskPen"/>
      <inkml:brushProperty name="ignorePressure" value="1"/>
    </inkml:brush>
  </inkml:definitions>
  <inkml:trace contextRef="#ctx0" brushRef="#br0">1 101,'85'5,"104"19,87 10,5 0,432-3,326-29,-730 7,239 1,-123-15,-354-1,110-23,-107 15,90-5,-147 17,-1-1,1-1,0 0,-1-1,0-1,17-8,-13 5,2 1,38-9,71-2,-83 15,0-3,65-19,-67 13,1 2,1 2,66-4,146 10,560 12,-560 1,147 2,274-16,-421 5,-244-1,573-8,-441-1,80 0,-67 10,93-1,1912 0</inkml:trace>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9-10T20:03:04.370"/>
    </inkml:context>
    <inkml:brush xml:id="br0">
      <inkml:brushProperty name="width" value="0.3" units="cm"/>
      <inkml:brushProperty name="height" value="0.6" units="cm"/>
      <inkml:brushProperty name="color" value="#F6D720"/>
      <inkml:brushProperty name="tip" value="rectangle"/>
      <inkml:brushProperty name="rasterOp" value="maskPen"/>
      <inkml:brushProperty name="ignorePressure" value="1"/>
    </inkml:brush>
  </inkml:definitions>
  <inkml:trace contextRef="#ctx0" brushRef="#br0">0 34,'66'-1,"251"2,599-20,-590 12,-298 7,1897 4,-1702 16,-155-11,27 1,190-4,-70-5,-193-1,-1-1,1-1,-1-1,0-1,0-1,0 0,-1-2,34-15,-40 13</inkml:trace>
</inkml:ink>
</file>

<file path=ppt/ink/ink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9-10T20:04:17.547"/>
    </inkml:context>
    <inkml:brush xml:id="br0">
      <inkml:brushProperty name="width" value="0.3" units="cm"/>
      <inkml:brushProperty name="height" value="0.6" units="cm"/>
      <inkml:brushProperty name="color" value="#F6D720"/>
      <inkml:brushProperty name="tip" value="rectangle"/>
      <inkml:brushProperty name="rasterOp" value="maskPen"/>
      <inkml:brushProperty name="ignorePressure" value="1"/>
    </inkml:brush>
  </inkml:definitions>
  <inkml:trace contextRef="#ctx0" brushRef="#br0">0 1,'210'9,"-141"-3,202 15,71 2,357-2,-494-10,64 0,389 0,-425 0,52 6,64 15</inkml:trace>
</inkml:ink>
</file>

<file path=ppt/ink/ink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9-08T10:03:55.883"/>
    </inkml:context>
    <inkml:brush xml:id="br0">
      <inkml:brushProperty name="width" value="0.3" units="cm"/>
      <inkml:brushProperty name="height" value="0.6" units="cm"/>
      <inkml:brushProperty name="color" value="#F6D720"/>
      <inkml:brushProperty name="tip" value="rectangle"/>
      <inkml:brushProperty name="rasterOp" value="maskPen"/>
      <inkml:brushProperty name="ignorePressure" value="1"/>
    </inkml:brush>
  </inkml:definitions>
  <inkml:trace contextRef="#ctx0" brushRef="#br0">0 126,'172'0,"348"-6,-336-4,104-1,-261 12,-5 1,0-1,1-1,-1-1,1 0,-1-2,0-1,39-12,-36 9,0 0,1 2,0 0,0 2,0 1,1 1,27 3,-14-2,0-1,40-6,77-6,-109 11,78-12,-82 8,0 1,1 3,43 3,-4 0</inkml:trace>
</inkml:ink>
</file>

<file path=ppt/ink/ink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9-08T10:04:01.700"/>
    </inkml:context>
    <inkml:brush xml:id="br0">
      <inkml:brushProperty name="width" value="0.3" units="cm"/>
      <inkml:brushProperty name="height" value="0.6" units="cm"/>
      <inkml:brushProperty name="color" value="#F6D720"/>
      <inkml:brushProperty name="tip" value="rectangle"/>
      <inkml:brushProperty name="rasterOp" value="maskPen"/>
      <inkml:brushProperty name="ignorePressure" value="1"/>
    </inkml:brush>
  </inkml:definitions>
  <inkml:trace contextRef="#ctx0" brushRef="#br0">0 101,'163'0,"194"-1,-61-9,585-7,-381 11,-176-12,-308 19,38 1,1-2,0-2,61-12,-90 11,44-2,-49 4,0 0,0-1,30-7,-25 3,0 2,1 1,-1 1,42 3,-39-1</inkml:trace>
</inkml:ink>
</file>

<file path=ppt/ink/ink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9-08T10:04:20.179"/>
    </inkml:context>
    <inkml:brush xml:id="br0">
      <inkml:brushProperty name="width" value="0.3" units="cm"/>
      <inkml:brushProperty name="height" value="0.6" units="cm"/>
      <inkml:brushProperty name="color" value="#F6D720"/>
      <inkml:brushProperty name="tip" value="rectangle"/>
      <inkml:brushProperty name="rasterOp" value="maskPen"/>
      <inkml:brushProperty name="ignorePressure" value="1"/>
    </inkml:brush>
  </inkml:definitions>
  <inkml:trace contextRef="#ctx0" brushRef="#br0">1 0,'1880'8,"-1554"1,236 0,-318-10</inkml:trace>
</inkml:ink>
</file>

<file path=ppt/ink/ink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9-08T10:12:10.151"/>
    </inkml:context>
    <inkml:brush xml:id="br0">
      <inkml:brushProperty name="width" value="0.3" units="cm"/>
      <inkml:brushProperty name="height" value="0.6" units="cm"/>
      <inkml:brushProperty name="color" value="#F6D720"/>
      <inkml:brushProperty name="tip" value="rectangle"/>
      <inkml:brushProperty name="rasterOp" value="maskPen"/>
      <inkml:brushProperty name="ignorePressure" value="1"/>
    </inkml:brush>
  </inkml:definitions>
  <inkml:trace contextRef="#ctx0" brushRef="#br0">1 51,'57'0,"408"-25,-36 0,-96 26,-329-1,0 0,-1 1,1-1,0 1,-1 0,1 0,-1 1,4 1</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9-09T05:32:37.398"/>
    </inkml:context>
    <inkml:brush xml:id="br0">
      <inkml:brushProperty name="width" value="0.3" units="cm"/>
      <inkml:brushProperty name="height" value="0.6" units="cm"/>
      <inkml:brushProperty name="color" value="#F6D720"/>
      <inkml:brushProperty name="tip" value="rectangle"/>
      <inkml:brushProperty name="rasterOp" value="maskPen"/>
      <inkml:brushProperty name="ignorePressure" value="1"/>
    </inkml:brush>
  </inkml:definitions>
  <inkml:trace contextRef="#ctx0" brushRef="#br0">0 1,'110'0,"58"5,134 24,-268-26,694 38,-291-30,-3 0,-386-12,6-2,-1 3,94 12,-75-3,1-3,134-8,-92-1,-64 0,100-20,-112 16,9-2,3-2,0 3,1 2,71 1,-33 7,96-9,29-8,-66 7,746-9,-510 20,2821-8,-1972 5,-1218 0,385 14,38-2,-54-5,-131 4,-211-11,133 3,8-1,176 0,731 0,-748 30,-64-1,-8-14,434 7,-183-12,-449-16,0-3,75-17,-120 19,42-1,-46 5,-1-2,45-8,-47 6</inkml:trace>
</inkml:ink>
</file>

<file path=ppt/ink/ink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9-08T10:12:12.823"/>
    </inkml:context>
    <inkml:brush xml:id="br0">
      <inkml:brushProperty name="width" value="0.3" units="cm"/>
      <inkml:brushProperty name="height" value="0.6" units="cm"/>
      <inkml:brushProperty name="color" value="#F6D720"/>
      <inkml:brushProperty name="tip" value="rectangle"/>
      <inkml:brushProperty name="rasterOp" value="maskPen"/>
      <inkml:brushProperty name="ignorePressure" value="1"/>
    </inkml:brush>
  </inkml:definitions>
  <inkml:trace contextRef="#ctx0" brushRef="#br0">1 0,'21'0,"19"0,33 0,33 0,31 0,27 0,15 0,14 0,-4 0,-14 0,-19 0,-24 0,-31 0,-27 0,-27 0</inkml:trace>
</inkml:ink>
</file>

<file path=ppt/ink/ink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9-08T10:12:16.860"/>
    </inkml:context>
    <inkml:brush xml:id="br0">
      <inkml:brushProperty name="width" value="0.3" units="cm"/>
      <inkml:brushProperty name="height" value="0.6" units="cm"/>
      <inkml:brushProperty name="color" value="#F6D720"/>
      <inkml:brushProperty name="tip" value="rectangle"/>
      <inkml:brushProperty name="rasterOp" value="maskPen"/>
      <inkml:brushProperty name="ignorePressure" value="1"/>
    </inkml:brush>
  </inkml:definitions>
  <inkml:trace contextRef="#ctx0" brushRef="#br0">0 100,'123'0,"-7"0,39 0,36 0,28 0,17 0,4 0,43 0,5 0,-28 0,149-2,-264 4,71-3,-163-2,0-2,55-13,-28 1,0 3,1 4,125 0,387 5,-37-9,-287 15,799-5,-711 5</inkml:trace>
</inkml:ink>
</file>

<file path=ppt/ink/ink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9-08T14:57:44.618"/>
    </inkml:context>
    <inkml:brush xml:id="br0">
      <inkml:brushProperty name="width" value="0.3" units="cm"/>
      <inkml:brushProperty name="height" value="0.6" units="cm"/>
      <inkml:brushProperty name="color" value="#F6D720"/>
      <inkml:brushProperty name="tip" value="rectangle"/>
      <inkml:brushProperty name="rasterOp" value="maskPen"/>
      <inkml:brushProperty name="ignorePressure" value="1"/>
    </inkml:brush>
  </inkml:definitions>
  <inkml:trace contextRef="#ctx0" brushRef="#br0">0 1,'422'23,"-64"-6,-122-9,1 0,650 10,-467-19</inkml:trace>
</inkml:ink>
</file>

<file path=ppt/ink/ink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9-08T14:57:50.630"/>
    </inkml:context>
    <inkml:brush xml:id="br0">
      <inkml:brushProperty name="width" value="0.3" units="cm"/>
      <inkml:brushProperty name="height" value="0.6" units="cm"/>
      <inkml:brushProperty name="color" value="#F6D720"/>
      <inkml:brushProperty name="tip" value="rectangle"/>
      <inkml:brushProperty name="rasterOp" value="maskPen"/>
      <inkml:brushProperty name="ignorePressure" value="1"/>
    </inkml:brush>
  </inkml:definitions>
  <inkml:trace contextRef="#ctx0" brushRef="#br0">0 26,'3591'0,"-3563"1,56 11,-55-7,52 3,35-10,110 7,152 43,-16-1,-272-36,-34-3,108 2,-92-13,74-3,228 21,-208-3,201-10,-130-5,1036 2,-1058-14,-18 0,68-7,-25 1,262-10,-390 23,36-8,-87 7,107-1,241 1,230-5,-317 16,-226-3,186-9,346-5,-318 16,-21-2</inkml:trace>
</inkml:ink>
</file>

<file path=ppt/ink/ink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9-10T06:33:40.394"/>
    </inkml:context>
    <inkml:brush xml:id="br0">
      <inkml:brushProperty name="width" value="0.3" units="cm"/>
      <inkml:brushProperty name="height" value="0.6" units="cm"/>
      <inkml:brushProperty name="color" value="#F6D720"/>
      <inkml:brushProperty name="tip" value="rectangle"/>
      <inkml:brushProperty name="rasterOp" value="maskPen"/>
      <inkml:brushProperty name="ignorePressure" value="1"/>
    </inkml:brush>
  </inkml:definitions>
  <inkml:trace contextRef="#ctx0" brushRef="#br0">1 1,'227'0,"-2"0,1375 4,-1449 9,-100-6,64-1,412 20,11 0,-339-16,21 1,151-1,-99 1,67 3,-70 0,-161-4,-80-6,0-1,0-1,0-1,51-6,-63 0,-1 0,1 0,-1-2,-1 0,1 0,-1-1,-1-1,15-12,17-10</inkml:trace>
</inkml:ink>
</file>

<file path=ppt/ink/ink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9-10T06:33:42.673"/>
    </inkml:context>
    <inkml:brush xml:id="br0">
      <inkml:brushProperty name="width" value="0.3" units="cm"/>
      <inkml:brushProperty name="height" value="0.6" units="cm"/>
      <inkml:brushProperty name="color" value="#F6D720"/>
      <inkml:brushProperty name="tip" value="rectangle"/>
      <inkml:brushProperty name="rasterOp" value="maskPen"/>
      <inkml:brushProperty name="ignorePressure" value="1"/>
    </inkml:brush>
  </inkml:definitions>
  <inkml:trace contextRef="#ctx0" brushRef="#br0">1 199,'50'-13,"165"-41,96-19,-227 60,6-2,141-6,-71 17,41 0,6 3,2469 7,-2403 7,-40-1,307 29,-451-38,-68-4,0 1,-1 1,1 1,28 7,-17-3,1 0,0-3,0-1,63-3,2-1</inkml:trace>
</inkml:ink>
</file>

<file path=ppt/ink/ink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9-10T06:33:45.369"/>
    </inkml:context>
    <inkml:brush xml:id="br0">
      <inkml:brushProperty name="width" value="0.3" units="cm"/>
      <inkml:brushProperty name="height" value="0.6" units="cm"/>
      <inkml:brushProperty name="color" value="#F6D720"/>
      <inkml:brushProperty name="tip" value="rectangle"/>
      <inkml:brushProperty name="rasterOp" value="maskPen"/>
      <inkml:brushProperty name="ignorePressure" value="1"/>
    </inkml:brush>
  </inkml:definitions>
  <inkml:trace contextRef="#ctx0" brushRef="#br0">1 2,'55'0,"977"0,-703 0,12 0,493 5,-505 5,282 2,185-15,-475 3,-224 0,1526-8,-1523-1,-57 4,81 1,-30 6</inkml:trace>
</inkml:ink>
</file>

<file path=ppt/ink/ink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9-10T06:12:48.640"/>
    </inkml:context>
    <inkml:brush xml:id="br0">
      <inkml:brushProperty name="width" value="0.5" units="cm"/>
      <inkml:brushProperty name="height" value="1" units="cm"/>
      <inkml:brushProperty name="color" value="#F6D720"/>
      <inkml:brushProperty name="tip" value="rectangle"/>
      <inkml:brushProperty name="rasterOp" value="maskPen"/>
      <inkml:brushProperty name="ignorePressure" value="1"/>
    </inkml:brush>
  </inkml:definitions>
  <inkml:trace contextRef="#ctx0" brushRef="#br0">0 65,'90'1,"-60"0,0-1,0-1,52-9,-43 3,1 3,0 0,49 4,-40 0,75-9,-64 3,1 3,66 4,15 0,329-9,-308 1,218-2</inkml:trace>
</inkml:ink>
</file>

<file path=ppt/ink/ink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9-10T06:12:55.209"/>
    </inkml:context>
    <inkml:brush xml:id="br0">
      <inkml:brushProperty name="width" value="0.5" units="cm"/>
      <inkml:brushProperty name="height" value="1" units="cm"/>
      <inkml:brushProperty name="color" value="#F6D720"/>
      <inkml:brushProperty name="tip" value="rectangle"/>
      <inkml:brushProperty name="rasterOp" value="maskPen"/>
      <inkml:brushProperty name="ignorePressure" value="1"/>
    </inkml:brush>
  </inkml:definitions>
  <inkml:trace contextRef="#ctx0" brushRef="#br0">1 111,'58'-1,"-1"-2,95-18,10-1,547-17,-456 38,1399-7,-1215-3,-215 11,-139-1,24-2,129 13,-63 2,182-11,-88-2,364 8,-438 1,154 1,27-10,1671 1</inkml:trace>
</inkml:ink>
</file>

<file path=ppt/ink/ink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9-10T06:13:00.155"/>
    </inkml:context>
    <inkml:brush xml:id="br0">
      <inkml:brushProperty name="width" value="0.5" units="cm"/>
      <inkml:brushProperty name="height" value="1" units="cm"/>
      <inkml:brushProperty name="color" value="#F6D720"/>
      <inkml:brushProperty name="tip" value="rectangle"/>
      <inkml:brushProperty name="rasterOp" value="maskPen"/>
      <inkml:brushProperty name="ignorePressure" value="1"/>
    </inkml:brush>
  </inkml:definitions>
  <inkml:trace contextRef="#ctx0" brushRef="#br0">0 14,'48'0,"1242"-1,-1284 1,0-1,0 0,0 0,-1 0,1-1,0 0,5-2</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9-09T05:32:41.767"/>
    </inkml:context>
    <inkml:brush xml:id="br0">
      <inkml:brushProperty name="width" value="0.3" units="cm"/>
      <inkml:brushProperty name="height" value="0.6" units="cm"/>
      <inkml:brushProperty name="color" value="#F6D720"/>
      <inkml:brushProperty name="tip" value="rectangle"/>
      <inkml:brushProperty name="rasterOp" value="maskPen"/>
      <inkml:brushProperty name="ignorePressure" value="1"/>
    </inkml:brush>
  </inkml:definitions>
  <inkml:trace contextRef="#ctx0" brushRef="#br0">1 85,'92'0,"58"0,51 0,34 4,23 2,9 7,6 3,7 1,-7-1,17 1,-19-2,648 7,-715-37,-41 0,-153 14,113-3,221-39,-288 33,112-6,58 16,93-6,235-13,-247 16,-159-7,-76 3,85 4,-138 3,-1-2,1 0,0-1,-1 0,0-2,35-13,-29 12,1 1,-1 1,1 1,0 1,0 1,44 4,47-2,-112-1,0 0,0-1,0 0,1 0,-1 0,6-3</inkml:trace>
</inkml:ink>
</file>

<file path=ppt/ink/ink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9-10T06:13:03.412"/>
    </inkml:context>
    <inkml:brush xml:id="br0">
      <inkml:brushProperty name="width" value="0.5" units="cm"/>
      <inkml:brushProperty name="height" value="1" units="cm"/>
      <inkml:brushProperty name="color" value="#F6D720"/>
      <inkml:brushProperty name="tip" value="rectangle"/>
      <inkml:brushProperty name="rasterOp" value="maskPen"/>
      <inkml:brushProperty name="ignorePressure" value="1"/>
    </inkml:brush>
  </inkml:definitions>
  <inkml:trace contextRef="#ctx0" brushRef="#br0">0 46,'111'0,"-17"1,119-14,-127 5,91 3,10 0,-171 4,352-13,74 15</inkml:trace>
</inkml:ink>
</file>

<file path=ppt/ink/ink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9-10T06:13:09.356"/>
    </inkml:context>
    <inkml:brush xml:id="br0">
      <inkml:brushProperty name="width" value="0.5" units="cm"/>
      <inkml:brushProperty name="height" value="1" units="cm"/>
      <inkml:brushProperty name="color" value="#F6D720"/>
      <inkml:brushProperty name="tip" value="rectangle"/>
      <inkml:brushProperty name="rasterOp" value="maskPen"/>
      <inkml:brushProperty name="ignorePressure" value="1"/>
    </inkml:brush>
  </inkml:definitions>
  <inkml:trace contextRef="#ctx0" brushRef="#br0">0 24,'55'0,"-28"1,54-6,54-8,257 7,-168 8,737 4,-863 3,-57-5,65 0,163-6</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9-09T05:33:02.800"/>
    </inkml:context>
    <inkml:brush xml:id="br0">
      <inkml:brushProperty name="width" value="0.3" units="cm"/>
      <inkml:brushProperty name="height" value="0.6" units="cm"/>
      <inkml:brushProperty name="color" value="#F6D720"/>
      <inkml:brushProperty name="tip" value="rectangle"/>
      <inkml:brushProperty name="rasterOp" value="maskPen"/>
      <inkml:brushProperty name="ignorePressure" value="1"/>
    </inkml:brush>
  </inkml:definitions>
  <inkml:trace contextRef="#ctx0" brushRef="#br0">0 25,'974'8,"305"7,-610-14,-640 0,33 0,-1-1,1-4,94-17,-93 10,1 2,1 4,123 5</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9-09T05:33:07.128"/>
    </inkml:context>
    <inkml:brush xml:id="br0">
      <inkml:brushProperty name="width" value="0.3" units="cm"/>
      <inkml:brushProperty name="height" value="0.6" units="cm"/>
      <inkml:brushProperty name="color" value="#F6D720"/>
      <inkml:brushProperty name="tip" value="rectangle"/>
      <inkml:brushProperty name="rasterOp" value="maskPen"/>
      <inkml:brushProperty name="ignorePressure" value="1"/>
    </inkml:brush>
  </inkml:definitions>
  <inkml:trace contextRef="#ctx0" brushRef="#br0">1 168,'76'-5,"-34"1,153-5,184-9,120 1,30 21,266 9,-129-10,-317-22,-207 14,-2-6,-58 5,120-22,-67 6,-18 4,-37 9,-58 8,1-1,28-7,-26 4</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9-09T05:33:09.303"/>
    </inkml:context>
    <inkml:brush xml:id="br0">
      <inkml:brushProperty name="width" value="0.3" units="cm"/>
      <inkml:brushProperty name="height" value="0.6" units="cm"/>
      <inkml:brushProperty name="color" value="#F6D720"/>
      <inkml:brushProperty name="tip" value="rectangle"/>
      <inkml:brushProperty name="rasterOp" value="maskPen"/>
      <inkml:brushProperty name="ignorePressure" value="1"/>
    </inkml:brush>
  </inkml:definitions>
  <inkml:trace contextRef="#ctx0" brushRef="#br0">0 44,'1478'-2,"-1155"-25,-210 13</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9-09T05:34:43.430"/>
    </inkml:context>
    <inkml:brush xml:id="br0">
      <inkml:brushProperty name="width" value="0.5" units="cm"/>
      <inkml:brushProperty name="height" value="1" units="cm"/>
      <inkml:brushProperty name="color" value="#F6D720"/>
      <inkml:brushProperty name="tip" value="rectangle"/>
      <inkml:brushProperty name="rasterOp" value="maskPen"/>
      <inkml:brushProperty name="ignorePressure" value="1"/>
    </inkml:brush>
  </inkml:definitions>
  <inkml:trace contextRef="#ctx0" brushRef="#br0">0 864,'4'0,"0"-1,0 1,-1-1,1 0,0 0,4-3,7-2,12-6,1-1,28-20,-35 20,172-101,397-282,-563 377,55-26,14-9,-70 36,2 2,40-15,16 0,130-23,-226 56,1 1,0 1,-17 10,13-7,-3 4,1 1,0 1,0 1,-23 25,12-11,-106 119,28-27,97-111,1 1,0 1,0 0,0 1,1 0,0 1,1 0,0 1,0-1,1 2,-6 22,3-10,-1-1,-21 46,16-42,-13 41,24-61,0 1,0 0,1 1,0-1,0 1,1-1,-1 23,-1 53,-13 102,7-98,9-85,0-1,-1 0,1 1,1-1,-1 1,0-1,1 0,0 1,0-1,0 0,0 0,1 0,-1 0,1 0,0 0,0-1,0 1,0-1,1 0,-1 0,1 0,0 0,0-1,0 0,5 5,-1-3,-1 0,1-1,-1-1,1 0,0 0,0-1,0 0,0 0,1-2,-1 1,0-1,0-1,0 1,0-2,1 0,6-3,42-26,-2-4,96-85,-83 64,-4 5,118-102,-142 115,0-2,49-68,-66 80,1 1,1 1,1 3,1 0,51-32,-10 17,90-32,-128 58,0 3,0 1,1 1,0 3,0 2,31 3,-60 0,0-1,0 1,0-1,0 1,0-1,-1 1,1 0,0-1,0 1,-1 0,1 0,0 0,-1 0,1 0,0 1,-1-1,1 0,-1 1,0-1,1 0,-1 0,0 0,0 0,1 0,-1 0,0 0,0 1,0-1,0 0,0 0,0 0,0 0,-1 0,1 1,0-1,0 0,-1 1,-5 17,-1-1,0 0,-1-1,-1 0,0-1,-17 24,-69 77,71-91,9-10,0-1,-1-1,-1-1,1-2,-2 0,-31 13,-112 24,123-39,-131 53,33-10,125-49,0 1,0 1,1 0,-1 1,1 0,-1 2,2 0,-11 10,-4 7,0 3,1 1,1 1,1 2,1 1,-31 68,43-81,1 1,0 1,1 0,1 0,0 1,1-1,-2 31,3-19,2 1,0-1,2 1,4 45,-5-76,1-1,-1 1,1-1,0 0,0 0,0 0,0 1,0-1,0-1,0 1,1 0,-1 0,1-1,-1 1,1-1,0 1,0-1,-1 0,5 3,2 1,1-1,-1 0,18 6,-5-2,18 7,-1-3,1-1,1-4,48 3,160-19,-193 0,-1-5,0-3,0-3,-1-4,-1-3,-1-4,-1-3,0-3,-2-3,-1-3,79-94,-61 60,1 5,3 4,74-55,72-28,135-29,-254 135,-24 13,1 5,1 4,119-11,49 2,-269 43,-59 24,-15 7,-136 30,-47 6,243-66,3 0,1 2,1 3,0 2,-63 50,79-52,2 1,0 1,0 1,1 1,1 1,0 1,2 1,-26 56,32-61,0 1,1-1,1 2,0 0,1 0,1 0,0 1,1 0,0 0,1 34,2-52,0-1,0 0,0 1,1-1,0 0,-1 1,1-1,0 0,0 0,1 0,-1 0,1 0,-1-1,1 1,0 0,0-1,0 0,0 0,0 0,0 0,1 0,3 3,2 1,1-1,0 0,-1 0,1-1,17 5,61 18,154 19,92-36,-276-13,-1-5,61-17,-81 12,0-2,0-2,-1-2,40-31,84-80,-133 104,0-2,-2-1,41-60,-12 5,3 4,2 3,111-111,-130 152,2 3,0 3,68-35,138-34,-33 44,100 21,-220 30,61 0,-115 5,74 19,-109-20,-1 1,1 1,-1-1,1 1,-1 0,4 5,-7-7,0 0,0 0,-1 0,1 1,-1-1,1 0,-1 0,1 0,-1 1,0-1,1 0,-1 1,0-1,0 1,1-1,-1 0,0 1,0-1,0 3,0-1,-1 0,1 1,0-1,-1 0,1 0,-1 1,0-1,0 0,0 0,0 0,0 0,0 0,0-1,-1 1,1 0,-1-1,-1 3,-4 3,0 0,0-1,-10 8,13-12,-45 34,-1-3,-98 43,74-40,1 0,-214 105,277-136,-1 2,1 0,0 0,1 1,0 1,0 0,0 1,-13 22,-14 16,-191 273,222-312,-1 0,1 1,0-1,0 2,1-1,0 1,1 0,-1 0,2 0,-1 1,1-1,0 1,1 0,0 0,0 0,1 0,1 0,1 23,-1-30,-1-1,1 0,-1 0,0 0,0 1,-1-1,0 5,1-8,0 0,-1-1,1 1,-1 0,1-1,-1 1,1-1,-1 1,0-1,1 0,-1 1,0-1,0 0,0 0,0 0,1 0,-1 0,0 0,0 0,0 0,-1-1,1 1,0 0,0-1,-2 1,-44 16,287-8,-153-10,430-5,-456-1,-1-5,100-37,-70 19,-81 28,0-2,0 0,1 0,8-8,-15 10,0 0,0-1,0 0,-1 0,1 0,0 0,-1-1,0 1,0-1,1 0,-2 0,1 0,0 0,0 0,1-8,11-45,-8 29,0 0,2 0,0 1,1 0,1 1,14-27,70-137,-8 15,-77 163,1 0,0 0,1 2,-1-1,1 2,1 0,17-9,9-1,43-11,-24 9,46-12,-84 28,128-32,6-4,-3-5,272-112,-403 149,9-6,1 3,0 1,0 2,33-4,-61 13,0 0,0 0,-1 0,1 0,0 1,0-1,0 0,-1 1,1-1,0 1,0-1,-1 1,1-1,0 1,-1 0,1 0,0-1,-1 1,1 0,-1 0,1 0,0 2,0-2,-1 1,0-1,1 1,-1 0,0-1,0 1,0 0,1-1,-1 1,0 0,-1-1,1 1,0 0,0-1,0 1,-1 0,1-1,0 1,-2 2,-14 31,8-20,-98 171,80-143,-233 397,254-429,0 0,1 0,0 1,0 0,1 0,0 1,1 0,-1-1,0 21,2-28,-4 24,-1 0,0 0,-2-1,0 0,-1-1,-1-1,-1 0,-23 42,33-65,-1 1,-1-2,1 1,0 0,0 0,-1-1,1 0,-1 0,1 0,-1 0,0 0,1-1,-1 0,0 0,-5 1,-2 0,-1-2,1 0,-12-2,-12 1,-147 0,86 0,93 1,0-1,0 1,0 0,1-1,-1 1,0-1,0 0,0 0,0 0,0-1,1 1,-1 0,0-1,1 0,-1 1,1-1,-1 0,1 0,0-1,-1 1,1 0,0 0,0-1,0 1,0-1,1 0,-1 1,0-1,1 0,-1 0,1 1,-1-1,1 0,0 0,0 0,0 0,0 0,0 1,1-1,-1-3,9-11,0 0,1 2,0-1,0 2,1 0,0 1,25-22,-14 13,41-37,94-68,65-26,-207 143,46-30,109-49,-150 81,0 2,0 1,0 0,0 3,1 0,-1 2,1 1,-1 2,0 1,21 7,189 69,-169-65,113 7,-169-23,1 1,-1-1,0 0,0-1,1 1,-1-2,0 1,0-1,0 0,-1-1,1 1,0-1,-1-1,8-9,2-5,-1-1,21-43,-8 15,-23 42,0 0,0 0,0-1,-1 1,1-1,-1 0,0-1,0 1,1-11,-38 81,-64 117,-61 90,110-194,-78 92,116-155,1-2,-1 0,-1-1,1-1,-1-1,0-1,-20 8,5-6,0-1,-48 3,51-11,19-1,0 1,0 0,0 1,0 0,-1 0,1 1,-6 3,19-3,-1 0,1-1,10 1,-3-1,486 80,-494-81,0 0,0 0,0-1,0 0,-1-1,1 0,0 0,-1-1,1 0,-1 0,1-1,9-9,-10 9</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9-08T09:22:14.414"/>
    </inkml:context>
    <inkml:brush xml:id="br0">
      <inkml:brushProperty name="width" value="0.3" units="cm"/>
      <inkml:brushProperty name="height" value="0.6" units="cm"/>
      <inkml:brushProperty name="color" value="#F6D720"/>
      <inkml:brushProperty name="tip" value="rectangle"/>
      <inkml:brushProperty name="rasterOp" value="maskPen"/>
      <inkml:brushProperty name="ignorePressure" value="1"/>
    </inkml:brush>
  </inkml:definitions>
  <inkml:trace contextRef="#ctx0" brushRef="#br0">1 176,'150'0,"2892"0,-1713-7,-1195-4,-84 5,59 0,1550 4,-1564-4,283-7,130 9,-373-6,-69 3,86 4,174-9,-62-2,-229 15,289-7,-282 4,73-5,135-24,-176 19,138-6,76 21,-52 0,1243 3,-1364-1,0 6,134 31,374 44,-568-80,21 3,67 7,223-1,-309-17,0 4,60 8,2 0,231-12,-269-1,203-18,11-1,569-44,-625 59,-6 1,391-13,-345 20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9/10/2024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5.sv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25FC4307-AADB-BE47-352D-8E9764B3400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742542" y="2075542"/>
            <a:ext cx="2706915" cy="2706915"/>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1"/>
            <a:ext cx="6024562" cy="6366933"/>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September 11, 2024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pt-BR"/>
              <a:t>E. Oliveri, Gaseous Detector R&amp;D, RPC2024, Santiago De Compostela</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September 11, 2024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pt-BR"/>
              <a:t>E. Oliveri, Gaseous Detector R&amp;D, RPC2024, Santiago De Compostela</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September 11, 2024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pt-BR"/>
              <a:t>E. Oliveri, Gaseous Detector R&amp;D, RPC2024, Santiago De Compostela</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9405"/>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en-US"/>
              <a:t>September 11, 2024</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pt-BR"/>
              <a:t>E. Oliveri, Gaseous Detector R&amp;D, RPC2024, Santiago De Compostela</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September 11, 2024</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pt-BR"/>
              <a:t>E. Oliveri, Gaseous Detector R&amp;D, RPC2024, Santiago De Compostela</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September 11, 2024</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pt-BR"/>
              <a:t>E. Oliveri, Gaseous Detector R&amp;D, RPC2024, Santiago De Compostela</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September 11, 2024</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pt-BR"/>
              <a:t>E. Oliveri, Gaseous Detector R&amp;D, RPC2024, Santiago De Compostela</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September 11, 2024</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pt-BR"/>
              <a:t>E. Oliveri, Gaseous Detector R&amp;D, RPC2024, Santiago De Compostela</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en-US"/>
              <a:t>September 11, 2024</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pt-BR"/>
              <a:t>E. Oliveri, Gaseous Detector R&amp;D, RPC2024, Santiago De Compostela</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en-US"/>
              <a:t>September 11, 2024</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pt-BR"/>
              <a:t>E. Oliveri, Gaseous Detector R&amp;D, RPC2024, Santiago De Compostela</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en-US"/>
              <a:t>September 11, 2024</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pt-BR"/>
              <a:t>E. Oliveri, Gaseous Detector R&amp;D, RPC2024, Santiago De Compostela</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en-US"/>
              <a:t>September 11, 2024</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pt-BR"/>
              <a:t>E. Oliveri, Gaseous Detector R&amp;D, RPC2024, Santiago De Compostela</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558632" y="4869770"/>
            <a:ext cx="1074737" cy="1074737"/>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r>
              <a:rPr lang="en-US"/>
              <a:t>September 11, 2024</a:t>
            </a:r>
            <a:endParaRPr lang="en-GB"/>
          </a:p>
        </p:txBody>
      </p:sp>
      <p:sp>
        <p:nvSpPr>
          <p:cNvPr id="5" name="Footer Placeholder 4"/>
          <p:cNvSpPr>
            <a:spLocks noGrp="1"/>
          </p:cNvSpPr>
          <p:nvPr>
            <p:ph type="ftr" sz="quarter" idx="11"/>
          </p:nvPr>
        </p:nvSpPr>
        <p:spPr/>
        <p:txBody>
          <a:bodyPr/>
          <a:lstStyle/>
          <a:p>
            <a:r>
              <a:rPr lang="pt-BR"/>
              <a:t>E. Oliveri, Gaseous Detector R&amp;D, RPC2024, Santiago De Compostela</a:t>
            </a:r>
            <a:endParaRPr lang="en-GB"/>
          </a:p>
        </p:txBody>
      </p:sp>
      <p:sp>
        <p:nvSpPr>
          <p:cNvPr id="6" name="Slide Number Placeholder 5"/>
          <p:cNvSpPr>
            <a:spLocks noGrp="1"/>
          </p:cNvSpPr>
          <p:nvPr>
            <p:ph type="sldNum" sz="quarter" idx="12"/>
          </p:nvPr>
        </p:nvSpPr>
        <p:spPr/>
        <p:txBody>
          <a:bodyPr/>
          <a:lstStyle/>
          <a:p>
            <a:fld id="{3FF70A94-11BE-41EF-9516-F69CAB9DD5AC}" type="slidenum">
              <a:rPr lang="en-GB" smtClean="0"/>
              <a:t>‹#›</a:t>
            </a:fld>
            <a:endParaRPr lang="en-GB"/>
          </a:p>
        </p:txBody>
      </p:sp>
    </p:spTree>
    <p:extLst>
      <p:ext uri="{BB962C8B-B14F-4D97-AF65-F5344CB8AC3E}">
        <p14:creationId xmlns:p14="http://schemas.microsoft.com/office/powerpoint/2010/main" val="958185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bg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tx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650824"/>
            <a:ext cx="11376026" cy="549951"/>
          </a:xfrm>
        </p:spPr>
        <p:txBody>
          <a:bodyPr>
            <a:noAutofit/>
          </a:bodyPr>
          <a:lstStyle>
            <a:lvl1pPr marL="0" indent="0" algn="l">
              <a:buNone/>
              <a:defRPr sz="1700" b="1">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2" name="Graphic 1">
            <a:extLst>
              <a:ext uri="{FF2B5EF4-FFF2-40B4-BE49-F238E27FC236}">
                <a16:creationId xmlns:a16="http://schemas.microsoft.com/office/drawing/2014/main" id="{43B4A7CD-041C-B2EA-8B83-3451E07EC53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052224" y="714489"/>
            <a:ext cx="2059046" cy="2059046"/>
          </a:xfrm>
          <a:prstGeom prst="rect">
            <a:avLst/>
          </a:prstGeom>
        </p:spPr>
      </p:pic>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September 11, 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pt-BR"/>
              <a:t>E. Oliveri, Gaseous Detector R&amp;D, RPC2024, Santiago De Compostela</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September 11, 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pt-BR"/>
              <a:t>E. Oliveri, Gaseous Detector R&amp;D, RPC2024, Santiago De Compostela</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September 11, 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pt-BR"/>
              <a:t>E. Oliveri, Gaseous Detector R&amp;D, RPC2024, Santiago De Compostela</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3200"/>
            <a:ext cx="12192000" cy="6373323"/>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18162"/>
            <a:ext cx="4116387" cy="6394685"/>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September 11, 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pt-BR"/>
              <a:t>E. Oliveri, Gaseous Detector R&amp;D, RPC2024, Santiago De Compostela</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en-US"/>
              <a:t>September 11, 2024</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pt-BR"/>
              <a:t>E. Oliveri, Gaseous Detector R&amp;D, RPC2024, Santiago De Compostela</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en-US"/>
              <a:t>September 11, 2024</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pt-BR"/>
              <a:t>E. Oliveri, Gaseous Detector R&amp;D, RPC2024, Santiago De Compostela</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850">
                <a:solidFill>
                  <a:schemeClr val="tx1"/>
                </a:solidFill>
              </a:defRPr>
            </a:lvl1pPr>
          </a:lstStyle>
          <a:p>
            <a:r>
              <a:rPr lang="en-US"/>
              <a:t>September 11, 2024</a:t>
            </a:r>
            <a:endParaRPr lang="en-US" dirty="0"/>
          </a:p>
        </p:txBody>
      </p:sp>
      <p:sp>
        <p:nvSpPr>
          <p:cNvPr id="6" name="Slide Number Placeholder 5"/>
          <p:cNvSpPr>
            <a:spLocks noGrp="1"/>
          </p:cNvSpPr>
          <p:nvPr>
            <p:ph type="sldNum" sz="quarter" idx="4"/>
          </p:nvPr>
        </p:nvSpPr>
        <p:spPr>
          <a:xfrm>
            <a:off x="11107546" y="6424993"/>
            <a:ext cx="681254" cy="365125"/>
          </a:xfrm>
          <a:prstGeom prst="rect">
            <a:avLst/>
          </a:prstGeom>
        </p:spPr>
        <p:txBody>
          <a:bodyPr vert="horz" lIns="0" tIns="0" rIns="0" bIns="0" rtlCol="0" anchor="ctr"/>
          <a:lstStyle>
            <a:lvl1pPr algn="r">
              <a:defRPr sz="850" b="1">
                <a:solidFill>
                  <a:schemeClr val="tx1"/>
                </a:solidFill>
              </a:defRPr>
            </a:lvl1pPr>
          </a:lstStyle>
          <a:p>
            <a:r>
              <a:rPr lang="en-US" dirty="0"/>
              <a:t>Slide </a:t>
            </a:r>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1145352" y="6424993"/>
            <a:ext cx="6787386" cy="365125"/>
          </a:xfrm>
          <a:prstGeom prst="rect">
            <a:avLst/>
          </a:prstGeom>
        </p:spPr>
        <p:txBody>
          <a:bodyPr vert="horz" lIns="0" tIns="0" rIns="0" bIns="0" rtlCol="0" anchor="ctr"/>
          <a:lstStyle>
            <a:lvl1pPr algn="l">
              <a:defRPr sz="850">
                <a:solidFill>
                  <a:schemeClr val="tx1"/>
                </a:solidFill>
              </a:defRPr>
            </a:lvl1pPr>
          </a:lstStyle>
          <a:p>
            <a:r>
              <a:rPr lang="pt-BR"/>
              <a:t>E. Oliveri, Gaseous Detector R&amp;D, RPC2024, Santiago De Compostela</a:t>
            </a:r>
            <a:endParaRPr lang="en-US" dirty="0"/>
          </a:p>
        </p:txBody>
      </p:sp>
      <p:cxnSp>
        <p:nvCxnSpPr>
          <p:cNvPr id="8" name="Straight Connector 7">
            <a:extLst>
              <a:ext uri="{FF2B5EF4-FFF2-40B4-BE49-F238E27FC236}">
                <a16:creationId xmlns:a16="http://schemas.microsoft.com/office/drawing/2014/main" id="{CC7B0EED-0D00-C37F-0787-98F0B94C9550}"/>
              </a:ext>
            </a:extLst>
          </p:cNvPr>
          <p:cNvCxnSpPr>
            <a:cxnSpLocks/>
          </p:cNvCxnSpPr>
          <p:nvPr userDrawn="1"/>
        </p:nvCxnSpPr>
        <p:spPr>
          <a:xfrm>
            <a:off x="404070" y="6370802"/>
            <a:ext cx="11379943" cy="0"/>
          </a:xfrm>
          <a:prstGeom prst="line">
            <a:avLst/>
          </a:prstGeom>
          <a:ln w="6350"/>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B82929EC-EE14-2FC5-158D-B07C2EFC934B}"/>
              </a:ext>
            </a:extLst>
          </p:cNvPr>
          <p:cNvPicPr>
            <a:picLocks noChangeAspect="1"/>
          </p:cNvPicPr>
          <p:nvPr userDrawn="1"/>
        </p:nvPicPr>
        <p:blipFill>
          <a:blip r:embed="rId24"/>
          <a:stretch>
            <a:fillRect/>
          </a:stretch>
        </p:blipFill>
        <p:spPr>
          <a:xfrm>
            <a:off x="404070" y="6439074"/>
            <a:ext cx="352448" cy="347431"/>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 id="2147483675"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2" Type="http://schemas.openxmlformats.org/officeDocument/2006/relationships/hyperlink" Target="https://cds.cern.ch/record/2784893" TargetMode="External"/><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35.png"/><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13" Type="http://schemas.openxmlformats.org/officeDocument/2006/relationships/image" Target="../media/image47.jpg"/><Relationship Id="rId18" Type="http://schemas.openxmlformats.org/officeDocument/2006/relationships/image" Target="../media/image52.png"/><Relationship Id="rId26" Type="http://schemas.microsoft.com/office/2007/relationships/hdphoto" Target="../media/hdphoto2.wdp"/><Relationship Id="rId39" Type="http://schemas.openxmlformats.org/officeDocument/2006/relationships/image" Target="../media/image71.jpg"/><Relationship Id="rId21" Type="http://schemas.openxmlformats.org/officeDocument/2006/relationships/image" Target="../media/image55.png"/><Relationship Id="rId34" Type="http://schemas.openxmlformats.org/officeDocument/2006/relationships/image" Target="../media/image66.jpg"/><Relationship Id="rId42" Type="http://schemas.openxmlformats.org/officeDocument/2006/relationships/image" Target="../media/image74.jpg"/><Relationship Id="rId47" Type="http://schemas.openxmlformats.org/officeDocument/2006/relationships/image" Target="../media/image79.png"/><Relationship Id="rId50" Type="http://schemas.openxmlformats.org/officeDocument/2006/relationships/image" Target="../media/image82.jpg"/><Relationship Id="rId7" Type="http://schemas.openxmlformats.org/officeDocument/2006/relationships/image" Target="../media/image41.jpg"/><Relationship Id="rId2" Type="http://schemas.openxmlformats.org/officeDocument/2006/relationships/image" Target="../media/image36.png"/><Relationship Id="rId16" Type="http://schemas.openxmlformats.org/officeDocument/2006/relationships/image" Target="../media/image50.png"/><Relationship Id="rId29" Type="http://schemas.openxmlformats.org/officeDocument/2006/relationships/image" Target="../media/image61.jpg"/><Relationship Id="rId11" Type="http://schemas.openxmlformats.org/officeDocument/2006/relationships/image" Target="../media/image45.jpg"/><Relationship Id="rId24" Type="http://schemas.microsoft.com/office/2007/relationships/hdphoto" Target="../media/hdphoto1.wdp"/><Relationship Id="rId32" Type="http://schemas.openxmlformats.org/officeDocument/2006/relationships/image" Target="../media/image64.jpg"/><Relationship Id="rId37" Type="http://schemas.openxmlformats.org/officeDocument/2006/relationships/image" Target="../media/image69.jpg"/><Relationship Id="rId40" Type="http://schemas.openxmlformats.org/officeDocument/2006/relationships/image" Target="../media/image72.jpg"/><Relationship Id="rId45" Type="http://schemas.openxmlformats.org/officeDocument/2006/relationships/image" Target="../media/image77.jpg"/><Relationship Id="rId5" Type="http://schemas.openxmlformats.org/officeDocument/2006/relationships/image" Target="../media/image39.jpg"/><Relationship Id="rId15" Type="http://schemas.openxmlformats.org/officeDocument/2006/relationships/image" Target="../media/image49.jpg"/><Relationship Id="rId23" Type="http://schemas.openxmlformats.org/officeDocument/2006/relationships/image" Target="../media/image57.png"/><Relationship Id="rId28" Type="http://schemas.openxmlformats.org/officeDocument/2006/relationships/image" Target="../media/image60.jpg"/><Relationship Id="rId36" Type="http://schemas.openxmlformats.org/officeDocument/2006/relationships/image" Target="../media/image68.jpg"/><Relationship Id="rId49" Type="http://schemas.openxmlformats.org/officeDocument/2006/relationships/image" Target="../media/image81.png"/><Relationship Id="rId10" Type="http://schemas.openxmlformats.org/officeDocument/2006/relationships/image" Target="../media/image44.jpg"/><Relationship Id="rId19" Type="http://schemas.openxmlformats.org/officeDocument/2006/relationships/image" Target="../media/image53.png"/><Relationship Id="rId31" Type="http://schemas.openxmlformats.org/officeDocument/2006/relationships/image" Target="../media/image63.jpg"/><Relationship Id="rId44" Type="http://schemas.openxmlformats.org/officeDocument/2006/relationships/image" Target="../media/image76.jpg"/><Relationship Id="rId4" Type="http://schemas.openxmlformats.org/officeDocument/2006/relationships/image" Target="../media/image38.png"/><Relationship Id="rId9" Type="http://schemas.openxmlformats.org/officeDocument/2006/relationships/image" Target="../media/image43.jpg"/><Relationship Id="rId14" Type="http://schemas.openxmlformats.org/officeDocument/2006/relationships/image" Target="../media/image48.png"/><Relationship Id="rId22" Type="http://schemas.openxmlformats.org/officeDocument/2006/relationships/image" Target="../media/image56.PNG"/><Relationship Id="rId27" Type="http://schemas.openxmlformats.org/officeDocument/2006/relationships/image" Target="../media/image59.jpg"/><Relationship Id="rId30" Type="http://schemas.openxmlformats.org/officeDocument/2006/relationships/image" Target="../media/image62.jpg"/><Relationship Id="rId35" Type="http://schemas.openxmlformats.org/officeDocument/2006/relationships/image" Target="../media/image67.png"/><Relationship Id="rId43" Type="http://schemas.openxmlformats.org/officeDocument/2006/relationships/image" Target="../media/image75.jpg"/><Relationship Id="rId48" Type="http://schemas.openxmlformats.org/officeDocument/2006/relationships/image" Target="../media/image80.jpg"/><Relationship Id="rId8" Type="http://schemas.openxmlformats.org/officeDocument/2006/relationships/image" Target="../media/image42.jpg"/><Relationship Id="rId3" Type="http://schemas.openxmlformats.org/officeDocument/2006/relationships/image" Target="../media/image37.png"/><Relationship Id="rId12" Type="http://schemas.openxmlformats.org/officeDocument/2006/relationships/image" Target="../media/image46.jpg"/><Relationship Id="rId17" Type="http://schemas.openxmlformats.org/officeDocument/2006/relationships/image" Target="../media/image51.png"/><Relationship Id="rId25" Type="http://schemas.openxmlformats.org/officeDocument/2006/relationships/image" Target="../media/image58.png"/><Relationship Id="rId33" Type="http://schemas.openxmlformats.org/officeDocument/2006/relationships/image" Target="../media/image65.jpg"/><Relationship Id="rId38" Type="http://schemas.openxmlformats.org/officeDocument/2006/relationships/image" Target="../media/image70.jpg"/><Relationship Id="rId46" Type="http://schemas.openxmlformats.org/officeDocument/2006/relationships/image" Target="../media/image78.png"/><Relationship Id="rId20" Type="http://schemas.openxmlformats.org/officeDocument/2006/relationships/image" Target="../media/image54.png"/><Relationship Id="rId41" Type="http://schemas.openxmlformats.org/officeDocument/2006/relationships/image" Target="../media/image73.jpg"/><Relationship Id="rId1" Type="http://schemas.openxmlformats.org/officeDocument/2006/relationships/slideLayout" Target="../slideLayouts/slideLayout19.xml"/><Relationship Id="rId6" Type="http://schemas.openxmlformats.org/officeDocument/2006/relationships/image" Target="../media/image40.png"/></Relationships>
</file>

<file path=ppt/slides/_rels/slide14.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19.xml"/><Relationship Id="rId5" Type="http://schemas.openxmlformats.org/officeDocument/2006/relationships/image" Target="../media/image86.png"/><Relationship Id="rId4" Type="http://schemas.openxmlformats.org/officeDocument/2006/relationships/image" Target="../media/image85.png"/></Relationships>
</file>

<file path=ppt/slides/_rels/slide15.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19.xml"/><Relationship Id="rId5" Type="http://schemas.openxmlformats.org/officeDocument/2006/relationships/image" Target="../media/image90.png"/><Relationship Id="rId4" Type="http://schemas.openxmlformats.org/officeDocument/2006/relationships/image" Target="../media/image89.png"/></Relationships>
</file>

<file path=ppt/slides/_rels/slide16.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png"/><Relationship Id="rId1" Type="http://schemas.openxmlformats.org/officeDocument/2006/relationships/slideLayout" Target="../slideLayouts/slideLayout19.xml"/><Relationship Id="rId4" Type="http://schemas.openxmlformats.org/officeDocument/2006/relationships/image" Target="../media/image93.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8" Type="http://schemas.openxmlformats.org/officeDocument/2006/relationships/image" Target="../media/image98.png"/><Relationship Id="rId13" Type="http://schemas.openxmlformats.org/officeDocument/2006/relationships/customXml" Target="../ink/ink23.xml"/><Relationship Id="rId3" Type="http://schemas.openxmlformats.org/officeDocument/2006/relationships/image" Target="../media/image95.png"/><Relationship Id="rId7" Type="http://schemas.openxmlformats.org/officeDocument/2006/relationships/customXml" Target="../ink/ink20.xml"/><Relationship Id="rId12" Type="http://schemas.openxmlformats.org/officeDocument/2006/relationships/image" Target="../media/image100.png"/><Relationship Id="rId2" Type="http://schemas.openxmlformats.org/officeDocument/2006/relationships/image" Target="../media/image94.png"/><Relationship Id="rId1" Type="http://schemas.openxmlformats.org/officeDocument/2006/relationships/slideLayout" Target="../slideLayouts/slideLayout22.xml"/><Relationship Id="rId6" Type="http://schemas.openxmlformats.org/officeDocument/2006/relationships/image" Target="../media/image97.png"/><Relationship Id="rId11" Type="http://schemas.openxmlformats.org/officeDocument/2006/relationships/customXml" Target="../ink/ink22.xml"/><Relationship Id="rId5" Type="http://schemas.openxmlformats.org/officeDocument/2006/relationships/customXml" Target="../ink/ink19.xml"/><Relationship Id="rId15" Type="http://schemas.openxmlformats.org/officeDocument/2006/relationships/image" Target="../media/image97.jpg"/><Relationship Id="rId10" Type="http://schemas.openxmlformats.org/officeDocument/2006/relationships/image" Target="../media/image99.png"/><Relationship Id="rId4" Type="http://schemas.openxmlformats.org/officeDocument/2006/relationships/image" Target="../media/image96.png"/><Relationship Id="rId9" Type="http://schemas.openxmlformats.org/officeDocument/2006/relationships/customXml" Target="../ink/ink21.xml"/><Relationship Id="rId14" Type="http://schemas.openxmlformats.org/officeDocument/2006/relationships/image" Target="../media/image101.png"/></Relationships>
</file>

<file path=ppt/slides/_rels/slide23.xml.rels><?xml version="1.0" encoding="UTF-8" standalone="yes"?>
<Relationships xmlns="http://schemas.openxmlformats.org/package/2006/relationships"><Relationship Id="rId8" Type="http://schemas.openxmlformats.org/officeDocument/2006/relationships/customXml" Target="../ink/ink24.xml"/><Relationship Id="rId3" Type="http://schemas.openxmlformats.org/officeDocument/2006/relationships/image" Target="../media/image103.png"/><Relationship Id="rId7" Type="http://schemas.openxmlformats.org/officeDocument/2006/relationships/image" Target="../media/image105.png"/><Relationship Id="rId2" Type="http://schemas.openxmlformats.org/officeDocument/2006/relationships/image" Target="../media/image102.png"/><Relationship Id="rId1" Type="http://schemas.openxmlformats.org/officeDocument/2006/relationships/slideLayout" Target="../slideLayouts/slideLayout22.xml"/><Relationship Id="rId6" Type="http://schemas.openxmlformats.org/officeDocument/2006/relationships/image" Target="../media/image104.png"/><Relationship Id="rId11" Type="http://schemas.openxmlformats.org/officeDocument/2006/relationships/image" Target="../media/image107.png"/><Relationship Id="rId5" Type="http://schemas.openxmlformats.org/officeDocument/2006/relationships/hyperlink" Target="http://root.cern.ch/" TargetMode="External"/><Relationship Id="rId10" Type="http://schemas.openxmlformats.org/officeDocument/2006/relationships/customXml" Target="../ink/ink25.xml"/><Relationship Id="rId4" Type="http://schemas.openxmlformats.org/officeDocument/2006/relationships/hyperlink" Target="https://garfieldpp.web.cern.ch/garfieldpp/" TargetMode="External"/><Relationship Id="rId9" Type="http://schemas.openxmlformats.org/officeDocument/2006/relationships/image" Target="../media/image106.png"/></Relationships>
</file>

<file path=ppt/slides/_rels/slide24.xml.rels><?xml version="1.0" encoding="UTF-8" standalone="yes"?>
<Relationships xmlns="http://schemas.openxmlformats.org/package/2006/relationships"><Relationship Id="rId8" Type="http://schemas.openxmlformats.org/officeDocument/2006/relationships/customXml" Target="../ink/ink28.xml"/><Relationship Id="rId13" Type="http://schemas.openxmlformats.org/officeDocument/2006/relationships/image" Target="../media/image114.jpeg"/><Relationship Id="rId18" Type="http://schemas.openxmlformats.org/officeDocument/2006/relationships/image" Target="../media/image119.jpg"/><Relationship Id="rId26" Type="http://schemas.openxmlformats.org/officeDocument/2006/relationships/image" Target="../media/image125.png"/><Relationship Id="rId3" Type="http://schemas.openxmlformats.org/officeDocument/2006/relationships/image" Target="../media/image109.png"/><Relationship Id="rId21" Type="http://schemas.openxmlformats.org/officeDocument/2006/relationships/customXml" Target="../ink/ink29.xml"/><Relationship Id="rId7" Type="http://schemas.openxmlformats.org/officeDocument/2006/relationships/image" Target="../media/image111.png"/><Relationship Id="rId12" Type="http://schemas.microsoft.com/office/2007/relationships/hdphoto" Target="../media/hdphoto3.wdp"/><Relationship Id="rId17" Type="http://schemas.openxmlformats.org/officeDocument/2006/relationships/image" Target="../media/image118.jpeg"/><Relationship Id="rId25" Type="http://schemas.openxmlformats.org/officeDocument/2006/relationships/customXml" Target="../ink/ink31.xml"/><Relationship Id="rId2" Type="http://schemas.openxmlformats.org/officeDocument/2006/relationships/image" Target="../media/image108.png"/><Relationship Id="rId16" Type="http://schemas.openxmlformats.org/officeDocument/2006/relationships/image" Target="../media/image117.jpeg"/><Relationship Id="rId20" Type="http://schemas.openxmlformats.org/officeDocument/2006/relationships/image" Target="../media/image121.gif"/><Relationship Id="rId1" Type="http://schemas.openxmlformats.org/officeDocument/2006/relationships/slideLayout" Target="../slideLayouts/slideLayout22.xml"/><Relationship Id="rId6" Type="http://schemas.openxmlformats.org/officeDocument/2006/relationships/customXml" Target="../ink/ink27.xml"/><Relationship Id="rId11" Type="http://schemas.openxmlformats.org/officeDocument/2006/relationships/image" Target="../media/image113.png"/><Relationship Id="rId24" Type="http://schemas.openxmlformats.org/officeDocument/2006/relationships/image" Target="../media/image124.png"/><Relationship Id="rId5" Type="http://schemas.openxmlformats.org/officeDocument/2006/relationships/image" Target="../media/image110.png"/><Relationship Id="rId15" Type="http://schemas.openxmlformats.org/officeDocument/2006/relationships/image" Target="../media/image116.jpeg"/><Relationship Id="rId23" Type="http://schemas.openxmlformats.org/officeDocument/2006/relationships/customXml" Target="../ink/ink30.xml"/><Relationship Id="rId10" Type="http://schemas.openxmlformats.org/officeDocument/2006/relationships/image" Target="../media/image110.jpg"/><Relationship Id="rId19" Type="http://schemas.openxmlformats.org/officeDocument/2006/relationships/image" Target="../media/image120.jpg"/><Relationship Id="rId4" Type="http://schemas.openxmlformats.org/officeDocument/2006/relationships/customXml" Target="../ink/ink26.xml"/><Relationship Id="rId9" Type="http://schemas.openxmlformats.org/officeDocument/2006/relationships/image" Target="../media/image112.png"/><Relationship Id="rId14" Type="http://schemas.openxmlformats.org/officeDocument/2006/relationships/image" Target="../media/image115.jpeg"/><Relationship Id="rId22" Type="http://schemas.openxmlformats.org/officeDocument/2006/relationships/image" Target="../media/image123.png"/><Relationship Id="rId27" Type="http://schemas.openxmlformats.org/officeDocument/2006/relationships/image" Target="../media/image122.png"/></Relationships>
</file>

<file path=ppt/slides/_rels/slide25.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image" Target="../media/image126.png"/><Relationship Id="rId1" Type="http://schemas.openxmlformats.org/officeDocument/2006/relationships/slideLayout" Target="../slideLayouts/slideLayout22.xml"/><Relationship Id="rId4" Type="http://schemas.openxmlformats.org/officeDocument/2006/relationships/image" Target="../media/image128.png"/></Relationships>
</file>

<file path=ppt/slides/_rels/slide26.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image" Target="../media/image129.png"/><Relationship Id="rId1" Type="http://schemas.openxmlformats.org/officeDocument/2006/relationships/slideLayout" Target="../slideLayouts/slideLayout22.xml"/><Relationship Id="rId6" Type="http://schemas.openxmlformats.org/officeDocument/2006/relationships/image" Target="../media/image133.png"/><Relationship Id="rId5" Type="http://schemas.openxmlformats.org/officeDocument/2006/relationships/image" Target="../media/image132.png"/><Relationship Id="rId4" Type="http://schemas.openxmlformats.org/officeDocument/2006/relationships/image" Target="../media/image13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3" Type="http://schemas.openxmlformats.org/officeDocument/2006/relationships/customXml" Target="../ink/ink32.xml"/><Relationship Id="rId7" Type="http://schemas.openxmlformats.org/officeDocument/2006/relationships/image" Target="../media/image135.png"/><Relationship Id="rId2" Type="http://schemas.openxmlformats.org/officeDocument/2006/relationships/image" Target="../media/image134.png"/><Relationship Id="rId1" Type="http://schemas.openxmlformats.org/officeDocument/2006/relationships/slideLayout" Target="../slideLayouts/slideLayout22.xml"/><Relationship Id="rId6" Type="http://schemas.openxmlformats.org/officeDocument/2006/relationships/image" Target="../media/image137.png"/><Relationship Id="rId5" Type="http://schemas.openxmlformats.org/officeDocument/2006/relationships/customXml" Target="../ink/ink33.xml"/><Relationship Id="rId4" Type="http://schemas.openxmlformats.org/officeDocument/2006/relationships/image" Target="../media/image136.png"/></Relationships>
</file>

<file path=ppt/slides/_rels/slide29.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image" Target="../media/image138.png"/><Relationship Id="rId1" Type="http://schemas.openxmlformats.org/officeDocument/2006/relationships/slideLayout" Target="../slideLayouts/slideLayout22.xml"/><Relationship Id="rId5" Type="http://schemas.openxmlformats.org/officeDocument/2006/relationships/image" Target="../media/image141.png"/><Relationship Id="rId4" Type="http://schemas.openxmlformats.org/officeDocument/2006/relationships/image" Target="../media/image14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3" Type="http://schemas.openxmlformats.org/officeDocument/2006/relationships/image" Target="../media/image143.png"/><Relationship Id="rId2" Type="http://schemas.openxmlformats.org/officeDocument/2006/relationships/image" Target="../media/image142.png"/><Relationship Id="rId1" Type="http://schemas.openxmlformats.org/officeDocument/2006/relationships/slideLayout" Target="../slideLayouts/slideLayout22.xml"/></Relationships>
</file>

<file path=ppt/slides/_rels/slide31.xml.rels><?xml version="1.0" encoding="UTF-8" standalone="yes"?>
<Relationships xmlns="http://schemas.openxmlformats.org/package/2006/relationships"><Relationship Id="rId8" Type="http://schemas.openxmlformats.org/officeDocument/2006/relationships/customXml" Target="../ink/ink35.xml"/><Relationship Id="rId3" Type="http://schemas.openxmlformats.org/officeDocument/2006/relationships/image" Target="../media/image145.png"/><Relationship Id="rId7" Type="http://schemas.openxmlformats.org/officeDocument/2006/relationships/image" Target="../media/image148.png"/><Relationship Id="rId2" Type="http://schemas.openxmlformats.org/officeDocument/2006/relationships/image" Target="../media/image144.png"/><Relationship Id="rId1" Type="http://schemas.openxmlformats.org/officeDocument/2006/relationships/slideLayout" Target="../slideLayouts/slideLayout22.xml"/><Relationship Id="rId6" Type="http://schemas.openxmlformats.org/officeDocument/2006/relationships/customXml" Target="../ink/ink34.xml"/><Relationship Id="rId11" Type="http://schemas.openxmlformats.org/officeDocument/2006/relationships/image" Target="../media/image150.png"/><Relationship Id="rId5" Type="http://schemas.openxmlformats.org/officeDocument/2006/relationships/image" Target="../media/image147.png"/><Relationship Id="rId10" Type="http://schemas.openxmlformats.org/officeDocument/2006/relationships/customXml" Target="../ink/ink36.xml"/><Relationship Id="rId4" Type="http://schemas.openxmlformats.org/officeDocument/2006/relationships/image" Target="../media/image146.png"/><Relationship Id="rId9" Type="http://schemas.openxmlformats.org/officeDocument/2006/relationships/image" Target="../media/image149.png"/></Relationships>
</file>

<file path=ppt/slides/_rels/slide32.xml.rels><?xml version="1.0" encoding="UTF-8" standalone="yes"?>
<Relationships xmlns="http://schemas.openxmlformats.org/package/2006/relationships"><Relationship Id="rId3" Type="http://schemas.openxmlformats.org/officeDocument/2006/relationships/image" Target="../media/image152.emf"/><Relationship Id="rId2" Type="http://schemas.openxmlformats.org/officeDocument/2006/relationships/image" Target="../media/image151.emf"/><Relationship Id="rId1" Type="http://schemas.openxmlformats.org/officeDocument/2006/relationships/slideLayout" Target="../slideLayouts/slideLayout22.xml"/><Relationship Id="rId6" Type="http://schemas.openxmlformats.org/officeDocument/2006/relationships/image" Target="../media/image155.emf"/><Relationship Id="rId5" Type="http://schemas.openxmlformats.org/officeDocument/2006/relationships/image" Target="../media/image154.emf"/><Relationship Id="rId4" Type="http://schemas.openxmlformats.org/officeDocument/2006/relationships/image" Target="../media/image153.emf"/></Relationships>
</file>

<file path=ppt/slides/_rels/slide33.xml.rels><?xml version="1.0" encoding="UTF-8" standalone="yes"?>
<Relationships xmlns="http://schemas.openxmlformats.org/package/2006/relationships"><Relationship Id="rId8" Type="http://schemas.openxmlformats.org/officeDocument/2006/relationships/image" Target="../media/image161.png"/><Relationship Id="rId3" Type="http://schemas.openxmlformats.org/officeDocument/2006/relationships/image" Target="../media/image156.png"/><Relationship Id="rId7" Type="http://schemas.openxmlformats.org/officeDocument/2006/relationships/image" Target="../media/image160.png"/><Relationship Id="rId2" Type="http://schemas.openxmlformats.org/officeDocument/2006/relationships/hyperlink" Target="https://doi.org/10.1016/j.nima.2020.164310" TargetMode="External"/><Relationship Id="rId1" Type="http://schemas.openxmlformats.org/officeDocument/2006/relationships/slideLayout" Target="../slideLayouts/slideLayout22.xml"/><Relationship Id="rId6" Type="http://schemas.openxmlformats.org/officeDocument/2006/relationships/image" Target="../media/image159.png"/><Relationship Id="rId5" Type="http://schemas.openxmlformats.org/officeDocument/2006/relationships/image" Target="../media/image158.png"/><Relationship Id="rId4" Type="http://schemas.openxmlformats.org/officeDocument/2006/relationships/image" Target="../media/image157.png"/><Relationship Id="rId9" Type="http://schemas.openxmlformats.org/officeDocument/2006/relationships/image" Target="../media/image162.png"/></Relationships>
</file>

<file path=ppt/slides/_rels/slide34.xml.rels><?xml version="1.0" encoding="UTF-8" standalone="yes"?>
<Relationships xmlns="http://schemas.openxmlformats.org/package/2006/relationships"><Relationship Id="rId8" Type="http://schemas.openxmlformats.org/officeDocument/2006/relationships/hyperlink" Target="https://indico.cern.ch/event/872501/contributions/3743007/attachments/1985085/3307389/2002_rd51_miniweek_guelker.pdf" TargetMode="External"/><Relationship Id="rId3" Type="http://schemas.openxmlformats.org/officeDocument/2006/relationships/image" Target="../media/image164.png"/><Relationship Id="rId7" Type="http://schemas.openxmlformats.org/officeDocument/2006/relationships/image" Target="../media/image168.png"/><Relationship Id="rId2" Type="http://schemas.openxmlformats.org/officeDocument/2006/relationships/image" Target="../media/image163.png"/><Relationship Id="rId1" Type="http://schemas.openxmlformats.org/officeDocument/2006/relationships/slideLayout" Target="../slideLayouts/slideLayout22.xml"/><Relationship Id="rId6" Type="http://schemas.openxmlformats.org/officeDocument/2006/relationships/image" Target="../media/image167.png"/><Relationship Id="rId5" Type="http://schemas.openxmlformats.org/officeDocument/2006/relationships/image" Target="../media/image166.png"/><Relationship Id="rId4" Type="http://schemas.openxmlformats.org/officeDocument/2006/relationships/image" Target="../media/image165.png"/><Relationship Id="rId9" Type="http://schemas.openxmlformats.org/officeDocument/2006/relationships/image" Target="../media/image169.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2" Type="http://schemas.openxmlformats.org/officeDocument/2006/relationships/image" Target="../media/image170.png"/><Relationship Id="rId1" Type="http://schemas.openxmlformats.org/officeDocument/2006/relationships/slideLayout" Target="../slideLayouts/slideLayout22.xml"/></Relationships>
</file>

<file path=ppt/slides/_rels/slide37.xml.rels><?xml version="1.0" encoding="UTF-8" standalone="yes"?>
<Relationships xmlns="http://schemas.openxmlformats.org/package/2006/relationships"><Relationship Id="rId8" Type="http://schemas.openxmlformats.org/officeDocument/2006/relationships/image" Target="../media/image177.jpeg"/><Relationship Id="rId3" Type="http://schemas.openxmlformats.org/officeDocument/2006/relationships/image" Target="../media/image172.jpeg"/><Relationship Id="rId7" Type="http://schemas.openxmlformats.org/officeDocument/2006/relationships/image" Target="../media/image176.jpeg"/><Relationship Id="rId12" Type="http://schemas.openxmlformats.org/officeDocument/2006/relationships/image" Target="../media/image181.png"/><Relationship Id="rId2" Type="http://schemas.openxmlformats.org/officeDocument/2006/relationships/image" Target="../media/image171.jpeg"/><Relationship Id="rId1" Type="http://schemas.openxmlformats.org/officeDocument/2006/relationships/slideLayout" Target="../slideLayouts/slideLayout22.xml"/><Relationship Id="rId6" Type="http://schemas.openxmlformats.org/officeDocument/2006/relationships/image" Target="../media/image175.jpeg"/><Relationship Id="rId11" Type="http://schemas.openxmlformats.org/officeDocument/2006/relationships/image" Target="../media/image180.png"/><Relationship Id="rId5" Type="http://schemas.openxmlformats.org/officeDocument/2006/relationships/image" Target="../media/image174.jpeg"/><Relationship Id="rId10" Type="http://schemas.openxmlformats.org/officeDocument/2006/relationships/image" Target="../media/image179.png"/><Relationship Id="rId4" Type="http://schemas.openxmlformats.org/officeDocument/2006/relationships/image" Target="../media/image173.jpeg"/><Relationship Id="rId9" Type="http://schemas.openxmlformats.org/officeDocument/2006/relationships/image" Target="../media/image178.png"/></Relationships>
</file>

<file path=ppt/slides/_rels/slide38.xml.rels><?xml version="1.0" encoding="UTF-8" standalone="yes"?>
<Relationships xmlns="http://schemas.openxmlformats.org/package/2006/relationships"><Relationship Id="rId3" Type="http://schemas.openxmlformats.org/officeDocument/2006/relationships/image" Target="../media/image183.png"/><Relationship Id="rId2" Type="http://schemas.openxmlformats.org/officeDocument/2006/relationships/image" Target="../media/image182.png"/><Relationship Id="rId1" Type="http://schemas.openxmlformats.org/officeDocument/2006/relationships/slideLayout" Target="../slideLayouts/slideLayout22.xml"/><Relationship Id="rId4" Type="http://schemas.openxmlformats.org/officeDocument/2006/relationships/image" Target="../media/image184.png"/></Relationships>
</file>

<file path=ppt/slides/_rels/slide39.xml.rels><?xml version="1.0" encoding="UTF-8" standalone="yes"?>
<Relationships xmlns="http://schemas.openxmlformats.org/package/2006/relationships"><Relationship Id="rId2" Type="http://schemas.openxmlformats.org/officeDocument/2006/relationships/image" Target="../media/image185.png"/><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8" Type="http://schemas.openxmlformats.org/officeDocument/2006/relationships/customXml" Target="../ink/ink2.xml"/><Relationship Id="rId13" Type="http://schemas.openxmlformats.org/officeDocument/2006/relationships/image" Target="../media/image14.png"/><Relationship Id="rId18" Type="http://schemas.openxmlformats.org/officeDocument/2006/relationships/customXml" Target="../ink/ink7.xml"/><Relationship Id="rId3" Type="http://schemas.openxmlformats.org/officeDocument/2006/relationships/image" Target="../media/image8.png"/><Relationship Id="rId7" Type="http://schemas.openxmlformats.org/officeDocument/2006/relationships/image" Target="../media/image11.png"/><Relationship Id="rId12" Type="http://schemas.openxmlformats.org/officeDocument/2006/relationships/customXml" Target="../ink/ink4.xml"/><Relationship Id="rId17" Type="http://schemas.openxmlformats.org/officeDocument/2006/relationships/image" Target="../media/image16.png"/><Relationship Id="rId2" Type="http://schemas.openxmlformats.org/officeDocument/2006/relationships/image" Target="../media/image7.png"/><Relationship Id="rId16" Type="http://schemas.openxmlformats.org/officeDocument/2006/relationships/customXml" Target="../ink/ink6.xml"/><Relationship Id="rId1" Type="http://schemas.openxmlformats.org/officeDocument/2006/relationships/slideLayout" Target="../slideLayouts/slideLayout19.xml"/><Relationship Id="rId6" Type="http://schemas.openxmlformats.org/officeDocument/2006/relationships/customXml" Target="../ink/ink1.xml"/><Relationship Id="rId11" Type="http://schemas.openxmlformats.org/officeDocument/2006/relationships/image" Target="../media/image13.png"/><Relationship Id="rId5" Type="http://schemas.openxmlformats.org/officeDocument/2006/relationships/image" Target="../media/image10.png"/><Relationship Id="rId15" Type="http://schemas.openxmlformats.org/officeDocument/2006/relationships/image" Target="../media/image15.png"/><Relationship Id="rId10" Type="http://schemas.openxmlformats.org/officeDocument/2006/relationships/customXml" Target="../ink/ink3.xml"/><Relationship Id="rId19" Type="http://schemas.openxmlformats.org/officeDocument/2006/relationships/image" Target="../media/image17.png"/><Relationship Id="rId4" Type="http://schemas.openxmlformats.org/officeDocument/2006/relationships/image" Target="../media/image9.png"/><Relationship Id="rId9" Type="http://schemas.openxmlformats.org/officeDocument/2006/relationships/image" Target="../media/image12.png"/><Relationship Id="rId14" Type="http://schemas.openxmlformats.org/officeDocument/2006/relationships/customXml" Target="../ink/ink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1.xml.rels><?xml version="1.0" encoding="UTF-8" standalone="yes"?>
<Relationships xmlns="http://schemas.openxmlformats.org/package/2006/relationships"><Relationship Id="rId8" Type="http://schemas.openxmlformats.org/officeDocument/2006/relationships/image" Target="../media/image189.png"/><Relationship Id="rId3" Type="http://schemas.openxmlformats.org/officeDocument/2006/relationships/hyperlink" Target="https://indico.cern.ch/event/1308791/contributions/5505037/subcontributions/435868/attachments/2688816/4665508/RD51-July23-TestBeam-H4-SUMMARY.pdf" TargetMode="External"/><Relationship Id="rId7" Type="http://schemas.openxmlformats.org/officeDocument/2006/relationships/image" Target="../media/image188.png"/><Relationship Id="rId2" Type="http://schemas.openxmlformats.org/officeDocument/2006/relationships/hyperlink" Target="https://indico.cern.ch/event/1285182/contributions/5400569/subcontributions/426737/attachments/2645452/4578954/RD51-H4(PPE134)-Beam-AprilMay2023.pdf" TargetMode="External"/><Relationship Id="rId1" Type="http://schemas.openxmlformats.org/officeDocument/2006/relationships/slideLayout" Target="../slideLayouts/slideLayout22.xml"/><Relationship Id="rId6" Type="http://schemas.openxmlformats.org/officeDocument/2006/relationships/image" Target="../media/image187.png"/><Relationship Id="rId5" Type="http://schemas.openxmlformats.org/officeDocument/2006/relationships/image" Target="../media/image186.png"/><Relationship Id="rId10" Type="http://schemas.openxmlformats.org/officeDocument/2006/relationships/image" Target="../media/image191.png"/><Relationship Id="rId4" Type="http://schemas.openxmlformats.org/officeDocument/2006/relationships/hyperlink" Target="https://indico.cern.ch/event/1316325/contributions/5537101/subcontributions/438352/attachments/2699124/4684615/RD51-Aug23-TestBeam-H4-SETUP.pdf" TargetMode="External"/><Relationship Id="rId9" Type="http://schemas.openxmlformats.org/officeDocument/2006/relationships/image" Target="../media/image190.jpeg"/></Relationships>
</file>

<file path=ppt/slides/_rels/slide42.xml.rels><?xml version="1.0" encoding="UTF-8" standalone="yes"?>
<Relationships xmlns="http://schemas.openxmlformats.org/package/2006/relationships"><Relationship Id="rId3" Type="http://schemas.openxmlformats.org/officeDocument/2006/relationships/image" Target="../media/image193.png"/><Relationship Id="rId2" Type="http://schemas.openxmlformats.org/officeDocument/2006/relationships/image" Target="../media/image192.png"/><Relationship Id="rId1" Type="http://schemas.openxmlformats.org/officeDocument/2006/relationships/slideLayout" Target="../slideLayouts/slideLayout22.xml"/></Relationships>
</file>

<file path=ppt/slides/_rels/slide43.xml.rels><?xml version="1.0" encoding="UTF-8" standalone="yes"?>
<Relationships xmlns="http://schemas.openxmlformats.org/package/2006/relationships"><Relationship Id="rId8" Type="http://schemas.openxmlformats.org/officeDocument/2006/relationships/image" Target="../media/image200.png"/><Relationship Id="rId3" Type="http://schemas.openxmlformats.org/officeDocument/2006/relationships/image" Target="../media/image195.png"/><Relationship Id="rId7" Type="http://schemas.openxmlformats.org/officeDocument/2006/relationships/image" Target="../media/image199.png"/><Relationship Id="rId12" Type="http://schemas.openxmlformats.org/officeDocument/2006/relationships/image" Target="../media/image204.png"/><Relationship Id="rId2" Type="http://schemas.openxmlformats.org/officeDocument/2006/relationships/image" Target="../media/image194.png"/><Relationship Id="rId1" Type="http://schemas.openxmlformats.org/officeDocument/2006/relationships/slideLayout" Target="../slideLayouts/slideLayout22.xml"/><Relationship Id="rId6" Type="http://schemas.openxmlformats.org/officeDocument/2006/relationships/image" Target="../media/image198.png"/><Relationship Id="rId11" Type="http://schemas.openxmlformats.org/officeDocument/2006/relationships/image" Target="../media/image203.png"/><Relationship Id="rId5" Type="http://schemas.openxmlformats.org/officeDocument/2006/relationships/image" Target="../media/image197.png"/><Relationship Id="rId10" Type="http://schemas.openxmlformats.org/officeDocument/2006/relationships/image" Target="../media/image202.png"/><Relationship Id="rId4" Type="http://schemas.openxmlformats.org/officeDocument/2006/relationships/image" Target="../media/image196.png"/><Relationship Id="rId9" Type="http://schemas.openxmlformats.org/officeDocument/2006/relationships/image" Target="../media/image201.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6.xml.rels><?xml version="1.0" encoding="UTF-8" standalone="yes"?>
<Relationships xmlns="http://schemas.openxmlformats.org/package/2006/relationships"><Relationship Id="rId2" Type="http://schemas.openxmlformats.org/officeDocument/2006/relationships/image" Target="../media/image205.png"/><Relationship Id="rId1" Type="http://schemas.openxmlformats.org/officeDocument/2006/relationships/slideLayout" Target="../slideLayouts/slideLayout19.xml"/></Relationships>
</file>

<file path=ppt/slides/_rels/slide47.xml.rels><?xml version="1.0" encoding="UTF-8" standalone="yes"?>
<Relationships xmlns="http://schemas.openxmlformats.org/package/2006/relationships"><Relationship Id="rId3" Type="http://schemas.openxmlformats.org/officeDocument/2006/relationships/image" Target="../media/image207.png"/><Relationship Id="rId2" Type="http://schemas.openxmlformats.org/officeDocument/2006/relationships/image" Target="../media/image206.png"/><Relationship Id="rId1" Type="http://schemas.openxmlformats.org/officeDocument/2006/relationships/slideLayout" Target="../slideLayouts/slideLayout19.xml"/><Relationship Id="rId4" Type="http://schemas.openxmlformats.org/officeDocument/2006/relationships/image" Target="../media/image208.png"/></Relationships>
</file>

<file path=ppt/slides/_rels/slide48.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image" Target="../media/image209.png"/><Relationship Id="rId1" Type="http://schemas.openxmlformats.org/officeDocument/2006/relationships/slideLayout" Target="../slideLayouts/slideLayout19.xml"/><Relationship Id="rId5" Type="http://schemas.openxmlformats.org/officeDocument/2006/relationships/image" Target="../media/image211.png"/><Relationship Id="rId4" Type="http://schemas.openxmlformats.org/officeDocument/2006/relationships/image" Target="../media/image210.png"/></Relationships>
</file>

<file path=ppt/slides/_rels/slide49.xml.rels><?xml version="1.0" encoding="UTF-8" standalone="yes"?>
<Relationships xmlns="http://schemas.openxmlformats.org/package/2006/relationships"><Relationship Id="rId2" Type="http://schemas.openxmlformats.org/officeDocument/2006/relationships/image" Target="../media/image212.png"/><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3" Type="http://schemas.openxmlformats.org/officeDocument/2006/relationships/hyperlink" Target="https://indico.cern.ch/event/1090779/contributions/4592538/attachments/2335809/4036993/ECFA%20Detector%20R%26D%20Roadmap%20Main%20File.pdf" TargetMode="External"/><Relationship Id="rId2" Type="http://schemas.openxmlformats.org/officeDocument/2006/relationships/hyperlink" Target="https://indico.cern.ch/event/1090779/contributions/4592538/attachments/2335809/4037008/ECFA%20Detector%20R%26D%20Roadmap%20Synopsis.pdf" TargetMode="External"/><Relationship Id="rId1" Type="http://schemas.openxmlformats.org/officeDocument/2006/relationships/slideLayout" Target="../slideLayouts/slideLayout19.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hyperlink" Target="https://cds.cern.ch/record/2784893" TargetMode="External"/></Relationships>
</file>

<file path=ppt/slides/_rels/slide50.xml.rels><?xml version="1.0" encoding="UTF-8" standalone="yes"?>
<Relationships xmlns="http://schemas.openxmlformats.org/package/2006/relationships"><Relationship Id="rId3" Type="http://schemas.openxmlformats.org/officeDocument/2006/relationships/image" Target="../media/image213.png"/><Relationship Id="rId2" Type="http://schemas.openxmlformats.org/officeDocument/2006/relationships/hyperlink" Target="https://indico.cern.ch/event/872501/attachments/1984404/4671553/RD51-NOTE-2021-002.pdf" TargetMode="External"/><Relationship Id="rId1" Type="http://schemas.openxmlformats.org/officeDocument/2006/relationships/slideLayout" Target="../slideLayouts/slideLayout22.xml"/><Relationship Id="rId6" Type="http://schemas.openxmlformats.org/officeDocument/2006/relationships/image" Target="../media/image216.png"/><Relationship Id="rId5" Type="http://schemas.openxmlformats.org/officeDocument/2006/relationships/image" Target="../media/image215.png"/><Relationship Id="rId4" Type="http://schemas.openxmlformats.org/officeDocument/2006/relationships/image" Target="../media/image214.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2.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22.xml"/></Relationships>
</file>

<file path=ppt/slides/_rels/slide53.xml.rels><?xml version="1.0" encoding="UTF-8" standalone="yes"?>
<Relationships xmlns="http://schemas.openxmlformats.org/package/2006/relationships"><Relationship Id="rId8" Type="http://schemas.openxmlformats.org/officeDocument/2006/relationships/image" Target="../media/image234.png"/><Relationship Id="rId13" Type="http://schemas.openxmlformats.org/officeDocument/2006/relationships/image" Target="../media/image218.png"/><Relationship Id="rId3" Type="http://schemas.openxmlformats.org/officeDocument/2006/relationships/customXml" Target="../ink/ink37.xml"/><Relationship Id="rId7" Type="http://schemas.openxmlformats.org/officeDocument/2006/relationships/customXml" Target="../ink/ink39.xml"/><Relationship Id="rId12" Type="http://schemas.openxmlformats.org/officeDocument/2006/relationships/image" Target="../media/image236.png"/><Relationship Id="rId2" Type="http://schemas.openxmlformats.org/officeDocument/2006/relationships/image" Target="../media/image217.png"/><Relationship Id="rId1" Type="http://schemas.openxmlformats.org/officeDocument/2006/relationships/slideLayout" Target="../slideLayouts/slideLayout22.xml"/><Relationship Id="rId6" Type="http://schemas.openxmlformats.org/officeDocument/2006/relationships/image" Target="../media/image233.png"/><Relationship Id="rId11" Type="http://schemas.openxmlformats.org/officeDocument/2006/relationships/customXml" Target="../ink/ink41.xml"/><Relationship Id="rId5" Type="http://schemas.openxmlformats.org/officeDocument/2006/relationships/customXml" Target="../ink/ink38.xml"/><Relationship Id="rId10" Type="http://schemas.openxmlformats.org/officeDocument/2006/relationships/image" Target="../media/image235.png"/><Relationship Id="rId4" Type="http://schemas.openxmlformats.org/officeDocument/2006/relationships/image" Target="../media/image232.png"/><Relationship Id="rId9" Type="http://schemas.openxmlformats.org/officeDocument/2006/relationships/customXml" Target="../ink/ink40.xml"/></Relationships>
</file>

<file path=ppt/slides/_rels/slide54.xml.rels><?xml version="1.0" encoding="UTF-8" standalone="yes"?>
<Relationships xmlns="http://schemas.openxmlformats.org/package/2006/relationships"><Relationship Id="rId3" Type="http://schemas.openxmlformats.org/officeDocument/2006/relationships/image" Target="../media/image220.png"/><Relationship Id="rId2" Type="http://schemas.openxmlformats.org/officeDocument/2006/relationships/image" Target="../media/image219.png"/><Relationship Id="rId1" Type="http://schemas.openxmlformats.org/officeDocument/2006/relationships/slideLayout" Target="../slideLayouts/slideLayout8.xml"/><Relationship Id="rId5" Type="http://schemas.openxmlformats.org/officeDocument/2006/relationships/image" Target="../media/image222.png"/><Relationship Id="rId4" Type="http://schemas.openxmlformats.org/officeDocument/2006/relationships/image" Target="../media/image221.png"/></Relationships>
</file>

<file path=ppt/slides/_rels/slide55.xml.rels><?xml version="1.0" encoding="UTF-8" standalone="yes"?>
<Relationships xmlns="http://schemas.openxmlformats.org/package/2006/relationships"><Relationship Id="rId3" Type="http://schemas.openxmlformats.org/officeDocument/2006/relationships/image" Target="../media/image224.png"/><Relationship Id="rId2" Type="http://schemas.openxmlformats.org/officeDocument/2006/relationships/image" Target="../media/image223.png"/><Relationship Id="rId1" Type="http://schemas.openxmlformats.org/officeDocument/2006/relationships/slideLayout" Target="../slideLayouts/slideLayout22.xml"/></Relationships>
</file>

<file path=ppt/slides/_rels/slide56.xml.rels><?xml version="1.0" encoding="UTF-8" standalone="yes"?>
<Relationships xmlns="http://schemas.openxmlformats.org/package/2006/relationships"><Relationship Id="rId3" Type="http://schemas.openxmlformats.org/officeDocument/2006/relationships/image" Target="../media/image226.png"/><Relationship Id="rId2" Type="http://schemas.openxmlformats.org/officeDocument/2006/relationships/image" Target="../media/image225.png"/><Relationship Id="rId1" Type="http://schemas.openxmlformats.org/officeDocument/2006/relationships/slideLayout" Target="../slideLayouts/slideLayout22.xml"/><Relationship Id="rId6" Type="http://schemas.openxmlformats.org/officeDocument/2006/relationships/image" Target="../media/image229.png"/><Relationship Id="rId5" Type="http://schemas.openxmlformats.org/officeDocument/2006/relationships/image" Target="../media/image228.png"/><Relationship Id="rId4" Type="http://schemas.openxmlformats.org/officeDocument/2006/relationships/image" Target="../media/image227.png"/></Relationships>
</file>

<file path=ppt/slides/_rels/slide57.xml.rels><?xml version="1.0" encoding="UTF-8" standalone="yes"?>
<Relationships xmlns="http://schemas.openxmlformats.org/package/2006/relationships"><Relationship Id="rId2" Type="http://schemas.openxmlformats.org/officeDocument/2006/relationships/image" Target="../media/image230.png"/><Relationship Id="rId1" Type="http://schemas.openxmlformats.org/officeDocument/2006/relationships/slideLayout" Target="../slideLayouts/slideLayout2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9.xml"/><Relationship Id="rId5" Type="http://schemas.openxmlformats.org/officeDocument/2006/relationships/image" Target="../media/image22.png"/><Relationship Id="rId4" Type="http://schemas.openxmlformats.org/officeDocument/2006/relationships/customXml" Target="../ink/ink8.xml"/></Relationships>
</file>

<file path=ppt/slides/_rels/slide60.xml.rels><?xml version="1.0" encoding="UTF-8" standalone="yes"?>
<Relationships xmlns="http://schemas.openxmlformats.org/package/2006/relationships"><Relationship Id="rId3" Type="http://schemas.openxmlformats.org/officeDocument/2006/relationships/image" Target="../media/image237.png"/><Relationship Id="rId7" Type="http://schemas.openxmlformats.org/officeDocument/2006/relationships/image" Target="../media/image241.png"/><Relationship Id="rId2" Type="http://schemas.openxmlformats.org/officeDocument/2006/relationships/image" Target="../media/image231.png"/><Relationship Id="rId1" Type="http://schemas.openxmlformats.org/officeDocument/2006/relationships/slideLayout" Target="../slideLayouts/slideLayout19.xml"/><Relationship Id="rId6" Type="http://schemas.openxmlformats.org/officeDocument/2006/relationships/image" Target="../media/image240.png"/><Relationship Id="rId5" Type="http://schemas.openxmlformats.org/officeDocument/2006/relationships/image" Target="../media/image239.png"/><Relationship Id="rId4" Type="http://schemas.openxmlformats.org/officeDocument/2006/relationships/image" Target="../media/image238.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3.xml.rels><?xml version="1.0" encoding="UTF-8" standalone="yes"?>
<Relationships xmlns="http://schemas.openxmlformats.org/package/2006/relationships"><Relationship Id="rId2" Type="http://schemas.openxmlformats.org/officeDocument/2006/relationships/hyperlink" Target="https://cds.cern.ch/record/2784893" TargetMode="External"/><Relationship Id="rId1" Type="http://schemas.openxmlformats.org/officeDocument/2006/relationships/slideLayout" Target="../slideLayouts/slideLayout18.xml"/></Relationships>
</file>

<file path=ppt/slides/_rels/slide64.xml.rels><?xml version="1.0" encoding="UTF-8" standalone="yes"?>
<Relationships xmlns="http://schemas.openxmlformats.org/package/2006/relationships"><Relationship Id="rId2" Type="http://schemas.openxmlformats.org/officeDocument/2006/relationships/image" Target="../media/image242.png"/><Relationship Id="rId1" Type="http://schemas.openxmlformats.org/officeDocument/2006/relationships/slideLayout" Target="../slideLayouts/slideLayout19.xml"/></Relationships>
</file>

<file path=ppt/slides/_rels/slide65.xml.rels><?xml version="1.0" encoding="UTF-8" standalone="yes"?>
<Relationships xmlns="http://schemas.openxmlformats.org/package/2006/relationships"><Relationship Id="rId2" Type="http://schemas.openxmlformats.org/officeDocument/2006/relationships/image" Target="../media/image243.png"/><Relationship Id="rId1" Type="http://schemas.openxmlformats.org/officeDocument/2006/relationships/slideLayout" Target="../slideLayouts/slideLayout19.xml"/></Relationships>
</file>

<file path=ppt/slides/_rels/slide66.xml.rels><?xml version="1.0" encoding="UTF-8" standalone="yes"?>
<Relationships xmlns="http://schemas.openxmlformats.org/package/2006/relationships"><Relationship Id="rId2" Type="http://schemas.openxmlformats.org/officeDocument/2006/relationships/image" Target="../media/image244.png"/><Relationship Id="rId1" Type="http://schemas.openxmlformats.org/officeDocument/2006/relationships/slideLayout" Target="../slideLayouts/slideLayout19.xml"/></Relationships>
</file>

<file path=ppt/slides/_rels/slide67.xml.rels><?xml version="1.0" encoding="UTF-8" standalone="yes"?>
<Relationships xmlns="http://schemas.openxmlformats.org/package/2006/relationships"><Relationship Id="rId3" Type="http://schemas.openxmlformats.org/officeDocument/2006/relationships/image" Target="../media/image246.png"/><Relationship Id="rId2" Type="http://schemas.openxmlformats.org/officeDocument/2006/relationships/image" Target="../media/image245.png"/><Relationship Id="rId1" Type="http://schemas.openxmlformats.org/officeDocument/2006/relationships/slideLayout" Target="../slideLayouts/slideLayout19.xml"/></Relationships>
</file>

<file path=ppt/slides/_rels/slide68.xml.rels><?xml version="1.0" encoding="UTF-8" standalone="yes"?>
<Relationships xmlns="http://schemas.openxmlformats.org/package/2006/relationships"><Relationship Id="rId2" Type="http://schemas.openxmlformats.org/officeDocument/2006/relationships/image" Target="../media/image247.png"/><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customXml" Target="../ink/ink9.xml"/><Relationship Id="rId7" Type="http://schemas.openxmlformats.org/officeDocument/2006/relationships/customXml" Target="../ink/ink11.xml"/><Relationship Id="rId2" Type="http://schemas.openxmlformats.org/officeDocument/2006/relationships/image" Target="../media/image23.png"/><Relationship Id="rId1" Type="http://schemas.openxmlformats.org/officeDocument/2006/relationships/slideLayout" Target="../slideLayouts/slideLayout19.xml"/><Relationship Id="rId6" Type="http://schemas.openxmlformats.org/officeDocument/2006/relationships/image" Target="../media/image25.png"/><Relationship Id="rId5" Type="http://schemas.openxmlformats.org/officeDocument/2006/relationships/customXml" Target="../ink/ink10.xml"/><Relationship Id="rId4" Type="http://schemas.openxmlformats.org/officeDocument/2006/relationships/image" Target="../media/image24.png"/></Relationships>
</file>

<file path=ppt/slides/_rels/slide8.xml.rels><?xml version="1.0" encoding="UTF-8" standalone="yes"?>
<Relationships xmlns="http://schemas.openxmlformats.org/package/2006/relationships"><Relationship Id="rId8" Type="http://schemas.openxmlformats.org/officeDocument/2006/relationships/customXml" Target="../ink/ink15.xml"/><Relationship Id="rId13" Type="http://schemas.openxmlformats.org/officeDocument/2006/relationships/image" Target="../media/image32.png"/><Relationship Id="rId3" Type="http://schemas.openxmlformats.org/officeDocument/2006/relationships/image" Target="../media/image27.png"/><Relationship Id="rId7" Type="http://schemas.openxmlformats.org/officeDocument/2006/relationships/image" Target="../media/image29.png"/><Relationship Id="rId12" Type="http://schemas.openxmlformats.org/officeDocument/2006/relationships/customXml" Target="../ink/ink17.xml"/><Relationship Id="rId2" Type="http://schemas.openxmlformats.org/officeDocument/2006/relationships/customXml" Target="../ink/ink12.xml"/><Relationship Id="rId1" Type="http://schemas.openxmlformats.org/officeDocument/2006/relationships/slideLayout" Target="../slideLayouts/slideLayout19.xml"/><Relationship Id="rId6" Type="http://schemas.openxmlformats.org/officeDocument/2006/relationships/customXml" Target="../ink/ink14.xml"/><Relationship Id="rId11" Type="http://schemas.openxmlformats.org/officeDocument/2006/relationships/image" Target="../media/image31.png"/><Relationship Id="rId5" Type="http://schemas.openxmlformats.org/officeDocument/2006/relationships/image" Target="../media/image28.png"/><Relationship Id="rId15" Type="http://schemas.openxmlformats.org/officeDocument/2006/relationships/image" Target="../media/image33.png"/><Relationship Id="rId10" Type="http://schemas.openxmlformats.org/officeDocument/2006/relationships/customXml" Target="../ink/ink16.xml"/><Relationship Id="rId4" Type="http://schemas.openxmlformats.org/officeDocument/2006/relationships/customXml" Target="../ink/ink13.xml"/><Relationship Id="rId9" Type="http://schemas.openxmlformats.org/officeDocument/2006/relationships/image" Target="../media/image30.png"/><Relationship Id="rId14" Type="http://schemas.openxmlformats.org/officeDocument/2006/relationships/customXml" Target="../ink/ink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2C55D0-EF65-5184-5180-70C748F9ECB3}"/>
              </a:ext>
            </a:extLst>
          </p:cNvPr>
          <p:cNvSpPr>
            <a:spLocks noGrp="1"/>
          </p:cNvSpPr>
          <p:nvPr>
            <p:ph type="ctrTitle"/>
          </p:nvPr>
        </p:nvSpPr>
        <p:spPr/>
        <p:txBody>
          <a:bodyPr/>
          <a:lstStyle/>
          <a:p>
            <a:r>
              <a:rPr lang="en-GB" dirty="0"/>
              <a:t>Gaseous Detectors R&amp;D, </a:t>
            </a:r>
            <a:br>
              <a:rPr lang="en-GB" dirty="0"/>
            </a:br>
            <a:r>
              <a:rPr lang="en-GB" dirty="0"/>
              <a:t>where do we stand / where do we go</a:t>
            </a:r>
          </a:p>
        </p:txBody>
      </p:sp>
      <p:sp>
        <p:nvSpPr>
          <p:cNvPr id="3" name="Subtitle 2">
            <a:extLst>
              <a:ext uri="{FF2B5EF4-FFF2-40B4-BE49-F238E27FC236}">
                <a16:creationId xmlns:a16="http://schemas.microsoft.com/office/drawing/2014/main" id="{F7B0DD35-25FE-650C-D3E7-DA9E47CBB676}"/>
              </a:ext>
            </a:extLst>
          </p:cNvPr>
          <p:cNvSpPr>
            <a:spLocks noGrp="1"/>
          </p:cNvSpPr>
          <p:nvPr>
            <p:ph type="subTitle" idx="1"/>
          </p:nvPr>
        </p:nvSpPr>
        <p:spPr/>
        <p:txBody>
          <a:bodyPr/>
          <a:lstStyle/>
          <a:p>
            <a:r>
              <a:rPr lang="en-GB" dirty="0"/>
              <a:t>Eraldo Oliveri, EP-DT, GDD, CERN</a:t>
            </a:r>
          </a:p>
          <a:p>
            <a:r>
              <a:rPr lang="pt-BR" b="0" dirty="0"/>
              <a:t>RPC2024, Santiago De Compostela</a:t>
            </a:r>
            <a:endParaRPr lang="en-GB" b="0" dirty="0"/>
          </a:p>
        </p:txBody>
      </p:sp>
    </p:spTree>
    <p:extLst>
      <p:ext uri="{BB962C8B-B14F-4D97-AF65-F5344CB8AC3E}">
        <p14:creationId xmlns:p14="http://schemas.microsoft.com/office/powerpoint/2010/main" val="38163452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81913855-C05B-109C-4F6F-BDE2239B3CF6}"/>
              </a:ext>
            </a:extLst>
          </p:cNvPr>
          <p:cNvSpPr>
            <a:spLocks noGrp="1"/>
          </p:cNvSpPr>
          <p:nvPr>
            <p:ph type="dt" sz="half" idx="10"/>
          </p:nvPr>
        </p:nvSpPr>
        <p:spPr/>
        <p:txBody>
          <a:bodyPr/>
          <a:lstStyle/>
          <a:p>
            <a:r>
              <a:rPr lang="en-US"/>
              <a:t>September 11, 2024</a:t>
            </a:r>
            <a:endParaRPr lang="en-US" dirty="0"/>
          </a:p>
        </p:txBody>
      </p:sp>
      <p:sp>
        <p:nvSpPr>
          <p:cNvPr id="4" name="Footer Placeholder 3">
            <a:extLst>
              <a:ext uri="{FF2B5EF4-FFF2-40B4-BE49-F238E27FC236}">
                <a16:creationId xmlns:a16="http://schemas.microsoft.com/office/drawing/2014/main" id="{F6EEE65B-E7F5-060F-7AAD-084CB6F3F867}"/>
              </a:ext>
            </a:extLst>
          </p:cNvPr>
          <p:cNvSpPr>
            <a:spLocks noGrp="1"/>
          </p:cNvSpPr>
          <p:nvPr>
            <p:ph type="ftr" sz="quarter" idx="11"/>
          </p:nvPr>
        </p:nvSpPr>
        <p:spPr/>
        <p:txBody>
          <a:bodyPr/>
          <a:lstStyle/>
          <a:p>
            <a:r>
              <a:rPr lang="pt-BR"/>
              <a:t>E. Oliveri, Gaseous Detector R&amp;D, RPC2024, Santiago De Compostela</a:t>
            </a:r>
            <a:endParaRPr lang="en-US" dirty="0"/>
          </a:p>
        </p:txBody>
      </p:sp>
      <p:sp>
        <p:nvSpPr>
          <p:cNvPr id="5" name="Slide Number Placeholder 4">
            <a:extLst>
              <a:ext uri="{FF2B5EF4-FFF2-40B4-BE49-F238E27FC236}">
                <a16:creationId xmlns:a16="http://schemas.microsoft.com/office/drawing/2014/main" id="{C8BAA65E-78F4-97F6-32A0-2663E0BA9EB3}"/>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
        <p:nvSpPr>
          <p:cNvPr id="7" name="Rectangle 6">
            <a:extLst>
              <a:ext uri="{FF2B5EF4-FFF2-40B4-BE49-F238E27FC236}">
                <a16:creationId xmlns:a16="http://schemas.microsoft.com/office/drawing/2014/main" id="{0AF011BB-CB48-7A47-622B-56879430B10E}"/>
              </a:ext>
            </a:extLst>
          </p:cNvPr>
          <p:cNvSpPr/>
          <p:nvPr/>
        </p:nvSpPr>
        <p:spPr>
          <a:xfrm>
            <a:off x="416496" y="6062841"/>
            <a:ext cx="8410942" cy="276999"/>
          </a:xfrm>
          <a:prstGeom prst="rect">
            <a:avLst/>
          </a:prstGeom>
        </p:spPr>
        <p:txBody>
          <a:bodyPr wrap="square">
            <a:spAutoFit/>
          </a:bodyPr>
          <a:lstStyle/>
          <a:p>
            <a:r>
              <a:rPr lang="en-GB" sz="1200" dirty="0"/>
              <a:t>https://cds.cern.ch/record/2784893/files/ECFA%20Detector%20R&amp;D%20Roadmap.pdf</a:t>
            </a:r>
          </a:p>
        </p:txBody>
      </p:sp>
      <p:sp>
        <p:nvSpPr>
          <p:cNvPr id="2" name="Title 1">
            <a:extLst>
              <a:ext uri="{FF2B5EF4-FFF2-40B4-BE49-F238E27FC236}">
                <a16:creationId xmlns:a16="http://schemas.microsoft.com/office/drawing/2014/main" id="{0D4E2109-777B-D176-7B3A-0BB7D158FE37}"/>
              </a:ext>
            </a:extLst>
          </p:cNvPr>
          <p:cNvSpPr>
            <a:spLocks noGrp="1"/>
          </p:cNvSpPr>
          <p:nvPr>
            <p:ph type="title"/>
          </p:nvPr>
        </p:nvSpPr>
        <p:spPr>
          <a:xfrm>
            <a:off x="416495" y="324932"/>
            <a:ext cx="3818153" cy="759882"/>
          </a:xfrm>
        </p:spPr>
        <p:txBody>
          <a:bodyPr/>
          <a:lstStyle/>
          <a:p>
            <a:r>
              <a:rPr lang="en-US" sz="2400" dirty="0"/>
              <a:t>Detector R&amp;D Themes and Requirements from future experiments</a:t>
            </a:r>
          </a:p>
        </p:txBody>
      </p:sp>
      <p:pic>
        <p:nvPicPr>
          <p:cNvPr id="10" name="Content Placeholder 6">
            <a:extLst>
              <a:ext uri="{FF2B5EF4-FFF2-40B4-BE49-F238E27FC236}">
                <a16:creationId xmlns:a16="http://schemas.microsoft.com/office/drawing/2014/main" id="{F20D02F9-42FC-E89D-C752-AE461B8E0892}"/>
              </a:ext>
            </a:extLst>
          </p:cNvPr>
          <p:cNvPicPr>
            <a:picLocks noChangeAspect="1"/>
          </p:cNvPicPr>
          <p:nvPr/>
        </p:nvPicPr>
        <p:blipFill rotWithShape="1">
          <a:blip r:embed="rId2"/>
          <a:srcRect t="95649"/>
          <a:stretch/>
        </p:blipFill>
        <p:spPr>
          <a:xfrm>
            <a:off x="851502" y="5595321"/>
            <a:ext cx="9788920" cy="424944"/>
          </a:xfrm>
          <a:prstGeom prst="rect">
            <a:avLst/>
          </a:prstGeom>
        </p:spPr>
      </p:pic>
      <p:pic>
        <p:nvPicPr>
          <p:cNvPr id="11" name="Content Placeholder 6">
            <a:extLst>
              <a:ext uri="{FF2B5EF4-FFF2-40B4-BE49-F238E27FC236}">
                <a16:creationId xmlns:a16="http://schemas.microsoft.com/office/drawing/2014/main" id="{AFFF1EB9-59A0-007B-BDD7-DEDA8D160D43}"/>
              </a:ext>
            </a:extLst>
          </p:cNvPr>
          <p:cNvPicPr>
            <a:picLocks noChangeAspect="1"/>
          </p:cNvPicPr>
          <p:nvPr/>
        </p:nvPicPr>
        <p:blipFill rotWithShape="1">
          <a:blip r:embed="rId2">
            <a:clrChange>
              <a:clrFrom>
                <a:srgbClr val="FFFFFF"/>
              </a:clrFrom>
              <a:clrTo>
                <a:srgbClr val="FFFFFF">
                  <a:alpha val="0"/>
                </a:srgbClr>
              </a:clrTo>
            </a:clrChange>
          </a:blip>
          <a:srcRect b="47336"/>
          <a:stretch/>
        </p:blipFill>
        <p:spPr>
          <a:xfrm>
            <a:off x="-117676" y="1547715"/>
            <a:ext cx="6094818" cy="3281337"/>
          </a:xfrm>
          <a:prstGeom prst="rect">
            <a:avLst/>
          </a:prstGeom>
        </p:spPr>
      </p:pic>
      <p:grpSp>
        <p:nvGrpSpPr>
          <p:cNvPr id="12" name="Group 11">
            <a:extLst>
              <a:ext uri="{FF2B5EF4-FFF2-40B4-BE49-F238E27FC236}">
                <a16:creationId xmlns:a16="http://schemas.microsoft.com/office/drawing/2014/main" id="{C3972CED-ACD0-BD92-9052-143B9E5094E7}"/>
              </a:ext>
            </a:extLst>
          </p:cNvPr>
          <p:cNvGrpSpPr/>
          <p:nvPr/>
        </p:nvGrpSpPr>
        <p:grpSpPr>
          <a:xfrm>
            <a:off x="5941467" y="837198"/>
            <a:ext cx="6094818" cy="4462805"/>
            <a:chOff x="3795186" y="1794369"/>
            <a:chExt cx="6233052" cy="4729982"/>
          </a:xfrm>
        </p:grpSpPr>
        <p:pic>
          <p:nvPicPr>
            <p:cNvPr id="13" name="Content Placeholder 6">
              <a:extLst>
                <a:ext uri="{FF2B5EF4-FFF2-40B4-BE49-F238E27FC236}">
                  <a16:creationId xmlns:a16="http://schemas.microsoft.com/office/drawing/2014/main" id="{6388747F-98D3-B0CA-2D56-6BC04DFFA142}"/>
                </a:ext>
              </a:extLst>
            </p:cNvPr>
            <p:cNvPicPr>
              <a:picLocks noChangeAspect="1"/>
            </p:cNvPicPr>
            <p:nvPr/>
          </p:nvPicPr>
          <p:blipFill rotWithShape="1">
            <a:blip r:embed="rId2">
              <a:clrChange>
                <a:clrFrom>
                  <a:srgbClr val="FFFFFF"/>
                </a:clrFrom>
                <a:clrTo>
                  <a:srgbClr val="FFFFFF">
                    <a:alpha val="0"/>
                  </a:srgbClr>
                </a:clrTo>
              </a:clrChange>
            </a:blip>
            <a:srcRect b="73929"/>
            <a:stretch/>
          </p:blipFill>
          <p:spPr>
            <a:xfrm>
              <a:off x="3795186" y="1794369"/>
              <a:ext cx="6233052" cy="1661265"/>
            </a:xfrm>
            <a:prstGeom prst="rect">
              <a:avLst/>
            </a:prstGeom>
          </p:spPr>
        </p:pic>
        <p:pic>
          <p:nvPicPr>
            <p:cNvPr id="14" name="Content Placeholder 6">
              <a:extLst>
                <a:ext uri="{FF2B5EF4-FFF2-40B4-BE49-F238E27FC236}">
                  <a16:creationId xmlns:a16="http://schemas.microsoft.com/office/drawing/2014/main" id="{0894D6E9-9BFE-D285-18A6-D08501AE5F99}"/>
                </a:ext>
              </a:extLst>
            </p:cNvPr>
            <p:cNvPicPr>
              <a:picLocks noChangeAspect="1"/>
            </p:cNvPicPr>
            <p:nvPr/>
          </p:nvPicPr>
          <p:blipFill rotWithShape="1">
            <a:blip r:embed="rId2"/>
            <a:srcRect t="52781"/>
            <a:stretch/>
          </p:blipFill>
          <p:spPr>
            <a:xfrm>
              <a:off x="3795186" y="3515557"/>
              <a:ext cx="6233052" cy="3008794"/>
            </a:xfrm>
            <a:prstGeom prst="rect">
              <a:avLst/>
            </a:prstGeom>
          </p:spPr>
        </p:pic>
      </p:grpSp>
    </p:spTree>
    <p:extLst>
      <p:ext uri="{BB962C8B-B14F-4D97-AF65-F5344CB8AC3E}">
        <p14:creationId xmlns:p14="http://schemas.microsoft.com/office/powerpoint/2010/main" val="36151708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AB682EE6-595F-DC7F-2ADA-92F3719F4D63}"/>
              </a:ext>
            </a:extLst>
          </p:cNvPr>
          <p:cNvSpPr>
            <a:spLocks noGrp="1"/>
          </p:cNvSpPr>
          <p:nvPr>
            <p:ph type="title"/>
          </p:nvPr>
        </p:nvSpPr>
        <p:spPr/>
        <p:txBody>
          <a:bodyPr/>
          <a:lstStyle/>
          <a:p>
            <a:r>
              <a:rPr lang="en-US" dirty="0"/>
              <a:t>Requirements for future experiments at future facilities</a:t>
            </a:r>
          </a:p>
        </p:txBody>
      </p:sp>
      <p:graphicFrame>
        <p:nvGraphicFramePr>
          <p:cNvPr id="8" name="Content Placeholder 7">
            <a:extLst>
              <a:ext uri="{FF2B5EF4-FFF2-40B4-BE49-F238E27FC236}">
                <a16:creationId xmlns:a16="http://schemas.microsoft.com/office/drawing/2014/main" id="{F0E1FEAB-B1F2-7C32-EB51-FCDE42A43D55}"/>
              </a:ext>
            </a:extLst>
          </p:cNvPr>
          <p:cNvGraphicFramePr>
            <a:graphicFrameLocks noGrp="1"/>
          </p:cNvGraphicFramePr>
          <p:nvPr>
            <p:ph idx="1"/>
            <p:extLst>
              <p:ext uri="{D42A27DB-BD31-4B8C-83A1-F6EECF244321}">
                <p14:modId xmlns:p14="http://schemas.microsoft.com/office/powerpoint/2010/main" val="3568188477"/>
              </p:ext>
            </p:extLst>
          </p:nvPr>
        </p:nvGraphicFramePr>
        <p:xfrm>
          <a:off x="407988" y="2102912"/>
          <a:ext cx="4998513" cy="2524573"/>
        </p:xfrm>
        <a:graphic>
          <a:graphicData uri="http://schemas.openxmlformats.org/drawingml/2006/table">
            <a:tbl>
              <a:tblPr>
                <a:tableStyleId>{8EC20E35-A176-4012-BC5E-935CFFF8708E}</a:tableStyleId>
              </a:tblPr>
              <a:tblGrid>
                <a:gridCol w="2134500">
                  <a:extLst>
                    <a:ext uri="{9D8B030D-6E8A-4147-A177-3AD203B41FA5}">
                      <a16:colId xmlns:a16="http://schemas.microsoft.com/office/drawing/2014/main" val="3552725267"/>
                    </a:ext>
                  </a:extLst>
                </a:gridCol>
                <a:gridCol w="2864013">
                  <a:extLst>
                    <a:ext uri="{9D8B030D-6E8A-4147-A177-3AD203B41FA5}">
                      <a16:colId xmlns:a16="http://schemas.microsoft.com/office/drawing/2014/main" val="3482362532"/>
                    </a:ext>
                  </a:extLst>
                </a:gridCol>
              </a:tblGrid>
              <a:tr h="182880">
                <a:tc>
                  <a:txBody>
                    <a:bodyPr/>
                    <a:lstStyle/>
                    <a:p>
                      <a:pPr algn="l" fontAlgn="b"/>
                      <a:r>
                        <a:rPr lang="en-US" sz="1600" u="none" strike="noStrike">
                          <a:effectLst/>
                        </a:rPr>
                        <a:t>Rate Capabilities</a:t>
                      </a:r>
                      <a:endParaRPr lang="en-US" sz="1600" b="0" i="0" u="none" strike="noStrike">
                        <a:solidFill>
                          <a:srgbClr val="000000"/>
                        </a:solidFill>
                        <a:effectLst/>
                        <a:latin typeface="Aptos Narrow" panose="020B0004020202020204" pitchFamily="34" charset="0"/>
                      </a:endParaRPr>
                    </a:p>
                  </a:txBody>
                  <a:tcPr marL="7620" marR="7620" marT="7620" marB="0" anchor="b"/>
                </a:tc>
                <a:tc>
                  <a:txBody>
                    <a:bodyPr/>
                    <a:lstStyle/>
                    <a:p>
                      <a:pPr algn="l" fontAlgn="b"/>
                      <a:r>
                        <a:rPr lang="en-GB" sz="1600" u="none" strike="noStrike">
                          <a:effectLst/>
                        </a:rPr>
                        <a:t>Up to several MHz/cm2</a:t>
                      </a:r>
                      <a:endParaRPr lang="en-GB" sz="1600" b="0" i="0" u="none" strike="noStrike">
                        <a:solidFill>
                          <a:srgbClr val="000000"/>
                        </a:solidFill>
                        <a:effectLst/>
                        <a:latin typeface="Aptos Narrow" panose="020B0004020202020204" pitchFamily="34" charset="0"/>
                      </a:endParaRPr>
                    </a:p>
                  </a:txBody>
                  <a:tcPr marL="7620" marR="7620" marT="7620" marB="0" anchor="b"/>
                </a:tc>
                <a:extLst>
                  <a:ext uri="{0D108BD9-81ED-4DB2-BD59-A6C34878D82A}">
                    <a16:rowId xmlns:a16="http://schemas.microsoft.com/office/drawing/2014/main" val="40296380"/>
                  </a:ext>
                </a:extLst>
              </a:tr>
              <a:tr h="182880">
                <a:tc>
                  <a:txBody>
                    <a:bodyPr/>
                    <a:lstStyle/>
                    <a:p>
                      <a:pPr algn="l" fontAlgn="b"/>
                      <a:r>
                        <a:rPr lang="en-US" sz="1600" u="none" strike="noStrike">
                          <a:effectLst/>
                        </a:rPr>
                        <a:t>Spatial Resolution</a:t>
                      </a:r>
                      <a:endParaRPr lang="en-US" sz="1600" b="0" i="0" u="none" strike="noStrike">
                        <a:solidFill>
                          <a:srgbClr val="000000"/>
                        </a:solidFill>
                        <a:effectLst/>
                        <a:latin typeface="Aptos Narrow" panose="020B0004020202020204" pitchFamily="34" charset="0"/>
                      </a:endParaRPr>
                    </a:p>
                  </a:txBody>
                  <a:tcPr marL="7620" marR="7620" marT="7620" marB="0" anchor="b"/>
                </a:tc>
                <a:tc>
                  <a:txBody>
                    <a:bodyPr/>
                    <a:lstStyle/>
                    <a:p>
                      <a:pPr algn="l" fontAlgn="b"/>
                      <a:r>
                        <a:rPr lang="en-US" sz="1600" u="none" strike="noStrike" dirty="0">
                          <a:effectLst/>
                        </a:rPr>
                        <a:t>Down to 50</a:t>
                      </a:r>
                      <a:r>
                        <a:rPr lang="en-US" sz="1600" u="none" strike="noStrike" dirty="0">
                          <a:effectLst/>
                          <a:latin typeface="Symbol" panose="05050102010706020507" pitchFamily="18" charset="2"/>
                        </a:rPr>
                        <a:t>m</a:t>
                      </a:r>
                      <a:r>
                        <a:rPr lang="en-US" sz="1600" u="none" strike="noStrike" dirty="0">
                          <a:effectLst/>
                        </a:rPr>
                        <a:t>m</a:t>
                      </a:r>
                      <a:endParaRPr lang="en-US" sz="1600" b="0" i="0" u="none" strike="noStrike" dirty="0">
                        <a:solidFill>
                          <a:srgbClr val="000000"/>
                        </a:solidFill>
                        <a:effectLst/>
                        <a:latin typeface="Aptos Narrow" panose="020B0004020202020204" pitchFamily="34" charset="0"/>
                      </a:endParaRPr>
                    </a:p>
                  </a:txBody>
                  <a:tcPr marL="7620" marR="7620" marT="7620" marB="0" anchor="b"/>
                </a:tc>
                <a:extLst>
                  <a:ext uri="{0D108BD9-81ED-4DB2-BD59-A6C34878D82A}">
                    <a16:rowId xmlns:a16="http://schemas.microsoft.com/office/drawing/2014/main" val="834375678"/>
                  </a:ext>
                </a:extLst>
              </a:tr>
              <a:tr h="182880">
                <a:tc>
                  <a:txBody>
                    <a:bodyPr/>
                    <a:lstStyle/>
                    <a:p>
                      <a:pPr algn="l" fontAlgn="b"/>
                      <a:r>
                        <a:rPr lang="en-US" sz="1600" u="none" strike="noStrike">
                          <a:effectLst/>
                        </a:rPr>
                        <a:t>Time Resolution</a:t>
                      </a:r>
                      <a:endParaRPr lang="en-US" sz="1600" b="0" i="0" u="none" strike="noStrike">
                        <a:solidFill>
                          <a:srgbClr val="000000"/>
                        </a:solidFill>
                        <a:effectLst/>
                        <a:latin typeface="Aptos Narrow" panose="020B0004020202020204" pitchFamily="34" charset="0"/>
                      </a:endParaRPr>
                    </a:p>
                  </a:txBody>
                  <a:tcPr marL="7620" marR="7620" marT="7620" marB="0" anchor="b"/>
                </a:tc>
                <a:tc>
                  <a:txBody>
                    <a:bodyPr/>
                    <a:lstStyle/>
                    <a:p>
                      <a:pPr algn="l" fontAlgn="b"/>
                      <a:r>
                        <a:rPr lang="en-GB" sz="1600" u="none" strike="noStrike">
                          <a:effectLst/>
                        </a:rPr>
                        <a:t>Down to few tens of ps</a:t>
                      </a:r>
                      <a:endParaRPr lang="en-GB" sz="1600" b="0" i="0" u="none" strike="noStrike">
                        <a:solidFill>
                          <a:srgbClr val="000000"/>
                        </a:solidFill>
                        <a:effectLst/>
                        <a:latin typeface="Aptos Narrow" panose="020B0004020202020204" pitchFamily="34" charset="0"/>
                      </a:endParaRPr>
                    </a:p>
                  </a:txBody>
                  <a:tcPr marL="7620" marR="7620" marT="7620" marB="0" anchor="b"/>
                </a:tc>
                <a:extLst>
                  <a:ext uri="{0D108BD9-81ED-4DB2-BD59-A6C34878D82A}">
                    <a16:rowId xmlns:a16="http://schemas.microsoft.com/office/drawing/2014/main" val="363680045"/>
                  </a:ext>
                </a:extLst>
              </a:tr>
              <a:tr h="182880">
                <a:tc>
                  <a:txBody>
                    <a:bodyPr/>
                    <a:lstStyle/>
                    <a:p>
                      <a:pPr algn="l" fontAlgn="b"/>
                      <a:r>
                        <a:rPr lang="en-US" sz="1600" u="none" strike="noStrike" dirty="0">
                          <a:effectLst/>
                        </a:rPr>
                        <a:t>Radiation Hardness</a:t>
                      </a:r>
                      <a:endParaRPr lang="en-US" sz="1600" b="0" i="0" u="none" strike="noStrike" dirty="0">
                        <a:solidFill>
                          <a:srgbClr val="000000"/>
                        </a:solidFill>
                        <a:effectLst/>
                        <a:latin typeface="Aptos Narrow" panose="020B0004020202020204" pitchFamily="34" charset="0"/>
                      </a:endParaRPr>
                    </a:p>
                  </a:txBody>
                  <a:tcPr marL="7620" marR="7620" marT="7620" marB="0" anchor="b"/>
                </a:tc>
                <a:tc>
                  <a:txBody>
                    <a:bodyPr/>
                    <a:lstStyle/>
                    <a:p>
                      <a:pPr algn="l" fontAlgn="b"/>
                      <a:r>
                        <a:rPr lang="en-GB" sz="1600" u="none" strike="noStrike" dirty="0">
                          <a:effectLst/>
                        </a:rPr>
                        <a:t>up to 10</a:t>
                      </a:r>
                      <a:r>
                        <a:rPr lang="en-GB" sz="1600" u="none" strike="noStrike" baseline="30000" dirty="0">
                          <a:effectLst/>
                        </a:rPr>
                        <a:t>13</a:t>
                      </a:r>
                      <a:r>
                        <a:rPr lang="en-GB" sz="1600" u="none" strike="noStrike" dirty="0">
                          <a:effectLst/>
                        </a:rPr>
                        <a:t> </a:t>
                      </a:r>
                      <a:r>
                        <a:rPr lang="en-GB" sz="1600" u="none" strike="noStrike" dirty="0" err="1">
                          <a:effectLst/>
                        </a:rPr>
                        <a:t>n</a:t>
                      </a:r>
                      <a:r>
                        <a:rPr lang="en-GB" sz="1600" u="none" strike="noStrike" baseline="-25000" dirty="0" err="1">
                          <a:effectLst/>
                        </a:rPr>
                        <a:t>eq</a:t>
                      </a:r>
                      <a:r>
                        <a:rPr lang="en-GB" sz="1600" u="none" strike="noStrike" dirty="0">
                          <a:effectLst/>
                        </a:rPr>
                        <a:t>/cm</a:t>
                      </a:r>
                      <a:r>
                        <a:rPr lang="en-GB" sz="1600" u="none" strike="noStrike" baseline="30000" dirty="0">
                          <a:effectLst/>
                        </a:rPr>
                        <a:t>2</a:t>
                      </a:r>
                      <a:r>
                        <a:rPr lang="en-GB" sz="1600" u="none" strike="noStrike" dirty="0">
                          <a:effectLst/>
                        </a:rPr>
                        <a:t>/y</a:t>
                      </a:r>
                      <a:endParaRPr lang="en-GB" sz="1600" b="0" i="0" u="none" strike="noStrike" dirty="0">
                        <a:solidFill>
                          <a:srgbClr val="000000"/>
                        </a:solidFill>
                        <a:effectLst/>
                        <a:latin typeface="Aptos Narrow" panose="020B0004020202020204" pitchFamily="34" charset="0"/>
                      </a:endParaRPr>
                    </a:p>
                  </a:txBody>
                  <a:tcPr marL="7620" marR="7620" marT="7620" marB="0" anchor="b"/>
                </a:tc>
                <a:extLst>
                  <a:ext uri="{0D108BD9-81ED-4DB2-BD59-A6C34878D82A}">
                    <a16:rowId xmlns:a16="http://schemas.microsoft.com/office/drawing/2014/main" val="92224359"/>
                  </a:ext>
                </a:extLst>
              </a:tr>
              <a:tr h="182880">
                <a:tc>
                  <a:txBody>
                    <a:bodyPr/>
                    <a:lstStyle/>
                    <a:p>
                      <a:pPr algn="l" fontAlgn="b"/>
                      <a:r>
                        <a:rPr lang="en-US" sz="1600" u="none" strike="noStrike" kern="1200" dirty="0">
                          <a:solidFill>
                            <a:schemeClr val="dk1"/>
                          </a:solidFill>
                          <a:effectLst/>
                          <a:latin typeface="+mn-lt"/>
                          <a:ea typeface="+mn-ea"/>
                          <a:cs typeface="+mn-cs"/>
                        </a:rPr>
                        <a:t>Ageing</a:t>
                      </a:r>
                    </a:p>
                  </a:txBody>
                  <a:tcPr marL="7620" marR="7620" marT="7620" marB="0" anchor="b"/>
                </a:tc>
                <a:tc>
                  <a:txBody>
                    <a:bodyPr/>
                    <a:lstStyle/>
                    <a:p>
                      <a:pPr algn="l" fontAlgn="b"/>
                      <a:r>
                        <a:rPr lang="en-US" sz="1600" u="none" strike="noStrike" kern="1200" dirty="0">
                          <a:solidFill>
                            <a:schemeClr val="dk1"/>
                          </a:solidFill>
                          <a:effectLst/>
                          <a:latin typeface="+mn-lt"/>
                          <a:ea typeface="+mn-ea"/>
                          <a:cs typeface="+mn-cs"/>
                        </a:rPr>
                        <a:t>Up to C/cm2</a:t>
                      </a:r>
                    </a:p>
                  </a:txBody>
                  <a:tcPr marL="7620" marR="7620" marT="7620" marB="0" anchor="b"/>
                </a:tc>
                <a:extLst>
                  <a:ext uri="{0D108BD9-81ED-4DB2-BD59-A6C34878D82A}">
                    <a16:rowId xmlns:a16="http://schemas.microsoft.com/office/drawing/2014/main" val="2213810492"/>
                  </a:ext>
                </a:extLst>
              </a:tr>
              <a:tr h="182880">
                <a:tc>
                  <a:txBody>
                    <a:bodyPr/>
                    <a:lstStyle/>
                    <a:p>
                      <a:pPr algn="l" fontAlgn="b"/>
                      <a:r>
                        <a:rPr lang="en-US" sz="1600" u="none" strike="noStrike" kern="1200" dirty="0">
                          <a:solidFill>
                            <a:schemeClr val="dk1"/>
                          </a:solidFill>
                          <a:effectLst/>
                          <a:latin typeface="+mn-lt"/>
                          <a:ea typeface="+mn-ea"/>
                          <a:cs typeface="+mn-cs"/>
                        </a:rPr>
                        <a:t>Material Budget </a:t>
                      </a:r>
                    </a:p>
                  </a:txBody>
                  <a:tcPr marL="7620" marR="7620" marT="7620" marB="0" anchor="b"/>
                </a:tc>
                <a:tc>
                  <a:txBody>
                    <a:bodyPr/>
                    <a:lstStyle/>
                    <a:p>
                      <a:pPr algn="l" fontAlgn="b"/>
                      <a:r>
                        <a:rPr lang="en-US" sz="1600" u="none" strike="noStrike" kern="1200">
                          <a:solidFill>
                            <a:schemeClr val="dk1"/>
                          </a:solidFill>
                          <a:effectLst/>
                          <a:latin typeface="+mn-lt"/>
                          <a:ea typeface="+mn-ea"/>
                          <a:cs typeface="+mn-cs"/>
                        </a:rPr>
                        <a:t>&lt;1% X/X0</a:t>
                      </a:r>
                    </a:p>
                  </a:txBody>
                  <a:tcPr marL="7620" marR="7620" marT="7620" marB="0" anchor="b"/>
                </a:tc>
                <a:extLst>
                  <a:ext uri="{0D108BD9-81ED-4DB2-BD59-A6C34878D82A}">
                    <a16:rowId xmlns:a16="http://schemas.microsoft.com/office/drawing/2014/main" val="663473677"/>
                  </a:ext>
                </a:extLst>
              </a:tr>
              <a:tr h="261433">
                <a:tc>
                  <a:txBody>
                    <a:bodyPr/>
                    <a:lstStyle/>
                    <a:p>
                      <a:pPr algn="l" fontAlgn="b"/>
                      <a:r>
                        <a:rPr lang="en-US" sz="1600" u="none" strike="noStrike" kern="1200">
                          <a:solidFill>
                            <a:schemeClr val="dk1"/>
                          </a:solidFill>
                          <a:effectLst/>
                          <a:latin typeface="+mn-lt"/>
                          <a:ea typeface="+mn-ea"/>
                          <a:cs typeface="+mn-cs"/>
                        </a:rPr>
                        <a:t>Magnetic Field</a:t>
                      </a:r>
                    </a:p>
                  </a:txBody>
                  <a:tcPr marL="7620" marR="7620" marT="7620" marB="0" anchor="b"/>
                </a:tc>
                <a:tc>
                  <a:txBody>
                    <a:bodyPr/>
                    <a:lstStyle/>
                    <a:p>
                      <a:pPr algn="l" fontAlgn="b"/>
                      <a:r>
                        <a:rPr lang="en-US" sz="1600" u="none" strike="noStrike" kern="1200" dirty="0">
                          <a:solidFill>
                            <a:schemeClr val="dk1"/>
                          </a:solidFill>
                          <a:effectLst/>
                          <a:latin typeface="+mn-lt"/>
                          <a:ea typeface="+mn-ea"/>
                          <a:cs typeface="+mn-cs"/>
                        </a:rPr>
                        <a:t>Up to several Tesla</a:t>
                      </a:r>
                    </a:p>
                  </a:txBody>
                  <a:tcPr marL="7620" marR="7620" marT="7620" marB="0" anchor="b"/>
                </a:tc>
                <a:extLst>
                  <a:ext uri="{0D108BD9-81ED-4DB2-BD59-A6C34878D82A}">
                    <a16:rowId xmlns:a16="http://schemas.microsoft.com/office/drawing/2014/main" val="109219195"/>
                  </a:ext>
                </a:extLst>
              </a:tr>
              <a:tr h="182880">
                <a:tc>
                  <a:txBody>
                    <a:bodyPr/>
                    <a:lstStyle/>
                    <a:p>
                      <a:pPr algn="l" fontAlgn="b"/>
                      <a:r>
                        <a:rPr lang="en-US" sz="1600" u="none" strike="noStrike" kern="1200" dirty="0">
                          <a:solidFill>
                            <a:schemeClr val="dk1"/>
                          </a:solidFill>
                          <a:effectLst/>
                          <a:latin typeface="+mn-lt"/>
                          <a:ea typeface="+mn-ea"/>
                          <a:cs typeface="+mn-cs"/>
                        </a:rPr>
                        <a:t>Gain</a:t>
                      </a:r>
                    </a:p>
                  </a:txBody>
                  <a:tcPr marL="7620" marR="7620" marT="7620" marB="0" anchor="b"/>
                </a:tc>
                <a:tc>
                  <a:txBody>
                    <a:bodyPr/>
                    <a:lstStyle/>
                    <a:p>
                      <a:pPr algn="l" fontAlgn="b"/>
                      <a:r>
                        <a:rPr lang="en-US" sz="1600" u="none" strike="noStrike" kern="1200" dirty="0">
                          <a:solidFill>
                            <a:schemeClr val="dk1"/>
                          </a:solidFill>
                          <a:effectLst/>
                          <a:latin typeface="+mn-lt"/>
                          <a:ea typeface="+mn-ea"/>
                          <a:cs typeface="+mn-cs"/>
                        </a:rPr>
                        <a:t>Larger than 10</a:t>
                      </a:r>
                      <a:r>
                        <a:rPr lang="en-US" sz="1600" u="none" strike="noStrike" kern="1200" baseline="30000" dirty="0">
                          <a:solidFill>
                            <a:schemeClr val="dk1"/>
                          </a:solidFill>
                          <a:effectLst/>
                          <a:latin typeface="+mn-lt"/>
                          <a:ea typeface="+mn-ea"/>
                          <a:cs typeface="+mn-cs"/>
                        </a:rPr>
                        <a:t>5</a:t>
                      </a:r>
                      <a:r>
                        <a:rPr lang="en-US" sz="1600" u="none" strike="noStrike" kern="1200" dirty="0">
                          <a:solidFill>
                            <a:schemeClr val="dk1"/>
                          </a:solidFill>
                          <a:effectLst/>
                          <a:latin typeface="+mn-lt"/>
                          <a:ea typeface="+mn-ea"/>
                          <a:cs typeface="+mn-cs"/>
                        </a:rPr>
                        <a:t>-10</a:t>
                      </a:r>
                      <a:r>
                        <a:rPr lang="en-US" sz="1600" u="none" strike="noStrike" kern="1200" baseline="30000" dirty="0">
                          <a:solidFill>
                            <a:schemeClr val="dk1"/>
                          </a:solidFill>
                          <a:effectLst/>
                          <a:latin typeface="+mn-lt"/>
                          <a:ea typeface="+mn-ea"/>
                          <a:cs typeface="+mn-cs"/>
                        </a:rPr>
                        <a:t>6</a:t>
                      </a:r>
                    </a:p>
                  </a:txBody>
                  <a:tcPr marL="7620" marR="7620" marT="7620" marB="0" anchor="b"/>
                </a:tc>
                <a:extLst>
                  <a:ext uri="{0D108BD9-81ED-4DB2-BD59-A6C34878D82A}">
                    <a16:rowId xmlns:a16="http://schemas.microsoft.com/office/drawing/2014/main" val="2941969973"/>
                  </a:ext>
                </a:extLst>
              </a:tr>
              <a:tr h="182880">
                <a:tc>
                  <a:txBody>
                    <a:bodyPr/>
                    <a:lstStyle/>
                    <a:p>
                      <a:pPr algn="l" fontAlgn="b"/>
                      <a:r>
                        <a:rPr lang="en-US" sz="1600" u="none" strike="noStrike" kern="1200" dirty="0" err="1">
                          <a:solidFill>
                            <a:schemeClr val="dk1"/>
                          </a:solidFill>
                          <a:effectLst/>
                          <a:latin typeface="+mn-lt"/>
                          <a:ea typeface="+mn-ea"/>
                          <a:cs typeface="+mn-cs"/>
                        </a:rPr>
                        <a:t>dE</a:t>
                      </a:r>
                      <a:r>
                        <a:rPr lang="en-US" sz="1600" u="none" strike="noStrike" kern="1200" dirty="0">
                          <a:solidFill>
                            <a:schemeClr val="dk1"/>
                          </a:solidFill>
                          <a:effectLst/>
                          <a:latin typeface="+mn-lt"/>
                          <a:ea typeface="+mn-ea"/>
                          <a:cs typeface="+mn-cs"/>
                        </a:rPr>
                        <a:t>/dx</a:t>
                      </a:r>
                    </a:p>
                  </a:txBody>
                  <a:tcPr marL="7620" marR="7620" marT="7620" marB="0" anchor="b"/>
                </a:tc>
                <a:tc>
                  <a:txBody>
                    <a:bodyPr/>
                    <a:lstStyle/>
                    <a:p>
                      <a:pPr algn="l" fontAlgn="b"/>
                      <a:r>
                        <a:rPr lang="en-US" sz="1600" u="none" strike="noStrike" kern="1200" dirty="0">
                          <a:solidFill>
                            <a:schemeClr val="dk1"/>
                          </a:solidFill>
                          <a:effectLst/>
                          <a:latin typeface="+mn-lt"/>
                          <a:ea typeface="+mn-ea"/>
                          <a:cs typeface="+mn-cs"/>
                        </a:rPr>
                        <a:t>Down to 10%</a:t>
                      </a:r>
                    </a:p>
                  </a:txBody>
                  <a:tcPr marL="7620" marR="7620" marT="7620" marB="0" anchor="b"/>
                </a:tc>
                <a:extLst>
                  <a:ext uri="{0D108BD9-81ED-4DB2-BD59-A6C34878D82A}">
                    <a16:rowId xmlns:a16="http://schemas.microsoft.com/office/drawing/2014/main" val="1519246347"/>
                  </a:ext>
                </a:extLst>
              </a:tr>
              <a:tr h="182880">
                <a:tc>
                  <a:txBody>
                    <a:bodyPr/>
                    <a:lstStyle/>
                    <a:p>
                      <a:pPr algn="l" fontAlgn="b"/>
                      <a:r>
                        <a:rPr lang="en-US" sz="1600" u="none" strike="noStrike" kern="1200" dirty="0">
                          <a:solidFill>
                            <a:schemeClr val="dk1"/>
                          </a:solidFill>
                          <a:effectLst/>
                          <a:latin typeface="+mn-lt"/>
                          <a:ea typeface="+mn-ea"/>
                          <a:cs typeface="+mn-cs"/>
                        </a:rPr>
                        <a:t>….</a:t>
                      </a:r>
                    </a:p>
                  </a:txBody>
                  <a:tcPr marL="7620" marR="7620" marT="7620" marB="0" anchor="b"/>
                </a:tc>
                <a:tc>
                  <a:txBody>
                    <a:bodyPr/>
                    <a:lstStyle/>
                    <a:p>
                      <a:pPr algn="l" fontAlgn="b"/>
                      <a:endParaRPr lang="en-US" sz="1600" u="none" strike="noStrike" kern="1200" dirty="0">
                        <a:solidFill>
                          <a:schemeClr val="dk1"/>
                        </a:solidFill>
                        <a:effectLst/>
                        <a:latin typeface="+mn-lt"/>
                        <a:ea typeface="+mn-ea"/>
                        <a:cs typeface="+mn-cs"/>
                      </a:endParaRPr>
                    </a:p>
                  </a:txBody>
                  <a:tcPr marL="7620" marR="7620" marT="7620" marB="0" anchor="b"/>
                </a:tc>
                <a:extLst>
                  <a:ext uri="{0D108BD9-81ED-4DB2-BD59-A6C34878D82A}">
                    <a16:rowId xmlns:a16="http://schemas.microsoft.com/office/drawing/2014/main" val="3045214919"/>
                  </a:ext>
                </a:extLst>
              </a:tr>
            </a:tbl>
          </a:graphicData>
        </a:graphic>
      </p:graphicFrame>
      <p:sp>
        <p:nvSpPr>
          <p:cNvPr id="3" name="Date Placeholder 2">
            <a:extLst>
              <a:ext uri="{FF2B5EF4-FFF2-40B4-BE49-F238E27FC236}">
                <a16:creationId xmlns:a16="http://schemas.microsoft.com/office/drawing/2014/main" id="{21DB839E-DD31-93CE-445B-A7F2FB3E0028}"/>
              </a:ext>
            </a:extLst>
          </p:cNvPr>
          <p:cNvSpPr>
            <a:spLocks noGrp="1"/>
          </p:cNvSpPr>
          <p:nvPr>
            <p:ph type="dt" sz="half" idx="10"/>
          </p:nvPr>
        </p:nvSpPr>
        <p:spPr/>
        <p:txBody>
          <a:bodyPr/>
          <a:lstStyle/>
          <a:p>
            <a:r>
              <a:rPr lang="en-US"/>
              <a:t>September 11, 2024</a:t>
            </a:r>
            <a:endParaRPr lang="en-US" dirty="0"/>
          </a:p>
        </p:txBody>
      </p:sp>
      <p:sp>
        <p:nvSpPr>
          <p:cNvPr id="4" name="Footer Placeholder 3">
            <a:extLst>
              <a:ext uri="{FF2B5EF4-FFF2-40B4-BE49-F238E27FC236}">
                <a16:creationId xmlns:a16="http://schemas.microsoft.com/office/drawing/2014/main" id="{DA081778-44C0-8A0E-6FC5-AB4826034722}"/>
              </a:ext>
            </a:extLst>
          </p:cNvPr>
          <p:cNvSpPr>
            <a:spLocks noGrp="1"/>
          </p:cNvSpPr>
          <p:nvPr>
            <p:ph type="ftr" sz="quarter" idx="11"/>
          </p:nvPr>
        </p:nvSpPr>
        <p:spPr/>
        <p:txBody>
          <a:bodyPr/>
          <a:lstStyle/>
          <a:p>
            <a:r>
              <a:rPr lang="pt-BR"/>
              <a:t>E. Oliveri, Gaseous Detector R&amp;D, RPC2024, Santiago De Compostela</a:t>
            </a:r>
            <a:endParaRPr lang="en-US" dirty="0"/>
          </a:p>
        </p:txBody>
      </p:sp>
      <p:sp>
        <p:nvSpPr>
          <p:cNvPr id="5" name="Slide Number Placeholder 4">
            <a:extLst>
              <a:ext uri="{FF2B5EF4-FFF2-40B4-BE49-F238E27FC236}">
                <a16:creationId xmlns:a16="http://schemas.microsoft.com/office/drawing/2014/main" id="{57DCA338-8165-71B3-7664-EAB9721D1B1A}"/>
              </a:ext>
            </a:extLst>
          </p:cNvPr>
          <p:cNvSpPr>
            <a:spLocks noGrp="1"/>
          </p:cNvSpPr>
          <p:nvPr>
            <p:ph type="sldNum" sz="quarter" idx="12"/>
          </p:nvPr>
        </p:nvSpPr>
        <p:spPr/>
        <p:txBody>
          <a:bodyPr/>
          <a:lstStyle/>
          <a:p>
            <a:fld id="{36B5EA5A-BC32-A742-B11B-8E7414D5B535}" type="slidenum">
              <a:rPr lang="en-US" smtClean="0"/>
              <a:pPr/>
              <a:t>11</a:t>
            </a:fld>
            <a:endParaRPr lang="en-US" dirty="0"/>
          </a:p>
        </p:txBody>
      </p:sp>
      <p:sp>
        <p:nvSpPr>
          <p:cNvPr id="10" name="TextBox 9">
            <a:extLst>
              <a:ext uri="{FF2B5EF4-FFF2-40B4-BE49-F238E27FC236}">
                <a16:creationId xmlns:a16="http://schemas.microsoft.com/office/drawing/2014/main" id="{C1DFC4F5-866F-A8A9-A93B-DB93BC44F672}"/>
              </a:ext>
            </a:extLst>
          </p:cNvPr>
          <p:cNvSpPr txBox="1"/>
          <p:nvPr/>
        </p:nvSpPr>
        <p:spPr>
          <a:xfrm>
            <a:off x="5584055" y="1740153"/>
            <a:ext cx="6204745" cy="3693319"/>
          </a:xfrm>
          <a:prstGeom prst="rect">
            <a:avLst/>
          </a:prstGeom>
          <a:noFill/>
        </p:spPr>
        <p:txBody>
          <a:bodyPr wrap="square" lIns="0" tIns="0" rIns="0" bIns="0" rtlCol="0">
            <a:spAutoFit/>
          </a:bodyPr>
          <a:lstStyle/>
          <a:p>
            <a:pPr marL="285750" indent="-285750">
              <a:buFont typeface="Arial" panose="020B0604020202020204" pitchFamily="34" charset="0"/>
              <a:buChar char="•"/>
            </a:pPr>
            <a:r>
              <a:rPr lang="en-US" sz="1600" b="1" dirty="0"/>
              <a:t>Muon Systems </a:t>
            </a:r>
            <a:r>
              <a:rPr lang="en-US" sz="1600" dirty="0"/>
              <a:t>(HL-LHC, ILC/FCC-</a:t>
            </a:r>
            <a:r>
              <a:rPr lang="en-US" sz="1600" dirty="0" err="1"/>
              <a:t>ee</a:t>
            </a:r>
            <a:r>
              <a:rPr lang="en-US" sz="1600" dirty="0"/>
              <a:t>/</a:t>
            </a:r>
            <a:r>
              <a:rPr lang="en-US" sz="1600" dirty="0" err="1"/>
              <a:t>CepC</a:t>
            </a:r>
            <a:r>
              <a:rPr lang="en-US" sz="1600" dirty="0"/>
              <a:t>/SCTF, Muon Collider, Hadron Physics, FCC-</a:t>
            </a:r>
            <a:r>
              <a:rPr lang="en-US" sz="1600" dirty="0" err="1"/>
              <a:t>hh</a:t>
            </a:r>
            <a:r>
              <a:rPr lang="en-US" sz="1600" dirty="0"/>
              <a:t>),</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b="1" dirty="0"/>
              <a:t>Inner and Central Tracking </a:t>
            </a:r>
            <a:r>
              <a:rPr lang="en-US" sz="1600" dirty="0"/>
              <a:t>(HL-LHC, ILC/FCC-</a:t>
            </a:r>
            <a:r>
              <a:rPr lang="en-US" sz="1600" dirty="0" err="1"/>
              <a:t>ee</a:t>
            </a:r>
            <a:r>
              <a:rPr lang="en-US" sz="1600" dirty="0"/>
              <a:t>/</a:t>
            </a:r>
            <a:r>
              <a:rPr lang="en-US" sz="1600" dirty="0" err="1"/>
              <a:t>CepC</a:t>
            </a:r>
            <a:r>
              <a:rPr lang="en-US" sz="1600" dirty="0"/>
              <a:t>/SCTF, Rare/Atomic/Nuclear Physics, Hadron Physics),</a:t>
            </a:r>
            <a:r>
              <a:rPr lang="en-US" sz="1600" b="1" dirty="0"/>
              <a:t> </a:t>
            </a:r>
          </a:p>
          <a:p>
            <a:pPr marL="285750" indent="-285750">
              <a:buFont typeface="Arial" panose="020B0604020202020204" pitchFamily="34" charset="0"/>
              <a:buChar char="•"/>
            </a:pPr>
            <a:endParaRPr lang="en-US" sz="1600" b="1" dirty="0"/>
          </a:p>
          <a:p>
            <a:pPr marL="285750" indent="-285750">
              <a:buFont typeface="Arial" panose="020B0604020202020204" pitchFamily="34" charset="0"/>
              <a:buChar char="•"/>
            </a:pPr>
            <a:r>
              <a:rPr lang="en-US" sz="1600" b="1" dirty="0" err="1"/>
              <a:t>Preshower</a:t>
            </a:r>
            <a:r>
              <a:rPr lang="en-US" sz="1600" b="1" dirty="0"/>
              <a:t>/Calorimeters </a:t>
            </a:r>
            <a:r>
              <a:rPr lang="en-US" sz="1600" dirty="0"/>
              <a:t>(ILC/FCC-</a:t>
            </a:r>
            <a:r>
              <a:rPr lang="en-US" sz="1600" dirty="0" err="1"/>
              <a:t>ee</a:t>
            </a:r>
            <a:r>
              <a:rPr lang="en-US" sz="1600" dirty="0"/>
              <a:t>/</a:t>
            </a:r>
            <a:r>
              <a:rPr lang="en-US" sz="1600" dirty="0" err="1"/>
              <a:t>CepC</a:t>
            </a:r>
            <a:r>
              <a:rPr lang="en-US" sz="1600" dirty="0"/>
              <a:t>/SCTF, Muon Collider, Hadron Physics), </a:t>
            </a:r>
          </a:p>
          <a:p>
            <a:pPr marL="285750" indent="-285750">
              <a:buFont typeface="Arial" panose="020B0604020202020204" pitchFamily="34" charset="0"/>
              <a:buChar char="•"/>
            </a:pPr>
            <a:endParaRPr lang="en-US" sz="1600" b="1" dirty="0"/>
          </a:p>
          <a:p>
            <a:pPr marL="285750" indent="-285750">
              <a:buFont typeface="Arial" panose="020B0604020202020204" pitchFamily="34" charset="0"/>
              <a:buChar char="•"/>
            </a:pPr>
            <a:r>
              <a:rPr lang="en-US" sz="1600" b="1" dirty="0"/>
              <a:t>Particle ID/TOF: RICH and TRD </a:t>
            </a:r>
            <a:r>
              <a:rPr lang="en-US" sz="1600" dirty="0"/>
              <a:t>(Hadron and Nuclear Physics, FCC-</a:t>
            </a:r>
            <a:r>
              <a:rPr lang="en-US" sz="1600" dirty="0" err="1"/>
              <a:t>ee</a:t>
            </a:r>
            <a:r>
              <a:rPr lang="en-US" sz="1600" dirty="0"/>
              <a:t>/</a:t>
            </a:r>
            <a:r>
              <a:rPr lang="en-US" sz="1600" dirty="0" err="1"/>
              <a:t>CepC</a:t>
            </a:r>
            <a:r>
              <a:rPr lang="en-US" sz="1600" dirty="0"/>
              <a:t>),  </a:t>
            </a:r>
            <a:r>
              <a:rPr lang="en-US" sz="1600" b="1" dirty="0"/>
              <a:t>TOF</a:t>
            </a:r>
            <a:r>
              <a:rPr lang="en-US" sz="1600" dirty="0"/>
              <a:t> (Hadron and Nuclear Physics), </a:t>
            </a:r>
          </a:p>
          <a:p>
            <a:pPr marL="285750" indent="-285750">
              <a:buFont typeface="Arial" panose="020B0604020202020204" pitchFamily="34" charset="0"/>
              <a:buChar char="•"/>
            </a:pPr>
            <a:endParaRPr lang="en-US" sz="1600" b="1" dirty="0"/>
          </a:p>
          <a:p>
            <a:pPr marL="285750" indent="-285750">
              <a:buFont typeface="Arial" panose="020B0604020202020204" pitchFamily="34" charset="0"/>
              <a:buChar char="•"/>
            </a:pPr>
            <a:r>
              <a:rPr lang="en-US" sz="1600" b="1" dirty="0"/>
              <a:t>TPC for Rare Decays </a:t>
            </a:r>
            <a:r>
              <a:rPr lang="en-US" sz="1600" dirty="0"/>
              <a:t>(WIMP, Solar Axions, Nuclear Physics, Neutrino and neutrino-less double beta decay, DM)</a:t>
            </a:r>
          </a:p>
          <a:p>
            <a:pPr marL="285750" indent="-285750">
              <a:buFont typeface="Arial" panose="020B0604020202020204" pitchFamily="34" charset="0"/>
              <a:buChar char="•"/>
            </a:pPr>
            <a:endParaRPr lang="en-US" sz="1600" dirty="0"/>
          </a:p>
        </p:txBody>
      </p:sp>
      <p:sp>
        <p:nvSpPr>
          <p:cNvPr id="7" name="TextBox 6">
            <a:extLst>
              <a:ext uri="{FF2B5EF4-FFF2-40B4-BE49-F238E27FC236}">
                <a16:creationId xmlns:a16="http://schemas.microsoft.com/office/drawing/2014/main" id="{B394CCBC-F3E7-B3C4-3AF4-961329E9A0A0}"/>
              </a:ext>
            </a:extLst>
          </p:cNvPr>
          <p:cNvSpPr txBox="1"/>
          <p:nvPr/>
        </p:nvSpPr>
        <p:spPr>
          <a:xfrm>
            <a:off x="296669" y="4757869"/>
            <a:ext cx="4710337" cy="523220"/>
          </a:xfrm>
          <a:prstGeom prst="rect">
            <a:avLst/>
          </a:prstGeom>
          <a:noFill/>
        </p:spPr>
        <p:txBody>
          <a:bodyPr wrap="square">
            <a:spAutoFit/>
          </a:bodyPr>
          <a:lstStyle/>
          <a:p>
            <a:r>
              <a:rPr lang="en-US" sz="1400" dirty="0"/>
              <a:t>Extracted by ECFA </a:t>
            </a:r>
            <a:r>
              <a:rPr lang="en-GB" sz="1400" dirty="0"/>
              <a:t>Detector R&amp;D Roadmap (detailed tables in backup)</a:t>
            </a:r>
            <a:r>
              <a:rPr lang="en-US" sz="1400" dirty="0"/>
              <a:t> </a:t>
            </a:r>
            <a:r>
              <a:rPr lang="en-GB" sz="1400" dirty="0">
                <a:hlinkClick r:id="rId2"/>
              </a:rPr>
              <a:t>10.17181/CERN.XDPL.W2EX</a:t>
            </a:r>
            <a:endParaRPr lang="en-US" sz="1400" dirty="0"/>
          </a:p>
        </p:txBody>
      </p:sp>
    </p:spTree>
    <p:extLst>
      <p:ext uri="{BB962C8B-B14F-4D97-AF65-F5344CB8AC3E}">
        <p14:creationId xmlns:p14="http://schemas.microsoft.com/office/powerpoint/2010/main" val="32928603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4146325C-CBFA-C97B-AF8E-9E883975D9EE}"/>
              </a:ext>
            </a:extLst>
          </p:cNvPr>
          <p:cNvSpPr>
            <a:spLocks noGrp="1"/>
          </p:cNvSpPr>
          <p:nvPr>
            <p:ph type="dt" sz="half" idx="10"/>
          </p:nvPr>
        </p:nvSpPr>
        <p:spPr/>
        <p:txBody>
          <a:bodyPr/>
          <a:lstStyle/>
          <a:p>
            <a:r>
              <a:rPr lang="en-US"/>
              <a:t>September 11, 2024</a:t>
            </a:r>
            <a:endParaRPr lang="en-US" dirty="0"/>
          </a:p>
        </p:txBody>
      </p:sp>
      <p:sp>
        <p:nvSpPr>
          <p:cNvPr id="4" name="Footer Placeholder 3">
            <a:extLst>
              <a:ext uri="{FF2B5EF4-FFF2-40B4-BE49-F238E27FC236}">
                <a16:creationId xmlns:a16="http://schemas.microsoft.com/office/drawing/2014/main" id="{8BDAE15E-58D8-05EB-368D-C42D2EF2694A}"/>
              </a:ext>
            </a:extLst>
          </p:cNvPr>
          <p:cNvSpPr>
            <a:spLocks noGrp="1"/>
          </p:cNvSpPr>
          <p:nvPr>
            <p:ph type="ftr" sz="quarter" idx="11"/>
          </p:nvPr>
        </p:nvSpPr>
        <p:spPr/>
        <p:txBody>
          <a:bodyPr/>
          <a:lstStyle/>
          <a:p>
            <a:r>
              <a:rPr lang="pt-BR"/>
              <a:t>E. Oliveri, Gaseous Detector R&amp;D, RPC2024, Santiago De Compostela</a:t>
            </a:r>
            <a:endParaRPr lang="en-US" dirty="0"/>
          </a:p>
        </p:txBody>
      </p:sp>
      <p:sp>
        <p:nvSpPr>
          <p:cNvPr id="5" name="Slide Number Placeholder 4">
            <a:extLst>
              <a:ext uri="{FF2B5EF4-FFF2-40B4-BE49-F238E27FC236}">
                <a16:creationId xmlns:a16="http://schemas.microsoft.com/office/drawing/2014/main" id="{473DFB26-FD73-B209-F2B6-F33B8A46B922}"/>
              </a:ext>
            </a:extLst>
          </p:cNvPr>
          <p:cNvSpPr>
            <a:spLocks noGrp="1"/>
          </p:cNvSpPr>
          <p:nvPr>
            <p:ph type="sldNum" sz="quarter" idx="12"/>
          </p:nvPr>
        </p:nvSpPr>
        <p:spPr/>
        <p:txBody>
          <a:bodyPr/>
          <a:lstStyle/>
          <a:p>
            <a:fld id="{36B5EA5A-BC32-A742-B11B-8E7414D5B535}" type="slidenum">
              <a:rPr lang="en-US" smtClean="0"/>
              <a:pPr/>
              <a:t>12</a:t>
            </a:fld>
            <a:endParaRPr lang="en-US" dirty="0"/>
          </a:p>
        </p:txBody>
      </p:sp>
      <p:pic>
        <p:nvPicPr>
          <p:cNvPr id="36" name="Picture 35">
            <a:extLst>
              <a:ext uri="{FF2B5EF4-FFF2-40B4-BE49-F238E27FC236}">
                <a16:creationId xmlns:a16="http://schemas.microsoft.com/office/drawing/2014/main" id="{15773686-86B7-9676-F974-8BC1381CCA19}"/>
              </a:ext>
            </a:extLst>
          </p:cNvPr>
          <p:cNvPicPr>
            <a:picLocks noChangeAspect="1"/>
          </p:cNvPicPr>
          <p:nvPr/>
        </p:nvPicPr>
        <p:blipFill>
          <a:blip r:embed="rId2"/>
          <a:stretch>
            <a:fillRect/>
          </a:stretch>
        </p:blipFill>
        <p:spPr>
          <a:xfrm>
            <a:off x="1519820" y="3496715"/>
            <a:ext cx="8557941" cy="2758898"/>
          </a:xfrm>
          <a:prstGeom prst="rect">
            <a:avLst/>
          </a:prstGeom>
        </p:spPr>
      </p:pic>
      <p:pic>
        <p:nvPicPr>
          <p:cNvPr id="37" name="Picture 36">
            <a:extLst>
              <a:ext uri="{FF2B5EF4-FFF2-40B4-BE49-F238E27FC236}">
                <a16:creationId xmlns:a16="http://schemas.microsoft.com/office/drawing/2014/main" id="{B72378E7-1997-7650-DECD-4AA6191FE798}"/>
              </a:ext>
            </a:extLst>
          </p:cNvPr>
          <p:cNvPicPr>
            <a:picLocks noChangeAspect="1"/>
          </p:cNvPicPr>
          <p:nvPr/>
        </p:nvPicPr>
        <p:blipFill rotWithShape="1">
          <a:blip r:embed="rId3"/>
          <a:srcRect b="60858"/>
          <a:stretch/>
        </p:blipFill>
        <p:spPr>
          <a:xfrm>
            <a:off x="1105281" y="438931"/>
            <a:ext cx="9511600" cy="2606110"/>
          </a:xfrm>
          <a:prstGeom prst="rect">
            <a:avLst/>
          </a:prstGeom>
        </p:spPr>
      </p:pic>
      <p:sp>
        <p:nvSpPr>
          <p:cNvPr id="38" name="Rectangle 37">
            <a:extLst>
              <a:ext uri="{FF2B5EF4-FFF2-40B4-BE49-F238E27FC236}">
                <a16:creationId xmlns:a16="http://schemas.microsoft.com/office/drawing/2014/main" id="{1B95BDA1-9A91-91AC-0BA0-E60A220FB808}"/>
              </a:ext>
            </a:extLst>
          </p:cNvPr>
          <p:cNvSpPr/>
          <p:nvPr/>
        </p:nvSpPr>
        <p:spPr>
          <a:xfrm>
            <a:off x="2208260" y="3079774"/>
            <a:ext cx="7374949" cy="261610"/>
          </a:xfrm>
          <a:prstGeom prst="rect">
            <a:avLst/>
          </a:prstGeom>
        </p:spPr>
        <p:txBody>
          <a:bodyPr wrap="square">
            <a:spAutoFit/>
          </a:bodyPr>
          <a:lstStyle/>
          <a:p>
            <a:r>
              <a:rPr lang="en-GB" sz="1100" dirty="0"/>
              <a:t>https://cds.cern.ch/record/2784893/files/Synopsis%20of%20the%20ECFA%20Detector%20R&amp;D%20Roadmap.pdf</a:t>
            </a:r>
          </a:p>
        </p:txBody>
      </p:sp>
    </p:spTree>
    <p:extLst>
      <p:ext uri="{BB962C8B-B14F-4D97-AF65-F5344CB8AC3E}">
        <p14:creationId xmlns:p14="http://schemas.microsoft.com/office/powerpoint/2010/main" val="24781753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EF6976E0-C2B7-DB6D-86D2-04A5FC1B2A76}"/>
              </a:ext>
            </a:extLst>
          </p:cNvPr>
          <p:cNvSpPr>
            <a:spLocks noGrp="1"/>
          </p:cNvSpPr>
          <p:nvPr>
            <p:ph type="title"/>
          </p:nvPr>
        </p:nvSpPr>
        <p:spPr>
          <a:xfrm>
            <a:off x="416028" y="178266"/>
            <a:ext cx="11376025" cy="1065742"/>
          </a:xfrm>
        </p:spPr>
        <p:txBody>
          <a:bodyPr/>
          <a:lstStyle/>
          <a:p>
            <a:r>
              <a:rPr lang="en-US" sz="2800" dirty="0"/>
              <a:t>DRD1: A very large and diversified set of technologies and solution, a very large and diversified community</a:t>
            </a:r>
            <a:br>
              <a:rPr lang="en-US" sz="2800" dirty="0"/>
            </a:br>
            <a:endParaRPr lang="en-US" sz="2800" dirty="0"/>
          </a:p>
        </p:txBody>
      </p:sp>
      <p:sp>
        <p:nvSpPr>
          <p:cNvPr id="4" name="Date Placeholder 3">
            <a:extLst>
              <a:ext uri="{FF2B5EF4-FFF2-40B4-BE49-F238E27FC236}">
                <a16:creationId xmlns:a16="http://schemas.microsoft.com/office/drawing/2014/main" id="{0C8FA23B-CEAC-C041-9D39-89224CA2225E}"/>
              </a:ext>
            </a:extLst>
          </p:cNvPr>
          <p:cNvSpPr>
            <a:spLocks noGrp="1"/>
          </p:cNvSpPr>
          <p:nvPr>
            <p:ph type="dt" sz="half" idx="10"/>
          </p:nvPr>
        </p:nvSpPr>
        <p:spPr/>
        <p:txBody>
          <a:bodyPr/>
          <a:lstStyle/>
          <a:p>
            <a:r>
              <a:rPr lang="en-US"/>
              <a:t>September 11, 2024</a:t>
            </a:r>
            <a:endParaRPr lang="en-US" dirty="0"/>
          </a:p>
        </p:txBody>
      </p:sp>
      <p:sp>
        <p:nvSpPr>
          <p:cNvPr id="5" name="Footer Placeholder 4">
            <a:extLst>
              <a:ext uri="{FF2B5EF4-FFF2-40B4-BE49-F238E27FC236}">
                <a16:creationId xmlns:a16="http://schemas.microsoft.com/office/drawing/2014/main" id="{025FBB1A-5BAD-C8C9-63B7-AED3FF6DED55}"/>
              </a:ext>
            </a:extLst>
          </p:cNvPr>
          <p:cNvSpPr>
            <a:spLocks noGrp="1"/>
          </p:cNvSpPr>
          <p:nvPr>
            <p:ph type="ftr" sz="quarter" idx="11"/>
          </p:nvPr>
        </p:nvSpPr>
        <p:spPr/>
        <p:txBody>
          <a:bodyPr/>
          <a:lstStyle/>
          <a:p>
            <a:r>
              <a:rPr lang="pt-BR"/>
              <a:t>E. Oliveri, Gaseous Detector R&amp;D, RPC2024, Santiago De Compostela</a:t>
            </a:r>
            <a:endParaRPr lang="en-US" dirty="0"/>
          </a:p>
        </p:txBody>
      </p:sp>
      <p:sp>
        <p:nvSpPr>
          <p:cNvPr id="6" name="Slide Number Placeholder 5">
            <a:extLst>
              <a:ext uri="{FF2B5EF4-FFF2-40B4-BE49-F238E27FC236}">
                <a16:creationId xmlns:a16="http://schemas.microsoft.com/office/drawing/2014/main" id="{D67F6663-C098-A359-4ECB-B677B024B0A4}"/>
              </a:ext>
            </a:extLst>
          </p:cNvPr>
          <p:cNvSpPr>
            <a:spLocks noGrp="1"/>
          </p:cNvSpPr>
          <p:nvPr>
            <p:ph type="sldNum" sz="quarter" idx="12"/>
          </p:nvPr>
        </p:nvSpPr>
        <p:spPr/>
        <p:txBody>
          <a:bodyPr/>
          <a:lstStyle/>
          <a:p>
            <a:fld id="{36B5EA5A-BC32-A742-B11B-8E7414D5B535}" type="slidenum">
              <a:rPr lang="en-US" smtClean="0"/>
              <a:pPr/>
              <a:t>13</a:t>
            </a:fld>
            <a:endParaRPr lang="en-US" dirty="0"/>
          </a:p>
        </p:txBody>
      </p:sp>
      <p:pic>
        <p:nvPicPr>
          <p:cNvPr id="8" name="Content Placeholder 7" descr="A map of the world&#10;&#10;Description automatically generated">
            <a:extLst>
              <a:ext uri="{FF2B5EF4-FFF2-40B4-BE49-F238E27FC236}">
                <a16:creationId xmlns:a16="http://schemas.microsoft.com/office/drawing/2014/main" id="{693A9191-CD4F-40A8-FC4A-ED67236395FD}"/>
              </a:ext>
            </a:extLst>
          </p:cNvPr>
          <p:cNvPicPr>
            <a:picLocks noChangeAspect="1"/>
          </p:cNvPicPr>
          <p:nvPr/>
        </p:nvPicPr>
        <p:blipFill>
          <a:blip r:embed="rId2"/>
          <a:stretch>
            <a:fillRect/>
          </a:stretch>
        </p:blipFill>
        <p:spPr>
          <a:xfrm>
            <a:off x="8631366" y="1000039"/>
            <a:ext cx="3189516" cy="1680176"/>
          </a:xfrm>
          <a:prstGeom prst="rect">
            <a:avLst/>
          </a:prstGeom>
        </p:spPr>
      </p:pic>
      <p:sp>
        <p:nvSpPr>
          <p:cNvPr id="9" name="Title 2">
            <a:extLst>
              <a:ext uri="{FF2B5EF4-FFF2-40B4-BE49-F238E27FC236}">
                <a16:creationId xmlns:a16="http://schemas.microsoft.com/office/drawing/2014/main" id="{81370A84-E532-E163-E334-3B13EB523ABB}"/>
              </a:ext>
            </a:extLst>
          </p:cNvPr>
          <p:cNvSpPr txBox="1">
            <a:spLocks/>
          </p:cNvSpPr>
          <p:nvPr/>
        </p:nvSpPr>
        <p:spPr>
          <a:xfrm>
            <a:off x="407988" y="373593"/>
            <a:ext cx="11376025"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endParaRPr lang="en-US" dirty="0"/>
          </a:p>
        </p:txBody>
      </p:sp>
      <p:sp>
        <p:nvSpPr>
          <p:cNvPr id="10" name="TextBox 9">
            <a:extLst>
              <a:ext uri="{FF2B5EF4-FFF2-40B4-BE49-F238E27FC236}">
                <a16:creationId xmlns:a16="http://schemas.microsoft.com/office/drawing/2014/main" id="{D8AF1110-4394-65EC-49C6-A671BA6F4DAD}"/>
              </a:ext>
            </a:extLst>
          </p:cNvPr>
          <p:cNvSpPr txBox="1"/>
          <p:nvPr/>
        </p:nvSpPr>
        <p:spPr>
          <a:xfrm>
            <a:off x="5819801" y="1964378"/>
            <a:ext cx="6787385" cy="1431674"/>
          </a:xfrm>
          <a:prstGeom prst="rect">
            <a:avLst/>
          </a:prstGeom>
          <a:noFill/>
        </p:spPr>
        <p:txBody>
          <a:bodyPr wrap="square" lIns="0" tIns="0" rIns="0" bIns="0" rtlCol="0">
            <a:spAutoFit/>
          </a:bodyPr>
          <a:lstStyle/>
          <a:p>
            <a:pPr marL="285750" indent="-285750" algn="l">
              <a:lnSpc>
                <a:spcPct val="150000"/>
              </a:lnSpc>
              <a:buFont typeface="Arial" panose="020B0604020202020204" pitchFamily="34" charset="0"/>
              <a:buChar char="•"/>
            </a:pPr>
            <a:r>
              <a:rPr lang="en-US" sz="1600" b="1" dirty="0"/>
              <a:t>More than 160 Institutes</a:t>
            </a:r>
          </a:p>
          <a:p>
            <a:pPr marL="285750" indent="-285750" algn="l">
              <a:lnSpc>
                <a:spcPct val="150000"/>
              </a:lnSpc>
              <a:buFont typeface="Arial" panose="020B0604020202020204" pitchFamily="34" charset="0"/>
              <a:buChar char="•"/>
            </a:pPr>
            <a:r>
              <a:rPr lang="en-GB" sz="1600" b="1" dirty="0"/>
              <a:t>More than 30 Countries</a:t>
            </a:r>
          </a:p>
          <a:p>
            <a:pPr marL="285750" indent="-285750">
              <a:lnSpc>
                <a:spcPct val="150000"/>
              </a:lnSpc>
              <a:buFont typeface="Arial" panose="020B0604020202020204" pitchFamily="34" charset="0"/>
              <a:buChar char="•"/>
            </a:pPr>
            <a:r>
              <a:rPr lang="en-US" sz="1600" b="1" dirty="0"/>
              <a:t>More than 700 members</a:t>
            </a:r>
          </a:p>
          <a:p>
            <a:pPr marL="285750" indent="-285750">
              <a:lnSpc>
                <a:spcPct val="150000"/>
              </a:lnSpc>
              <a:buFont typeface="Arial" panose="020B0604020202020204" pitchFamily="34" charset="0"/>
              <a:buChar char="•"/>
            </a:pPr>
            <a:r>
              <a:rPr lang="en-GB" sz="1600" b="1" dirty="0"/>
              <a:t>5 Industrial, Semi-Industrial and Research Foundations</a:t>
            </a:r>
          </a:p>
        </p:txBody>
      </p:sp>
      <p:pic>
        <p:nvPicPr>
          <p:cNvPr id="11" name="Picture 10">
            <a:extLst>
              <a:ext uri="{FF2B5EF4-FFF2-40B4-BE49-F238E27FC236}">
                <a16:creationId xmlns:a16="http://schemas.microsoft.com/office/drawing/2014/main" id="{36CC0D96-9FB1-3BF3-80E0-F755F4525159}"/>
              </a:ext>
            </a:extLst>
          </p:cNvPr>
          <p:cNvPicPr>
            <a:picLocks noChangeAspect="1"/>
          </p:cNvPicPr>
          <p:nvPr/>
        </p:nvPicPr>
        <p:blipFill rotWithShape="1">
          <a:blip r:embed="rId3"/>
          <a:srcRect l="21232" t="478" r="18363" b="3947"/>
          <a:stretch/>
        </p:blipFill>
        <p:spPr>
          <a:xfrm>
            <a:off x="1225237" y="3557042"/>
            <a:ext cx="3123357" cy="2532584"/>
          </a:xfrm>
          <a:prstGeom prst="rect">
            <a:avLst/>
          </a:prstGeom>
        </p:spPr>
      </p:pic>
      <p:pic>
        <p:nvPicPr>
          <p:cNvPr id="12" name="Picture 11">
            <a:extLst>
              <a:ext uri="{FF2B5EF4-FFF2-40B4-BE49-F238E27FC236}">
                <a16:creationId xmlns:a16="http://schemas.microsoft.com/office/drawing/2014/main" id="{D1149CD5-CC15-B6AF-28E6-DF6F1231C506}"/>
              </a:ext>
            </a:extLst>
          </p:cNvPr>
          <p:cNvPicPr>
            <a:picLocks noChangeAspect="1"/>
          </p:cNvPicPr>
          <p:nvPr/>
        </p:nvPicPr>
        <p:blipFill>
          <a:blip r:embed="rId4"/>
          <a:stretch>
            <a:fillRect/>
          </a:stretch>
        </p:blipFill>
        <p:spPr>
          <a:xfrm>
            <a:off x="5840793" y="3679677"/>
            <a:ext cx="5948007" cy="2650527"/>
          </a:xfrm>
          <a:prstGeom prst="rect">
            <a:avLst/>
          </a:prstGeom>
        </p:spPr>
      </p:pic>
      <p:grpSp>
        <p:nvGrpSpPr>
          <p:cNvPr id="13" name="Group 12">
            <a:extLst>
              <a:ext uri="{FF2B5EF4-FFF2-40B4-BE49-F238E27FC236}">
                <a16:creationId xmlns:a16="http://schemas.microsoft.com/office/drawing/2014/main" id="{918D5FCB-450E-E2AE-7D81-48C2074C28DA}"/>
              </a:ext>
            </a:extLst>
          </p:cNvPr>
          <p:cNvGrpSpPr/>
          <p:nvPr/>
        </p:nvGrpSpPr>
        <p:grpSpPr>
          <a:xfrm>
            <a:off x="383431" y="1115658"/>
            <a:ext cx="5094881" cy="2327818"/>
            <a:chOff x="427968" y="980311"/>
            <a:chExt cx="11514079" cy="4978399"/>
          </a:xfrm>
        </p:grpSpPr>
        <p:pic>
          <p:nvPicPr>
            <p:cNvPr id="14" name="Picture 13" descr="A close-up of a machine&#10;&#10;Description automatically generated">
              <a:extLst>
                <a:ext uri="{FF2B5EF4-FFF2-40B4-BE49-F238E27FC236}">
                  <a16:creationId xmlns:a16="http://schemas.microsoft.com/office/drawing/2014/main" id="{8CA13E62-5D1B-636A-61ED-6C053DC0C336}"/>
                </a:ext>
              </a:extLst>
            </p:cNvPr>
            <p:cNvPicPr>
              <a:picLocks noChangeAspect="1"/>
            </p:cNvPicPr>
            <p:nvPr/>
          </p:nvPicPr>
          <p:blipFill>
            <a:blip r:embed="rId5"/>
            <a:stretch>
              <a:fillRect/>
            </a:stretch>
          </p:blipFill>
          <p:spPr>
            <a:xfrm>
              <a:off x="6256730" y="3901310"/>
              <a:ext cx="1764679" cy="988220"/>
            </a:xfrm>
            <a:prstGeom prst="rect">
              <a:avLst/>
            </a:prstGeom>
          </p:spPr>
        </p:pic>
        <p:pic>
          <p:nvPicPr>
            <p:cNvPr id="15" name="Picture 14">
              <a:extLst>
                <a:ext uri="{FF2B5EF4-FFF2-40B4-BE49-F238E27FC236}">
                  <a16:creationId xmlns:a16="http://schemas.microsoft.com/office/drawing/2014/main" id="{D5EB2703-B7BC-ED62-419C-B018B19EE84F}"/>
                </a:ext>
              </a:extLst>
            </p:cNvPr>
            <p:cNvPicPr>
              <a:picLocks noChangeAspect="1"/>
            </p:cNvPicPr>
            <p:nvPr/>
          </p:nvPicPr>
          <p:blipFill>
            <a:blip r:embed="rId6"/>
            <a:stretch>
              <a:fillRect/>
            </a:stretch>
          </p:blipFill>
          <p:spPr>
            <a:xfrm>
              <a:off x="10907298" y="2036473"/>
              <a:ext cx="1034749" cy="1084219"/>
            </a:xfrm>
            <a:prstGeom prst="rect">
              <a:avLst/>
            </a:prstGeom>
          </p:spPr>
        </p:pic>
        <p:pic>
          <p:nvPicPr>
            <p:cNvPr id="16" name="Picture 15" descr="A group of men working in a factory&#10;&#10;Description automatically generated">
              <a:extLst>
                <a:ext uri="{FF2B5EF4-FFF2-40B4-BE49-F238E27FC236}">
                  <a16:creationId xmlns:a16="http://schemas.microsoft.com/office/drawing/2014/main" id="{69C013BF-C1D5-ACB9-AC13-C70765F394A6}"/>
                </a:ext>
              </a:extLst>
            </p:cNvPr>
            <p:cNvPicPr>
              <a:picLocks noChangeAspect="1"/>
            </p:cNvPicPr>
            <p:nvPr/>
          </p:nvPicPr>
          <p:blipFill>
            <a:blip r:embed="rId7"/>
            <a:stretch>
              <a:fillRect/>
            </a:stretch>
          </p:blipFill>
          <p:spPr>
            <a:xfrm>
              <a:off x="427968" y="980311"/>
              <a:ext cx="1438539" cy="1059687"/>
            </a:xfrm>
            <a:prstGeom prst="rect">
              <a:avLst/>
            </a:prstGeom>
          </p:spPr>
        </p:pic>
        <p:pic>
          <p:nvPicPr>
            <p:cNvPr id="17" name="Picture 16" descr="A large metal object with a star shaped design&#10;&#10;Description automatically generated with medium confidence">
              <a:extLst>
                <a:ext uri="{FF2B5EF4-FFF2-40B4-BE49-F238E27FC236}">
                  <a16:creationId xmlns:a16="http://schemas.microsoft.com/office/drawing/2014/main" id="{472CF177-4B88-B620-8FED-7C8418F944B1}"/>
                </a:ext>
              </a:extLst>
            </p:cNvPr>
            <p:cNvPicPr>
              <a:picLocks noChangeAspect="1"/>
            </p:cNvPicPr>
            <p:nvPr/>
          </p:nvPicPr>
          <p:blipFill>
            <a:blip r:embed="rId8"/>
            <a:stretch>
              <a:fillRect/>
            </a:stretch>
          </p:blipFill>
          <p:spPr>
            <a:xfrm>
              <a:off x="427968" y="2025306"/>
              <a:ext cx="1438539" cy="945177"/>
            </a:xfrm>
            <a:prstGeom prst="rect">
              <a:avLst/>
            </a:prstGeom>
          </p:spPr>
        </p:pic>
        <p:pic>
          <p:nvPicPr>
            <p:cNvPr id="18" name="Picture 17" descr="A close-up of a white wall&#10;&#10;Description automatically generated">
              <a:extLst>
                <a:ext uri="{FF2B5EF4-FFF2-40B4-BE49-F238E27FC236}">
                  <a16:creationId xmlns:a16="http://schemas.microsoft.com/office/drawing/2014/main" id="{C8DD63E4-2651-6E5E-FC92-0A397B1D7DB3}"/>
                </a:ext>
              </a:extLst>
            </p:cNvPr>
            <p:cNvPicPr>
              <a:picLocks noChangeAspect="1"/>
            </p:cNvPicPr>
            <p:nvPr/>
          </p:nvPicPr>
          <p:blipFill>
            <a:blip r:embed="rId9"/>
            <a:stretch>
              <a:fillRect/>
            </a:stretch>
          </p:blipFill>
          <p:spPr>
            <a:xfrm>
              <a:off x="427968" y="2927600"/>
              <a:ext cx="1508544" cy="1146026"/>
            </a:xfrm>
            <a:prstGeom prst="rect">
              <a:avLst/>
            </a:prstGeom>
          </p:spPr>
        </p:pic>
        <p:pic>
          <p:nvPicPr>
            <p:cNvPr id="19" name="Picture 18" descr="A close-up of a metal band&#10;&#10;Description automatically generated">
              <a:extLst>
                <a:ext uri="{FF2B5EF4-FFF2-40B4-BE49-F238E27FC236}">
                  <a16:creationId xmlns:a16="http://schemas.microsoft.com/office/drawing/2014/main" id="{C8B4B0A1-CBE7-E523-CC0A-6863D7EF64BD}"/>
                </a:ext>
              </a:extLst>
            </p:cNvPr>
            <p:cNvPicPr>
              <a:picLocks noChangeAspect="1"/>
            </p:cNvPicPr>
            <p:nvPr/>
          </p:nvPicPr>
          <p:blipFill>
            <a:blip r:embed="rId10"/>
            <a:stretch>
              <a:fillRect/>
            </a:stretch>
          </p:blipFill>
          <p:spPr>
            <a:xfrm>
              <a:off x="3047132" y="980311"/>
              <a:ext cx="1098214" cy="1161460"/>
            </a:xfrm>
            <a:prstGeom prst="rect">
              <a:avLst/>
            </a:prstGeom>
          </p:spPr>
        </p:pic>
        <p:pic>
          <p:nvPicPr>
            <p:cNvPr id="20" name="Picture 19" descr="A close-up of a device&#10;&#10;Description automatically generated">
              <a:extLst>
                <a:ext uri="{FF2B5EF4-FFF2-40B4-BE49-F238E27FC236}">
                  <a16:creationId xmlns:a16="http://schemas.microsoft.com/office/drawing/2014/main" id="{7BA7B872-2FBF-F58D-4CA2-496BD58310AE}"/>
                </a:ext>
              </a:extLst>
            </p:cNvPr>
            <p:cNvPicPr>
              <a:picLocks noChangeAspect="1"/>
            </p:cNvPicPr>
            <p:nvPr/>
          </p:nvPicPr>
          <p:blipFill>
            <a:blip r:embed="rId11"/>
            <a:stretch>
              <a:fillRect/>
            </a:stretch>
          </p:blipFill>
          <p:spPr>
            <a:xfrm>
              <a:off x="427968" y="3815431"/>
              <a:ext cx="2291118" cy="945332"/>
            </a:xfrm>
            <a:prstGeom prst="rect">
              <a:avLst/>
            </a:prstGeom>
          </p:spPr>
        </p:pic>
        <p:pic>
          <p:nvPicPr>
            <p:cNvPr id="21" name="Picture 20" descr="Several metal rods with different sizes&#10;&#10;Description automatically generated with medium confidence">
              <a:extLst>
                <a:ext uri="{FF2B5EF4-FFF2-40B4-BE49-F238E27FC236}">
                  <a16:creationId xmlns:a16="http://schemas.microsoft.com/office/drawing/2014/main" id="{110E844D-B3F3-A661-A848-B107E8EEFAC2}"/>
                </a:ext>
              </a:extLst>
            </p:cNvPr>
            <p:cNvPicPr>
              <a:picLocks noChangeAspect="1"/>
            </p:cNvPicPr>
            <p:nvPr/>
          </p:nvPicPr>
          <p:blipFill>
            <a:blip r:embed="rId12"/>
            <a:stretch>
              <a:fillRect/>
            </a:stretch>
          </p:blipFill>
          <p:spPr>
            <a:xfrm>
              <a:off x="1830586" y="980311"/>
              <a:ext cx="1402001" cy="1064246"/>
            </a:xfrm>
            <a:prstGeom prst="rect">
              <a:avLst/>
            </a:prstGeom>
          </p:spPr>
        </p:pic>
        <p:pic>
          <p:nvPicPr>
            <p:cNvPr id="22" name="Picture 21" descr="A metal surface with holes&#10;&#10;Description automatically generated with medium confidence">
              <a:extLst>
                <a:ext uri="{FF2B5EF4-FFF2-40B4-BE49-F238E27FC236}">
                  <a16:creationId xmlns:a16="http://schemas.microsoft.com/office/drawing/2014/main" id="{D21FC3CA-112B-C3D0-1E8A-6CA46CCB3FB7}"/>
                </a:ext>
              </a:extLst>
            </p:cNvPr>
            <p:cNvPicPr>
              <a:picLocks noChangeAspect="1"/>
            </p:cNvPicPr>
            <p:nvPr/>
          </p:nvPicPr>
          <p:blipFill>
            <a:blip r:embed="rId13"/>
            <a:stretch>
              <a:fillRect/>
            </a:stretch>
          </p:blipFill>
          <p:spPr>
            <a:xfrm>
              <a:off x="3069926" y="2114258"/>
              <a:ext cx="1842627" cy="822601"/>
            </a:xfrm>
            <a:prstGeom prst="rect">
              <a:avLst/>
            </a:prstGeom>
          </p:spPr>
        </p:pic>
        <p:pic>
          <p:nvPicPr>
            <p:cNvPr id="23" name="Picture 22">
              <a:extLst>
                <a:ext uri="{FF2B5EF4-FFF2-40B4-BE49-F238E27FC236}">
                  <a16:creationId xmlns:a16="http://schemas.microsoft.com/office/drawing/2014/main" id="{D2ADB2F2-BF0A-62B9-5B9E-58D0CD2678F7}"/>
                </a:ext>
              </a:extLst>
            </p:cNvPr>
            <p:cNvPicPr>
              <a:picLocks noChangeAspect="1"/>
            </p:cNvPicPr>
            <p:nvPr/>
          </p:nvPicPr>
          <p:blipFill>
            <a:blip r:embed="rId14"/>
            <a:stretch>
              <a:fillRect/>
            </a:stretch>
          </p:blipFill>
          <p:spPr>
            <a:xfrm>
              <a:off x="1841713" y="2036473"/>
              <a:ext cx="1267179" cy="963056"/>
            </a:xfrm>
            <a:prstGeom prst="rect">
              <a:avLst/>
            </a:prstGeom>
          </p:spPr>
        </p:pic>
        <p:pic>
          <p:nvPicPr>
            <p:cNvPr id="24" name="Picture 23" descr="A close-up of a diamond&#10;&#10;Description automatically generated">
              <a:extLst>
                <a:ext uri="{FF2B5EF4-FFF2-40B4-BE49-F238E27FC236}">
                  <a16:creationId xmlns:a16="http://schemas.microsoft.com/office/drawing/2014/main" id="{1331842A-2CAF-B7E8-849A-B0AB87AF82C6}"/>
                </a:ext>
              </a:extLst>
            </p:cNvPr>
            <p:cNvPicPr>
              <a:picLocks noChangeAspect="1"/>
            </p:cNvPicPr>
            <p:nvPr/>
          </p:nvPicPr>
          <p:blipFill>
            <a:blip r:embed="rId15"/>
            <a:stretch>
              <a:fillRect/>
            </a:stretch>
          </p:blipFill>
          <p:spPr>
            <a:xfrm>
              <a:off x="3884326" y="980311"/>
              <a:ext cx="1441855" cy="1080000"/>
            </a:xfrm>
            <a:prstGeom prst="rect">
              <a:avLst/>
            </a:prstGeom>
          </p:spPr>
        </p:pic>
        <p:pic>
          <p:nvPicPr>
            <p:cNvPr id="25" name="Picture 24">
              <a:extLst>
                <a:ext uri="{FF2B5EF4-FFF2-40B4-BE49-F238E27FC236}">
                  <a16:creationId xmlns:a16="http://schemas.microsoft.com/office/drawing/2014/main" id="{0E0329F7-4C19-91AC-4200-ACB3ACFCB7F0}"/>
                </a:ext>
              </a:extLst>
            </p:cNvPr>
            <p:cNvPicPr>
              <a:picLocks noChangeAspect="1"/>
            </p:cNvPicPr>
            <p:nvPr/>
          </p:nvPicPr>
          <p:blipFill>
            <a:blip r:embed="rId16"/>
            <a:stretch>
              <a:fillRect/>
            </a:stretch>
          </p:blipFill>
          <p:spPr>
            <a:xfrm>
              <a:off x="5004779" y="1984589"/>
              <a:ext cx="1374783" cy="996020"/>
            </a:xfrm>
            <a:prstGeom prst="rect">
              <a:avLst/>
            </a:prstGeom>
          </p:spPr>
        </p:pic>
        <p:pic>
          <p:nvPicPr>
            <p:cNvPr id="26" name="Picture 25">
              <a:extLst>
                <a:ext uri="{FF2B5EF4-FFF2-40B4-BE49-F238E27FC236}">
                  <a16:creationId xmlns:a16="http://schemas.microsoft.com/office/drawing/2014/main" id="{63EA13F4-53C6-9DB5-DA5B-23916A118036}"/>
                </a:ext>
              </a:extLst>
            </p:cNvPr>
            <p:cNvPicPr>
              <a:picLocks noChangeAspect="1"/>
            </p:cNvPicPr>
            <p:nvPr/>
          </p:nvPicPr>
          <p:blipFill>
            <a:blip r:embed="rId17"/>
            <a:stretch>
              <a:fillRect/>
            </a:stretch>
          </p:blipFill>
          <p:spPr>
            <a:xfrm>
              <a:off x="4236433" y="2887415"/>
              <a:ext cx="1083380" cy="944485"/>
            </a:xfrm>
            <a:prstGeom prst="rect">
              <a:avLst/>
            </a:prstGeom>
          </p:spPr>
        </p:pic>
        <p:pic>
          <p:nvPicPr>
            <p:cNvPr id="27" name="Picture 26">
              <a:extLst>
                <a:ext uri="{FF2B5EF4-FFF2-40B4-BE49-F238E27FC236}">
                  <a16:creationId xmlns:a16="http://schemas.microsoft.com/office/drawing/2014/main" id="{425B438D-44A3-D5F6-ACCE-BBDBC698B29E}"/>
                </a:ext>
              </a:extLst>
            </p:cNvPr>
            <p:cNvPicPr>
              <a:picLocks noChangeAspect="1"/>
            </p:cNvPicPr>
            <p:nvPr/>
          </p:nvPicPr>
          <p:blipFill>
            <a:blip r:embed="rId18"/>
            <a:stretch>
              <a:fillRect/>
            </a:stretch>
          </p:blipFill>
          <p:spPr>
            <a:xfrm>
              <a:off x="2707083" y="3831900"/>
              <a:ext cx="1031640" cy="818629"/>
            </a:xfrm>
            <a:prstGeom prst="rect">
              <a:avLst/>
            </a:prstGeom>
          </p:spPr>
        </p:pic>
        <p:pic>
          <p:nvPicPr>
            <p:cNvPr id="28" name="Picture 27">
              <a:extLst>
                <a:ext uri="{FF2B5EF4-FFF2-40B4-BE49-F238E27FC236}">
                  <a16:creationId xmlns:a16="http://schemas.microsoft.com/office/drawing/2014/main" id="{C7631577-ACCB-1C05-A1FB-06CED65010B5}"/>
                </a:ext>
              </a:extLst>
            </p:cNvPr>
            <p:cNvPicPr>
              <a:picLocks noChangeAspect="1"/>
            </p:cNvPicPr>
            <p:nvPr/>
          </p:nvPicPr>
          <p:blipFill>
            <a:blip r:embed="rId19"/>
            <a:stretch>
              <a:fillRect/>
            </a:stretch>
          </p:blipFill>
          <p:spPr>
            <a:xfrm>
              <a:off x="3723762" y="3842063"/>
              <a:ext cx="1213559" cy="838142"/>
            </a:xfrm>
            <a:prstGeom prst="rect">
              <a:avLst/>
            </a:prstGeom>
          </p:spPr>
        </p:pic>
        <p:pic>
          <p:nvPicPr>
            <p:cNvPr id="29" name="Picture 28">
              <a:extLst>
                <a:ext uri="{FF2B5EF4-FFF2-40B4-BE49-F238E27FC236}">
                  <a16:creationId xmlns:a16="http://schemas.microsoft.com/office/drawing/2014/main" id="{6DE5FA01-E880-4D38-4F3A-1A7E3F3ED2AB}"/>
                </a:ext>
              </a:extLst>
            </p:cNvPr>
            <p:cNvPicPr>
              <a:picLocks noChangeAspect="1"/>
            </p:cNvPicPr>
            <p:nvPr/>
          </p:nvPicPr>
          <p:blipFill>
            <a:blip r:embed="rId20"/>
            <a:stretch>
              <a:fillRect/>
            </a:stretch>
          </p:blipFill>
          <p:spPr>
            <a:xfrm>
              <a:off x="4153492" y="2040793"/>
              <a:ext cx="1087623" cy="892042"/>
            </a:xfrm>
            <a:prstGeom prst="rect">
              <a:avLst/>
            </a:prstGeom>
          </p:spPr>
        </p:pic>
        <p:pic>
          <p:nvPicPr>
            <p:cNvPr id="30" name="Picture 29">
              <a:extLst>
                <a:ext uri="{FF2B5EF4-FFF2-40B4-BE49-F238E27FC236}">
                  <a16:creationId xmlns:a16="http://schemas.microsoft.com/office/drawing/2014/main" id="{C1829F66-D7FE-3B7B-52E3-56E17E9E6ABC}"/>
                </a:ext>
              </a:extLst>
            </p:cNvPr>
            <p:cNvPicPr>
              <a:picLocks noChangeAspect="1"/>
            </p:cNvPicPr>
            <p:nvPr/>
          </p:nvPicPr>
          <p:blipFill rotWithShape="1">
            <a:blip r:embed="rId21"/>
            <a:srcRect b="10789"/>
            <a:stretch/>
          </p:blipFill>
          <p:spPr>
            <a:xfrm>
              <a:off x="5232569" y="980311"/>
              <a:ext cx="1381700" cy="1038845"/>
            </a:xfrm>
            <a:prstGeom prst="rect">
              <a:avLst/>
            </a:prstGeom>
          </p:spPr>
        </p:pic>
        <p:pic>
          <p:nvPicPr>
            <p:cNvPr id="31" name="Picture 30" descr="A close-up of a machine&#10;&#10;Description automatically generated">
              <a:extLst>
                <a:ext uri="{FF2B5EF4-FFF2-40B4-BE49-F238E27FC236}">
                  <a16:creationId xmlns:a16="http://schemas.microsoft.com/office/drawing/2014/main" id="{9F3AD3A3-CC43-5BBC-4C1E-0F503287CD3B}"/>
                </a:ext>
              </a:extLst>
            </p:cNvPr>
            <p:cNvPicPr>
              <a:picLocks noChangeAspect="1"/>
            </p:cNvPicPr>
            <p:nvPr/>
          </p:nvPicPr>
          <p:blipFill rotWithShape="1">
            <a:blip r:embed="rId22"/>
            <a:srcRect l="1598" t="51998" r="65021" b="5557"/>
            <a:stretch/>
          </p:blipFill>
          <p:spPr>
            <a:xfrm>
              <a:off x="1829772" y="2944305"/>
              <a:ext cx="1574976" cy="871211"/>
            </a:xfrm>
            <a:prstGeom prst="rect">
              <a:avLst/>
            </a:prstGeom>
          </p:spPr>
        </p:pic>
        <p:pic>
          <p:nvPicPr>
            <p:cNvPr id="32" name="Picture 31" descr="A diagram of a piece of paper&#10;&#10;Description automatically generated">
              <a:extLst>
                <a:ext uri="{FF2B5EF4-FFF2-40B4-BE49-F238E27FC236}">
                  <a16:creationId xmlns:a16="http://schemas.microsoft.com/office/drawing/2014/main" id="{C16C1398-57F3-33F8-DC97-77EEB170B9B8}"/>
                </a:ext>
              </a:extLst>
            </p:cNvPr>
            <p:cNvPicPr>
              <a:picLocks noChangeAspect="1"/>
            </p:cNvPicPr>
            <p:nvPr/>
          </p:nvPicPr>
          <p:blipFill>
            <a:blip r:embed="rId23">
              <a:extLst>
                <a:ext uri="{BEBA8EAE-BF5A-486C-A8C5-ECC9F3942E4B}">
                  <a14:imgProps xmlns:a14="http://schemas.microsoft.com/office/drawing/2010/main">
                    <a14:imgLayer r:embed="rId24">
                      <a14:imgEffect>
                        <a14:saturation sat="0"/>
                      </a14:imgEffect>
                    </a14:imgLayer>
                  </a14:imgProps>
                </a:ext>
              </a:extLst>
            </a:blip>
            <a:stretch>
              <a:fillRect/>
            </a:stretch>
          </p:blipFill>
          <p:spPr>
            <a:xfrm>
              <a:off x="3808895" y="4631738"/>
              <a:ext cx="1326972" cy="1326972"/>
            </a:xfrm>
            <a:prstGeom prst="rect">
              <a:avLst/>
            </a:prstGeom>
          </p:spPr>
        </p:pic>
        <p:pic>
          <p:nvPicPr>
            <p:cNvPr id="33" name="Picture 32">
              <a:extLst>
                <a:ext uri="{FF2B5EF4-FFF2-40B4-BE49-F238E27FC236}">
                  <a16:creationId xmlns:a16="http://schemas.microsoft.com/office/drawing/2014/main" id="{7F0669C4-40C2-6F71-4951-14D567AE6714}"/>
                </a:ext>
              </a:extLst>
            </p:cNvPr>
            <p:cNvPicPr>
              <a:picLocks noChangeAspect="1"/>
            </p:cNvPicPr>
            <p:nvPr/>
          </p:nvPicPr>
          <p:blipFill rotWithShape="1">
            <a:blip r:embed="rId25">
              <a:extLst>
                <a:ext uri="{BEBA8EAE-BF5A-486C-A8C5-ECC9F3942E4B}">
                  <a14:imgProps xmlns:a14="http://schemas.microsoft.com/office/drawing/2010/main">
                    <a14:imgLayer r:embed="rId26">
                      <a14:imgEffect>
                        <a14:saturation sat="0"/>
                      </a14:imgEffect>
                    </a14:imgLayer>
                  </a14:imgProps>
                </a:ext>
              </a:extLst>
            </a:blip>
            <a:srcRect t="3564"/>
            <a:stretch/>
          </p:blipFill>
          <p:spPr>
            <a:xfrm>
              <a:off x="427968" y="4750031"/>
              <a:ext cx="2108170" cy="1208679"/>
            </a:xfrm>
            <a:prstGeom prst="rect">
              <a:avLst/>
            </a:prstGeom>
          </p:spPr>
        </p:pic>
        <p:pic>
          <p:nvPicPr>
            <p:cNvPr id="34" name="Picture 33" descr="Diagram of a metal tube with text&#10;&#10;Description automatically generated">
              <a:extLst>
                <a:ext uri="{FF2B5EF4-FFF2-40B4-BE49-F238E27FC236}">
                  <a16:creationId xmlns:a16="http://schemas.microsoft.com/office/drawing/2014/main" id="{DCEC42CB-497D-D220-9A38-FDACB870BC0C}"/>
                </a:ext>
              </a:extLst>
            </p:cNvPr>
            <p:cNvPicPr>
              <a:picLocks noChangeAspect="1"/>
            </p:cNvPicPr>
            <p:nvPr/>
          </p:nvPicPr>
          <p:blipFill>
            <a:blip r:embed="rId27"/>
            <a:stretch>
              <a:fillRect/>
            </a:stretch>
          </p:blipFill>
          <p:spPr>
            <a:xfrm>
              <a:off x="2973012" y="2868259"/>
              <a:ext cx="1267179" cy="954054"/>
            </a:xfrm>
            <a:prstGeom prst="rect">
              <a:avLst/>
            </a:prstGeom>
          </p:spPr>
        </p:pic>
        <p:pic>
          <p:nvPicPr>
            <p:cNvPr id="35" name="Picture 34" descr="A close up of a machine&#10;&#10;Description automatically generated">
              <a:extLst>
                <a:ext uri="{FF2B5EF4-FFF2-40B4-BE49-F238E27FC236}">
                  <a16:creationId xmlns:a16="http://schemas.microsoft.com/office/drawing/2014/main" id="{A1BFC563-F1FD-71AA-BA61-30CBAA07E8DE}"/>
                </a:ext>
              </a:extLst>
            </p:cNvPr>
            <p:cNvPicPr>
              <a:picLocks noChangeAspect="1"/>
            </p:cNvPicPr>
            <p:nvPr/>
          </p:nvPicPr>
          <p:blipFill rotWithShape="1">
            <a:blip r:embed="rId28"/>
            <a:srcRect t="14160" r="52387"/>
            <a:stretch/>
          </p:blipFill>
          <p:spPr>
            <a:xfrm>
              <a:off x="5321143" y="2928321"/>
              <a:ext cx="1077072" cy="940759"/>
            </a:xfrm>
            <a:prstGeom prst="rect">
              <a:avLst/>
            </a:prstGeom>
          </p:spPr>
        </p:pic>
        <p:pic>
          <p:nvPicPr>
            <p:cNvPr id="36" name="Picture 35" descr="A large cylindrical object with wires&#10;&#10;Description automatically generated with medium confidence">
              <a:extLst>
                <a:ext uri="{FF2B5EF4-FFF2-40B4-BE49-F238E27FC236}">
                  <a16:creationId xmlns:a16="http://schemas.microsoft.com/office/drawing/2014/main" id="{DB2E7D73-FA40-05D6-5009-BB982459F450}"/>
                </a:ext>
              </a:extLst>
            </p:cNvPr>
            <p:cNvPicPr>
              <a:picLocks noChangeAspect="1"/>
            </p:cNvPicPr>
            <p:nvPr/>
          </p:nvPicPr>
          <p:blipFill>
            <a:blip r:embed="rId29"/>
            <a:stretch>
              <a:fillRect/>
            </a:stretch>
          </p:blipFill>
          <p:spPr>
            <a:xfrm>
              <a:off x="9126605" y="980311"/>
              <a:ext cx="1441856" cy="1080000"/>
            </a:xfrm>
            <a:prstGeom prst="rect">
              <a:avLst/>
            </a:prstGeom>
          </p:spPr>
        </p:pic>
        <p:pic>
          <p:nvPicPr>
            <p:cNvPr id="37" name="Picture 36" descr="A large metal object on a table&#10;&#10;Description automatically generated">
              <a:extLst>
                <a:ext uri="{FF2B5EF4-FFF2-40B4-BE49-F238E27FC236}">
                  <a16:creationId xmlns:a16="http://schemas.microsoft.com/office/drawing/2014/main" id="{DCA50A50-6FAA-7DE6-8C87-1D0192EB9D68}"/>
                </a:ext>
              </a:extLst>
            </p:cNvPr>
            <p:cNvPicPr>
              <a:picLocks noChangeAspect="1"/>
            </p:cNvPicPr>
            <p:nvPr/>
          </p:nvPicPr>
          <p:blipFill>
            <a:blip r:embed="rId30"/>
            <a:stretch>
              <a:fillRect/>
            </a:stretch>
          </p:blipFill>
          <p:spPr>
            <a:xfrm>
              <a:off x="7814018" y="3052891"/>
              <a:ext cx="1440000" cy="1080000"/>
            </a:xfrm>
            <a:prstGeom prst="rect">
              <a:avLst/>
            </a:prstGeom>
          </p:spPr>
        </p:pic>
        <p:pic>
          <p:nvPicPr>
            <p:cNvPr id="38" name="Picture 37" descr="A close-up of a stack of metal&#10;&#10;Description automatically generated">
              <a:extLst>
                <a:ext uri="{FF2B5EF4-FFF2-40B4-BE49-F238E27FC236}">
                  <a16:creationId xmlns:a16="http://schemas.microsoft.com/office/drawing/2014/main" id="{CD10901D-51AF-0CBE-F543-7B183DE4D0A2}"/>
                </a:ext>
              </a:extLst>
            </p:cNvPr>
            <p:cNvPicPr>
              <a:picLocks noChangeAspect="1"/>
            </p:cNvPicPr>
            <p:nvPr/>
          </p:nvPicPr>
          <p:blipFill>
            <a:blip r:embed="rId31"/>
            <a:stretch>
              <a:fillRect/>
            </a:stretch>
          </p:blipFill>
          <p:spPr>
            <a:xfrm>
              <a:off x="9118526" y="4158158"/>
              <a:ext cx="1290732" cy="774439"/>
            </a:xfrm>
            <a:prstGeom prst="rect">
              <a:avLst/>
            </a:prstGeom>
          </p:spPr>
        </p:pic>
        <p:pic>
          <p:nvPicPr>
            <p:cNvPr id="39" name="Picture 38" descr="A large round machine with blue lights&#10;&#10;Description automatically generated">
              <a:extLst>
                <a:ext uri="{FF2B5EF4-FFF2-40B4-BE49-F238E27FC236}">
                  <a16:creationId xmlns:a16="http://schemas.microsoft.com/office/drawing/2014/main" id="{2478B74A-A557-C37A-A032-B62EC8CCF678}"/>
                </a:ext>
              </a:extLst>
            </p:cNvPr>
            <p:cNvPicPr>
              <a:picLocks noChangeAspect="1"/>
            </p:cNvPicPr>
            <p:nvPr/>
          </p:nvPicPr>
          <p:blipFill>
            <a:blip r:embed="rId32"/>
            <a:stretch>
              <a:fillRect/>
            </a:stretch>
          </p:blipFill>
          <p:spPr>
            <a:xfrm>
              <a:off x="8477110" y="2082074"/>
              <a:ext cx="1368714" cy="1025214"/>
            </a:xfrm>
            <a:prstGeom prst="rect">
              <a:avLst/>
            </a:prstGeom>
          </p:spPr>
        </p:pic>
        <p:pic>
          <p:nvPicPr>
            <p:cNvPr id="40" name="Picture 39" descr="A close-up of a machine&#10;&#10;Description automatically generated">
              <a:extLst>
                <a:ext uri="{FF2B5EF4-FFF2-40B4-BE49-F238E27FC236}">
                  <a16:creationId xmlns:a16="http://schemas.microsoft.com/office/drawing/2014/main" id="{9ABCE080-67C3-69E4-7729-D2C6BE191D39}"/>
                </a:ext>
              </a:extLst>
            </p:cNvPr>
            <p:cNvPicPr>
              <a:picLocks noChangeAspect="1"/>
            </p:cNvPicPr>
            <p:nvPr/>
          </p:nvPicPr>
          <p:blipFill rotWithShape="1">
            <a:blip r:embed="rId33"/>
            <a:srcRect t="14274" r="41321" b="26820"/>
            <a:stretch/>
          </p:blipFill>
          <p:spPr>
            <a:xfrm>
              <a:off x="10507605" y="3088193"/>
              <a:ext cx="1434442" cy="1080000"/>
            </a:xfrm>
            <a:prstGeom prst="rect">
              <a:avLst/>
            </a:prstGeom>
          </p:spPr>
        </p:pic>
        <p:pic>
          <p:nvPicPr>
            <p:cNvPr id="41" name="Picture 40" descr="A blue cylinder in a metal structure&#10;&#10;Description automatically generated with medium confidence">
              <a:extLst>
                <a:ext uri="{FF2B5EF4-FFF2-40B4-BE49-F238E27FC236}">
                  <a16:creationId xmlns:a16="http://schemas.microsoft.com/office/drawing/2014/main" id="{8D0BE723-26AA-DFF7-C966-B9699E407941}"/>
                </a:ext>
              </a:extLst>
            </p:cNvPr>
            <p:cNvPicPr>
              <a:picLocks noChangeAspect="1"/>
            </p:cNvPicPr>
            <p:nvPr/>
          </p:nvPicPr>
          <p:blipFill>
            <a:blip r:embed="rId34"/>
            <a:stretch>
              <a:fillRect/>
            </a:stretch>
          </p:blipFill>
          <p:spPr>
            <a:xfrm>
              <a:off x="7693688" y="4080277"/>
              <a:ext cx="1614130" cy="1080000"/>
            </a:xfrm>
            <a:prstGeom prst="rect">
              <a:avLst/>
            </a:prstGeom>
          </p:spPr>
        </p:pic>
        <p:pic>
          <p:nvPicPr>
            <p:cNvPr id="42" name="Picture 41" descr="A close up of a machine&#10;&#10;Description automatically generated">
              <a:extLst>
                <a:ext uri="{FF2B5EF4-FFF2-40B4-BE49-F238E27FC236}">
                  <a16:creationId xmlns:a16="http://schemas.microsoft.com/office/drawing/2014/main" id="{FE7541EE-BBF1-7B70-C2D8-28CD1F8C2A15}"/>
                </a:ext>
              </a:extLst>
            </p:cNvPr>
            <p:cNvPicPr>
              <a:picLocks noChangeAspect="1"/>
            </p:cNvPicPr>
            <p:nvPr/>
          </p:nvPicPr>
          <p:blipFill rotWithShape="1">
            <a:blip r:embed="rId35"/>
            <a:srcRect l="46217"/>
            <a:stretch/>
          </p:blipFill>
          <p:spPr>
            <a:xfrm>
              <a:off x="6446624" y="980311"/>
              <a:ext cx="1406855" cy="1080000"/>
            </a:xfrm>
            <a:prstGeom prst="rect">
              <a:avLst/>
            </a:prstGeom>
          </p:spPr>
        </p:pic>
        <p:pic>
          <p:nvPicPr>
            <p:cNvPr id="43" name="Picture 42" descr="A machine in a room&#10;&#10;Description automatically generated">
              <a:extLst>
                <a:ext uri="{FF2B5EF4-FFF2-40B4-BE49-F238E27FC236}">
                  <a16:creationId xmlns:a16="http://schemas.microsoft.com/office/drawing/2014/main" id="{5B38C94A-62A1-724C-6DDE-B677EF0C2E77}"/>
                </a:ext>
              </a:extLst>
            </p:cNvPr>
            <p:cNvPicPr>
              <a:picLocks noChangeAspect="1"/>
            </p:cNvPicPr>
            <p:nvPr/>
          </p:nvPicPr>
          <p:blipFill rotWithShape="1">
            <a:blip r:embed="rId36"/>
            <a:srcRect r="38994"/>
            <a:stretch/>
          </p:blipFill>
          <p:spPr>
            <a:xfrm>
              <a:off x="6384970" y="2056872"/>
              <a:ext cx="1329099" cy="871449"/>
            </a:xfrm>
            <a:prstGeom prst="rect">
              <a:avLst/>
            </a:prstGeom>
          </p:spPr>
        </p:pic>
        <p:pic>
          <p:nvPicPr>
            <p:cNvPr id="44" name="Picture 43" descr="A circular metal object with wires and wires&#10;&#10;Description automatically generated">
              <a:extLst>
                <a:ext uri="{FF2B5EF4-FFF2-40B4-BE49-F238E27FC236}">
                  <a16:creationId xmlns:a16="http://schemas.microsoft.com/office/drawing/2014/main" id="{5474282C-32A9-9B17-34BA-3938B56F105A}"/>
                </a:ext>
              </a:extLst>
            </p:cNvPr>
            <p:cNvPicPr>
              <a:picLocks noChangeAspect="1"/>
            </p:cNvPicPr>
            <p:nvPr/>
          </p:nvPicPr>
          <p:blipFill>
            <a:blip r:embed="rId37"/>
            <a:stretch>
              <a:fillRect/>
            </a:stretch>
          </p:blipFill>
          <p:spPr>
            <a:xfrm>
              <a:off x="7672590" y="2015493"/>
              <a:ext cx="808958" cy="1080000"/>
            </a:xfrm>
            <a:prstGeom prst="rect">
              <a:avLst/>
            </a:prstGeom>
          </p:spPr>
        </p:pic>
        <p:pic>
          <p:nvPicPr>
            <p:cNvPr id="45" name="Picture 44" descr="A long machine with wires&#10;&#10;Description automatically generated with medium confidence">
              <a:extLst>
                <a:ext uri="{FF2B5EF4-FFF2-40B4-BE49-F238E27FC236}">
                  <a16:creationId xmlns:a16="http://schemas.microsoft.com/office/drawing/2014/main" id="{539F2171-6EF3-F290-4C87-4F72E68D45F6}"/>
                </a:ext>
              </a:extLst>
            </p:cNvPr>
            <p:cNvPicPr>
              <a:picLocks noChangeAspect="1"/>
            </p:cNvPicPr>
            <p:nvPr/>
          </p:nvPicPr>
          <p:blipFill>
            <a:blip r:embed="rId38"/>
            <a:stretch>
              <a:fillRect/>
            </a:stretch>
          </p:blipFill>
          <p:spPr>
            <a:xfrm>
              <a:off x="10573334" y="980311"/>
              <a:ext cx="1368713" cy="1080000"/>
            </a:xfrm>
            <a:prstGeom prst="rect">
              <a:avLst/>
            </a:prstGeom>
          </p:spPr>
        </p:pic>
        <p:pic>
          <p:nvPicPr>
            <p:cNvPr id="46" name="Picture 45" descr="A group of people working in a factory&#10;&#10;Description automatically generated">
              <a:extLst>
                <a:ext uri="{FF2B5EF4-FFF2-40B4-BE49-F238E27FC236}">
                  <a16:creationId xmlns:a16="http://schemas.microsoft.com/office/drawing/2014/main" id="{5B31FCFD-3EBE-20BE-77D0-47094C7D39B2}"/>
                </a:ext>
              </a:extLst>
            </p:cNvPr>
            <p:cNvPicPr>
              <a:picLocks noChangeAspect="1"/>
            </p:cNvPicPr>
            <p:nvPr/>
          </p:nvPicPr>
          <p:blipFill>
            <a:blip r:embed="rId39"/>
            <a:stretch>
              <a:fillRect/>
            </a:stretch>
          </p:blipFill>
          <p:spPr>
            <a:xfrm>
              <a:off x="9243507" y="3080668"/>
              <a:ext cx="1290732" cy="1080000"/>
            </a:xfrm>
            <a:prstGeom prst="rect">
              <a:avLst/>
            </a:prstGeom>
          </p:spPr>
        </p:pic>
        <p:pic>
          <p:nvPicPr>
            <p:cNvPr id="47" name="Picture 46" descr="A close-up of several solar panels&#10;&#10;Description automatically generated">
              <a:extLst>
                <a:ext uri="{FF2B5EF4-FFF2-40B4-BE49-F238E27FC236}">
                  <a16:creationId xmlns:a16="http://schemas.microsoft.com/office/drawing/2014/main" id="{A649C466-42C2-F61C-926A-AC20D2C36FA0}"/>
                </a:ext>
              </a:extLst>
            </p:cNvPr>
            <p:cNvPicPr>
              <a:picLocks noChangeAspect="1"/>
            </p:cNvPicPr>
            <p:nvPr/>
          </p:nvPicPr>
          <p:blipFill>
            <a:blip r:embed="rId40"/>
            <a:stretch>
              <a:fillRect/>
            </a:stretch>
          </p:blipFill>
          <p:spPr>
            <a:xfrm>
              <a:off x="9843223" y="2070023"/>
              <a:ext cx="1080000" cy="1080000"/>
            </a:xfrm>
            <a:prstGeom prst="rect">
              <a:avLst/>
            </a:prstGeom>
          </p:spPr>
        </p:pic>
        <p:pic>
          <p:nvPicPr>
            <p:cNvPr id="48" name="Picture 47" descr="A metal container with a glass lid&#10;&#10;Description automatically generated with medium confidence">
              <a:extLst>
                <a:ext uri="{FF2B5EF4-FFF2-40B4-BE49-F238E27FC236}">
                  <a16:creationId xmlns:a16="http://schemas.microsoft.com/office/drawing/2014/main" id="{52B6FE83-4616-E439-9034-160FA3BD35FD}"/>
                </a:ext>
              </a:extLst>
            </p:cNvPr>
            <p:cNvPicPr>
              <a:picLocks noChangeAspect="1"/>
            </p:cNvPicPr>
            <p:nvPr/>
          </p:nvPicPr>
          <p:blipFill>
            <a:blip r:embed="rId41"/>
            <a:stretch>
              <a:fillRect/>
            </a:stretch>
          </p:blipFill>
          <p:spPr>
            <a:xfrm>
              <a:off x="5099861" y="4862763"/>
              <a:ext cx="1192798" cy="1095947"/>
            </a:xfrm>
            <a:prstGeom prst="rect">
              <a:avLst/>
            </a:prstGeom>
          </p:spPr>
        </p:pic>
        <p:pic>
          <p:nvPicPr>
            <p:cNvPr id="49" name="Picture 48" descr="A transparent box with a metal structure&#10;&#10;Description automatically generated with medium confidence">
              <a:extLst>
                <a:ext uri="{FF2B5EF4-FFF2-40B4-BE49-F238E27FC236}">
                  <a16:creationId xmlns:a16="http://schemas.microsoft.com/office/drawing/2014/main" id="{FB2D6621-F724-A16C-AD78-11CECDF888BB}"/>
                </a:ext>
              </a:extLst>
            </p:cNvPr>
            <p:cNvPicPr>
              <a:picLocks noChangeAspect="1"/>
            </p:cNvPicPr>
            <p:nvPr/>
          </p:nvPicPr>
          <p:blipFill>
            <a:blip r:embed="rId42"/>
            <a:stretch>
              <a:fillRect/>
            </a:stretch>
          </p:blipFill>
          <p:spPr>
            <a:xfrm>
              <a:off x="7782661" y="980311"/>
              <a:ext cx="1326957" cy="1095948"/>
            </a:xfrm>
            <a:prstGeom prst="rect">
              <a:avLst/>
            </a:prstGeom>
          </p:spPr>
        </p:pic>
        <p:pic>
          <p:nvPicPr>
            <p:cNvPr id="50" name="Picture 49" descr="A close-up of a machine&#10;&#10;Description automatically generated">
              <a:extLst>
                <a:ext uri="{FF2B5EF4-FFF2-40B4-BE49-F238E27FC236}">
                  <a16:creationId xmlns:a16="http://schemas.microsoft.com/office/drawing/2014/main" id="{DC376F4D-00F6-E320-2B39-47C5ED8FA53A}"/>
                </a:ext>
              </a:extLst>
            </p:cNvPr>
            <p:cNvPicPr>
              <a:picLocks noChangeAspect="1"/>
            </p:cNvPicPr>
            <p:nvPr/>
          </p:nvPicPr>
          <p:blipFill>
            <a:blip r:embed="rId43"/>
            <a:stretch>
              <a:fillRect/>
            </a:stretch>
          </p:blipFill>
          <p:spPr>
            <a:xfrm>
              <a:off x="10282902" y="4175718"/>
              <a:ext cx="1659145" cy="871051"/>
            </a:xfrm>
            <a:prstGeom prst="rect">
              <a:avLst/>
            </a:prstGeom>
          </p:spPr>
        </p:pic>
        <p:pic>
          <p:nvPicPr>
            <p:cNvPr id="51" name="Picture 50" descr="A collage of images of a machine&#10;&#10;Description automatically generated">
              <a:extLst>
                <a:ext uri="{FF2B5EF4-FFF2-40B4-BE49-F238E27FC236}">
                  <a16:creationId xmlns:a16="http://schemas.microsoft.com/office/drawing/2014/main" id="{B0355CD6-AF68-A4AD-016A-F7ADE65210C0}"/>
                </a:ext>
              </a:extLst>
            </p:cNvPr>
            <p:cNvPicPr>
              <a:picLocks noChangeAspect="1"/>
            </p:cNvPicPr>
            <p:nvPr/>
          </p:nvPicPr>
          <p:blipFill>
            <a:blip r:embed="rId44"/>
            <a:stretch>
              <a:fillRect/>
            </a:stretch>
          </p:blipFill>
          <p:spPr>
            <a:xfrm>
              <a:off x="6292659" y="4878710"/>
              <a:ext cx="2047362" cy="1080000"/>
            </a:xfrm>
            <a:prstGeom prst="rect">
              <a:avLst/>
            </a:prstGeom>
          </p:spPr>
        </p:pic>
        <p:pic>
          <p:nvPicPr>
            <p:cNvPr id="52" name="Picture 51" descr="A close-up of a person using a device&#10;&#10;Description automatically generated">
              <a:extLst>
                <a:ext uri="{FF2B5EF4-FFF2-40B4-BE49-F238E27FC236}">
                  <a16:creationId xmlns:a16="http://schemas.microsoft.com/office/drawing/2014/main" id="{D12B2D6B-DD7B-E817-A332-0D0EC8A7C0C4}"/>
                </a:ext>
              </a:extLst>
            </p:cNvPr>
            <p:cNvPicPr>
              <a:picLocks noChangeAspect="1"/>
            </p:cNvPicPr>
            <p:nvPr/>
          </p:nvPicPr>
          <p:blipFill rotWithShape="1">
            <a:blip r:embed="rId45"/>
            <a:srcRect l="54059" t="11976" r="6947" b="20105"/>
            <a:stretch/>
          </p:blipFill>
          <p:spPr>
            <a:xfrm>
              <a:off x="10626950" y="4952427"/>
              <a:ext cx="1315097" cy="1006283"/>
            </a:xfrm>
            <a:prstGeom prst="rect">
              <a:avLst/>
            </a:prstGeom>
          </p:spPr>
        </p:pic>
        <p:pic>
          <p:nvPicPr>
            <p:cNvPr id="53" name="Picture 52">
              <a:extLst>
                <a:ext uri="{FF2B5EF4-FFF2-40B4-BE49-F238E27FC236}">
                  <a16:creationId xmlns:a16="http://schemas.microsoft.com/office/drawing/2014/main" id="{137274FA-5DD7-44D3-4914-081545692239}"/>
                </a:ext>
              </a:extLst>
            </p:cNvPr>
            <p:cNvPicPr>
              <a:picLocks noChangeAspect="1"/>
            </p:cNvPicPr>
            <p:nvPr/>
          </p:nvPicPr>
          <p:blipFill>
            <a:blip r:embed="rId46"/>
            <a:stretch>
              <a:fillRect/>
            </a:stretch>
          </p:blipFill>
          <p:spPr>
            <a:xfrm>
              <a:off x="8275381" y="4948108"/>
              <a:ext cx="1230886" cy="1010602"/>
            </a:xfrm>
            <a:prstGeom prst="rect">
              <a:avLst/>
            </a:prstGeom>
          </p:spPr>
        </p:pic>
        <p:pic>
          <p:nvPicPr>
            <p:cNvPr id="54" name="Picture 53">
              <a:extLst>
                <a:ext uri="{FF2B5EF4-FFF2-40B4-BE49-F238E27FC236}">
                  <a16:creationId xmlns:a16="http://schemas.microsoft.com/office/drawing/2014/main" id="{72D36DBC-D6E0-76DB-E74D-5D1124154BFA}"/>
                </a:ext>
              </a:extLst>
            </p:cNvPr>
            <p:cNvPicPr>
              <a:picLocks noChangeAspect="1"/>
            </p:cNvPicPr>
            <p:nvPr/>
          </p:nvPicPr>
          <p:blipFill>
            <a:blip r:embed="rId47"/>
            <a:stretch>
              <a:fillRect/>
            </a:stretch>
          </p:blipFill>
          <p:spPr>
            <a:xfrm>
              <a:off x="2315951" y="4653895"/>
              <a:ext cx="1486201" cy="1304815"/>
            </a:xfrm>
            <a:prstGeom prst="rect">
              <a:avLst/>
            </a:prstGeom>
          </p:spPr>
        </p:pic>
        <p:pic>
          <p:nvPicPr>
            <p:cNvPr id="55" name="Picture 54" descr="A close-up of a grid&#10;&#10;Description automatically generated">
              <a:extLst>
                <a:ext uri="{FF2B5EF4-FFF2-40B4-BE49-F238E27FC236}">
                  <a16:creationId xmlns:a16="http://schemas.microsoft.com/office/drawing/2014/main" id="{F6E63AF0-6798-9D75-9EE1-900227CF17AB}"/>
                </a:ext>
              </a:extLst>
            </p:cNvPr>
            <p:cNvPicPr>
              <a:picLocks noChangeAspect="1"/>
            </p:cNvPicPr>
            <p:nvPr/>
          </p:nvPicPr>
          <p:blipFill rotWithShape="1">
            <a:blip r:embed="rId48"/>
            <a:srcRect r="45027"/>
            <a:stretch/>
          </p:blipFill>
          <p:spPr>
            <a:xfrm>
              <a:off x="4938423" y="3842063"/>
              <a:ext cx="1378148" cy="1044564"/>
            </a:xfrm>
            <a:prstGeom prst="rect">
              <a:avLst/>
            </a:prstGeom>
          </p:spPr>
        </p:pic>
        <p:pic>
          <p:nvPicPr>
            <p:cNvPr id="56" name="Picture 55">
              <a:extLst>
                <a:ext uri="{FF2B5EF4-FFF2-40B4-BE49-F238E27FC236}">
                  <a16:creationId xmlns:a16="http://schemas.microsoft.com/office/drawing/2014/main" id="{8A00F27C-496B-4A35-5AE7-86DDD572CEA4}"/>
                </a:ext>
              </a:extLst>
            </p:cNvPr>
            <p:cNvPicPr>
              <a:picLocks noChangeAspect="1"/>
            </p:cNvPicPr>
            <p:nvPr/>
          </p:nvPicPr>
          <p:blipFill rotWithShape="1">
            <a:blip r:embed="rId49"/>
            <a:srcRect l="-1318" r="33207"/>
            <a:stretch/>
          </p:blipFill>
          <p:spPr>
            <a:xfrm>
              <a:off x="9474460" y="4939764"/>
              <a:ext cx="1170300" cy="1018946"/>
            </a:xfrm>
            <a:prstGeom prst="rect">
              <a:avLst/>
            </a:prstGeom>
          </p:spPr>
        </p:pic>
        <p:pic>
          <p:nvPicPr>
            <p:cNvPr id="57" name="Picture 56" descr="A large machinery in a factory&#10;&#10;Description automatically generated">
              <a:extLst>
                <a:ext uri="{FF2B5EF4-FFF2-40B4-BE49-F238E27FC236}">
                  <a16:creationId xmlns:a16="http://schemas.microsoft.com/office/drawing/2014/main" id="{F164F3D2-B8CC-B8D5-90AC-4228FF75D952}"/>
                </a:ext>
              </a:extLst>
            </p:cNvPr>
            <p:cNvPicPr>
              <a:picLocks noChangeAspect="1"/>
            </p:cNvPicPr>
            <p:nvPr/>
          </p:nvPicPr>
          <p:blipFill>
            <a:blip r:embed="rId50"/>
            <a:stretch>
              <a:fillRect/>
            </a:stretch>
          </p:blipFill>
          <p:spPr>
            <a:xfrm>
              <a:off x="6382866" y="2908933"/>
              <a:ext cx="1441856" cy="1080000"/>
            </a:xfrm>
            <a:prstGeom prst="rect">
              <a:avLst/>
            </a:prstGeom>
          </p:spPr>
        </p:pic>
      </p:grpSp>
    </p:spTree>
    <p:extLst>
      <p:ext uri="{BB962C8B-B14F-4D97-AF65-F5344CB8AC3E}">
        <p14:creationId xmlns:p14="http://schemas.microsoft.com/office/powerpoint/2010/main" val="28106228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B49C66-31F4-C1C8-F24B-89B8CF91EB5E}"/>
              </a:ext>
            </a:extLst>
          </p:cNvPr>
          <p:cNvSpPr>
            <a:spLocks noGrp="1"/>
          </p:cNvSpPr>
          <p:nvPr>
            <p:ph type="title"/>
          </p:nvPr>
        </p:nvSpPr>
        <p:spPr/>
        <p:txBody>
          <a:bodyPr/>
          <a:lstStyle/>
          <a:p>
            <a:r>
              <a:rPr lang="en-US" sz="3200" dirty="0"/>
              <a:t>DRD1 Implementation Team (Bottom-up &amp; Inclusive)</a:t>
            </a:r>
            <a:br>
              <a:rPr lang="en-US" sz="3200" dirty="0"/>
            </a:br>
            <a:endParaRPr lang="en-US" sz="3200" dirty="0"/>
          </a:p>
        </p:txBody>
      </p:sp>
      <p:sp>
        <p:nvSpPr>
          <p:cNvPr id="3" name="Date Placeholder 2">
            <a:extLst>
              <a:ext uri="{FF2B5EF4-FFF2-40B4-BE49-F238E27FC236}">
                <a16:creationId xmlns:a16="http://schemas.microsoft.com/office/drawing/2014/main" id="{4016A718-776B-F589-0836-1176F52D3EFD}"/>
              </a:ext>
            </a:extLst>
          </p:cNvPr>
          <p:cNvSpPr>
            <a:spLocks noGrp="1"/>
          </p:cNvSpPr>
          <p:nvPr>
            <p:ph type="dt" sz="half" idx="10"/>
          </p:nvPr>
        </p:nvSpPr>
        <p:spPr/>
        <p:txBody>
          <a:bodyPr/>
          <a:lstStyle/>
          <a:p>
            <a:r>
              <a:rPr lang="en-US"/>
              <a:t>September 11, 2024</a:t>
            </a:r>
            <a:endParaRPr lang="en-US" dirty="0"/>
          </a:p>
        </p:txBody>
      </p:sp>
      <p:sp>
        <p:nvSpPr>
          <p:cNvPr id="4" name="Footer Placeholder 3">
            <a:extLst>
              <a:ext uri="{FF2B5EF4-FFF2-40B4-BE49-F238E27FC236}">
                <a16:creationId xmlns:a16="http://schemas.microsoft.com/office/drawing/2014/main" id="{521F296A-14A5-8F13-CC14-0617F679119E}"/>
              </a:ext>
            </a:extLst>
          </p:cNvPr>
          <p:cNvSpPr>
            <a:spLocks noGrp="1"/>
          </p:cNvSpPr>
          <p:nvPr>
            <p:ph type="ftr" sz="quarter" idx="11"/>
          </p:nvPr>
        </p:nvSpPr>
        <p:spPr/>
        <p:txBody>
          <a:bodyPr/>
          <a:lstStyle/>
          <a:p>
            <a:r>
              <a:rPr lang="pt-BR"/>
              <a:t>E. Oliveri, Gaseous Detector R&amp;D, RPC2024, Santiago De Compostela</a:t>
            </a:r>
            <a:endParaRPr lang="en-US" dirty="0"/>
          </a:p>
        </p:txBody>
      </p:sp>
      <p:sp>
        <p:nvSpPr>
          <p:cNvPr id="5" name="Slide Number Placeholder 4">
            <a:extLst>
              <a:ext uri="{FF2B5EF4-FFF2-40B4-BE49-F238E27FC236}">
                <a16:creationId xmlns:a16="http://schemas.microsoft.com/office/drawing/2014/main" id="{C2B9E053-829D-62F4-1382-4B00C7FC47D7}"/>
              </a:ext>
            </a:extLst>
          </p:cNvPr>
          <p:cNvSpPr>
            <a:spLocks noGrp="1"/>
          </p:cNvSpPr>
          <p:nvPr>
            <p:ph type="sldNum" sz="quarter" idx="12"/>
          </p:nvPr>
        </p:nvSpPr>
        <p:spPr/>
        <p:txBody>
          <a:bodyPr/>
          <a:lstStyle/>
          <a:p>
            <a:fld id="{36B5EA5A-BC32-A742-B11B-8E7414D5B535}" type="slidenum">
              <a:rPr lang="en-US" smtClean="0"/>
              <a:pPr/>
              <a:t>14</a:t>
            </a:fld>
            <a:endParaRPr lang="en-US" dirty="0"/>
          </a:p>
        </p:txBody>
      </p:sp>
      <p:pic>
        <p:nvPicPr>
          <p:cNvPr id="6" name="Content Placeholder 6">
            <a:extLst>
              <a:ext uri="{FF2B5EF4-FFF2-40B4-BE49-F238E27FC236}">
                <a16:creationId xmlns:a16="http://schemas.microsoft.com/office/drawing/2014/main" id="{7482C5B4-381B-476A-1A88-12B12F60F9E0}"/>
              </a:ext>
            </a:extLst>
          </p:cNvPr>
          <p:cNvPicPr>
            <a:picLocks noChangeAspect="1"/>
          </p:cNvPicPr>
          <p:nvPr/>
        </p:nvPicPr>
        <p:blipFill rotWithShape="1">
          <a:blip r:embed="rId2"/>
          <a:srcRect t="33343"/>
          <a:stretch/>
        </p:blipFill>
        <p:spPr>
          <a:xfrm>
            <a:off x="309378" y="1234475"/>
            <a:ext cx="5379217" cy="2007782"/>
          </a:xfrm>
          <a:prstGeom prst="rect">
            <a:avLst/>
          </a:prstGeom>
        </p:spPr>
      </p:pic>
      <p:sp>
        <p:nvSpPr>
          <p:cNvPr id="7" name="Title 3">
            <a:extLst>
              <a:ext uri="{FF2B5EF4-FFF2-40B4-BE49-F238E27FC236}">
                <a16:creationId xmlns:a16="http://schemas.microsoft.com/office/drawing/2014/main" id="{059ED751-DF04-A2D6-1B29-FA332A0BF6EA}"/>
              </a:ext>
            </a:extLst>
          </p:cNvPr>
          <p:cNvSpPr txBox="1">
            <a:spLocks/>
          </p:cNvSpPr>
          <p:nvPr/>
        </p:nvSpPr>
        <p:spPr>
          <a:xfrm>
            <a:off x="407988" y="373593"/>
            <a:ext cx="11376025"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endParaRPr lang="en-US" dirty="0"/>
          </a:p>
        </p:txBody>
      </p:sp>
      <p:pic>
        <p:nvPicPr>
          <p:cNvPr id="8" name="Picture 7">
            <a:extLst>
              <a:ext uri="{FF2B5EF4-FFF2-40B4-BE49-F238E27FC236}">
                <a16:creationId xmlns:a16="http://schemas.microsoft.com/office/drawing/2014/main" id="{6347CF7E-5DEA-C701-0717-8095804A181D}"/>
              </a:ext>
            </a:extLst>
          </p:cNvPr>
          <p:cNvPicPr>
            <a:picLocks noChangeAspect="1"/>
          </p:cNvPicPr>
          <p:nvPr/>
        </p:nvPicPr>
        <p:blipFill>
          <a:blip r:embed="rId3"/>
          <a:stretch>
            <a:fillRect/>
          </a:stretch>
        </p:blipFill>
        <p:spPr>
          <a:xfrm>
            <a:off x="5787205" y="1096287"/>
            <a:ext cx="5798544" cy="4420258"/>
          </a:xfrm>
          <a:prstGeom prst="rect">
            <a:avLst/>
          </a:prstGeom>
        </p:spPr>
      </p:pic>
      <p:grpSp>
        <p:nvGrpSpPr>
          <p:cNvPr id="9" name="Group 8">
            <a:extLst>
              <a:ext uri="{FF2B5EF4-FFF2-40B4-BE49-F238E27FC236}">
                <a16:creationId xmlns:a16="http://schemas.microsoft.com/office/drawing/2014/main" id="{CA732A56-3A2A-2984-904C-9A7247831A5D}"/>
              </a:ext>
            </a:extLst>
          </p:cNvPr>
          <p:cNvGrpSpPr/>
          <p:nvPr/>
        </p:nvGrpSpPr>
        <p:grpSpPr>
          <a:xfrm>
            <a:off x="360511" y="3378893"/>
            <a:ext cx="3457863" cy="1932792"/>
            <a:chOff x="2237496" y="4005262"/>
            <a:chExt cx="4657965" cy="2604643"/>
          </a:xfrm>
        </p:grpSpPr>
        <p:pic>
          <p:nvPicPr>
            <p:cNvPr id="10" name="Picture 9">
              <a:extLst>
                <a:ext uri="{FF2B5EF4-FFF2-40B4-BE49-F238E27FC236}">
                  <a16:creationId xmlns:a16="http://schemas.microsoft.com/office/drawing/2014/main" id="{3A659FD0-2622-FA4C-BBF9-0FEF090417D2}"/>
                </a:ext>
              </a:extLst>
            </p:cNvPr>
            <p:cNvPicPr>
              <a:picLocks noChangeAspect="1"/>
            </p:cNvPicPr>
            <p:nvPr/>
          </p:nvPicPr>
          <p:blipFill>
            <a:blip r:embed="rId4"/>
            <a:stretch>
              <a:fillRect/>
            </a:stretch>
          </p:blipFill>
          <p:spPr>
            <a:xfrm>
              <a:off x="2237496" y="4005262"/>
              <a:ext cx="2124075" cy="1152525"/>
            </a:xfrm>
            <a:prstGeom prst="rect">
              <a:avLst/>
            </a:prstGeom>
          </p:spPr>
        </p:pic>
        <p:pic>
          <p:nvPicPr>
            <p:cNvPr id="11" name="Picture 10">
              <a:extLst>
                <a:ext uri="{FF2B5EF4-FFF2-40B4-BE49-F238E27FC236}">
                  <a16:creationId xmlns:a16="http://schemas.microsoft.com/office/drawing/2014/main" id="{88961CA4-4CC8-2C22-CA39-D627E1E73707}"/>
                </a:ext>
              </a:extLst>
            </p:cNvPr>
            <p:cNvPicPr>
              <a:picLocks noChangeAspect="1"/>
            </p:cNvPicPr>
            <p:nvPr/>
          </p:nvPicPr>
          <p:blipFill>
            <a:blip r:embed="rId5"/>
            <a:stretch>
              <a:fillRect/>
            </a:stretch>
          </p:blipFill>
          <p:spPr>
            <a:xfrm>
              <a:off x="2313936" y="4943030"/>
              <a:ext cx="4581525" cy="1666875"/>
            </a:xfrm>
            <a:prstGeom prst="rect">
              <a:avLst/>
            </a:prstGeom>
          </p:spPr>
        </p:pic>
      </p:grpSp>
      <p:sp>
        <p:nvSpPr>
          <p:cNvPr id="12" name="TextBox 11">
            <a:extLst>
              <a:ext uri="{FF2B5EF4-FFF2-40B4-BE49-F238E27FC236}">
                <a16:creationId xmlns:a16="http://schemas.microsoft.com/office/drawing/2014/main" id="{7B754A5E-6E50-F3D2-28F0-2638BF6F5862}"/>
              </a:ext>
            </a:extLst>
          </p:cNvPr>
          <p:cNvSpPr txBox="1"/>
          <p:nvPr/>
        </p:nvSpPr>
        <p:spPr>
          <a:xfrm>
            <a:off x="4575821" y="6024394"/>
            <a:ext cx="7208192" cy="246221"/>
          </a:xfrm>
          <a:prstGeom prst="rect">
            <a:avLst/>
          </a:prstGeom>
          <a:noFill/>
        </p:spPr>
        <p:txBody>
          <a:bodyPr wrap="none" lIns="0" tIns="0" rIns="0" bIns="0" rtlCol="0">
            <a:spAutoFit/>
          </a:bodyPr>
          <a:lstStyle/>
          <a:p>
            <a:pPr algn="l"/>
            <a:r>
              <a:rPr lang="en-US" sz="1600" dirty="0"/>
              <a:t>More than 50 people, from different technologies, research fields  and countries</a:t>
            </a:r>
          </a:p>
        </p:txBody>
      </p:sp>
    </p:spTree>
    <p:extLst>
      <p:ext uri="{BB962C8B-B14F-4D97-AF65-F5344CB8AC3E}">
        <p14:creationId xmlns:p14="http://schemas.microsoft.com/office/powerpoint/2010/main" val="1622609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2451EEEB-9FB2-A5B0-4386-796CB3FCC727}"/>
              </a:ext>
            </a:extLst>
          </p:cNvPr>
          <p:cNvSpPr>
            <a:spLocks noGrp="1"/>
          </p:cNvSpPr>
          <p:nvPr>
            <p:ph type="dt" sz="half" idx="10"/>
          </p:nvPr>
        </p:nvSpPr>
        <p:spPr/>
        <p:txBody>
          <a:bodyPr/>
          <a:lstStyle/>
          <a:p>
            <a:r>
              <a:rPr lang="en-US"/>
              <a:t>September 11, 2024</a:t>
            </a:r>
            <a:endParaRPr lang="en-US" dirty="0"/>
          </a:p>
        </p:txBody>
      </p:sp>
      <p:sp>
        <p:nvSpPr>
          <p:cNvPr id="4" name="Footer Placeholder 3">
            <a:extLst>
              <a:ext uri="{FF2B5EF4-FFF2-40B4-BE49-F238E27FC236}">
                <a16:creationId xmlns:a16="http://schemas.microsoft.com/office/drawing/2014/main" id="{86E5D435-0E06-622C-3BA3-D14C63C11C42}"/>
              </a:ext>
            </a:extLst>
          </p:cNvPr>
          <p:cNvSpPr>
            <a:spLocks noGrp="1"/>
          </p:cNvSpPr>
          <p:nvPr>
            <p:ph type="ftr" sz="quarter" idx="11"/>
          </p:nvPr>
        </p:nvSpPr>
        <p:spPr/>
        <p:txBody>
          <a:bodyPr/>
          <a:lstStyle/>
          <a:p>
            <a:r>
              <a:rPr lang="pt-BR"/>
              <a:t>E. Oliveri, Gaseous Detector R&amp;D, RPC2024, Santiago De Compostela</a:t>
            </a:r>
            <a:endParaRPr lang="en-US" dirty="0"/>
          </a:p>
        </p:txBody>
      </p:sp>
      <p:sp>
        <p:nvSpPr>
          <p:cNvPr id="5" name="Slide Number Placeholder 4">
            <a:extLst>
              <a:ext uri="{FF2B5EF4-FFF2-40B4-BE49-F238E27FC236}">
                <a16:creationId xmlns:a16="http://schemas.microsoft.com/office/drawing/2014/main" id="{9B89AFE4-85C7-7062-C795-526E4094794D}"/>
              </a:ext>
            </a:extLst>
          </p:cNvPr>
          <p:cNvSpPr>
            <a:spLocks noGrp="1"/>
          </p:cNvSpPr>
          <p:nvPr>
            <p:ph type="sldNum" sz="quarter" idx="12"/>
          </p:nvPr>
        </p:nvSpPr>
        <p:spPr/>
        <p:txBody>
          <a:bodyPr/>
          <a:lstStyle/>
          <a:p>
            <a:fld id="{36B5EA5A-BC32-A742-B11B-8E7414D5B535}" type="slidenum">
              <a:rPr lang="en-US" smtClean="0"/>
              <a:pPr/>
              <a:t>15</a:t>
            </a:fld>
            <a:endParaRPr lang="en-US" dirty="0"/>
          </a:p>
        </p:txBody>
      </p:sp>
      <p:pic>
        <p:nvPicPr>
          <p:cNvPr id="11" name="Picture 10">
            <a:extLst>
              <a:ext uri="{FF2B5EF4-FFF2-40B4-BE49-F238E27FC236}">
                <a16:creationId xmlns:a16="http://schemas.microsoft.com/office/drawing/2014/main" id="{BA47220C-A3F8-C0AF-1BD8-FD57406AE8C7}"/>
              </a:ext>
            </a:extLst>
          </p:cNvPr>
          <p:cNvPicPr>
            <a:picLocks noChangeAspect="1"/>
          </p:cNvPicPr>
          <p:nvPr/>
        </p:nvPicPr>
        <p:blipFill rotWithShape="1">
          <a:blip r:embed="rId2"/>
          <a:srcRect t="26644"/>
          <a:stretch/>
        </p:blipFill>
        <p:spPr>
          <a:xfrm>
            <a:off x="264067" y="745724"/>
            <a:ext cx="5668418" cy="2334851"/>
          </a:xfrm>
          <a:prstGeom prst="rect">
            <a:avLst/>
          </a:prstGeom>
        </p:spPr>
      </p:pic>
      <p:pic>
        <p:nvPicPr>
          <p:cNvPr id="17" name="Picture 16">
            <a:extLst>
              <a:ext uri="{FF2B5EF4-FFF2-40B4-BE49-F238E27FC236}">
                <a16:creationId xmlns:a16="http://schemas.microsoft.com/office/drawing/2014/main" id="{F8F2BFB1-04F9-3834-AE42-1182BC8CEC01}"/>
              </a:ext>
            </a:extLst>
          </p:cNvPr>
          <p:cNvPicPr>
            <a:picLocks noChangeAspect="1"/>
          </p:cNvPicPr>
          <p:nvPr/>
        </p:nvPicPr>
        <p:blipFill rotWithShape="1">
          <a:blip r:embed="rId3"/>
          <a:srcRect t="35569"/>
          <a:stretch/>
        </p:blipFill>
        <p:spPr>
          <a:xfrm>
            <a:off x="6080287" y="764513"/>
            <a:ext cx="5679053" cy="2050766"/>
          </a:xfrm>
          <a:prstGeom prst="rect">
            <a:avLst/>
          </a:prstGeom>
        </p:spPr>
      </p:pic>
      <p:pic>
        <p:nvPicPr>
          <p:cNvPr id="20" name="Picture 19">
            <a:extLst>
              <a:ext uri="{FF2B5EF4-FFF2-40B4-BE49-F238E27FC236}">
                <a16:creationId xmlns:a16="http://schemas.microsoft.com/office/drawing/2014/main" id="{DDEEFD60-E938-9E24-A6EC-90769FDA6D16}"/>
              </a:ext>
            </a:extLst>
          </p:cNvPr>
          <p:cNvPicPr>
            <a:picLocks noChangeAspect="1"/>
          </p:cNvPicPr>
          <p:nvPr/>
        </p:nvPicPr>
        <p:blipFill>
          <a:blip r:embed="rId4"/>
          <a:stretch>
            <a:fillRect/>
          </a:stretch>
        </p:blipFill>
        <p:spPr>
          <a:xfrm>
            <a:off x="6243335" y="2540949"/>
            <a:ext cx="5522655" cy="3365821"/>
          </a:xfrm>
          <a:prstGeom prst="rect">
            <a:avLst/>
          </a:prstGeom>
          <a:solidFill>
            <a:srgbClr val="FFC000"/>
          </a:solidFill>
        </p:spPr>
      </p:pic>
      <p:pic>
        <p:nvPicPr>
          <p:cNvPr id="23" name="Picture 22">
            <a:extLst>
              <a:ext uri="{FF2B5EF4-FFF2-40B4-BE49-F238E27FC236}">
                <a16:creationId xmlns:a16="http://schemas.microsoft.com/office/drawing/2014/main" id="{97A055B6-172E-66C3-D984-1D4A7DAAB482}"/>
              </a:ext>
            </a:extLst>
          </p:cNvPr>
          <p:cNvPicPr>
            <a:picLocks noChangeAspect="1"/>
          </p:cNvPicPr>
          <p:nvPr/>
        </p:nvPicPr>
        <p:blipFill>
          <a:blip r:embed="rId5"/>
          <a:stretch>
            <a:fillRect/>
          </a:stretch>
        </p:blipFill>
        <p:spPr>
          <a:xfrm>
            <a:off x="337968" y="2529076"/>
            <a:ext cx="5571790" cy="3361572"/>
          </a:xfrm>
          <a:prstGeom prst="rect">
            <a:avLst/>
          </a:prstGeom>
          <a:solidFill>
            <a:schemeClr val="tx1">
              <a:lumMod val="20000"/>
              <a:lumOff val="80000"/>
            </a:schemeClr>
          </a:solidFill>
        </p:spPr>
      </p:pic>
      <p:sp>
        <p:nvSpPr>
          <p:cNvPr id="24" name="TextBox 23">
            <a:extLst>
              <a:ext uri="{FF2B5EF4-FFF2-40B4-BE49-F238E27FC236}">
                <a16:creationId xmlns:a16="http://schemas.microsoft.com/office/drawing/2014/main" id="{1A5C1F45-BE87-2E5F-EF12-E1E02B5048D2}"/>
              </a:ext>
            </a:extLst>
          </p:cNvPr>
          <p:cNvSpPr txBox="1"/>
          <p:nvPr/>
        </p:nvSpPr>
        <p:spPr>
          <a:xfrm>
            <a:off x="3543371" y="6057571"/>
            <a:ext cx="4926029" cy="215444"/>
          </a:xfrm>
          <a:prstGeom prst="rect">
            <a:avLst/>
          </a:prstGeom>
          <a:noFill/>
        </p:spPr>
        <p:txBody>
          <a:bodyPr wrap="none" lIns="0" tIns="0" rIns="0" bIns="0" rtlCol="0">
            <a:spAutoFit/>
          </a:bodyPr>
          <a:lstStyle/>
          <a:p>
            <a:pPr algn="l"/>
            <a:r>
              <a:rPr lang="en-US" sz="1400" dirty="0"/>
              <a:t>a simplified vision, reality is slightly more complex and mixed</a:t>
            </a:r>
          </a:p>
        </p:txBody>
      </p:sp>
      <p:pic>
        <p:nvPicPr>
          <p:cNvPr id="25" name="Picture 24">
            <a:extLst>
              <a:ext uri="{FF2B5EF4-FFF2-40B4-BE49-F238E27FC236}">
                <a16:creationId xmlns:a16="http://schemas.microsoft.com/office/drawing/2014/main" id="{4C98D133-063F-72F7-2D07-EBD44296B577}"/>
              </a:ext>
            </a:extLst>
          </p:cNvPr>
          <p:cNvPicPr>
            <a:picLocks noChangeAspect="1"/>
          </p:cNvPicPr>
          <p:nvPr/>
        </p:nvPicPr>
        <p:blipFill rotWithShape="1">
          <a:blip r:embed="rId2"/>
          <a:srcRect b="81491"/>
          <a:stretch/>
        </p:blipFill>
        <p:spPr>
          <a:xfrm>
            <a:off x="337968" y="231039"/>
            <a:ext cx="5668418" cy="589114"/>
          </a:xfrm>
          <a:prstGeom prst="rect">
            <a:avLst/>
          </a:prstGeom>
        </p:spPr>
      </p:pic>
      <p:pic>
        <p:nvPicPr>
          <p:cNvPr id="26" name="Picture 25">
            <a:extLst>
              <a:ext uri="{FF2B5EF4-FFF2-40B4-BE49-F238E27FC236}">
                <a16:creationId xmlns:a16="http://schemas.microsoft.com/office/drawing/2014/main" id="{6F6942B8-EBEE-0C4A-639C-C80769319970}"/>
              </a:ext>
            </a:extLst>
          </p:cNvPr>
          <p:cNvPicPr>
            <a:picLocks noChangeAspect="1"/>
          </p:cNvPicPr>
          <p:nvPr/>
        </p:nvPicPr>
        <p:blipFill rotWithShape="1">
          <a:blip r:embed="rId3"/>
          <a:srcRect b="84731"/>
          <a:stretch/>
        </p:blipFill>
        <p:spPr>
          <a:xfrm>
            <a:off x="6156320" y="234268"/>
            <a:ext cx="5679053" cy="485989"/>
          </a:xfrm>
          <a:prstGeom prst="rect">
            <a:avLst/>
          </a:prstGeom>
        </p:spPr>
      </p:pic>
      <p:sp>
        <p:nvSpPr>
          <p:cNvPr id="27" name="TextBox 26">
            <a:extLst>
              <a:ext uri="{FF2B5EF4-FFF2-40B4-BE49-F238E27FC236}">
                <a16:creationId xmlns:a16="http://schemas.microsoft.com/office/drawing/2014/main" id="{F8FC05E2-DC24-61EC-2246-5B123F259DB0}"/>
              </a:ext>
            </a:extLst>
          </p:cNvPr>
          <p:cNvSpPr txBox="1"/>
          <p:nvPr/>
        </p:nvSpPr>
        <p:spPr>
          <a:xfrm>
            <a:off x="395723" y="4209862"/>
            <a:ext cx="1499257" cy="307777"/>
          </a:xfrm>
          <a:prstGeom prst="rect">
            <a:avLst/>
          </a:prstGeom>
          <a:solidFill>
            <a:schemeClr val="accent1">
              <a:lumMod val="20000"/>
              <a:lumOff val="80000"/>
            </a:schemeClr>
          </a:solidFill>
          <a:ln>
            <a:solidFill>
              <a:srgbClr val="303030"/>
            </a:solidFill>
          </a:ln>
          <a:effectLst>
            <a:outerShdw blurRad="50800" dist="38100" dir="8100000" algn="tr" rotWithShape="0">
              <a:prstClr val="black">
                <a:alpha val="40000"/>
              </a:prstClr>
            </a:outerShdw>
          </a:effectLst>
        </p:spPr>
        <p:txBody>
          <a:bodyPr wrap="none" lIns="0" tIns="0" rIns="0" bIns="0" rtlCol="0">
            <a:spAutoFit/>
          </a:bodyPr>
          <a:lstStyle/>
          <a:p>
            <a:pPr algn="l"/>
            <a:r>
              <a:rPr lang="en-US" sz="2000" dirty="0"/>
              <a:t>Technologies</a:t>
            </a:r>
          </a:p>
        </p:txBody>
      </p:sp>
      <p:sp>
        <p:nvSpPr>
          <p:cNvPr id="28" name="TextBox 27">
            <a:extLst>
              <a:ext uri="{FF2B5EF4-FFF2-40B4-BE49-F238E27FC236}">
                <a16:creationId xmlns:a16="http://schemas.microsoft.com/office/drawing/2014/main" id="{FA62FB88-3BC7-EE35-48BA-F307F636AE69}"/>
              </a:ext>
            </a:extLst>
          </p:cNvPr>
          <p:cNvSpPr txBox="1"/>
          <p:nvPr/>
        </p:nvSpPr>
        <p:spPr>
          <a:xfrm>
            <a:off x="1240620" y="3788801"/>
            <a:ext cx="1384995" cy="307777"/>
          </a:xfrm>
          <a:prstGeom prst="rect">
            <a:avLst/>
          </a:prstGeom>
          <a:solidFill>
            <a:schemeClr val="accent1">
              <a:lumMod val="20000"/>
              <a:lumOff val="80000"/>
            </a:schemeClr>
          </a:solidFill>
          <a:ln>
            <a:solidFill>
              <a:srgbClr val="303030"/>
            </a:solidFill>
          </a:ln>
          <a:effectLst>
            <a:outerShdw blurRad="50800" dist="38100" dir="8100000" algn="tr" rotWithShape="0">
              <a:prstClr val="black">
                <a:alpha val="40000"/>
              </a:prstClr>
            </a:outerShdw>
          </a:effectLst>
        </p:spPr>
        <p:txBody>
          <a:bodyPr wrap="none" lIns="0" tIns="0" rIns="0" bIns="0" rtlCol="0">
            <a:spAutoFit/>
          </a:bodyPr>
          <a:lstStyle/>
          <a:p>
            <a:pPr algn="l"/>
            <a:r>
              <a:rPr lang="en-US" sz="2000" dirty="0"/>
              <a:t>Applications</a:t>
            </a:r>
          </a:p>
        </p:txBody>
      </p:sp>
      <p:sp>
        <p:nvSpPr>
          <p:cNvPr id="29" name="TextBox 28">
            <a:extLst>
              <a:ext uri="{FF2B5EF4-FFF2-40B4-BE49-F238E27FC236}">
                <a16:creationId xmlns:a16="http://schemas.microsoft.com/office/drawing/2014/main" id="{E1F0004B-4A25-08F2-E6AA-05CA03F705D6}"/>
              </a:ext>
            </a:extLst>
          </p:cNvPr>
          <p:cNvSpPr txBox="1"/>
          <p:nvPr/>
        </p:nvSpPr>
        <p:spPr>
          <a:xfrm>
            <a:off x="2778015" y="3777426"/>
            <a:ext cx="2877391" cy="307777"/>
          </a:xfrm>
          <a:prstGeom prst="rect">
            <a:avLst/>
          </a:prstGeom>
          <a:solidFill>
            <a:schemeClr val="accent1">
              <a:lumMod val="20000"/>
              <a:lumOff val="80000"/>
            </a:schemeClr>
          </a:solidFill>
          <a:ln>
            <a:solidFill>
              <a:srgbClr val="303030"/>
            </a:solidFill>
          </a:ln>
          <a:effectLst>
            <a:outerShdw blurRad="50800" dist="38100" dir="8100000" algn="tr" rotWithShape="0">
              <a:prstClr val="black">
                <a:alpha val="40000"/>
              </a:prstClr>
            </a:outerShdw>
          </a:effectLst>
        </p:spPr>
        <p:txBody>
          <a:bodyPr wrap="none" lIns="0" tIns="0" rIns="0" bIns="0" rtlCol="0">
            <a:spAutoFit/>
          </a:bodyPr>
          <a:lstStyle/>
          <a:p>
            <a:pPr algn="l"/>
            <a:r>
              <a:rPr lang="en-US" sz="2000" dirty="0"/>
              <a:t>Gas and Material Studies</a:t>
            </a:r>
          </a:p>
        </p:txBody>
      </p:sp>
      <p:sp>
        <p:nvSpPr>
          <p:cNvPr id="30" name="TextBox 29">
            <a:extLst>
              <a:ext uri="{FF2B5EF4-FFF2-40B4-BE49-F238E27FC236}">
                <a16:creationId xmlns:a16="http://schemas.microsoft.com/office/drawing/2014/main" id="{83586E9F-A61F-C35A-F263-D83087200AAB}"/>
              </a:ext>
            </a:extLst>
          </p:cNvPr>
          <p:cNvSpPr txBox="1"/>
          <p:nvPr/>
        </p:nvSpPr>
        <p:spPr>
          <a:xfrm>
            <a:off x="2205831" y="4305848"/>
            <a:ext cx="1255152" cy="307777"/>
          </a:xfrm>
          <a:prstGeom prst="rect">
            <a:avLst/>
          </a:prstGeom>
          <a:solidFill>
            <a:schemeClr val="accent1">
              <a:lumMod val="20000"/>
              <a:lumOff val="80000"/>
            </a:schemeClr>
          </a:solidFill>
          <a:ln>
            <a:solidFill>
              <a:srgbClr val="303030"/>
            </a:solidFill>
          </a:ln>
          <a:effectLst>
            <a:outerShdw blurRad="50800" dist="38100" dir="8100000" algn="tr" rotWithShape="0">
              <a:prstClr val="black">
                <a:alpha val="40000"/>
              </a:prstClr>
            </a:outerShdw>
          </a:effectLst>
        </p:spPr>
        <p:txBody>
          <a:bodyPr wrap="none" lIns="0" tIns="0" rIns="0" bIns="0" rtlCol="0">
            <a:spAutoFit/>
          </a:bodyPr>
          <a:lstStyle/>
          <a:p>
            <a:pPr algn="l"/>
            <a:r>
              <a:rPr lang="en-US" sz="2000" dirty="0"/>
              <a:t>Electronics</a:t>
            </a:r>
          </a:p>
        </p:txBody>
      </p:sp>
      <p:sp>
        <p:nvSpPr>
          <p:cNvPr id="31" name="TextBox 30">
            <a:extLst>
              <a:ext uri="{FF2B5EF4-FFF2-40B4-BE49-F238E27FC236}">
                <a16:creationId xmlns:a16="http://schemas.microsoft.com/office/drawing/2014/main" id="{C1960BCA-7714-6782-34E8-DD930D74BA05}"/>
              </a:ext>
            </a:extLst>
          </p:cNvPr>
          <p:cNvSpPr txBox="1"/>
          <p:nvPr/>
        </p:nvSpPr>
        <p:spPr>
          <a:xfrm>
            <a:off x="395723" y="4905429"/>
            <a:ext cx="2867773" cy="307777"/>
          </a:xfrm>
          <a:prstGeom prst="rect">
            <a:avLst/>
          </a:prstGeom>
          <a:solidFill>
            <a:schemeClr val="accent1">
              <a:lumMod val="20000"/>
              <a:lumOff val="80000"/>
            </a:schemeClr>
          </a:solidFill>
          <a:ln>
            <a:solidFill>
              <a:srgbClr val="303030"/>
            </a:solidFill>
          </a:ln>
          <a:effectLst>
            <a:outerShdw blurRad="50800" dist="38100" dir="8100000" algn="tr" rotWithShape="0">
              <a:prstClr val="black">
                <a:alpha val="40000"/>
              </a:prstClr>
            </a:outerShdw>
          </a:effectLst>
        </p:spPr>
        <p:txBody>
          <a:bodyPr wrap="none" lIns="0" tIns="0" rIns="0" bIns="0" rtlCol="0">
            <a:spAutoFit/>
          </a:bodyPr>
          <a:lstStyle/>
          <a:p>
            <a:pPr algn="l"/>
            <a:r>
              <a:rPr lang="en-US" sz="2000" dirty="0"/>
              <a:t>Modeling and Simulation</a:t>
            </a:r>
          </a:p>
        </p:txBody>
      </p:sp>
      <p:sp>
        <p:nvSpPr>
          <p:cNvPr id="32" name="TextBox 31">
            <a:extLst>
              <a:ext uri="{FF2B5EF4-FFF2-40B4-BE49-F238E27FC236}">
                <a16:creationId xmlns:a16="http://schemas.microsoft.com/office/drawing/2014/main" id="{50DB18D3-B150-43E3-B539-1A3851D740EA}"/>
              </a:ext>
            </a:extLst>
          </p:cNvPr>
          <p:cNvSpPr txBox="1"/>
          <p:nvPr/>
        </p:nvSpPr>
        <p:spPr>
          <a:xfrm>
            <a:off x="2414030" y="3316492"/>
            <a:ext cx="1226298" cy="307777"/>
          </a:xfrm>
          <a:prstGeom prst="rect">
            <a:avLst/>
          </a:prstGeom>
          <a:solidFill>
            <a:schemeClr val="accent1">
              <a:lumMod val="20000"/>
              <a:lumOff val="80000"/>
            </a:schemeClr>
          </a:solidFill>
          <a:ln>
            <a:solidFill>
              <a:srgbClr val="303030"/>
            </a:solidFill>
          </a:ln>
          <a:effectLst>
            <a:outerShdw blurRad="50800" dist="38100" dir="8100000" algn="tr" rotWithShape="0">
              <a:prstClr val="black">
                <a:alpha val="40000"/>
              </a:prstClr>
            </a:outerShdw>
          </a:effectLst>
        </p:spPr>
        <p:txBody>
          <a:bodyPr wrap="none" lIns="0" tIns="0" rIns="0" bIns="0" rtlCol="0">
            <a:spAutoFit/>
          </a:bodyPr>
          <a:lstStyle/>
          <a:p>
            <a:pPr algn="l"/>
            <a:r>
              <a:rPr lang="en-US" sz="2000" dirty="0"/>
              <a:t>Production</a:t>
            </a:r>
          </a:p>
        </p:txBody>
      </p:sp>
      <p:sp>
        <p:nvSpPr>
          <p:cNvPr id="34" name="TextBox 33">
            <a:extLst>
              <a:ext uri="{FF2B5EF4-FFF2-40B4-BE49-F238E27FC236}">
                <a16:creationId xmlns:a16="http://schemas.microsoft.com/office/drawing/2014/main" id="{24905A3A-7A14-8473-B99C-4023E7911947}"/>
              </a:ext>
            </a:extLst>
          </p:cNvPr>
          <p:cNvSpPr txBox="1"/>
          <p:nvPr/>
        </p:nvSpPr>
        <p:spPr>
          <a:xfrm>
            <a:off x="3914903" y="4481721"/>
            <a:ext cx="1540935" cy="307777"/>
          </a:xfrm>
          <a:prstGeom prst="rect">
            <a:avLst/>
          </a:prstGeom>
          <a:solidFill>
            <a:schemeClr val="accent1">
              <a:lumMod val="20000"/>
              <a:lumOff val="80000"/>
            </a:schemeClr>
          </a:solidFill>
          <a:ln>
            <a:solidFill>
              <a:srgbClr val="303030"/>
            </a:solidFill>
          </a:ln>
          <a:effectLst>
            <a:outerShdw blurRad="50800" dist="38100" dir="8100000" algn="tr" rotWithShape="0">
              <a:prstClr val="black">
                <a:alpha val="40000"/>
              </a:prstClr>
            </a:outerShdw>
          </a:effectLst>
        </p:spPr>
        <p:txBody>
          <a:bodyPr wrap="none" lIns="0" tIns="0" rIns="0" bIns="0" rtlCol="0">
            <a:spAutoFit/>
          </a:bodyPr>
          <a:lstStyle/>
          <a:p>
            <a:pPr algn="l"/>
            <a:r>
              <a:rPr lang="en-US" sz="2000" dirty="0"/>
              <a:t>Test Facilities</a:t>
            </a:r>
          </a:p>
        </p:txBody>
      </p:sp>
      <p:sp>
        <p:nvSpPr>
          <p:cNvPr id="35" name="TextBox 34">
            <a:extLst>
              <a:ext uri="{FF2B5EF4-FFF2-40B4-BE49-F238E27FC236}">
                <a16:creationId xmlns:a16="http://schemas.microsoft.com/office/drawing/2014/main" id="{55563D5B-937A-D261-6326-78003B48B690}"/>
              </a:ext>
            </a:extLst>
          </p:cNvPr>
          <p:cNvSpPr txBox="1"/>
          <p:nvPr/>
        </p:nvSpPr>
        <p:spPr>
          <a:xfrm>
            <a:off x="3917459" y="4997813"/>
            <a:ext cx="2408480" cy="307777"/>
          </a:xfrm>
          <a:prstGeom prst="rect">
            <a:avLst/>
          </a:prstGeom>
          <a:solidFill>
            <a:schemeClr val="accent1">
              <a:lumMod val="20000"/>
              <a:lumOff val="80000"/>
            </a:schemeClr>
          </a:solidFill>
          <a:ln>
            <a:solidFill>
              <a:srgbClr val="303030"/>
            </a:solidFill>
          </a:ln>
          <a:effectLst>
            <a:outerShdw blurRad="50800" dist="38100" dir="8100000" algn="tr" rotWithShape="0">
              <a:prstClr val="black">
                <a:alpha val="40000"/>
              </a:prstClr>
            </a:outerShdw>
          </a:effectLst>
        </p:spPr>
        <p:txBody>
          <a:bodyPr wrap="none" lIns="0" tIns="0" rIns="0" bIns="0" rtlCol="0">
            <a:spAutoFit/>
          </a:bodyPr>
          <a:lstStyle/>
          <a:p>
            <a:pPr algn="l"/>
            <a:r>
              <a:rPr lang="en-US" sz="2000" dirty="0"/>
              <a:t>KT, Training, Careers</a:t>
            </a:r>
          </a:p>
        </p:txBody>
      </p:sp>
      <p:sp>
        <p:nvSpPr>
          <p:cNvPr id="36" name="TextBox 35">
            <a:extLst>
              <a:ext uri="{FF2B5EF4-FFF2-40B4-BE49-F238E27FC236}">
                <a16:creationId xmlns:a16="http://schemas.microsoft.com/office/drawing/2014/main" id="{9440A7E4-FF84-025A-4DEB-BA26BC88AC2A}"/>
              </a:ext>
            </a:extLst>
          </p:cNvPr>
          <p:cNvSpPr txBox="1"/>
          <p:nvPr/>
        </p:nvSpPr>
        <p:spPr>
          <a:xfrm>
            <a:off x="6138682" y="2702868"/>
            <a:ext cx="2441502" cy="307777"/>
          </a:xfrm>
          <a:prstGeom prst="rect">
            <a:avLst/>
          </a:prstGeom>
          <a:solidFill>
            <a:srgbClr val="FFC000"/>
          </a:solidFill>
          <a:ln>
            <a:solidFill>
              <a:srgbClr val="303030"/>
            </a:solidFill>
          </a:ln>
          <a:effectLst>
            <a:outerShdw blurRad="50800" dist="38100" dir="8100000" algn="tr" rotWithShape="0">
              <a:prstClr val="black">
                <a:alpha val="40000"/>
              </a:prstClr>
            </a:outerShdw>
          </a:effectLst>
        </p:spPr>
        <p:txBody>
          <a:bodyPr wrap="none" lIns="0" tIns="0" rIns="0" bIns="0" rtlCol="0">
            <a:spAutoFit/>
          </a:bodyPr>
          <a:lstStyle/>
          <a:p>
            <a:pPr algn="l"/>
            <a:r>
              <a:rPr lang="en-US" sz="2000" dirty="0"/>
              <a:t>Trackers/hodoscopes</a:t>
            </a:r>
          </a:p>
        </p:txBody>
      </p:sp>
      <p:sp>
        <p:nvSpPr>
          <p:cNvPr id="37" name="TextBox 36">
            <a:extLst>
              <a:ext uri="{FF2B5EF4-FFF2-40B4-BE49-F238E27FC236}">
                <a16:creationId xmlns:a16="http://schemas.microsoft.com/office/drawing/2014/main" id="{15F90AC1-51B4-1B90-30DC-928871FBAA01}"/>
              </a:ext>
            </a:extLst>
          </p:cNvPr>
          <p:cNvSpPr txBox="1"/>
          <p:nvPr/>
        </p:nvSpPr>
        <p:spPr>
          <a:xfrm>
            <a:off x="8948877" y="2540949"/>
            <a:ext cx="1594988" cy="307777"/>
          </a:xfrm>
          <a:prstGeom prst="rect">
            <a:avLst/>
          </a:prstGeom>
          <a:solidFill>
            <a:srgbClr val="FFC000"/>
          </a:solidFill>
          <a:ln>
            <a:solidFill>
              <a:srgbClr val="303030"/>
            </a:solidFill>
          </a:ln>
          <a:effectLst>
            <a:outerShdw blurRad="50800" dist="38100" dir="8100000" algn="tr" rotWithShape="0">
              <a:prstClr val="black">
                <a:alpha val="40000"/>
              </a:prstClr>
            </a:outerShdw>
          </a:effectLst>
        </p:spPr>
        <p:txBody>
          <a:bodyPr wrap="none" lIns="0" tIns="0" rIns="0" bIns="0" rtlCol="0">
            <a:spAutoFit/>
          </a:bodyPr>
          <a:lstStyle/>
          <a:p>
            <a:pPr algn="l"/>
            <a:r>
              <a:rPr lang="en-US" sz="2000" dirty="0"/>
              <a:t>Drift Chamber</a:t>
            </a:r>
          </a:p>
        </p:txBody>
      </p:sp>
      <p:sp>
        <p:nvSpPr>
          <p:cNvPr id="38" name="TextBox 37">
            <a:extLst>
              <a:ext uri="{FF2B5EF4-FFF2-40B4-BE49-F238E27FC236}">
                <a16:creationId xmlns:a16="http://schemas.microsoft.com/office/drawing/2014/main" id="{F22C7289-E553-B27E-9815-B228F2235F8B}"/>
              </a:ext>
            </a:extLst>
          </p:cNvPr>
          <p:cNvSpPr txBox="1"/>
          <p:nvPr/>
        </p:nvSpPr>
        <p:spPr>
          <a:xfrm>
            <a:off x="8009041" y="3316492"/>
            <a:ext cx="655629" cy="307777"/>
          </a:xfrm>
          <a:prstGeom prst="rect">
            <a:avLst/>
          </a:prstGeom>
          <a:solidFill>
            <a:srgbClr val="FFC000"/>
          </a:solidFill>
          <a:ln>
            <a:solidFill>
              <a:srgbClr val="303030"/>
            </a:solidFill>
          </a:ln>
          <a:effectLst>
            <a:outerShdw blurRad="50800" dist="38100" dir="8100000" algn="tr" rotWithShape="0">
              <a:prstClr val="black">
                <a:alpha val="40000"/>
              </a:prstClr>
            </a:outerShdw>
          </a:effectLst>
        </p:spPr>
        <p:txBody>
          <a:bodyPr wrap="none" lIns="0" tIns="0" rIns="0" bIns="0" rtlCol="0">
            <a:spAutoFit/>
          </a:bodyPr>
          <a:lstStyle/>
          <a:p>
            <a:pPr algn="l"/>
            <a:r>
              <a:rPr lang="en-US" sz="2000" dirty="0"/>
              <a:t>Straw</a:t>
            </a:r>
          </a:p>
        </p:txBody>
      </p:sp>
      <p:sp>
        <p:nvSpPr>
          <p:cNvPr id="40" name="TextBox 39">
            <a:extLst>
              <a:ext uri="{FF2B5EF4-FFF2-40B4-BE49-F238E27FC236}">
                <a16:creationId xmlns:a16="http://schemas.microsoft.com/office/drawing/2014/main" id="{254095C7-5367-DA12-9116-B0BB74000A20}"/>
              </a:ext>
            </a:extLst>
          </p:cNvPr>
          <p:cNvSpPr txBox="1"/>
          <p:nvPr/>
        </p:nvSpPr>
        <p:spPr>
          <a:xfrm>
            <a:off x="7101340" y="4670103"/>
            <a:ext cx="1555234" cy="307777"/>
          </a:xfrm>
          <a:prstGeom prst="rect">
            <a:avLst/>
          </a:prstGeom>
          <a:solidFill>
            <a:srgbClr val="FFC000"/>
          </a:solidFill>
          <a:ln>
            <a:solidFill>
              <a:srgbClr val="303030"/>
            </a:solidFill>
          </a:ln>
          <a:effectLst>
            <a:outerShdw blurRad="50800" dist="38100" dir="8100000" algn="tr" rotWithShape="0">
              <a:prstClr val="black">
                <a:alpha val="40000"/>
              </a:prstClr>
            </a:outerShdw>
          </a:effectLst>
        </p:spPr>
        <p:txBody>
          <a:bodyPr wrap="none" lIns="0" tIns="0" rIns="0" bIns="0" rtlCol="0">
            <a:spAutoFit/>
          </a:bodyPr>
          <a:lstStyle/>
          <a:p>
            <a:pPr algn="l"/>
            <a:r>
              <a:rPr lang="en-US" sz="2000" dirty="0"/>
              <a:t>Tracking TPC</a:t>
            </a:r>
          </a:p>
        </p:txBody>
      </p:sp>
      <p:sp>
        <p:nvSpPr>
          <p:cNvPr id="41" name="TextBox 40">
            <a:extLst>
              <a:ext uri="{FF2B5EF4-FFF2-40B4-BE49-F238E27FC236}">
                <a16:creationId xmlns:a16="http://schemas.microsoft.com/office/drawing/2014/main" id="{CC57AD76-6433-D164-0753-C4CADBE31AD8}"/>
              </a:ext>
            </a:extLst>
          </p:cNvPr>
          <p:cNvSpPr txBox="1"/>
          <p:nvPr/>
        </p:nvSpPr>
        <p:spPr>
          <a:xfrm>
            <a:off x="7795849" y="3971593"/>
            <a:ext cx="1311256" cy="307777"/>
          </a:xfrm>
          <a:prstGeom prst="rect">
            <a:avLst/>
          </a:prstGeom>
          <a:solidFill>
            <a:srgbClr val="FFC000"/>
          </a:solidFill>
          <a:ln>
            <a:solidFill>
              <a:srgbClr val="303030"/>
            </a:solidFill>
          </a:ln>
          <a:effectLst>
            <a:outerShdw blurRad="50800" dist="38100" dir="8100000" algn="tr" rotWithShape="0">
              <a:prstClr val="black">
                <a:alpha val="40000"/>
              </a:prstClr>
            </a:outerShdw>
          </a:effectLst>
        </p:spPr>
        <p:txBody>
          <a:bodyPr wrap="none" lIns="0" tIns="0" rIns="0" bIns="0" rtlCol="0">
            <a:spAutoFit/>
          </a:bodyPr>
          <a:lstStyle/>
          <a:p>
            <a:pPr algn="l"/>
            <a:r>
              <a:rPr lang="en-US" sz="2000" dirty="0"/>
              <a:t>Calorimetry</a:t>
            </a:r>
          </a:p>
        </p:txBody>
      </p:sp>
      <p:sp>
        <p:nvSpPr>
          <p:cNvPr id="42" name="TextBox 41">
            <a:extLst>
              <a:ext uri="{FF2B5EF4-FFF2-40B4-BE49-F238E27FC236}">
                <a16:creationId xmlns:a16="http://schemas.microsoft.com/office/drawing/2014/main" id="{05AC0152-09C4-1FF6-6C70-A799FE136406}"/>
              </a:ext>
            </a:extLst>
          </p:cNvPr>
          <p:cNvSpPr txBox="1"/>
          <p:nvPr/>
        </p:nvSpPr>
        <p:spPr>
          <a:xfrm>
            <a:off x="8881677" y="4751540"/>
            <a:ext cx="761555" cy="307777"/>
          </a:xfrm>
          <a:prstGeom prst="rect">
            <a:avLst/>
          </a:prstGeom>
          <a:solidFill>
            <a:srgbClr val="FFC000"/>
          </a:solidFill>
          <a:ln>
            <a:solidFill>
              <a:srgbClr val="303030"/>
            </a:solidFill>
          </a:ln>
          <a:effectLst>
            <a:outerShdw blurRad="50800" dist="38100" dir="8100000" algn="tr" rotWithShape="0">
              <a:prstClr val="black">
                <a:alpha val="40000"/>
              </a:prstClr>
            </a:outerShdw>
          </a:effectLst>
        </p:spPr>
        <p:txBody>
          <a:bodyPr wrap="none" lIns="0" tIns="0" rIns="0" bIns="0" rtlCol="0">
            <a:spAutoFit/>
          </a:bodyPr>
          <a:lstStyle/>
          <a:p>
            <a:pPr algn="l"/>
            <a:r>
              <a:rPr lang="en-US" sz="2000" dirty="0"/>
              <a:t>Timing</a:t>
            </a:r>
          </a:p>
        </p:txBody>
      </p:sp>
      <p:sp>
        <p:nvSpPr>
          <p:cNvPr id="43" name="TextBox 42">
            <a:extLst>
              <a:ext uri="{FF2B5EF4-FFF2-40B4-BE49-F238E27FC236}">
                <a16:creationId xmlns:a16="http://schemas.microsoft.com/office/drawing/2014/main" id="{D212D270-3534-DC79-7EFA-C73E9D976E80}"/>
              </a:ext>
            </a:extLst>
          </p:cNvPr>
          <p:cNvSpPr txBox="1"/>
          <p:nvPr/>
        </p:nvSpPr>
        <p:spPr>
          <a:xfrm>
            <a:off x="9875838" y="3349939"/>
            <a:ext cx="1851469" cy="307777"/>
          </a:xfrm>
          <a:prstGeom prst="rect">
            <a:avLst/>
          </a:prstGeom>
          <a:solidFill>
            <a:srgbClr val="FFC000"/>
          </a:solidFill>
          <a:ln>
            <a:solidFill>
              <a:srgbClr val="303030"/>
            </a:solidFill>
          </a:ln>
          <a:effectLst>
            <a:outerShdw blurRad="50800" dist="38100" dir="8100000" algn="tr" rotWithShape="0">
              <a:prstClr val="black">
                <a:alpha val="40000"/>
              </a:prstClr>
            </a:outerShdw>
          </a:effectLst>
        </p:spPr>
        <p:txBody>
          <a:bodyPr wrap="none" lIns="0" tIns="0" rIns="0" bIns="0" rtlCol="0">
            <a:spAutoFit/>
          </a:bodyPr>
          <a:lstStyle/>
          <a:p>
            <a:pPr algn="l"/>
            <a:r>
              <a:rPr lang="en-US" sz="2000" dirty="0"/>
              <a:t>Photo-Detectors</a:t>
            </a:r>
          </a:p>
        </p:txBody>
      </p:sp>
      <p:sp>
        <p:nvSpPr>
          <p:cNvPr id="44" name="TextBox 43">
            <a:extLst>
              <a:ext uri="{FF2B5EF4-FFF2-40B4-BE49-F238E27FC236}">
                <a16:creationId xmlns:a16="http://schemas.microsoft.com/office/drawing/2014/main" id="{F0CCA0A5-08AF-FEB6-1B30-7E00EEB62FC8}"/>
              </a:ext>
            </a:extLst>
          </p:cNvPr>
          <p:cNvSpPr txBox="1"/>
          <p:nvPr/>
        </p:nvSpPr>
        <p:spPr>
          <a:xfrm>
            <a:off x="9695034" y="4158470"/>
            <a:ext cx="2391873" cy="307777"/>
          </a:xfrm>
          <a:prstGeom prst="rect">
            <a:avLst/>
          </a:prstGeom>
          <a:solidFill>
            <a:srgbClr val="FFC000"/>
          </a:solidFill>
          <a:ln>
            <a:solidFill>
              <a:srgbClr val="303030"/>
            </a:solidFill>
          </a:ln>
          <a:effectLst>
            <a:outerShdw blurRad="50800" dist="38100" dir="8100000" algn="tr" rotWithShape="0">
              <a:prstClr val="black">
                <a:alpha val="40000"/>
              </a:prstClr>
            </a:outerShdw>
          </a:effectLst>
        </p:spPr>
        <p:txBody>
          <a:bodyPr wrap="none" lIns="0" tIns="0" rIns="0" bIns="0" rtlCol="0">
            <a:spAutoFit/>
          </a:bodyPr>
          <a:lstStyle/>
          <a:p>
            <a:pPr algn="l"/>
            <a:r>
              <a:rPr lang="en-US" sz="2000" dirty="0"/>
              <a:t>Reaction/Decay TPC</a:t>
            </a:r>
          </a:p>
        </p:txBody>
      </p:sp>
      <p:sp>
        <p:nvSpPr>
          <p:cNvPr id="45" name="TextBox 44">
            <a:extLst>
              <a:ext uri="{FF2B5EF4-FFF2-40B4-BE49-F238E27FC236}">
                <a16:creationId xmlns:a16="http://schemas.microsoft.com/office/drawing/2014/main" id="{D5B92F47-5CF0-EC81-FBFC-FF8C0A4D10AF}"/>
              </a:ext>
            </a:extLst>
          </p:cNvPr>
          <p:cNvSpPr txBox="1"/>
          <p:nvPr/>
        </p:nvSpPr>
        <p:spPr>
          <a:xfrm>
            <a:off x="9125028" y="5312965"/>
            <a:ext cx="1327286" cy="307777"/>
          </a:xfrm>
          <a:prstGeom prst="rect">
            <a:avLst/>
          </a:prstGeom>
          <a:solidFill>
            <a:srgbClr val="FFC000"/>
          </a:solidFill>
          <a:ln>
            <a:solidFill>
              <a:srgbClr val="303030"/>
            </a:solidFill>
          </a:ln>
          <a:effectLst>
            <a:outerShdw blurRad="50800" dist="38100" dir="8100000" algn="tr" rotWithShape="0">
              <a:prstClr val="black">
                <a:alpha val="40000"/>
              </a:prstClr>
            </a:outerShdw>
          </a:effectLst>
        </p:spPr>
        <p:txBody>
          <a:bodyPr wrap="none" lIns="0" tIns="0" rIns="0" bIns="0" rtlCol="0">
            <a:spAutoFit/>
          </a:bodyPr>
          <a:lstStyle/>
          <a:p>
            <a:pPr algn="l"/>
            <a:r>
              <a:rPr lang="en-US" sz="2000" dirty="0" err="1"/>
              <a:t>Beyon</a:t>
            </a:r>
            <a:r>
              <a:rPr lang="en-US" sz="2000" dirty="0"/>
              <a:t> HEP</a:t>
            </a:r>
          </a:p>
        </p:txBody>
      </p:sp>
      <p:sp>
        <p:nvSpPr>
          <p:cNvPr id="46" name="TextBox 45">
            <a:extLst>
              <a:ext uri="{FF2B5EF4-FFF2-40B4-BE49-F238E27FC236}">
                <a16:creationId xmlns:a16="http://schemas.microsoft.com/office/drawing/2014/main" id="{D5380B09-F8DD-EA58-3FC0-B628A90C36B8}"/>
              </a:ext>
            </a:extLst>
          </p:cNvPr>
          <p:cNvSpPr txBox="1"/>
          <p:nvPr/>
        </p:nvSpPr>
        <p:spPr>
          <a:xfrm>
            <a:off x="337968" y="5919071"/>
            <a:ext cx="2115964" cy="276999"/>
          </a:xfrm>
          <a:prstGeom prst="rect">
            <a:avLst/>
          </a:prstGeom>
          <a:noFill/>
        </p:spPr>
        <p:txBody>
          <a:bodyPr wrap="none" lIns="0" tIns="0" rIns="0" bIns="0" rtlCol="0">
            <a:spAutoFit/>
          </a:bodyPr>
          <a:lstStyle/>
          <a:p>
            <a:pPr algn="l"/>
            <a:r>
              <a:rPr lang="en-US" b="1" dirty="0">
                <a:solidFill>
                  <a:schemeClr val="tx1">
                    <a:lumMod val="40000"/>
                    <a:lumOff val="60000"/>
                  </a:schemeClr>
                </a:solidFill>
              </a:rPr>
              <a:t>R&amp;D FRAMEWORK</a:t>
            </a:r>
          </a:p>
        </p:txBody>
      </p:sp>
      <p:sp>
        <p:nvSpPr>
          <p:cNvPr id="47" name="TextBox 46">
            <a:extLst>
              <a:ext uri="{FF2B5EF4-FFF2-40B4-BE49-F238E27FC236}">
                <a16:creationId xmlns:a16="http://schemas.microsoft.com/office/drawing/2014/main" id="{AB7C04B7-6F12-8921-B6B2-BFF921EDE1E1}"/>
              </a:ext>
            </a:extLst>
          </p:cNvPr>
          <p:cNvSpPr txBox="1"/>
          <p:nvPr/>
        </p:nvSpPr>
        <p:spPr>
          <a:xfrm>
            <a:off x="8608926" y="5917729"/>
            <a:ext cx="3188886" cy="276999"/>
          </a:xfrm>
          <a:prstGeom prst="rect">
            <a:avLst/>
          </a:prstGeom>
          <a:noFill/>
        </p:spPr>
        <p:txBody>
          <a:bodyPr wrap="none" lIns="0" tIns="0" rIns="0" bIns="0" rtlCol="0">
            <a:spAutoFit/>
          </a:bodyPr>
          <a:lstStyle/>
          <a:p>
            <a:pPr algn="l"/>
            <a:r>
              <a:rPr lang="en-US" b="1" dirty="0">
                <a:solidFill>
                  <a:srgbClr val="FFC000"/>
                </a:solidFill>
              </a:rPr>
              <a:t>STRATEGIC R&amp;D PROJECTS</a:t>
            </a:r>
          </a:p>
        </p:txBody>
      </p:sp>
    </p:spTree>
    <p:extLst>
      <p:ext uri="{BB962C8B-B14F-4D97-AF65-F5344CB8AC3E}">
        <p14:creationId xmlns:p14="http://schemas.microsoft.com/office/powerpoint/2010/main" val="29461843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019A93-A8E0-32A6-682F-C73ACE8B3055}"/>
              </a:ext>
            </a:extLst>
          </p:cNvPr>
          <p:cNvSpPr>
            <a:spLocks noGrp="1"/>
          </p:cNvSpPr>
          <p:nvPr>
            <p:ph type="title"/>
          </p:nvPr>
        </p:nvSpPr>
        <p:spPr/>
        <p:txBody>
          <a:bodyPr/>
          <a:lstStyle/>
          <a:p>
            <a:r>
              <a:rPr lang="en-US" dirty="0"/>
              <a:t>DRD1 Proposal</a:t>
            </a:r>
          </a:p>
        </p:txBody>
      </p:sp>
      <p:sp>
        <p:nvSpPr>
          <p:cNvPr id="3" name="Date Placeholder 2">
            <a:extLst>
              <a:ext uri="{FF2B5EF4-FFF2-40B4-BE49-F238E27FC236}">
                <a16:creationId xmlns:a16="http://schemas.microsoft.com/office/drawing/2014/main" id="{A41F3856-F535-09A1-1ACD-EDC4A546F99C}"/>
              </a:ext>
            </a:extLst>
          </p:cNvPr>
          <p:cNvSpPr>
            <a:spLocks noGrp="1"/>
          </p:cNvSpPr>
          <p:nvPr>
            <p:ph type="dt" sz="half" idx="10"/>
          </p:nvPr>
        </p:nvSpPr>
        <p:spPr/>
        <p:txBody>
          <a:bodyPr/>
          <a:lstStyle/>
          <a:p>
            <a:r>
              <a:rPr lang="en-US"/>
              <a:t>September 11, 2024</a:t>
            </a:r>
            <a:endParaRPr lang="en-US" dirty="0"/>
          </a:p>
        </p:txBody>
      </p:sp>
      <p:sp>
        <p:nvSpPr>
          <p:cNvPr id="4" name="Footer Placeholder 3">
            <a:extLst>
              <a:ext uri="{FF2B5EF4-FFF2-40B4-BE49-F238E27FC236}">
                <a16:creationId xmlns:a16="http://schemas.microsoft.com/office/drawing/2014/main" id="{7DE9E938-05C2-1F3D-1E0A-BC9BFB981B8E}"/>
              </a:ext>
            </a:extLst>
          </p:cNvPr>
          <p:cNvSpPr>
            <a:spLocks noGrp="1"/>
          </p:cNvSpPr>
          <p:nvPr>
            <p:ph type="ftr" sz="quarter" idx="11"/>
          </p:nvPr>
        </p:nvSpPr>
        <p:spPr/>
        <p:txBody>
          <a:bodyPr/>
          <a:lstStyle/>
          <a:p>
            <a:r>
              <a:rPr lang="pt-BR"/>
              <a:t>E. Oliveri, Gaseous Detector R&amp;D, RPC2024, Santiago De Compostela</a:t>
            </a:r>
            <a:endParaRPr lang="en-US" dirty="0"/>
          </a:p>
        </p:txBody>
      </p:sp>
      <p:sp>
        <p:nvSpPr>
          <p:cNvPr id="5" name="Slide Number Placeholder 4">
            <a:extLst>
              <a:ext uri="{FF2B5EF4-FFF2-40B4-BE49-F238E27FC236}">
                <a16:creationId xmlns:a16="http://schemas.microsoft.com/office/drawing/2014/main" id="{54CE17A6-DF00-2084-796A-3E040445C7A2}"/>
              </a:ext>
            </a:extLst>
          </p:cNvPr>
          <p:cNvSpPr>
            <a:spLocks noGrp="1"/>
          </p:cNvSpPr>
          <p:nvPr>
            <p:ph type="sldNum" sz="quarter" idx="12"/>
          </p:nvPr>
        </p:nvSpPr>
        <p:spPr/>
        <p:txBody>
          <a:bodyPr/>
          <a:lstStyle/>
          <a:p>
            <a:fld id="{36B5EA5A-BC32-A742-B11B-8E7414D5B535}" type="slidenum">
              <a:rPr lang="en-US" smtClean="0"/>
              <a:pPr/>
              <a:t>16</a:t>
            </a:fld>
            <a:endParaRPr lang="en-US" dirty="0"/>
          </a:p>
        </p:txBody>
      </p:sp>
      <p:pic>
        <p:nvPicPr>
          <p:cNvPr id="6" name="Picture 5">
            <a:extLst>
              <a:ext uri="{FF2B5EF4-FFF2-40B4-BE49-F238E27FC236}">
                <a16:creationId xmlns:a16="http://schemas.microsoft.com/office/drawing/2014/main" id="{0A3EA368-4409-DED4-2B73-390E3A7E15D4}"/>
              </a:ext>
            </a:extLst>
          </p:cNvPr>
          <p:cNvPicPr>
            <a:picLocks noChangeAspect="1"/>
          </p:cNvPicPr>
          <p:nvPr/>
        </p:nvPicPr>
        <p:blipFill>
          <a:blip r:embed="rId2"/>
          <a:stretch>
            <a:fillRect/>
          </a:stretch>
        </p:blipFill>
        <p:spPr>
          <a:xfrm>
            <a:off x="236801" y="1607800"/>
            <a:ext cx="2925682" cy="3905233"/>
          </a:xfrm>
          <a:prstGeom prst="rect">
            <a:avLst/>
          </a:prstGeom>
          <a:ln>
            <a:noFill/>
          </a:ln>
          <a:effectLst>
            <a:outerShdw blurRad="292100" dist="139700" dir="2700000" algn="tl" rotWithShape="0">
              <a:srgbClr val="333333">
                <a:alpha val="65000"/>
              </a:srgbClr>
            </a:outerShdw>
          </a:effectLst>
        </p:spPr>
      </p:pic>
      <p:sp>
        <p:nvSpPr>
          <p:cNvPr id="8" name="TextBox 7">
            <a:extLst>
              <a:ext uri="{FF2B5EF4-FFF2-40B4-BE49-F238E27FC236}">
                <a16:creationId xmlns:a16="http://schemas.microsoft.com/office/drawing/2014/main" id="{9776C31F-4CEA-DE13-DB0C-5A7A77984B18}"/>
              </a:ext>
            </a:extLst>
          </p:cNvPr>
          <p:cNvSpPr txBox="1"/>
          <p:nvPr/>
        </p:nvSpPr>
        <p:spPr>
          <a:xfrm>
            <a:off x="114483" y="5605195"/>
            <a:ext cx="3448301" cy="276999"/>
          </a:xfrm>
          <a:prstGeom prst="rect">
            <a:avLst/>
          </a:prstGeom>
          <a:noFill/>
        </p:spPr>
        <p:txBody>
          <a:bodyPr wrap="square">
            <a:spAutoFit/>
          </a:bodyPr>
          <a:lstStyle/>
          <a:p>
            <a:r>
              <a:rPr lang="en-US" sz="1200" dirty="0"/>
              <a:t>https://cernbox.cern.ch/s/PP7BZroM3NYS2Vh</a:t>
            </a:r>
          </a:p>
        </p:txBody>
      </p:sp>
      <p:pic>
        <p:nvPicPr>
          <p:cNvPr id="16" name="Picture 15">
            <a:extLst>
              <a:ext uri="{FF2B5EF4-FFF2-40B4-BE49-F238E27FC236}">
                <a16:creationId xmlns:a16="http://schemas.microsoft.com/office/drawing/2014/main" id="{A82D7CC5-4B33-E559-2968-CA48D52A0A59}"/>
              </a:ext>
            </a:extLst>
          </p:cNvPr>
          <p:cNvPicPr>
            <a:picLocks noChangeAspect="1"/>
          </p:cNvPicPr>
          <p:nvPr/>
        </p:nvPicPr>
        <p:blipFill>
          <a:blip r:embed="rId3"/>
          <a:stretch>
            <a:fillRect/>
          </a:stretch>
        </p:blipFill>
        <p:spPr>
          <a:xfrm>
            <a:off x="3562784" y="1156470"/>
            <a:ext cx="8084721" cy="4545059"/>
          </a:xfrm>
          <a:prstGeom prst="rect">
            <a:avLst/>
          </a:prstGeom>
        </p:spPr>
      </p:pic>
      <p:sp>
        <p:nvSpPr>
          <p:cNvPr id="17" name="TextBox 16">
            <a:extLst>
              <a:ext uri="{FF2B5EF4-FFF2-40B4-BE49-F238E27FC236}">
                <a16:creationId xmlns:a16="http://schemas.microsoft.com/office/drawing/2014/main" id="{6527FA36-A9B8-12EB-C550-2D655296EF14}"/>
              </a:ext>
            </a:extLst>
          </p:cNvPr>
          <p:cNvSpPr txBox="1"/>
          <p:nvPr/>
        </p:nvSpPr>
        <p:spPr>
          <a:xfrm>
            <a:off x="4012706" y="5671084"/>
            <a:ext cx="2508315" cy="369332"/>
          </a:xfrm>
          <a:prstGeom prst="rect">
            <a:avLst/>
          </a:prstGeom>
          <a:noFill/>
        </p:spPr>
        <p:txBody>
          <a:bodyPr wrap="none" lIns="0" tIns="0" rIns="0" bIns="0" rtlCol="0">
            <a:spAutoFit/>
          </a:bodyPr>
          <a:lstStyle/>
          <a:p>
            <a:pPr algn="l"/>
            <a:r>
              <a:rPr lang="en-US" sz="2400" b="1" dirty="0">
                <a:ln>
                  <a:solidFill>
                    <a:sysClr val="windowText" lastClr="000000"/>
                  </a:solidFill>
                </a:ln>
                <a:solidFill>
                  <a:srgbClr val="FFC000"/>
                </a:solidFill>
                <a:effectLst>
                  <a:outerShdw blurRad="38100" dist="19050" dir="2700000" algn="tl" rotWithShape="0">
                    <a:schemeClr val="dk1">
                      <a:lumMod val="50000"/>
                      <a:alpha val="40000"/>
                    </a:schemeClr>
                  </a:outerShdw>
                </a:effectLst>
              </a:rPr>
              <a:t>STRATEGIC R&amp;D</a:t>
            </a:r>
          </a:p>
        </p:txBody>
      </p:sp>
      <p:sp>
        <p:nvSpPr>
          <p:cNvPr id="18" name="TextBox 17">
            <a:extLst>
              <a:ext uri="{FF2B5EF4-FFF2-40B4-BE49-F238E27FC236}">
                <a16:creationId xmlns:a16="http://schemas.microsoft.com/office/drawing/2014/main" id="{19958336-FCCF-E353-CA38-649240F0CB82}"/>
              </a:ext>
            </a:extLst>
          </p:cNvPr>
          <p:cNvSpPr txBox="1"/>
          <p:nvPr/>
        </p:nvSpPr>
        <p:spPr>
          <a:xfrm>
            <a:off x="7367523" y="5614946"/>
            <a:ext cx="2822889" cy="369332"/>
          </a:xfrm>
          <a:prstGeom prst="rect">
            <a:avLst/>
          </a:prstGeom>
          <a:noFill/>
        </p:spPr>
        <p:txBody>
          <a:bodyPr wrap="none" lIns="0" tIns="0" rIns="0" bIns="0" rtlCol="0">
            <a:spAutoFit/>
          </a:bodyPr>
          <a:lstStyle/>
          <a:p>
            <a:pPr algn="l"/>
            <a:r>
              <a:rPr lang="en-US" sz="2400" b="1" dirty="0">
                <a:ln>
                  <a:solidFill>
                    <a:sysClr val="windowText" lastClr="000000"/>
                  </a:solidFill>
                </a:ln>
                <a:effectLst>
                  <a:outerShdw blurRad="38100" dist="19050" dir="2700000" algn="tl" rotWithShape="0">
                    <a:schemeClr val="dk1">
                      <a:lumMod val="50000"/>
                      <a:alpha val="40000"/>
                    </a:schemeClr>
                  </a:outerShdw>
                </a:effectLst>
              </a:rPr>
              <a:t>R&amp;D FRAMEWORK</a:t>
            </a:r>
          </a:p>
        </p:txBody>
      </p:sp>
      <p:sp>
        <p:nvSpPr>
          <p:cNvPr id="19" name="TextBox 18">
            <a:extLst>
              <a:ext uri="{FF2B5EF4-FFF2-40B4-BE49-F238E27FC236}">
                <a16:creationId xmlns:a16="http://schemas.microsoft.com/office/drawing/2014/main" id="{2691B364-A363-8437-9C35-39782410C07A}"/>
              </a:ext>
            </a:extLst>
          </p:cNvPr>
          <p:cNvSpPr txBox="1"/>
          <p:nvPr/>
        </p:nvSpPr>
        <p:spPr>
          <a:xfrm>
            <a:off x="10544734" y="154035"/>
            <a:ext cx="1641475" cy="27699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none" lIns="0" tIns="0" rIns="0" bIns="0" rtlCol="0">
            <a:spAutoFit/>
          </a:bodyPr>
          <a:lstStyle>
            <a:defPPr>
              <a:defRPr lang="en-US"/>
            </a:defPPr>
            <a:lvl1pP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dirty="0"/>
              <a:t>December 2023</a:t>
            </a:r>
            <a:endParaRPr lang="en-GB" dirty="0"/>
          </a:p>
        </p:txBody>
      </p:sp>
      <p:pic>
        <p:nvPicPr>
          <p:cNvPr id="21" name="Picture 20" descr="A green stamp with text&#10;&#10;Description automatically generated">
            <a:extLst>
              <a:ext uri="{FF2B5EF4-FFF2-40B4-BE49-F238E27FC236}">
                <a16:creationId xmlns:a16="http://schemas.microsoft.com/office/drawing/2014/main" id="{21F1B6F9-8685-5409-F533-CB2EB3EBAE2E}"/>
              </a:ext>
            </a:extLst>
          </p:cNvPr>
          <p:cNvPicPr>
            <a:picLocks noChangeAspect="1"/>
          </p:cNvPicPr>
          <p:nvPr/>
        </p:nvPicPr>
        <p:blipFill rotWithShape="1">
          <a:blip r:embed="rId4">
            <a:clrChange>
              <a:clrFrom>
                <a:srgbClr val="FFFFFF"/>
              </a:clrFrom>
              <a:clrTo>
                <a:srgbClr val="FFFFFF">
                  <a:alpha val="0"/>
                </a:srgbClr>
              </a:clrTo>
            </a:clrChange>
          </a:blip>
          <a:srcRect b="23852"/>
          <a:stretch/>
        </p:blipFill>
        <p:spPr>
          <a:xfrm rot="20605643">
            <a:off x="432939" y="3183162"/>
            <a:ext cx="2667000" cy="1305549"/>
          </a:xfrm>
          <a:prstGeom prst="rect">
            <a:avLst/>
          </a:prstGeom>
        </p:spPr>
      </p:pic>
    </p:spTree>
    <p:extLst>
      <p:ext uri="{BB962C8B-B14F-4D97-AF65-F5344CB8AC3E}">
        <p14:creationId xmlns:p14="http://schemas.microsoft.com/office/powerpoint/2010/main" val="1567951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3BD32AC9-08CB-4138-9984-B05E30436298}"/>
              </a:ext>
            </a:extLst>
          </p:cNvPr>
          <p:cNvSpPr>
            <a:spLocks noGrp="1"/>
          </p:cNvSpPr>
          <p:nvPr>
            <p:ph type="title"/>
          </p:nvPr>
        </p:nvSpPr>
        <p:spPr/>
        <p:txBody>
          <a:bodyPr/>
          <a:lstStyle/>
          <a:p>
            <a:r>
              <a:rPr lang="en-GB" sz="5400" dirty="0"/>
              <a:t>Is it worth building all of this?</a:t>
            </a:r>
            <a:endParaRPr lang="en-US" dirty="0"/>
          </a:p>
        </p:txBody>
      </p:sp>
      <p:sp>
        <p:nvSpPr>
          <p:cNvPr id="3" name="Date Placeholder 2">
            <a:extLst>
              <a:ext uri="{FF2B5EF4-FFF2-40B4-BE49-F238E27FC236}">
                <a16:creationId xmlns:a16="http://schemas.microsoft.com/office/drawing/2014/main" id="{8E0679AD-2FDC-9048-71E2-11AEDD714BEF}"/>
              </a:ext>
            </a:extLst>
          </p:cNvPr>
          <p:cNvSpPr>
            <a:spLocks noGrp="1"/>
          </p:cNvSpPr>
          <p:nvPr>
            <p:ph type="dt" sz="half" idx="10"/>
          </p:nvPr>
        </p:nvSpPr>
        <p:spPr/>
        <p:txBody>
          <a:bodyPr/>
          <a:lstStyle/>
          <a:p>
            <a:r>
              <a:rPr lang="en-US"/>
              <a:t>September 11, 2024</a:t>
            </a:r>
            <a:endParaRPr lang="en-US" dirty="0"/>
          </a:p>
        </p:txBody>
      </p:sp>
      <p:sp>
        <p:nvSpPr>
          <p:cNvPr id="4" name="Footer Placeholder 3">
            <a:extLst>
              <a:ext uri="{FF2B5EF4-FFF2-40B4-BE49-F238E27FC236}">
                <a16:creationId xmlns:a16="http://schemas.microsoft.com/office/drawing/2014/main" id="{CE1763ED-CBF6-EA6D-BFF8-381DB011798C}"/>
              </a:ext>
            </a:extLst>
          </p:cNvPr>
          <p:cNvSpPr>
            <a:spLocks noGrp="1"/>
          </p:cNvSpPr>
          <p:nvPr>
            <p:ph type="ftr" sz="quarter" idx="11"/>
          </p:nvPr>
        </p:nvSpPr>
        <p:spPr/>
        <p:txBody>
          <a:bodyPr/>
          <a:lstStyle/>
          <a:p>
            <a:r>
              <a:rPr lang="pt-BR"/>
              <a:t>E. Oliveri, Gaseous Detector R&amp;D, RPC2024, Santiago De Compostela</a:t>
            </a:r>
            <a:endParaRPr lang="en-US" dirty="0"/>
          </a:p>
        </p:txBody>
      </p:sp>
      <p:sp>
        <p:nvSpPr>
          <p:cNvPr id="5" name="Slide Number Placeholder 4">
            <a:extLst>
              <a:ext uri="{FF2B5EF4-FFF2-40B4-BE49-F238E27FC236}">
                <a16:creationId xmlns:a16="http://schemas.microsoft.com/office/drawing/2014/main" id="{4589F16E-762B-3E08-61EC-3D7DFEDA5093}"/>
              </a:ext>
            </a:extLst>
          </p:cNvPr>
          <p:cNvSpPr>
            <a:spLocks noGrp="1"/>
          </p:cNvSpPr>
          <p:nvPr>
            <p:ph type="sldNum" sz="quarter" idx="12"/>
          </p:nvPr>
        </p:nvSpPr>
        <p:spPr/>
        <p:txBody>
          <a:bodyPr/>
          <a:lstStyle/>
          <a:p>
            <a:fld id="{36B5EA5A-BC32-A742-B11B-8E7414D5B535}" type="slidenum">
              <a:rPr lang="en-US" smtClean="0"/>
              <a:pPr/>
              <a:t>17</a:t>
            </a:fld>
            <a:endParaRPr lang="en-US" dirty="0"/>
          </a:p>
        </p:txBody>
      </p:sp>
    </p:spTree>
    <p:extLst>
      <p:ext uri="{BB962C8B-B14F-4D97-AF65-F5344CB8AC3E}">
        <p14:creationId xmlns:p14="http://schemas.microsoft.com/office/powerpoint/2010/main" val="1741617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936F9326-24D6-0BC5-8ACD-4AC1B96D5A68}"/>
              </a:ext>
            </a:extLst>
          </p:cNvPr>
          <p:cNvSpPr>
            <a:spLocks noGrp="1"/>
          </p:cNvSpPr>
          <p:nvPr>
            <p:ph idx="1"/>
          </p:nvPr>
        </p:nvSpPr>
        <p:spPr>
          <a:xfrm>
            <a:off x="834500" y="1794447"/>
            <a:ext cx="10511161" cy="3816240"/>
          </a:xfrm>
        </p:spPr>
        <p:txBody>
          <a:bodyPr>
            <a:normAutofit/>
          </a:bodyPr>
          <a:lstStyle/>
          <a:p>
            <a:pPr algn="just"/>
            <a:r>
              <a:rPr lang="en-GB" sz="1800" b="0" dirty="0">
                <a:solidFill>
                  <a:schemeClr val="tx1"/>
                </a:solidFill>
              </a:rPr>
              <a:t>It is not possible today to guarantee that all motivations/expectations behind the DRDs collaboration will be satisfied.</a:t>
            </a:r>
          </a:p>
          <a:p>
            <a:pPr algn="just"/>
            <a:endParaRPr lang="en-GB" sz="1800" b="0" dirty="0">
              <a:solidFill>
                <a:schemeClr val="tx1"/>
              </a:solidFill>
            </a:endParaRPr>
          </a:p>
          <a:p>
            <a:pPr algn="just" eaLnBrk="0" fontAlgn="base" hangingPunct="0">
              <a:spcBef>
                <a:spcPct val="0"/>
              </a:spcBef>
              <a:spcAft>
                <a:spcPct val="0"/>
              </a:spcAft>
            </a:pPr>
            <a:r>
              <a:rPr lang="en-GB" sz="1800" b="0" dirty="0">
                <a:solidFill>
                  <a:schemeClr val="tx1"/>
                </a:solidFill>
              </a:rPr>
              <a:t>Nevertheless, I firmly believe that a </a:t>
            </a:r>
            <a:r>
              <a:rPr lang="en-GB" sz="1800" dirty="0">
                <a:solidFill>
                  <a:schemeClr val="tx1"/>
                </a:solidFill>
              </a:rPr>
              <a:t>community-led collaboration is beneficial </a:t>
            </a:r>
            <a:r>
              <a:rPr lang="en-GB" sz="1800" b="0" dirty="0">
                <a:solidFill>
                  <a:schemeClr val="tx1"/>
                </a:solidFill>
              </a:rPr>
              <a:t>no matter what and that, while </a:t>
            </a:r>
            <a:r>
              <a:rPr lang="en-GB" sz="1800" dirty="0">
                <a:solidFill>
                  <a:schemeClr val="tx1"/>
                </a:solidFill>
              </a:rPr>
              <a:t>preserving (*) the freedom, dynamism, and independence of each group</a:t>
            </a:r>
            <a:r>
              <a:rPr lang="en-GB" sz="1800" b="0" dirty="0">
                <a:solidFill>
                  <a:schemeClr val="tx1"/>
                </a:solidFill>
              </a:rPr>
              <a:t>, it will provide more resources (in terms of knowledge, scientific, and technical support) and better optimize their sharing to support the research activities of each member group.</a:t>
            </a:r>
            <a:endParaRPr lang="en-GB" sz="1800" dirty="0"/>
          </a:p>
          <a:p>
            <a:pPr algn="just" eaLnBrk="0" fontAlgn="base" hangingPunct="0">
              <a:spcBef>
                <a:spcPct val="0"/>
              </a:spcBef>
              <a:spcAft>
                <a:spcPct val="0"/>
              </a:spcAft>
            </a:pPr>
            <a:endParaRPr lang="en-GB" sz="1800" dirty="0"/>
          </a:p>
          <a:p>
            <a:pPr algn="just" eaLnBrk="0" fontAlgn="base" hangingPunct="0">
              <a:spcBef>
                <a:spcPct val="0"/>
              </a:spcBef>
              <a:spcAft>
                <a:spcPct val="0"/>
              </a:spcAft>
            </a:pPr>
            <a:r>
              <a:rPr lang="en-GB" sz="1800" b="0" dirty="0">
                <a:solidFill>
                  <a:schemeClr val="tx1"/>
                </a:solidFill>
              </a:rPr>
              <a:t>(*) From ECFA Roadmap Recommendation: </a:t>
            </a:r>
            <a:r>
              <a:rPr lang="en-GB" sz="1800" b="0" i="1" dirty="0">
                <a:solidFill>
                  <a:schemeClr val="tx1"/>
                </a:solidFill>
              </a:rPr>
              <a:t>supporting and valorise the vibrant research in individual smaller institutes and university departments</a:t>
            </a:r>
            <a:endParaRPr lang="en-US" sz="1800" b="0" dirty="0">
              <a:solidFill>
                <a:schemeClr val="tx1"/>
              </a:solidFill>
            </a:endParaRPr>
          </a:p>
          <a:p>
            <a:pPr algn="just"/>
            <a:endParaRPr lang="en-GB" sz="1800" b="0" dirty="0">
              <a:solidFill>
                <a:schemeClr val="tx1"/>
              </a:solidFill>
            </a:endParaRPr>
          </a:p>
          <a:p>
            <a:pPr algn="just"/>
            <a:r>
              <a:rPr lang="en-GB" sz="1800" b="0" dirty="0">
                <a:solidFill>
                  <a:schemeClr val="tx1"/>
                </a:solidFill>
              </a:rPr>
              <a:t>This will work best of course if we will be open to sharing our developments and participating in common initiatives. Often, this creates a win-win situation, and it works.</a:t>
            </a:r>
          </a:p>
        </p:txBody>
      </p:sp>
      <p:sp>
        <p:nvSpPr>
          <p:cNvPr id="4" name="Date Placeholder 3">
            <a:extLst>
              <a:ext uri="{FF2B5EF4-FFF2-40B4-BE49-F238E27FC236}">
                <a16:creationId xmlns:a16="http://schemas.microsoft.com/office/drawing/2014/main" id="{161823DE-8629-EC2A-ACCD-9CB27917E94A}"/>
              </a:ext>
            </a:extLst>
          </p:cNvPr>
          <p:cNvSpPr>
            <a:spLocks noGrp="1"/>
          </p:cNvSpPr>
          <p:nvPr>
            <p:ph type="dt" sz="half" idx="10"/>
          </p:nvPr>
        </p:nvSpPr>
        <p:spPr/>
        <p:txBody>
          <a:bodyPr/>
          <a:lstStyle/>
          <a:p>
            <a:r>
              <a:rPr lang="en-US"/>
              <a:t>September 11, 2024</a:t>
            </a:r>
            <a:endParaRPr lang="en-US" dirty="0"/>
          </a:p>
        </p:txBody>
      </p:sp>
      <p:sp>
        <p:nvSpPr>
          <p:cNvPr id="5" name="Footer Placeholder 4">
            <a:extLst>
              <a:ext uri="{FF2B5EF4-FFF2-40B4-BE49-F238E27FC236}">
                <a16:creationId xmlns:a16="http://schemas.microsoft.com/office/drawing/2014/main" id="{130A52B9-1E97-A438-57ED-1657F2D3909A}"/>
              </a:ext>
            </a:extLst>
          </p:cNvPr>
          <p:cNvSpPr>
            <a:spLocks noGrp="1"/>
          </p:cNvSpPr>
          <p:nvPr>
            <p:ph type="ftr" sz="quarter" idx="11"/>
          </p:nvPr>
        </p:nvSpPr>
        <p:spPr/>
        <p:txBody>
          <a:bodyPr/>
          <a:lstStyle/>
          <a:p>
            <a:r>
              <a:rPr lang="pt-BR"/>
              <a:t>E. Oliveri, Gaseous Detector R&amp;D, RPC2024, Santiago De Compostela</a:t>
            </a:r>
            <a:endParaRPr lang="en-US" dirty="0"/>
          </a:p>
        </p:txBody>
      </p:sp>
      <p:sp>
        <p:nvSpPr>
          <p:cNvPr id="6" name="Slide Number Placeholder 5">
            <a:extLst>
              <a:ext uri="{FF2B5EF4-FFF2-40B4-BE49-F238E27FC236}">
                <a16:creationId xmlns:a16="http://schemas.microsoft.com/office/drawing/2014/main" id="{E46A9502-9DC7-785E-BEAB-1E08ADAC37C5}"/>
              </a:ext>
            </a:extLst>
          </p:cNvPr>
          <p:cNvSpPr>
            <a:spLocks noGrp="1"/>
          </p:cNvSpPr>
          <p:nvPr>
            <p:ph type="sldNum" sz="quarter" idx="12"/>
          </p:nvPr>
        </p:nvSpPr>
        <p:spPr/>
        <p:txBody>
          <a:bodyPr/>
          <a:lstStyle/>
          <a:p>
            <a:fld id="{36B5EA5A-BC32-A742-B11B-8E7414D5B535}" type="slidenum">
              <a:rPr lang="en-US" smtClean="0"/>
              <a:pPr/>
              <a:t>18</a:t>
            </a:fld>
            <a:endParaRPr lang="en-US" dirty="0"/>
          </a:p>
        </p:txBody>
      </p:sp>
      <p:sp>
        <p:nvSpPr>
          <p:cNvPr id="10" name="Title 9">
            <a:extLst>
              <a:ext uri="{FF2B5EF4-FFF2-40B4-BE49-F238E27FC236}">
                <a16:creationId xmlns:a16="http://schemas.microsoft.com/office/drawing/2014/main" id="{47CCA4AF-6B09-EB5A-B8D7-F5DE3ACBE0C0}"/>
              </a:ext>
            </a:extLst>
          </p:cNvPr>
          <p:cNvSpPr>
            <a:spLocks noGrp="1"/>
          </p:cNvSpPr>
          <p:nvPr>
            <p:ph type="title"/>
          </p:nvPr>
        </p:nvSpPr>
        <p:spPr>
          <a:xfrm>
            <a:off x="834500" y="642301"/>
            <a:ext cx="9467850" cy="744993"/>
          </a:xfrm>
        </p:spPr>
        <p:txBody>
          <a:bodyPr/>
          <a:lstStyle/>
          <a:p>
            <a:r>
              <a:rPr lang="en-US" dirty="0"/>
              <a:t>Intermezzo (personal thoughts)</a:t>
            </a:r>
          </a:p>
        </p:txBody>
      </p:sp>
    </p:spTree>
    <p:extLst>
      <p:ext uri="{BB962C8B-B14F-4D97-AF65-F5344CB8AC3E}">
        <p14:creationId xmlns:p14="http://schemas.microsoft.com/office/powerpoint/2010/main" val="13676945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46D97370-7E3E-23C2-42B5-7B18923F89F5}"/>
              </a:ext>
            </a:extLst>
          </p:cNvPr>
          <p:cNvSpPr>
            <a:spLocks noGrp="1"/>
          </p:cNvSpPr>
          <p:nvPr>
            <p:ph type="title"/>
          </p:nvPr>
        </p:nvSpPr>
        <p:spPr>
          <a:xfrm>
            <a:off x="412775" y="2268537"/>
            <a:ext cx="11376025" cy="2080874"/>
          </a:xfrm>
        </p:spPr>
        <p:txBody>
          <a:bodyPr/>
          <a:lstStyle/>
          <a:p>
            <a:r>
              <a:rPr lang="en-US" sz="4400" dirty="0"/>
              <a:t>A set of examples based on my experience of collaborative efforts within the RD51 Collaboration</a:t>
            </a:r>
          </a:p>
        </p:txBody>
      </p:sp>
      <p:sp>
        <p:nvSpPr>
          <p:cNvPr id="8" name="Text Placeholder 7">
            <a:extLst>
              <a:ext uri="{FF2B5EF4-FFF2-40B4-BE49-F238E27FC236}">
                <a16:creationId xmlns:a16="http://schemas.microsoft.com/office/drawing/2014/main" id="{47FB20D1-FB4B-315D-38B1-A07C277FF44D}"/>
              </a:ext>
            </a:extLst>
          </p:cNvPr>
          <p:cNvSpPr>
            <a:spLocks noGrp="1"/>
          </p:cNvSpPr>
          <p:nvPr>
            <p:ph type="body" idx="1"/>
          </p:nvPr>
        </p:nvSpPr>
        <p:spPr>
          <a:xfrm>
            <a:off x="407986" y="4838039"/>
            <a:ext cx="11376026" cy="932448"/>
          </a:xfrm>
        </p:spPr>
        <p:txBody>
          <a:bodyPr>
            <a:normAutofit/>
          </a:bodyPr>
          <a:lstStyle/>
          <a:p>
            <a:pPr algn="just"/>
            <a:r>
              <a:rPr lang="en-GB" sz="2000" b="0" dirty="0"/>
              <a:t>The formation of DRD1 has benefited from the experience and heritage of the RD51 Collaboration, an international R&amp;D initiative based at CERN that was dedicated to advancing MPGD technologies. A series of concrete examples of collaborative efforts and activities will be given.</a:t>
            </a:r>
            <a:endParaRPr lang="en-US" sz="2000" b="0" dirty="0"/>
          </a:p>
        </p:txBody>
      </p:sp>
      <p:sp>
        <p:nvSpPr>
          <p:cNvPr id="4" name="Date Placeholder 3">
            <a:extLst>
              <a:ext uri="{FF2B5EF4-FFF2-40B4-BE49-F238E27FC236}">
                <a16:creationId xmlns:a16="http://schemas.microsoft.com/office/drawing/2014/main" id="{7F6C49CA-733D-44BE-F130-CFC80B963ADD}"/>
              </a:ext>
            </a:extLst>
          </p:cNvPr>
          <p:cNvSpPr>
            <a:spLocks noGrp="1"/>
          </p:cNvSpPr>
          <p:nvPr>
            <p:ph type="dt" sz="half" idx="10"/>
          </p:nvPr>
        </p:nvSpPr>
        <p:spPr/>
        <p:txBody>
          <a:bodyPr/>
          <a:lstStyle/>
          <a:p>
            <a:r>
              <a:rPr lang="en-US"/>
              <a:t>September 11, 2024</a:t>
            </a:r>
            <a:endParaRPr lang="en-US" dirty="0"/>
          </a:p>
        </p:txBody>
      </p:sp>
      <p:sp>
        <p:nvSpPr>
          <p:cNvPr id="5" name="Footer Placeholder 4">
            <a:extLst>
              <a:ext uri="{FF2B5EF4-FFF2-40B4-BE49-F238E27FC236}">
                <a16:creationId xmlns:a16="http://schemas.microsoft.com/office/drawing/2014/main" id="{D5DE1462-9D02-2269-67FA-3349B5A5D1FD}"/>
              </a:ext>
            </a:extLst>
          </p:cNvPr>
          <p:cNvSpPr>
            <a:spLocks noGrp="1"/>
          </p:cNvSpPr>
          <p:nvPr>
            <p:ph type="ftr" sz="quarter" idx="11"/>
          </p:nvPr>
        </p:nvSpPr>
        <p:spPr/>
        <p:txBody>
          <a:bodyPr/>
          <a:lstStyle/>
          <a:p>
            <a:r>
              <a:rPr lang="pt-BR"/>
              <a:t>E. Oliveri, Gaseous Detector R&amp;D, RPC2024, Santiago De Compostela</a:t>
            </a:r>
            <a:endParaRPr lang="en-US" dirty="0"/>
          </a:p>
        </p:txBody>
      </p:sp>
      <p:sp>
        <p:nvSpPr>
          <p:cNvPr id="6" name="Slide Number Placeholder 5">
            <a:extLst>
              <a:ext uri="{FF2B5EF4-FFF2-40B4-BE49-F238E27FC236}">
                <a16:creationId xmlns:a16="http://schemas.microsoft.com/office/drawing/2014/main" id="{F08A57E4-E3D0-42D2-86E9-6046385BB580}"/>
              </a:ext>
            </a:extLst>
          </p:cNvPr>
          <p:cNvSpPr>
            <a:spLocks noGrp="1"/>
          </p:cNvSpPr>
          <p:nvPr>
            <p:ph type="sldNum" sz="quarter" idx="12"/>
          </p:nvPr>
        </p:nvSpPr>
        <p:spPr/>
        <p:txBody>
          <a:bodyPr/>
          <a:lstStyle/>
          <a:p>
            <a:fld id="{36B5EA5A-BC32-A742-B11B-8E7414D5B535}" type="slidenum">
              <a:rPr lang="en-US" smtClean="0"/>
              <a:pPr/>
              <a:t>19</a:t>
            </a:fld>
            <a:endParaRPr lang="en-US" dirty="0"/>
          </a:p>
        </p:txBody>
      </p:sp>
    </p:spTree>
    <p:extLst>
      <p:ext uri="{BB962C8B-B14F-4D97-AF65-F5344CB8AC3E}">
        <p14:creationId xmlns:p14="http://schemas.microsoft.com/office/powerpoint/2010/main" val="16583850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42E46366-8158-98BE-0A7D-DF8FF9823F17}"/>
              </a:ext>
            </a:extLst>
          </p:cNvPr>
          <p:cNvSpPr>
            <a:spLocks noGrp="1"/>
          </p:cNvSpPr>
          <p:nvPr>
            <p:ph idx="1"/>
          </p:nvPr>
        </p:nvSpPr>
        <p:spPr>
          <a:xfrm>
            <a:off x="407989" y="2060777"/>
            <a:ext cx="11376024" cy="3068515"/>
          </a:xfrm>
        </p:spPr>
        <p:txBody>
          <a:bodyPr>
            <a:normAutofit/>
          </a:bodyPr>
          <a:lstStyle/>
          <a:p>
            <a:pPr>
              <a:lnSpc>
                <a:spcPct val="200000"/>
              </a:lnSpc>
            </a:pPr>
            <a:r>
              <a:rPr lang="en-US" sz="2000" dirty="0"/>
              <a:t>Introduction to the DRDs Collaborations</a:t>
            </a:r>
          </a:p>
          <a:p>
            <a:pPr>
              <a:lnSpc>
                <a:spcPct val="200000"/>
              </a:lnSpc>
            </a:pPr>
            <a:r>
              <a:rPr lang="en-US" sz="2000" dirty="0"/>
              <a:t>DRD1, the collaboration focusing on gaseous detector technologies</a:t>
            </a:r>
          </a:p>
          <a:p>
            <a:pPr>
              <a:lnSpc>
                <a:spcPct val="200000"/>
              </a:lnSpc>
            </a:pPr>
            <a:r>
              <a:rPr lang="en-GB" sz="2000" dirty="0"/>
              <a:t>Is it worth doing? Concrete examples of collaborative efforts and activities within the RD51 Collaboration. One example as well on DRD1 and Work Packages (strategic R&amp;D).</a:t>
            </a:r>
            <a:endParaRPr lang="en-US" sz="2000" dirty="0"/>
          </a:p>
        </p:txBody>
      </p:sp>
      <p:sp>
        <p:nvSpPr>
          <p:cNvPr id="4" name="Title 3">
            <a:extLst>
              <a:ext uri="{FF2B5EF4-FFF2-40B4-BE49-F238E27FC236}">
                <a16:creationId xmlns:a16="http://schemas.microsoft.com/office/drawing/2014/main" id="{5484153C-5311-54DD-8643-9BB9975E50BA}"/>
              </a:ext>
            </a:extLst>
          </p:cNvPr>
          <p:cNvSpPr>
            <a:spLocks noGrp="1"/>
          </p:cNvSpPr>
          <p:nvPr>
            <p:ph type="title"/>
          </p:nvPr>
        </p:nvSpPr>
        <p:spPr/>
        <p:txBody>
          <a:bodyPr/>
          <a:lstStyle/>
          <a:p>
            <a:r>
              <a:rPr lang="en-US" dirty="0"/>
              <a:t>Outline</a:t>
            </a:r>
          </a:p>
        </p:txBody>
      </p:sp>
      <p:sp>
        <p:nvSpPr>
          <p:cNvPr id="2" name="Date Placeholder 1">
            <a:extLst>
              <a:ext uri="{FF2B5EF4-FFF2-40B4-BE49-F238E27FC236}">
                <a16:creationId xmlns:a16="http://schemas.microsoft.com/office/drawing/2014/main" id="{D9685DEE-DBF9-9C30-CCB5-5DBB093B766A}"/>
              </a:ext>
            </a:extLst>
          </p:cNvPr>
          <p:cNvSpPr>
            <a:spLocks noGrp="1"/>
          </p:cNvSpPr>
          <p:nvPr>
            <p:ph type="dt" sz="half" idx="10"/>
          </p:nvPr>
        </p:nvSpPr>
        <p:spPr/>
        <p:txBody>
          <a:bodyPr/>
          <a:lstStyle/>
          <a:p>
            <a:r>
              <a:rPr lang="en-US"/>
              <a:t>September 11, 2024</a:t>
            </a:r>
            <a:endParaRPr lang="en-US" dirty="0"/>
          </a:p>
        </p:txBody>
      </p:sp>
      <p:sp>
        <p:nvSpPr>
          <p:cNvPr id="3" name="Footer Placeholder 2">
            <a:extLst>
              <a:ext uri="{FF2B5EF4-FFF2-40B4-BE49-F238E27FC236}">
                <a16:creationId xmlns:a16="http://schemas.microsoft.com/office/drawing/2014/main" id="{759C9558-636C-113A-1C1F-E8D62A861A0A}"/>
              </a:ext>
            </a:extLst>
          </p:cNvPr>
          <p:cNvSpPr>
            <a:spLocks noGrp="1"/>
          </p:cNvSpPr>
          <p:nvPr>
            <p:ph type="ftr" sz="quarter" idx="11"/>
          </p:nvPr>
        </p:nvSpPr>
        <p:spPr/>
        <p:txBody>
          <a:bodyPr/>
          <a:lstStyle/>
          <a:p>
            <a:r>
              <a:rPr lang="pt-BR" dirty="0"/>
              <a:t>E. Oliveri, Gaseous Detector R&amp;D, RPC2024, Santiago De Compostela</a:t>
            </a:r>
            <a:endParaRPr lang="en-US" dirty="0"/>
          </a:p>
        </p:txBody>
      </p:sp>
      <p:sp>
        <p:nvSpPr>
          <p:cNvPr id="6" name="Slide Number Placeholder 5">
            <a:extLst>
              <a:ext uri="{FF2B5EF4-FFF2-40B4-BE49-F238E27FC236}">
                <a16:creationId xmlns:a16="http://schemas.microsoft.com/office/drawing/2014/main" id="{AB36A812-CA50-EDA9-4CE2-386B0676A765}"/>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Tree>
    <p:extLst>
      <p:ext uri="{BB962C8B-B14F-4D97-AF65-F5344CB8AC3E}">
        <p14:creationId xmlns:p14="http://schemas.microsoft.com/office/powerpoint/2010/main" val="40649540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9DA70725-37DD-1DA2-6AA5-721F44DBB704}"/>
              </a:ext>
            </a:extLst>
          </p:cNvPr>
          <p:cNvSpPr>
            <a:spLocks noGrp="1"/>
          </p:cNvSpPr>
          <p:nvPr>
            <p:ph type="dt" sz="half" idx="10"/>
          </p:nvPr>
        </p:nvSpPr>
        <p:spPr/>
        <p:txBody>
          <a:bodyPr/>
          <a:lstStyle/>
          <a:p>
            <a:r>
              <a:rPr lang="en-US"/>
              <a:t>September 11, 2024</a:t>
            </a:r>
            <a:endParaRPr lang="en-US" dirty="0"/>
          </a:p>
        </p:txBody>
      </p:sp>
      <p:sp>
        <p:nvSpPr>
          <p:cNvPr id="5" name="Footer Placeholder 4">
            <a:extLst>
              <a:ext uri="{FF2B5EF4-FFF2-40B4-BE49-F238E27FC236}">
                <a16:creationId xmlns:a16="http://schemas.microsoft.com/office/drawing/2014/main" id="{2A81072D-F579-FB1B-6444-168318291128}"/>
              </a:ext>
            </a:extLst>
          </p:cNvPr>
          <p:cNvSpPr>
            <a:spLocks noGrp="1"/>
          </p:cNvSpPr>
          <p:nvPr>
            <p:ph type="ftr" sz="quarter" idx="11"/>
          </p:nvPr>
        </p:nvSpPr>
        <p:spPr/>
        <p:txBody>
          <a:bodyPr/>
          <a:lstStyle/>
          <a:p>
            <a:r>
              <a:rPr lang="pt-BR"/>
              <a:t>E. Oliveri, Gaseous Detector R&amp;D, RPC2024, Santiago De Compostela</a:t>
            </a:r>
            <a:endParaRPr lang="en-US" dirty="0"/>
          </a:p>
        </p:txBody>
      </p:sp>
      <p:sp>
        <p:nvSpPr>
          <p:cNvPr id="6" name="Slide Number Placeholder 5">
            <a:extLst>
              <a:ext uri="{FF2B5EF4-FFF2-40B4-BE49-F238E27FC236}">
                <a16:creationId xmlns:a16="http://schemas.microsoft.com/office/drawing/2014/main" id="{DF8EB89E-2212-AA4B-970C-2AD60B6F1492}"/>
              </a:ext>
            </a:extLst>
          </p:cNvPr>
          <p:cNvSpPr>
            <a:spLocks noGrp="1"/>
          </p:cNvSpPr>
          <p:nvPr>
            <p:ph type="sldNum" sz="quarter" idx="12"/>
          </p:nvPr>
        </p:nvSpPr>
        <p:spPr/>
        <p:txBody>
          <a:bodyPr/>
          <a:lstStyle/>
          <a:p>
            <a:fld id="{36B5EA5A-BC32-A742-B11B-8E7414D5B535}" type="slidenum">
              <a:rPr lang="en-US" smtClean="0"/>
              <a:pPr/>
              <a:t>20</a:t>
            </a:fld>
            <a:endParaRPr lang="en-US" dirty="0"/>
          </a:p>
        </p:txBody>
      </p:sp>
      <p:sp>
        <p:nvSpPr>
          <p:cNvPr id="7" name="TextBox 6">
            <a:extLst>
              <a:ext uri="{FF2B5EF4-FFF2-40B4-BE49-F238E27FC236}">
                <a16:creationId xmlns:a16="http://schemas.microsoft.com/office/drawing/2014/main" id="{8089E965-C38D-E459-C509-32E0BBF990D6}"/>
              </a:ext>
            </a:extLst>
          </p:cNvPr>
          <p:cNvSpPr txBox="1"/>
          <p:nvPr/>
        </p:nvSpPr>
        <p:spPr>
          <a:xfrm>
            <a:off x="1145352" y="1268624"/>
            <a:ext cx="9896427" cy="4062651"/>
          </a:xfrm>
          <a:prstGeom prst="rect">
            <a:avLst/>
          </a:prstGeom>
          <a:noFill/>
        </p:spPr>
        <p:txBody>
          <a:bodyPr wrap="square" lIns="0" tIns="0" rIns="0" bIns="0" rtlCol="0">
            <a:spAutoFit/>
          </a:bodyPr>
          <a:lstStyle/>
          <a:p>
            <a:pPr algn="l"/>
            <a:r>
              <a:rPr lang="en-US" dirty="0"/>
              <a:t>In the next slides I will pick up a few examples of activities done within RD51. I will focus on activities that were enriching the R&amp;D framework available to all the members of the collaboration.</a:t>
            </a:r>
          </a:p>
          <a:p>
            <a:pPr algn="l"/>
            <a:endParaRPr lang="en-US" dirty="0"/>
          </a:p>
          <a:p>
            <a:pPr algn="l"/>
            <a:r>
              <a:rPr lang="en-US" dirty="0"/>
              <a:t>The examples I will cover are connected to:</a:t>
            </a:r>
          </a:p>
          <a:p>
            <a:pPr marL="285750" indent="-285750" eaLnBrk="0" fontAlgn="base" hangingPunct="0">
              <a:spcBef>
                <a:spcPct val="0"/>
              </a:spcBef>
              <a:spcAft>
                <a:spcPct val="0"/>
              </a:spcAft>
              <a:buFont typeface="Arial" panose="020B0604020202020204" pitchFamily="34" charset="0"/>
              <a:buChar char="•"/>
            </a:pPr>
            <a:r>
              <a:rPr lang="en-US" sz="1600" b="1" dirty="0">
                <a:latin typeface="Arial" panose="020B0604020202020204" pitchFamily="34" charset="0"/>
              </a:rPr>
              <a:t>Modelling and Simulation 	</a:t>
            </a:r>
            <a:r>
              <a:rPr lang="en-US" sz="1600" dirty="0">
                <a:latin typeface="Arial" panose="020B0604020202020204" pitchFamily="34" charset="0"/>
                <a:sym typeface="Wingdings" panose="05000000000000000000" pitchFamily="2" charset="2"/>
              </a:rPr>
              <a:t> Garfield++ &amp; Co.</a:t>
            </a:r>
            <a:endParaRPr lang="en-US" sz="1600" dirty="0">
              <a:latin typeface="Arial" panose="020B0604020202020204" pitchFamily="34" charset="0"/>
            </a:endParaRPr>
          </a:p>
          <a:p>
            <a:pPr marL="285750" indent="-285750" eaLnBrk="0" fontAlgn="base" hangingPunct="0">
              <a:spcBef>
                <a:spcPct val="0"/>
              </a:spcBef>
              <a:spcAft>
                <a:spcPct val="0"/>
              </a:spcAft>
              <a:buFont typeface="Arial" panose="020B0604020202020204" pitchFamily="34" charset="0"/>
              <a:buChar char="•"/>
            </a:pPr>
            <a:r>
              <a:rPr lang="en-US" sz="1600" b="1" dirty="0">
                <a:latin typeface="Arial" panose="020B0604020202020204" pitchFamily="34" charset="0"/>
              </a:rPr>
              <a:t>Electronics 	</a:t>
            </a:r>
            <a:r>
              <a:rPr lang="en-US" sz="1600" dirty="0">
                <a:latin typeface="Arial" panose="020B0604020202020204" pitchFamily="34" charset="0"/>
              </a:rPr>
              <a:t>		</a:t>
            </a:r>
            <a:r>
              <a:rPr lang="en-US" sz="1600" dirty="0">
                <a:latin typeface="Arial" panose="020B0604020202020204" pitchFamily="34" charset="0"/>
                <a:sym typeface="Wingdings" panose="05000000000000000000" pitchFamily="2" charset="2"/>
              </a:rPr>
              <a:t> The Scalable Readout System</a:t>
            </a:r>
            <a:endParaRPr lang="en-US" sz="1600" dirty="0">
              <a:latin typeface="Arial" panose="020B0604020202020204" pitchFamily="34" charset="0"/>
            </a:endParaRPr>
          </a:p>
          <a:p>
            <a:pPr marL="285750" indent="-285750" eaLnBrk="0" fontAlgn="base" hangingPunct="0">
              <a:spcBef>
                <a:spcPct val="0"/>
              </a:spcBef>
              <a:spcAft>
                <a:spcPct val="0"/>
              </a:spcAft>
              <a:buFont typeface="Arial" panose="020B0604020202020204" pitchFamily="34" charset="0"/>
              <a:buChar char="•"/>
            </a:pPr>
            <a:r>
              <a:rPr lang="en-US" sz="1600" b="1" dirty="0">
                <a:latin typeface="Arial" panose="020B0604020202020204" pitchFamily="34" charset="0"/>
              </a:rPr>
              <a:t>Production</a:t>
            </a:r>
            <a:r>
              <a:rPr lang="en-US" sz="1600" dirty="0">
                <a:latin typeface="Arial" panose="020B0604020202020204" pitchFamily="34" charset="0"/>
              </a:rPr>
              <a:t> 			</a:t>
            </a:r>
            <a:r>
              <a:rPr lang="en-US" sz="1600" dirty="0">
                <a:latin typeface="Arial" panose="020B0604020202020204" pitchFamily="34" charset="0"/>
                <a:sym typeface="Wingdings" panose="05000000000000000000" pitchFamily="2" charset="2"/>
              </a:rPr>
              <a:t> The MPT Workshop</a:t>
            </a:r>
            <a:endParaRPr lang="en-US" sz="1600" dirty="0">
              <a:latin typeface="Arial" panose="020B0604020202020204" pitchFamily="34" charset="0"/>
            </a:endParaRPr>
          </a:p>
          <a:p>
            <a:pPr marL="285750" indent="-285750" eaLnBrk="0" fontAlgn="base" hangingPunct="0">
              <a:spcBef>
                <a:spcPct val="0"/>
              </a:spcBef>
              <a:spcAft>
                <a:spcPct val="0"/>
              </a:spcAft>
              <a:buFont typeface="Arial" panose="020B0604020202020204" pitchFamily="34" charset="0"/>
              <a:buChar char="•"/>
            </a:pPr>
            <a:r>
              <a:rPr lang="en-US" sz="1600" b="1" dirty="0">
                <a:latin typeface="Arial" panose="020B0604020202020204" pitchFamily="34" charset="0"/>
              </a:rPr>
              <a:t>Common test Facilities </a:t>
            </a:r>
            <a:r>
              <a:rPr lang="en-US" sz="1600" dirty="0">
                <a:latin typeface="Arial" panose="020B0604020202020204" pitchFamily="34" charset="0"/>
              </a:rPr>
              <a:t>		</a:t>
            </a:r>
            <a:r>
              <a:rPr lang="en-US" sz="1600" dirty="0">
                <a:latin typeface="Arial" panose="020B0604020202020204" pitchFamily="34" charset="0"/>
                <a:sym typeface="Wingdings" panose="05000000000000000000" pitchFamily="2" charset="2"/>
              </a:rPr>
              <a:t> The Semipermanent Test Beam installation at the SPS</a:t>
            </a:r>
            <a:endParaRPr lang="en-US" sz="1600" dirty="0">
              <a:latin typeface="Arial" panose="020B0604020202020204" pitchFamily="34" charset="0"/>
            </a:endParaRPr>
          </a:p>
          <a:p>
            <a:pPr marL="742950" lvl="1" indent="-285750" eaLnBrk="0" fontAlgn="base" hangingPunct="0">
              <a:spcBef>
                <a:spcPct val="0"/>
              </a:spcBef>
              <a:spcAft>
                <a:spcPct val="0"/>
              </a:spcAft>
              <a:buFont typeface="Arial" panose="020B0604020202020204" pitchFamily="34" charset="0"/>
              <a:buChar char="•"/>
            </a:pPr>
            <a:endParaRPr lang="en-US" sz="1600" dirty="0">
              <a:latin typeface="Arial" panose="020B0604020202020204" pitchFamily="34" charset="0"/>
            </a:endParaRPr>
          </a:p>
          <a:p>
            <a:pPr eaLnBrk="0" fontAlgn="base" hangingPunct="0">
              <a:spcBef>
                <a:spcPct val="0"/>
              </a:spcBef>
              <a:spcAft>
                <a:spcPct val="0"/>
              </a:spcAft>
            </a:pPr>
            <a:endParaRPr lang="en-US" sz="1600" dirty="0">
              <a:latin typeface="Arial" panose="020B0604020202020204" pitchFamily="34" charset="0"/>
            </a:endParaRPr>
          </a:p>
          <a:p>
            <a:pPr eaLnBrk="0" fontAlgn="base" hangingPunct="0">
              <a:spcBef>
                <a:spcPct val="0"/>
              </a:spcBef>
              <a:spcAft>
                <a:spcPct val="0"/>
              </a:spcAft>
            </a:pPr>
            <a:r>
              <a:rPr lang="en-US" sz="1600" dirty="0">
                <a:latin typeface="Arial" panose="020B0604020202020204" pitchFamily="34" charset="0"/>
              </a:rPr>
              <a:t>I will close this part with </a:t>
            </a:r>
            <a:r>
              <a:rPr lang="en-US" sz="1600" b="1" dirty="0">
                <a:latin typeface="Arial" panose="020B0604020202020204" pitchFamily="34" charset="0"/>
              </a:rPr>
              <a:t>Common Project</a:t>
            </a:r>
            <a:r>
              <a:rPr lang="en-US" sz="1600" dirty="0">
                <a:latin typeface="Arial" panose="020B0604020202020204" pitchFamily="34" charset="0"/>
              </a:rPr>
              <a:t>, an initiative a support of blues sky and generic R&amp;D. </a:t>
            </a:r>
          </a:p>
          <a:p>
            <a:pPr eaLnBrk="0" fontAlgn="base" hangingPunct="0">
              <a:spcBef>
                <a:spcPct val="0"/>
              </a:spcBef>
              <a:spcAft>
                <a:spcPct val="0"/>
              </a:spcAft>
            </a:pPr>
            <a:endParaRPr lang="en-US" sz="1600" dirty="0">
              <a:latin typeface="Arial" panose="020B0604020202020204" pitchFamily="34" charset="0"/>
            </a:endParaRPr>
          </a:p>
          <a:p>
            <a:pPr eaLnBrk="0" fontAlgn="base" hangingPunct="0">
              <a:spcBef>
                <a:spcPct val="0"/>
              </a:spcBef>
              <a:spcAft>
                <a:spcPct val="0"/>
              </a:spcAft>
            </a:pPr>
            <a:r>
              <a:rPr lang="en-US" sz="1600" dirty="0">
                <a:latin typeface="Arial" panose="020B0604020202020204" pitchFamily="34" charset="0"/>
              </a:rPr>
              <a:t>These common projects had the objective of:</a:t>
            </a:r>
          </a:p>
          <a:p>
            <a:pPr marL="742950" lvl="1" indent="-285750" eaLnBrk="0" fontAlgn="base" hangingPunct="0">
              <a:spcBef>
                <a:spcPct val="0"/>
              </a:spcBef>
              <a:spcAft>
                <a:spcPct val="0"/>
              </a:spcAft>
              <a:buFont typeface="Arial" panose="020B0604020202020204" pitchFamily="34" charset="0"/>
              <a:buChar char="•"/>
            </a:pPr>
            <a:r>
              <a:rPr lang="en-US" sz="1600" dirty="0">
                <a:latin typeface="Arial" panose="020B0604020202020204" pitchFamily="34" charset="0"/>
              </a:rPr>
              <a:t>Clustering of groups</a:t>
            </a:r>
          </a:p>
          <a:p>
            <a:pPr marL="742950" lvl="1" indent="-285750" eaLnBrk="0" fontAlgn="base" hangingPunct="0">
              <a:spcBef>
                <a:spcPct val="0"/>
              </a:spcBef>
              <a:spcAft>
                <a:spcPct val="0"/>
              </a:spcAft>
              <a:buFont typeface="Arial" panose="020B0604020202020204" pitchFamily="34" charset="0"/>
              <a:buChar char="•"/>
            </a:pPr>
            <a:r>
              <a:rPr lang="en-US" sz="1600" dirty="0">
                <a:latin typeface="Arial" panose="020B0604020202020204" pitchFamily="34" charset="0"/>
              </a:rPr>
              <a:t>Supporting basic research and blue-sky activities that may have difficulties to be funded as such</a:t>
            </a:r>
          </a:p>
          <a:p>
            <a:pPr marL="742950" lvl="1" indent="-285750" eaLnBrk="0" fontAlgn="base" hangingPunct="0">
              <a:spcBef>
                <a:spcPct val="0"/>
              </a:spcBef>
              <a:spcAft>
                <a:spcPct val="0"/>
              </a:spcAft>
              <a:buFont typeface="Arial" panose="020B0604020202020204" pitchFamily="34" charset="0"/>
              <a:buChar char="•"/>
            </a:pPr>
            <a:r>
              <a:rPr lang="en-US" sz="1600" dirty="0">
                <a:latin typeface="Arial" panose="020B0604020202020204" pitchFamily="34" charset="0"/>
              </a:rPr>
              <a:t>Seeding long terms initiatives</a:t>
            </a:r>
          </a:p>
        </p:txBody>
      </p:sp>
    </p:spTree>
    <p:extLst>
      <p:ext uri="{BB962C8B-B14F-4D97-AF65-F5344CB8AC3E}">
        <p14:creationId xmlns:p14="http://schemas.microsoft.com/office/powerpoint/2010/main" val="31924283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ECF7EA-EC6E-F83D-A791-91E0DE05F5C3}"/>
              </a:ext>
            </a:extLst>
          </p:cNvPr>
          <p:cNvSpPr>
            <a:spLocks noGrp="1"/>
          </p:cNvSpPr>
          <p:nvPr>
            <p:ph type="title"/>
          </p:nvPr>
        </p:nvSpPr>
        <p:spPr/>
        <p:txBody>
          <a:bodyPr/>
          <a:lstStyle/>
          <a:p>
            <a:r>
              <a:rPr lang="en-US" dirty="0"/>
              <a:t>Let’s start with Modeling and Simulation</a:t>
            </a:r>
          </a:p>
        </p:txBody>
      </p:sp>
      <p:sp>
        <p:nvSpPr>
          <p:cNvPr id="3" name="Text Placeholder 2">
            <a:extLst>
              <a:ext uri="{FF2B5EF4-FFF2-40B4-BE49-F238E27FC236}">
                <a16:creationId xmlns:a16="http://schemas.microsoft.com/office/drawing/2014/main" id="{D504B951-3D9C-54A7-E4C4-846B401A59D6}"/>
              </a:ext>
            </a:extLst>
          </p:cNvPr>
          <p:cNvSpPr>
            <a:spLocks noGrp="1"/>
          </p:cNvSpPr>
          <p:nvPr>
            <p:ph type="body" idx="1"/>
          </p:nvPr>
        </p:nvSpPr>
        <p:spPr>
          <a:xfrm>
            <a:off x="412774" y="5139386"/>
            <a:ext cx="11376026" cy="1030102"/>
          </a:xfrm>
        </p:spPr>
        <p:txBody>
          <a:bodyPr>
            <a:normAutofit/>
          </a:bodyPr>
          <a:lstStyle/>
          <a:p>
            <a:r>
              <a:rPr lang="en-US" dirty="0"/>
              <a:t>RD51 supported directly the long-term clustering of developers and the training and formation of new generations. It additionally supported the clustering of research groups and valorize their contribution.</a:t>
            </a:r>
          </a:p>
        </p:txBody>
      </p:sp>
      <p:sp>
        <p:nvSpPr>
          <p:cNvPr id="4" name="Date Placeholder 3">
            <a:extLst>
              <a:ext uri="{FF2B5EF4-FFF2-40B4-BE49-F238E27FC236}">
                <a16:creationId xmlns:a16="http://schemas.microsoft.com/office/drawing/2014/main" id="{A99FB7DD-D0DD-7A1A-5316-393901F894EA}"/>
              </a:ext>
            </a:extLst>
          </p:cNvPr>
          <p:cNvSpPr>
            <a:spLocks noGrp="1"/>
          </p:cNvSpPr>
          <p:nvPr>
            <p:ph type="dt" sz="half" idx="10"/>
          </p:nvPr>
        </p:nvSpPr>
        <p:spPr/>
        <p:txBody>
          <a:bodyPr/>
          <a:lstStyle/>
          <a:p>
            <a:r>
              <a:rPr lang="en-US"/>
              <a:t>September 11, 2024</a:t>
            </a:r>
            <a:endParaRPr lang="en-US" dirty="0"/>
          </a:p>
        </p:txBody>
      </p:sp>
      <p:sp>
        <p:nvSpPr>
          <p:cNvPr id="5" name="Footer Placeholder 4">
            <a:extLst>
              <a:ext uri="{FF2B5EF4-FFF2-40B4-BE49-F238E27FC236}">
                <a16:creationId xmlns:a16="http://schemas.microsoft.com/office/drawing/2014/main" id="{71AF7679-787F-2D1C-7AFD-53B2D9F67948}"/>
              </a:ext>
            </a:extLst>
          </p:cNvPr>
          <p:cNvSpPr>
            <a:spLocks noGrp="1"/>
          </p:cNvSpPr>
          <p:nvPr>
            <p:ph type="ftr" sz="quarter" idx="11"/>
          </p:nvPr>
        </p:nvSpPr>
        <p:spPr/>
        <p:txBody>
          <a:bodyPr/>
          <a:lstStyle/>
          <a:p>
            <a:r>
              <a:rPr lang="pt-BR"/>
              <a:t>E. Oliveri, Gaseous Detector R&amp;D, RPC2024, Santiago De Compostela</a:t>
            </a:r>
            <a:endParaRPr lang="en-US" dirty="0"/>
          </a:p>
        </p:txBody>
      </p:sp>
      <p:sp>
        <p:nvSpPr>
          <p:cNvPr id="6" name="Slide Number Placeholder 5">
            <a:extLst>
              <a:ext uri="{FF2B5EF4-FFF2-40B4-BE49-F238E27FC236}">
                <a16:creationId xmlns:a16="http://schemas.microsoft.com/office/drawing/2014/main" id="{3AAAF518-4507-1CC7-5A6B-D3B26EFF7971}"/>
              </a:ext>
            </a:extLst>
          </p:cNvPr>
          <p:cNvSpPr>
            <a:spLocks noGrp="1"/>
          </p:cNvSpPr>
          <p:nvPr>
            <p:ph type="sldNum" sz="quarter" idx="12"/>
          </p:nvPr>
        </p:nvSpPr>
        <p:spPr/>
        <p:txBody>
          <a:bodyPr/>
          <a:lstStyle/>
          <a:p>
            <a:fld id="{36B5EA5A-BC32-A742-B11B-8E7414D5B535}" type="slidenum">
              <a:rPr lang="en-US" smtClean="0"/>
              <a:pPr/>
              <a:t>21</a:t>
            </a:fld>
            <a:endParaRPr lang="en-US" dirty="0"/>
          </a:p>
        </p:txBody>
      </p:sp>
    </p:spTree>
    <p:extLst>
      <p:ext uri="{BB962C8B-B14F-4D97-AF65-F5344CB8AC3E}">
        <p14:creationId xmlns:p14="http://schemas.microsoft.com/office/powerpoint/2010/main" val="1221165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44040B96-7D4D-F98E-93D5-31A174C62AC0}"/>
              </a:ext>
            </a:extLst>
          </p:cNvPr>
          <p:cNvSpPr>
            <a:spLocks noGrp="1"/>
          </p:cNvSpPr>
          <p:nvPr>
            <p:ph type="title"/>
          </p:nvPr>
        </p:nvSpPr>
        <p:spPr/>
        <p:txBody>
          <a:bodyPr/>
          <a:lstStyle/>
          <a:p>
            <a:r>
              <a:rPr lang="en-US" dirty="0"/>
              <a:t>Garfield(++) &amp; Co. </a:t>
            </a:r>
          </a:p>
        </p:txBody>
      </p:sp>
      <p:pic>
        <p:nvPicPr>
          <p:cNvPr id="10" name="Content Placeholder 9">
            <a:extLst>
              <a:ext uri="{FF2B5EF4-FFF2-40B4-BE49-F238E27FC236}">
                <a16:creationId xmlns:a16="http://schemas.microsoft.com/office/drawing/2014/main" id="{95AA4ED9-4FC9-E6B8-1167-2996E9FAC626}"/>
              </a:ext>
            </a:extLst>
          </p:cNvPr>
          <p:cNvPicPr>
            <a:picLocks noGrp="1" noChangeAspect="1"/>
          </p:cNvPicPr>
          <p:nvPr>
            <p:ph idx="1"/>
          </p:nvPr>
        </p:nvPicPr>
        <p:blipFill>
          <a:blip r:embed="rId2"/>
          <a:stretch>
            <a:fillRect/>
          </a:stretch>
        </p:blipFill>
        <p:spPr>
          <a:xfrm>
            <a:off x="407987" y="1562589"/>
            <a:ext cx="2986689" cy="4300833"/>
          </a:xfrm>
        </p:spPr>
      </p:pic>
      <p:sp>
        <p:nvSpPr>
          <p:cNvPr id="4" name="Date Placeholder 3">
            <a:extLst>
              <a:ext uri="{FF2B5EF4-FFF2-40B4-BE49-F238E27FC236}">
                <a16:creationId xmlns:a16="http://schemas.microsoft.com/office/drawing/2014/main" id="{21A79A9F-2672-F20B-6853-643DBC3016F3}"/>
              </a:ext>
            </a:extLst>
          </p:cNvPr>
          <p:cNvSpPr>
            <a:spLocks noGrp="1"/>
          </p:cNvSpPr>
          <p:nvPr>
            <p:ph type="dt" sz="half" idx="10"/>
          </p:nvPr>
        </p:nvSpPr>
        <p:spPr/>
        <p:txBody>
          <a:bodyPr/>
          <a:lstStyle/>
          <a:p>
            <a:r>
              <a:rPr lang="en-US"/>
              <a:t>September 11, 2024</a:t>
            </a:r>
            <a:endParaRPr lang="en-US" dirty="0"/>
          </a:p>
        </p:txBody>
      </p:sp>
      <p:sp>
        <p:nvSpPr>
          <p:cNvPr id="5" name="Footer Placeholder 4">
            <a:extLst>
              <a:ext uri="{FF2B5EF4-FFF2-40B4-BE49-F238E27FC236}">
                <a16:creationId xmlns:a16="http://schemas.microsoft.com/office/drawing/2014/main" id="{9E053475-A828-6A9D-4C39-FCD274A9BAC5}"/>
              </a:ext>
            </a:extLst>
          </p:cNvPr>
          <p:cNvSpPr>
            <a:spLocks noGrp="1"/>
          </p:cNvSpPr>
          <p:nvPr>
            <p:ph type="ftr" sz="quarter" idx="11"/>
          </p:nvPr>
        </p:nvSpPr>
        <p:spPr/>
        <p:txBody>
          <a:bodyPr/>
          <a:lstStyle/>
          <a:p>
            <a:r>
              <a:rPr lang="pt-BR"/>
              <a:t>E. Oliveri, Gaseous Detector R&amp;D, RPC2024, Santiago De Compostela</a:t>
            </a:r>
            <a:endParaRPr lang="en-US" dirty="0"/>
          </a:p>
        </p:txBody>
      </p:sp>
      <p:sp>
        <p:nvSpPr>
          <p:cNvPr id="6" name="Slide Number Placeholder 5">
            <a:extLst>
              <a:ext uri="{FF2B5EF4-FFF2-40B4-BE49-F238E27FC236}">
                <a16:creationId xmlns:a16="http://schemas.microsoft.com/office/drawing/2014/main" id="{FED2FE38-4C21-3DF1-C13E-50B1FD246F0D}"/>
              </a:ext>
            </a:extLst>
          </p:cNvPr>
          <p:cNvSpPr>
            <a:spLocks noGrp="1"/>
          </p:cNvSpPr>
          <p:nvPr>
            <p:ph type="sldNum" sz="quarter" idx="12"/>
          </p:nvPr>
        </p:nvSpPr>
        <p:spPr/>
        <p:txBody>
          <a:bodyPr/>
          <a:lstStyle/>
          <a:p>
            <a:fld id="{36B5EA5A-BC32-A742-B11B-8E7414D5B535}" type="slidenum">
              <a:rPr lang="en-US" smtClean="0"/>
              <a:pPr/>
              <a:t>22</a:t>
            </a:fld>
            <a:endParaRPr lang="en-US" dirty="0"/>
          </a:p>
        </p:txBody>
      </p:sp>
      <p:pic>
        <p:nvPicPr>
          <p:cNvPr id="14" name="Picture 13">
            <a:extLst>
              <a:ext uri="{FF2B5EF4-FFF2-40B4-BE49-F238E27FC236}">
                <a16:creationId xmlns:a16="http://schemas.microsoft.com/office/drawing/2014/main" id="{928186CD-A72C-F55E-1423-9B1917EC31BC}"/>
              </a:ext>
            </a:extLst>
          </p:cNvPr>
          <p:cNvPicPr>
            <a:picLocks noChangeAspect="1"/>
          </p:cNvPicPr>
          <p:nvPr/>
        </p:nvPicPr>
        <p:blipFill>
          <a:blip r:embed="rId3"/>
          <a:stretch>
            <a:fillRect/>
          </a:stretch>
        </p:blipFill>
        <p:spPr>
          <a:xfrm>
            <a:off x="6777755" y="4017691"/>
            <a:ext cx="4743450" cy="2134087"/>
          </a:xfrm>
          <a:prstGeom prst="rect">
            <a:avLst/>
          </a:prstGeom>
        </p:spPr>
      </p:pic>
      <p:pic>
        <p:nvPicPr>
          <p:cNvPr id="16" name="Picture 15">
            <a:extLst>
              <a:ext uri="{FF2B5EF4-FFF2-40B4-BE49-F238E27FC236}">
                <a16:creationId xmlns:a16="http://schemas.microsoft.com/office/drawing/2014/main" id="{B233F14C-C3F4-CA56-8528-BFE2884C3D37}"/>
              </a:ext>
            </a:extLst>
          </p:cNvPr>
          <p:cNvPicPr>
            <a:picLocks noChangeAspect="1"/>
          </p:cNvPicPr>
          <p:nvPr/>
        </p:nvPicPr>
        <p:blipFill>
          <a:blip r:embed="rId4"/>
          <a:stretch>
            <a:fillRect/>
          </a:stretch>
        </p:blipFill>
        <p:spPr>
          <a:xfrm>
            <a:off x="6387230" y="645858"/>
            <a:ext cx="5524500" cy="3101474"/>
          </a:xfrm>
          <a:prstGeom prst="rect">
            <a:avLst/>
          </a:prstGeom>
        </p:spPr>
      </p:pic>
      <mc:AlternateContent xmlns:mc="http://schemas.openxmlformats.org/markup-compatibility/2006" xmlns:p14="http://schemas.microsoft.com/office/powerpoint/2010/main">
        <mc:Choice Requires="p14">
          <p:contentPart p14:bwMode="auto" r:id="rId5">
            <p14:nvContentPartPr>
              <p14:cNvPr id="17" name="Ink 16">
                <a:extLst>
                  <a:ext uri="{FF2B5EF4-FFF2-40B4-BE49-F238E27FC236}">
                    <a16:creationId xmlns:a16="http://schemas.microsoft.com/office/drawing/2014/main" id="{311E2405-C380-C0D2-984C-F7FE06CBA25C}"/>
                  </a:ext>
                </a:extLst>
              </p14:cNvPr>
              <p14:cNvContentPartPr/>
              <p14:nvPr/>
            </p14:nvContentPartPr>
            <p14:xfrm>
              <a:off x="8930758" y="2712686"/>
              <a:ext cx="762840" cy="9000"/>
            </p14:xfrm>
          </p:contentPart>
        </mc:Choice>
        <mc:Fallback xmlns="">
          <p:pic>
            <p:nvPicPr>
              <p:cNvPr id="17" name="Ink 16">
                <a:extLst>
                  <a:ext uri="{FF2B5EF4-FFF2-40B4-BE49-F238E27FC236}">
                    <a16:creationId xmlns:a16="http://schemas.microsoft.com/office/drawing/2014/main" id="{311E2405-C380-C0D2-984C-F7FE06CBA25C}"/>
                  </a:ext>
                </a:extLst>
              </p:cNvPr>
              <p:cNvPicPr/>
              <p:nvPr/>
            </p:nvPicPr>
            <p:blipFill>
              <a:blip r:embed="rId6"/>
              <a:stretch>
                <a:fillRect/>
              </a:stretch>
            </p:blipFill>
            <p:spPr>
              <a:xfrm>
                <a:off x="8876758" y="2605046"/>
                <a:ext cx="870480" cy="22464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8" name="Ink 17">
                <a:extLst>
                  <a:ext uri="{FF2B5EF4-FFF2-40B4-BE49-F238E27FC236}">
                    <a16:creationId xmlns:a16="http://schemas.microsoft.com/office/drawing/2014/main" id="{A4B61508-F259-557A-7200-8FFC9E4294B8}"/>
                  </a:ext>
                </a:extLst>
              </p14:cNvPr>
              <p14:cNvContentPartPr/>
              <p14:nvPr/>
            </p14:nvContentPartPr>
            <p14:xfrm>
              <a:off x="860673" y="2227882"/>
              <a:ext cx="910440" cy="55440"/>
            </p14:xfrm>
          </p:contentPart>
        </mc:Choice>
        <mc:Fallback xmlns="">
          <p:pic>
            <p:nvPicPr>
              <p:cNvPr id="18" name="Ink 17">
                <a:extLst>
                  <a:ext uri="{FF2B5EF4-FFF2-40B4-BE49-F238E27FC236}">
                    <a16:creationId xmlns:a16="http://schemas.microsoft.com/office/drawing/2014/main" id="{A4B61508-F259-557A-7200-8FFC9E4294B8}"/>
                  </a:ext>
                </a:extLst>
              </p:cNvPr>
              <p:cNvPicPr/>
              <p:nvPr/>
            </p:nvPicPr>
            <p:blipFill>
              <a:blip r:embed="rId8"/>
              <a:stretch>
                <a:fillRect/>
              </a:stretch>
            </p:blipFill>
            <p:spPr>
              <a:xfrm>
                <a:off x="807033" y="2120242"/>
                <a:ext cx="1018080" cy="27108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9" name="Ink 18">
                <a:extLst>
                  <a:ext uri="{FF2B5EF4-FFF2-40B4-BE49-F238E27FC236}">
                    <a16:creationId xmlns:a16="http://schemas.microsoft.com/office/drawing/2014/main" id="{68063906-B0BB-9D14-C789-59E0A7256D0C}"/>
                  </a:ext>
                </a:extLst>
              </p14:cNvPr>
              <p14:cNvContentPartPr/>
              <p14:nvPr/>
            </p14:nvContentPartPr>
            <p14:xfrm>
              <a:off x="1036353" y="2712377"/>
              <a:ext cx="1926000" cy="88920"/>
            </p14:xfrm>
          </p:contentPart>
        </mc:Choice>
        <mc:Fallback xmlns="">
          <p:pic>
            <p:nvPicPr>
              <p:cNvPr id="19" name="Ink 18">
                <a:extLst>
                  <a:ext uri="{FF2B5EF4-FFF2-40B4-BE49-F238E27FC236}">
                    <a16:creationId xmlns:a16="http://schemas.microsoft.com/office/drawing/2014/main" id="{68063906-B0BB-9D14-C789-59E0A7256D0C}"/>
                  </a:ext>
                </a:extLst>
              </p:cNvPr>
              <p:cNvPicPr/>
              <p:nvPr/>
            </p:nvPicPr>
            <p:blipFill>
              <a:blip r:embed="rId10"/>
              <a:stretch>
                <a:fillRect/>
              </a:stretch>
            </p:blipFill>
            <p:spPr>
              <a:xfrm>
                <a:off x="982353" y="2604377"/>
                <a:ext cx="2033640" cy="30456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20" name="Ink 19">
                <a:extLst>
                  <a:ext uri="{FF2B5EF4-FFF2-40B4-BE49-F238E27FC236}">
                    <a16:creationId xmlns:a16="http://schemas.microsoft.com/office/drawing/2014/main" id="{121C076B-8DE6-143E-1D1E-0B627065F949}"/>
                  </a:ext>
                </a:extLst>
              </p14:cNvPr>
              <p14:cNvContentPartPr/>
              <p14:nvPr/>
            </p14:nvContentPartPr>
            <p14:xfrm>
              <a:off x="1036353" y="3025532"/>
              <a:ext cx="1469520" cy="45720"/>
            </p14:xfrm>
          </p:contentPart>
        </mc:Choice>
        <mc:Fallback xmlns="">
          <p:pic>
            <p:nvPicPr>
              <p:cNvPr id="20" name="Ink 19">
                <a:extLst>
                  <a:ext uri="{FF2B5EF4-FFF2-40B4-BE49-F238E27FC236}">
                    <a16:creationId xmlns:a16="http://schemas.microsoft.com/office/drawing/2014/main" id="{121C076B-8DE6-143E-1D1E-0B627065F949}"/>
                  </a:ext>
                </a:extLst>
              </p:cNvPr>
              <p:cNvPicPr/>
              <p:nvPr/>
            </p:nvPicPr>
            <p:blipFill>
              <a:blip r:embed="rId12"/>
              <a:stretch>
                <a:fillRect/>
              </a:stretch>
            </p:blipFill>
            <p:spPr>
              <a:xfrm>
                <a:off x="982713" y="2917892"/>
                <a:ext cx="1577160" cy="26136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21" name="Ink 20">
                <a:extLst>
                  <a:ext uri="{FF2B5EF4-FFF2-40B4-BE49-F238E27FC236}">
                    <a16:creationId xmlns:a16="http://schemas.microsoft.com/office/drawing/2014/main" id="{CD17DC20-1ED2-98FB-1396-6138316D1366}"/>
                  </a:ext>
                </a:extLst>
              </p14:cNvPr>
              <p14:cNvContentPartPr/>
              <p14:nvPr/>
            </p14:nvContentPartPr>
            <p14:xfrm>
              <a:off x="7253878" y="5924786"/>
              <a:ext cx="4116600" cy="90360"/>
            </p14:xfrm>
          </p:contentPart>
        </mc:Choice>
        <mc:Fallback xmlns="">
          <p:pic>
            <p:nvPicPr>
              <p:cNvPr id="21" name="Ink 20">
                <a:extLst>
                  <a:ext uri="{FF2B5EF4-FFF2-40B4-BE49-F238E27FC236}">
                    <a16:creationId xmlns:a16="http://schemas.microsoft.com/office/drawing/2014/main" id="{CD17DC20-1ED2-98FB-1396-6138316D1366}"/>
                  </a:ext>
                </a:extLst>
              </p:cNvPr>
              <p:cNvPicPr/>
              <p:nvPr/>
            </p:nvPicPr>
            <p:blipFill>
              <a:blip r:embed="rId14"/>
              <a:stretch>
                <a:fillRect/>
              </a:stretch>
            </p:blipFill>
            <p:spPr>
              <a:xfrm>
                <a:off x="7200238" y="5816786"/>
                <a:ext cx="4224240" cy="306000"/>
              </a:xfrm>
              <a:prstGeom prst="rect">
                <a:avLst/>
              </a:prstGeom>
            </p:spPr>
          </p:pic>
        </mc:Fallback>
      </mc:AlternateContent>
      <p:pic>
        <p:nvPicPr>
          <p:cNvPr id="24" name="Picture 23" descr="A group of people sitting at tables&#10;&#10;Description automatically generated">
            <a:extLst>
              <a:ext uri="{FF2B5EF4-FFF2-40B4-BE49-F238E27FC236}">
                <a16:creationId xmlns:a16="http://schemas.microsoft.com/office/drawing/2014/main" id="{DF6720E7-61C6-3F6D-E090-ED2AAA8AA658}"/>
              </a:ext>
            </a:extLst>
          </p:cNvPr>
          <p:cNvPicPr>
            <a:picLocks noChangeAspect="1"/>
          </p:cNvPicPr>
          <p:nvPr/>
        </p:nvPicPr>
        <p:blipFill>
          <a:blip r:embed="rId15"/>
          <a:stretch>
            <a:fillRect/>
          </a:stretch>
        </p:blipFill>
        <p:spPr>
          <a:xfrm>
            <a:off x="3739225" y="1950842"/>
            <a:ext cx="2553391" cy="1710772"/>
          </a:xfrm>
          <a:prstGeom prst="rect">
            <a:avLst/>
          </a:prstGeom>
        </p:spPr>
      </p:pic>
      <p:pic>
        <p:nvPicPr>
          <p:cNvPr id="25" name="Picture 24" descr="A group of people sitting at tables&#10;&#10;Description automatically generated">
            <a:extLst>
              <a:ext uri="{FF2B5EF4-FFF2-40B4-BE49-F238E27FC236}">
                <a16:creationId xmlns:a16="http://schemas.microsoft.com/office/drawing/2014/main" id="{B69A9512-5CEA-7283-4914-61EF870BB389}"/>
              </a:ext>
            </a:extLst>
          </p:cNvPr>
          <p:cNvPicPr>
            <a:picLocks noChangeAspect="1"/>
          </p:cNvPicPr>
          <p:nvPr/>
        </p:nvPicPr>
        <p:blipFill rotWithShape="1">
          <a:blip r:embed="rId15"/>
          <a:srcRect l="63747" t="24889" r="17781" b="49201"/>
          <a:stretch/>
        </p:blipFill>
        <p:spPr>
          <a:xfrm>
            <a:off x="3994988" y="3944429"/>
            <a:ext cx="2041864" cy="1918993"/>
          </a:xfrm>
          <a:prstGeom prst="rect">
            <a:avLst/>
          </a:prstGeom>
        </p:spPr>
      </p:pic>
    </p:spTree>
    <p:extLst>
      <p:ext uri="{BB962C8B-B14F-4D97-AF65-F5344CB8AC3E}">
        <p14:creationId xmlns:p14="http://schemas.microsoft.com/office/powerpoint/2010/main" val="14628376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44040B96-7D4D-F98E-93D5-31A174C62AC0}"/>
              </a:ext>
            </a:extLst>
          </p:cNvPr>
          <p:cNvSpPr>
            <a:spLocks noGrp="1"/>
          </p:cNvSpPr>
          <p:nvPr>
            <p:ph type="title"/>
          </p:nvPr>
        </p:nvSpPr>
        <p:spPr/>
        <p:txBody>
          <a:bodyPr/>
          <a:lstStyle/>
          <a:p>
            <a:r>
              <a:rPr lang="en-US" dirty="0"/>
              <a:t>Garfield(++) &amp; Co.</a:t>
            </a:r>
          </a:p>
        </p:txBody>
      </p:sp>
      <p:sp>
        <p:nvSpPr>
          <p:cNvPr id="4" name="Date Placeholder 3">
            <a:extLst>
              <a:ext uri="{FF2B5EF4-FFF2-40B4-BE49-F238E27FC236}">
                <a16:creationId xmlns:a16="http://schemas.microsoft.com/office/drawing/2014/main" id="{21A79A9F-2672-F20B-6853-643DBC3016F3}"/>
              </a:ext>
            </a:extLst>
          </p:cNvPr>
          <p:cNvSpPr>
            <a:spLocks noGrp="1"/>
          </p:cNvSpPr>
          <p:nvPr>
            <p:ph type="dt" sz="half" idx="10"/>
          </p:nvPr>
        </p:nvSpPr>
        <p:spPr/>
        <p:txBody>
          <a:bodyPr/>
          <a:lstStyle/>
          <a:p>
            <a:r>
              <a:rPr lang="en-US"/>
              <a:t>September 11, 2024</a:t>
            </a:r>
            <a:endParaRPr lang="en-US" dirty="0"/>
          </a:p>
        </p:txBody>
      </p:sp>
      <p:sp>
        <p:nvSpPr>
          <p:cNvPr id="5" name="Footer Placeholder 4">
            <a:extLst>
              <a:ext uri="{FF2B5EF4-FFF2-40B4-BE49-F238E27FC236}">
                <a16:creationId xmlns:a16="http://schemas.microsoft.com/office/drawing/2014/main" id="{9E053475-A828-6A9D-4C39-FCD274A9BAC5}"/>
              </a:ext>
            </a:extLst>
          </p:cNvPr>
          <p:cNvSpPr>
            <a:spLocks noGrp="1"/>
          </p:cNvSpPr>
          <p:nvPr>
            <p:ph type="ftr" sz="quarter" idx="11"/>
          </p:nvPr>
        </p:nvSpPr>
        <p:spPr/>
        <p:txBody>
          <a:bodyPr/>
          <a:lstStyle/>
          <a:p>
            <a:r>
              <a:rPr lang="pt-BR"/>
              <a:t>E. Oliveri, Gaseous Detector R&amp;D, RPC2024, Santiago De Compostela</a:t>
            </a:r>
            <a:endParaRPr lang="en-US" dirty="0"/>
          </a:p>
        </p:txBody>
      </p:sp>
      <p:sp>
        <p:nvSpPr>
          <p:cNvPr id="6" name="Slide Number Placeholder 5">
            <a:extLst>
              <a:ext uri="{FF2B5EF4-FFF2-40B4-BE49-F238E27FC236}">
                <a16:creationId xmlns:a16="http://schemas.microsoft.com/office/drawing/2014/main" id="{FED2FE38-4C21-3DF1-C13E-50B1FD246F0D}"/>
              </a:ext>
            </a:extLst>
          </p:cNvPr>
          <p:cNvSpPr>
            <a:spLocks noGrp="1"/>
          </p:cNvSpPr>
          <p:nvPr>
            <p:ph type="sldNum" sz="quarter" idx="12"/>
          </p:nvPr>
        </p:nvSpPr>
        <p:spPr/>
        <p:txBody>
          <a:bodyPr/>
          <a:lstStyle/>
          <a:p>
            <a:fld id="{36B5EA5A-BC32-A742-B11B-8E7414D5B535}" type="slidenum">
              <a:rPr lang="en-US" smtClean="0"/>
              <a:pPr/>
              <a:t>23</a:t>
            </a:fld>
            <a:endParaRPr lang="en-US" dirty="0"/>
          </a:p>
        </p:txBody>
      </p:sp>
      <p:pic>
        <p:nvPicPr>
          <p:cNvPr id="12" name="Picture 11">
            <a:extLst>
              <a:ext uri="{FF2B5EF4-FFF2-40B4-BE49-F238E27FC236}">
                <a16:creationId xmlns:a16="http://schemas.microsoft.com/office/drawing/2014/main" id="{37E2DB30-EFBA-2D62-01C2-A6A90EDA66B4}"/>
              </a:ext>
            </a:extLst>
          </p:cNvPr>
          <p:cNvPicPr>
            <a:picLocks noChangeAspect="1"/>
          </p:cNvPicPr>
          <p:nvPr/>
        </p:nvPicPr>
        <p:blipFill>
          <a:blip r:embed="rId2"/>
          <a:stretch>
            <a:fillRect/>
          </a:stretch>
        </p:blipFill>
        <p:spPr>
          <a:xfrm>
            <a:off x="414441" y="1074853"/>
            <a:ext cx="4124604" cy="2804895"/>
          </a:xfrm>
          <a:prstGeom prst="rect">
            <a:avLst/>
          </a:prstGeom>
        </p:spPr>
      </p:pic>
      <p:pic>
        <p:nvPicPr>
          <p:cNvPr id="9" name="Picture 8">
            <a:extLst>
              <a:ext uri="{FF2B5EF4-FFF2-40B4-BE49-F238E27FC236}">
                <a16:creationId xmlns:a16="http://schemas.microsoft.com/office/drawing/2014/main" id="{AB5B5D4C-6072-8AD6-38D5-C68FC1C7A48D}"/>
              </a:ext>
            </a:extLst>
          </p:cNvPr>
          <p:cNvPicPr>
            <a:picLocks noChangeAspect="1"/>
          </p:cNvPicPr>
          <p:nvPr/>
        </p:nvPicPr>
        <p:blipFill>
          <a:blip r:embed="rId3"/>
          <a:stretch>
            <a:fillRect/>
          </a:stretch>
        </p:blipFill>
        <p:spPr>
          <a:xfrm>
            <a:off x="472257" y="4014979"/>
            <a:ext cx="5173940" cy="1958670"/>
          </a:xfrm>
          <a:prstGeom prst="rect">
            <a:avLst/>
          </a:prstGeom>
        </p:spPr>
      </p:pic>
      <p:sp>
        <p:nvSpPr>
          <p:cNvPr id="13" name="TextBox 12">
            <a:extLst>
              <a:ext uri="{FF2B5EF4-FFF2-40B4-BE49-F238E27FC236}">
                <a16:creationId xmlns:a16="http://schemas.microsoft.com/office/drawing/2014/main" id="{864B4D07-F596-3F56-CC5F-0585F4A9A802}"/>
              </a:ext>
            </a:extLst>
          </p:cNvPr>
          <p:cNvSpPr txBox="1"/>
          <p:nvPr/>
        </p:nvSpPr>
        <p:spPr>
          <a:xfrm>
            <a:off x="1262843" y="6014655"/>
            <a:ext cx="6096000" cy="369332"/>
          </a:xfrm>
          <a:prstGeom prst="rect">
            <a:avLst/>
          </a:prstGeom>
          <a:noFill/>
        </p:spPr>
        <p:txBody>
          <a:bodyPr wrap="square">
            <a:spAutoFit/>
          </a:bodyPr>
          <a:lstStyle/>
          <a:p>
            <a:r>
              <a:rPr lang="en-US" dirty="0"/>
              <a:t>https://garfield.web.cern.ch/garfield/</a:t>
            </a:r>
          </a:p>
        </p:txBody>
      </p:sp>
      <p:sp>
        <p:nvSpPr>
          <p:cNvPr id="18" name="TextBox 17">
            <a:extLst>
              <a:ext uri="{FF2B5EF4-FFF2-40B4-BE49-F238E27FC236}">
                <a16:creationId xmlns:a16="http://schemas.microsoft.com/office/drawing/2014/main" id="{A1FB0C08-B30C-5E2A-C223-4BF2C1C60DA6}"/>
              </a:ext>
            </a:extLst>
          </p:cNvPr>
          <p:cNvSpPr txBox="1"/>
          <p:nvPr/>
        </p:nvSpPr>
        <p:spPr>
          <a:xfrm>
            <a:off x="5896794" y="658679"/>
            <a:ext cx="5688012" cy="1661993"/>
          </a:xfrm>
          <a:prstGeom prst="rect">
            <a:avLst/>
          </a:prstGeom>
          <a:noFill/>
        </p:spPr>
        <p:txBody>
          <a:bodyPr wrap="square">
            <a:spAutoFit/>
          </a:bodyPr>
          <a:lstStyle/>
          <a:p>
            <a:r>
              <a:rPr lang="en-US" sz="2000" dirty="0"/>
              <a:t>Today </a:t>
            </a:r>
            <a:r>
              <a:rPr lang="en-US" sz="2000" dirty="0">
                <a:sym typeface="Wingdings" panose="05000000000000000000" pitchFamily="2" charset="2"/>
              </a:rPr>
              <a:t> Garfield++ (H. Schindler)  </a:t>
            </a:r>
            <a:r>
              <a:rPr lang="en-US" sz="2000" dirty="0">
                <a:hlinkClick r:id="rId4"/>
              </a:rPr>
              <a:t>https://garfieldpp.web.cern.ch/garfieldpp/</a:t>
            </a:r>
            <a:endParaRPr lang="en-US" sz="2000" dirty="0"/>
          </a:p>
          <a:p>
            <a:endParaRPr lang="en-US" sz="2000" dirty="0"/>
          </a:p>
          <a:p>
            <a:r>
              <a:rPr lang="en-GB" sz="1400" dirty="0"/>
              <a:t>The main differences are the more up-to-date treatment of electron transport, the possibility to simulate silicon sensors, and the user interface, which is based on </a:t>
            </a:r>
            <a:r>
              <a:rPr lang="en-GB" sz="1400" dirty="0">
                <a:hlinkClick r:id="rId5"/>
              </a:rPr>
              <a:t>ROOT</a:t>
            </a:r>
            <a:r>
              <a:rPr lang="en-GB" sz="1400" dirty="0"/>
              <a:t>.</a:t>
            </a:r>
            <a:endParaRPr lang="en-US" sz="1400" dirty="0"/>
          </a:p>
        </p:txBody>
      </p:sp>
      <p:pic>
        <p:nvPicPr>
          <p:cNvPr id="3" name="Picture 2">
            <a:extLst>
              <a:ext uri="{FF2B5EF4-FFF2-40B4-BE49-F238E27FC236}">
                <a16:creationId xmlns:a16="http://schemas.microsoft.com/office/drawing/2014/main" id="{FA691911-70F5-120A-0539-7437944AB067}"/>
              </a:ext>
            </a:extLst>
          </p:cNvPr>
          <p:cNvPicPr>
            <a:picLocks noChangeAspect="1"/>
          </p:cNvPicPr>
          <p:nvPr/>
        </p:nvPicPr>
        <p:blipFill rotWithShape="1">
          <a:blip r:embed="rId6"/>
          <a:srcRect t="24932"/>
          <a:stretch/>
        </p:blipFill>
        <p:spPr>
          <a:xfrm>
            <a:off x="5896794" y="2554109"/>
            <a:ext cx="6199984" cy="1408386"/>
          </a:xfrm>
          <a:prstGeom prst="rect">
            <a:avLst/>
          </a:prstGeom>
        </p:spPr>
      </p:pic>
      <p:pic>
        <p:nvPicPr>
          <p:cNvPr id="8" name="Picture 7">
            <a:extLst>
              <a:ext uri="{FF2B5EF4-FFF2-40B4-BE49-F238E27FC236}">
                <a16:creationId xmlns:a16="http://schemas.microsoft.com/office/drawing/2014/main" id="{A67401C7-8254-A974-6FDE-553134F8BF32}"/>
              </a:ext>
            </a:extLst>
          </p:cNvPr>
          <p:cNvPicPr>
            <a:picLocks noChangeAspect="1"/>
          </p:cNvPicPr>
          <p:nvPr/>
        </p:nvPicPr>
        <p:blipFill>
          <a:blip r:embed="rId7"/>
          <a:stretch>
            <a:fillRect/>
          </a:stretch>
        </p:blipFill>
        <p:spPr>
          <a:xfrm>
            <a:off x="8043478" y="2712289"/>
            <a:ext cx="3807396" cy="3367891"/>
          </a:xfrm>
          <a:prstGeom prst="rect">
            <a:avLst/>
          </a:prstGeom>
          <a:ln>
            <a:noFill/>
          </a:ln>
          <a:effectLst>
            <a:outerShdw blurRad="292100" dist="139700" dir="2700000" algn="tl" rotWithShape="0">
              <a:srgbClr val="333333">
                <a:alpha val="65000"/>
              </a:srgbClr>
            </a:outerShdw>
          </a:effectLst>
        </p:spPr>
      </p:pic>
      <mc:AlternateContent xmlns:mc="http://schemas.openxmlformats.org/markup-compatibility/2006">
        <mc:Choice xmlns:p14="http://schemas.microsoft.com/office/powerpoint/2010/main" Requires="p14">
          <p:contentPart p14:bwMode="auto" r:id="rId8">
            <p14:nvContentPartPr>
              <p14:cNvPr id="10" name="Ink 9">
                <a:extLst>
                  <a:ext uri="{FF2B5EF4-FFF2-40B4-BE49-F238E27FC236}">
                    <a16:creationId xmlns:a16="http://schemas.microsoft.com/office/drawing/2014/main" id="{777A7C33-1A0B-0E3E-4128-E3D979A857D6}"/>
                  </a:ext>
                </a:extLst>
              </p14:cNvPr>
              <p14:cNvContentPartPr/>
              <p14:nvPr/>
            </p14:nvContentPartPr>
            <p14:xfrm>
              <a:off x="6089673" y="3858508"/>
              <a:ext cx="1692360" cy="21240"/>
            </p14:xfrm>
          </p:contentPart>
        </mc:Choice>
        <mc:Fallback>
          <p:pic>
            <p:nvPicPr>
              <p:cNvPr id="10" name="Ink 9">
                <a:extLst>
                  <a:ext uri="{FF2B5EF4-FFF2-40B4-BE49-F238E27FC236}">
                    <a16:creationId xmlns:a16="http://schemas.microsoft.com/office/drawing/2014/main" id="{777A7C33-1A0B-0E3E-4128-E3D979A857D6}"/>
                  </a:ext>
                </a:extLst>
              </p:cNvPr>
              <p:cNvPicPr/>
              <p:nvPr/>
            </p:nvPicPr>
            <p:blipFill>
              <a:blip r:embed="rId9"/>
              <a:stretch>
                <a:fillRect/>
              </a:stretch>
            </p:blipFill>
            <p:spPr>
              <a:xfrm>
                <a:off x="6035673" y="3750508"/>
                <a:ext cx="1800000" cy="236880"/>
              </a:xfrm>
              <a:prstGeom prst="rect">
                <a:avLst/>
              </a:prstGeom>
            </p:spPr>
          </p:pic>
        </mc:Fallback>
      </mc:AlternateContent>
      <p:cxnSp>
        <p:nvCxnSpPr>
          <p:cNvPr id="14" name="Connector: Elbow 13">
            <a:extLst>
              <a:ext uri="{FF2B5EF4-FFF2-40B4-BE49-F238E27FC236}">
                <a16:creationId xmlns:a16="http://schemas.microsoft.com/office/drawing/2014/main" id="{441F3BE9-B569-A3F4-0750-463D29852FF6}"/>
              </a:ext>
            </a:extLst>
          </p:cNvPr>
          <p:cNvCxnSpPr/>
          <p:nvPr/>
        </p:nvCxnSpPr>
        <p:spPr>
          <a:xfrm>
            <a:off x="6640497" y="4014979"/>
            <a:ext cx="1292241" cy="734574"/>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7FC06A1A-9418-2570-E47C-0EBD3EF3FCE5}"/>
              </a:ext>
            </a:extLst>
          </p:cNvPr>
          <p:cNvPicPr>
            <a:picLocks noChangeAspect="1"/>
          </p:cNvPicPr>
          <p:nvPr/>
        </p:nvPicPr>
        <p:blipFill rotWithShape="1">
          <a:blip r:embed="rId7"/>
          <a:srcRect t="90487" r="85415"/>
          <a:stretch/>
        </p:blipFill>
        <p:spPr>
          <a:xfrm>
            <a:off x="9323575" y="5144467"/>
            <a:ext cx="1896087" cy="1093893"/>
          </a:xfrm>
          <a:prstGeom prst="rect">
            <a:avLst/>
          </a:prstGeom>
          <a:ln>
            <a:noFill/>
          </a:ln>
          <a:effectLst>
            <a:outerShdw blurRad="292100" dist="139700" dir="2700000" algn="tl" rotWithShape="0">
              <a:srgbClr val="333333">
                <a:alpha val="65000"/>
              </a:srgbClr>
            </a:outerShdw>
          </a:effectLst>
        </p:spPr>
      </p:pic>
      <mc:AlternateContent xmlns:mc="http://schemas.openxmlformats.org/markup-compatibility/2006">
        <mc:Choice xmlns:p14="http://schemas.microsoft.com/office/powerpoint/2010/main" Requires="p14">
          <p:contentPart p14:bwMode="auto" r:id="rId10">
            <p14:nvContentPartPr>
              <p14:cNvPr id="16" name="Ink 15">
                <a:extLst>
                  <a:ext uri="{FF2B5EF4-FFF2-40B4-BE49-F238E27FC236}">
                    <a16:creationId xmlns:a16="http://schemas.microsoft.com/office/drawing/2014/main" id="{018A4300-857F-8A0F-2163-4B31C03AE7DC}"/>
                  </a:ext>
                </a:extLst>
              </p14:cNvPr>
              <p14:cNvContentPartPr/>
              <p14:nvPr/>
            </p14:nvContentPartPr>
            <p14:xfrm>
              <a:off x="9489873" y="6054148"/>
              <a:ext cx="1292400" cy="62640"/>
            </p14:xfrm>
          </p:contentPart>
        </mc:Choice>
        <mc:Fallback>
          <p:pic>
            <p:nvPicPr>
              <p:cNvPr id="16" name="Ink 15">
                <a:extLst>
                  <a:ext uri="{FF2B5EF4-FFF2-40B4-BE49-F238E27FC236}">
                    <a16:creationId xmlns:a16="http://schemas.microsoft.com/office/drawing/2014/main" id="{018A4300-857F-8A0F-2163-4B31C03AE7DC}"/>
                  </a:ext>
                </a:extLst>
              </p:cNvPr>
              <p:cNvPicPr/>
              <p:nvPr/>
            </p:nvPicPr>
            <p:blipFill>
              <a:blip r:embed="rId11"/>
              <a:stretch>
                <a:fillRect/>
              </a:stretch>
            </p:blipFill>
            <p:spPr>
              <a:xfrm>
                <a:off x="9435873" y="5946508"/>
                <a:ext cx="1400040" cy="278280"/>
              </a:xfrm>
              <a:prstGeom prst="rect">
                <a:avLst/>
              </a:prstGeom>
            </p:spPr>
          </p:pic>
        </mc:Fallback>
      </mc:AlternateContent>
    </p:spTree>
    <p:extLst>
      <p:ext uri="{BB962C8B-B14F-4D97-AF65-F5344CB8AC3E}">
        <p14:creationId xmlns:p14="http://schemas.microsoft.com/office/powerpoint/2010/main" val="1210645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8">
            <a:extLst>
              <a:ext uri="{FF2B5EF4-FFF2-40B4-BE49-F238E27FC236}">
                <a16:creationId xmlns:a16="http://schemas.microsoft.com/office/drawing/2014/main" id="{9FD56FCA-CC06-4038-DB34-5F9992C42F4E}"/>
              </a:ext>
            </a:extLst>
          </p:cNvPr>
          <p:cNvSpPr>
            <a:spLocks noGrp="1"/>
          </p:cNvSpPr>
          <p:nvPr>
            <p:ph type="title"/>
          </p:nvPr>
        </p:nvSpPr>
        <p:spPr/>
        <p:txBody>
          <a:bodyPr/>
          <a:lstStyle/>
          <a:p>
            <a:r>
              <a:rPr lang="en-US" sz="3200" dirty="0"/>
              <a:t>Garfield(++) &amp; Co. (I): Keeping together ( and growing) the developers’ team…</a:t>
            </a:r>
          </a:p>
        </p:txBody>
      </p:sp>
      <p:pic>
        <p:nvPicPr>
          <p:cNvPr id="8" name="Content Placeholder 7">
            <a:extLst>
              <a:ext uri="{FF2B5EF4-FFF2-40B4-BE49-F238E27FC236}">
                <a16:creationId xmlns:a16="http://schemas.microsoft.com/office/drawing/2014/main" id="{581541C9-833E-F9D8-107B-EAFB3793BB32}"/>
              </a:ext>
            </a:extLst>
          </p:cNvPr>
          <p:cNvPicPr>
            <a:picLocks noGrp="1" noChangeAspect="1"/>
          </p:cNvPicPr>
          <p:nvPr>
            <p:ph idx="1"/>
          </p:nvPr>
        </p:nvPicPr>
        <p:blipFill>
          <a:blip r:embed="rId2"/>
          <a:stretch>
            <a:fillRect/>
          </a:stretch>
        </p:blipFill>
        <p:spPr>
          <a:xfrm>
            <a:off x="1330431" y="1273961"/>
            <a:ext cx="7273149" cy="3722806"/>
          </a:xfrm>
        </p:spPr>
      </p:pic>
      <p:sp>
        <p:nvSpPr>
          <p:cNvPr id="4" name="Date Placeholder 3">
            <a:extLst>
              <a:ext uri="{FF2B5EF4-FFF2-40B4-BE49-F238E27FC236}">
                <a16:creationId xmlns:a16="http://schemas.microsoft.com/office/drawing/2014/main" id="{E876FF98-D211-7B1E-0396-0861E903A844}"/>
              </a:ext>
            </a:extLst>
          </p:cNvPr>
          <p:cNvSpPr>
            <a:spLocks noGrp="1"/>
          </p:cNvSpPr>
          <p:nvPr>
            <p:ph type="dt" sz="half" idx="10"/>
          </p:nvPr>
        </p:nvSpPr>
        <p:spPr/>
        <p:txBody>
          <a:bodyPr/>
          <a:lstStyle/>
          <a:p>
            <a:r>
              <a:rPr lang="en-US"/>
              <a:t>September 11, 2024</a:t>
            </a:r>
            <a:endParaRPr lang="en-GB"/>
          </a:p>
        </p:txBody>
      </p:sp>
      <p:sp>
        <p:nvSpPr>
          <p:cNvPr id="5" name="Footer Placeholder 4">
            <a:extLst>
              <a:ext uri="{FF2B5EF4-FFF2-40B4-BE49-F238E27FC236}">
                <a16:creationId xmlns:a16="http://schemas.microsoft.com/office/drawing/2014/main" id="{489B490D-8292-8179-30F9-AA5497756EA0}"/>
              </a:ext>
            </a:extLst>
          </p:cNvPr>
          <p:cNvSpPr>
            <a:spLocks noGrp="1"/>
          </p:cNvSpPr>
          <p:nvPr>
            <p:ph type="ftr" sz="quarter" idx="11"/>
          </p:nvPr>
        </p:nvSpPr>
        <p:spPr/>
        <p:txBody>
          <a:bodyPr/>
          <a:lstStyle/>
          <a:p>
            <a:r>
              <a:rPr lang="pt-BR"/>
              <a:t>E. Oliveri, Gaseous Detector R&amp;D, RPC2024, Santiago De Compostela</a:t>
            </a:r>
            <a:endParaRPr lang="en-GB"/>
          </a:p>
        </p:txBody>
      </p:sp>
      <p:sp>
        <p:nvSpPr>
          <p:cNvPr id="6" name="Slide Number Placeholder 5">
            <a:extLst>
              <a:ext uri="{FF2B5EF4-FFF2-40B4-BE49-F238E27FC236}">
                <a16:creationId xmlns:a16="http://schemas.microsoft.com/office/drawing/2014/main" id="{DE00F4BF-D989-08BB-BDEC-313AAED0CC8E}"/>
              </a:ext>
            </a:extLst>
          </p:cNvPr>
          <p:cNvSpPr>
            <a:spLocks noGrp="1"/>
          </p:cNvSpPr>
          <p:nvPr>
            <p:ph type="sldNum" sz="quarter" idx="12"/>
          </p:nvPr>
        </p:nvSpPr>
        <p:spPr/>
        <p:txBody>
          <a:bodyPr/>
          <a:lstStyle/>
          <a:p>
            <a:fld id="{3FF70A94-11BE-41EF-9516-F69CAB9DD5AC}" type="slidenum">
              <a:rPr lang="en-GB" smtClean="0"/>
              <a:t>24</a:t>
            </a:fld>
            <a:endParaRPr lang="en-GB"/>
          </a:p>
        </p:txBody>
      </p:sp>
      <p:sp>
        <p:nvSpPr>
          <p:cNvPr id="10" name="TextBox 9">
            <a:extLst>
              <a:ext uri="{FF2B5EF4-FFF2-40B4-BE49-F238E27FC236}">
                <a16:creationId xmlns:a16="http://schemas.microsoft.com/office/drawing/2014/main" id="{E90AF1ED-9308-8077-F04C-192CC4484324}"/>
              </a:ext>
            </a:extLst>
          </p:cNvPr>
          <p:cNvSpPr txBox="1"/>
          <p:nvPr/>
        </p:nvSpPr>
        <p:spPr>
          <a:xfrm>
            <a:off x="1322267" y="6053927"/>
            <a:ext cx="6907212" cy="276999"/>
          </a:xfrm>
          <a:prstGeom prst="rect">
            <a:avLst/>
          </a:prstGeom>
          <a:noFill/>
        </p:spPr>
        <p:txBody>
          <a:bodyPr wrap="square">
            <a:spAutoFit/>
          </a:bodyPr>
          <a:lstStyle/>
          <a:p>
            <a:r>
              <a:rPr lang="en-US" sz="1200" b="1" dirty="0"/>
              <a:t>Garfield++</a:t>
            </a:r>
            <a:r>
              <a:rPr lang="en-US" sz="1200" dirty="0"/>
              <a:t>, Heinrich Schindler (CERN),  https://indico.in2p3.fr/event/20627/contributions/94392/</a:t>
            </a:r>
          </a:p>
        </p:txBody>
      </p:sp>
      <p:pic>
        <p:nvPicPr>
          <p:cNvPr id="25" name="Picture 24">
            <a:extLst>
              <a:ext uri="{FF2B5EF4-FFF2-40B4-BE49-F238E27FC236}">
                <a16:creationId xmlns:a16="http://schemas.microsoft.com/office/drawing/2014/main" id="{DD44EFB4-B694-C6CB-6D81-2790E3D4EF67}"/>
              </a:ext>
            </a:extLst>
          </p:cNvPr>
          <p:cNvPicPr>
            <a:picLocks noChangeAspect="1"/>
          </p:cNvPicPr>
          <p:nvPr/>
        </p:nvPicPr>
        <p:blipFill>
          <a:blip r:embed="rId3"/>
          <a:stretch>
            <a:fillRect/>
          </a:stretch>
        </p:blipFill>
        <p:spPr>
          <a:xfrm>
            <a:off x="9266418" y="1015589"/>
            <a:ext cx="2168902" cy="5315337"/>
          </a:xfrm>
          <a:prstGeom prst="rect">
            <a:avLst/>
          </a:prstGeom>
        </p:spPr>
      </p:pic>
      <mc:AlternateContent xmlns:mc="http://schemas.openxmlformats.org/markup-compatibility/2006" xmlns:p14="http://schemas.microsoft.com/office/powerpoint/2010/main">
        <mc:Choice Requires="p14">
          <p:contentPart p14:bwMode="auto" r:id="rId4">
            <p14:nvContentPartPr>
              <p14:cNvPr id="26" name="Ink 25">
                <a:extLst>
                  <a:ext uri="{FF2B5EF4-FFF2-40B4-BE49-F238E27FC236}">
                    <a16:creationId xmlns:a16="http://schemas.microsoft.com/office/drawing/2014/main" id="{DE52737C-7814-5D26-2BFE-3B2867B01E67}"/>
                  </a:ext>
                </a:extLst>
              </p14:cNvPr>
              <p14:cNvContentPartPr/>
              <p14:nvPr/>
            </p14:nvContentPartPr>
            <p14:xfrm>
              <a:off x="9431410" y="5805027"/>
              <a:ext cx="878400" cy="45360"/>
            </p14:xfrm>
          </p:contentPart>
        </mc:Choice>
        <mc:Fallback xmlns="">
          <p:pic>
            <p:nvPicPr>
              <p:cNvPr id="26" name="Ink 25">
                <a:extLst>
                  <a:ext uri="{FF2B5EF4-FFF2-40B4-BE49-F238E27FC236}">
                    <a16:creationId xmlns:a16="http://schemas.microsoft.com/office/drawing/2014/main" id="{DE52737C-7814-5D26-2BFE-3B2867B01E67}"/>
                  </a:ext>
                </a:extLst>
              </p:cNvPr>
              <p:cNvPicPr/>
              <p:nvPr/>
            </p:nvPicPr>
            <p:blipFill>
              <a:blip r:embed="rId5"/>
              <a:stretch>
                <a:fillRect/>
              </a:stretch>
            </p:blipFill>
            <p:spPr>
              <a:xfrm>
                <a:off x="9377410" y="5697027"/>
                <a:ext cx="986040" cy="2610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27" name="Ink 26">
                <a:extLst>
                  <a:ext uri="{FF2B5EF4-FFF2-40B4-BE49-F238E27FC236}">
                    <a16:creationId xmlns:a16="http://schemas.microsoft.com/office/drawing/2014/main" id="{7F7C81E7-4C3C-5F5F-13F8-DD24B44D279C}"/>
                  </a:ext>
                </a:extLst>
              </p14:cNvPr>
              <p14:cNvContentPartPr/>
              <p14:nvPr/>
            </p14:nvContentPartPr>
            <p14:xfrm>
              <a:off x="9378130" y="5263587"/>
              <a:ext cx="1162800" cy="36720"/>
            </p14:xfrm>
          </p:contentPart>
        </mc:Choice>
        <mc:Fallback xmlns="">
          <p:pic>
            <p:nvPicPr>
              <p:cNvPr id="27" name="Ink 26">
                <a:extLst>
                  <a:ext uri="{FF2B5EF4-FFF2-40B4-BE49-F238E27FC236}">
                    <a16:creationId xmlns:a16="http://schemas.microsoft.com/office/drawing/2014/main" id="{7F7C81E7-4C3C-5F5F-13F8-DD24B44D279C}"/>
                  </a:ext>
                </a:extLst>
              </p:cNvPr>
              <p:cNvPicPr/>
              <p:nvPr/>
            </p:nvPicPr>
            <p:blipFill>
              <a:blip r:embed="rId7"/>
              <a:stretch>
                <a:fillRect/>
              </a:stretch>
            </p:blipFill>
            <p:spPr>
              <a:xfrm>
                <a:off x="9324130" y="5155587"/>
                <a:ext cx="1270440" cy="25236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28" name="Ink 27">
                <a:extLst>
                  <a:ext uri="{FF2B5EF4-FFF2-40B4-BE49-F238E27FC236}">
                    <a16:creationId xmlns:a16="http://schemas.microsoft.com/office/drawing/2014/main" id="{F4A86158-EF97-5E78-D87A-B480B7806367}"/>
                  </a:ext>
                </a:extLst>
              </p14:cNvPr>
              <p14:cNvContentPartPr/>
              <p14:nvPr/>
            </p14:nvContentPartPr>
            <p14:xfrm>
              <a:off x="9369130" y="3257667"/>
              <a:ext cx="1084680" cy="9360"/>
            </p14:xfrm>
          </p:contentPart>
        </mc:Choice>
        <mc:Fallback xmlns="">
          <p:pic>
            <p:nvPicPr>
              <p:cNvPr id="28" name="Ink 27">
                <a:extLst>
                  <a:ext uri="{FF2B5EF4-FFF2-40B4-BE49-F238E27FC236}">
                    <a16:creationId xmlns:a16="http://schemas.microsoft.com/office/drawing/2014/main" id="{F4A86158-EF97-5E78-D87A-B480B7806367}"/>
                  </a:ext>
                </a:extLst>
              </p:cNvPr>
              <p:cNvPicPr/>
              <p:nvPr/>
            </p:nvPicPr>
            <p:blipFill>
              <a:blip r:embed="rId9"/>
              <a:stretch>
                <a:fillRect/>
              </a:stretch>
            </p:blipFill>
            <p:spPr>
              <a:xfrm>
                <a:off x="9315490" y="3149667"/>
                <a:ext cx="1192320" cy="225000"/>
              </a:xfrm>
              <a:prstGeom prst="rect">
                <a:avLst/>
              </a:prstGeom>
            </p:spPr>
          </p:pic>
        </mc:Fallback>
      </mc:AlternateContent>
      <p:pic>
        <p:nvPicPr>
          <p:cNvPr id="30" name="Picture 29" descr="A yellow smiley face with black eyes&#10;&#10;Description automatically generated">
            <a:extLst>
              <a:ext uri="{FF2B5EF4-FFF2-40B4-BE49-F238E27FC236}">
                <a16:creationId xmlns:a16="http://schemas.microsoft.com/office/drawing/2014/main" id="{B0416BE0-1DEA-A9FB-DAED-3A9E856953AF}"/>
              </a:ext>
            </a:extLst>
          </p:cNvPr>
          <p:cNvPicPr>
            <a:picLocks noChangeAspect="1"/>
          </p:cNvPicPr>
          <p:nvPr/>
        </p:nvPicPr>
        <p:blipFill>
          <a:blip r:embed="rId10">
            <a:clrChange>
              <a:clrFrom>
                <a:srgbClr val="FFFFFF"/>
              </a:clrFrom>
              <a:clrTo>
                <a:srgbClr val="FFFFFF">
                  <a:alpha val="0"/>
                </a:srgbClr>
              </a:clrTo>
            </a:clrChange>
          </a:blip>
          <a:stretch>
            <a:fillRect/>
          </a:stretch>
        </p:blipFill>
        <p:spPr>
          <a:xfrm rot="1221499">
            <a:off x="10355624" y="2827308"/>
            <a:ext cx="860717" cy="860717"/>
          </a:xfrm>
          <a:prstGeom prst="rect">
            <a:avLst/>
          </a:prstGeom>
        </p:spPr>
      </p:pic>
      <p:pic>
        <p:nvPicPr>
          <p:cNvPr id="32" name="Picture 31">
            <a:extLst>
              <a:ext uri="{FF2B5EF4-FFF2-40B4-BE49-F238E27FC236}">
                <a16:creationId xmlns:a16="http://schemas.microsoft.com/office/drawing/2014/main" id="{65266714-6D3A-FEB2-389B-67CF0E812FFF}"/>
              </a:ext>
            </a:extLst>
          </p:cNvPr>
          <p:cNvPicPr>
            <a:picLocks noChangeAspect="1"/>
          </p:cNvPicPr>
          <p:nvPr/>
        </p:nvPicPr>
        <p:blipFill>
          <a:blip r:embed="rId11">
            <a:extLst>
              <a:ext uri="{BEBA8EAE-BF5A-486C-A8C5-ECC9F3942E4B}">
                <a14:imgProps xmlns:a14="http://schemas.microsoft.com/office/drawing/2010/main">
                  <a14:imgLayer r:embed="rId12">
                    <a14:imgEffect>
                      <a14:sharpenSoften amount="25000"/>
                    </a14:imgEffect>
                  </a14:imgLayer>
                </a14:imgProps>
              </a:ext>
            </a:extLst>
          </a:blip>
          <a:stretch>
            <a:fillRect/>
          </a:stretch>
        </p:blipFill>
        <p:spPr>
          <a:xfrm>
            <a:off x="1788566" y="5110842"/>
            <a:ext cx="3830896" cy="860717"/>
          </a:xfrm>
          <a:prstGeom prst="rect">
            <a:avLst/>
          </a:prstGeom>
        </p:spPr>
      </p:pic>
      <p:pic>
        <p:nvPicPr>
          <p:cNvPr id="10242" name="Picture 2" descr="A person in a brown shirt&#10;&#10;Description automatically generated">
            <a:extLst>
              <a:ext uri="{FF2B5EF4-FFF2-40B4-BE49-F238E27FC236}">
                <a16:creationId xmlns:a16="http://schemas.microsoft.com/office/drawing/2014/main" id="{4696FD17-5DD3-67D7-E3B9-A9C8F2C434C5}"/>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0601264" y="5569677"/>
            <a:ext cx="651919" cy="651919"/>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descr="A person with a mustache and glasses&#10;&#10;Description automatically generated">
            <a:extLst>
              <a:ext uri="{FF2B5EF4-FFF2-40B4-BE49-F238E27FC236}">
                <a16:creationId xmlns:a16="http://schemas.microsoft.com/office/drawing/2014/main" id="{B53317C5-74C4-2631-5F02-AB2FBA999670}"/>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633389" y="5353085"/>
            <a:ext cx="654058" cy="659554"/>
          </a:xfrm>
          <a:prstGeom prst="rect">
            <a:avLst/>
          </a:prstGeom>
          <a:noFill/>
          <a:extLst>
            <a:ext uri="{909E8E84-426E-40DD-AFC4-6F175D3DCCD1}">
              <a14:hiddenFill xmlns:a14="http://schemas.microsoft.com/office/drawing/2010/main">
                <a:solidFill>
                  <a:srgbClr val="FFFFFF"/>
                </a:solidFill>
              </a14:hiddenFill>
            </a:ext>
          </a:extLst>
        </p:spPr>
      </p:pic>
      <p:pic>
        <p:nvPicPr>
          <p:cNvPr id="10246" name="Picture 6" descr="A grey person with a white background&#10;&#10;Description automatically generated">
            <a:extLst>
              <a:ext uri="{FF2B5EF4-FFF2-40B4-BE49-F238E27FC236}">
                <a16:creationId xmlns:a16="http://schemas.microsoft.com/office/drawing/2014/main" id="{7C0DBBBB-7E45-889B-EBEC-2E99277A32C3}"/>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044052" y="4789065"/>
            <a:ext cx="707981" cy="643555"/>
          </a:xfrm>
          <a:prstGeom prst="rect">
            <a:avLst/>
          </a:prstGeom>
          <a:noFill/>
          <a:extLst>
            <a:ext uri="{909E8E84-426E-40DD-AFC4-6F175D3DCCD1}">
              <a14:hiddenFill xmlns:a14="http://schemas.microsoft.com/office/drawing/2010/main">
                <a:solidFill>
                  <a:srgbClr val="FFFFFF"/>
                </a:solidFill>
              </a14:hiddenFill>
            </a:ext>
          </a:extLst>
        </p:spPr>
      </p:pic>
      <p:pic>
        <p:nvPicPr>
          <p:cNvPr id="10248" name="Picture 8">
            <a:extLst>
              <a:ext uri="{FF2B5EF4-FFF2-40B4-BE49-F238E27FC236}">
                <a16:creationId xmlns:a16="http://schemas.microsoft.com/office/drawing/2014/main" id="{FE9290D5-6BBB-FA34-EAE4-79565C9BF609}"/>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918666" y="5118893"/>
            <a:ext cx="702861" cy="844614"/>
          </a:xfrm>
          <a:prstGeom prst="rect">
            <a:avLst/>
          </a:prstGeom>
          <a:noFill/>
          <a:extLst>
            <a:ext uri="{909E8E84-426E-40DD-AFC4-6F175D3DCCD1}">
              <a14:hiddenFill xmlns:a14="http://schemas.microsoft.com/office/drawing/2010/main">
                <a:solidFill>
                  <a:srgbClr val="FFFFFF"/>
                </a:solidFill>
              </a14:hiddenFill>
            </a:ext>
          </a:extLst>
        </p:spPr>
      </p:pic>
      <p:pic>
        <p:nvPicPr>
          <p:cNvPr id="10250" name="Picture 10" descr="A person with short brown hair wearing a blue and white striped shirt&#10;&#10;Description automatically generated">
            <a:extLst>
              <a:ext uri="{FF2B5EF4-FFF2-40B4-BE49-F238E27FC236}">
                <a16:creationId xmlns:a16="http://schemas.microsoft.com/office/drawing/2014/main" id="{109A0560-ED30-7109-8618-3814D772DED8}"/>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8658310" y="4944850"/>
            <a:ext cx="552252" cy="734600"/>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33" descr="A person with dark hair wearing a vest&#10;&#10;Description automatically generated">
            <a:extLst>
              <a:ext uri="{FF2B5EF4-FFF2-40B4-BE49-F238E27FC236}">
                <a16:creationId xmlns:a16="http://schemas.microsoft.com/office/drawing/2014/main" id="{5EC524C1-CD81-3C15-DFB1-1FFAF85C89E8}"/>
              </a:ext>
            </a:extLst>
          </p:cNvPr>
          <p:cNvPicPr>
            <a:picLocks noChangeAspect="1"/>
          </p:cNvPicPr>
          <p:nvPr/>
        </p:nvPicPr>
        <p:blipFill>
          <a:blip r:embed="rId18"/>
          <a:stretch>
            <a:fillRect/>
          </a:stretch>
        </p:blipFill>
        <p:spPr>
          <a:xfrm>
            <a:off x="6548666" y="5346427"/>
            <a:ext cx="654058" cy="654058"/>
          </a:xfrm>
          <a:prstGeom prst="rect">
            <a:avLst/>
          </a:prstGeom>
        </p:spPr>
      </p:pic>
      <p:pic>
        <p:nvPicPr>
          <p:cNvPr id="36" name="Picture 35" descr="A person with a beard and mustache&#10;&#10;Description automatically generated">
            <a:extLst>
              <a:ext uri="{FF2B5EF4-FFF2-40B4-BE49-F238E27FC236}">
                <a16:creationId xmlns:a16="http://schemas.microsoft.com/office/drawing/2014/main" id="{8A439671-11FA-3238-5ED0-ED73A3D0E281}"/>
              </a:ext>
            </a:extLst>
          </p:cNvPr>
          <p:cNvPicPr>
            <a:picLocks noChangeAspect="1"/>
          </p:cNvPicPr>
          <p:nvPr/>
        </p:nvPicPr>
        <p:blipFill>
          <a:blip r:embed="rId19"/>
          <a:stretch>
            <a:fillRect/>
          </a:stretch>
        </p:blipFill>
        <p:spPr>
          <a:xfrm>
            <a:off x="8558632" y="2950899"/>
            <a:ext cx="656430" cy="656430"/>
          </a:xfrm>
          <a:prstGeom prst="rect">
            <a:avLst/>
          </a:prstGeom>
        </p:spPr>
      </p:pic>
      <p:pic>
        <p:nvPicPr>
          <p:cNvPr id="38" name="Picture 37" descr="A cartoon of a cat lying down&#10;&#10;Description automatically generated">
            <a:extLst>
              <a:ext uri="{FF2B5EF4-FFF2-40B4-BE49-F238E27FC236}">
                <a16:creationId xmlns:a16="http://schemas.microsoft.com/office/drawing/2014/main" id="{B386C4F8-F654-371C-466A-296F9C2B653A}"/>
              </a:ext>
            </a:extLst>
          </p:cNvPr>
          <p:cNvPicPr>
            <a:picLocks noChangeAspect="1"/>
          </p:cNvPicPr>
          <p:nvPr/>
        </p:nvPicPr>
        <p:blipFill>
          <a:blip r:embed="rId20"/>
          <a:stretch>
            <a:fillRect/>
          </a:stretch>
        </p:blipFill>
        <p:spPr>
          <a:xfrm>
            <a:off x="431004" y="1534174"/>
            <a:ext cx="891263" cy="537729"/>
          </a:xfrm>
          <a:prstGeom prst="rect">
            <a:avLst/>
          </a:prstGeom>
        </p:spPr>
      </p:pic>
      <mc:AlternateContent xmlns:mc="http://schemas.openxmlformats.org/markup-compatibility/2006" xmlns:p14="http://schemas.microsoft.com/office/powerpoint/2010/main">
        <mc:Choice Requires="p14">
          <p:contentPart p14:bwMode="auto" r:id="rId21">
            <p14:nvContentPartPr>
              <p14:cNvPr id="39" name="Ink 38">
                <a:extLst>
                  <a:ext uri="{FF2B5EF4-FFF2-40B4-BE49-F238E27FC236}">
                    <a16:creationId xmlns:a16="http://schemas.microsoft.com/office/drawing/2014/main" id="{C22E22FC-594A-21F3-DB62-059DE6DEDDD8}"/>
                  </a:ext>
                </a:extLst>
              </p14:cNvPr>
              <p14:cNvContentPartPr/>
              <p14:nvPr/>
            </p14:nvContentPartPr>
            <p14:xfrm>
              <a:off x="3399753" y="5184028"/>
              <a:ext cx="475560" cy="18360"/>
            </p14:xfrm>
          </p:contentPart>
        </mc:Choice>
        <mc:Fallback xmlns="">
          <p:pic>
            <p:nvPicPr>
              <p:cNvPr id="39" name="Ink 38">
                <a:extLst>
                  <a:ext uri="{FF2B5EF4-FFF2-40B4-BE49-F238E27FC236}">
                    <a16:creationId xmlns:a16="http://schemas.microsoft.com/office/drawing/2014/main" id="{C22E22FC-594A-21F3-DB62-059DE6DEDDD8}"/>
                  </a:ext>
                </a:extLst>
              </p:cNvPr>
              <p:cNvPicPr/>
              <p:nvPr/>
            </p:nvPicPr>
            <p:blipFill>
              <a:blip r:embed="rId22"/>
              <a:stretch>
                <a:fillRect/>
              </a:stretch>
            </p:blipFill>
            <p:spPr>
              <a:xfrm>
                <a:off x="3346113" y="5076388"/>
                <a:ext cx="583200" cy="23400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40" name="Ink 39">
                <a:extLst>
                  <a:ext uri="{FF2B5EF4-FFF2-40B4-BE49-F238E27FC236}">
                    <a16:creationId xmlns:a16="http://schemas.microsoft.com/office/drawing/2014/main" id="{71A5CF69-24FE-267E-066B-B6DF24052640}"/>
                  </a:ext>
                </a:extLst>
              </p14:cNvPr>
              <p14:cNvContentPartPr/>
              <p14:nvPr/>
            </p14:nvContentPartPr>
            <p14:xfrm>
              <a:off x="2822673" y="5503708"/>
              <a:ext cx="643680" cy="360"/>
            </p14:xfrm>
          </p:contentPart>
        </mc:Choice>
        <mc:Fallback xmlns="">
          <p:pic>
            <p:nvPicPr>
              <p:cNvPr id="40" name="Ink 39">
                <a:extLst>
                  <a:ext uri="{FF2B5EF4-FFF2-40B4-BE49-F238E27FC236}">
                    <a16:creationId xmlns:a16="http://schemas.microsoft.com/office/drawing/2014/main" id="{71A5CF69-24FE-267E-066B-B6DF24052640}"/>
                  </a:ext>
                </a:extLst>
              </p:cNvPr>
              <p:cNvPicPr/>
              <p:nvPr/>
            </p:nvPicPr>
            <p:blipFill>
              <a:blip r:embed="rId24"/>
              <a:stretch>
                <a:fillRect/>
              </a:stretch>
            </p:blipFill>
            <p:spPr>
              <a:xfrm>
                <a:off x="2769033" y="5395708"/>
                <a:ext cx="75132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41" name="Ink 40">
                <a:extLst>
                  <a:ext uri="{FF2B5EF4-FFF2-40B4-BE49-F238E27FC236}">
                    <a16:creationId xmlns:a16="http://schemas.microsoft.com/office/drawing/2014/main" id="{A93B2052-1A08-8A79-A12E-8C545C94834E}"/>
                  </a:ext>
                </a:extLst>
              </p14:cNvPr>
              <p14:cNvContentPartPr/>
              <p14:nvPr/>
            </p14:nvContentPartPr>
            <p14:xfrm>
              <a:off x="3159993" y="5796748"/>
              <a:ext cx="2298960" cy="36000"/>
            </p14:xfrm>
          </p:contentPart>
        </mc:Choice>
        <mc:Fallback xmlns="">
          <p:pic>
            <p:nvPicPr>
              <p:cNvPr id="41" name="Ink 40">
                <a:extLst>
                  <a:ext uri="{FF2B5EF4-FFF2-40B4-BE49-F238E27FC236}">
                    <a16:creationId xmlns:a16="http://schemas.microsoft.com/office/drawing/2014/main" id="{A93B2052-1A08-8A79-A12E-8C545C94834E}"/>
                  </a:ext>
                </a:extLst>
              </p:cNvPr>
              <p:cNvPicPr/>
              <p:nvPr/>
            </p:nvPicPr>
            <p:blipFill>
              <a:blip r:embed="rId26"/>
              <a:stretch>
                <a:fillRect/>
              </a:stretch>
            </p:blipFill>
            <p:spPr>
              <a:xfrm>
                <a:off x="3105993" y="5688748"/>
                <a:ext cx="2406600" cy="251640"/>
              </a:xfrm>
              <a:prstGeom prst="rect">
                <a:avLst/>
              </a:prstGeom>
            </p:spPr>
          </p:pic>
        </mc:Fallback>
      </mc:AlternateContent>
      <p:pic>
        <p:nvPicPr>
          <p:cNvPr id="3" name="Picture 2" descr="A drawing of a person and a graph&#10;&#10;Description automatically generated">
            <a:extLst>
              <a:ext uri="{FF2B5EF4-FFF2-40B4-BE49-F238E27FC236}">
                <a16:creationId xmlns:a16="http://schemas.microsoft.com/office/drawing/2014/main" id="{67EDE25F-78F6-0C1F-F1D7-7EF4FFB10166}"/>
              </a:ext>
            </a:extLst>
          </p:cNvPr>
          <p:cNvPicPr>
            <a:picLocks noChangeAspect="1"/>
          </p:cNvPicPr>
          <p:nvPr/>
        </p:nvPicPr>
        <p:blipFill>
          <a:blip r:embed="rId27"/>
          <a:stretch>
            <a:fillRect/>
          </a:stretch>
        </p:blipFill>
        <p:spPr>
          <a:xfrm>
            <a:off x="7041760" y="2184878"/>
            <a:ext cx="1263010" cy="1263010"/>
          </a:xfrm>
          <a:prstGeom prst="rect">
            <a:avLst/>
          </a:prstGeom>
        </p:spPr>
      </p:pic>
    </p:spTree>
    <p:extLst>
      <p:ext uri="{BB962C8B-B14F-4D97-AF65-F5344CB8AC3E}">
        <p14:creationId xmlns:p14="http://schemas.microsoft.com/office/powerpoint/2010/main" val="22336746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3B1C7D-BFB3-E370-00CA-CE82BF1CD5E2}"/>
              </a:ext>
            </a:extLst>
          </p:cNvPr>
          <p:cNvSpPr>
            <a:spLocks noGrp="1"/>
          </p:cNvSpPr>
          <p:nvPr>
            <p:ph type="title"/>
          </p:nvPr>
        </p:nvSpPr>
        <p:spPr/>
        <p:txBody>
          <a:bodyPr/>
          <a:lstStyle/>
          <a:p>
            <a:r>
              <a:rPr lang="en-US" sz="2800" dirty="0"/>
              <a:t>Valorize the work of research groups: the Penning Transfer</a:t>
            </a:r>
          </a:p>
        </p:txBody>
      </p:sp>
      <p:pic>
        <p:nvPicPr>
          <p:cNvPr id="8" name="Content Placeholder 7">
            <a:extLst>
              <a:ext uri="{FF2B5EF4-FFF2-40B4-BE49-F238E27FC236}">
                <a16:creationId xmlns:a16="http://schemas.microsoft.com/office/drawing/2014/main" id="{070F7767-2511-59E5-AAC6-DB6B99EE359C}"/>
              </a:ext>
            </a:extLst>
          </p:cNvPr>
          <p:cNvPicPr>
            <a:picLocks noGrp="1" noChangeAspect="1"/>
          </p:cNvPicPr>
          <p:nvPr>
            <p:ph idx="1"/>
          </p:nvPr>
        </p:nvPicPr>
        <p:blipFill>
          <a:blip r:embed="rId2"/>
          <a:stretch>
            <a:fillRect/>
          </a:stretch>
        </p:blipFill>
        <p:spPr>
          <a:xfrm>
            <a:off x="4165523" y="1490775"/>
            <a:ext cx="3461698" cy="2597365"/>
          </a:xfrm>
        </p:spPr>
      </p:pic>
      <p:sp>
        <p:nvSpPr>
          <p:cNvPr id="4" name="Date Placeholder 3">
            <a:extLst>
              <a:ext uri="{FF2B5EF4-FFF2-40B4-BE49-F238E27FC236}">
                <a16:creationId xmlns:a16="http://schemas.microsoft.com/office/drawing/2014/main" id="{78334BAF-CC7E-D267-FB11-82F3EA786B18}"/>
              </a:ext>
            </a:extLst>
          </p:cNvPr>
          <p:cNvSpPr>
            <a:spLocks noGrp="1"/>
          </p:cNvSpPr>
          <p:nvPr>
            <p:ph type="dt" sz="half" idx="10"/>
          </p:nvPr>
        </p:nvSpPr>
        <p:spPr/>
        <p:txBody>
          <a:bodyPr/>
          <a:lstStyle/>
          <a:p>
            <a:r>
              <a:rPr lang="en-US"/>
              <a:t>September 11, 2024</a:t>
            </a:r>
            <a:endParaRPr lang="en-GB"/>
          </a:p>
        </p:txBody>
      </p:sp>
      <p:sp>
        <p:nvSpPr>
          <p:cNvPr id="5" name="Footer Placeholder 4">
            <a:extLst>
              <a:ext uri="{FF2B5EF4-FFF2-40B4-BE49-F238E27FC236}">
                <a16:creationId xmlns:a16="http://schemas.microsoft.com/office/drawing/2014/main" id="{F4897BF3-303D-2FA9-7751-844142B78055}"/>
              </a:ext>
            </a:extLst>
          </p:cNvPr>
          <p:cNvSpPr>
            <a:spLocks noGrp="1"/>
          </p:cNvSpPr>
          <p:nvPr>
            <p:ph type="ftr" sz="quarter" idx="11"/>
          </p:nvPr>
        </p:nvSpPr>
        <p:spPr/>
        <p:txBody>
          <a:bodyPr/>
          <a:lstStyle/>
          <a:p>
            <a:r>
              <a:rPr lang="pt-BR"/>
              <a:t>E. Oliveri, Gaseous Detector R&amp;D, RPC2024, Santiago De Compostela</a:t>
            </a:r>
            <a:endParaRPr lang="en-GB"/>
          </a:p>
        </p:txBody>
      </p:sp>
      <p:sp>
        <p:nvSpPr>
          <p:cNvPr id="6" name="Slide Number Placeholder 5">
            <a:extLst>
              <a:ext uri="{FF2B5EF4-FFF2-40B4-BE49-F238E27FC236}">
                <a16:creationId xmlns:a16="http://schemas.microsoft.com/office/drawing/2014/main" id="{EEA42280-EB15-4261-1F84-906E0E46D1D8}"/>
              </a:ext>
            </a:extLst>
          </p:cNvPr>
          <p:cNvSpPr>
            <a:spLocks noGrp="1"/>
          </p:cNvSpPr>
          <p:nvPr>
            <p:ph type="sldNum" sz="quarter" idx="12"/>
          </p:nvPr>
        </p:nvSpPr>
        <p:spPr/>
        <p:txBody>
          <a:bodyPr/>
          <a:lstStyle/>
          <a:p>
            <a:fld id="{3FF70A94-11BE-41EF-9516-F69CAB9DD5AC}" type="slidenum">
              <a:rPr lang="en-GB" smtClean="0"/>
              <a:t>25</a:t>
            </a:fld>
            <a:endParaRPr lang="en-GB"/>
          </a:p>
        </p:txBody>
      </p:sp>
      <p:pic>
        <p:nvPicPr>
          <p:cNvPr id="10" name="Picture 9">
            <a:extLst>
              <a:ext uri="{FF2B5EF4-FFF2-40B4-BE49-F238E27FC236}">
                <a16:creationId xmlns:a16="http://schemas.microsoft.com/office/drawing/2014/main" id="{DA6EFFA6-0DC0-3C0F-C593-43C8C158B2C6}"/>
              </a:ext>
            </a:extLst>
          </p:cNvPr>
          <p:cNvPicPr>
            <a:picLocks noChangeAspect="1"/>
          </p:cNvPicPr>
          <p:nvPr/>
        </p:nvPicPr>
        <p:blipFill>
          <a:blip r:embed="rId3"/>
          <a:stretch>
            <a:fillRect/>
          </a:stretch>
        </p:blipFill>
        <p:spPr>
          <a:xfrm>
            <a:off x="205337" y="1494391"/>
            <a:ext cx="3831614" cy="2874918"/>
          </a:xfrm>
          <a:prstGeom prst="rect">
            <a:avLst/>
          </a:prstGeom>
        </p:spPr>
      </p:pic>
      <p:pic>
        <p:nvPicPr>
          <p:cNvPr id="14" name="Picture 13">
            <a:extLst>
              <a:ext uri="{FF2B5EF4-FFF2-40B4-BE49-F238E27FC236}">
                <a16:creationId xmlns:a16="http://schemas.microsoft.com/office/drawing/2014/main" id="{4A5341D7-DD0D-7B32-08DF-CB0DCF631625}"/>
              </a:ext>
            </a:extLst>
          </p:cNvPr>
          <p:cNvPicPr>
            <a:picLocks noChangeAspect="1"/>
          </p:cNvPicPr>
          <p:nvPr/>
        </p:nvPicPr>
        <p:blipFill>
          <a:blip r:embed="rId4"/>
          <a:stretch>
            <a:fillRect/>
          </a:stretch>
        </p:blipFill>
        <p:spPr>
          <a:xfrm>
            <a:off x="7755794" y="1365287"/>
            <a:ext cx="4014641" cy="2722853"/>
          </a:xfrm>
          <a:prstGeom prst="rect">
            <a:avLst/>
          </a:prstGeom>
        </p:spPr>
      </p:pic>
      <p:pic>
        <p:nvPicPr>
          <p:cNvPr id="15" name="Picture 14">
            <a:extLst>
              <a:ext uri="{FF2B5EF4-FFF2-40B4-BE49-F238E27FC236}">
                <a16:creationId xmlns:a16="http://schemas.microsoft.com/office/drawing/2014/main" id="{97869BFA-E83C-9C99-E7F5-67B215837533}"/>
              </a:ext>
            </a:extLst>
          </p:cNvPr>
          <p:cNvPicPr>
            <a:picLocks noChangeAspect="1"/>
          </p:cNvPicPr>
          <p:nvPr/>
        </p:nvPicPr>
        <p:blipFill rotWithShape="1">
          <a:blip r:embed="rId4"/>
          <a:srcRect t="45568" r="36079" b="38946"/>
          <a:stretch/>
        </p:blipFill>
        <p:spPr>
          <a:xfrm>
            <a:off x="2103423" y="4734315"/>
            <a:ext cx="7659692" cy="1258588"/>
          </a:xfrm>
          <a:prstGeom prst="rect">
            <a:avLst/>
          </a:prstGeom>
        </p:spPr>
      </p:pic>
    </p:spTree>
    <p:extLst>
      <p:ext uri="{BB962C8B-B14F-4D97-AF65-F5344CB8AC3E}">
        <p14:creationId xmlns:p14="http://schemas.microsoft.com/office/powerpoint/2010/main" val="220618638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3B1C7D-BFB3-E370-00CA-CE82BF1CD5E2}"/>
              </a:ext>
            </a:extLst>
          </p:cNvPr>
          <p:cNvSpPr>
            <a:spLocks noGrp="1"/>
          </p:cNvSpPr>
          <p:nvPr>
            <p:ph type="title"/>
          </p:nvPr>
        </p:nvSpPr>
        <p:spPr/>
        <p:txBody>
          <a:bodyPr/>
          <a:lstStyle/>
          <a:p>
            <a:r>
              <a:rPr lang="en-US" sz="2800" dirty="0"/>
              <a:t>Valorize the work of research groups: Cluster ions (and mobility)</a:t>
            </a:r>
          </a:p>
        </p:txBody>
      </p:sp>
      <p:sp>
        <p:nvSpPr>
          <p:cNvPr id="4" name="Date Placeholder 3">
            <a:extLst>
              <a:ext uri="{FF2B5EF4-FFF2-40B4-BE49-F238E27FC236}">
                <a16:creationId xmlns:a16="http://schemas.microsoft.com/office/drawing/2014/main" id="{78334BAF-CC7E-D267-FB11-82F3EA786B18}"/>
              </a:ext>
            </a:extLst>
          </p:cNvPr>
          <p:cNvSpPr>
            <a:spLocks noGrp="1"/>
          </p:cNvSpPr>
          <p:nvPr>
            <p:ph type="dt" sz="half" idx="10"/>
          </p:nvPr>
        </p:nvSpPr>
        <p:spPr/>
        <p:txBody>
          <a:bodyPr/>
          <a:lstStyle/>
          <a:p>
            <a:r>
              <a:rPr lang="en-US"/>
              <a:t>September 11, 2024</a:t>
            </a:r>
            <a:endParaRPr lang="en-GB"/>
          </a:p>
        </p:txBody>
      </p:sp>
      <p:sp>
        <p:nvSpPr>
          <p:cNvPr id="5" name="Footer Placeholder 4">
            <a:extLst>
              <a:ext uri="{FF2B5EF4-FFF2-40B4-BE49-F238E27FC236}">
                <a16:creationId xmlns:a16="http://schemas.microsoft.com/office/drawing/2014/main" id="{F4897BF3-303D-2FA9-7751-844142B78055}"/>
              </a:ext>
            </a:extLst>
          </p:cNvPr>
          <p:cNvSpPr>
            <a:spLocks noGrp="1"/>
          </p:cNvSpPr>
          <p:nvPr>
            <p:ph type="ftr" sz="quarter" idx="11"/>
          </p:nvPr>
        </p:nvSpPr>
        <p:spPr/>
        <p:txBody>
          <a:bodyPr/>
          <a:lstStyle/>
          <a:p>
            <a:r>
              <a:rPr lang="pt-BR"/>
              <a:t>E. Oliveri, Gaseous Detector R&amp;D, RPC2024, Santiago De Compostela</a:t>
            </a:r>
            <a:endParaRPr lang="en-GB"/>
          </a:p>
        </p:txBody>
      </p:sp>
      <p:sp>
        <p:nvSpPr>
          <p:cNvPr id="6" name="Slide Number Placeholder 5">
            <a:extLst>
              <a:ext uri="{FF2B5EF4-FFF2-40B4-BE49-F238E27FC236}">
                <a16:creationId xmlns:a16="http://schemas.microsoft.com/office/drawing/2014/main" id="{EEA42280-EB15-4261-1F84-906E0E46D1D8}"/>
              </a:ext>
            </a:extLst>
          </p:cNvPr>
          <p:cNvSpPr>
            <a:spLocks noGrp="1"/>
          </p:cNvSpPr>
          <p:nvPr>
            <p:ph type="sldNum" sz="quarter" idx="12"/>
          </p:nvPr>
        </p:nvSpPr>
        <p:spPr/>
        <p:txBody>
          <a:bodyPr/>
          <a:lstStyle/>
          <a:p>
            <a:fld id="{3FF70A94-11BE-41EF-9516-F69CAB9DD5AC}" type="slidenum">
              <a:rPr lang="en-GB" smtClean="0"/>
              <a:t>26</a:t>
            </a:fld>
            <a:endParaRPr lang="en-GB"/>
          </a:p>
        </p:txBody>
      </p:sp>
      <p:pic>
        <p:nvPicPr>
          <p:cNvPr id="15" name="Content Placeholder 14">
            <a:extLst>
              <a:ext uri="{FF2B5EF4-FFF2-40B4-BE49-F238E27FC236}">
                <a16:creationId xmlns:a16="http://schemas.microsoft.com/office/drawing/2014/main" id="{2E8588B8-0BCA-1436-823C-B05D2D70EA5B}"/>
              </a:ext>
            </a:extLst>
          </p:cNvPr>
          <p:cNvPicPr>
            <a:picLocks noGrp="1" noChangeAspect="1"/>
          </p:cNvPicPr>
          <p:nvPr>
            <p:ph idx="1"/>
          </p:nvPr>
        </p:nvPicPr>
        <p:blipFill rotWithShape="1">
          <a:blip r:embed="rId2"/>
          <a:srcRect r="7620" b="66209"/>
          <a:stretch/>
        </p:blipFill>
        <p:spPr>
          <a:xfrm>
            <a:off x="3733958" y="1093081"/>
            <a:ext cx="3753128" cy="1435207"/>
          </a:xfrm>
        </p:spPr>
      </p:pic>
      <p:sp>
        <p:nvSpPr>
          <p:cNvPr id="11" name="TextBox 10">
            <a:extLst>
              <a:ext uri="{FF2B5EF4-FFF2-40B4-BE49-F238E27FC236}">
                <a16:creationId xmlns:a16="http://schemas.microsoft.com/office/drawing/2014/main" id="{C7C1573D-81C8-678D-EEFE-9DEA0A01679B}"/>
              </a:ext>
            </a:extLst>
          </p:cNvPr>
          <p:cNvSpPr txBox="1"/>
          <p:nvPr/>
        </p:nvSpPr>
        <p:spPr>
          <a:xfrm>
            <a:off x="4502402" y="3503065"/>
            <a:ext cx="2795043" cy="430887"/>
          </a:xfrm>
          <a:prstGeom prst="rect">
            <a:avLst/>
          </a:prstGeom>
          <a:noFill/>
        </p:spPr>
        <p:txBody>
          <a:bodyPr wrap="square">
            <a:spAutoFit/>
          </a:bodyPr>
          <a:lstStyle/>
          <a:p>
            <a:pPr algn="r"/>
            <a:r>
              <a:rPr lang="en-US" sz="1100" dirty="0"/>
              <a:t>https://iopscience.iop.org/article/10.1088/1748-0221/10/07/P07004/pdf</a:t>
            </a:r>
          </a:p>
        </p:txBody>
      </p:sp>
      <p:pic>
        <p:nvPicPr>
          <p:cNvPr id="19" name="Picture 18">
            <a:extLst>
              <a:ext uri="{FF2B5EF4-FFF2-40B4-BE49-F238E27FC236}">
                <a16:creationId xmlns:a16="http://schemas.microsoft.com/office/drawing/2014/main" id="{A27C3130-57F0-1F81-1774-7182C65066D3}"/>
              </a:ext>
            </a:extLst>
          </p:cNvPr>
          <p:cNvPicPr>
            <a:picLocks noChangeAspect="1"/>
          </p:cNvPicPr>
          <p:nvPr/>
        </p:nvPicPr>
        <p:blipFill>
          <a:blip r:embed="rId3"/>
          <a:stretch>
            <a:fillRect/>
          </a:stretch>
        </p:blipFill>
        <p:spPr>
          <a:xfrm>
            <a:off x="7793895" y="963410"/>
            <a:ext cx="3753128" cy="3089532"/>
          </a:xfrm>
          <a:prstGeom prst="rect">
            <a:avLst/>
          </a:prstGeom>
        </p:spPr>
      </p:pic>
      <p:pic>
        <p:nvPicPr>
          <p:cNvPr id="21" name="Picture 20">
            <a:extLst>
              <a:ext uri="{FF2B5EF4-FFF2-40B4-BE49-F238E27FC236}">
                <a16:creationId xmlns:a16="http://schemas.microsoft.com/office/drawing/2014/main" id="{2A06E481-A20E-2530-FD2F-27C7401BD6C7}"/>
              </a:ext>
            </a:extLst>
          </p:cNvPr>
          <p:cNvPicPr>
            <a:picLocks noChangeAspect="1"/>
          </p:cNvPicPr>
          <p:nvPr/>
        </p:nvPicPr>
        <p:blipFill>
          <a:blip r:embed="rId4"/>
          <a:stretch>
            <a:fillRect/>
          </a:stretch>
        </p:blipFill>
        <p:spPr>
          <a:xfrm>
            <a:off x="336957" y="1212319"/>
            <a:ext cx="2961631" cy="2216681"/>
          </a:xfrm>
          <a:prstGeom prst="rect">
            <a:avLst/>
          </a:prstGeom>
        </p:spPr>
      </p:pic>
      <p:sp>
        <p:nvSpPr>
          <p:cNvPr id="22" name="TextBox 21">
            <a:extLst>
              <a:ext uri="{FF2B5EF4-FFF2-40B4-BE49-F238E27FC236}">
                <a16:creationId xmlns:a16="http://schemas.microsoft.com/office/drawing/2014/main" id="{8307D1BC-4C69-FD51-6E9A-951FB0472667}"/>
              </a:ext>
            </a:extLst>
          </p:cNvPr>
          <p:cNvSpPr txBox="1"/>
          <p:nvPr/>
        </p:nvSpPr>
        <p:spPr>
          <a:xfrm>
            <a:off x="5819910" y="4846133"/>
            <a:ext cx="1973985" cy="1292662"/>
          </a:xfrm>
          <a:prstGeom prst="rect">
            <a:avLst/>
          </a:prstGeom>
          <a:noFill/>
        </p:spPr>
        <p:txBody>
          <a:bodyPr wrap="square" lIns="0" tIns="0" rIns="0" bIns="0" rtlCol="0">
            <a:spAutoFit/>
          </a:bodyPr>
          <a:lstStyle/>
          <a:p>
            <a:pPr algn="l"/>
            <a:r>
              <a:rPr lang="en-US" sz="1400" dirty="0"/>
              <a:t>Research Activity supported by the Collaboration via Common Projects (see following slides about Common Projects)</a:t>
            </a:r>
          </a:p>
        </p:txBody>
      </p:sp>
      <p:pic>
        <p:nvPicPr>
          <p:cNvPr id="26" name="Picture 25">
            <a:extLst>
              <a:ext uri="{FF2B5EF4-FFF2-40B4-BE49-F238E27FC236}">
                <a16:creationId xmlns:a16="http://schemas.microsoft.com/office/drawing/2014/main" id="{B857601C-B10A-9F2D-B503-34D3F502CC09}"/>
              </a:ext>
            </a:extLst>
          </p:cNvPr>
          <p:cNvPicPr>
            <a:picLocks noChangeAspect="1"/>
          </p:cNvPicPr>
          <p:nvPr/>
        </p:nvPicPr>
        <p:blipFill>
          <a:blip r:embed="rId5"/>
          <a:stretch>
            <a:fillRect/>
          </a:stretch>
        </p:blipFill>
        <p:spPr>
          <a:xfrm>
            <a:off x="7932738" y="4058887"/>
            <a:ext cx="3856062" cy="2169035"/>
          </a:xfrm>
          <a:prstGeom prst="rect">
            <a:avLst/>
          </a:prstGeom>
        </p:spPr>
      </p:pic>
      <p:pic>
        <p:nvPicPr>
          <p:cNvPr id="28" name="Picture 27">
            <a:extLst>
              <a:ext uri="{FF2B5EF4-FFF2-40B4-BE49-F238E27FC236}">
                <a16:creationId xmlns:a16="http://schemas.microsoft.com/office/drawing/2014/main" id="{F2229A67-3E59-5D5D-1AAB-1281D84A0574}"/>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279198" y="3532259"/>
            <a:ext cx="5153714" cy="2923002"/>
          </a:xfrm>
          <a:prstGeom prst="rect">
            <a:avLst/>
          </a:prstGeom>
        </p:spPr>
      </p:pic>
      <p:pic>
        <p:nvPicPr>
          <p:cNvPr id="29" name="Content Placeholder 14">
            <a:extLst>
              <a:ext uri="{FF2B5EF4-FFF2-40B4-BE49-F238E27FC236}">
                <a16:creationId xmlns:a16="http://schemas.microsoft.com/office/drawing/2014/main" id="{90C93EE4-D19C-2278-F98B-653917CEF03F}"/>
              </a:ext>
            </a:extLst>
          </p:cNvPr>
          <p:cNvPicPr>
            <a:picLocks noChangeAspect="1"/>
          </p:cNvPicPr>
          <p:nvPr/>
        </p:nvPicPr>
        <p:blipFill rotWithShape="1">
          <a:blip r:embed="rId2"/>
          <a:srcRect t="79574" r="7620"/>
          <a:stretch/>
        </p:blipFill>
        <p:spPr>
          <a:xfrm>
            <a:off x="3733957" y="2561438"/>
            <a:ext cx="3753128" cy="867561"/>
          </a:xfrm>
          <a:prstGeom prst="rect">
            <a:avLst/>
          </a:prstGeom>
        </p:spPr>
      </p:pic>
    </p:spTree>
    <p:extLst>
      <p:ext uri="{BB962C8B-B14F-4D97-AF65-F5344CB8AC3E}">
        <p14:creationId xmlns:p14="http://schemas.microsoft.com/office/powerpoint/2010/main" val="295937770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E96534-74D2-DD40-356E-E3BF50718E73}"/>
              </a:ext>
            </a:extLst>
          </p:cNvPr>
          <p:cNvSpPr>
            <a:spLocks noGrp="1"/>
          </p:cNvSpPr>
          <p:nvPr>
            <p:ph type="title"/>
          </p:nvPr>
        </p:nvSpPr>
        <p:spPr/>
        <p:txBody>
          <a:bodyPr/>
          <a:lstStyle/>
          <a:p>
            <a:r>
              <a:rPr lang="en-US" dirty="0"/>
              <a:t>Electronics</a:t>
            </a:r>
          </a:p>
        </p:txBody>
      </p:sp>
      <p:sp>
        <p:nvSpPr>
          <p:cNvPr id="3" name="Text Placeholder 2">
            <a:extLst>
              <a:ext uri="{FF2B5EF4-FFF2-40B4-BE49-F238E27FC236}">
                <a16:creationId xmlns:a16="http://schemas.microsoft.com/office/drawing/2014/main" id="{59535606-85DB-3BB6-CE06-7FA666B8B955}"/>
              </a:ext>
            </a:extLst>
          </p:cNvPr>
          <p:cNvSpPr>
            <a:spLocks noGrp="1"/>
          </p:cNvSpPr>
          <p:nvPr>
            <p:ph type="body" idx="1"/>
          </p:nvPr>
        </p:nvSpPr>
        <p:spPr>
          <a:xfrm>
            <a:off x="407987" y="4714043"/>
            <a:ext cx="11376026" cy="1375607"/>
          </a:xfrm>
        </p:spPr>
        <p:txBody>
          <a:bodyPr/>
          <a:lstStyle/>
          <a:p>
            <a:r>
              <a:rPr lang="en-GB" dirty="0"/>
              <a:t>Develop common electronics to support our R&amp;D, offering more possibilities and improving the quality of our detector characterization.</a:t>
            </a:r>
            <a:endParaRPr lang="en-US" dirty="0"/>
          </a:p>
        </p:txBody>
      </p:sp>
      <p:sp>
        <p:nvSpPr>
          <p:cNvPr id="4" name="Date Placeholder 3">
            <a:extLst>
              <a:ext uri="{FF2B5EF4-FFF2-40B4-BE49-F238E27FC236}">
                <a16:creationId xmlns:a16="http://schemas.microsoft.com/office/drawing/2014/main" id="{FC67FEED-0D2E-8633-8C8C-B81C43CA6C66}"/>
              </a:ext>
            </a:extLst>
          </p:cNvPr>
          <p:cNvSpPr>
            <a:spLocks noGrp="1"/>
          </p:cNvSpPr>
          <p:nvPr>
            <p:ph type="dt" sz="half" idx="10"/>
          </p:nvPr>
        </p:nvSpPr>
        <p:spPr/>
        <p:txBody>
          <a:bodyPr/>
          <a:lstStyle/>
          <a:p>
            <a:r>
              <a:rPr lang="en-US"/>
              <a:t>September 11, 2024</a:t>
            </a:r>
            <a:endParaRPr lang="en-US" dirty="0"/>
          </a:p>
        </p:txBody>
      </p:sp>
      <p:sp>
        <p:nvSpPr>
          <p:cNvPr id="5" name="Footer Placeholder 4">
            <a:extLst>
              <a:ext uri="{FF2B5EF4-FFF2-40B4-BE49-F238E27FC236}">
                <a16:creationId xmlns:a16="http://schemas.microsoft.com/office/drawing/2014/main" id="{921AA5AA-C561-3495-6B6F-6070856B85DC}"/>
              </a:ext>
            </a:extLst>
          </p:cNvPr>
          <p:cNvSpPr>
            <a:spLocks noGrp="1"/>
          </p:cNvSpPr>
          <p:nvPr>
            <p:ph type="ftr" sz="quarter" idx="11"/>
          </p:nvPr>
        </p:nvSpPr>
        <p:spPr/>
        <p:txBody>
          <a:bodyPr/>
          <a:lstStyle/>
          <a:p>
            <a:r>
              <a:rPr lang="pt-BR"/>
              <a:t>E. Oliveri, Gaseous Detector R&amp;D, RPC2024, Santiago De Compostela</a:t>
            </a:r>
            <a:endParaRPr lang="en-US" dirty="0"/>
          </a:p>
        </p:txBody>
      </p:sp>
      <p:sp>
        <p:nvSpPr>
          <p:cNvPr id="6" name="Slide Number Placeholder 5">
            <a:extLst>
              <a:ext uri="{FF2B5EF4-FFF2-40B4-BE49-F238E27FC236}">
                <a16:creationId xmlns:a16="http://schemas.microsoft.com/office/drawing/2014/main" id="{3CFAD39E-0609-34E6-042F-8547A9EFAF31}"/>
              </a:ext>
            </a:extLst>
          </p:cNvPr>
          <p:cNvSpPr>
            <a:spLocks noGrp="1"/>
          </p:cNvSpPr>
          <p:nvPr>
            <p:ph type="sldNum" sz="quarter" idx="12"/>
          </p:nvPr>
        </p:nvSpPr>
        <p:spPr/>
        <p:txBody>
          <a:bodyPr/>
          <a:lstStyle/>
          <a:p>
            <a:fld id="{36B5EA5A-BC32-A742-B11B-8E7414D5B535}" type="slidenum">
              <a:rPr lang="en-US" smtClean="0"/>
              <a:pPr/>
              <a:t>27</a:t>
            </a:fld>
            <a:endParaRPr lang="en-US" dirty="0"/>
          </a:p>
        </p:txBody>
      </p:sp>
    </p:spTree>
    <p:extLst>
      <p:ext uri="{BB962C8B-B14F-4D97-AF65-F5344CB8AC3E}">
        <p14:creationId xmlns:p14="http://schemas.microsoft.com/office/powerpoint/2010/main" val="8075795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8676" y="391507"/>
            <a:ext cx="11620124" cy="849649"/>
          </a:xfrm>
        </p:spPr>
        <p:txBody>
          <a:bodyPr vert="horz" lIns="91440" tIns="45720" rIns="91440" bIns="45720" rtlCol="0" anchor="ctr">
            <a:normAutofit/>
          </a:bodyPr>
          <a:lstStyle/>
          <a:p>
            <a:pPr algn="ctr"/>
            <a:r>
              <a:rPr lang="en-GB" sz="3100" dirty="0"/>
              <a:t>Electronics for MPGDs: the RD51 Scalable Readout System</a:t>
            </a:r>
          </a:p>
        </p:txBody>
      </p:sp>
      <p:sp>
        <p:nvSpPr>
          <p:cNvPr id="4" name="Date Placeholder 3"/>
          <p:cNvSpPr>
            <a:spLocks noGrp="1"/>
          </p:cNvSpPr>
          <p:nvPr>
            <p:ph type="dt" sz="half" idx="10"/>
          </p:nvPr>
        </p:nvSpPr>
        <p:spPr/>
        <p:txBody>
          <a:bodyPr/>
          <a:lstStyle/>
          <a:p>
            <a:r>
              <a:rPr lang="en-US"/>
              <a:t>September 11, 2024</a:t>
            </a:r>
            <a:endParaRPr lang="en-GB"/>
          </a:p>
        </p:txBody>
      </p:sp>
      <p:sp>
        <p:nvSpPr>
          <p:cNvPr id="5" name="Footer Placeholder 4"/>
          <p:cNvSpPr>
            <a:spLocks noGrp="1"/>
          </p:cNvSpPr>
          <p:nvPr>
            <p:ph type="ftr" sz="quarter" idx="11"/>
          </p:nvPr>
        </p:nvSpPr>
        <p:spPr/>
        <p:txBody>
          <a:bodyPr/>
          <a:lstStyle/>
          <a:p>
            <a:r>
              <a:rPr lang="pt-BR"/>
              <a:t>E. Oliveri, Gaseous Detector R&amp;D, RPC2024, Santiago De Compostela</a:t>
            </a:r>
            <a:endParaRPr lang="en-GB"/>
          </a:p>
        </p:txBody>
      </p:sp>
      <p:sp>
        <p:nvSpPr>
          <p:cNvPr id="6" name="Slide Number Placeholder 5"/>
          <p:cNvSpPr>
            <a:spLocks noGrp="1"/>
          </p:cNvSpPr>
          <p:nvPr>
            <p:ph type="sldNum" sz="quarter" idx="12"/>
          </p:nvPr>
        </p:nvSpPr>
        <p:spPr/>
        <p:txBody>
          <a:bodyPr/>
          <a:lstStyle/>
          <a:p>
            <a:fld id="{2358DD89-5A4F-4AED-9AC0-C822B1D35B77}" type="slidenum">
              <a:rPr lang="en-GB" smtClean="0"/>
              <a:t>28</a:t>
            </a:fld>
            <a:endParaRPr lang="en-GB"/>
          </a:p>
        </p:txBody>
      </p:sp>
      <p:pic>
        <p:nvPicPr>
          <p:cNvPr id="23" name="Picture 22">
            <a:extLst>
              <a:ext uri="{FF2B5EF4-FFF2-40B4-BE49-F238E27FC236}">
                <a16:creationId xmlns:a16="http://schemas.microsoft.com/office/drawing/2014/main" id="{5F5816E1-3D7C-CEFF-373D-C8DF1ACAB049}"/>
              </a:ext>
            </a:extLst>
          </p:cNvPr>
          <p:cNvPicPr>
            <a:picLocks noChangeAspect="1"/>
          </p:cNvPicPr>
          <p:nvPr/>
        </p:nvPicPr>
        <p:blipFill>
          <a:blip r:embed="rId2"/>
          <a:stretch>
            <a:fillRect/>
          </a:stretch>
        </p:blipFill>
        <p:spPr>
          <a:xfrm>
            <a:off x="403199" y="1371824"/>
            <a:ext cx="6139973" cy="4922500"/>
          </a:xfrm>
          <a:prstGeom prst="rect">
            <a:avLst/>
          </a:prstGeom>
        </p:spPr>
      </p:pic>
      <mc:AlternateContent xmlns:mc="http://schemas.openxmlformats.org/markup-compatibility/2006" xmlns:p14="http://schemas.microsoft.com/office/powerpoint/2010/main">
        <mc:Choice Requires="p14">
          <p:contentPart p14:bwMode="auto" r:id="rId3">
            <p14:nvContentPartPr>
              <p14:cNvPr id="24" name="Ink 23">
                <a:extLst>
                  <a:ext uri="{FF2B5EF4-FFF2-40B4-BE49-F238E27FC236}">
                    <a16:creationId xmlns:a16="http://schemas.microsoft.com/office/drawing/2014/main" id="{0AD47EC6-53B6-F1A5-DF58-C2FEB545DFD5}"/>
                  </a:ext>
                </a:extLst>
              </p14:cNvPr>
              <p14:cNvContentPartPr/>
              <p14:nvPr/>
            </p14:nvContentPartPr>
            <p14:xfrm>
              <a:off x="1011884" y="2405500"/>
              <a:ext cx="921960" cy="27000"/>
            </p14:xfrm>
          </p:contentPart>
        </mc:Choice>
        <mc:Fallback xmlns="">
          <p:pic>
            <p:nvPicPr>
              <p:cNvPr id="24" name="Ink 23">
                <a:extLst>
                  <a:ext uri="{FF2B5EF4-FFF2-40B4-BE49-F238E27FC236}">
                    <a16:creationId xmlns:a16="http://schemas.microsoft.com/office/drawing/2014/main" id="{0AD47EC6-53B6-F1A5-DF58-C2FEB545DFD5}"/>
                  </a:ext>
                </a:extLst>
              </p:cNvPr>
              <p:cNvPicPr/>
              <p:nvPr/>
            </p:nvPicPr>
            <p:blipFill>
              <a:blip r:embed="rId4"/>
              <a:stretch>
                <a:fillRect/>
              </a:stretch>
            </p:blipFill>
            <p:spPr>
              <a:xfrm>
                <a:off x="957884" y="2297860"/>
                <a:ext cx="1029600" cy="24264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25" name="Ink 24">
                <a:extLst>
                  <a:ext uri="{FF2B5EF4-FFF2-40B4-BE49-F238E27FC236}">
                    <a16:creationId xmlns:a16="http://schemas.microsoft.com/office/drawing/2014/main" id="{9911B244-E944-C257-EA0B-B9504068AEC0}"/>
                  </a:ext>
                </a:extLst>
              </p14:cNvPr>
              <p14:cNvContentPartPr/>
              <p14:nvPr/>
            </p14:nvContentPartPr>
            <p14:xfrm>
              <a:off x="559287" y="5926942"/>
              <a:ext cx="4580640" cy="71640"/>
            </p14:xfrm>
          </p:contentPart>
        </mc:Choice>
        <mc:Fallback xmlns="">
          <p:pic>
            <p:nvPicPr>
              <p:cNvPr id="25" name="Ink 24">
                <a:extLst>
                  <a:ext uri="{FF2B5EF4-FFF2-40B4-BE49-F238E27FC236}">
                    <a16:creationId xmlns:a16="http://schemas.microsoft.com/office/drawing/2014/main" id="{9911B244-E944-C257-EA0B-B9504068AEC0}"/>
                  </a:ext>
                </a:extLst>
              </p:cNvPr>
              <p:cNvPicPr/>
              <p:nvPr/>
            </p:nvPicPr>
            <p:blipFill>
              <a:blip r:embed="rId6"/>
              <a:stretch>
                <a:fillRect/>
              </a:stretch>
            </p:blipFill>
            <p:spPr>
              <a:xfrm>
                <a:off x="505287" y="5819302"/>
                <a:ext cx="4688280" cy="287280"/>
              </a:xfrm>
              <a:prstGeom prst="rect">
                <a:avLst/>
              </a:prstGeom>
            </p:spPr>
          </p:pic>
        </mc:Fallback>
      </mc:AlternateContent>
      <p:pic>
        <p:nvPicPr>
          <p:cNvPr id="26" name="Content Placeholder 25">
            <a:extLst>
              <a:ext uri="{FF2B5EF4-FFF2-40B4-BE49-F238E27FC236}">
                <a16:creationId xmlns:a16="http://schemas.microsoft.com/office/drawing/2014/main" id="{2871306D-A3DB-FAFE-2DD2-0CEA25BA299C}"/>
              </a:ext>
            </a:extLst>
          </p:cNvPr>
          <p:cNvPicPr>
            <a:picLocks noGrp="1" noChangeAspect="1"/>
          </p:cNvPicPr>
          <p:nvPr>
            <p:ph idx="1"/>
          </p:nvPr>
        </p:nvPicPr>
        <p:blipFill rotWithShape="1">
          <a:blip r:embed="rId7">
            <a:clrChange>
              <a:clrFrom>
                <a:srgbClr val="FFFFFF"/>
              </a:clrFrom>
              <a:clrTo>
                <a:srgbClr val="FFFFFF">
                  <a:alpha val="0"/>
                </a:srgbClr>
              </a:clrTo>
            </a:clrChange>
          </a:blip>
          <a:srcRect t="9622"/>
          <a:stretch/>
        </p:blipFill>
        <p:spPr>
          <a:xfrm>
            <a:off x="6382359" y="2061697"/>
            <a:ext cx="5266822" cy="2787713"/>
          </a:xfrm>
          <a:prstGeom prst="rect">
            <a:avLst/>
          </a:prstGeom>
        </p:spPr>
      </p:pic>
      <p:sp>
        <p:nvSpPr>
          <p:cNvPr id="10" name="Rectangle 9"/>
          <p:cNvSpPr/>
          <p:nvPr/>
        </p:nvSpPr>
        <p:spPr>
          <a:xfrm>
            <a:off x="6274711" y="5390162"/>
            <a:ext cx="5624140" cy="646331"/>
          </a:xfrm>
          <a:prstGeom prst="rect">
            <a:avLst/>
          </a:prstGeom>
        </p:spPr>
        <p:txBody>
          <a:bodyPr wrap="square">
            <a:spAutoFit/>
          </a:bodyPr>
          <a:lstStyle/>
          <a:p>
            <a:r>
              <a:rPr lang="en-US" sz="1400" dirty="0"/>
              <a:t>H. Muller, Scalable Readout System </a:t>
            </a:r>
            <a:r>
              <a:rPr lang="en-GB" sz="1100" u="sng" dirty="0"/>
              <a:t>https://indico.cern.ch/event/1360282/contributions/5786568/attachments/2790914/4867304/Scalable%20Readout%20System%20for%20DRD1.pdf</a:t>
            </a:r>
            <a:endParaRPr lang="en-GB" sz="600" dirty="0"/>
          </a:p>
        </p:txBody>
      </p:sp>
    </p:spTree>
    <p:extLst>
      <p:ext uri="{BB962C8B-B14F-4D97-AF65-F5344CB8AC3E}">
        <p14:creationId xmlns:p14="http://schemas.microsoft.com/office/powerpoint/2010/main" val="69192743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8676" y="391507"/>
            <a:ext cx="11620124" cy="849649"/>
          </a:xfrm>
        </p:spPr>
        <p:txBody>
          <a:bodyPr vert="horz" lIns="91440" tIns="45720" rIns="91440" bIns="45720" rtlCol="0" anchor="ctr">
            <a:normAutofit/>
          </a:bodyPr>
          <a:lstStyle/>
          <a:p>
            <a:r>
              <a:rPr lang="en-US" sz="3200" dirty="0"/>
              <a:t>The experience with SRS/APV25</a:t>
            </a:r>
            <a:endParaRPr lang="en-GB" sz="3100" dirty="0"/>
          </a:p>
        </p:txBody>
      </p:sp>
      <p:sp>
        <p:nvSpPr>
          <p:cNvPr id="4" name="Date Placeholder 3"/>
          <p:cNvSpPr>
            <a:spLocks noGrp="1"/>
          </p:cNvSpPr>
          <p:nvPr>
            <p:ph type="dt" sz="half" idx="10"/>
          </p:nvPr>
        </p:nvSpPr>
        <p:spPr/>
        <p:txBody>
          <a:bodyPr/>
          <a:lstStyle/>
          <a:p>
            <a:r>
              <a:rPr lang="en-US"/>
              <a:t>September 11, 2024</a:t>
            </a:r>
            <a:endParaRPr lang="en-GB"/>
          </a:p>
        </p:txBody>
      </p:sp>
      <p:sp>
        <p:nvSpPr>
          <p:cNvPr id="5" name="Footer Placeholder 4"/>
          <p:cNvSpPr>
            <a:spLocks noGrp="1"/>
          </p:cNvSpPr>
          <p:nvPr>
            <p:ph type="ftr" sz="quarter" idx="11"/>
          </p:nvPr>
        </p:nvSpPr>
        <p:spPr/>
        <p:txBody>
          <a:bodyPr/>
          <a:lstStyle/>
          <a:p>
            <a:r>
              <a:rPr lang="pt-BR"/>
              <a:t>E. Oliveri, Gaseous Detector R&amp;D, RPC2024, Santiago De Compostela</a:t>
            </a:r>
            <a:endParaRPr lang="en-GB"/>
          </a:p>
        </p:txBody>
      </p:sp>
      <p:sp>
        <p:nvSpPr>
          <p:cNvPr id="6" name="Slide Number Placeholder 5"/>
          <p:cNvSpPr>
            <a:spLocks noGrp="1"/>
          </p:cNvSpPr>
          <p:nvPr>
            <p:ph type="sldNum" sz="quarter" idx="12"/>
          </p:nvPr>
        </p:nvSpPr>
        <p:spPr/>
        <p:txBody>
          <a:bodyPr/>
          <a:lstStyle/>
          <a:p>
            <a:fld id="{2358DD89-5A4F-4AED-9AC0-C822B1D35B77}" type="slidenum">
              <a:rPr lang="en-GB" smtClean="0"/>
              <a:t>29</a:t>
            </a:fld>
            <a:endParaRPr lang="en-GB"/>
          </a:p>
        </p:txBody>
      </p:sp>
      <p:sp>
        <p:nvSpPr>
          <p:cNvPr id="8" name="TextBox 7"/>
          <p:cNvSpPr txBox="1"/>
          <p:nvPr/>
        </p:nvSpPr>
        <p:spPr>
          <a:xfrm>
            <a:off x="263399" y="2032748"/>
            <a:ext cx="2809986" cy="1323439"/>
          </a:xfrm>
          <a:prstGeom prst="rect">
            <a:avLst/>
          </a:prstGeom>
          <a:noFill/>
        </p:spPr>
        <p:txBody>
          <a:bodyPr wrap="square" rtlCol="0">
            <a:spAutoFit/>
          </a:bodyPr>
          <a:lstStyle/>
          <a:p>
            <a:pPr marL="342900" indent="-342900">
              <a:buFont typeface="Arial" panose="020B0604020202020204" pitchFamily="34" charset="0"/>
              <a:buChar char="•"/>
            </a:pPr>
            <a:r>
              <a:rPr lang="en-US" sz="1600" dirty="0"/>
              <a:t>Generic R&amp;D (laboratory and test beam measurements)</a:t>
            </a:r>
          </a:p>
          <a:p>
            <a:pPr marL="342900" indent="-342900">
              <a:buFont typeface="Arial" panose="020B0604020202020204" pitchFamily="34" charset="0"/>
              <a:buChar char="•"/>
            </a:pPr>
            <a:endParaRPr lang="en-US" sz="1600" dirty="0"/>
          </a:p>
          <a:p>
            <a:pPr marL="342900" indent="-342900">
              <a:buFont typeface="Arial" panose="020B0604020202020204" pitchFamily="34" charset="0"/>
              <a:buChar char="•"/>
            </a:pPr>
            <a:endParaRPr lang="en-US" sz="1600" dirty="0"/>
          </a:p>
        </p:txBody>
      </p:sp>
      <p:pic>
        <p:nvPicPr>
          <p:cNvPr id="9" name="Picture 8">
            <a:extLst>
              <a:ext uri="{FF2B5EF4-FFF2-40B4-BE49-F238E27FC236}">
                <a16:creationId xmlns:a16="http://schemas.microsoft.com/office/drawing/2014/main" id="{FECA2292-1168-C10A-265F-5B891EBACEBB}"/>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t="3857"/>
          <a:stretch/>
        </p:blipFill>
        <p:spPr>
          <a:xfrm>
            <a:off x="805536" y="3267494"/>
            <a:ext cx="1821382" cy="1687643"/>
          </a:xfrm>
          <a:prstGeom prst="rect">
            <a:avLst/>
          </a:prstGeom>
        </p:spPr>
      </p:pic>
      <p:sp>
        <p:nvSpPr>
          <p:cNvPr id="11" name="TextBox 10">
            <a:extLst>
              <a:ext uri="{FF2B5EF4-FFF2-40B4-BE49-F238E27FC236}">
                <a16:creationId xmlns:a16="http://schemas.microsoft.com/office/drawing/2014/main" id="{A1D34C1B-6E81-3D6A-2D0D-A374B3B34323}"/>
              </a:ext>
            </a:extLst>
          </p:cNvPr>
          <p:cNvSpPr txBox="1"/>
          <p:nvPr/>
        </p:nvSpPr>
        <p:spPr>
          <a:xfrm>
            <a:off x="552176" y="5062525"/>
            <a:ext cx="2521209" cy="415498"/>
          </a:xfrm>
          <a:prstGeom prst="rect">
            <a:avLst/>
          </a:prstGeom>
          <a:noFill/>
        </p:spPr>
        <p:txBody>
          <a:bodyPr wrap="square" rtlCol="0">
            <a:spAutoFit/>
          </a:bodyPr>
          <a:lstStyle/>
          <a:p>
            <a:r>
              <a:rPr lang="en-US" sz="1050" dirty="0"/>
              <a:t>Detector Testing:  X-Ray Imaging with GLASS GEM, Tokyo University</a:t>
            </a:r>
            <a:endParaRPr lang="en-GB" sz="1050" dirty="0"/>
          </a:p>
        </p:txBody>
      </p:sp>
      <p:sp>
        <p:nvSpPr>
          <p:cNvPr id="12" name="Rectangle 11">
            <a:extLst>
              <a:ext uri="{FF2B5EF4-FFF2-40B4-BE49-F238E27FC236}">
                <a16:creationId xmlns:a16="http://schemas.microsoft.com/office/drawing/2014/main" id="{1407B0F2-C6E4-3BA9-F359-A95EE7D4CE52}"/>
              </a:ext>
            </a:extLst>
          </p:cNvPr>
          <p:cNvSpPr/>
          <p:nvPr/>
        </p:nvSpPr>
        <p:spPr>
          <a:xfrm>
            <a:off x="3488175" y="4955255"/>
            <a:ext cx="2356930" cy="600164"/>
          </a:xfrm>
          <a:prstGeom prst="rect">
            <a:avLst/>
          </a:prstGeom>
        </p:spPr>
        <p:txBody>
          <a:bodyPr wrap="square">
            <a:spAutoFit/>
          </a:bodyPr>
          <a:lstStyle/>
          <a:p>
            <a:r>
              <a:rPr lang="en-US" sz="1100" dirty="0"/>
              <a:t>Detector Characterization: </a:t>
            </a:r>
          </a:p>
          <a:p>
            <a:r>
              <a:rPr lang="en-US" sz="1100" dirty="0"/>
              <a:t>ATLAS NSW Resistive Micromegas Prototype</a:t>
            </a:r>
            <a:endParaRPr lang="en-GB" sz="1100" dirty="0"/>
          </a:p>
        </p:txBody>
      </p:sp>
      <p:pic>
        <p:nvPicPr>
          <p:cNvPr id="14" name="Picture 13">
            <a:extLst>
              <a:ext uri="{FF2B5EF4-FFF2-40B4-BE49-F238E27FC236}">
                <a16:creationId xmlns:a16="http://schemas.microsoft.com/office/drawing/2014/main" id="{B7330D77-E5AE-146C-1388-2E3456C94554}"/>
              </a:ext>
            </a:extLst>
          </p:cNvPr>
          <p:cNvPicPr>
            <a:picLocks noChangeAspect="1"/>
          </p:cNvPicPr>
          <p:nvPr/>
        </p:nvPicPr>
        <p:blipFill rotWithShape="1">
          <a:blip r:embed="rId3" cstate="print"/>
          <a:srcRect l="2565" t="42970" r="49490" b="8682"/>
          <a:stretch/>
        </p:blipFill>
        <p:spPr>
          <a:xfrm>
            <a:off x="3301730" y="3445753"/>
            <a:ext cx="1921246" cy="1331125"/>
          </a:xfrm>
          <a:prstGeom prst="rect">
            <a:avLst/>
          </a:prstGeom>
        </p:spPr>
      </p:pic>
      <p:pic>
        <p:nvPicPr>
          <p:cNvPr id="16" name="Picture 15">
            <a:extLst>
              <a:ext uri="{FF2B5EF4-FFF2-40B4-BE49-F238E27FC236}">
                <a16:creationId xmlns:a16="http://schemas.microsoft.com/office/drawing/2014/main" id="{5DA6ADDE-4CDA-9E24-8D45-012D0BCF04D7}"/>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l="17940" t="37734" r="18988" b="11910"/>
          <a:stretch/>
        </p:blipFill>
        <p:spPr>
          <a:xfrm>
            <a:off x="5897788" y="3312444"/>
            <a:ext cx="2181191" cy="1597742"/>
          </a:xfrm>
          <a:prstGeom prst="rect">
            <a:avLst/>
          </a:prstGeom>
        </p:spPr>
      </p:pic>
      <p:sp>
        <p:nvSpPr>
          <p:cNvPr id="17" name="Rectangle 16">
            <a:extLst>
              <a:ext uri="{FF2B5EF4-FFF2-40B4-BE49-F238E27FC236}">
                <a16:creationId xmlns:a16="http://schemas.microsoft.com/office/drawing/2014/main" id="{8537F866-9146-0163-F6CD-6AFE59526C53}"/>
              </a:ext>
            </a:extLst>
          </p:cNvPr>
          <p:cNvSpPr/>
          <p:nvPr/>
        </p:nvSpPr>
        <p:spPr>
          <a:xfrm>
            <a:off x="6259895" y="4898148"/>
            <a:ext cx="2079107" cy="769441"/>
          </a:xfrm>
          <a:prstGeom prst="rect">
            <a:avLst/>
          </a:prstGeom>
        </p:spPr>
        <p:txBody>
          <a:bodyPr wrap="square">
            <a:spAutoFit/>
          </a:bodyPr>
          <a:lstStyle/>
          <a:p>
            <a:r>
              <a:rPr lang="en-US" sz="1100" dirty="0"/>
              <a:t>Quality Assurance: gain uniformity test of a Triple GEM,  implemented in the CMS GEM QA</a:t>
            </a:r>
            <a:endParaRPr lang="en-GB" sz="1100" dirty="0"/>
          </a:p>
        </p:txBody>
      </p:sp>
      <p:pic>
        <p:nvPicPr>
          <p:cNvPr id="19" name="Picture 18">
            <a:extLst>
              <a:ext uri="{FF2B5EF4-FFF2-40B4-BE49-F238E27FC236}">
                <a16:creationId xmlns:a16="http://schemas.microsoft.com/office/drawing/2014/main" id="{BED50776-40B9-6EB7-268D-352626205FB2}"/>
              </a:ext>
            </a:extLst>
          </p:cNvPr>
          <p:cNvPicPr>
            <a:picLocks noChangeAspect="1"/>
          </p:cNvPicPr>
          <p:nvPr/>
        </p:nvPicPr>
        <p:blipFill>
          <a:blip r:embed="rId5"/>
          <a:stretch>
            <a:fillRect/>
          </a:stretch>
        </p:blipFill>
        <p:spPr>
          <a:xfrm flipH="1">
            <a:off x="8753792" y="3267494"/>
            <a:ext cx="2045611" cy="1598782"/>
          </a:xfrm>
          <a:prstGeom prst="rect">
            <a:avLst/>
          </a:prstGeom>
        </p:spPr>
      </p:pic>
      <p:sp>
        <p:nvSpPr>
          <p:cNvPr id="21" name="TextBox 20">
            <a:extLst>
              <a:ext uri="{FF2B5EF4-FFF2-40B4-BE49-F238E27FC236}">
                <a16:creationId xmlns:a16="http://schemas.microsoft.com/office/drawing/2014/main" id="{ADF002CB-FC21-BD68-3D25-81111830A9C7}"/>
              </a:ext>
            </a:extLst>
          </p:cNvPr>
          <p:cNvSpPr txBox="1"/>
          <p:nvPr/>
        </p:nvSpPr>
        <p:spPr>
          <a:xfrm>
            <a:off x="8753792" y="5062525"/>
            <a:ext cx="2586043" cy="938719"/>
          </a:xfrm>
          <a:prstGeom prst="rect">
            <a:avLst/>
          </a:prstGeom>
          <a:noFill/>
        </p:spPr>
        <p:txBody>
          <a:bodyPr wrap="square">
            <a:spAutoFit/>
          </a:bodyPr>
          <a:lstStyle/>
          <a:p>
            <a:r>
              <a:rPr lang="en-US" sz="1100" dirty="0"/>
              <a:t>Triple GEM PRAD chambers covering an area of ~ 120 cm x 110cm with 2D strips readout </a:t>
            </a:r>
            <a:r>
              <a:rPr lang="en-US" sz="1100" dirty="0" err="1"/>
              <a:t>readout</a:t>
            </a:r>
            <a:r>
              <a:rPr lang="en-US" sz="1100" dirty="0"/>
              <a:t> via the SRS Electronics (36 APV cards per Chamber, 4608 Readout Channels)</a:t>
            </a:r>
          </a:p>
        </p:txBody>
      </p:sp>
      <p:sp>
        <p:nvSpPr>
          <p:cNvPr id="13" name="TextBox 12">
            <a:extLst>
              <a:ext uri="{FF2B5EF4-FFF2-40B4-BE49-F238E27FC236}">
                <a16:creationId xmlns:a16="http://schemas.microsoft.com/office/drawing/2014/main" id="{1AA91D32-D367-BDBD-5E3F-2E06AB7761E2}"/>
              </a:ext>
            </a:extLst>
          </p:cNvPr>
          <p:cNvSpPr txBox="1"/>
          <p:nvPr/>
        </p:nvSpPr>
        <p:spPr>
          <a:xfrm>
            <a:off x="3423118" y="1990215"/>
            <a:ext cx="4556972" cy="923330"/>
          </a:xfrm>
          <a:prstGeom prst="rect">
            <a:avLst/>
          </a:prstGeom>
          <a:noFill/>
        </p:spPr>
        <p:txBody>
          <a:bodyPr wrap="square">
            <a:spAutoFit/>
          </a:bodyPr>
          <a:lstStyle/>
          <a:p>
            <a:pPr marL="342900" indent="-342900">
              <a:buFont typeface="Arial" panose="020B0604020202020204" pitchFamily="34" charset="0"/>
              <a:buChar char="•"/>
            </a:pPr>
            <a:r>
              <a:rPr lang="en-US" sz="1800" dirty="0"/>
              <a:t>Support to project driven R&amp;D (e.g. support to LHC upgrades such as ATLAS NSW/R&amp;D and CMS GEM/QA)</a:t>
            </a:r>
            <a:endParaRPr lang="en-GB" sz="1800" dirty="0"/>
          </a:p>
        </p:txBody>
      </p:sp>
      <p:sp>
        <p:nvSpPr>
          <p:cNvPr id="18" name="TextBox 17">
            <a:extLst>
              <a:ext uri="{FF2B5EF4-FFF2-40B4-BE49-F238E27FC236}">
                <a16:creationId xmlns:a16="http://schemas.microsoft.com/office/drawing/2014/main" id="{1A1FFF5B-75C1-4740-B7BF-B81D2876977F}"/>
              </a:ext>
            </a:extLst>
          </p:cNvPr>
          <p:cNvSpPr txBox="1"/>
          <p:nvPr/>
        </p:nvSpPr>
        <p:spPr>
          <a:xfrm>
            <a:off x="8329823" y="1984662"/>
            <a:ext cx="3635405" cy="923330"/>
          </a:xfrm>
          <a:prstGeom prst="rect">
            <a:avLst/>
          </a:prstGeom>
          <a:noFill/>
        </p:spPr>
        <p:txBody>
          <a:bodyPr wrap="square">
            <a:spAutoFit/>
          </a:bodyPr>
          <a:lstStyle/>
          <a:p>
            <a:pPr marL="342900" indent="-342900">
              <a:buFont typeface="Arial" panose="020B0604020202020204" pitchFamily="34" charset="0"/>
              <a:buChar char="•"/>
            </a:pPr>
            <a:r>
              <a:rPr lang="en-US" sz="1800" dirty="0"/>
              <a:t>Small and Medium Scale experiments (e.g. PRAD@JLAB)</a:t>
            </a:r>
          </a:p>
        </p:txBody>
      </p:sp>
    </p:spTree>
    <p:extLst>
      <p:ext uri="{BB962C8B-B14F-4D97-AF65-F5344CB8AC3E}">
        <p14:creationId xmlns:p14="http://schemas.microsoft.com/office/powerpoint/2010/main" val="18549297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46D97370-7E3E-23C2-42B5-7B18923F89F5}"/>
              </a:ext>
            </a:extLst>
          </p:cNvPr>
          <p:cNvSpPr>
            <a:spLocks noGrp="1"/>
          </p:cNvSpPr>
          <p:nvPr>
            <p:ph type="title"/>
          </p:nvPr>
        </p:nvSpPr>
        <p:spPr/>
        <p:txBody>
          <a:bodyPr/>
          <a:lstStyle/>
          <a:p>
            <a:r>
              <a:rPr lang="en-US" sz="5400" dirty="0"/>
              <a:t>Introduction to the DRDs Collaborations</a:t>
            </a:r>
            <a:br>
              <a:rPr lang="en-US" sz="5400" dirty="0"/>
            </a:br>
            <a:endParaRPr lang="en-US" dirty="0"/>
          </a:p>
        </p:txBody>
      </p:sp>
      <p:sp>
        <p:nvSpPr>
          <p:cNvPr id="8" name="Text Placeholder 7">
            <a:extLst>
              <a:ext uri="{FF2B5EF4-FFF2-40B4-BE49-F238E27FC236}">
                <a16:creationId xmlns:a16="http://schemas.microsoft.com/office/drawing/2014/main" id="{47FB20D1-FB4B-315D-38B1-A07C277FF44D}"/>
              </a:ext>
            </a:extLst>
          </p:cNvPr>
          <p:cNvSpPr>
            <a:spLocks noGrp="1"/>
          </p:cNvSpPr>
          <p:nvPr>
            <p:ph type="body" idx="1"/>
          </p:nvPr>
        </p:nvSpPr>
        <p:spPr/>
        <p:txBody>
          <a:bodyPr>
            <a:normAutofit/>
          </a:bodyPr>
          <a:lstStyle/>
          <a:p>
            <a:pPr algn="just"/>
            <a:r>
              <a:rPr lang="en-GB" sz="2000" b="0" dirty="0"/>
              <a:t>This section will contextualize the setting up of several new R&amp;D collaborations on instrumentation, specifically the newly established DRDs, following the recommendations from the latest European Strategy Update for Particle Physics. Motivation behind these collaborations and the main aims they should focus on will be highlighted.</a:t>
            </a:r>
          </a:p>
          <a:p>
            <a:pPr algn="just"/>
            <a:endParaRPr lang="en-US" sz="2000" dirty="0"/>
          </a:p>
        </p:txBody>
      </p:sp>
      <p:sp>
        <p:nvSpPr>
          <p:cNvPr id="4" name="Date Placeholder 3">
            <a:extLst>
              <a:ext uri="{FF2B5EF4-FFF2-40B4-BE49-F238E27FC236}">
                <a16:creationId xmlns:a16="http://schemas.microsoft.com/office/drawing/2014/main" id="{7F6C49CA-733D-44BE-F130-CFC80B963ADD}"/>
              </a:ext>
            </a:extLst>
          </p:cNvPr>
          <p:cNvSpPr>
            <a:spLocks noGrp="1"/>
          </p:cNvSpPr>
          <p:nvPr>
            <p:ph type="dt" sz="half" idx="10"/>
          </p:nvPr>
        </p:nvSpPr>
        <p:spPr/>
        <p:txBody>
          <a:bodyPr/>
          <a:lstStyle/>
          <a:p>
            <a:r>
              <a:rPr lang="en-US"/>
              <a:t>September 11, 2024</a:t>
            </a:r>
            <a:endParaRPr lang="en-US" dirty="0"/>
          </a:p>
        </p:txBody>
      </p:sp>
      <p:sp>
        <p:nvSpPr>
          <p:cNvPr id="5" name="Footer Placeholder 4">
            <a:extLst>
              <a:ext uri="{FF2B5EF4-FFF2-40B4-BE49-F238E27FC236}">
                <a16:creationId xmlns:a16="http://schemas.microsoft.com/office/drawing/2014/main" id="{D5DE1462-9D02-2269-67FA-3349B5A5D1FD}"/>
              </a:ext>
            </a:extLst>
          </p:cNvPr>
          <p:cNvSpPr>
            <a:spLocks noGrp="1"/>
          </p:cNvSpPr>
          <p:nvPr>
            <p:ph type="ftr" sz="quarter" idx="11"/>
          </p:nvPr>
        </p:nvSpPr>
        <p:spPr/>
        <p:txBody>
          <a:bodyPr/>
          <a:lstStyle/>
          <a:p>
            <a:r>
              <a:rPr lang="pt-BR"/>
              <a:t>E. Oliveri, Gaseous Detector R&amp;D, RPC2024, Santiago De Compostela</a:t>
            </a:r>
            <a:endParaRPr lang="en-US" dirty="0"/>
          </a:p>
        </p:txBody>
      </p:sp>
      <p:sp>
        <p:nvSpPr>
          <p:cNvPr id="6" name="Slide Number Placeholder 5">
            <a:extLst>
              <a:ext uri="{FF2B5EF4-FFF2-40B4-BE49-F238E27FC236}">
                <a16:creationId xmlns:a16="http://schemas.microsoft.com/office/drawing/2014/main" id="{F08A57E4-E3D0-42D2-86E9-6046385BB580}"/>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Tree>
    <p:extLst>
      <p:ext uri="{BB962C8B-B14F-4D97-AF65-F5344CB8AC3E}">
        <p14:creationId xmlns:p14="http://schemas.microsoft.com/office/powerpoint/2010/main" val="189112456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4A06D5-4342-D690-98A3-E85D56323B58}"/>
              </a:ext>
            </a:extLst>
          </p:cNvPr>
          <p:cNvSpPr>
            <a:spLocks noGrp="1"/>
          </p:cNvSpPr>
          <p:nvPr>
            <p:ph type="title"/>
          </p:nvPr>
        </p:nvSpPr>
        <p:spPr/>
        <p:txBody>
          <a:bodyPr/>
          <a:lstStyle/>
          <a:p>
            <a:r>
              <a:rPr lang="en-US" dirty="0"/>
              <a:t>The experience with SRS/APV25 (CERN Store)</a:t>
            </a:r>
            <a:br>
              <a:rPr lang="en-GB" dirty="0"/>
            </a:br>
            <a:endParaRPr lang="en-US" dirty="0"/>
          </a:p>
        </p:txBody>
      </p:sp>
      <p:sp>
        <p:nvSpPr>
          <p:cNvPr id="4" name="Date Placeholder 3">
            <a:extLst>
              <a:ext uri="{FF2B5EF4-FFF2-40B4-BE49-F238E27FC236}">
                <a16:creationId xmlns:a16="http://schemas.microsoft.com/office/drawing/2014/main" id="{4A0D5203-845C-4D3D-7D29-DFADF8667243}"/>
              </a:ext>
            </a:extLst>
          </p:cNvPr>
          <p:cNvSpPr>
            <a:spLocks noGrp="1"/>
          </p:cNvSpPr>
          <p:nvPr>
            <p:ph type="dt" sz="half" idx="10"/>
          </p:nvPr>
        </p:nvSpPr>
        <p:spPr/>
        <p:txBody>
          <a:bodyPr/>
          <a:lstStyle/>
          <a:p>
            <a:r>
              <a:rPr lang="en-US"/>
              <a:t>September 11, 2024</a:t>
            </a:r>
            <a:endParaRPr lang="en-GB"/>
          </a:p>
        </p:txBody>
      </p:sp>
      <p:sp>
        <p:nvSpPr>
          <p:cNvPr id="5" name="Footer Placeholder 4">
            <a:extLst>
              <a:ext uri="{FF2B5EF4-FFF2-40B4-BE49-F238E27FC236}">
                <a16:creationId xmlns:a16="http://schemas.microsoft.com/office/drawing/2014/main" id="{CD58DEBC-7E4D-E596-1D23-378410321FE3}"/>
              </a:ext>
            </a:extLst>
          </p:cNvPr>
          <p:cNvSpPr>
            <a:spLocks noGrp="1"/>
          </p:cNvSpPr>
          <p:nvPr>
            <p:ph type="ftr" sz="quarter" idx="11"/>
          </p:nvPr>
        </p:nvSpPr>
        <p:spPr/>
        <p:txBody>
          <a:bodyPr/>
          <a:lstStyle/>
          <a:p>
            <a:r>
              <a:rPr lang="pt-BR"/>
              <a:t>E. Oliveri, Gaseous Detector R&amp;D, RPC2024, Santiago De Compostela</a:t>
            </a:r>
            <a:endParaRPr lang="en-GB"/>
          </a:p>
        </p:txBody>
      </p:sp>
      <p:sp>
        <p:nvSpPr>
          <p:cNvPr id="6" name="Slide Number Placeholder 5">
            <a:extLst>
              <a:ext uri="{FF2B5EF4-FFF2-40B4-BE49-F238E27FC236}">
                <a16:creationId xmlns:a16="http://schemas.microsoft.com/office/drawing/2014/main" id="{9CD73EA2-E11B-23D6-4197-B5E6650EAA20}"/>
              </a:ext>
            </a:extLst>
          </p:cNvPr>
          <p:cNvSpPr>
            <a:spLocks noGrp="1"/>
          </p:cNvSpPr>
          <p:nvPr>
            <p:ph type="sldNum" sz="quarter" idx="12"/>
          </p:nvPr>
        </p:nvSpPr>
        <p:spPr/>
        <p:txBody>
          <a:bodyPr/>
          <a:lstStyle/>
          <a:p>
            <a:fld id="{3FF70A94-11BE-41EF-9516-F69CAB9DD5AC}" type="slidenum">
              <a:rPr lang="en-GB" smtClean="0"/>
              <a:t>30</a:t>
            </a:fld>
            <a:endParaRPr lang="en-GB"/>
          </a:p>
        </p:txBody>
      </p:sp>
      <p:sp>
        <p:nvSpPr>
          <p:cNvPr id="7" name="Title 1">
            <a:extLst>
              <a:ext uri="{FF2B5EF4-FFF2-40B4-BE49-F238E27FC236}">
                <a16:creationId xmlns:a16="http://schemas.microsoft.com/office/drawing/2014/main" id="{D4827063-B5DF-5228-0784-F0937A73B1AD}"/>
              </a:ext>
            </a:extLst>
          </p:cNvPr>
          <p:cNvSpPr>
            <a:spLocks noGrp="1"/>
          </p:cNvSpPr>
          <p:nvPr/>
        </p:nvSpPr>
        <p:spPr>
          <a:xfrm>
            <a:off x="1045873" y="88163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GB" dirty="0"/>
          </a:p>
        </p:txBody>
      </p:sp>
      <p:sp>
        <p:nvSpPr>
          <p:cNvPr id="9" name="Rectangle 8">
            <a:extLst>
              <a:ext uri="{FF2B5EF4-FFF2-40B4-BE49-F238E27FC236}">
                <a16:creationId xmlns:a16="http://schemas.microsoft.com/office/drawing/2014/main" id="{07BB816C-777E-DA31-8C39-1E5FB89FA994}"/>
              </a:ext>
            </a:extLst>
          </p:cNvPr>
          <p:cNvSpPr/>
          <p:nvPr/>
        </p:nvSpPr>
        <p:spPr>
          <a:xfrm>
            <a:off x="505653" y="3945096"/>
            <a:ext cx="3968693" cy="1569660"/>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0"/>
              </a:spcAft>
            </a:pPr>
            <a:r>
              <a:rPr lang="en-GB" sz="1600" dirty="0">
                <a:latin typeface="Calibri" panose="020F0502020204030204" pitchFamily="34" charset="0"/>
                <a:ea typeface="Calibri" panose="020F0502020204030204" pitchFamily="34" charset="0"/>
              </a:rPr>
              <a:t>Total</a:t>
            </a:r>
            <a:r>
              <a:rPr lang="en-GB" sz="1600" dirty="0">
                <a:latin typeface="Calibri" panose="020F0502020204030204" pitchFamily="34" charset="0"/>
              </a:rPr>
              <a:t>: about 2.4k hybrids (128 </a:t>
            </a:r>
            <a:r>
              <a:rPr lang="en-GB" sz="1600" dirty="0" err="1">
                <a:latin typeface="Calibri" panose="020F0502020204030204" pitchFamily="34" charset="0"/>
              </a:rPr>
              <a:t>chs</a:t>
            </a:r>
            <a:r>
              <a:rPr lang="en-GB" sz="1600" dirty="0">
                <a:latin typeface="Calibri" panose="020F0502020204030204" pitchFamily="34" charset="0"/>
              </a:rPr>
              <a:t>/hybrid)</a:t>
            </a:r>
          </a:p>
          <a:p>
            <a:pPr>
              <a:spcAft>
                <a:spcPts val="0"/>
              </a:spcAft>
            </a:pPr>
            <a:endParaRPr lang="en-GB" sz="1600" dirty="0">
              <a:latin typeface="Calibri" panose="020F0502020204030204" pitchFamily="34" charset="0"/>
            </a:endParaRPr>
          </a:p>
          <a:p>
            <a:r>
              <a:rPr lang="en-GB" sz="1600" dirty="0">
                <a:latin typeface="Calibri" panose="020F0502020204030204" pitchFamily="34" charset="0"/>
              </a:rPr>
              <a:t>About 350 hybrids/year</a:t>
            </a:r>
          </a:p>
          <a:p>
            <a:pPr>
              <a:spcAft>
                <a:spcPts val="0"/>
              </a:spcAft>
            </a:pPr>
            <a:endParaRPr lang="en-GB" sz="1600" dirty="0">
              <a:latin typeface="Calibri" panose="020F0502020204030204" pitchFamily="34" charset="0"/>
            </a:endParaRPr>
          </a:p>
          <a:p>
            <a:pPr>
              <a:spcAft>
                <a:spcPts val="0"/>
              </a:spcAft>
            </a:pPr>
            <a:r>
              <a:rPr lang="en-US" sz="1600" dirty="0">
                <a:latin typeface="Calibri" panose="020F0502020204030204" pitchFamily="34" charset="0"/>
              </a:rPr>
              <a:t>Including: large/medium/small size experiments and laboratory R&amp;D activities.</a:t>
            </a:r>
          </a:p>
        </p:txBody>
      </p:sp>
      <p:pic>
        <p:nvPicPr>
          <p:cNvPr id="10" name="Content Placeholder 9">
            <a:extLst>
              <a:ext uri="{FF2B5EF4-FFF2-40B4-BE49-F238E27FC236}">
                <a16:creationId xmlns:a16="http://schemas.microsoft.com/office/drawing/2014/main" id="{870A5F26-512C-0E92-A1AB-B06B0B020CBB}"/>
              </a:ext>
            </a:extLst>
          </p:cNvPr>
          <p:cNvPicPr>
            <a:picLocks noGrp="1" noChangeAspect="1"/>
          </p:cNvPicPr>
          <p:nvPr>
            <p:ph idx="1"/>
          </p:nvPr>
        </p:nvPicPr>
        <p:blipFill>
          <a:blip r:embed="rId2">
            <a:duotone>
              <a:prstClr val="black"/>
              <a:schemeClr val="tx2">
                <a:tint val="45000"/>
                <a:satMod val="400000"/>
              </a:schemeClr>
            </a:duotone>
          </a:blip>
          <a:stretch>
            <a:fillRect/>
          </a:stretch>
        </p:blipFill>
        <p:spPr>
          <a:xfrm>
            <a:off x="407988" y="1207395"/>
            <a:ext cx="4558690" cy="2221605"/>
          </a:xfrm>
          <a:prstGeom prst="rect">
            <a:avLst/>
          </a:prstGeom>
        </p:spPr>
      </p:pic>
      <p:pic>
        <p:nvPicPr>
          <p:cNvPr id="12" name="Picture 11">
            <a:extLst>
              <a:ext uri="{FF2B5EF4-FFF2-40B4-BE49-F238E27FC236}">
                <a16:creationId xmlns:a16="http://schemas.microsoft.com/office/drawing/2014/main" id="{264983E3-BD81-6855-F773-DF9A5D2A6E8A}"/>
              </a:ext>
            </a:extLst>
          </p:cNvPr>
          <p:cNvPicPr>
            <a:picLocks noChangeAspect="1"/>
          </p:cNvPicPr>
          <p:nvPr/>
        </p:nvPicPr>
        <p:blipFill rotWithShape="1">
          <a:blip r:embed="rId3"/>
          <a:srcRect b="37013"/>
          <a:stretch/>
        </p:blipFill>
        <p:spPr>
          <a:xfrm>
            <a:off x="5188592" y="1173195"/>
            <a:ext cx="6787386" cy="2872694"/>
          </a:xfrm>
          <a:prstGeom prst="rect">
            <a:avLst/>
          </a:prstGeom>
        </p:spPr>
      </p:pic>
      <p:pic>
        <p:nvPicPr>
          <p:cNvPr id="13" name="Picture 12">
            <a:extLst>
              <a:ext uri="{FF2B5EF4-FFF2-40B4-BE49-F238E27FC236}">
                <a16:creationId xmlns:a16="http://schemas.microsoft.com/office/drawing/2014/main" id="{D58108A1-8DC0-2CAC-25AD-5DFED0CA9036}"/>
              </a:ext>
            </a:extLst>
          </p:cNvPr>
          <p:cNvPicPr>
            <a:picLocks noChangeAspect="1"/>
          </p:cNvPicPr>
          <p:nvPr/>
        </p:nvPicPr>
        <p:blipFill rotWithShape="1">
          <a:blip r:embed="rId3"/>
          <a:srcRect t="62594" r="62186"/>
          <a:stretch/>
        </p:blipFill>
        <p:spPr>
          <a:xfrm>
            <a:off x="6443272" y="3093186"/>
            <a:ext cx="4174773" cy="277495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33506538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September 11, 2024</a:t>
            </a:r>
            <a:endParaRPr lang="en-GB"/>
          </a:p>
        </p:txBody>
      </p:sp>
      <p:sp>
        <p:nvSpPr>
          <p:cNvPr id="6" name="Slide Number Placeholder 5"/>
          <p:cNvSpPr>
            <a:spLocks noGrp="1"/>
          </p:cNvSpPr>
          <p:nvPr>
            <p:ph type="sldNum" sz="quarter" idx="12"/>
          </p:nvPr>
        </p:nvSpPr>
        <p:spPr/>
        <p:txBody>
          <a:bodyPr/>
          <a:lstStyle/>
          <a:p>
            <a:fld id="{2358DD89-5A4F-4AED-9AC0-C822B1D35B77}" type="slidenum">
              <a:rPr lang="en-GB" smtClean="0"/>
              <a:t>31</a:t>
            </a:fld>
            <a:endParaRPr lang="en-GB"/>
          </a:p>
        </p:txBody>
      </p:sp>
      <p:grpSp>
        <p:nvGrpSpPr>
          <p:cNvPr id="25" name="Group 24"/>
          <p:cNvGrpSpPr/>
          <p:nvPr/>
        </p:nvGrpSpPr>
        <p:grpSpPr>
          <a:xfrm>
            <a:off x="8326281" y="1784716"/>
            <a:ext cx="3099114" cy="1767532"/>
            <a:chOff x="-32811" y="601266"/>
            <a:chExt cx="5091291" cy="2834105"/>
          </a:xfrm>
        </p:grpSpPr>
        <p:pic>
          <p:nvPicPr>
            <p:cNvPr id="22" name="Content Placeholder 3"/>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t="14015" r="28670"/>
            <a:stretch/>
          </p:blipFill>
          <p:spPr>
            <a:xfrm>
              <a:off x="-32811" y="601266"/>
              <a:ext cx="3156385" cy="1546857"/>
            </a:xfrm>
            <a:prstGeom prst="rect">
              <a:avLst/>
            </a:prstGeom>
          </p:spPr>
        </p:pic>
        <p:grpSp>
          <p:nvGrpSpPr>
            <p:cNvPr id="24" name="Group 23"/>
            <p:cNvGrpSpPr/>
            <p:nvPr/>
          </p:nvGrpSpPr>
          <p:grpSpPr>
            <a:xfrm>
              <a:off x="273857" y="1180177"/>
              <a:ext cx="4784623" cy="2255194"/>
              <a:chOff x="273857" y="1180177"/>
              <a:chExt cx="4784623" cy="2255194"/>
            </a:xfrm>
          </p:grpSpPr>
          <p:pic>
            <p:nvPicPr>
              <p:cNvPr id="21" name="Content Placeholder 3"/>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t="14015" r="28670"/>
              <a:stretch/>
            </p:blipFill>
            <p:spPr>
              <a:xfrm>
                <a:off x="273857" y="1180177"/>
                <a:ext cx="3156385" cy="1546858"/>
              </a:xfrm>
              <a:prstGeom prst="rect">
                <a:avLst/>
              </a:prstGeom>
            </p:spPr>
          </p:pic>
          <p:pic>
            <p:nvPicPr>
              <p:cNvPr id="13" name="Content Placeholder 3"/>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33442" y="1636377"/>
                <a:ext cx="4425038" cy="1798994"/>
              </a:xfrm>
              <a:prstGeom prst="rect">
                <a:avLst/>
              </a:prstGeom>
            </p:spPr>
          </p:pic>
        </p:grpSp>
      </p:grpSp>
      <p:grpSp>
        <p:nvGrpSpPr>
          <p:cNvPr id="33" name="Group 32"/>
          <p:cNvGrpSpPr/>
          <p:nvPr/>
        </p:nvGrpSpPr>
        <p:grpSpPr>
          <a:xfrm flipH="1">
            <a:off x="4706823" y="1738172"/>
            <a:ext cx="4580118" cy="2041410"/>
            <a:chOff x="4836438" y="4148250"/>
            <a:chExt cx="3527019" cy="2039138"/>
          </a:xfrm>
        </p:grpSpPr>
        <p:pic>
          <p:nvPicPr>
            <p:cNvPr id="26" name="Picture 25"/>
            <p:cNvPicPr>
              <a:picLocks noChangeAspect="1"/>
            </p:cNvPicPr>
            <p:nvPr/>
          </p:nvPicPr>
          <p:blipFill>
            <a:blip r:embed="rId4"/>
            <a:stretch>
              <a:fillRect/>
            </a:stretch>
          </p:blipFill>
          <p:spPr>
            <a:xfrm>
              <a:off x="6725208" y="4148250"/>
              <a:ext cx="1638249" cy="2039138"/>
            </a:xfrm>
            <a:prstGeom prst="rect">
              <a:avLst/>
            </a:prstGeom>
          </p:spPr>
        </p:pic>
        <p:sp>
          <p:nvSpPr>
            <p:cNvPr id="27" name="TextBox 26"/>
            <p:cNvSpPr txBox="1"/>
            <p:nvPr/>
          </p:nvSpPr>
          <p:spPr>
            <a:xfrm>
              <a:off x="6057137" y="4781188"/>
              <a:ext cx="674977" cy="230129"/>
            </a:xfrm>
            <a:prstGeom prst="rect">
              <a:avLst/>
            </a:prstGeom>
            <a:noFill/>
          </p:spPr>
          <p:txBody>
            <a:bodyPr wrap="none" rtlCol="0">
              <a:spAutoFit/>
            </a:bodyPr>
            <a:lstStyle/>
            <a:p>
              <a:r>
                <a:rPr lang="en-US" sz="1200" dirty="0">
                  <a:solidFill>
                    <a:srgbClr val="C00000"/>
                  </a:solidFill>
                </a:rPr>
                <a:t>Triple GEM</a:t>
              </a:r>
              <a:endParaRPr lang="en-GB" sz="1200" dirty="0">
                <a:solidFill>
                  <a:srgbClr val="C00000"/>
                </a:solidFill>
              </a:endParaRPr>
            </a:p>
          </p:txBody>
        </p:sp>
        <p:sp>
          <p:nvSpPr>
            <p:cNvPr id="28" name="TextBox 27"/>
            <p:cNvSpPr txBox="1"/>
            <p:nvPr/>
          </p:nvSpPr>
          <p:spPr>
            <a:xfrm>
              <a:off x="4836438" y="5138487"/>
              <a:ext cx="1953023" cy="230129"/>
            </a:xfrm>
            <a:prstGeom prst="rect">
              <a:avLst/>
            </a:prstGeom>
            <a:noFill/>
          </p:spPr>
          <p:txBody>
            <a:bodyPr wrap="square" rtlCol="0">
              <a:spAutoFit/>
            </a:bodyPr>
            <a:lstStyle/>
            <a:p>
              <a:r>
                <a:rPr lang="en-US" sz="1200" dirty="0">
                  <a:solidFill>
                    <a:srgbClr val="C00000"/>
                  </a:solidFill>
                </a:rPr>
                <a:t>RD51 VMM3a Hybrid</a:t>
              </a:r>
              <a:endParaRPr lang="en-GB" sz="1200" dirty="0">
                <a:solidFill>
                  <a:srgbClr val="C00000"/>
                </a:solidFill>
              </a:endParaRPr>
            </a:p>
          </p:txBody>
        </p:sp>
        <p:sp>
          <p:nvSpPr>
            <p:cNvPr id="29" name="TextBox 28"/>
            <p:cNvSpPr txBox="1"/>
            <p:nvPr/>
          </p:nvSpPr>
          <p:spPr>
            <a:xfrm>
              <a:off x="6155339" y="5458942"/>
              <a:ext cx="586511" cy="230129"/>
            </a:xfrm>
            <a:prstGeom prst="rect">
              <a:avLst/>
            </a:prstGeom>
            <a:noFill/>
          </p:spPr>
          <p:txBody>
            <a:bodyPr wrap="none" rtlCol="0">
              <a:spAutoFit/>
            </a:bodyPr>
            <a:lstStyle/>
            <a:p>
              <a:r>
                <a:rPr lang="en-US" sz="1200" dirty="0">
                  <a:solidFill>
                    <a:srgbClr val="C00000"/>
                  </a:solidFill>
                </a:rPr>
                <a:t>SRS crate</a:t>
              </a:r>
              <a:endParaRPr lang="en-GB" sz="1200" dirty="0">
                <a:solidFill>
                  <a:srgbClr val="C00000"/>
                </a:solidFill>
              </a:endParaRPr>
            </a:p>
          </p:txBody>
        </p:sp>
      </p:grpSp>
      <p:sp>
        <p:nvSpPr>
          <p:cNvPr id="32" name="Title 1"/>
          <p:cNvSpPr>
            <a:spLocks noGrp="1"/>
          </p:cNvSpPr>
          <p:nvPr>
            <p:ph type="title"/>
          </p:nvPr>
        </p:nvSpPr>
        <p:spPr>
          <a:xfrm>
            <a:off x="534088" y="288933"/>
            <a:ext cx="11353111" cy="553212"/>
          </a:xfrm>
        </p:spPr>
        <p:txBody>
          <a:bodyPr>
            <a:noAutofit/>
          </a:bodyPr>
          <a:lstStyle/>
          <a:p>
            <a:r>
              <a:rPr lang="en-US" sz="3200" dirty="0"/>
              <a:t>The after-APV25: the BNL/ATLAS NSW VMM3a FE ASIC (I)</a:t>
            </a:r>
            <a:endParaRPr lang="en-GB" sz="3200" dirty="0"/>
          </a:p>
        </p:txBody>
      </p:sp>
      <p:sp>
        <p:nvSpPr>
          <p:cNvPr id="3" name="TextBox 2"/>
          <p:cNvSpPr txBox="1"/>
          <p:nvPr/>
        </p:nvSpPr>
        <p:spPr>
          <a:xfrm>
            <a:off x="4578247" y="3944910"/>
            <a:ext cx="7097389" cy="1815882"/>
          </a:xfrm>
          <a:prstGeom prst="rect">
            <a:avLst/>
          </a:prstGeom>
          <a:noFill/>
        </p:spPr>
        <p:txBody>
          <a:bodyPr wrap="square" rtlCol="0">
            <a:spAutoFit/>
          </a:bodyPr>
          <a:lstStyle/>
          <a:p>
            <a:r>
              <a:rPr lang="en-GB" sz="1600" dirty="0"/>
              <a:t>Supported by individual RD51 groups interested in the development (e.g., ESS), by RD51 common resources, and by AIDA2020 and AIDAinnova resources.</a:t>
            </a:r>
          </a:p>
          <a:p>
            <a:endParaRPr lang="en-GB" sz="1600" dirty="0"/>
          </a:p>
          <a:p>
            <a:r>
              <a:rPr lang="en-GB" sz="1600" dirty="0"/>
              <a:t>Access to wafers is provided through the collaboration (several wafers were purchased and redistributed to the community). The collaboration’s investment is returned once the wafers have been used to produce hybrids.</a:t>
            </a:r>
          </a:p>
        </p:txBody>
      </p:sp>
      <p:pic>
        <p:nvPicPr>
          <p:cNvPr id="37" name="Picture 36"/>
          <p:cNvPicPr>
            <a:picLocks noChangeAspect="1"/>
          </p:cNvPicPr>
          <p:nvPr/>
        </p:nvPicPr>
        <p:blipFill>
          <a:blip r:embed="rId5"/>
          <a:stretch>
            <a:fillRect/>
          </a:stretch>
        </p:blipFill>
        <p:spPr>
          <a:xfrm>
            <a:off x="516364" y="1615272"/>
            <a:ext cx="3478021" cy="4145520"/>
          </a:xfrm>
          <a:prstGeom prst="rect">
            <a:avLst/>
          </a:prstGeom>
        </p:spPr>
      </p:pic>
      <p:sp>
        <p:nvSpPr>
          <p:cNvPr id="17" name="Rectangle 16"/>
          <p:cNvSpPr/>
          <p:nvPr/>
        </p:nvSpPr>
        <p:spPr>
          <a:xfrm>
            <a:off x="422204" y="854961"/>
            <a:ext cx="4052142" cy="523220"/>
          </a:xfrm>
          <a:prstGeom prst="rect">
            <a:avLst/>
          </a:prstGeom>
        </p:spPr>
        <p:txBody>
          <a:bodyPr wrap="square">
            <a:spAutoFit/>
          </a:bodyPr>
          <a:lstStyle/>
          <a:p>
            <a:r>
              <a:rPr lang="en-US" sz="1400" dirty="0"/>
              <a:t>Large interest in the new FE ASIC: about 2500 VMM3a in the expression of interest.</a:t>
            </a:r>
          </a:p>
        </p:txBody>
      </p:sp>
      <p:sp>
        <p:nvSpPr>
          <p:cNvPr id="2" name="Footer Placeholder 1">
            <a:extLst>
              <a:ext uri="{FF2B5EF4-FFF2-40B4-BE49-F238E27FC236}">
                <a16:creationId xmlns:a16="http://schemas.microsoft.com/office/drawing/2014/main" id="{67D9291E-F14D-CAF1-951C-B93DE68A7A29}"/>
              </a:ext>
            </a:extLst>
          </p:cNvPr>
          <p:cNvSpPr>
            <a:spLocks noGrp="1"/>
          </p:cNvSpPr>
          <p:nvPr>
            <p:ph type="ftr" sz="quarter" idx="11"/>
          </p:nvPr>
        </p:nvSpPr>
        <p:spPr/>
        <p:txBody>
          <a:bodyPr/>
          <a:lstStyle/>
          <a:p>
            <a:r>
              <a:rPr lang="pt-BR"/>
              <a:t>E. Oliveri, Gaseous Detector R&amp;D, RPC2024, Santiago De Compostela</a:t>
            </a:r>
            <a:endParaRPr lang="en-GB"/>
          </a:p>
        </p:txBody>
      </p:sp>
      <mc:AlternateContent xmlns:mc="http://schemas.openxmlformats.org/markup-compatibility/2006">
        <mc:Choice xmlns:p14="http://schemas.microsoft.com/office/powerpoint/2010/main" Requires="p14">
          <p:contentPart p14:bwMode="auto" r:id="rId6">
            <p14:nvContentPartPr>
              <p14:cNvPr id="5" name="Ink 4">
                <a:extLst>
                  <a:ext uri="{FF2B5EF4-FFF2-40B4-BE49-F238E27FC236}">
                    <a16:creationId xmlns:a16="http://schemas.microsoft.com/office/drawing/2014/main" id="{E052BF67-2752-7FCF-D39E-67715A515A7B}"/>
                  </a:ext>
                </a:extLst>
              </p14:cNvPr>
              <p14:cNvContentPartPr/>
              <p14:nvPr/>
            </p14:nvContentPartPr>
            <p14:xfrm>
              <a:off x="6027394" y="4087783"/>
              <a:ext cx="2014200" cy="62280"/>
            </p14:xfrm>
          </p:contentPart>
        </mc:Choice>
        <mc:Fallback>
          <p:pic>
            <p:nvPicPr>
              <p:cNvPr id="5" name="Ink 4">
                <a:extLst>
                  <a:ext uri="{FF2B5EF4-FFF2-40B4-BE49-F238E27FC236}">
                    <a16:creationId xmlns:a16="http://schemas.microsoft.com/office/drawing/2014/main" id="{E052BF67-2752-7FCF-D39E-67715A515A7B}"/>
                  </a:ext>
                </a:extLst>
              </p:cNvPr>
              <p:cNvPicPr/>
              <p:nvPr/>
            </p:nvPicPr>
            <p:blipFill>
              <a:blip r:embed="rId7"/>
              <a:stretch>
                <a:fillRect/>
              </a:stretch>
            </p:blipFill>
            <p:spPr>
              <a:xfrm>
                <a:off x="5973394" y="3979783"/>
                <a:ext cx="2121840" cy="277920"/>
              </a:xfrm>
              <a:prstGeom prst="rect">
                <a:avLst/>
              </a:prstGeom>
            </p:spPr>
          </p:pic>
        </mc:Fallback>
      </mc:AlternateContent>
      <mc:AlternateContent xmlns:mc="http://schemas.openxmlformats.org/markup-compatibility/2006">
        <mc:Choice xmlns:p14="http://schemas.microsoft.com/office/powerpoint/2010/main" Requires="p14">
          <p:contentPart p14:bwMode="auto" r:id="rId8">
            <p14:nvContentPartPr>
              <p14:cNvPr id="7" name="Ink 6">
                <a:extLst>
                  <a:ext uri="{FF2B5EF4-FFF2-40B4-BE49-F238E27FC236}">
                    <a16:creationId xmlns:a16="http://schemas.microsoft.com/office/drawing/2014/main" id="{941C9B7C-D61F-8B39-F6B1-6898CD5BBC3E}"/>
                  </a:ext>
                </a:extLst>
              </p14:cNvPr>
              <p14:cNvContentPartPr/>
              <p14:nvPr/>
            </p14:nvContentPartPr>
            <p14:xfrm>
              <a:off x="5539234" y="4309183"/>
              <a:ext cx="2094480" cy="71640"/>
            </p14:xfrm>
          </p:contentPart>
        </mc:Choice>
        <mc:Fallback>
          <p:pic>
            <p:nvPicPr>
              <p:cNvPr id="7" name="Ink 6">
                <a:extLst>
                  <a:ext uri="{FF2B5EF4-FFF2-40B4-BE49-F238E27FC236}">
                    <a16:creationId xmlns:a16="http://schemas.microsoft.com/office/drawing/2014/main" id="{941C9B7C-D61F-8B39-F6B1-6898CD5BBC3E}"/>
                  </a:ext>
                </a:extLst>
              </p:cNvPr>
              <p:cNvPicPr/>
              <p:nvPr/>
            </p:nvPicPr>
            <p:blipFill>
              <a:blip r:embed="rId9"/>
              <a:stretch>
                <a:fillRect/>
              </a:stretch>
            </p:blipFill>
            <p:spPr>
              <a:xfrm>
                <a:off x="5485234" y="4201183"/>
                <a:ext cx="2202120" cy="287280"/>
              </a:xfrm>
              <a:prstGeom prst="rect">
                <a:avLst/>
              </a:prstGeom>
            </p:spPr>
          </p:pic>
        </mc:Fallback>
      </mc:AlternateContent>
      <mc:AlternateContent xmlns:mc="http://schemas.openxmlformats.org/markup-compatibility/2006">
        <mc:Choice xmlns:p14="http://schemas.microsoft.com/office/powerpoint/2010/main" Requires="p14">
          <p:contentPart p14:bwMode="auto" r:id="rId10">
            <p14:nvContentPartPr>
              <p14:cNvPr id="8" name="Ink 7">
                <a:extLst>
                  <a:ext uri="{FF2B5EF4-FFF2-40B4-BE49-F238E27FC236}">
                    <a16:creationId xmlns:a16="http://schemas.microsoft.com/office/drawing/2014/main" id="{52D37D07-1716-BDBF-DAAA-2612BA87AC7C}"/>
                  </a:ext>
                </a:extLst>
              </p14:cNvPr>
              <p14:cNvContentPartPr/>
              <p14:nvPr/>
            </p14:nvContentPartPr>
            <p14:xfrm>
              <a:off x="8593114" y="4336183"/>
              <a:ext cx="2423160" cy="10440"/>
            </p14:xfrm>
          </p:contentPart>
        </mc:Choice>
        <mc:Fallback>
          <p:pic>
            <p:nvPicPr>
              <p:cNvPr id="8" name="Ink 7">
                <a:extLst>
                  <a:ext uri="{FF2B5EF4-FFF2-40B4-BE49-F238E27FC236}">
                    <a16:creationId xmlns:a16="http://schemas.microsoft.com/office/drawing/2014/main" id="{52D37D07-1716-BDBF-DAAA-2612BA87AC7C}"/>
                  </a:ext>
                </a:extLst>
              </p:cNvPr>
              <p:cNvPicPr/>
              <p:nvPr/>
            </p:nvPicPr>
            <p:blipFill>
              <a:blip r:embed="rId11"/>
              <a:stretch>
                <a:fillRect/>
              </a:stretch>
            </p:blipFill>
            <p:spPr>
              <a:xfrm>
                <a:off x="8539106" y="4231783"/>
                <a:ext cx="2530816" cy="218892"/>
              </a:xfrm>
              <a:prstGeom prst="rect">
                <a:avLst/>
              </a:prstGeom>
            </p:spPr>
          </p:pic>
        </mc:Fallback>
      </mc:AlternateContent>
    </p:spTree>
    <p:extLst>
      <p:ext uri="{BB962C8B-B14F-4D97-AF65-F5344CB8AC3E}">
        <p14:creationId xmlns:p14="http://schemas.microsoft.com/office/powerpoint/2010/main" val="209756245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September 11, 2024</a:t>
            </a:r>
            <a:endParaRPr lang="en-GB"/>
          </a:p>
        </p:txBody>
      </p:sp>
      <p:sp>
        <p:nvSpPr>
          <p:cNvPr id="5" name="Footer Placeholder 4"/>
          <p:cNvSpPr>
            <a:spLocks noGrp="1"/>
          </p:cNvSpPr>
          <p:nvPr>
            <p:ph type="ftr" sz="quarter" idx="11"/>
          </p:nvPr>
        </p:nvSpPr>
        <p:spPr/>
        <p:txBody>
          <a:bodyPr/>
          <a:lstStyle/>
          <a:p>
            <a:r>
              <a:rPr lang="pt-BR"/>
              <a:t>E. Oliveri, Gaseous Detector R&amp;D, RPC2024, Santiago De Compostela</a:t>
            </a:r>
            <a:endParaRPr lang="en-GB" dirty="0"/>
          </a:p>
        </p:txBody>
      </p:sp>
      <p:sp>
        <p:nvSpPr>
          <p:cNvPr id="6" name="Slide Number Placeholder 5"/>
          <p:cNvSpPr>
            <a:spLocks noGrp="1"/>
          </p:cNvSpPr>
          <p:nvPr>
            <p:ph type="sldNum" sz="quarter" idx="12"/>
          </p:nvPr>
        </p:nvSpPr>
        <p:spPr/>
        <p:txBody>
          <a:bodyPr/>
          <a:lstStyle/>
          <a:p>
            <a:fld id="{2358DD89-5A4F-4AED-9AC0-C822B1D35B77}" type="slidenum">
              <a:rPr lang="en-GB" smtClean="0"/>
              <a:t>32</a:t>
            </a:fld>
            <a:endParaRPr lang="en-GB"/>
          </a:p>
        </p:txBody>
      </p:sp>
      <p:sp>
        <p:nvSpPr>
          <p:cNvPr id="11" name="TextBox 10">
            <a:extLst>
              <a:ext uri="{FF2B5EF4-FFF2-40B4-BE49-F238E27FC236}">
                <a16:creationId xmlns:a16="http://schemas.microsoft.com/office/drawing/2014/main" id="{46522CFC-AEB6-41E3-9F04-5259D5B5CB57}"/>
              </a:ext>
            </a:extLst>
          </p:cNvPr>
          <p:cNvSpPr txBox="1"/>
          <p:nvPr/>
        </p:nvSpPr>
        <p:spPr>
          <a:xfrm>
            <a:off x="366002" y="2011524"/>
            <a:ext cx="6540825" cy="3539430"/>
          </a:xfrm>
          <a:prstGeom prst="rect">
            <a:avLst/>
          </a:prstGeom>
          <a:noFill/>
        </p:spPr>
        <p:txBody>
          <a:bodyPr wrap="square" rtlCol="0">
            <a:spAutoFit/>
          </a:bodyPr>
          <a:lstStyle/>
          <a:p>
            <a:r>
              <a:rPr lang="en-GB" sz="1600" dirty="0"/>
              <a:t>Synchronize activities and developments related to RD51’s Scalable Readout System and the integration of the VMM3a ASIC.</a:t>
            </a:r>
          </a:p>
          <a:p>
            <a:endParaRPr lang="en-GB" sz="1600" dirty="0"/>
          </a:p>
          <a:p>
            <a:r>
              <a:rPr lang="en-GB" sz="1600" dirty="0"/>
              <a:t>Group together people and institutes interested in next-generation readout electronics for MPGDs and facilitate the exchange of developments and research interests.</a:t>
            </a:r>
          </a:p>
          <a:p>
            <a:endParaRPr lang="en-GB" sz="1600" dirty="0"/>
          </a:p>
          <a:p>
            <a:r>
              <a:rPr lang="en-GB" sz="1600" dirty="0"/>
              <a:t>Collaborate on common developments in firmware, software, and hardware (including the improvement of existing SRS hardware and the development of auxiliary devices and components).</a:t>
            </a:r>
          </a:p>
          <a:p>
            <a:endParaRPr lang="en-GB" sz="1600" dirty="0"/>
          </a:p>
          <a:p>
            <a:r>
              <a:rPr lang="en-GB" sz="1600" dirty="0"/>
              <a:t>Provide the community’s developments back to the community!</a:t>
            </a:r>
          </a:p>
          <a:p>
            <a:r>
              <a:rPr lang="en-GB" sz="1600" dirty="0"/>
              <a:t>Coordinate hardware production and testing with the CERN KT Spin-Off: SRS Technology.</a:t>
            </a:r>
          </a:p>
        </p:txBody>
      </p:sp>
      <p:grpSp>
        <p:nvGrpSpPr>
          <p:cNvPr id="3" name="Group 2"/>
          <p:cNvGrpSpPr/>
          <p:nvPr/>
        </p:nvGrpSpPr>
        <p:grpSpPr>
          <a:xfrm>
            <a:off x="7132630" y="1222538"/>
            <a:ext cx="4170845" cy="5196085"/>
            <a:chOff x="4888809" y="616779"/>
            <a:chExt cx="4473903" cy="6160867"/>
          </a:xfrm>
        </p:grpSpPr>
        <p:pic>
          <p:nvPicPr>
            <p:cNvPr id="9" name="Picture 8">
              <a:extLst>
                <a:ext uri="{FF2B5EF4-FFF2-40B4-BE49-F238E27FC236}">
                  <a16:creationId xmlns:a16="http://schemas.microsoft.com/office/drawing/2014/main" id="{0BDBCA09-2A60-4FCF-9CBD-1397468110DF}"/>
                </a:ext>
              </a:extLst>
            </p:cNvPr>
            <p:cNvPicPr>
              <a:picLocks noChangeAspect="1"/>
            </p:cNvPicPr>
            <p:nvPr/>
          </p:nvPicPr>
          <p:blipFill>
            <a:blip r:embed="rId2"/>
            <a:stretch>
              <a:fillRect/>
            </a:stretch>
          </p:blipFill>
          <p:spPr>
            <a:xfrm>
              <a:off x="6767010" y="616779"/>
              <a:ext cx="2595702" cy="1858863"/>
            </a:xfrm>
            <a:prstGeom prst="rect">
              <a:avLst/>
            </a:prstGeom>
          </p:spPr>
        </p:pic>
        <p:pic>
          <p:nvPicPr>
            <p:cNvPr id="12" name="Picture 11">
              <a:extLst>
                <a:ext uri="{FF2B5EF4-FFF2-40B4-BE49-F238E27FC236}">
                  <a16:creationId xmlns:a16="http://schemas.microsoft.com/office/drawing/2014/main" id="{617DD5A8-DBAB-46C1-AB89-DCD04763CFA8}"/>
                </a:ext>
              </a:extLst>
            </p:cNvPr>
            <p:cNvPicPr>
              <a:picLocks noChangeAspect="1"/>
            </p:cNvPicPr>
            <p:nvPr/>
          </p:nvPicPr>
          <p:blipFill rotWithShape="1">
            <a:blip r:embed="rId3"/>
            <a:srcRect l="3747" t="4196"/>
            <a:stretch/>
          </p:blipFill>
          <p:spPr>
            <a:xfrm>
              <a:off x="7080199" y="2470924"/>
              <a:ext cx="2282513" cy="1423580"/>
            </a:xfrm>
            <a:prstGeom prst="rect">
              <a:avLst/>
            </a:prstGeom>
          </p:spPr>
        </p:pic>
        <p:sp>
          <p:nvSpPr>
            <p:cNvPr id="13" name="TextBox 12">
              <a:extLst>
                <a:ext uri="{FF2B5EF4-FFF2-40B4-BE49-F238E27FC236}">
                  <a16:creationId xmlns:a16="http://schemas.microsoft.com/office/drawing/2014/main" id="{3324EC87-3042-4AF3-8E84-508EEE839C92}"/>
                </a:ext>
              </a:extLst>
            </p:cNvPr>
            <p:cNvSpPr txBox="1"/>
            <p:nvPr/>
          </p:nvSpPr>
          <p:spPr>
            <a:xfrm>
              <a:off x="4891865" y="2455328"/>
              <a:ext cx="1440000" cy="364923"/>
            </a:xfrm>
            <a:prstGeom prst="rect">
              <a:avLst/>
            </a:prstGeom>
            <a:solidFill>
              <a:schemeClr val="accent6">
                <a:lumMod val="60000"/>
                <a:lumOff val="40000"/>
                <a:alpha val="70000"/>
              </a:schemeClr>
            </a:solidFill>
            <a:ln>
              <a:solidFill>
                <a:schemeClr val="accent6">
                  <a:lumMod val="75000"/>
                </a:schemeClr>
              </a:solidFill>
            </a:ln>
          </p:spPr>
          <p:txBody>
            <a:bodyPr wrap="square" rtlCol="0">
              <a:spAutoFit/>
            </a:bodyPr>
            <a:lstStyle/>
            <a:p>
              <a:pPr algn="ctr"/>
              <a:r>
                <a:rPr lang="en-GB" sz="1400" dirty="0"/>
                <a:t>Software</a:t>
              </a:r>
            </a:p>
          </p:txBody>
        </p:sp>
        <p:pic>
          <p:nvPicPr>
            <p:cNvPr id="14" name="Picture 13">
              <a:extLst>
                <a:ext uri="{FF2B5EF4-FFF2-40B4-BE49-F238E27FC236}">
                  <a16:creationId xmlns:a16="http://schemas.microsoft.com/office/drawing/2014/main" id="{AEF1EE6A-8335-4D22-B2F4-8B6022FEAB73}"/>
                </a:ext>
              </a:extLst>
            </p:cNvPr>
            <p:cNvPicPr>
              <a:picLocks noChangeAspect="1"/>
            </p:cNvPicPr>
            <p:nvPr/>
          </p:nvPicPr>
          <p:blipFill>
            <a:blip r:embed="rId4"/>
            <a:stretch>
              <a:fillRect/>
            </a:stretch>
          </p:blipFill>
          <p:spPr>
            <a:xfrm>
              <a:off x="7137612" y="3946984"/>
              <a:ext cx="2225100" cy="1172626"/>
            </a:xfrm>
            <a:prstGeom prst="rect">
              <a:avLst/>
            </a:prstGeom>
          </p:spPr>
        </p:pic>
        <p:sp>
          <p:nvSpPr>
            <p:cNvPr id="15" name="TextBox 14">
              <a:extLst>
                <a:ext uri="{FF2B5EF4-FFF2-40B4-BE49-F238E27FC236}">
                  <a16:creationId xmlns:a16="http://schemas.microsoft.com/office/drawing/2014/main" id="{0EF33258-0842-4CBB-A223-4F2F0F651585}"/>
                </a:ext>
              </a:extLst>
            </p:cNvPr>
            <p:cNvSpPr txBox="1"/>
            <p:nvPr/>
          </p:nvSpPr>
          <p:spPr>
            <a:xfrm>
              <a:off x="4888809" y="4528594"/>
              <a:ext cx="2191390" cy="620369"/>
            </a:xfrm>
            <a:prstGeom prst="rect">
              <a:avLst/>
            </a:prstGeom>
            <a:solidFill>
              <a:schemeClr val="accent6">
                <a:lumMod val="60000"/>
                <a:lumOff val="40000"/>
                <a:alpha val="70000"/>
              </a:schemeClr>
            </a:solidFill>
            <a:ln>
              <a:solidFill>
                <a:schemeClr val="accent6">
                  <a:lumMod val="75000"/>
                </a:schemeClr>
              </a:solidFill>
            </a:ln>
          </p:spPr>
          <p:txBody>
            <a:bodyPr wrap="square" rtlCol="0">
              <a:spAutoFit/>
            </a:bodyPr>
            <a:lstStyle/>
            <a:p>
              <a:r>
                <a:rPr lang="en-GB" sz="1400" dirty="0"/>
                <a:t>Testing SW/HW, procedures</a:t>
              </a:r>
            </a:p>
          </p:txBody>
        </p:sp>
        <p:pic>
          <p:nvPicPr>
            <p:cNvPr id="16" name="Picture 15">
              <a:extLst>
                <a:ext uri="{FF2B5EF4-FFF2-40B4-BE49-F238E27FC236}">
                  <a16:creationId xmlns:a16="http://schemas.microsoft.com/office/drawing/2014/main" id="{BE2A1636-7251-45F9-A5D6-948E2F006F27}"/>
                </a:ext>
              </a:extLst>
            </p:cNvPr>
            <p:cNvPicPr>
              <a:picLocks noChangeAspect="1"/>
            </p:cNvPicPr>
            <p:nvPr/>
          </p:nvPicPr>
          <p:blipFill rotWithShape="1">
            <a:blip r:embed="rId5">
              <a:clrChange>
                <a:clrFrom>
                  <a:srgbClr val="FFFFFF"/>
                </a:clrFrom>
                <a:clrTo>
                  <a:srgbClr val="FFFFFF">
                    <a:alpha val="0"/>
                  </a:srgbClr>
                </a:clrTo>
              </a:clrChange>
            </a:blip>
            <a:srcRect l="5171" r="10428"/>
            <a:stretch/>
          </p:blipFill>
          <p:spPr>
            <a:xfrm flipH="1">
              <a:off x="5074209" y="5231289"/>
              <a:ext cx="2766254" cy="1546357"/>
            </a:xfrm>
            <a:prstGeom prst="rect">
              <a:avLst/>
            </a:prstGeom>
          </p:spPr>
        </p:pic>
        <p:pic>
          <p:nvPicPr>
            <p:cNvPr id="17" name="Picture 16">
              <a:extLst>
                <a:ext uri="{FF2B5EF4-FFF2-40B4-BE49-F238E27FC236}">
                  <a16:creationId xmlns:a16="http://schemas.microsoft.com/office/drawing/2014/main" id="{031C40F7-0BFE-4287-94CD-EA3792BDEE43}"/>
                </a:ext>
              </a:extLst>
            </p:cNvPr>
            <p:cNvPicPr>
              <a:picLocks noChangeAspect="1"/>
            </p:cNvPicPr>
            <p:nvPr/>
          </p:nvPicPr>
          <p:blipFill>
            <a:blip r:embed="rId6"/>
            <a:stretch>
              <a:fillRect/>
            </a:stretch>
          </p:blipFill>
          <p:spPr>
            <a:xfrm>
              <a:off x="7931755" y="5218295"/>
              <a:ext cx="1430957" cy="1117489"/>
            </a:xfrm>
            <a:prstGeom prst="rect">
              <a:avLst/>
            </a:prstGeom>
          </p:spPr>
        </p:pic>
      </p:grpSp>
      <p:sp>
        <p:nvSpPr>
          <p:cNvPr id="22" name="Title 1"/>
          <p:cNvSpPr txBox="1">
            <a:spLocks/>
          </p:cNvSpPr>
          <p:nvPr/>
        </p:nvSpPr>
        <p:spPr>
          <a:xfrm>
            <a:off x="177553" y="320001"/>
            <a:ext cx="11496583" cy="55321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The after-APV25: the BNL/ATLAS NSW VMM3a FE ASIC (II)</a:t>
            </a:r>
            <a:endParaRPr lang="en-GB" sz="3200" b="1" dirty="0"/>
          </a:p>
        </p:txBody>
      </p:sp>
      <p:sp>
        <p:nvSpPr>
          <p:cNvPr id="10" name="TextBox 9">
            <a:extLst>
              <a:ext uri="{FF2B5EF4-FFF2-40B4-BE49-F238E27FC236}">
                <a16:creationId xmlns:a16="http://schemas.microsoft.com/office/drawing/2014/main" id="{4C802416-D0CA-4003-9F3D-A3C013F40B0E}"/>
              </a:ext>
            </a:extLst>
          </p:cNvPr>
          <p:cNvSpPr txBox="1"/>
          <p:nvPr/>
        </p:nvSpPr>
        <p:spPr>
          <a:xfrm>
            <a:off x="7154906" y="1288602"/>
            <a:ext cx="1440000" cy="307777"/>
          </a:xfrm>
          <a:prstGeom prst="rect">
            <a:avLst/>
          </a:prstGeom>
          <a:solidFill>
            <a:schemeClr val="accent6">
              <a:lumMod val="60000"/>
              <a:lumOff val="40000"/>
              <a:alpha val="70000"/>
            </a:schemeClr>
          </a:solidFill>
          <a:ln>
            <a:solidFill>
              <a:schemeClr val="accent6">
                <a:lumMod val="75000"/>
              </a:schemeClr>
            </a:solidFill>
          </a:ln>
        </p:spPr>
        <p:txBody>
          <a:bodyPr wrap="square" rtlCol="0">
            <a:spAutoFit/>
          </a:bodyPr>
          <a:lstStyle/>
          <a:p>
            <a:pPr algn="ctr"/>
            <a:r>
              <a:rPr lang="en-GB" sz="1400" dirty="0"/>
              <a:t>Firmware</a:t>
            </a:r>
          </a:p>
        </p:txBody>
      </p:sp>
      <p:sp>
        <p:nvSpPr>
          <p:cNvPr id="7" name="TextBox 6">
            <a:extLst>
              <a:ext uri="{FF2B5EF4-FFF2-40B4-BE49-F238E27FC236}">
                <a16:creationId xmlns:a16="http://schemas.microsoft.com/office/drawing/2014/main" id="{11F60FF9-0382-3C0B-9ADC-F8D9DAF3D676}"/>
              </a:ext>
            </a:extLst>
          </p:cNvPr>
          <p:cNvSpPr txBox="1"/>
          <p:nvPr/>
        </p:nvSpPr>
        <p:spPr>
          <a:xfrm>
            <a:off x="366002" y="1363206"/>
            <a:ext cx="6354394" cy="400110"/>
          </a:xfrm>
          <a:prstGeom prst="rect">
            <a:avLst/>
          </a:prstGeom>
          <a:noFill/>
        </p:spPr>
        <p:txBody>
          <a:bodyPr wrap="square">
            <a:spAutoFit/>
          </a:bodyPr>
          <a:lstStyle/>
          <a:p>
            <a:r>
              <a:rPr lang="en-US" sz="2000" b="1" dirty="0"/>
              <a:t>The community behind: WG5.1 sub-working group</a:t>
            </a:r>
          </a:p>
        </p:txBody>
      </p:sp>
    </p:spTree>
    <p:extLst>
      <p:ext uri="{BB962C8B-B14F-4D97-AF65-F5344CB8AC3E}">
        <p14:creationId xmlns:p14="http://schemas.microsoft.com/office/powerpoint/2010/main" val="172224937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September 11, 2024</a:t>
            </a:r>
            <a:endParaRPr lang="en-GB"/>
          </a:p>
        </p:txBody>
      </p:sp>
      <p:sp>
        <p:nvSpPr>
          <p:cNvPr id="5" name="Footer Placeholder 4"/>
          <p:cNvSpPr>
            <a:spLocks noGrp="1"/>
          </p:cNvSpPr>
          <p:nvPr>
            <p:ph type="ftr" sz="quarter" idx="11"/>
          </p:nvPr>
        </p:nvSpPr>
        <p:spPr/>
        <p:txBody>
          <a:bodyPr/>
          <a:lstStyle/>
          <a:p>
            <a:r>
              <a:rPr lang="pt-BR"/>
              <a:t>E. Oliveri, Gaseous Detector R&amp;D, RPC2024, Santiago De Compostela</a:t>
            </a:r>
            <a:endParaRPr lang="en-GB"/>
          </a:p>
        </p:txBody>
      </p:sp>
      <p:sp>
        <p:nvSpPr>
          <p:cNvPr id="6" name="Slide Number Placeholder 5"/>
          <p:cNvSpPr>
            <a:spLocks noGrp="1"/>
          </p:cNvSpPr>
          <p:nvPr>
            <p:ph type="sldNum" sz="quarter" idx="12"/>
          </p:nvPr>
        </p:nvSpPr>
        <p:spPr/>
        <p:txBody>
          <a:bodyPr/>
          <a:lstStyle/>
          <a:p>
            <a:fld id="{2358DD89-5A4F-4AED-9AC0-C822B1D35B77}" type="slidenum">
              <a:rPr lang="en-GB" smtClean="0"/>
              <a:t>33</a:t>
            </a:fld>
            <a:endParaRPr lang="en-GB"/>
          </a:p>
        </p:txBody>
      </p:sp>
      <p:sp>
        <p:nvSpPr>
          <p:cNvPr id="8" name="Rectangle 7"/>
          <p:cNvSpPr/>
          <p:nvPr/>
        </p:nvSpPr>
        <p:spPr>
          <a:xfrm>
            <a:off x="374125" y="5429288"/>
            <a:ext cx="3537852" cy="707886"/>
          </a:xfrm>
          <a:prstGeom prst="rect">
            <a:avLst/>
          </a:prstGeom>
        </p:spPr>
        <p:txBody>
          <a:bodyPr wrap="square">
            <a:spAutoFit/>
          </a:bodyPr>
          <a:lstStyle/>
          <a:p>
            <a:r>
              <a:rPr lang="en-GB" sz="1000" dirty="0"/>
              <a:t>L. Scharenberg et al.: </a:t>
            </a:r>
            <a:r>
              <a:rPr lang="en-GB" sz="1000" i="1" dirty="0"/>
              <a:t>Resolving soft X-ray absorption in energy, space and time in gaseous detectors using the VMM3a ASIC and the SRS, </a:t>
            </a:r>
            <a:r>
              <a:rPr lang="en-US" sz="1000" dirty="0" err="1"/>
              <a:t>Nucl</a:t>
            </a:r>
            <a:r>
              <a:rPr lang="en-US" sz="1000" dirty="0"/>
              <a:t>. </a:t>
            </a:r>
            <a:r>
              <a:rPr lang="en-US" sz="1000" dirty="0" err="1"/>
              <a:t>Instrum</a:t>
            </a:r>
            <a:r>
              <a:rPr lang="en-US" sz="1000" dirty="0"/>
              <a:t>. Methods Phys. Res. A </a:t>
            </a:r>
            <a:r>
              <a:rPr lang="en-US" sz="1000" b="1" dirty="0"/>
              <a:t>977</a:t>
            </a:r>
            <a:r>
              <a:rPr lang="en-US" sz="1000" dirty="0"/>
              <a:t> (2020) 164310. </a:t>
            </a:r>
            <a:r>
              <a:rPr lang="en-GB" sz="1000" dirty="0">
                <a:hlinkClick r:id="rId2"/>
              </a:rPr>
              <a:t>https://doi.org/10.1016/j.nima.2020.164310</a:t>
            </a:r>
            <a:endParaRPr lang="en-GB" sz="1000" dirty="0"/>
          </a:p>
        </p:txBody>
      </p:sp>
      <p:pic>
        <p:nvPicPr>
          <p:cNvPr id="9" name="Picture 8"/>
          <p:cNvPicPr>
            <a:picLocks noChangeAspect="1"/>
          </p:cNvPicPr>
          <p:nvPr/>
        </p:nvPicPr>
        <p:blipFill>
          <a:blip r:embed="rId3"/>
          <a:stretch>
            <a:fillRect/>
          </a:stretch>
        </p:blipFill>
        <p:spPr>
          <a:xfrm>
            <a:off x="7238028" y="1433059"/>
            <a:ext cx="2889005" cy="2109948"/>
          </a:xfrm>
          <a:prstGeom prst="rect">
            <a:avLst/>
          </a:prstGeom>
        </p:spPr>
      </p:pic>
      <p:pic>
        <p:nvPicPr>
          <p:cNvPr id="10" name="Picture 9"/>
          <p:cNvPicPr>
            <a:picLocks noChangeAspect="1"/>
          </p:cNvPicPr>
          <p:nvPr/>
        </p:nvPicPr>
        <p:blipFill>
          <a:blip r:embed="rId4"/>
          <a:stretch>
            <a:fillRect/>
          </a:stretch>
        </p:blipFill>
        <p:spPr>
          <a:xfrm>
            <a:off x="428150" y="1917290"/>
            <a:ext cx="4593421" cy="1236499"/>
          </a:xfrm>
          <a:prstGeom prst="rect">
            <a:avLst/>
          </a:prstGeom>
        </p:spPr>
      </p:pic>
      <p:pic>
        <p:nvPicPr>
          <p:cNvPr id="11" name="Picture 10"/>
          <p:cNvPicPr>
            <a:picLocks noChangeAspect="1"/>
          </p:cNvPicPr>
          <p:nvPr/>
        </p:nvPicPr>
        <p:blipFill>
          <a:blip r:embed="rId5"/>
          <a:stretch>
            <a:fillRect/>
          </a:stretch>
        </p:blipFill>
        <p:spPr>
          <a:xfrm>
            <a:off x="815640" y="3227260"/>
            <a:ext cx="2654825" cy="2109948"/>
          </a:xfrm>
          <a:prstGeom prst="rect">
            <a:avLst/>
          </a:prstGeom>
        </p:spPr>
      </p:pic>
      <p:pic>
        <p:nvPicPr>
          <p:cNvPr id="3" name="Picture 2"/>
          <p:cNvPicPr>
            <a:picLocks noChangeAspect="1"/>
          </p:cNvPicPr>
          <p:nvPr/>
        </p:nvPicPr>
        <p:blipFill>
          <a:blip r:embed="rId6"/>
          <a:stretch>
            <a:fillRect/>
          </a:stretch>
        </p:blipFill>
        <p:spPr>
          <a:xfrm>
            <a:off x="4366445" y="3719618"/>
            <a:ext cx="1941060" cy="1941060"/>
          </a:xfrm>
          <a:prstGeom prst="rect">
            <a:avLst/>
          </a:prstGeom>
        </p:spPr>
      </p:pic>
      <p:pic>
        <p:nvPicPr>
          <p:cNvPr id="7" name="Picture 6"/>
          <p:cNvPicPr>
            <a:picLocks noChangeAspect="1"/>
          </p:cNvPicPr>
          <p:nvPr/>
        </p:nvPicPr>
        <p:blipFill>
          <a:blip r:embed="rId7"/>
          <a:stretch>
            <a:fillRect/>
          </a:stretch>
        </p:blipFill>
        <p:spPr>
          <a:xfrm>
            <a:off x="8605513" y="4252203"/>
            <a:ext cx="2383924" cy="1408475"/>
          </a:xfrm>
          <a:prstGeom prst="rect">
            <a:avLst/>
          </a:prstGeom>
        </p:spPr>
      </p:pic>
      <p:sp>
        <p:nvSpPr>
          <p:cNvPr id="12" name="TextBox 11"/>
          <p:cNvSpPr txBox="1"/>
          <p:nvPr/>
        </p:nvSpPr>
        <p:spPr>
          <a:xfrm>
            <a:off x="1876671" y="1318247"/>
            <a:ext cx="2385268" cy="369332"/>
          </a:xfrm>
          <a:prstGeom prst="rect">
            <a:avLst/>
          </a:prstGeom>
          <a:noFill/>
        </p:spPr>
        <p:txBody>
          <a:bodyPr wrap="none" rtlCol="0">
            <a:spAutoFit/>
          </a:bodyPr>
          <a:lstStyle/>
          <a:p>
            <a:r>
              <a:rPr lang="en-US" dirty="0"/>
              <a:t>Fluorescence Processes</a:t>
            </a:r>
            <a:endParaRPr lang="en-GB" dirty="0"/>
          </a:p>
        </p:txBody>
      </p:sp>
      <p:sp>
        <p:nvSpPr>
          <p:cNvPr id="13" name="TextBox 12"/>
          <p:cNvSpPr txBox="1"/>
          <p:nvPr/>
        </p:nvSpPr>
        <p:spPr>
          <a:xfrm>
            <a:off x="4305611" y="3336708"/>
            <a:ext cx="1956241" cy="369332"/>
          </a:xfrm>
          <a:prstGeom prst="rect">
            <a:avLst/>
          </a:prstGeom>
          <a:noFill/>
        </p:spPr>
        <p:txBody>
          <a:bodyPr wrap="none" rtlCol="0">
            <a:spAutoFit/>
          </a:bodyPr>
          <a:lstStyle/>
          <a:p>
            <a:r>
              <a:rPr lang="en-US" dirty="0"/>
              <a:t>Imaging (high rate)</a:t>
            </a:r>
            <a:endParaRPr lang="en-GB" dirty="0"/>
          </a:p>
        </p:txBody>
      </p:sp>
      <p:sp>
        <p:nvSpPr>
          <p:cNvPr id="14" name="TextBox 13"/>
          <p:cNvSpPr txBox="1"/>
          <p:nvPr/>
        </p:nvSpPr>
        <p:spPr>
          <a:xfrm>
            <a:off x="8198314" y="3851315"/>
            <a:ext cx="1741374" cy="369332"/>
          </a:xfrm>
          <a:prstGeom prst="rect">
            <a:avLst/>
          </a:prstGeom>
          <a:noFill/>
        </p:spPr>
        <p:txBody>
          <a:bodyPr wrap="none" rtlCol="0">
            <a:spAutoFit/>
          </a:bodyPr>
          <a:lstStyle/>
          <a:p>
            <a:r>
              <a:rPr lang="en-US" dirty="0"/>
              <a:t>Space resolution</a:t>
            </a:r>
            <a:endParaRPr lang="en-GB" dirty="0"/>
          </a:p>
        </p:txBody>
      </p:sp>
      <p:sp>
        <p:nvSpPr>
          <p:cNvPr id="16" name="Oval 15"/>
          <p:cNvSpPr/>
          <p:nvPr/>
        </p:nvSpPr>
        <p:spPr>
          <a:xfrm>
            <a:off x="2991096" y="1823606"/>
            <a:ext cx="1158240" cy="94499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8" name="Straight Arrow Connector 17"/>
          <p:cNvCxnSpPr>
            <a:stCxn id="16" idx="3"/>
          </p:cNvCxnSpPr>
          <p:nvPr/>
        </p:nvCxnSpPr>
        <p:spPr>
          <a:xfrm flipH="1">
            <a:off x="2303120" y="2630210"/>
            <a:ext cx="857597" cy="9391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7284341" y="5723325"/>
            <a:ext cx="3705096" cy="400110"/>
          </a:xfrm>
          <a:prstGeom prst="rect">
            <a:avLst/>
          </a:prstGeom>
        </p:spPr>
        <p:txBody>
          <a:bodyPr wrap="square">
            <a:spAutoFit/>
          </a:bodyPr>
          <a:lstStyle/>
          <a:p>
            <a:r>
              <a:rPr lang="en-GB" sz="1000" dirty="0"/>
              <a:t>https://indico.inp.nsk.su/event/20/contributions/809/attachments/553/638/instr20-lucian-scharenberg.pdf</a:t>
            </a:r>
          </a:p>
        </p:txBody>
      </p:sp>
      <p:pic>
        <p:nvPicPr>
          <p:cNvPr id="21" name="Picture 20"/>
          <p:cNvPicPr>
            <a:picLocks noChangeAspect="1"/>
          </p:cNvPicPr>
          <p:nvPr/>
        </p:nvPicPr>
        <p:blipFill>
          <a:blip r:embed="rId8"/>
          <a:stretch>
            <a:fillRect/>
          </a:stretch>
        </p:blipFill>
        <p:spPr>
          <a:xfrm>
            <a:off x="10184826" y="4906686"/>
            <a:ext cx="1132114" cy="407696"/>
          </a:xfrm>
          <a:prstGeom prst="rect">
            <a:avLst/>
          </a:prstGeom>
        </p:spPr>
      </p:pic>
      <p:pic>
        <p:nvPicPr>
          <p:cNvPr id="22" name="Picture 21"/>
          <p:cNvPicPr>
            <a:picLocks noChangeAspect="1"/>
          </p:cNvPicPr>
          <p:nvPr/>
        </p:nvPicPr>
        <p:blipFill>
          <a:blip r:embed="rId9"/>
          <a:stretch>
            <a:fillRect/>
          </a:stretch>
        </p:blipFill>
        <p:spPr>
          <a:xfrm>
            <a:off x="7238028" y="4283296"/>
            <a:ext cx="1422852" cy="1287681"/>
          </a:xfrm>
          <a:prstGeom prst="rect">
            <a:avLst/>
          </a:prstGeom>
        </p:spPr>
      </p:pic>
      <p:sp>
        <p:nvSpPr>
          <p:cNvPr id="23" name="TextBox 22"/>
          <p:cNvSpPr txBox="1"/>
          <p:nvPr/>
        </p:nvSpPr>
        <p:spPr>
          <a:xfrm>
            <a:off x="7170431" y="1126692"/>
            <a:ext cx="2992166" cy="369332"/>
          </a:xfrm>
          <a:prstGeom prst="rect">
            <a:avLst/>
          </a:prstGeom>
          <a:noFill/>
        </p:spPr>
        <p:txBody>
          <a:bodyPr wrap="none" rtlCol="0">
            <a:spAutoFit/>
          </a:bodyPr>
          <a:lstStyle/>
          <a:p>
            <a:r>
              <a:rPr lang="en-US" dirty="0"/>
              <a:t>Drift velocities measurement</a:t>
            </a:r>
            <a:endParaRPr lang="en-GB" dirty="0"/>
          </a:p>
        </p:txBody>
      </p:sp>
      <p:sp>
        <p:nvSpPr>
          <p:cNvPr id="24" name="TextBox 23"/>
          <p:cNvSpPr txBox="1"/>
          <p:nvPr/>
        </p:nvSpPr>
        <p:spPr>
          <a:xfrm>
            <a:off x="4735142" y="5655460"/>
            <a:ext cx="1124731" cy="369332"/>
          </a:xfrm>
          <a:prstGeom prst="rect">
            <a:avLst/>
          </a:prstGeom>
          <a:noFill/>
        </p:spPr>
        <p:txBody>
          <a:bodyPr wrap="none" rtlCol="0">
            <a:spAutoFit/>
          </a:bodyPr>
          <a:lstStyle/>
          <a:p>
            <a:r>
              <a:rPr lang="en-US" dirty="0" err="1"/>
              <a:t>Sauli’s</a:t>
            </a:r>
            <a:r>
              <a:rPr lang="en-US" dirty="0"/>
              <a:t> bat</a:t>
            </a:r>
            <a:endParaRPr lang="en-GB" dirty="0"/>
          </a:p>
        </p:txBody>
      </p:sp>
      <p:sp>
        <p:nvSpPr>
          <p:cNvPr id="25" name="Title 1"/>
          <p:cNvSpPr txBox="1">
            <a:spLocks/>
          </p:cNvSpPr>
          <p:nvPr/>
        </p:nvSpPr>
        <p:spPr>
          <a:xfrm>
            <a:off x="284086" y="352763"/>
            <a:ext cx="11504714" cy="103216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First measurements using the first proto-system: </a:t>
            </a:r>
          </a:p>
          <a:p>
            <a:r>
              <a:rPr lang="en-US" sz="3200" b="1" dirty="0"/>
              <a:t>Laboratory (x-ray) Measurements</a:t>
            </a:r>
            <a:br>
              <a:rPr lang="en-GB" sz="3200" b="1" dirty="0"/>
            </a:br>
            <a:endParaRPr lang="en-GB" sz="3200" b="1" dirty="0"/>
          </a:p>
        </p:txBody>
      </p:sp>
    </p:spTree>
    <p:extLst>
      <p:ext uri="{BB962C8B-B14F-4D97-AF65-F5344CB8AC3E}">
        <p14:creationId xmlns:p14="http://schemas.microsoft.com/office/powerpoint/2010/main" val="295140056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0415" y="219427"/>
            <a:ext cx="11390051" cy="827109"/>
          </a:xfrm>
        </p:spPr>
        <p:txBody>
          <a:bodyPr>
            <a:noAutofit/>
          </a:bodyPr>
          <a:lstStyle/>
          <a:p>
            <a:r>
              <a:rPr lang="en-US" sz="2800" dirty="0"/>
              <a:t>SRS/VMM3a in test beam</a:t>
            </a:r>
            <a:endParaRPr lang="en-GB" sz="2800" dirty="0"/>
          </a:p>
        </p:txBody>
      </p:sp>
      <p:sp>
        <p:nvSpPr>
          <p:cNvPr id="4" name="Date Placeholder 3"/>
          <p:cNvSpPr>
            <a:spLocks noGrp="1"/>
          </p:cNvSpPr>
          <p:nvPr>
            <p:ph type="dt" sz="half" idx="10"/>
          </p:nvPr>
        </p:nvSpPr>
        <p:spPr/>
        <p:txBody>
          <a:bodyPr/>
          <a:lstStyle/>
          <a:p>
            <a:r>
              <a:rPr lang="en-US"/>
              <a:t>September 11, 2024</a:t>
            </a:r>
            <a:endParaRPr lang="en-GB"/>
          </a:p>
        </p:txBody>
      </p:sp>
      <p:sp>
        <p:nvSpPr>
          <p:cNvPr id="5" name="Footer Placeholder 4"/>
          <p:cNvSpPr>
            <a:spLocks noGrp="1"/>
          </p:cNvSpPr>
          <p:nvPr>
            <p:ph type="ftr" sz="quarter" idx="11"/>
          </p:nvPr>
        </p:nvSpPr>
        <p:spPr/>
        <p:txBody>
          <a:bodyPr/>
          <a:lstStyle/>
          <a:p>
            <a:r>
              <a:rPr lang="pt-BR"/>
              <a:t>E. Oliveri, Gaseous Detector R&amp;D, RPC2024, Santiago De Compostela</a:t>
            </a:r>
            <a:endParaRPr lang="en-GB"/>
          </a:p>
        </p:txBody>
      </p:sp>
      <p:sp>
        <p:nvSpPr>
          <p:cNvPr id="6" name="Slide Number Placeholder 5"/>
          <p:cNvSpPr>
            <a:spLocks noGrp="1"/>
          </p:cNvSpPr>
          <p:nvPr>
            <p:ph type="sldNum" sz="quarter" idx="12"/>
          </p:nvPr>
        </p:nvSpPr>
        <p:spPr/>
        <p:txBody>
          <a:bodyPr/>
          <a:lstStyle/>
          <a:p>
            <a:fld id="{2358DD89-5A4F-4AED-9AC0-C822B1D35B77}" type="slidenum">
              <a:rPr lang="en-GB" smtClean="0"/>
              <a:t>34</a:t>
            </a:fld>
            <a:endParaRPr lang="en-GB"/>
          </a:p>
        </p:txBody>
      </p:sp>
      <p:sp>
        <p:nvSpPr>
          <p:cNvPr id="13" name="TextBox 12">
            <a:extLst>
              <a:ext uri="{FF2B5EF4-FFF2-40B4-BE49-F238E27FC236}">
                <a16:creationId xmlns:a16="http://schemas.microsoft.com/office/drawing/2014/main" id="{5D559E83-D069-5E7C-87BD-F3B001D76D97}"/>
              </a:ext>
            </a:extLst>
          </p:cNvPr>
          <p:cNvSpPr txBox="1"/>
          <p:nvPr/>
        </p:nvSpPr>
        <p:spPr>
          <a:xfrm>
            <a:off x="10999433" y="4086263"/>
            <a:ext cx="941033" cy="2092881"/>
          </a:xfrm>
          <a:prstGeom prst="rect">
            <a:avLst/>
          </a:prstGeom>
          <a:noFill/>
        </p:spPr>
        <p:txBody>
          <a:bodyPr wrap="square">
            <a:spAutoFit/>
          </a:bodyPr>
          <a:lstStyle/>
          <a:p>
            <a:r>
              <a:rPr lang="en-US" sz="1000" dirty="0"/>
              <a:t>https://indico.cern.ch/event/1104064/contributions/4785093/attachments/2417580/4137362/WP3_Task3_5_VMM3a_AIDAINNOVA_1st_annual_meeting_30Mar2022.pdf</a:t>
            </a:r>
          </a:p>
        </p:txBody>
      </p:sp>
      <p:pic>
        <p:nvPicPr>
          <p:cNvPr id="18" name="Picture 17">
            <a:extLst>
              <a:ext uri="{FF2B5EF4-FFF2-40B4-BE49-F238E27FC236}">
                <a16:creationId xmlns:a16="http://schemas.microsoft.com/office/drawing/2014/main" id="{3A5556D4-7340-4F08-869B-CEC2E6985768}"/>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6450897" y="3979262"/>
            <a:ext cx="4477515" cy="2306884"/>
          </a:xfrm>
          <a:prstGeom prst="rect">
            <a:avLst/>
          </a:prstGeom>
        </p:spPr>
      </p:pic>
      <p:pic>
        <p:nvPicPr>
          <p:cNvPr id="26" name="Picture 25">
            <a:extLst>
              <a:ext uri="{FF2B5EF4-FFF2-40B4-BE49-F238E27FC236}">
                <a16:creationId xmlns:a16="http://schemas.microsoft.com/office/drawing/2014/main" id="{2F3B861B-4555-F68E-01D0-D61795A204D0}"/>
              </a:ext>
            </a:extLst>
          </p:cNvPr>
          <p:cNvPicPr>
            <a:picLocks noChangeAspect="1"/>
          </p:cNvPicPr>
          <p:nvPr/>
        </p:nvPicPr>
        <p:blipFill>
          <a:blip r:embed="rId3"/>
          <a:stretch>
            <a:fillRect/>
          </a:stretch>
        </p:blipFill>
        <p:spPr>
          <a:xfrm>
            <a:off x="6670806" y="1258721"/>
            <a:ext cx="3057525" cy="2637952"/>
          </a:xfrm>
          <a:prstGeom prst="rect">
            <a:avLst/>
          </a:prstGeom>
        </p:spPr>
      </p:pic>
      <p:pic>
        <p:nvPicPr>
          <p:cNvPr id="28" name="Picture 27">
            <a:extLst>
              <a:ext uri="{FF2B5EF4-FFF2-40B4-BE49-F238E27FC236}">
                <a16:creationId xmlns:a16="http://schemas.microsoft.com/office/drawing/2014/main" id="{50BFD02B-7CB5-1028-BD6B-459AF5BDEA6A}"/>
              </a:ext>
            </a:extLst>
          </p:cNvPr>
          <p:cNvPicPr>
            <a:picLocks noChangeAspect="1"/>
          </p:cNvPicPr>
          <p:nvPr/>
        </p:nvPicPr>
        <p:blipFill>
          <a:blip r:embed="rId4"/>
          <a:stretch>
            <a:fillRect/>
          </a:stretch>
        </p:blipFill>
        <p:spPr>
          <a:xfrm>
            <a:off x="9849264" y="1357890"/>
            <a:ext cx="1939536" cy="610259"/>
          </a:xfrm>
          <a:prstGeom prst="rect">
            <a:avLst/>
          </a:prstGeom>
        </p:spPr>
      </p:pic>
      <p:sp>
        <p:nvSpPr>
          <p:cNvPr id="31" name="TextBox 30">
            <a:extLst>
              <a:ext uri="{FF2B5EF4-FFF2-40B4-BE49-F238E27FC236}">
                <a16:creationId xmlns:a16="http://schemas.microsoft.com/office/drawing/2014/main" id="{073C70F0-EC78-BA95-687E-91D4C4371453}"/>
              </a:ext>
            </a:extLst>
          </p:cNvPr>
          <p:cNvSpPr txBox="1"/>
          <p:nvPr/>
        </p:nvSpPr>
        <p:spPr>
          <a:xfrm>
            <a:off x="9880846" y="2398778"/>
            <a:ext cx="2095131" cy="1200329"/>
          </a:xfrm>
          <a:prstGeom prst="rect">
            <a:avLst/>
          </a:prstGeom>
          <a:noFill/>
        </p:spPr>
        <p:txBody>
          <a:bodyPr wrap="square">
            <a:spAutoFit/>
          </a:bodyPr>
          <a:lstStyle/>
          <a:p>
            <a:r>
              <a:rPr lang="en-US" sz="1200" dirty="0"/>
              <a:t>On Track, Nov. 2021 https://aidainnova.web.cern.ch/first-characterisation-study-front-end-and-data-acquisition-systems-aimed-future-micro-pattern-gas</a:t>
            </a:r>
          </a:p>
        </p:txBody>
      </p:sp>
      <p:grpSp>
        <p:nvGrpSpPr>
          <p:cNvPr id="32" name="Group 31">
            <a:extLst>
              <a:ext uri="{FF2B5EF4-FFF2-40B4-BE49-F238E27FC236}">
                <a16:creationId xmlns:a16="http://schemas.microsoft.com/office/drawing/2014/main" id="{A2099E11-C887-3792-B8BD-68D4B590CA17}"/>
              </a:ext>
            </a:extLst>
          </p:cNvPr>
          <p:cNvGrpSpPr/>
          <p:nvPr/>
        </p:nvGrpSpPr>
        <p:grpSpPr>
          <a:xfrm>
            <a:off x="610851" y="1656017"/>
            <a:ext cx="4244806" cy="4122297"/>
            <a:chOff x="553615" y="1930160"/>
            <a:chExt cx="3554841" cy="3459530"/>
          </a:xfrm>
        </p:grpSpPr>
        <p:pic>
          <p:nvPicPr>
            <p:cNvPr id="33" name="Picture 32">
              <a:extLst>
                <a:ext uri="{FF2B5EF4-FFF2-40B4-BE49-F238E27FC236}">
                  <a16:creationId xmlns:a16="http://schemas.microsoft.com/office/drawing/2014/main" id="{042474F9-AE0F-5A98-8BE8-ED3D6191EE7A}"/>
                </a:ext>
              </a:extLst>
            </p:cNvPr>
            <p:cNvPicPr>
              <a:picLocks noChangeAspect="1"/>
            </p:cNvPicPr>
            <p:nvPr/>
          </p:nvPicPr>
          <p:blipFill rotWithShape="1">
            <a:blip r:embed="rId5"/>
            <a:srcRect t="253"/>
            <a:stretch/>
          </p:blipFill>
          <p:spPr>
            <a:xfrm>
              <a:off x="553615" y="3412250"/>
              <a:ext cx="3554841" cy="1977440"/>
            </a:xfrm>
            <a:prstGeom prst="rect">
              <a:avLst/>
            </a:prstGeom>
          </p:spPr>
        </p:pic>
        <p:pic>
          <p:nvPicPr>
            <p:cNvPr id="34" name="Picture 33">
              <a:extLst>
                <a:ext uri="{FF2B5EF4-FFF2-40B4-BE49-F238E27FC236}">
                  <a16:creationId xmlns:a16="http://schemas.microsoft.com/office/drawing/2014/main" id="{6CCBCAE7-87F7-BE1B-B248-45DD58E18D0D}"/>
                </a:ext>
              </a:extLst>
            </p:cNvPr>
            <p:cNvPicPr>
              <a:picLocks noChangeAspect="1"/>
            </p:cNvPicPr>
            <p:nvPr/>
          </p:nvPicPr>
          <p:blipFill>
            <a:blip r:embed="rId6"/>
            <a:stretch>
              <a:fillRect/>
            </a:stretch>
          </p:blipFill>
          <p:spPr>
            <a:xfrm>
              <a:off x="2100127" y="1967600"/>
              <a:ext cx="1435597" cy="1171805"/>
            </a:xfrm>
            <a:prstGeom prst="rect">
              <a:avLst/>
            </a:prstGeom>
          </p:spPr>
        </p:pic>
        <p:pic>
          <p:nvPicPr>
            <p:cNvPr id="35" name="Picture 34">
              <a:extLst>
                <a:ext uri="{FF2B5EF4-FFF2-40B4-BE49-F238E27FC236}">
                  <a16:creationId xmlns:a16="http://schemas.microsoft.com/office/drawing/2014/main" id="{DB2C6E31-F110-CD92-E96A-8A6A9085437F}"/>
                </a:ext>
              </a:extLst>
            </p:cNvPr>
            <p:cNvPicPr>
              <a:picLocks noChangeAspect="1"/>
            </p:cNvPicPr>
            <p:nvPr/>
          </p:nvPicPr>
          <p:blipFill>
            <a:blip r:embed="rId7"/>
            <a:stretch>
              <a:fillRect/>
            </a:stretch>
          </p:blipFill>
          <p:spPr>
            <a:xfrm>
              <a:off x="553615" y="1930160"/>
              <a:ext cx="1278276" cy="1246688"/>
            </a:xfrm>
            <a:prstGeom prst="rect">
              <a:avLst/>
            </a:prstGeom>
          </p:spPr>
        </p:pic>
      </p:grpSp>
      <p:sp>
        <p:nvSpPr>
          <p:cNvPr id="36" name="Rectangle 35">
            <a:extLst>
              <a:ext uri="{FF2B5EF4-FFF2-40B4-BE49-F238E27FC236}">
                <a16:creationId xmlns:a16="http://schemas.microsoft.com/office/drawing/2014/main" id="{EF990560-7E7B-3437-7960-0C8F1F85E484}"/>
              </a:ext>
            </a:extLst>
          </p:cNvPr>
          <p:cNvSpPr/>
          <p:nvPr/>
        </p:nvSpPr>
        <p:spPr>
          <a:xfrm>
            <a:off x="610851" y="5847738"/>
            <a:ext cx="5466813" cy="507831"/>
          </a:xfrm>
          <a:prstGeom prst="rect">
            <a:avLst/>
          </a:prstGeom>
        </p:spPr>
        <p:txBody>
          <a:bodyPr wrap="square">
            <a:spAutoFit/>
          </a:bodyPr>
          <a:lstStyle/>
          <a:p>
            <a:r>
              <a:rPr lang="en-GB" sz="900" dirty="0" err="1">
                <a:hlinkClick r:id="rId8"/>
              </a:rPr>
              <a:t>MAGIXperiment</a:t>
            </a:r>
            <a:r>
              <a:rPr lang="en-GB" sz="900" dirty="0">
                <a:hlinkClick r:id="rId8"/>
              </a:rPr>
              <a:t> @ MESA https://indico.cern.ch/event/872501/contributions/3743007/attachments/1985085/3307389/2002_rd51_miniweek_guelker.pdf</a:t>
            </a:r>
            <a:r>
              <a:rPr lang="en-GB" sz="900" dirty="0"/>
              <a:t> </a:t>
            </a:r>
          </a:p>
        </p:txBody>
      </p:sp>
      <p:pic>
        <p:nvPicPr>
          <p:cNvPr id="37" name="Picture 36">
            <a:extLst>
              <a:ext uri="{FF2B5EF4-FFF2-40B4-BE49-F238E27FC236}">
                <a16:creationId xmlns:a16="http://schemas.microsoft.com/office/drawing/2014/main" id="{C9FDE060-6191-7076-F6F3-BF580D8FF1AC}"/>
              </a:ext>
            </a:extLst>
          </p:cNvPr>
          <p:cNvPicPr>
            <a:picLocks noChangeAspect="1"/>
          </p:cNvPicPr>
          <p:nvPr/>
        </p:nvPicPr>
        <p:blipFill>
          <a:blip r:embed="rId9"/>
          <a:stretch>
            <a:fillRect/>
          </a:stretch>
        </p:blipFill>
        <p:spPr>
          <a:xfrm>
            <a:off x="3151228" y="3979262"/>
            <a:ext cx="3228648" cy="1669233"/>
          </a:xfrm>
          <a:prstGeom prst="rect">
            <a:avLst/>
          </a:prstGeom>
        </p:spPr>
      </p:pic>
      <p:sp>
        <p:nvSpPr>
          <p:cNvPr id="38" name="TextBox 37">
            <a:extLst>
              <a:ext uri="{FF2B5EF4-FFF2-40B4-BE49-F238E27FC236}">
                <a16:creationId xmlns:a16="http://schemas.microsoft.com/office/drawing/2014/main" id="{E96BFCBD-F9CB-4501-676D-07B0C4B4D584}"/>
              </a:ext>
            </a:extLst>
          </p:cNvPr>
          <p:cNvSpPr txBox="1"/>
          <p:nvPr/>
        </p:nvSpPr>
        <p:spPr>
          <a:xfrm>
            <a:off x="645790" y="807339"/>
            <a:ext cx="5450210" cy="1107996"/>
          </a:xfrm>
          <a:prstGeom prst="rect">
            <a:avLst/>
          </a:prstGeom>
          <a:noFill/>
        </p:spPr>
        <p:txBody>
          <a:bodyPr wrap="square" lIns="0" tIns="0" rIns="0" bIns="0" rtlCol="0">
            <a:spAutoFit/>
          </a:bodyPr>
          <a:lstStyle/>
          <a:p>
            <a:r>
              <a:rPr lang="en-US" sz="1800" b="1" dirty="0"/>
              <a:t>First measurements using the first proto-system: </a:t>
            </a:r>
          </a:p>
          <a:p>
            <a:r>
              <a:rPr lang="en-US" sz="1800" b="1" dirty="0"/>
              <a:t>Beam Measurements (TPC@MAGIX)</a:t>
            </a:r>
            <a:br>
              <a:rPr lang="en-GB" sz="1800" b="1" dirty="0"/>
            </a:br>
            <a:endParaRPr lang="en-GB" sz="1800" b="1" dirty="0"/>
          </a:p>
          <a:p>
            <a:pPr algn="l"/>
            <a:endParaRPr lang="en-US" dirty="0"/>
          </a:p>
        </p:txBody>
      </p:sp>
      <p:sp>
        <p:nvSpPr>
          <p:cNvPr id="39" name="TextBox 38">
            <a:extLst>
              <a:ext uri="{FF2B5EF4-FFF2-40B4-BE49-F238E27FC236}">
                <a16:creationId xmlns:a16="http://schemas.microsoft.com/office/drawing/2014/main" id="{AF8E88D1-099A-F6A1-5419-07C07F958F10}"/>
              </a:ext>
            </a:extLst>
          </p:cNvPr>
          <p:cNvSpPr txBox="1"/>
          <p:nvPr/>
        </p:nvSpPr>
        <p:spPr>
          <a:xfrm>
            <a:off x="6687384" y="814645"/>
            <a:ext cx="4420162" cy="830997"/>
          </a:xfrm>
          <a:prstGeom prst="rect">
            <a:avLst/>
          </a:prstGeom>
          <a:noFill/>
        </p:spPr>
        <p:txBody>
          <a:bodyPr wrap="square" lIns="0" tIns="0" rIns="0" bIns="0" rtlCol="0">
            <a:spAutoFit/>
          </a:bodyPr>
          <a:lstStyle/>
          <a:p>
            <a:r>
              <a:rPr lang="en-US" sz="1800" b="1" dirty="0"/>
              <a:t>RD51 Telescope Readout</a:t>
            </a:r>
            <a:br>
              <a:rPr lang="en-GB" sz="1800" b="1" dirty="0"/>
            </a:br>
            <a:endParaRPr lang="en-GB" sz="1800" b="1" dirty="0"/>
          </a:p>
          <a:p>
            <a:pPr algn="l"/>
            <a:endParaRPr lang="en-US" dirty="0"/>
          </a:p>
        </p:txBody>
      </p:sp>
    </p:spTree>
    <p:extLst>
      <p:ext uri="{BB962C8B-B14F-4D97-AF65-F5344CB8AC3E}">
        <p14:creationId xmlns:p14="http://schemas.microsoft.com/office/powerpoint/2010/main" val="234440831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57E4080-860E-92B7-F19B-A9A7B2B11A4E}"/>
              </a:ext>
            </a:extLst>
          </p:cNvPr>
          <p:cNvSpPr>
            <a:spLocks noGrp="1"/>
          </p:cNvSpPr>
          <p:nvPr>
            <p:ph type="title"/>
          </p:nvPr>
        </p:nvSpPr>
        <p:spPr/>
        <p:txBody>
          <a:bodyPr/>
          <a:lstStyle/>
          <a:p>
            <a:r>
              <a:rPr lang="en-US" dirty="0"/>
              <a:t>Manufacturing, the CERN MPT workshop</a:t>
            </a:r>
          </a:p>
        </p:txBody>
      </p:sp>
      <p:sp>
        <p:nvSpPr>
          <p:cNvPr id="8" name="Text Placeholder 7">
            <a:extLst>
              <a:ext uri="{FF2B5EF4-FFF2-40B4-BE49-F238E27FC236}">
                <a16:creationId xmlns:a16="http://schemas.microsoft.com/office/drawing/2014/main" id="{069C9326-E46E-6EE7-2942-D7B50D5BA880}"/>
              </a:ext>
            </a:extLst>
          </p:cNvPr>
          <p:cNvSpPr>
            <a:spLocks noGrp="1"/>
          </p:cNvSpPr>
          <p:nvPr>
            <p:ph type="body" idx="1"/>
          </p:nvPr>
        </p:nvSpPr>
        <p:spPr/>
        <p:txBody>
          <a:bodyPr>
            <a:normAutofit/>
          </a:bodyPr>
          <a:lstStyle/>
          <a:p>
            <a:r>
              <a:rPr lang="en-GB" sz="2000" b="0" dirty="0"/>
              <a:t>Cost-effective, industrial technology solutions will be developed and transferred to industry. A common “production facility” based on the MPGD workshop at CERN will be developed and maintained and procedures for industrialization will be set up. The tasks are: (1) Development and maintenance of a common production facility; (2) MPGD production industrialization (quality control, cost-effective production, and large-volume production), (3) Collaboration with Industrial Partners. </a:t>
            </a:r>
            <a:endParaRPr lang="en-US" sz="2000" b="0" dirty="0"/>
          </a:p>
        </p:txBody>
      </p:sp>
      <p:sp>
        <p:nvSpPr>
          <p:cNvPr id="4" name="Date Placeholder 3">
            <a:extLst>
              <a:ext uri="{FF2B5EF4-FFF2-40B4-BE49-F238E27FC236}">
                <a16:creationId xmlns:a16="http://schemas.microsoft.com/office/drawing/2014/main" id="{72F395DA-99D6-919D-1B8D-F57A4F10EF4B}"/>
              </a:ext>
            </a:extLst>
          </p:cNvPr>
          <p:cNvSpPr>
            <a:spLocks noGrp="1"/>
          </p:cNvSpPr>
          <p:nvPr>
            <p:ph type="dt" sz="half" idx="10"/>
          </p:nvPr>
        </p:nvSpPr>
        <p:spPr/>
        <p:txBody>
          <a:bodyPr/>
          <a:lstStyle/>
          <a:p>
            <a:r>
              <a:rPr lang="en-US"/>
              <a:t>September 11, 2024</a:t>
            </a:r>
            <a:endParaRPr lang="en-GB"/>
          </a:p>
        </p:txBody>
      </p:sp>
      <p:sp>
        <p:nvSpPr>
          <p:cNvPr id="5" name="Footer Placeholder 4">
            <a:extLst>
              <a:ext uri="{FF2B5EF4-FFF2-40B4-BE49-F238E27FC236}">
                <a16:creationId xmlns:a16="http://schemas.microsoft.com/office/drawing/2014/main" id="{41B8FBC5-26B4-8A27-F0A4-219504183DE5}"/>
              </a:ext>
            </a:extLst>
          </p:cNvPr>
          <p:cNvSpPr>
            <a:spLocks noGrp="1"/>
          </p:cNvSpPr>
          <p:nvPr>
            <p:ph type="ftr" sz="quarter" idx="11"/>
          </p:nvPr>
        </p:nvSpPr>
        <p:spPr/>
        <p:txBody>
          <a:bodyPr/>
          <a:lstStyle/>
          <a:p>
            <a:r>
              <a:rPr lang="pt-BR"/>
              <a:t>E. Oliveri, Gaseous Detector R&amp;D, RPC2024, Santiago De Compostela</a:t>
            </a:r>
            <a:endParaRPr lang="en-GB"/>
          </a:p>
        </p:txBody>
      </p:sp>
      <p:sp>
        <p:nvSpPr>
          <p:cNvPr id="6" name="Slide Number Placeholder 5">
            <a:extLst>
              <a:ext uri="{FF2B5EF4-FFF2-40B4-BE49-F238E27FC236}">
                <a16:creationId xmlns:a16="http://schemas.microsoft.com/office/drawing/2014/main" id="{3FCC6EB0-3A58-B352-B23C-D3785FE241BE}"/>
              </a:ext>
            </a:extLst>
          </p:cNvPr>
          <p:cNvSpPr>
            <a:spLocks noGrp="1"/>
          </p:cNvSpPr>
          <p:nvPr>
            <p:ph type="sldNum" sz="quarter" idx="12"/>
          </p:nvPr>
        </p:nvSpPr>
        <p:spPr/>
        <p:txBody>
          <a:bodyPr/>
          <a:lstStyle/>
          <a:p>
            <a:fld id="{3FF70A94-11BE-41EF-9516-F69CAB9DD5AC}" type="slidenum">
              <a:rPr lang="en-GB" smtClean="0"/>
              <a:t>35</a:t>
            </a:fld>
            <a:endParaRPr lang="en-GB"/>
          </a:p>
        </p:txBody>
      </p:sp>
    </p:spTree>
    <p:extLst>
      <p:ext uri="{BB962C8B-B14F-4D97-AF65-F5344CB8AC3E}">
        <p14:creationId xmlns:p14="http://schemas.microsoft.com/office/powerpoint/2010/main" val="293697777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a:extLst>
              <a:ext uri="{FF2B5EF4-FFF2-40B4-BE49-F238E27FC236}">
                <a16:creationId xmlns:a16="http://schemas.microsoft.com/office/drawing/2014/main" id="{CF12C8D0-D96E-3D6B-6CF2-3668022D6432}"/>
              </a:ext>
            </a:extLst>
          </p:cNvPr>
          <p:cNvPicPr>
            <a:picLocks noGrp="1" noChangeAspect="1"/>
          </p:cNvPicPr>
          <p:nvPr>
            <p:ph idx="1"/>
          </p:nvPr>
        </p:nvPicPr>
        <p:blipFill>
          <a:blip r:embed="rId2"/>
          <a:stretch>
            <a:fillRect/>
          </a:stretch>
        </p:blipFill>
        <p:spPr>
          <a:xfrm>
            <a:off x="407986" y="187935"/>
            <a:ext cx="10582569" cy="5950395"/>
          </a:xfrm>
        </p:spPr>
      </p:pic>
      <p:sp>
        <p:nvSpPr>
          <p:cNvPr id="4" name="Date Placeholder 3">
            <a:extLst>
              <a:ext uri="{FF2B5EF4-FFF2-40B4-BE49-F238E27FC236}">
                <a16:creationId xmlns:a16="http://schemas.microsoft.com/office/drawing/2014/main" id="{9055AFEE-FFA3-28B1-08FB-A6E5B91BF975}"/>
              </a:ext>
            </a:extLst>
          </p:cNvPr>
          <p:cNvSpPr>
            <a:spLocks noGrp="1"/>
          </p:cNvSpPr>
          <p:nvPr>
            <p:ph type="dt" sz="half" idx="10"/>
          </p:nvPr>
        </p:nvSpPr>
        <p:spPr/>
        <p:txBody>
          <a:bodyPr/>
          <a:lstStyle/>
          <a:p>
            <a:r>
              <a:rPr lang="en-US"/>
              <a:t>September 11, 2024</a:t>
            </a:r>
            <a:endParaRPr lang="en-US" dirty="0"/>
          </a:p>
        </p:txBody>
      </p:sp>
      <p:sp>
        <p:nvSpPr>
          <p:cNvPr id="5" name="Footer Placeholder 4">
            <a:extLst>
              <a:ext uri="{FF2B5EF4-FFF2-40B4-BE49-F238E27FC236}">
                <a16:creationId xmlns:a16="http://schemas.microsoft.com/office/drawing/2014/main" id="{270BF107-A7C1-CE79-3CC0-E050385C318E}"/>
              </a:ext>
            </a:extLst>
          </p:cNvPr>
          <p:cNvSpPr>
            <a:spLocks noGrp="1"/>
          </p:cNvSpPr>
          <p:nvPr>
            <p:ph type="ftr" sz="quarter" idx="11"/>
          </p:nvPr>
        </p:nvSpPr>
        <p:spPr/>
        <p:txBody>
          <a:bodyPr/>
          <a:lstStyle/>
          <a:p>
            <a:r>
              <a:rPr lang="pt-BR"/>
              <a:t>E. Oliveri, Gaseous Detector R&amp;D, RPC2024, Santiago De Compostela</a:t>
            </a:r>
            <a:endParaRPr lang="en-US" dirty="0"/>
          </a:p>
        </p:txBody>
      </p:sp>
      <p:sp>
        <p:nvSpPr>
          <p:cNvPr id="6" name="Slide Number Placeholder 5">
            <a:extLst>
              <a:ext uri="{FF2B5EF4-FFF2-40B4-BE49-F238E27FC236}">
                <a16:creationId xmlns:a16="http://schemas.microsoft.com/office/drawing/2014/main" id="{5CBE5D1B-DF4F-E1CF-FE98-560C31D266AD}"/>
              </a:ext>
            </a:extLst>
          </p:cNvPr>
          <p:cNvSpPr>
            <a:spLocks noGrp="1"/>
          </p:cNvSpPr>
          <p:nvPr>
            <p:ph type="sldNum" sz="quarter" idx="12"/>
          </p:nvPr>
        </p:nvSpPr>
        <p:spPr/>
        <p:txBody>
          <a:bodyPr/>
          <a:lstStyle/>
          <a:p>
            <a:fld id="{36B5EA5A-BC32-A742-B11B-8E7414D5B535}" type="slidenum">
              <a:rPr lang="en-US" smtClean="0"/>
              <a:pPr/>
              <a:t>36</a:t>
            </a:fld>
            <a:endParaRPr lang="en-US" dirty="0"/>
          </a:p>
        </p:txBody>
      </p:sp>
      <p:sp>
        <p:nvSpPr>
          <p:cNvPr id="12" name="TextBox 11">
            <a:extLst>
              <a:ext uri="{FF2B5EF4-FFF2-40B4-BE49-F238E27FC236}">
                <a16:creationId xmlns:a16="http://schemas.microsoft.com/office/drawing/2014/main" id="{57D3B1D1-1CF3-6936-14F4-C9E375B0E478}"/>
              </a:ext>
            </a:extLst>
          </p:cNvPr>
          <p:cNvSpPr txBox="1"/>
          <p:nvPr/>
        </p:nvSpPr>
        <p:spPr>
          <a:xfrm>
            <a:off x="407988" y="6138330"/>
            <a:ext cx="11174767" cy="246221"/>
          </a:xfrm>
          <a:prstGeom prst="rect">
            <a:avLst/>
          </a:prstGeom>
          <a:noFill/>
        </p:spPr>
        <p:txBody>
          <a:bodyPr wrap="square">
            <a:spAutoFit/>
          </a:bodyPr>
          <a:lstStyle/>
          <a:p>
            <a:r>
              <a:rPr lang="en-US" sz="1000" dirty="0"/>
              <a:t>L. Ropelewski, </a:t>
            </a:r>
            <a:r>
              <a:rPr lang="en-GB" sz="1000" dirty="0"/>
              <a:t>Networking – collaborations, technology dissemination and training.</a:t>
            </a:r>
            <a:r>
              <a:rPr lang="en-US" sz="1000" dirty="0"/>
              <a:t> https://indico.cern.ch/event/999799/contributions/4204424/attachments/2236130/3790095/Networking.pdf</a:t>
            </a:r>
          </a:p>
        </p:txBody>
      </p:sp>
    </p:spTree>
    <p:extLst>
      <p:ext uri="{BB962C8B-B14F-4D97-AF65-F5344CB8AC3E}">
        <p14:creationId xmlns:p14="http://schemas.microsoft.com/office/powerpoint/2010/main" val="412487433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3E000-B6CC-C679-DBD4-362FE993B775}"/>
              </a:ext>
            </a:extLst>
          </p:cNvPr>
          <p:cNvSpPr>
            <a:spLocks noGrp="1"/>
          </p:cNvSpPr>
          <p:nvPr>
            <p:ph type="title"/>
          </p:nvPr>
        </p:nvSpPr>
        <p:spPr/>
        <p:txBody>
          <a:bodyPr/>
          <a:lstStyle/>
          <a:p>
            <a:r>
              <a:rPr lang="en-US" dirty="0"/>
              <a:t>MPT Workshop</a:t>
            </a:r>
          </a:p>
        </p:txBody>
      </p:sp>
      <p:sp>
        <p:nvSpPr>
          <p:cNvPr id="4" name="Date Placeholder 3">
            <a:extLst>
              <a:ext uri="{FF2B5EF4-FFF2-40B4-BE49-F238E27FC236}">
                <a16:creationId xmlns:a16="http://schemas.microsoft.com/office/drawing/2014/main" id="{8FF7BDE1-011F-00FE-1705-0BE112FA591E}"/>
              </a:ext>
            </a:extLst>
          </p:cNvPr>
          <p:cNvSpPr>
            <a:spLocks noGrp="1"/>
          </p:cNvSpPr>
          <p:nvPr>
            <p:ph type="dt" sz="half" idx="10"/>
          </p:nvPr>
        </p:nvSpPr>
        <p:spPr/>
        <p:txBody>
          <a:bodyPr/>
          <a:lstStyle/>
          <a:p>
            <a:r>
              <a:rPr lang="en-US"/>
              <a:t>September 11, 2024</a:t>
            </a:r>
            <a:endParaRPr lang="en-GB"/>
          </a:p>
        </p:txBody>
      </p:sp>
      <p:sp>
        <p:nvSpPr>
          <p:cNvPr id="5" name="Footer Placeholder 4">
            <a:extLst>
              <a:ext uri="{FF2B5EF4-FFF2-40B4-BE49-F238E27FC236}">
                <a16:creationId xmlns:a16="http://schemas.microsoft.com/office/drawing/2014/main" id="{5830BA5F-402C-580A-4307-4C4EA1CB08A2}"/>
              </a:ext>
            </a:extLst>
          </p:cNvPr>
          <p:cNvSpPr>
            <a:spLocks noGrp="1"/>
          </p:cNvSpPr>
          <p:nvPr>
            <p:ph type="ftr" sz="quarter" idx="11"/>
          </p:nvPr>
        </p:nvSpPr>
        <p:spPr/>
        <p:txBody>
          <a:bodyPr/>
          <a:lstStyle/>
          <a:p>
            <a:r>
              <a:rPr lang="pt-BR"/>
              <a:t>E. Oliveri, Gaseous Detector R&amp;D, RPC2024, Santiago De Compostela</a:t>
            </a:r>
            <a:endParaRPr lang="en-GB"/>
          </a:p>
        </p:txBody>
      </p:sp>
      <p:sp>
        <p:nvSpPr>
          <p:cNvPr id="6" name="Slide Number Placeholder 5">
            <a:extLst>
              <a:ext uri="{FF2B5EF4-FFF2-40B4-BE49-F238E27FC236}">
                <a16:creationId xmlns:a16="http://schemas.microsoft.com/office/drawing/2014/main" id="{BC789903-D57C-E6A6-F0EF-951BE2ECF22F}"/>
              </a:ext>
            </a:extLst>
          </p:cNvPr>
          <p:cNvSpPr>
            <a:spLocks noGrp="1"/>
          </p:cNvSpPr>
          <p:nvPr>
            <p:ph type="sldNum" sz="quarter" idx="12"/>
          </p:nvPr>
        </p:nvSpPr>
        <p:spPr/>
        <p:txBody>
          <a:bodyPr/>
          <a:lstStyle/>
          <a:p>
            <a:fld id="{3FF70A94-11BE-41EF-9516-F69CAB9DD5AC}" type="slidenum">
              <a:rPr lang="en-GB" smtClean="0"/>
              <a:t>37</a:t>
            </a:fld>
            <a:endParaRPr lang="en-GB"/>
          </a:p>
        </p:txBody>
      </p:sp>
      <p:sp>
        <p:nvSpPr>
          <p:cNvPr id="8" name="Rectangle 7">
            <a:extLst>
              <a:ext uri="{FF2B5EF4-FFF2-40B4-BE49-F238E27FC236}">
                <a16:creationId xmlns:a16="http://schemas.microsoft.com/office/drawing/2014/main" id="{8640275D-4DBC-CDCB-99E0-166CE5FFE808}"/>
              </a:ext>
            </a:extLst>
          </p:cNvPr>
          <p:cNvSpPr/>
          <p:nvPr/>
        </p:nvSpPr>
        <p:spPr>
          <a:xfrm>
            <a:off x="335557" y="2093860"/>
            <a:ext cx="2320093" cy="272308"/>
          </a:xfrm>
          <a:prstGeom prst="rect">
            <a:avLst/>
          </a:prstGeom>
        </p:spPr>
        <p:txBody>
          <a:bodyPr wrap="none">
            <a:spAutoFit/>
          </a:bodyPr>
          <a:lstStyle/>
          <a:p>
            <a:r>
              <a:rPr lang="en-GB" sz="1000" dirty="0"/>
              <a:t>https://indico.cern.ch/event/791893/</a:t>
            </a:r>
          </a:p>
        </p:txBody>
      </p:sp>
      <p:grpSp>
        <p:nvGrpSpPr>
          <p:cNvPr id="9" name="Group 8">
            <a:extLst>
              <a:ext uri="{FF2B5EF4-FFF2-40B4-BE49-F238E27FC236}">
                <a16:creationId xmlns:a16="http://schemas.microsoft.com/office/drawing/2014/main" id="{9ED3C5AF-A105-FDB2-02DF-B754735B8BB4}"/>
              </a:ext>
            </a:extLst>
          </p:cNvPr>
          <p:cNvGrpSpPr/>
          <p:nvPr/>
        </p:nvGrpSpPr>
        <p:grpSpPr>
          <a:xfrm>
            <a:off x="380589" y="3516592"/>
            <a:ext cx="4946657" cy="2462414"/>
            <a:chOff x="4197531" y="150542"/>
            <a:chExt cx="4911635" cy="1730510"/>
          </a:xfrm>
        </p:grpSpPr>
        <p:grpSp>
          <p:nvGrpSpPr>
            <p:cNvPr id="10" name="Group 9">
              <a:extLst>
                <a:ext uri="{FF2B5EF4-FFF2-40B4-BE49-F238E27FC236}">
                  <a16:creationId xmlns:a16="http://schemas.microsoft.com/office/drawing/2014/main" id="{04AF6184-5A75-0A26-6259-27A2339DADD0}"/>
                </a:ext>
              </a:extLst>
            </p:cNvPr>
            <p:cNvGrpSpPr/>
            <p:nvPr/>
          </p:nvGrpSpPr>
          <p:grpSpPr>
            <a:xfrm>
              <a:off x="4197531" y="150542"/>
              <a:ext cx="4911635" cy="867094"/>
              <a:chOff x="4729389" y="150314"/>
              <a:chExt cx="5349891" cy="954474"/>
            </a:xfrm>
          </p:grpSpPr>
          <p:pic>
            <p:nvPicPr>
              <p:cNvPr id="15" name="Picture 14">
                <a:extLst>
                  <a:ext uri="{FF2B5EF4-FFF2-40B4-BE49-F238E27FC236}">
                    <a16:creationId xmlns:a16="http://schemas.microsoft.com/office/drawing/2014/main" id="{9BFBEBAB-C058-DED3-E5D9-ED0003D404D9}"/>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4729389" y="152797"/>
                <a:ext cx="1783297" cy="951991"/>
              </a:xfrm>
              <a:prstGeom prst="rect">
                <a:avLst/>
              </a:prstGeom>
            </p:spPr>
          </p:pic>
          <p:pic>
            <p:nvPicPr>
              <p:cNvPr id="16" name="Picture 15">
                <a:extLst>
                  <a:ext uri="{FF2B5EF4-FFF2-40B4-BE49-F238E27FC236}">
                    <a16:creationId xmlns:a16="http://schemas.microsoft.com/office/drawing/2014/main" id="{D22B1166-0682-2CA5-3FD0-73BCA5C13F9B}"/>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8295983" y="152879"/>
                <a:ext cx="1783297" cy="951909"/>
              </a:xfrm>
              <a:prstGeom prst="rect">
                <a:avLst/>
              </a:prstGeom>
            </p:spPr>
          </p:pic>
          <p:pic>
            <p:nvPicPr>
              <p:cNvPr id="17" name="Picture 16">
                <a:extLst>
                  <a:ext uri="{FF2B5EF4-FFF2-40B4-BE49-F238E27FC236}">
                    <a16:creationId xmlns:a16="http://schemas.microsoft.com/office/drawing/2014/main" id="{45AC49FA-450C-27B3-1D18-510BD3C89D17}"/>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6512686" y="150314"/>
                <a:ext cx="1783297" cy="935301"/>
              </a:xfrm>
              <a:prstGeom prst="rect">
                <a:avLst/>
              </a:prstGeom>
            </p:spPr>
          </p:pic>
        </p:grpSp>
        <p:grpSp>
          <p:nvGrpSpPr>
            <p:cNvPr id="11" name="Group 10">
              <a:extLst>
                <a:ext uri="{FF2B5EF4-FFF2-40B4-BE49-F238E27FC236}">
                  <a16:creationId xmlns:a16="http://schemas.microsoft.com/office/drawing/2014/main" id="{2A62E4F9-64F5-A2FB-39F9-5186133DF420}"/>
                </a:ext>
              </a:extLst>
            </p:cNvPr>
            <p:cNvGrpSpPr/>
            <p:nvPr/>
          </p:nvGrpSpPr>
          <p:grpSpPr>
            <a:xfrm>
              <a:off x="4197531" y="1000219"/>
              <a:ext cx="4911634" cy="880833"/>
              <a:chOff x="683568" y="352274"/>
              <a:chExt cx="8727352" cy="1847505"/>
            </a:xfrm>
          </p:grpSpPr>
          <p:pic>
            <p:nvPicPr>
              <p:cNvPr id="12" name="Picture 11">
                <a:extLst>
                  <a:ext uri="{FF2B5EF4-FFF2-40B4-BE49-F238E27FC236}">
                    <a16:creationId xmlns:a16="http://schemas.microsoft.com/office/drawing/2014/main" id="{219001C6-06F8-24E3-3D40-7A6977892CCD}"/>
                  </a:ext>
                </a:extLst>
              </p:cNvPr>
              <p:cNvPicPr/>
              <p:nvPr/>
            </p:nvPicPr>
            <p:blipFill>
              <a:blip r:embed="rId5" cstate="print">
                <a:extLst>
                  <a:ext uri="{28A0092B-C50C-407E-A947-70E740481C1C}">
                    <a14:useLocalDpi xmlns:a14="http://schemas.microsoft.com/office/drawing/2010/main" val="0"/>
                  </a:ext>
                </a:extLst>
              </a:blip>
              <a:stretch>
                <a:fillRect/>
              </a:stretch>
            </p:blipFill>
            <p:spPr>
              <a:xfrm>
                <a:off x="683568" y="385584"/>
                <a:ext cx="2913072" cy="1814195"/>
              </a:xfrm>
              <a:prstGeom prst="rect">
                <a:avLst/>
              </a:prstGeom>
            </p:spPr>
          </p:pic>
          <p:pic>
            <p:nvPicPr>
              <p:cNvPr id="13" name="Picture 12">
                <a:extLst>
                  <a:ext uri="{FF2B5EF4-FFF2-40B4-BE49-F238E27FC236}">
                    <a16:creationId xmlns:a16="http://schemas.microsoft.com/office/drawing/2014/main" id="{94AE30BC-0CEA-D5DB-2969-299837EE2D82}"/>
                  </a:ext>
                </a:extLst>
              </p:cNvPr>
              <p:cNvPicPr/>
              <p:nvPr/>
            </p:nvPicPr>
            <p:blipFill>
              <a:blip r:embed="rId6" cstate="print">
                <a:extLst>
                  <a:ext uri="{28A0092B-C50C-407E-A947-70E740481C1C}">
                    <a14:useLocalDpi xmlns:a14="http://schemas.microsoft.com/office/drawing/2010/main" val="0"/>
                  </a:ext>
                </a:extLst>
              </a:blip>
              <a:stretch>
                <a:fillRect/>
              </a:stretch>
            </p:blipFill>
            <p:spPr>
              <a:xfrm>
                <a:off x="3596640" y="352274"/>
                <a:ext cx="2913072" cy="1834004"/>
              </a:xfrm>
              <a:prstGeom prst="rect">
                <a:avLst/>
              </a:prstGeom>
            </p:spPr>
          </p:pic>
          <p:pic>
            <p:nvPicPr>
              <p:cNvPr id="14" name="Picture 13">
                <a:extLst>
                  <a:ext uri="{FF2B5EF4-FFF2-40B4-BE49-F238E27FC236}">
                    <a16:creationId xmlns:a16="http://schemas.microsoft.com/office/drawing/2014/main" id="{2875BCF1-81F2-DB9E-C203-3BB5516F6B02}"/>
                  </a:ext>
                </a:extLst>
              </p:cNvPr>
              <p:cNvPicPr/>
              <p:nvPr/>
            </p:nvPicPr>
            <p:blipFill>
              <a:blip r:embed="rId7" cstate="print">
                <a:extLst>
                  <a:ext uri="{28A0092B-C50C-407E-A947-70E740481C1C}">
                    <a14:useLocalDpi xmlns:a14="http://schemas.microsoft.com/office/drawing/2010/main" val="0"/>
                  </a:ext>
                </a:extLst>
              </a:blip>
              <a:stretch>
                <a:fillRect/>
              </a:stretch>
            </p:blipFill>
            <p:spPr>
              <a:xfrm>
                <a:off x="6497848" y="395439"/>
                <a:ext cx="2913072" cy="1775222"/>
              </a:xfrm>
              <a:prstGeom prst="rect">
                <a:avLst/>
              </a:prstGeom>
            </p:spPr>
          </p:pic>
        </p:grpSp>
      </p:grpSp>
      <p:pic>
        <p:nvPicPr>
          <p:cNvPr id="18" name="Picture 17">
            <a:extLst>
              <a:ext uri="{FF2B5EF4-FFF2-40B4-BE49-F238E27FC236}">
                <a16:creationId xmlns:a16="http://schemas.microsoft.com/office/drawing/2014/main" id="{EC1CA676-80C5-77DB-08A0-EC1B7E6640A3}"/>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830561" y="1014965"/>
            <a:ext cx="2815190" cy="1966234"/>
          </a:xfrm>
          <a:prstGeom prst="rect">
            <a:avLst/>
          </a:prstGeom>
        </p:spPr>
      </p:pic>
      <p:pic>
        <p:nvPicPr>
          <p:cNvPr id="19" name="Picture 18">
            <a:extLst>
              <a:ext uri="{FF2B5EF4-FFF2-40B4-BE49-F238E27FC236}">
                <a16:creationId xmlns:a16="http://schemas.microsoft.com/office/drawing/2014/main" id="{9A2776C5-1D09-9173-34A0-91BB901DF098}"/>
              </a:ext>
            </a:extLst>
          </p:cNvPr>
          <p:cNvPicPr>
            <a:picLocks noChangeAspect="1"/>
          </p:cNvPicPr>
          <p:nvPr/>
        </p:nvPicPr>
        <p:blipFill>
          <a:blip r:embed="rId9"/>
          <a:stretch>
            <a:fillRect/>
          </a:stretch>
        </p:blipFill>
        <p:spPr>
          <a:xfrm>
            <a:off x="373467" y="1014965"/>
            <a:ext cx="5406379" cy="1078895"/>
          </a:xfrm>
          <a:prstGeom prst="rect">
            <a:avLst/>
          </a:prstGeom>
        </p:spPr>
      </p:pic>
      <p:sp>
        <p:nvSpPr>
          <p:cNvPr id="20" name="TextBox 19">
            <a:extLst>
              <a:ext uri="{FF2B5EF4-FFF2-40B4-BE49-F238E27FC236}">
                <a16:creationId xmlns:a16="http://schemas.microsoft.com/office/drawing/2014/main" id="{3E87C947-63FE-CA54-4D83-E77D2D8D3DB2}"/>
              </a:ext>
            </a:extLst>
          </p:cNvPr>
          <p:cNvSpPr txBox="1"/>
          <p:nvPr/>
        </p:nvSpPr>
        <p:spPr>
          <a:xfrm>
            <a:off x="335557" y="2510412"/>
            <a:ext cx="4986837" cy="830997"/>
          </a:xfrm>
          <a:prstGeom prst="rect">
            <a:avLst/>
          </a:prstGeom>
          <a:noFill/>
        </p:spPr>
        <p:txBody>
          <a:bodyPr wrap="square" rtlCol="0">
            <a:spAutoFit/>
          </a:bodyPr>
          <a:lstStyle/>
          <a:p>
            <a:r>
              <a:rPr lang="en-US" sz="1600" dirty="0"/>
              <a:t>Almost all families of MPGD produced…</a:t>
            </a:r>
          </a:p>
          <a:p>
            <a:r>
              <a:rPr lang="en-US" sz="1600" dirty="0"/>
              <a:t>GEM, THGEM, MM-THGEM, Micromegas, mRWELL, RPWELL, DLC with MPGDs, …</a:t>
            </a:r>
          </a:p>
        </p:txBody>
      </p:sp>
      <p:grpSp>
        <p:nvGrpSpPr>
          <p:cNvPr id="22" name="Group 21">
            <a:extLst>
              <a:ext uri="{FF2B5EF4-FFF2-40B4-BE49-F238E27FC236}">
                <a16:creationId xmlns:a16="http://schemas.microsoft.com/office/drawing/2014/main" id="{DF8F8F01-9D41-BACB-3021-9C806EFDD633}"/>
              </a:ext>
            </a:extLst>
          </p:cNvPr>
          <p:cNvGrpSpPr/>
          <p:nvPr/>
        </p:nvGrpSpPr>
        <p:grpSpPr>
          <a:xfrm>
            <a:off x="8935503" y="330548"/>
            <a:ext cx="2831088" cy="2705243"/>
            <a:chOff x="5791200" y="1405840"/>
            <a:chExt cx="3468761" cy="4860434"/>
          </a:xfrm>
        </p:grpSpPr>
        <p:pic>
          <p:nvPicPr>
            <p:cNvPr id="23" name="Picture 22">
              <a:extLst>
                <a:ext uri="{FF2B5EF4-FFF2-40B4-BE49-F238E27FC236}">
                  <a16:creationId xmlns:a16="http://schemas.microsoft.com/office/drawing/2014/main" id="{347ECD29-A75D-CBD9-3495-4E5355668D85}"/>
                </a:ext>
              </a:extLst>
            </p:cNvPr>
            <p:cNvPicPr>
              <a:picLocks noChangeAspect="1"/>
            </p:cNvPicPr>
            <p:nvPr/>
          </p:nvPicPr>
          <p:blipFill>
            <a:blip r:embed="rId10"/>
            <a:stretch>
              <a:fillRect/>
            </a:stretch>
          </p:blipFill>
          <p:spPr>
            <a:xfrm>
              <a:off x="6122125" y="3788009"/>
              <a:ext cx="2752391" cy="2380181"/>
            </a:xfrm>
            <a:prstGeom prst="rect">
              <a:avLst/>
            </a:prstGeom>
          </p:spPr>
        </p:pic>
        <p:pic>
          <p:nvPicPr>
            <p:cNvPr id="24" name="Picture 23">
              <a:extLst>
                <a:ext uri="{FF2B5EF4-FFF2-40B4-BE49-F238E27FC236}">
                  <a16:creationId xmlns:a16="http://schemas.microsoft.com/office/drawing/2014/main" id="{1A178A26-FD60-F966-C39B-7A47568A440F}"/>
                </a:ext>
              </a:extLst>
            </p:cNvPr>
            <p:cNvPicPr>
              <a:picLocks noChangeAspect="1"/>
            </p:cNvPicPr>
            <p:nvPr/>
          </p:nvPicPr>
          <p:blipFill>
            <a:blip r:embed="rId11"/>
            <a:stretch>
              <a:fillRect/>
            </a:stretch>
          </p:blipFill>
          <p:spPr>
            <a:xfrm>
              <a:off x="5791200" y="1405840"/>
              <a:ext cx="3268464" cy="2284085"/>
            </a:xfrm>
            <a:prstGeom prst="rect">
              <a:avLst/>
            </a:prstGeom>
          </p:spPr>
        </p:pic>
        <p:cxnSp>
          <p:nvCxnSpPr>
            <p:cNvPr id="25" name="Straight Connector 24">
              <a:extLst>
                <a:ext uri="{FF2B5EF4-FFF2-40B4-BE49-F238E27FC236}">
                  <a16:creationId xmlns:a16="http://schemas.microsoft.com/office/drawing/2014/main" id="{F19D7DBD-53EF-52A3-EC40-771ECEC3705E}"/>
                </a:ext>
              </a:extLst>
            </p:cNvPr>
            <p:cNvCxnSpPr/>
            <p:nvPr/>
          </p:nvCxnSpPr>
          <p:spPr>
            <a:xfrm flipH="1">
              <a:off x="5991497" y="3477338"/>
              <a:ext cx="226423" cy="251825"/>
            </a:xfrm>
            <a:prstGeom prst="lin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cxnSp>
        <p:cxnSp>
          <p:nvCxnSpPr>
            <p:cNvPr id="26" name="Straight Connector 25">
              <a:extLst>
                <a:ext uri="{FF2B5EF4-FFF2-40B4-BE49-F238E27FC236}">
                  <a16:creationId xmlns:a16="http://schemas.microsoft.com/office/drawing/2014/main" id="{022DB315-162A-7FE3-0D6C-3F60B7ACD781}"/>
                </a:ext>
              </a:extLst>
            </p:cNvPr>
            <p:cNvCxnSpPr/>
            <p:nvPr/>
          </p:nvCxnSpPr>
          <p:spPr>
            <a:xfrm>
              <a:off x="7576457" y="3477338"/>
              <a:ext cx="1648506" cy="220593"/>
            </a:xfrm>
            <a:prstGeom prst="lin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cxnSp>
        <p:sp>
          <p:nvSpPr>
            <p:cNvPr id="27" name="Rectangle 26">
              <a:extLst>
                <a:ext uri="{FF2B5EF4-FFF2-40B4-BE49-F238E27FC236}">
                  <a16:creationId xmlns:a16="http://schemas.microsoft.com/office/drawing/2014/main" id="{F7D5530E-2FC1-0B81-F5C0-AC682AF2B70B}"/>
                </a:ext>
              </a:extLst>
            </p:cNvPr>
            <p:cNvSpPr/>
            <p:nvPr/>
          </p:nvSpPr>
          <p:spPr>
            <a:xfrm>
              <a:off x="5991497" y="3701927"/>
              <a:ext cx="3268464" cy="2564347"/>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42" name="Picture 41">
            <a:extLst>
              <a:ext uri="{FF2B5EF4-FFF2-40B4-BE49-F238E27FC236}">
                <a16:creationId xmlns:a16="http://schemas.microsoft.com/office/drawing/2014/main" id="{8ECB0E61-5D60-2859-8C02-E74F11B806BD}"/>
              </a:ext>
            </a:extLst>
          </p:cNvPr>
          <p:cNvPicPr>
            <a:picLocks noChangeAspect="1"/>
          </p:cNvPicPr>
          <p:nvPr/>
        </p:nvPicPr>
        <p:blipFill>
          <a:blip r:embed="rId12"/>
          <a:stretch>
            <a:fillRect/>
          </a:stretch>
        </p:blipFill>
        <p:spPr>
          <a:xfrm>
            <a:off x="5775622" y="3144614"/>
            <a:ext cx="5962405" cy="307874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83661457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D85D8C-A5FE-C4F1-BA53-96F261CAAB6C}"/>
              </a:ext>
            </a:extLst>
          </p:cNvPr>
          <p:cNvSpPr>
            <a:spLocks noGrp="1"/>
          </p:cNvSpPr>
          <p:nvPr>
            <p:ph type="title"/>
          </p:nvPr>
        </p:nvSpPr>
        <p:spPr/>
        <p:txBody>
          <a:bodyPr/>
          <a:lstStyle/>
          <a:p>
            <a:r>
              <a:rPr lang="en-US" dirty="0"/>
              <a:t>MPT/R&amp;D: Resistive MPGD</a:t>
            </a:r>
          </a:p>
        </p:txBody>
      </p:sp>
      <p:sp>
        <p:nvSpPr>
          <p:cNvPr id="5" name="Footer Placeholder 4">
            <a:extLst>
              <a:ext uri="{FF2B5EF4-FFF2-40B4-BE49-F238E27FC236}">
                <a16:creationId xmlns:a16="http://schemas.microsoft.com/office/drawing/2014/main" id="{C6761454-3B7A-0DBE-6E4C-17AA95869CD6}"/>
              </a:ext>
            </a:extLst>
          </p:cNvPr>
          <p:cNvSpPr>
            <a:spLocks noGrp="1"/>
          </p:cNvSpPr>
          <p:nvPr>
            <p:ph type="ftr" sz="quarter" idx="11"/>
          </p:nvPr>
        </p:nvSpPr>
        <p:spPr/>
        <p:txBody>
          <a:bodyPr/>
          <a:lstStyle/>
          <a:p>
            <a:r>
              <a:rPr lang="pt-BR"/>
              <a:t>E. Oliveri, Gaseous Detector R&amp;D, RPC2024, Santiago De Compostela</a:t>
            </a:r>
            <a:endParaRPr lang="en-GB"/>
          </a:p>
        </p:txBody>
      </p:sp>
      <p:sp>
        <p:nvSpPr>
          <p:cNvPr id="6" name="Slide Number Placeholder 5">
            <a:extLst>
              <a:ext uri="{FF2B5EF4-FFF2-40B4-BE49-F238E27FC236}">
                <a16:creationId xmlns:a16="http://schemas.microsoft.com/office/drawing/2014/main" id="{1247E80A-B7D1-517C-CD41-D6DB73004A6F}"/>
              </a:ext>
            </a:extLst>
          </p:cNvPr>
          <p:cNvSpPr>
            <a:spLocks noGrp="1"/>
          </p:cNvSpPr>
          <p:nvPr>
            <p:ph type="sldNum" sz="quarter" idx="12"/>
          </p:nvPr>
        </p:nvSpPr>
        <p:spPr/>
        <p:txBody>
          <a:bodyPr/>
          <a:lstStyle/>
          <a:p>
            <a:fld id="{3FF70A94-11BE-41EF-9516-F69CAB9DD5AC}" type="slidenum">
              <a:rPr lang="en-GB" smtClean="0"/>
              <a:t>38</a:t>
            </a:fld>
            <a:endParaRPr lang="en-GB"/>
          </a:p>
        </p:txBody>
      </p:sp>
      <p:sp>
        <p:nvSpPr>
          <p:cNvPr id="7" name="Rectangle 6">
            <a:extLst>
              <a:ext uri="{FF2B5EF4-FFF2-40B4-BE49-F238E27FC236}">
                <a16:creationId xmlns:a16="http://schemas.microsoft.com/office/drawing/2014/main" id="{54A9FD92-4DB1-2C8B-33A7-7F6288CD1131}"/>
              </a:ext>
            </a:extLst>
          </p:cNvPr>
          <p:cNvSpPr/>
          <p:nvPr/>
        </p:nvSpPr>
        <p:spPr>
          <a:xfrm>
            <a:off x="99897" y="4839410"/>
            <a:ext cx="5184314" cy="954107"/>
          </a:xfrm>
          <a:prstGeom prst="rect">
            <a:avLst/>
          </a:prstGeom>
        </p:spPr>
        <p:txBody>
          <a:bodyPr wrap="square">
            <a:spAutoFit/>
          </a:bodyPr>
          <a:lstStyle/>
          <a:p>
            <a:r>
              <a:rPr lang="en-GB" sz="1400" dirty="0"/>
              <a:t>Resistive MPGD Processes and problems, Rui de Oliveira, 12/02/2020 CERN RD51 mini-week https://indico.cern.ch/event/872501/contributions/3723342/attachments/1986258/3309780/Processes_and_problems.pdf</a:t>
            </a:r>
          </a:p>
        </p:txBody>
      </p:sp>
      <p:pic>
        <p:nvPicPr>
          <p:cNvPr id="8" name="Picture 7">
            <a:extLst>
              <a:ext uri="{FF2B5EF4-FFF2-40B4-BE49-F238E27FC236}">
                <a16:creationId xmlns:a16="http://schemas.microsoft.com/office/drawing/2014/main" id="{BBF774CD-5D3D-FDA9-8D63-F13D3D2D253E}"/>
              </a:ext>
            </a:extLst>
          </p:cNvPr>
          <p:cNvPicPr>
            <a:picLocks noChangeAspect="1"/>
          </p:cNvPicPr>
          <p:nvPr/>
        </p:nvPicPr>
        <p:blipFill>
          <a:blip r:embed="rId2"/>
          <a:stretch>
            <a:fillRect/>
          </a:stretch>
        </p:blipFill>
        <p:spPr>
          <a:xfrm>
            <a:off x="272914" y="1073454"/>
            <a:ext cx="5177141" cy="3013618"/>
          </a:xfrm>
          <a:prstGeom prst="rect">
            <a:avLst/>
          </a:prstGeom>
        </p:spPr>
      </p:pic>
      <p:pic>
        <p:nvPicPr>
          <p:cNvPr id="9" name="Picture 8">
            <a:extLst>
              <a:ext uri="{FF2B5EF4-FFF2-40B4-BE49-F238E27FC236}">
                <a16:creationId xmlns:a16="http://schemas.microsoft.com/office/drawing/2014/main" id="{26368015-A2A8-C0D6-5A72-70526386E7E7}"/>
              </a:ext>
            </a:extLst>
          </p:cNvPr>
          <p:cNvPicPr>
            <a:picLocks noChangeAspect="1"/>
          </p:cNvPicPr>
          <p:nvPr/>
        </p:nvPicPr>
        <p:blipFill>
          <a:blip r:embed="rId3"/>
          <a:stretch>
            <a:fillRect/>
          </a:stretch>
        </p:blipFill>
        <p:spPr>
          <a:xfrm>
            <a:off x="6096000" y="1113735"/>
            <a:ext cx="5184314" cy="2999804"/>
          </a:xfrm>
          <a:prstGeom prst="rect">
            <a:avLst/>
          </a:prstGeom>
        </p:spPr>
      </p:pic>
      <p:pic>
        <p:nvPicPr>
          <p:cNvPr id="10" name="Picture 9">
            <a:extLst>
              <a:ext uri="{FF2B5EF4-FFF2-40B4-BE49-F238E27FC236}">
                <a16:creationId xmlns:a16="http://schemas.microsoft.com/office/drawing/2014/main" id="{F68ACB52-F913-1FC4-8755-5F3D428A1A07}"/>
              </a:ext>
            </a:extLst>
          </p:cNvPr>
          <p:cNvPicPr>
            <a:picLocks noChangeAspect="1"/>
          </p:cNvPicPr>
          <p:nvPr/>
        </p:nvPicPr>
        <p:blipFill>
          <a:blip r:embed="rId4"/>
          <a:stretch>
            <a:fillRect/>
          </a:stretch>
        </p:blipFill>
        <p:spPr>
          <a:xfrm>
            <a:off x="5816495" y="3994951"/>
            <a:ext cx="3674766" cy="2172933"/>
          </a:xfrm>
          <a:prstGeom prst="rect">
            <a:avLst/>
          </a:prstGeom>
        </p:spPr>
      </p:pic>
      <p:sp>
        <p:nvSpPr>
          <p:cNvPr id="11" name="Title 1">
            <a:extLst>
              <a:ext uri="{FF2B5EF4-FFF2-40B4-BE49-F238E27FC236}">
                <a16:creationId xmlns:a16="http://schemas.microsoft.com/office/drawing/2014/main" id="{E3D95A9F-4066-9581-633C-34F2C55ECC4E}"/>
              </a:ext>
            </a:extLst>
          </p:cNvPr>
          <p:cNvSpPr txBox="1">
            <a:spLocks/>
          </p:cNvSpPr>
          <p:nvPr/>
        </p:nvSpPr>
        <p:spPr>
          <a:xfrm>
            <a:off x="428371" y="53149"/>
            <a:ext cx="8907099" cy="753956"/>
          </a:xfrm>
          <a:prstGeom prst="rect">
            <a:avLst/>
          </a:prstGeom>
        </p:spPr>
        <p:txBody>
          <a:bodyPr vert="horz" lIns="0" tIns="0" rIns="0" bIns="0" rtlCol="0" anchor="t" anchorCtr="0">
            <a:norm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endParaRPr lang="en-GB" dirty="0"/>
          </a:p>
        </p:txBody>
      </p:sp>
      <p:sp>
        <p:nvSpPr>
          <p:cNvPr id="16" name="Date Placeholder 15">
            <a:extLst>
              <a:ext uri="{FF2B5EF4-FFF2-40B4-BE49-F238E27FC236}">
                <a16:creationId xmlns:a16="http://schemas.microsoft.com/office/drawing/2014/main" id="{38FA301E-D8B1-4F3D-3B84-770339ACEEB5}"/>
              </a:ext>
            </a:extLst>
          </p:cNvPr>
          <p:cNvSpPr>
            <a:spLocks noGrp="1"/>
          </p:cNvSpPr>
          <p:nvPr>
            <p:ph type="dt" sz="half" idx="10"/>
          </p:nvPr>
        </p:nvSpPr>
        <p:spPr/>
        <p:txBody>
          <a:bodyPr/>
          <a:lstStyle/>
          <a:p>
            <a:r>
              <a:rPr lang="en-US"/>
              <a:t>September 11, 2024</a:t>
            </a:r>
            <a:endParaRPr lang="en-GB"/>
          </a:p>
        </p:txBody>
      </p:sp>
      <p:sp>
        <p:nvSpPr>
          <p:cNvPr id="17" name="TextBox 16">
            <a:extLst>
              <a:ext uri="{FF2B5EF4-FFF2-40B4-BE49-F238E27FC236}">
                <a16:creationId xmlns:a16="http://schemas.microsoft.com/office/drawing/2014/main" id="{7FD2C630-80C6-3AD8-41D2-CE8D1B68A021}"/>
              </a:ext>
            </a:extLst>
          </p:cNvPr>
          <p:cNvSpPr txBox="1"/>
          <p:nvPr/>
        </p:nvSpPr>
        <p:spPr>
          <a:xfrm>
            <a:off x="272914" y="3856451"/>
            <a:ext cx="2098331" cy="430887"/>
          </a:xfrm>
          <a:prstGeom prst="rect">
            <a:avLst/>
          </a:prstGeom>
          <a:solidFill>
            <a:schemeClr val="bg1"/>
          </a:solidFill>
        </p:spPr>
        <p:txBody>
          <a:bodyPr wrap="none" lIns="0" tIns="0" rIns="0" bIns="0" rtlCol="0">
            <a:spAutoFit/>
          </a:bodyPr>
          <a:lstStyle/>
          <a:p>
            <a:pPr algn="l"/>
            <a:r>
              <a:rPr lang="en-US" sz="2800" b="1" dirty="0"/>
              <a:t>Micromegas</a:t>
            </a:r>
          </a:p>
        </p:txBody>
      </p:sp>
      <p:sp>
        <p:nvSpPr>
          <p:cNvPr id="18" name="TextBox 17">
            <a:extLst>
              <a:ext uri="{FF2B5EF4-FFF2-40B4-BE49-F238E27FC236}">
                <a16:creationId xmlns:a16="http://schemas.microsoft.com/office/drawing/2014/main" id="{DA0029A8-BC3A-E02F-3D43-B46DF5900311}"/>
              </a:ext>
            </a:extLst>
          </p:cNvPr>
          <p:cNvSpPr txBox="1"/>
          <p:nvPr/>
        </p:nvSpPr>
        <p:spPr>
          <a:xfrm>
            <a:off x="6177576" y="2015828"/>
            <a:ext cx="1476302" cy="430887"/>
          </a:xfrm>
          <a:prstGeom prst="rect">
            <a:avLst/>
          </a:prstGeom>
          <a:solidFill>
            <a:schemeClr val="bg1"/>
          </a:solidFill>
        </p:spPr>
        <p:txBody>
          <a:bodyPr wrap="none" lIns="0" tIns="0" rIns="0" bIns="0" rtlCol="0">
            <a:spAutoFit/>
          </a:bodyPr>
          <a:lstStyle/>
          <a:p>
            <a:pPr algn="l"/>
            <a:r>
              <a:rPr lang="en-US" sz="2800" b="1" dirty="0">
                <a:latin typeface="Symbol" panose="05050102010706020507" pitchFamily="18" charset="2"/>
              </a:rPr>
              <a:t>m</a:t>
            </a:r>
            <a:r>
              <a:rPr lang="en-US" sz="2800" b="1" dirty="0"/>
              <a:t>RWELL</a:t>
            </a:r>
          </a:p>
        </p:txBody>
      </p:sp>
      <p:sp>
        <p:nvSpPr>
          <p:cNvPr id="19" name="TextBox 18">
            <a:extLst>
              <a:ext uri="{FF2B5EF4-FFF2-40B4-BE49-F238E27FC236}">
                <a16:creationId xmlns:a16="http://schemas.microsoft.com/office/drawing/2014/main" id="{2892ED89-DDEE-90E0-275C-8E845C36D67E}"/>
              </a:ext>
            </a:extLst>
          </p:cNvPr>
          <p:cNvSpPr txBox="1"/>
          <p:nvPr/>
        </p:nvSpPr>
        <p:spPr>
          <a:xfrm>
            <a:off x="9857701" y="4853681"/>
            <a:ext cx="949619" cy="430887"/>
          </a:xfrm>
          <a:prstGeom prst="rect">
            <a:avLst/>
          </a:prstGeom>
          <a:solidFill>
            <a:schemeClr val="bg1"/>
          </a:solidFill>
        </p:spPr>
        <p:txBody>
          <a:bodyPr wrap="square" lIns="0" tIns="0" rIns="0" bIns="0" rtlCol="0">
            <a:spAutoFit/>
          </a:bodyPr>
          <a:lstStyle/>
          <a:p>
            <a:pPr algn="l"/>
            <a:r>
              <a:rPr lang="en-US" sz="2800" b="1" dirty="0"/>
              <a:t>GEM</a:t>
            </a:r>
          </a:p>
        </p:txBody>
      </p:sp>
    </p:spTree>
    <p:extLst>
      <p:ext uri="{BB962C8B-B14F-4D97-AF65-F5344CB8AC3E}">
        <p14:creationId xmlns:p14="http://schemas.microsoft.com/office/powerpoint/2010/main" val="257561554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528ACE-4D51-2C03-2F01-343EBC1767EB}"/>
              </a:ext>
            </a:extLst>
          </p:cNvPr>
          <p:cNvSpPr>
            <a:spLocks noGrp="1"/>
          </p:cNvSpPr>
          <p:nvPr>
            <p:ph type="title"/>
          </p:nvPr>
        </p:nvSpPr>
        <p:spPr>
          <a:xfrm>
            <a:off x="407987" y="302303"/>
            <a:ext cx="11376025" cy="1065742"/>
          </a:xfrm>
        </p:spPr>
        <p:txBody>
          <a:bodyPr/>
          <a:lstStyle/>
          <a:p>
            <a:r>
              <a:rPr lang="en-US" dirty="0"/>
              <a:t>MPT/Industrialization: Technology Transfer</a:t>
            </a:r>
          </a:p>
        </p:txBody>
      </p:sp>
      <p:sp>
        <p:nvSpPr>
          <p:cNvPr id="4" name="Date Placeholder 3">
            <a:extLst>
              <a:ext uri="{FF2B5EF4-FFF2-40B4-BE49-F238E27FC236}">
                <a16:creationId xmlns:a16="http://schemas.microsoft.com/office/drawing/2014/main" id="{F33AC09C-F156-A593-FF17-757A57FCD83B}"/>
              </a:ext>
            </a:extLst>
          </p:cNvPr>
          <p:cNvSpPr>
            <a:spLocks noGrp="1"/>
          </p:cNvSpPr>
          <p:nvPr>
            <p:ph type="dt" sz="half" idx="10"/>
          </p:nvPr>
        </p:nvSpPr>
        <p:spPr/>
        <p:txBody>
          <a:bodyPr/>
          <a:lstStyle/>
          <a:p>
            <a:r>
              <a:rPr lang="en-US"/>
              <a:t>September 11, 2024</a:t>
            </a:r>
            <a:endParaRPr lang="en-GB"/>
          </a:p>
        </p:txBody>
      </p:sp>
      <p:sp>
        <p:nvSpPr>
          <p:cNvPr id="5" name="Footer Placeholder 4">
            <a:extLst>
              <a:ext uri="{FF2B5EF4-FFF2-40B4-BE49-F238E27FC236}">
                <a16:creationId xmlns:a16="http://schemas.microsoft.com/office/drawing/2014/main" id="{E56078F2-AEEA-FDA2-A75B-AC87626BDF26}"/>
              </a:ext>
            </a:extLst>
          </p:cNvPr>
          <p:cNvSpPr>
            <a:spLocks noGrp="1"/>
          </p:cNvSpPr>
          <p:nvPr>
            <p:ph type="ftr" sz="quarter" idx="11"/>
          </p:nvPr>
        </p:nvSpPr>
        <p:spPr/>
        <p:txBody>
          <a:bodyPr/>
          <a:lstStyle/>
          <a:p>
            <a:r>
              <a:rPr lang="pt-BR"/>
              <a:t>E. Oliveri, Gaseous Detector R&amp;D, RPC2024, Santiago De Compostela</a:t>
            </a:r>
            <a:endParaRPr lang="en-GB"/>
          </a:p>
        </p:txBody>
      </p:sp>
      <p:sp>
        <p:nvSpPr>
          <p:cNvPr id="6" name="Slide Number Placeholder 5">
            <a:extLst>
              <a:ext uri="{FF2B5EF4-FFF2-40B4-BE49-F238E27FC236}">
                <a16:creationId xmlns:a16="http://schemas.microsoft.com/office/drawing/2014/main" id="{CF806205-418A-2D4A-6BE8-B1AB9B867581}"/>
              </a:ext>
            </a:extLst>
          </p:cNvPr>
          <p:cNvSpPr>
            <a:spLocks noGrp="1"/>
          </p:cNvSpPr>
          <p:nvPr>
            <p:ph type="sldNum" sz="quarter" idx="12"/>
          </p:nvPr>
        </p:nvSpPr>
        <p:spPr/>
        <p:txBody>
          <a:bodyPr/>
          <a:lstStyle/>
          <a:p>
            <a:fld id="{3FF70A94-11BE-41EF-9516-F69CAB9DD5AC}" type="slidenum">
              <a:rPr lang="en-GB" smtClean="0"/>
              <a:t>39</a:t>
            </a:fld>
            <a:endParaRPr lang="en-GB"/>
          </a:p>
        </p:txBody>
      </p:sp>
      <p:pic>
        <p:nvPicPr>
          <p:cNvPr id="7" name="Picture 6">
            <a:extLst>
              <a:ext uri="{FF2B5EF4-FFF2-40B4-BE49-F238E27FC236}">
                <a16:creationId xmlns:a16="http://schemas.microsoft.com/office/drawing/2014/main" id="{00B98AD8-4E6D-145C-1681-B6B4C4165B45}"/>
              </a:ext>
            </a:extLst>
          </p:cNvPr>
          <p:cNvPicPr>
            <a:picLocks noChangeAspect="1"/>
          </p:cNvPicPr>
          <p:nvPr/>
        </p:nvPicPr>
        <p:blipFill>
          <a:blip r:embed="rId2"/>
          <a:stretch>
            <a:fillRect/>
          </a:stretch>
        </p:blipFill>
        <p:spPr>
          <a:xfrm>
            <a:off x="4521210" y="1069038"/>
            <a:ext cx="7161410" cy="4830032"/>
          </a:xfrm>
          <a:prstGeom prst="rect">
            <a:avLst/>
          </a:prstGeom>
          <a:ln>
            <a:solidFill>
              <a:srgbClr val="2F2F2F"/>
            </a:solidFill>
          </a:ln>
        </p:spPr>
      </p:pic>
      <p:sp>
        <p:nvSpPr>
          <p:cNvPr id="8" name="TextBox 7">
            <a:extLst>
              <a:ext uri="{FF2B5EF4-FFF2-40B4-BE49-F238E27FC236}">
                <a16:creationId xmlns:a16="http://schemas.microsoft.com/office/drawing/2014/main" id="{58513E22-CC75-0C11-787C-C0F190DB1876}"/>
              </a:ext>
            </a:extLst>
          </p:cNvPr>
          <p:cNvSpPr txBox="1"/>
          <p:nvPr/>
        </p:nvSpPr>
        <p:spPr>
          <a:xfrm>
            <a:off x="205416" y="1011625"/>
            <a:ext cx="4333629" cy="2616101"/>
          </a:xfrm>
          <a:prstGeom prst="rect">
            <a:avLst/>
          </a:prstGeom>
          <a:noFill/>
        </p:spPr>
        <p:txBody>
          <a:bodyPr wrap="square" rtlCol="0">
            <a:spAutoFit/>
          </a:bodyPr>
          <a:lstStyle/>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Crucial role of the MPT workshop.</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Quite stable (↑/↓) scenario</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Several companies involved in he past years. “Difficult” market.</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Long-lasting Effort</a:t>
            </a:r>
          </a:p>
          <a:p>
            <a:pPr marL="285750" indent="-285750">
              <a:buFont typeface="Arial" panose="020B0604020202020204" pitchFamily="34" charset="0"/>
              <a:buChar char="•"/>
            </a:pPr>
            <a:endParaRPr lang="en-US" sz="1600" dirty="0"/>
          </a:p>
        </p:txBody>
      </p:sp>
      <p:sp>
        <p:nvSpPr>
          <p:cNvPr id="9" name="Rectangle 8">
            <a:extLst>
              <a:ext uri="{FF2B5EF4-FFF2-40B4-BE49-F238E27FC236}">
                <a16:creationId xmlns:a16="http://schemas.microsoft.com/office/drawing/2014/main" id="{BA1FED5D-FD66-3A08-E0E0-204313B82E15}"/>
              </a:ext>
            </a:extLst>
          </p:cNvPr>
          <p:cNvSpPr/>
          <p:nvPr/>
        </p:nvSpPr>
        <p:spPr>
          <a:xfrm>
            <a:off x="234215" y="4022687"/>
            <a:ext cx="3911657" cy="1815882"/>
          </a:xfrm>
          <a:prstGeom prst="rect">
            <a:avLst/>
          </a:prstGeom>
        </p:spPr>
        <p:txBody>
          <a:bodyPr wrap="square">
            <a:spAutoFit/>
          </a:bodyPr>
          <a:lstStyle/>
          <a:p>
            <a:r>
              <a:rPr lang="en-US" sz="1600" dirty="0"/>
              <a:t>Some of the lessons learned: </a:t>
            </a:r>
          </a:p>
          <a:p>
            <a:pPr marL="342900" indent="-342900">
              <a:buFont typeface="Arial" panose="020B0604020202020204" pitchFamily="34" charset="0"/>
              <a:buChar char="•"/>
            </a:pPr>
            <a:r>
              <a:rPr lang="en-US" sz="1600" dirty="0"/>
              <a:t>Industrialization possible if large involvement from large project </a:t>
            </a:r>
          </a:p>
          <a:p>
            <a:pPr marL="342900" indent="-342900">
              <a:buFont typeface="Arial" panose="020B0604020202020204" pitchFamily="34" charset="0"/>
              <a:buChar char="•"/>
            </a:pPr>
            <a:r>
              <a:rPr lang="en-US" sz="1600" dirty="0"/>
              <a:t>Important to involve the industrial partner from the beginning  </a:t>
            </a:r>
            <a:r>
              <a:rPr lang="en-US" sz="1600" dirty="0">
                <a:sym typeface="Wingdings" panose="05000000000000000000" pitchFamily="2" charset="2"/>
              </a:rPr>
              <a:t>( </a:t>
            </a:r>
            <a:r>
              <a:rPr lang="en-US" sz="1600" dirty="0"/>
              <a:t>see </a:t>
            </a:r>
            <a:r>
              <a:rPr lang="en-US" sz="1600" dirty="0">
                <a:latin typeface="Symbol" panose="05050102010706020507" pitchFamily="18" charset="2"/>
              </a:rPr>
              <a:t>m</a:t>
            </a:r>
            <a:r>
              <a:rPr lang="en-US" sz="1600" dirty="0"/>
              <a:t>RWELL  with ELTOS involved in initial R&amp;D phase)</a:t>
            </a:r>
            <a:endParaRPr lang="en-GB" sz="1600" dirty="0"/>
          </a:p>
        </p:txBody>
      </p:sp>
      <p:sp>
        <p:nvSpPr>
          <p:cNvPr id="10" name="TextBox 9">
            <a:extLst>
              <a:ext uri="{FF2B5EF4-FFF2-40B4-BE49-F238E27FC236}">
                <a16:creationId xmlns:a16="http://schemas.microsoft.com/office/drawing/2014/main" id="{35A02986-90A2-D549-C29C-F3E4056B4ACE}"/>
              </a:ext>
            </a:extLst>
          </p:cNvPr>
          <p:cNvSpPr txBox="1"/>
          <p:nvPr/>
        </p:nvSpPr>
        <p:spPr>
          <a:xfrm>
            <a:off x="5009024" y="5994780"/>
            <a:ext cx="5990358" cy="307777"/>
          </a:xfrm>
          <a:prstGeom prst="rect">
            <a:avLst/>
          </a:prstGeom>
          <a:noFill/>
        </p:spPr>
        <p:txBody>
          <a:bodyPr wrap="none" rtlCol="0">
            <a:spAutoFit/>
          </a:bodyPr>
          <a:lstStyle/>
          <a:p>
            <a:r>
              <a:rPr lang="en-US" sz="1400" dirty="0"/>
              <a:t>From </a:t>
            </a:r>
            <a:r>
              <a:rPr lang="en-GB" sz="1400" dirty="0"/>
              <a:t>139th LHCC Meeting - OPEN Session</a:t>
            </a:r>
            <a:r>
              <a:rPr lang="en-US" sz="1400" dirty="0"/>
              <a:t>https://indico.cern.ch/event/835603/</a:t>
            </a:r>
            <a:endParaRPr lang="en-GB" sz="1400" dirty="0"/>
          </a:p>
        </p:txBody>
      </p:sp>
    </p:spTree>
    <p:extLst>
      <p:ext uri="{BB962C8B-B14F-4D97-AF65-F5344CB8AC3E}">
        <p14:creationId xmlns:p14="http://schemas.microsoft.com/office/powerpoint/2010/main" val="36669028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057DF39-0668-D9EC-2092-29FD5AC09528}"/>
              </a:ext>
            </a:extLst>
          </p:cNvPr>
          <p:cNvSpPr>
            <a:spLocks noGrp="1"/>
          </p:cNvSpPr>
          <p:nvPr>
            <p:ph type="title"/>
          </p:nvPr>
        </p:nvSpPr>
        <p:spPr/>
        <p:txBody>
          <a:bodyPr/>
          <a:lstStyle/>
          <a:p>
            <a:r>
              <a:rPr lang="en-GB" sz="3200" dirty="0"/>
              <a:t>European Strategy Update for Particle Physics (</a:t>
            </a:r>
            <a:r>
              <a:rPr lang="en-GB" sz="3200" dirty="0">
                <a:latin typeface="Calibri" panose="020F0502020204030204" pitchFamily="34" charset="0"/>
              </a:rPr>
              <a:t>ESPPU)</a:t>
            </a:r>
            <a:endParaRPr lang="en-US" sz="3200" dirty="0"/>
          </a:p>
        </p:txBody>
      </p:sp>
      <p:sp>
        <p:nvSpPr>
          <p:cNvPr id="4" name="Date Placeholder 3">
            <a:extLst>
              <a:ext uri="{FF2B5EF4-FFF2-40B4-BE49-F238E27FC236}">
                <a16:creationId xmlns:a16="http://schemas.microsoft.com/office/drawing/2014/main" id="{7391A015-FB1E-64D8-9574-39F62C464895}"/>
              </a:ext>
            </a:extLst>
          </p:cNvPr>
          <p:cNvSpPr>
            <a:spLocks noGrp="1"/>
          </p:cNvSpPr>
          <p:nvPr>
            <p:ph type="dt" sz="half" idx="10"/>
          </p:nvPr>
        </p:nvSpPr>
        <p:spPr/>
        <p:txBody>
          <a:bodyPr/>
          <a:lstStyle/>
          <a:p>
            <a:r>
              <a:rPr lang="en-US"/>
              <a:t>September 11, 2024</a:t>
            </a:r>
            <a:endParaRPr lang="en-US" dirty="0"/>
          </a:p>
        </p:txBody>
      </p:sp>
      <p:sp>
        <p:nvSpPr>
          <p:cNvPr id="5" name="Footer Placeholder 4">
            <a:extLst>
              <a:ext uri="{FF2B5EF4-FFF2-40B4-BE49-F238E27FC236}">
                <a16:creationId xmlns:a16="http://schemas.microsoft.com/office/drawing/2014/main" id="{65EF7759-EF1B-ED0C-3B8A-2F5CA39E2CE7}"/>
              </a:ext>
            </a:extLst>
          </p:cNvPr>
          <p:cNvSpPr>
            <a:spLocks noGrp="1"/>
          </p:cNvSpPr>
          <p:nvPr>
            <p:ph type="ftr" sz="quarter" idx="11"/>
          </p:nvPr>
        </p:nvSpPr>
        <p:spPr/>
        <p:txBody>
          <a:bodyPr/>
          <a:lstStyle/>
          <a:p>
            <a:r>
              <a:rPr lang="pt-BR"/>
              <a:t>E. Oliveri, Gaseous Detector R&amp;D, RPC2024, Santiago De Compostela</a:t>
            </a:r>
            <a:endParaRPr lang="en-US" dirty="0"/>
          </a:p>
        </p:txBody>
      </p:sp>
      <p:sp>
        <p:nvSpPr>
          <p:cNvPr id="6" name="Slide Number Placeholder 5">
            <a:extLst>
              <a:ext uri="{FF2B5EF4-FFF2-40B4-BE49-F238E27FC236}">
                <a16:creationId xmlns:a16="http://schemas.microsoft.com/office/drawing/2014/main" id="{9EBFE828-2489-C7C1-1730-DFE3D1900D9D}"/>
              </a:ext>
            </a:extLst>
          </p:cNvPr>
          <p:cNvSpPr>
            <a:spLocks noGrp="1"/>
          </p:cNvSpPr>
          <p:nvPr>
            <p:ph type="sldNum" sz="quarter" idx="12"/>
          </p:nvPr>
        </p:nvSpPr>
        <p:spPr/>
        <p:txBody>
          <a:bodyPr/>
          <a:lstStyle/>
          <a:p>
            <a:fld id="{36B5EA5A-BC32-A742-B11B-8E7414D5B535}" type="slidenum">
              <a:rPr lang="en-US" smtClean="0"/>
              <a:pPr/>
              <a:t>4</a:t>
            </a:fld>
            <a:endParaRPr lang="en-US" dirty="0"/>
          </a:p>
        </p:txBody>
      </p:sp>
      <p:sp>
        <p:nvSpPr>
          <p:cNvPr id="8" name="Content Placeholder 1">
            <a:extLst>
              <a:ext uri="{FF2B5EF4-FFF2-40B4-BE49-F238E27FC236}">
                <a16:creationId xmlns:a16="http://schemas.microsoft.com/office/drawing/2014/main" id="{D034079F-9999-7A50-9731-4AAB5456C56A}"/>
              </a:ext>
            </a:extLst>
          </p:cNvPr>
          <p:cNvSpPr txBox="1">
            <a:spLocks/>
          </p:cNvSpPr>
          <p:nvPr/>
        </p:nvSpPr>
        <p:spPr>
          <a:xfrm>
            <a:off x="347029" y="933427"/>
            <a:ext cx="11376024" cy="4608512"/>
          </a:xfrm>
          <a:prstGeom prst="rect">
            <a:avLst/>
          </a:prstGeom>
        </p:spPr>
        <p:txBody>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dirty="0"/>
              <a:t>https://europeanstrategyupdate.web.cern.ch/</a:t>
            </a:r>
          </a:p>
        </p:txBody>
      </p:sp>
      <p:pic>
        <p:nvPicPr>
          <p:cNvPr id="10" name="Picture 9">
            <a:extLst>
              <a:ext uri="{FF2B5EF4-FFF2-40B4-BE49-F238E27FC236}">
                <a16:creationId xmlns:a16="http://schemas.microsoft.com/office/drawing/2014/main" id="{CCEC2D51-BB08-8B62-14FD-821CFA430FCC}"/>
              </a:ext>
            </a:extLst>
          </p:cNvPr>
          <p:cNvPicPr>
            <a:picLocks noChangeAspect="1"/>
          </p:cNvPicPr>
          <p:nvPr/>
        </p:nvPicPr>
        <p:blipFill>
          <a:blip r:embed="rId2"/>
          <a:stretch>
            <a:fillRect/>
          </a:stretch>
        </p:blipFill>
        <p:spPr>
          <a:xfrm>
            <a:off x="4424428" y="1685084"/>
            <a:ext cx="5227993" cy="2060802"/>
          </a:xfrm>
          <a:prstGeom prst="rect">
            <a:avLst/>
          </a:prstGeom>
        </p:spPr>
      </p:pic>
      <p:pic>
        <p:nvPicPr>
          <p:cNvPr id="11" name="Picture 10">
            <a:extLst>
              <a:ext uri="{FF2B5EF4-FFF2-40B4-BE49-F238E27FC236}">
                <a16:creationId xmlns:a16="http://schemas.microsoft.com/office/drawing/2014/main" id="{77834E21-16FD-0C66-2049-EB0EB2C248FB}"/>
              </a:ext>
            </a:extLst>
          </p:cNvPr>
          <p:cNvPicPr>
            <a:picLocks noChangeAspect="1"/>
          </p:cNvPicPr>
          <p:nvPr/>
        </p:nvPicPr>
        <p:blipFill>
          <a:blip r:embed="rId3"/>
          <a:stretch>
            <a:fillRect/>
          </a:stretch>
        </p:blipFill>
        <p:spPr>
          <a:xfrm>
            <a:off x="4609108" y="3840686"/>
            <a:ext cx="6027215" cy="2394706"/>
          </a:xfrm>
          <a:prstGeom prst="rect">
            <a:avLst/>
          </a:prstGeom>
        </p:spPr>
      </p:pic>
      <p:pic>
        <p:nvPicPr>
          <p:cNvPr id="12" name="Picture 11">
            <a:extLst>
              <a:ext uri="{FF2B5EF4-FFF2-40B4-BE49-F238E27FC236}">
                <a16:creationId xmlns:a16="http://schemas.microsoft.com/office/drawing/2014/main" id="{D962AA85-02A6-5429-478B-241C48A79F17}"/>
              </a:ext>
            </a:extLst>
          </p:cNvPr>
          <p:cNvPicPr>
            <a:picLocks noChangeAspect="1"/>
          </p:cNvPicPr>
          <p:nvPr/>
        </p:nvPicPr>
        <p:blipFill>
          <a:blip r:embed="rId4"/>
          <a:stretch>
            <a:fillRect/>
          </a:stretch>
        </p:blipFill>
        <p:spPr>
          <a:xfrm>
            <a:off x="684705" y="1516571"/>
            <a:ext cx="2837674" cy="4177524"/>
          </a:xfrm>
          <a:prstGeom prst="rect">
            <a:avLst/>
          </a:prstGeom>
        </p:spPr>
      </p:pic>
      <p:sp>
        <p:nvSpPr>
          <p:cNvPr id="13" name="Rectangle 12">
            <a:extLst>
              <a:ext uri="{FF2B5EF4-FFF2-40B4-BE49-F238E27FC236}">
                <a16:creationId xmlns:a16="http://schemas.microsoft.com/office/drawing/2014/main" id="{55320FA7-2CD0-EFBB-2282-9222B518168E}"/>
              </a:ext>
            </a:extLst>
          </p:cNvPr>
          <p:cNvSpPr/>
          <p:nvPr/>
        </p:nvSpPr>
        <p:spPr>
          <a:xfrm>
            <a:off x="281282" y="5730512"/>
            <a:ext cx="4282009" cy="461665"/>
          </a:xfrm>
          <a:prstGeom prst="rect">
            <a:avLst/>
          </a:prstGeom>
        </p:spPr>
        <p:txBody>
          <a:bodyPr wrap="square">
            <a:spAutoFit/>
          </a:bodyPr>
          <a:lstStyle/>
          <a:p>
            <a:r>
              <a:rPr lang="en-GB" sz="1200" dirty="0"/>
              <a:t>https://cds.cern.ch/record/2721370/files/CERN-ESU-015-2020%20Update%20European%20Strategy.pdf</a:t>
            </a:r>
          </a:p>
        </p:txBody>
      </p:sp>
      <p:pic>
        <p:nvPicPr>
          <p:cNvPr id="14" name="Picture 13">
            <a:extLst>
              <a:ext uri="{FF2B5EF4-FFF2-40B4-BE49-F238E27FC236}">
                <a16:creationId xmlns:a16="http://schemas.microsoft.com/office/drawing/2014/main" id="{C2D97ECA-A6A1-344A-1781-325DABAF19F0}"/>
              </a:ext>
            </a:extLst>
          </p:cNvPr>
          <p:cNvPicPr>
            <a:picLocks noChangeAspect="1"/>
          </p:cNvPicPr>
          <p:nvPr/>
        </p:nvPicPr>
        <p:blipFill>
          <a:blip r:embed="rId5"/>
          <a:stretch>
            <a:fillRect/>
          </a:stretch>
        </p:blipFill>
        <p:spPr>
          <a:xfrm>
            <a:off x="7261841" y="1504347"/>
            <a:ext cx="4086225" cy="400050"/>
          </a:xfrm>
          <a:prstGeom prst="rect">
            <a:avLst/>
          </a:prstGeom>
        </p:spPr>
      </p:pic>
      <p:sp>
        <p:nvSpPr>
          <p:cNvPr id="15" name="TextBox 14">
            <a:extLst>
              <a:ext uri="{FF2B5EF4-FFF2-40B4-BE49-F238E27FC236}">
                <a16:creationId xmlns:a16="http://schemas.microsoft.com/office/drawing/2014/main" id="{1404A77F-8A3C-B406-0238-EE6CCA56E9BC}"/>
              </a:ext>
            </a:extLst>
          </p:cNvPr>
          <p:cNvSpPr txBox="1"/>
          <p:nvPr/>
        </p:nvSpPr>
        <p:spPr>
          <a:xfrm>
            <a:off x="11106469" y="154035"/>
            <a:ext cx="1077218" cy="27699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none" lIns="0" tIns="0" rIns="0" bIns="0" rtlCol="0">
            <a:spAutoFit/>
          </a:bodyPr>
          <a:lstStyle>
            <a:defPPr>
              <a:defRPr lang="en-US"/>
            </a:defPPr>
            <a:lvl1pP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dirty="0"/>
              <a:t>June 2020</a:t>
            </a:r>
            <a:endParaRPr lang="en-GB" dirty="0"/>
          </a:p>
        </p:txBody>
      </p:sp>
      <mc:AlternateContent xmlns:mc="http://schemas.openxmlformats.org/markup-compatibility/2006" xmlns:p14="http://schemas.microsoft.com/office/powerpoint/2010/main">
        <mc:Choice Requires="p14">
          <p:contentPart p14:bwMode="auto" r:id="rId6">
            <p14:nvContentPartPr>
              <p14:cNvPr id="2" name="Ink 1">
                <a:extLst>
                  <a:ext uri="{FF2B5EF4-FFF2-40B4-BE49-F238E27FC236}">
                    <a16:creationId xmlns:a16="http://schemas.microsoft.com/office/drawing/2014/main" id="{9B5B37AA-0BBA-A35A-D28E-02EB07CECB3E}"/>
                  </a:ext>
                </a:extLst>
              </p14:cNvPr>
              <p14:cNvContentPartPr/>
              <p14:nvPr/>
            </p14:nvContentPartPr>
            <p14:xfrm>
              <a:off x="6001113" y="4537468"/>
              <a:ext cx="4134600" cy="27000"/>
            </p14:xfrm>
          </p:contentPart>
        </mc:Choice>
        <mc:Fallback xmlns="">
          <p:pic>
            <p:nvPicPr>
              <p:cNvPr id="2" name="Ink 1">
                <a:extLst>
                  <a:ext uri="{FF2B5EF4-FFF2-40B4-BE49-F238E27FC236}">
                    <a16:creationId xmlns:a16="http://schemas.microsoft.com/office/drawing/2014/main" id="{9B5B37AA-0BBA-A35A-D28E-02EB07CECB3E}"/>
                  </a:ext>
                </a:extLst>
              </p:cNvPr>
              <p:cNvPicPr/>
              <p:nvPr/>
            </p:nvPicPr>
            <p:blipFill>
              <a:blip r:embed="rId7"/>
              <a:stretch>
                <a:fillRect/>
              </a:stretch>
            </p:blipFill>
            <p:spPr>
              <a:xfrm>
                <a:off x="5947473" y="4429828"/>
                <a:ext cx="4242240" cy="24264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3" name="Ink 2">
                <a:extLst>
                  <a:ext uri="{FF2B5EF4-FFF2-40B4-BE49-F238E27FC236}">
                    <a16:creationId xmlns:a16="http://schemas.microsoft.com/office/drawing/2014/main" id="{BEF3A4AB-513D-735A-FC3E-689D251A1082}"/>
                  </a:ext>
                </a:extLst>
              </p14:cNvPr>
              <p14:cNvContentPartPr/>
              <p14:nvPr/>
            </p14:nvContentPartPr>
            <p14:xfrm>
              <a:off x="4722753" y="4713868"/>
              <a:ext cx="5539320" cy="45000"/>
            </p14:xfrm>
          </p:contentPart>
        </mc:Choice>
        <mc:Fallback xmlns="">
          <p:pic>
            <p:nvPicPr>
              <p:cNvPr id="3" name="Ink 2">
                <a:extLst>
                  <a:ext uri="{FF2B5EF4-FFF2-40B4-BE49-F238E27FC236}">
                    <a16:creationId xmlns:a16="http://schemas.microsoft.com/office/drawing/2014/main" id="{BEF3A4AB-513D-735A-FC3E-689D251A1082}"/>
                  </a:ext>
                </a:extLst>
              </p:cNvPr>
              <p:cNvPicPr/>
              <p:nvPr/>
            </p:nvPicPr>
            <p:blipFill>
              <a:blip r:embed="rId9"/>
              <a:stretch>
                <a:fillRect/>
              </a:stretch>
            </p:blipFill>
            <p:spPr>
              <a:xfrm>
                <a:off x="4668753" y="4606228"/>
                <a:ext cx="5646960" cy="26064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16" name="Ink 15">
                <a:extLst>
                  <a:ext uri="{FF2B5EF4-FFF2-40B4-BE49-F238E27FC236}">
                    <a16:creationId xmlns:a16="http://schemas.microsoft.com/office/drawing/2014/main" id="{5589D66B-08E7-BF31-2270-BE20F303A4F4}"/>
                  </a:ext>
                </a:extLst>
              </p14:cNvPr>
              <p14:cNvContentPartPr/>
              <p14:nvPr/>
            </p14:nvContentPartPr>
            <p14:xfrm>
              <a:off x="4722753" y="5512708"/>
              <a:ext cx="5725800" cy="61200"/>
            </p14:xfrm>
          </p:contentPart>
        </mc:Choice>
        <mc:Fallback xmlns="">
          <p:pic>
            <p:nvPicPr>
              <p:cNvPr id="16" name="Ink 15">
                <a:extLst>
                  <a:ext uri="{FF2B5EF4-FFF2-40B4-BE49-F238E27FC236}">
                    <a16:creationId xmlns:a16="http://schemas.microsoft.com/office/drawing/2014/main" id="{5589D66B-08E7-BF31-2270-BE20F303A4F4}"/>
                  </a:ext>
                </a:extLst>
              </p:cNvPr>
              <p:cNvPicPr/>
              <p:nvPr/>
            </p:nvPicPr>
            <p:blipFill>
              <a:blip r:embed="rId11"/>
              <a:stretch>
                <a:fillRect/>
              </a:stretch>
            </p:blipFill>
            <p:spPr>
              <a:xfrm>
                <a:off x="4668753" y="5404708"/>
                <a:ext cx="5833440" cy="27684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17" name="Ink 16">
                <a:extLst>
                  <a:ext uri="{FF2B5EF4-FFF2-40B4-BE49-F238E27FC236}">
                    <a16:creationId xmlns:a16="http://schemas.microsoft.com/office/drawing/2014/main" id="{25857B2D-1D75-3EA7-79FD-3D30CC87E274}"/>
                  </a:ext>
                </a:extLst>
              </p14:cNvPr>
              <p14:cNvContentPartPr/>
              <p14:nvPr/>
            </p14:nvContentPartPr>
            <p14:xfrm>
              <a:off x="4678113" y="5659948"/>
              <a:ext cx="2481480" cy="76320"/>
            </p14:xfrm>
          </p:contentPart>
        </mc:Choice>
        <mc:Fallback xmlns="">
          <p:pic>
            <p:nvPicPr>
              <p:cNvPr id="17" name="Ink 16">
                <a:extLst>
                  <a:ext uri="{FF2B5EF4-FFF2-40B4-BE49-F238E27FC236}">
                    <a16:creationId xmlns:a16="http://schemas.microsoft.com/office/drawing/2014/main" id="{25857B2D-1D75-3EA7-79FD-3D30CC87E274}"/>
                  </a:ext>
                </a:extLst>
              </p:cNvPr>
              <p:cNvPicPr/>
              <p:nvPr/>
            </p:nvPicPr>
            <p:blipFill>
              <a:blip r:embed="rId13"/>
              <a:stretch>
                <a:fillRect/>
              </a:stretch>
            </p:blipFill>
            <p:spPr>
              <a:xfrm>
                <a:off x="4624473" y="5552308"/>
                <a:ext cx="2589120" cy="29196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18" name="Ink 17">
                <a:extLst>
                  <a:ext uri="{FF2B5EF4-FFF2-40B4-BE49-F238E27FC236}">
                    <a16:creationId xmlns:a16="http://schemas.microsoft.com/office/drawing/2014/main" id="{385199AF-F5B6-71CE-9B71-2FA9B7E5EB71}"/>
                  </a:ext>
                </a:extLst>
              </p14:cNvPr>
              <p14:cNvContentPartPr/>
              <p14:nvPr/>
            </p14:nvContentPartPr>
            <p14:xfrm>
              <a:off x="4704753" y="4953268"/>
              <a:ext cx="1322280" cy="18720"/>
            </p14:xfrm>
          </p:contentPart>
        </mc:Choice>
        <mc:Fallback xmlns="">
          <p:pic>
            <p:nvPicPr>
              <p:cNvPr id="18" name="Ink 17">
                <a:extLst>
                  <a:ext uri="{FF2B5EF4-FFF2-40B4-BE49-F238E27FC236}">
                    <a16:creationId xmlns:a16="http://schemas.microsoft.com/office/drawing/2014/main" id="{385199AF-F5B6-71CE-9B71-2FA9B7E5EB71}"/>
                  </a:ext>
                </a:extLst>
              </p:cNvPr>
              <p:cNvPicPr/>
              <p:nvPr/>
            </p:nvPicPr>
            <p:blipFill>
              <a:blip r:embed="rId15"/>
              <a:stretch>
                <a:fillRect/>
              </a:stretch>
            </p:blipFill>
            <p:spPr>
              <a:xfrm>
                <a:off x="4650753" y="4845628"/>
                <a:ext cx="1429920" cy="23436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19" name="Ink 18">
                <a:extLst>
                  <a:ext uri="{FF2B5EF4-FFF2-40B4-BE49-F238E27FC236}">
                    <a16:creationId xmlns:a16="http://schemas.microsoft.com/office/drawing/2014/main" id="{D97AF815-AC87-5680-CC80-7F58A3C76867}"/>
                  </a:ext>
                </a:extLst>
              </p14:cNvPr>
              <p14:cNvContentPartPr/>
              <p14:nvPr/>
            </p14:nvContentPartPr>
            <p14:xfrm>
              <a:off x="7048353" y="4893148"/>
              <a:ext cx="1638360" cy="60840"/>
            </p14:xfrm>
          </p:contentPart>
        </mc:Choice>
        <mc:Fallback xmlns="">
          <p:pic>
            <p:nvPicPr>
              <p:cNvPr id="19" name="Ink 18">
                <a:extLst>
                  <a:ext uri="{FF2B5EF4-FFF2-40B4-BE49-F238E27FC236}">
                    <a16:creationId xmlns:a16="http://schemas.microsoft.com/office/drawing/2014/main" id="{D97AF815-AC87-5680-CC80-7F58A3C76867}"/>
                  </a:ext>
                </a:extLst>
              </p:cNvPr>
              <p:cNvPicPr/>
              <p:nvPr/>
            </p:nvPicPr>
            <p:blipFill>
              <a:blip r:embed="rId17"/>
              <a:stretch>
                <a:fillRect/>
              </a:stretch>
            </p:blipFill>
            <p:spPr>
              <a:xfrm>
                <a:off x="6994713" y="4785148"/>
                <a:ext cx="1746000" cy="27648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20" name="Ink 19">
                <a:extLst>
                  <a:ext uri="{FF2B5EF4-FFF2-40B4-BE49-F238E27FC236}">
                    <a16:creationId xmlns:a16="http://schemas.microsoft.com/office/drawing/2014/main" id="{BB567EDD-C6F5-1F6F-52AC-02B00ABDD708}"/>
                  </a:ext>
                </a:extLst>
              </p14:cNvPr>
              <p14:cNvContentPartPr/>
              <p14:nvPr/>
            </p14:nvContentPartPr>
            <p14:xfrm>
              <a:off x="9090633" y="4875508"/>
              <a:ext cx="689400" cy="15840"/>
            </p14:xfrm>
          </p:contentPart>
        </mc:Choice>
        <mc:Fallback xmlns="">
          <p:pic>
            <p:nvPicPr>
              <p:cNvPr id="20" name="Ink 19">
                <a:extLst>
                  <a:ext uri="{FF2B5EF4-FFF2-40B4-BE49-F238E27FC236}">
                    <a16:creationId xmlns:a16="http://schemas.microsoft.com/office/drawing/2014/main" id="{BB567EDD-C6F5-1F6F-52AC-02B00ABDD708}"/>
                  </a:ext>
                </a:extLst>
              </p:cNvPr>
              <p:cNvPicPr/>
              <p:nvPr/>
            </p:nvPicPr>
            <p:blipFill>
              <a:blip r:embed="rId19"/>
              <a:stretch>
                <a:fillRect/>
              </a:stretch>
            </p:blipFill>
            <p:spPr>
              <a:xfrm>
                <a:off x="9036633" y="4767868"/>
                <a:ext cx="797040" cy="231480"/>
              </a:xfrm>
              <a:prstGeom prst="rect">
                <a:avLst/>
              </a:prstGeom>
            </p:spPr>
          </p:pic>
        </mc:Fallback>
      </mc:AlternateContent>
    </p:spTree>
    <p:extLst>
      <p:ext uri="{BB962C8B-B14F-4D97-AF65-F5344CB8AC3E}">
        <p14:creationId xmlns:p14="http://schemas.microsoft.com/office/powerpoint/2010/main" val="407841209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5AAC05EF-569A-5010-5BC8-D4D710B09D10}"/>
              </a:ext>
            </a:extLst>
          </p:cNvPr>
          <p:cNvSpPr>
            <a:spLocks noGrp="1"/>
          </p:cNvSpPr>
          <p:nvPr>
            <p:ph type="title"/>
          </p:nvPr>
        </p:nvSpPr>
        <p:spPr/>
        <p:txBody>
          <a:bodyPr/>
          <a:lstStyle/>
          <a:p>
            <a:r>
              <a:rPr lang="en-US" dirty="0"/>
              <a:t>Common Test Facilities</a:t>
            </a:r>
          </a:p>
        </p:txBody>
      </p:sp>
      <p:sp>
        <p:nvSpPr>
          <p:cNvPr id="8" name="Text Placeholder 7">
            <a:extLst>
              <a:ext uri="{FF2B5EF4-FFF2-40B4-BE49-F238E27FC236}">
                <a16:creationId xmlns:a16="http://schemas.microsoft.com/office/drawing/2014/main" id="{17268086-F6D0-0507-C347-AF5C7983B7FF}"/>
              </a:ext>
            </a:extLst>
          </p:cNvPr>
          <p:cNvSpPr>
            <a:spLocks noGrp="1"/>
          </p:cNvSpPr>
          <p:nvPr>
            <p:ph type="body" idx="1"/>
          </p:nvPr>
        </p:nvSpPr>
        <p:spPr>
          <a:xfrm>
            <a:off x="412774" y="4777962"/>
            <a:ext cx="11376026" cy="1107249"/>
          </a:xfrm>
        </p:spPr>
        <p:txBody>
          <a:bodyPr>
            <a:normAutofit/>
          </a:bodyPr>
          <a:lstStyle/>
          <a:p>
            <a:r>
              <a:rPr lang="en-GB" sz="1800" b="0" dirty="0"/>
              <a:t>The development of robust and efficient MPGDs entails the understanding of their fundamental properties and performance at several stages of their development. This implies a significant investment for detector test beam activities to perform the R&amp;D needed, to test prototypes and to qualify final detector system designs, including integrated system tests. </a:t>
            </a:r>
            <a:endParaRPr lang="en-US" sz="1800" b="0" dirty="0"/>
          </a:p>
        </p:txBody>
      </p:sp>
      <p:sp>
        <p:nvSpPr>
          <p:cNvPr id="4" name="Date Placeholder 3">
            <a:extLst>
              <a:ext uri="{FF2B5EF4-FFF2-40B4-BE49-F238E27FC236}">
                <a16:creationId xmlns:a16="http://schemas.microsoft.com/office/drawing/2014/main" id="{F9FEFEC4-CDF1-719C-D172-8F4125848BEA}"/>
              </a:ext>
            </a:extLst>
          </p:cNvPr>
          <p:cNvSpPr>
            <a:spLocks noGrp="1"/>
          </p:cNvSpPr>
          <p:nvPr>
            <p:ph type="dt" sz="half" idx="10"/>
          </p:nvPr>
        </p:nvSpPr>
        <p:spPr/>
        <p:txBody>
          <a:bodyPr/>
          <a:lstStyle/>
          <a:p>
            <a:r>
              <a:rPr lang="en-US"/>
              <a:t>September 11, 2024</a:t>
            </a:r>
            <a:endParaRPr lang="en-GB"/>
          </a:p>
        </p:txBody>
      </p:sp>
      <p:sp>
        <p:nvSpPr>
          <p:cNvPr id="5" name="Footer Placeholder 4">
            <a:extLst>
              <a:ext uri="{FF2B5EF4-FFF2-40B4-BE49-F238E27FC236}">
                <a16:creationId xmlns:a16="http://schemas.microsoft.com/office/drawing/2014/main" id="{FC1FAA50-04CE-19D2-6153-C7181AF7A807}"/>
              </a:ext>
            </a:extLst>
          </p:cNvPr>
          <p:cNvSpPr>
            <a:spLocks noGrp="1"/>
          </p:cNvSpPr>
          <p:nvPr>
            <p:ph type="ftr" sz="quarter" idx="11"/>
          </p:nvPr>
        </p:nvSpPr>
        <p:spPr/>
        <p:txBody>
          <a:bodyPr/>
          <a:lstStyle/>
          <a:p>
            <a:r>
              <a:rPr lang="pt-BR"/>
              <a:t>E. Oliveri, Gaseous Detector R&amp;D, RPC2024, Santiago De Compostela</a:t>
            </a:r>
            <a:endParaRPr lang="en-GB"/>
          </a:p>
        </p:txBody>
      </p:sp>
      <p:sp>
        <p:nvSpPr>
          <p:cNvPr id="6" name="Slide Number Placeholder 5">
            <a:extLst>
              <a:ext uri="{FF2B5EF4-FFF2-40B4-BE49-F238E27FC236}">
                <a16:creationId xmlns:a16="http://schemas.microsoft.com/office/drawing/2014/main" id="{0D51931A-7880-D7CA-2B71-AE906DC5DAA5}"/>
              </a:ext>
            </a:extLst>
          </p:cNvPr>
          <p:cNvSpPr>
            <a:spLocks noGrp="1"/>
          </p:cNvSpPr>
          <p:nvPr>
            <p:ph type="sldNum" sz="quarter" idx="12"/>
          </p:nvPr>
        </p:nvSpPr>
        <p:spPr/>
        <p:txBody>
          <a:bodyPr/>
          <a:lstStyle/>
          <a:p>
            <a:fld id="{3FF70A94-11BE-41EF-9516-F69CAB9DD5AC}" type="slidenum">
              <a:rPr lang="en-GB" smtClean="0"/>
              <a:t>40</a:t>
            </a:fld>
            <a:endParaRPr lang="en-GB"/>
          </a:p>
        </p:txBody>
      </p:sp>
    </p:spTree>
    <p:extLst>
      <p:ext uri="{BB962C8B-B14F-4D97-AF65-F5344CB8AC3E}">
        <p14:creationId xmlns:p14="http://schemas.microsoft.com/office/powerpoint/2010/main" val="260591928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82C00A-D290-6D14-EA8B-798D2FB4E943}"/>
              </a:ext>
            </a:extLst>
          </p:cNvPr>
          <p:cNvSpPr>
            <a:spLocks noGrp="1"/>
          </p:cNvSpPr>
          <p:nvPr>
            <p:ph type="title"/>
          </p:nvPr>
        </p:nvSpPr>
        <p:spPr>
          <a:xfrm>
            <a:off x="276528" y="265822"/>
            <a:ext cx="11376025" cy="1065742"/>
          </a:xfrm>
        </p:spPr>
        <p:txBody>
          <a:bodyPr/>
          <a:lstStyle/>
          <a:p>
            <a:r>
              <a:rPr lang="en-US" dirty="0"/>
              <a:t>Test beam At the SPS</a:t>
            </a:r>
          </a:p>
        </p:txBody>
      </p:sp>
      <p:sp>
        <p:nvSpPr>
          <p:cNvPr id="4" name="Date Placeholder 3">
            <a:extLst>
              <a:ext uri="{FF2B5EF4-FFF2-40B4-BE49-F238E27FC236}">
                <a16:creationId xmlns:a16="http://schemas.microsoft.com/office/drawing/2014/main" id="{B2C4D2C7-3437-1217-364A-EAF595517811}"/>
              </a:ext>
            </a:extLst>
          </p:cNvPr>
          <p:cNvSpPr>
            <a:spLocks noGrp="1"/>
          </p:cNvSpPr>
          <p:nvPr>
            <p:ph type="dt" sz="half" idx="10"/>
          </p:nvPr>
        </p:nvSpPr>
        <p:spPr/>
        <p:txBody>
          <a:bodyPr/>
          <a:lstStyle/>
          <a:p>
            <a:r>
              <a:rPr lang="en-US"/>
              <a:t>September 11, 2024</a:t>
            </a:r>
            <a:endParaRPr lang="en-GB"/>
          </a:p>
        </p:txBody>
      </p:sp>
      <p:sp>
        <p:nvSpPr>
          <p:cNvPr id="5" name="Footer Placeholder 4">
            <a:extLst>
              <a:ext uri="{FF2B5EF4-FFF2-40B4-BE49-F238E27FC236}">
                <a16:creationId xmlns:a16="http://schemas.microsoft.com/office/drawing/2014/main" id="{F2EF368A-0F3C-CCBA-9308-4A08D820BA97}"/>
              </a:ext>
            </a:extLst>
          </p:cNvPr>
          <p:cNvSpPr>
            <a:spLocks noGrp="1"/>
          </p:cNvSpPr>
          <p:nvPr>
            <p:ph type="ftr" sz="quarter" idx="11"/>
          </p:nvPr>
        </p:nvSpPr>
        <p:spPr/>
        <p:txBody>
          <a:bodyPr/>
          <a:lstStyle/>
          <a:p>
            <a:r>
              <a:rPr lang="pt-BR"/>
              <a:t>E. Oliveri, Gaseous Detector R&amp;D, RPC2024, Santiago De Compostela</a:t>
            </a:r>
            <a:endParaRPr lang="en-GB"/>
          </a:p>
        </p:txBody>
      </p:sp>
      <p:sp>
        <p:nvSpPr>
          <p:cNvPr id="6" name="Slide Number Placeholder 5">
            <a:extLst>
              <a:ext uri="{FF2B5EF4-FFF2-40B4-BE49-F238E27FC236}">
                <a16:creationId xmlns:a16="http://schemas.microsoft.com/office/drawing/2014/main" id="{C9CBD463-4F9C-7B1E-3482-443E48A1AD85}"/>
              </a:ext>
            </a:extLst>
          </p:cNvPr>
          <p:cNvSpPr>
            <a:spLocks noGrp="1"/>
          </p:cNvSpPr>
          <p:nvPr>
            <p:ph type="sldNum" sz="quarter" idx="12"/>
          </p:nvPr>
        </p:nvSpPr>
        <p:spPr/>
        <p:txBody>
          <a:bodyPr/>
          <a:lstStyle/>
          <a:p>
            <a:fld id="{3FF70A94-11BE-41EF-9516-F69CAB9DD5AC}" type="slidenum">
              <a:rPr lang="en-GB" smtClean="0"/>
              <a:t>41</a:t>
            </a:fld>
            <a:endParaRPr lang="en-GB"/>
          </a:p>
        </p:txBody>
      </p:sp>
      <p:sp>
        <p:nvSpPr>
          <p:cNvPr id="7" name="TextBox 6">
            <a:extLst>
              <a:ext uri="{FF2B5EF4-FFF2-40B4-BE49-F238E27FC236}">
                <a16:creationId xmlns:a16="http://schemas.microsoft.com/office/drawing/2014/main" id="{B5471945-7C1C-3F7D-E607-6D6FEEDA3938}"/>
              </a:ext>
            </a:extLst>
          </p:cNvPr>
          <p:cNvSpPr txBox="1"/>
          <p:nvPr/>
        </p:nvSpPr>
        <p:spPr>
          <a:xfrm>
            <a:off x="141930" y="843446"/>
            <a:ext cx="10116495" cy="523220"/>
          </a:xfrm>
          <a:prstGeom prst="rect">
            <a:avLst/>
          </a:prstGeom>
          <a:noFill/>
        </p:spPr>
        <p:txBody>
          <a:bodyPr wrap="square">
            <a:spAutoFit/>
          </a:bodyPr>
          <a:lstStyle/>
          <a:p>
            <a:r>
              <a:rPr lang="en-US" sz="1400" b="1" dirty="0"/>
              <a:t>Common test facilities </a:t>
            </a:r>
            <a:r>
              <a:rPr lang="en-US" sz="1400" b="1" dirty="0">
                <a:solidFill>
                  <a:srgbClr val="C00000"/>
                </a:solidFill>
              </a:rPr>
              <a:t>(WG7)</a:t>
            </a:r>
            <a:r>
              <a:rPr lang="en-US" sz="1400" dirty="0"/>
              <a:t>: three test beam campaigns in 2023.  </a:t>
            </a:r>
          </a:p>
          <a:p>
            <a:r>
              <a:rPr lang="en-US" sz="1400" dirty="0"/>
              <a:t>Last RD51 test beam @ SPS in September (first one in June 2009, 15 years ago) - Links </a:t>
            </a:r>
            <a:r>
              <a:rPr lang="en-US" sz="1400" dirty="0">
                <a:hlinkClick r:id="rId2"/>
              </a:rPr>
              <a:t>1</a:t>
            </a:r>
            <a:r>
              <a:rPr lang="en-US" sz="1400" dirty="0"/>
              <a:t>,</a:t>
            </a:r>
            <a:r>
              <a:rPr lang="en-US" sz="1400" dirty="0">
                <a:hlinkClick r:id="rId3"/>
              </a:rPr>
              <a:t>2</a:t>
            </a:r>
            <a:r>
              <a:rPr lang="en-US" sz="1400" dirty="0"/>
              <a:t>,</a:t>
            </a:r>
            <a:r>
              <a:rPr lang="en-US" sz="1400" dirty="0">
                <a:hlinkClick r:id="rId4"/>
              </a:rPr>
              <a:t>3</a:t>
            </a:r>
            <a:endParaRPr lang="en-US" sz="1400" dirty="0"/>
          </a:p>
        </p:txBody>
      </p:sp>
      <p:sp>
        <p:nvSpPr>
          <p:cNvPr id="9" name="TextBox 30">
            <a:extLst>
              <a:ext uri="{FF2B5EF4-FFF2-40B4-BE49-F238E27FC236}">
                <a16:creationId xmlns:a16="http://schemas.microsoft.com/office/drawing/2014/main" id="{F462ABDF-73A1-A0C7-FCA5-FF4E73F46CE4}"/>
              </a:ext>
            </a:extLst>
          </p:cNvPr>
          <p:cNvSpPr txBox="1"/>
          <p:nvPr/>
        </p:nvSpPr>
        <p:spPr>
          <a:xfrm>
            <a:off x="141930" y="1546991"/>
            <a:ext cx="6647895" cy="2769989"/>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b="1" u="sng" dirty="0">
                <a:effectLst/>
                <a:latin typeface="Arial" panose="020B0604020202020204" pitchFamily="34" charset="0"/>
              </a:rPr>
              <a:t>Generic and Application driven R&amp;D</a:t>
            </a:r>
            <a:br>
              <a:rPr lang="en-US" sz="1200" dirty="0"/>
            </a:br>
            <a:r>
              <a:rPr lang="en-US" sz="1200" dirty="0">
                <a:effectLst/>
                <a:latin typeface="Arial" panose="020B0604020202020204" pitchFamily="34" charset="0"/>
              </a:rPr>
              <a:t>Muon/Tracking: GEM, </a:t>
            </a:r>
            <a:r>
              <a:rPr lang="en-US" sz="1200" dirty="0">
                <a:latin typeface="Arial" panose="020B0604020202020204" pitchFamily="34" charset="0"/>
              </a:rPr>
              <a:t>Micromegas, </a:t>
            </a:r>
            <a:r>
              <a:rPr lang="en-US" sz="1200" dirty="0">
                <a:effectLst/>
                <a:latin typeface="Arial" panose="020B0604020202020204" pitchFamily="34" charset="0"/>
              </a:rPr>
              <a:t>uRWELL, </a:t>
            </a:r>
            <a:r>
              <a:rPr lang="en-US" sz="1200" dirty="0" err="1">
                <a:effectLst/>
                <a:latin typeface="Arial" panose="020B0604020202020204" pitchFamily="34" charset="0"/>
              </a:rPr>
              <a:t>ugroove</a:t>
            </a:r>
            <a:r>
              <a:rPr lang="en-US" sz="1200" dirty="0">
                <a:effectLst/>
                <a:latin typeface="Arial" panose="020B0604020202020204" pitchFamily="34" charset="0"/>
              </a:rPr>
              <a:t>, </a:t>
            </a:r>
            <a:r>
              <a:rPr lang="en-US" sz="1200" dirty="0">
                <a:latin typeface="Arial" panose="020B0604020202020204" pitchFamily="34" charset="0"/>
              </a:rPr>
              <a:t>TPC, </a:t>
            </a:r>
            <a:r>
              <a:rPr lang="en-US" sz="1200" dirty="0">
                <a:effectLst/>
                <a:latin typeface="Arial" panose="020B0604020202020204" pitchFamily="34" charset="0"/>
              </a:rPr>
              <a:t>Straw</a:t>
            </a:r>
            <a:br>
              <a:rPr lang="en-US" sz="1200" dirty="0"/>
            </a:br>
            <a:r>
              <a:rPr lang="en-US" sz="1200" dirty="0">
                <a:effectLst/>
                <a:latin typeface="Arial" panose="020B0604020202020204" pitchFamily="34" charset="0"/>
              </a:rPr>
              <a:t>Timing: PICOSEC micromegas/uRWELL</a:t>
            </a:r>
          </a:p>
          <a:p>
            <a:r>
              <a:rPr lang="en-US" sz="1200" dirty="0">
                <a:latin typeface="Arial" panose="020B0604020202020204" pitchFamily="34" charset="0"/>
              </a:rPr>
              <a:t>Calorimetry: MPGD DHCAL</a:t>
            </a:r>
            <a:br>
              <a:rPr lang="en-US" sz="1200" dirty="0"/>
            </a:br>
            <a:endParaRPr lang="en-US" sz="1200" dirty="0"/>
          </a:p>
          <a:p>
            <a:r>
              <a:rPr lang="en-US" sz="1400" b="1" u="sng" dirty="0">
                <a:effectLst/>
                <a:latin typeface="Arial" panose="020B0604020202020204" pitchFamily="34" charset="0"/>
              </a:rPr>
              <a:t>Project Driven R&amp;D &amp; Commissioning</a:t>
            </a:r>
            <a:br>
              <a:rPr lang="en-US" sz="1200" dirty="0"/>
            </a:br>
            <a:r>
              <a:rPr lang="en-US" sz="1200" dirty="0">
                <a:effectLst/>
                <a:latin typeface="Arial" panose="020B0604020202020204" pitchFamily="34" charset="0"/>
              </a:rPr>
              <a:t>HL-LHC: CMS ME0</a:t>
            </a:r>
          </a:p>
          <a:p>
            <a:r>
              <a:rPr lang="en-US" sz="1200" dirty="0">
                <a:effectLst/>
                <a:latin typeface="Arial" panose="020B0604020202020204" pitchFamily="34" charset="0"/>
              </a:rPr>
              <a:t>PBC: GEM (AMBER/COMPASS++)</a:t>
            </a:r>
            <a:endParaRPr lang="en-US" sz="1200" dirty="0">
              <a:latin typeface="Arial" panose="020B0604020202020204" pitchFamily="34" charset="0"/>
            </a:endParaRPr>
          </a:p>
          <a:p>
            <a:r>
              <a:rPr lang="en-US" sz="1200" dirty="0" err="1">
                <a:effectLst/>
                <a:latin typeface="Arial" panose="020B0604020202020204" pitchFamily="34" charset="0"/>
              </a:rPr>
              <a:t>e+e</a:t>
            </a:r>
            <a:r>
              <a:rPr lang="en-US" sz="1200" dirty="0">
                <a:effectLst/>
                <a:latin typeface="Arial" panose="020B0604020202020204" pitchFamily="34" charset="0"/>
              </a:rPr>
              <a:t>- collider : BESIII</a:t>
            </a:r>
            <a:br>
              <a:rPr lang="en-US" sz="1200" dirty="0"/>
            </a:br>
            <a:endParaRPr lang="en-US" sz="1200" dirty="0"/>
          </a:p>
          <a:p>
            <a:r>
              <a:rPr lang="en-US" sz="1400" b="1" u="sng" dirty="0">
                <a:effectLst/>
                <a:latin typeface="Arial" panose="020B0604020202020204" pitchFamily="34" charset="0"/>
              </a:rPr>
              <a:t>FE electronics and DAQ</a:t>
            </a:r>
            <a:br>
              <a:rPr lang="en-US" sz="1200" dirty="0"/>
            </a:br>
            <a:r>
              <a:rPr lang="en-US" sz="1200" dirty="0"/>
              <a:t>Tracking: </a:t>
            </a:r>
            <a:r>
              <a:rPr lang="en-US" sz="1200" dirty="0">
                <a:effectLst/>
                <a:latin typeface="Arial" panose="020B0604020202020204" pitchFamily="34" charset="0"/>
              </a:rPr>
              <a:t>TIGER-GEMROC, VMM3a-SRS, VFAT3</a:t>
            </a:r>
          </a:p>
          <a:p>
            <a:r>
              <a:rPr lang="en-US" sz="1200" dirty="0">
                <a:latin typeface="Arial" panose="020B0604020202020204" pitchFamily="34" charset="0"/>
              </a:rPr>
              <a:t>Timing: Custom Amplifiers, SAMPIC Digitizer, FASTIC</a:t>
            </a:r>
            <a:endParaRPr lang="en-US" sz="1200" dirty="0">
              <a:effectLst/>
              <a:latin typeface="Arial" panose="020B0604020202020204" pitchFamily="34" charset="0"/>
            </a:endParaRPr>
          </a:p>
          <a:p>
            <a:endParaRPr lang="en-US" sz="1200" dirty="0"/>
          </a:p>
        </p:txBody>
      </p:sp>
      <p:grpSp>
        <p:nvGrpSpPr>
          <p:cNvPr id="10" name="Group 9">
            <a:extLst>
              <a:ext uri="{FF2B5EF4-FFF2-40B4-BE49-F238E27FC236}">
                <a16:creationId xmlns:a16="http://schemas.microsoft.com/office/drawing/2014/main" id="{C114717D-F982-1330-86FE-4BBD0D78B81B}"/>
              </a:ext>
            </a:extLst>
          </p:cNvPr>
          <p:cNvGrpSpPr/>
          <p:nvPr/>
        </p:nvGrpSpPr>
        <p:grpSpPr>
          <a:xfrm>
            <a:off x="8149662" y="286871"/>
            <a:ext cx="3361019" cy="5809129"/>
            <a:chOff x="397931" y="936986"/>
            <a:chExt cx="3401445" cy="5650888"/>
          </a:xfrm>
        </p:grpSpPr>
        <p:pic>
          <p:nvPicPr>
            <p:cNvPr id="11" name="Picture 10">
              <a:extLst>
                <a:ext uri="{FF2B5EF4-FFF2-40B4-BE49-F238E27FC236}">
                  <a16:creationId xmlns:a16="http://schemas.microsoft.com/office/drawing/2014/main" id="{525915B6-313D-EB90-C7DC-DC69D611A2F5}"/>
                </a:ext>
              </a:extLst>
            </p:cNvPr>
            <p:cNvPicPr>
              <a:picLocks noChangeAspect="1"/>
            </p:cNvPicPr>
            <p:nvPr/>
          </p:nvPicPr>
          <p:blipFill>
            <a:blip r:embed="rId5"/>
            <a:stretch>
              <a:fillRect/>
            </a:stretch>
          </p:blipFill>
          <p:spPr>
            <a:xfrm>
              <a:off x="791759" y="1008349"/>
              <a:ext cx="2810517" cy="1379745"/>
            </a:xfrm>
            <a:prstGeom prst="rect">
              <a:avLst/>
            </a:prstGeom>
          </p:spPr>
        </p:pic>
        <p:pic>
          <p:nvPicPr>
            <p:cNvPr id="12" name="Picture 11">
              <a:extLst>
                <a:ext uri="{FF2B5EF4-FFF2-40B4-BE49-F238E27FC236}">
                  <a16:creationId xmlns:a16="http://schemas.microsoft.com/office/drawing/2014/main" id="{6A8B925D-30CC-17FF-2CA6-2FC896BDCFED}"/>
                </a:ext>
              </a:extLst>
            </p:cNvPr>
            <p:cNvPicPr>
              <a:picLocks noChangeAspect="1"/>
            </p:cNvPicPr>
            <p:nvPr/>
          </p:nvPicPr>
          <p:blipFill>
            <a:blip r:embed="rId6"/>
            <a:stretch>
              <a:fillRect/>
            </a:stretch>
          </p:blipFill>
          <p:spPr>
            <a:xfrm>
              <a:off x="707422" y="2886505"/>
              <a:ext cx="2920174" cy="1472460"/>
            </a:xfrm>
            <a:prstGeom prst="rect">
              <a:avLst/>
            </a:prstGeom>
          </p:spPr>
        </p:pic>
        <p:pic>
          <p:nvPicPr>
            <p:cNvPr id="13" name="Picture 12">
              <a:extLst>
                <a:ext uri="{FF2B5EF4-FFF2-40B4-BE49-F238E27FC236}">
                  <a16:creationId xmlns:a16="http://schemas.microsoft.com/office/drawing/2014/main" id="{81E08469-29A3-9013-F0BE-9DE51ECD4239}"/>
                </a:ext>
              </a:extLst>
            </p:cNvPr>
            <p:cNvPicPr>
              <a:picLocks noChangeAspect="1"/>
            </p:cNvPicPr>
            <p:nvPr/>
          </p:nvPicPr>
          <p:blipFill>
            <a:blip r:embed="rId7"/>
            <a:stretch>
              <a:fillRect/>
            </a:stretch>
          </p:blipFill>
          <p:spPr>
            <a:xfrm>
              <a:off x="702153" y="4805436"/>
              <a:ext cx="2814856" cy="1378060"/>
            </a:xfrm>
            <a:prstGeom prst="rect">
              <a:avLst/>
            </a:prstGeom>
          </p:spPr>
        </p:pic>
        <p:sp>
          <p:nvSpPr>
            <p:cNvPr id="14" name="TextBox 24">
              <a:extLst>
                <a:ext uri="{FF2B5EF4-FFF2-40B4-BE49-F238E27FC236}">
                  <a16:creationId xmlns:a16="http://schemas.microsoft.com/office/drawing/2014/main" id="{DB3637A4-F7A1-EA3D-AF29-865110488497}"/>
                </a:ext>
              </a:extLst>
            </p:cNvPr>
            <p:cNvSpPr txBox="1"/>
            <p:nvPr/>
          </p:nvSpPr>
          <p:spPr>
            <a:xfrm>
              <a:off x="648404" y="2416795"/>
              <a:ext cx="2979192" cy="276999"/>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600" dirty="0"/>
                <a:t>https://indico.cern.ch/event/1285182/contributions/5400569/subcontributions/426737/attachments/2645452/4578954/RD51-H4(PPE134)-Beam-AprilMay2023.pdf</a:t>
              </a:r>
            </a:p>
          </p:txBody>
        </p:sp>
        <p:sp>
          <p:nvSpPr>
            <p:cNvPr id="15" name="TextBox 26">
              <a:extLst>
                <a:ext uri="{FF2B5EF4-FFF2-40B4-BE49-F238E27FC236}">
                  <a16:creationId xmlns:a16="http://schemas.microsoft.com/office/drawing/2014/main" id="{CC713493-6BEB-E761-62BB-17DF22703AF5}"/>
                </a:ext>
              </a:extLst>
            </p:cNvPr>
            <p:cNvSpPr txBox="1"/>
            <p:nvPr/>
          </p:nvSpPr>
          <p:spPr>
            <a:xfrm>
              <a:off x="640228" y="4344444"/>
              <a:ext cx="2987368" cy="276999"/>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600" dirty="0"/>
                <a:t>https://indico.cern.ch/event/1308791/contributions/5505037/subcontributions/435868/attachments/2688816/4665508/RD51-July23-TestBeam-H4-SUMMARY.pdf</a:t>
              </a:r>
            </a:p>
          </p:txBody>
        </p:sp>
        <p:sp>
          <p:nvSpPr>
            <p:cNvPr id="16" name="TextBox 28">
              <a:extLst>
                <a:ext uri="{FF2B5EF4-FFF2-40B4-BE49-F238E27FC236}">
                  <a16:creationId xmlns:a16="http://schemas.microsoft.com/office/drawing/2014/main" id="{3C9241DC-212A-E2A2-0AD3-F375A04E293C}"/>
                </a:ext>
              </a:extLst>
            </p:cNvPr>
            <p:cNvSpPr txBox="1"/>
            <p:nvPr/>
          </p:nvSpPr>
          <p:spPr>
            <a:xfrm>
              <a:off x="640228" y="6183496"/>
              <a:ext cx="2987368" cy="280683"/>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600" dirty="0"/>
                <a:t>https://indico.cern.ch/event/1316325/contributions/5537101/subcontributions/438352/attachments/2699124/4684615/RD51-Aug23-TestBeam-H4-SETUP.pdf</a:t>
              </a:r>
            </a:p>
          </p:txBody>
        </p:sp>
        <p:sp>
          <p:nvSpPr>
            <p:cNvPr id="17" name="Rectangle: Rounded Corners 16">
              <a:extLst>
                <a:ext uri="{FF2B5EF4-FFF2-40B4-BE49-F238E27FC236}">
                  <a16:creationId xmlns:a16="http://schemas.microsoft.com/office/drawing/2014/main" id="{90B27FE3-4505-1418-EA36-BAA95E154CEC}"/>
                </a:ext>
              </a:extLst>
            </p:cNvPr>
            <p:cNvSpPr/>
            <p:nvPr/>
          </p:nvSpPr>
          <p:spPr>
            <a:xfrm>
              <a:off x="415193" y="936986"/>
              <a:ext cx="3384183" cy="1848647"/>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8" name="Rectangle: Rounded Corners 17">
              <a:extLst>
                <a:ext uri="{FF2B5EF4-FFF2-40B4-BE49-F238E27FC236}">
                  <a16:creationId xmlns:a16="http://schemas.microsoft.com/office/drawing/2014/main" id="{DAE913B7-E36C-C54B-4A8C-F61F05FE0A24}"/>
                </a:ext>
              </a:extLst>
            </p:cNvPr>
            <p:cNvSpPr/>
            <p:nvPr/>
          </p:nvSpPr>
          <p:spPr>
            <a:xfrm>
              <a:off x="415193" y="2837574"/>
              <a:ext cx="3384183" cy="1848647"/>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9" name="Rectangle: Rounded Corners 18">
              <a:extLst>
                <a:ext uri="{FF2B5EF4-FFF2-40B4-BE49-F238E27FC236}">
                  <a16:creationId xmlns:a16="http://schemas.microsoft.com/office/drawing/2014/main" id="{F8C7CAC4-5EF9-EF60-4F1B-5BB272F62274}"/>
                </a:ext>
              </a:extLst>
            </p:cNvPr>
            <p:cNvSpPr/>
            <p:nvPr/>
          </p:nvSpPr>
          <p:spPr>
            <a:xfrm>
              <a:off x="397931" y="4739227"/>
              <a:ext cx="3384183" cy="1848647"/>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sp>
        <p:nvSpPr>
          <p:cNvPr id="20" name="TextBox 57">
            <a:extLst>
              <a:ext uri="{FF2B5EF4-FFF2-40B4-BE49-F238E27FC236}">
                <a16:creationId xmlns:a16="http://schemas.microsoft.com/office/drawing/2014/main" id="{EAA38FE2-ACD8-788D-1EE8-191D52E65878}"/>
              </a:ext>
            </a:extLst>
          </p:cNvPr>
          <p:cNvSpPr txBox="1"/>
          <p:nvPr/>
        </p:nvSpPr>
        <p:spPr>
          <a:xfrm>
            <a:off x="11265565" y="450428"/>
            <a:ext cx="815306" cy="276999"/>
          </a:xfrm>
          <a:prstGeom prst="rect">
            <a:avLst/>
          </a:prstGeom>
          <a:solidFill>
            <a:schemeClr val="bg1"/>
          </a:solid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dirty="0"/>
              <a:t>5 setup</a:t>
            </a:r>
          </a:p>
        </p:txBody>
      </p:sp>
      <p:sp>
        <p:nvSpPr>
          <p:cNvPr id="21" name="TextBox 58">
            <a:extLst>
              <a:ext uri="{FF2B5EF4-FFF2-40B4-BE49-F238E27FC236}">
                <a16:creationId xmlns:a16="http://schemas.microsoft.com/office/drawing/2014/main" id="{CD456201-2775-8BDD-2C5C-160B0EA31309}"/>
              </a:ext>
            </a:extLst>
          </p:cNvPr>
          <p:cNvSpPr txBox="1"/>
          <p:nvPr/>
        </p:nvSpPr>
        <p:spPr>
          <a:xfrm>
            <a:off x="11244900" y="2524246"/>
            <a:ext cx="815306" cy="276999"/>
          </a:xfrm>
          <a:prstGeom prst="rect">
            <a:avLst/>
          </a:prstGeom>
          <a:solidFill>
            <a:schemeClr val="bg1"/>
          </a:solid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dirty="0"/>
              <a:t>7 setup</a:t>
            </a:r>
          </a:p>
        </p:txBody>
      </p:sp>
      <p:sp>
        <p:nvSpPr>
          <p:cNvPr id="22" name="TextBox 59">
            <a:extLst>
              <a:ext uri="{FF2B5EF4-FFF2-40B4-BE49-F238E27FC236}">
                <a16:creationId xmlns:a16="http://schemas.microsoft.com/office/drawing/2014/main" id="{1F9BD636-EF64-CF01-5E9A-573EBCB977FF}"/>
              </a:ext>
            </a:extLst>
          </p:cNvPr>
          <p:cNvSpPr txBox="1"/>
          <p:nvPr/>
        </p:nvSpPr>
        <p:spPr>
          <a:xfrm>
            <a:off x="11288662" y="4720081"/>
            <a:ext cx="815306" cy="276999"/>
          </a:xfrm>
          <a:prstGeom prst="rect">
            <a:avLst/>
          </a:prstGeom>
          <a:solidFill>
            <a:schemeClr val="bg1"/>
          </a:solid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dirty="0"/>
              <a:t>7 setup</a:t>
            </a:r>
          </a:p>
        </p:txBody>
      </p:sp>
      <p:pic>
        <p:nvPicPr>
          <p:cNvPr id="23" name="Picture 22">
            <a:extLst>
              <a:ext uri="{FF2B5EF4-FFF2-40B4-BE49-F238E27FC236}">
                <a16:creationId xmlns:a16="http://schemas.microsoft.com/office/drawing/2014/main" id="{C80CD52C-CB6B-AE7D-D36F-C8C9E5B147E1}"/>
              </a:ext>
            </a:extLst>
          </p:cNvPr>
          <p:cNvPicPr>
            <a:picLocks noChangeAspect="1"/>
          </p:cNvPicPr>
          <p:nvPr/>
        </p:nvPicPr>
        <p:blipFill>
          <a:blip r:embed="rId8"/>
          <a:stretch>
            <a:fillRect/>
          </a:stretch>
        </p:blipFill>
        <p:spPr>
          <a:xfrm>
            <a:off x="316972" y="4160185"/>
            <a:ext cx="3103249" cy="2019413"/>
          </a:xfrm>
          <a:prstGeom prst="rect">
            <a:avLst/>
          </a:prstGeom>
        </p:spPr>
      </p:pic>
      <p:pic>
        <p:nvPicPr>
          <p:cNvPr id="24" name="Picture 23">
            <a:extLst>
              <a:ext uri="{FF2B5EF4-FFF2-40B4-BE49-F238E27FC236}">
                <a16:creationId xmlns:a16="http://schemas.microsoft.com/office/drawing/2014/main" id="{6DB0851A-D3A1-3573-DD30-34CDF57530A1}"/>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r="5630"/>
          <a:stretch/>
        </p:blipFill>
        <p:spPr bwMode="auto">
          <a:xfrm>
            <a:off x="3479926" y="4157929"/>
            <a:ext cx="2538304" cy="2019413"/>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24">
            <a:extLst>
              <a:ext uri="{FF2B5EF4-FFF2-40B4-BE49-F238E27FC236}">
                <a16:creationId xmlns:a16="http://schemas.microsoft.com/office/drawing/2014/main" id="{3F9F9BA8-1B9E-3CEE-BE42-47F3C847D3D8}"/>
              </a:ext>
            </a:extLst>
          </p:cNvPr>
          <p:cNvPicPr>
            <a:picLocks noChangeAspect="1"/>
          </p:cNvPicPr>
          <p:nvPr/>
        </p:nvPicPr>
        <p:blipFill rotWithShape="1">
          <a:blip r:embed="rId10"/>
          <a:srcRect t="-1" b="3400"/>
          <a:stretch/>
        </p:blipFill>
        <p:spPr>
          <a:xfrm>
            <a:off x="6122832" y="4157929"/>
            <a:ext cx="1416486" cy="2005431"/>
          </a:xfrm>
          <a:prstGeom prst="rect">
            <a:avLst/>
          </a:prstGeom>
        </p:spPr>
      </p:pic>
      <p:sp>
        <p:nvSpPr>
          <p:cNvPr id="26" name="TextBox 25">
            <a:extLst>
              <a:ext uri="{FF2B5EF4-FFF2-40B4-BE49-F238E27FC236}">
                <a16:creationId xmlns:a16="http://schemas.microsoft.com/office/drawing/2014/main" id="{3E921CD5-9EAA-BDF2-0E1F-EC4B3EDA84A7}"/>
              </a:ext>
            </a:extLst>
          </p:cNvPr>
          <p:cNvSpPr txBox="1"/>
          <p:nvPr/>
        </p:nvSpPr>
        <p:spPr>
          <a:xfrm>
            <a:off x="4672324" y="2575335"/>
            <a:ext cx="2691812" cy="615553"/>
          </a:xfrm>
          <a:prstGeom prst="rect">
            <a:avLst/>
          </a:prstGeom>
          <a:noFill/>
        </p:spPr>
        <p:txBody>
          <a:bodyPr wrap="square" lIns="0" tIns="0" rIns="0" bIns="0" rtlCol="0">
            <a:spAutoFit/>
          </a:bodyPr>
          <a:lstStyle/>
          <a:p>
            <a:pPr algn="ctr"/>
            <a:r>
              <a:rPr lang="en-US" sz="2000" b="1" dirty="0"/>
              <a:t>2023 SPS Test Beam Campaign</a:t>
            </a:r>
          </a:p>
        </p:txBody>
      </p:sp>
    </p:spTree>
    <p:extLst>
      <p:ext uri="{BB962C8B-B14F-4D97-AF65-F5344CB8AC3E}">
        <p14:creationId xmlns:p14="http://schemas.microsoft.com/office/powerpoint/2010/main" val="135194677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9DC033BD-E045-D2D5-0518-0C0A6199B266}"/>
              </a:ext>
            </a:extLst>
          </p:cNvPr>
          <p:cNvSpPr>
            <a:spLocks noGrp="1"/>
          </p:cNvSpPr>
          <p:nvPr>
            <p:ph type="dt" sz="half" idx="10"/>
          </p:nvPr>
        </p:nvSpPr>
        <p:spPr/>
        <p:txBody>
          <a:bodyPr/>
          <a:lstStyle/>
          <a:p>
            <a:r>
              <a:rPr lang="en-US"/>
              <a:t>September 11, 2024</a:t>
            </a:r>
            <a:endParaRPr lang="en-GB"/>
          </a:p>
        </p:txBody>
      </p:sp>
      <p:sp>
        <p:nvSpPr>
          <p:cNvPr id="5" name="Footer Placeholder 4">
            <a:extLst>
              <a:ext uri="{FF2B5EF4-FFF2-40B4-BE49-F238E27FC236}">
                <a16:creationId xmlns:a16="http://schemas.microsoft.com/office/drawing/2014/main" id="{B1C4F224-470E-9B11-B8E2-F1BE85AA9FF7}"/>
              </a:ext>
            </a:extLst>
          </p:cNvPr>
          <p:cNvSpPr>
            <a:spLocks noGrp="1"/>
          </p:cNvSpPr>
          <p:nvPr>
            <p:ph type="ftr" sz="quarter" idx="11"/>
          </p:nvPr>
        </p:nvSpPr>
        <p:spPr/>
        <p:txBody>
          <a:bodyPr/>
          <a:lstStyle/>
          <a:p>
            <a:r>
              <a:rPr lang="pt-BR"/>
              <a:t>E. Oliveri, Gaseous Detector R&amp;D, RPC2024, Santiago De Compostela</a:t>
            </a:r>
            <a:endParaRPr lang="en-GB"/>
          </a:p>
        </p:txBody>
      </p:sp>
      <p:sp>
        <p:nvSpPr>
          <p:cNvPr id="6" name="Slide Number Placeholder 5">
            <a:extLst>
              <a:ext uri="{FF2B5EF4-FFF2-40B4-BE49-F238E27FC236}">
                <a16:creationId xmlns:a16="http://schemas.microsoft.com/office/drawing/2014/main" id="{7D63AB35-AF26-9FAD-4934-592B79FAE3F5}"/>
              </a:ext>
            </a:extLst>
          </p:cNvPr>
          <p:cNvSpPr>
            <a:spLocks noGrp="1"/>
          </p:cNvSpPr>
          <p:nvPr>
            <p:ph type="sldNum" sz="quarter" idx="12"/>
          </p:nvPr>
        </p:nvSpPr>
        <p:spPr/>
        <p:txBody>
          <a:bodyPr/>
          <a:lstStyle/>
          <a:p>
            <a:fld id="{3FF70A94-11BE-41EF-9516-F69CAB9DD5AC}" type="slidenum">
              <a:rPr lang="en-GB" smtClean="0"/>
              <a:t>42</a:t>
            </a:fld>
            <a:endParaRPr lang="en-GB"/>
          </a:p>
        </p:txBody>
      </p:sp>
      <p:pic>
        <p:nvPicPr>
          <p:cNvPr id="8" name="Picture 7">
            <a:extLst>
              <a:ext uri="{FF2B5EF4-FFF2-40B4-BE49-F238E27FC236}">
                <a16:creationId xmlns:a16="http://schemas.microsoft.com/office/drawing/2014/main" id="{6DEF7A77-82AF-BC97-096B-FA2EBC93C1EE}"/>
              </a:ext>
            </a:extLst>
          </p:cNvPr>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297819" y="381637"/>
            <a:ext cx="7482853" cy="3135696"/>
          </a:xfrm>
          <a:prstGeom prst="rect">
            <a:avLst/>
          </a:prstGeom>
        </p:spPr>
      </p:pic>
      <p:sp>
        <p:nvSpPr>
          <p:cNvPr id="15" name="TextBox 14">
            <a:extLst>
              <a:ext uri="{FF2B5EF4-FFF2-40B4-BE49-F238E27FC236}">
                <a16:creationId xmlns:a16="http://schemas.microsoft.com/office/drawing/2014/main" id="{B770E3FE-102A-7EE7-6AD9-C11714EC3E7F}"/>
              </a:ext>
            </a:extLst>
          </p:cNvPr>
          <p:cNvSpPr txBox="1"/>
          <p:nvPr/>
        </p:nvSpPr>
        <p:spPr>
          <a:xfrm>
            <a:off x="5632930" y="897559"/>
            <a:ext cx="2016898" cy="523220"/>
          </a:xfrm>
          <a:prstGeom prst="rect">
            <a:avLst/>
          </a:prstGeom>
          <a:noFill/>
        </p:spPr>
        <p:txBody>
          <a:bodyPr wrap="square" rtlCol="0">
            <a:spAutoFit/>
          </a:bodyPr>
          <a:lstStyle/>
          <a:p>
            <a:r>
              <a:rPr lang="en-US" sz="1400" b="1" dirty="0"/>
              <a:t>LHC experiments Upgrades</a:t>
            </a:r>
            <a:endParaRPr lang="en-GB" sz="1400" b="1" dirty="0"/>
          </a:p>
        </p:txBody>
      </p:sp>
      <p:sp>
        <p:nvSpPr>
          <p:cNvPr id="16" name="TextBox 15">
            <a:extLst>
              <a:ext uri="{FF2B5EF4-FFF2-40B4-BE49-F238E27FC236}">
                <a16:creationId xmlns:a16="http://schemas.microsoft.com/office/drawing/2014/main" id="{498A9760-8D63-0774-D682-3447FFD69788}"/>
              </a:ext>
            </a:extLst>
          </p:cNvPr>
          <p:cNvSpPr txBox="1"/>
          <p:nvPr/>
        </p:nvSpPr>
        <p:spPr>
          <a:xfrm>
            <a:off x="5634533" y="2030890"/>
            <a:ext cx="1838965" cy="307777"/>
          </a:xfrm>
          <a:prstGeom prst="rect">
            <a:avLst/>
          </a:prstGeom>
          <a:noFill/>
        </p:spPr>
        <p:txBody>
          <a:bodyPr wrap="none" rtlCol="0">
            <a:spAutoFit/>
          </a:bodyPr>
          <a:lstStyle/>
          <a:p>
            <a:r>
              <a:rPr lang="en-US" sz="1400" b="1" dirty="0"/>
              <a:t>Project Driven R&amp;D</a:t>
            </a:r>
            <a:endParaRPr lang="en-GB" sz="1400" b="1" dirty="0"/>
          </a:p>
        </p:txBody>
      </p:sp>
      <p:sp>
        <p:nvSpPr>
          <p:cNvPr id="17" name="TextBox 16">
            <a:extLst>
              <a:ext uri="{FF2B5EF4-FFF2-40B4-BE49-F238E27FC236}">
                <a16:creationId xmlns:a16="http://schemas.microsoft.com/office/drawing/2014/main" id="{570DB0A0-6712-B110-5320-F8A2A7403D77}"/>
              </a:ext>
            </a:extLst>
          </p:cNvPr>
          <p:cNvSpPr txBox="1"/>
          <p:nvPr/>
        </p:nvSpPr>
        <p:spPr>
          <a:xfrm>
            <a:off x="5634533" y="2626480"/>
            <a:ext cx="1290738" cy="307777"/>
          </a:xfrm>
          <a:prstGeom prst="rect">
            <a:avLst/>
          </a:prstGeom>
          <a:noFill/>
        </p:spPr>
        <p:txBody>
          <a:bodyPr wrap="none" rtlCol="0">
            <a:spAutoFit/>
          </a:bodyPr>
          <a:lstStyle/>
          <a:p>
            <a:r>
              <a:rPr lang="en-US" sz="1400" b="1" dirty="0"/>
              <a:t>Generic R&amp;D</a:t>
            </a:r>
            <a:endParaRPr lang="en-GB" sz="1400" b="1" dirty="0"/>
          </a:p>
        </p:txBody>
      </p:sp>
      <p:sp>
        <p:nvSpPr>
          <p:cNvPr id="18" name="TextBox 17">
            <a:extLst>
              <a:ext uri="{FF2B5EF4-FFF2-40B4-BE49-F238E27FC236}">
                <a16:creationId xmlns:a16="http://schemas.microsoft.com/office/drawing/2014/main" id="{7A7257E5-6E73-EE7A-ED92-0DE228B8A3C7}"/>
              </a:ext>
            </a:extLst>
          </p:cNvPr>
          <p:cNvSpPr txBox="1"/>
          <p:nvPr/>
        </p:nvSpPr>
        <p:spPr>
          <a:xfrm>
            <a:off x="5632930" y="3095594"/>
            <a:ext cx="2204450" cy="307777"/>
          </a:xfrm>
          <a:prstGeom prst="rect">
            <a:avLst/>
          </a:prstGeom>
          <a:noFill/>
        </p:spPr>
        <p:txBody>
          <a:bodyPr wrap="none" rtlCol="0">
            <a:spAutoFit/>
          </a:bodyPr>
          <a:lstStyle/>
          <a:p>
            <a:r>
              <a:rPr lang="en-US" sz="1400" b="1" dirty="0"/>
              <a:t>Application Driven R&amp;D</a:t>
            </a:r>
            <a:endParaRPr lang="en-GB" sz="1400" b="1" dirty="0"/>
          </a:p>
        </p:txBody>
      </p:sp>
      <p:sp>
        <p:nvSpPr>
          <p:cNvPr id="25" name="TextBox 24">
            <a:extLst>
              <a:ext uri="{FF2B5EF4-FFF2-40B4-BE49-F238E27FC236}">
                <a16:creationId xmlns:a16="http://schemas.microsoft.com/office/drawing/2014/main" id="{A95A360D-83DB-31A3-B52F-64C1BED7EB35}"/>
              </a:ext>
            </a:extLst>
          </p:cNvPr>
          <p:cNvSpPr txBox="1"/>
          <p:nvPr/>
        </p:nvSpPr>
        <p:spPr>
          <a:xfrm>
            <a:off x="3047260" y="3420289"/>
            <a:ext cx="6094520" cy="369332"/>
          </a:xfrm>
          <a:prstGeom prst="rect">
            <a:avLst/>
          </a:prstGeom>
          <a:noFill/>
        </p:spPr>
        <p:txBody>
          <a:bodyPr wrap="square">
            <a:spAutoFit/>
          </a:bodyPr>
          <a:lstStyle/>
          <a:p>
            <a:r>
              <a:rPr lang="en-US" dirty="0"/>
              <a:t> </a:t>
            </a:r>
          </a:p>
        </p:txBody>
      </p:sp>
      <p:pic>
        <p:nvPicPr>
          <p:cNvPr id="29" name="Picture 28">
            <a:extLst>
              <a:ext uri="{FF2B5EF4-FFF2-40B4-BE49-F238E27FC236}">
                <a16:creationId xmlns:a16="http://schemas.microsoft.com/office/drawing/2014/main" id="{5A048944-032C-FA83-3DD3-6B68EE1F43FC}"/>
              </a:ext>
            </a:extLst>
          </p:cNvPr>
          <p:cNvPicPr>
            <a:picLocks noChangeAspect="1"/>
          </p:cNvPicPr>
          <p:nvPr/>
        </p:nvPicPr>
        <p:blipFill>
          <a:blip r:embed="rId3"/>
          <a:stretch>
            <a:fillRect/>
          </a:stretch>
        </p:blipFill>
        <p:spPr>
          <a:xfrm>
            <a:off x="297820" y="3688139"/>
            <a:ext cx="11575506" cy="2514228"/>
          </a:xfrm>
          <a:prstGeom prst="rect">
            <a:avLst/>
          </a:prstGeom>
        </p:spPr>
      </p:pic>
      <p:sp>
        <p:nvSpPr>
          <p:cNvPr id="30" name="TextBox 29">
            <a:extLst>
              <a:ext uri="{FF2B5EF4-FFF2-40B4-BE49-F238E27FC236}">
                <a16:creationId xmlns:a16="http://schemas.microsoft.com/office/drawing/2014/main" id="{2085CF0B-4D49-3355-9681-25945EF8846F}"/>
              </a:ext>
            </a:extLst>
          </p:cNvPr>
          <p:cNvSpPr txBox="1"/>
          <p:nvPr/>
        </p:nvSpPr>
        <p:spPr>
          <a:xfrm>
            <a:off x="8325930" y="1346965"/>
            <a:ext cx="3099816" cy="830997"/>
          </a:xfrm>
          <a:prstGeom prst="rect">
            <a:avLst/>
          </a:prstGeom>
          <a:noFill/>
        </p:spPr>
        <p:txBody>
          <a:bodyPr wrap="square" lIns="0" tIns="0" rIns="0" bIns="0" rtlCol="0">
            <a:spAutoFit/>
          </a:bodyPr>
          <a:lstStyle/>
          <a:p>
            <a:pPr algn="l"/>
            <a:r>
              <a:rPr lang="en-US" b="1" dirty="0"/>
              <a:t>An almost unique opportunity of exchange between groups</a:t>
            </a:r>
          </a:p>
        </p:txBody>
      </p:sp>
    </p:spTree>
    <p:extLst>
      <p:ext uri="{BB962C8B-B14F-4D97-AF65-F5344CB8AC3E}">
        <p14:creationId xmlns:p14="http://schemas.microsoft.com/office/powerpoint/2010/main" val="222388777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9877AFC4-173B-C93E-EE65-9F711108942E}"/>
              </a:ext>
            </a:extLst>
          </p:cNvPr>
          <p:cNvSpPr>
            <a:spLocks noGrp="1"/>
          </p:cNvSpPr>
          <p:nvPr>
            <p:ph type="dt" sz="half" idx="10"/>
          </p:nvPr>
        </p:nvSpPr>
        <p:spPr/>
        <p:txBody>
          <a:bodyPr/>
          <a:lstStyle/>
          <a:p>
            <a:r>
              <a:rPr lang="en-US"/>
              <a:t>September 11, 2024</a:t>
            </a:r>
            <a:endParaRPr lang="en-GB"/>
          </a:p>
        </p:txBody>
      </p:sp>
      <p:sp>
        <p:nvSpPr>
          <p:cNvPr id="5" name="Footer Placeholder 4">
            <a:extLst>
              <a:ext uri="{FF2B5EF4-FFF2-40B4-BE49-F238E27FC236}">
                <a16:creationId xmlns:a16="http://schemas.microsoft.com/office/drawing/2014/main" id="{A7F7FB65-B88C-FDF9-0F88-D891A18D1652}"/>
              </a:ext>
            </a:extLst>
          </p:cNvPr>
          <p:cNvSpPr>
            <a:spLocks noGrp="1"/>
          </p:cNvSpPr>
          <p:nvPr>
            <p:ph type="ftr" sz="quarter" idx="11"/>
          </p:nvPr>
        </p:nvSpPr>
        <p:spPr/>
        <p:txBody>
          <a:bodyPr/>
          <a:lstStyle/>
          <a:p>
            <a:r>
              <a:rPr lang="pt-BR"/>
              <a:t>E. Oliveri, Gaseous Detector R&amp;D, RPC2024, Santiago De Compostela</a:t>
            </a:r>
            <a:endParaRPr lang="en-GB"/>
          </a:p>
        </p:txBody>
      </p:sp>
      <p:sp>
        <p:nvSpPr>
          <p:cNvPr id="6" name="Slide Number Placeholder 5">
            <a:extLst>
              <a:ext uri="{FF2B5EF4-FFF2-40B4-BE49-F238E27FC236}">
                <a16:creationId xmlns:a16="http://schemas.microsoft.com/office/drawing/2014/main" id="{CB9489E7-BABB-D3F1-BBBF-54D15CE961C7}"/>
              </a:ext>
            </a:extLst>
          </p:cNvPr>
          <p:cNvSpPr>
            <a:spLocks noGrp="1"/>
          </p:cNvSpPr>
          <p:nvPr>
            <p:ph type="sldNum" sz="quarter" idx="12"/>
          </p:nvPr>
        </p:nvSpPr>
        <p:spPr/>
        <p:txBody>
          <a:bodyPr/>
          <a:lstStyle/>
          <a:p>
            <a:fld id="{3FF70A94-11BE-41EF-9516-F69CAB9DD5AC}" type="slidenum">
              <a:rPr lang="en-GB" smtClean="0"/>
              <a:t>43</a:t>
            </a:fld>
            <a:endParaRPr lang="en-GB"/>
          </a:p>
        </p:txBody>
      </p:sp>
      <p:pic>
        <p:nvPicPr>
          <p:cNvPr id="13" name="Picture 12">
            <a:extLst>
              <a:ext uri="{FF2B5EF4-FFF2-40B4-BE49-F238E27FC236}">
                <a16:creationId xmlns:a16="http://schemas.microsoft.com/office/drawing/2014/main" id="{BB7FC9F6-81A3-5DFA-1C15-D52D11D3B2F5}"/>
              </a:ext>
            </a:extLst>
          </p:cNvPr>
          <p:cNvPicPr>
            <a:picLocks noChangeAspect="1"/>
          </p:cNvPicPr>
          <p:nvPr/>
        </p:nvPicPr>
        <p:blipFill>
          <a:blip r:embed="rId2"/>
          <a:stretch>
            <a:fillRect/>
          </a:stretch>
        </p:blipFill>
        <p:spPr>
          <a:xfrm>
            <a:off x="280572" y="448056"/>
            <a:ext cx="4484394" cy="2523744"/>
          </a:xfrm>
          <a:prstGeom prst="rect">
            <a:avLst/>
          </a:prstGeom>
        </p:spPr>
      </p:pic>
      <p:grpSp>
        <p:nvGrpSpPr>
          <p:cNvPr id="40" name="Group 39">
            <a:extLst>
              <a:ext uri="{FF2B5EF4-FFF2-40B4-BE49-F238E27FC236}">
                <a16:creationId xmlns:a16="http://schemas.microsoft.com/office/drawing/2014/main" id="{9F97267E-5986-7B67-3356-3DDF9A7561BF}"/>
              </a:ext>
            </a:extLst>
          </p:cNvPr>
          <p:cNvGrpSpPr/>
          <p:nvPr/>
        </p:nvGrpSpPr>
        <p:grpSpPr>
          <a:xfrm>
            <a:off x="5037149" y="1857962"/>
            <a:ext cx="6874279" cy="4251960"/>
            <a:chOff x="3899703" y="198458"/>
            <a:chExt cx="8292297" cy="4750062"/>
          </a:xfrm>
        </p:grpSpPr>
        <p:pic>
          <p:nvPicPr>
            <p:cNvPr id="17" name="Picture 16">
              <a:extLst>
                <a:ext uri="{FF2B5EF4-FFF2-40B4-BE49-F238E27FC236}">
                  <a16:creationId xmlns:a16="http://schemas.microsoft.com/office/drawing/2014/main" id="{548DD0BD-B307-34CF-A369-2A66F0512522}"/>
                </a:ext>
              </a:extLst>
            </p:cNvPr>
            <p:cNvPicPr>
              <a:picLocks noChangeAspect="1"/>
            </p:cNvPicPr>
            <p:nvPr/>
          </p:nvPicPr>
          <p:blipFill>
            <a:blip r:embed="rId3"/>
            <a:stretch>
              <a:fillRect/>
            </a:stretch>
          </p:blipFill>
          <p:spPr>
            <a:xfrm>
              <a:off x="3936873" y="198458"/>
              <a:ext cx="2700000" cy="1519520"/>
            </a:xfrm>
            <a:prstGeom prst="rect">
              <a:avLst/>
            </a:prstGeom>
          </p:spPr>
        </p:pic>
        <p:pic>
          <p:nvPicPr>
            <p:cNvPr id="25" name="Picture 24">
              <a:extLst>
                <a:ext uri="{FF2B5EF4-FFF2-40B4-BE49-F238E27FC236}">
                  <a16:creationId xmlns:a16="http://schemas.microsoft.com/office/drawing/2014/main" id="{356B0B17-598E-4C49-319B-94669936D1D9}"/>
                </a:ext>
              </a:extLst>
            </p:cNvPr>
            <p:cNvPicPr>
              <a:picLocks noChangeAspect="1"/>
            </p:cNvPicPr>
            <p:nvPr/>
          </p:nvPicPr>
          <p:blipFill>
            <a:blip r:embed="rId4"/>
            <a:stretch>
              <a:fillRect/>
            </a:stretch>
          </p:blipFill>
          <p:spPr>
            <a:xfrm>
              <a:off x="6751915" y="247595"/>
              <a:ext cx="2700000" cy="1519520"/>
            </a:xfrm>
            <a:prstGeom prst="rect">
              <a:avLst/>
            </a:prstGeom>
          </p:spPr>
        </p:pic>
        <p:pic>
          <p:nvPicPr>
            <p:cNvPr id="27" name="Picture 26">
              <a:extLst>
                <a:ext uri="{FF2B5EF4-FFF2-40B4-BE49-F238E27FC236}">
                  <a16:creationId xmlns:a16="http://schemas.microsoft.com/office/drawing/2014/main" id="{05A2A4B1-10EB-207E-C51C-73C62C7A4991}"/>
                </a:ext>
              </a:extLst>
            </p:cNvPr>
            <p:cNvPicPr>
              <a:picLocks noChangeAspect="1"/>
            </p:cNvPicPr>
            <p:nvPr/>
          </p:nvPicPr>
          <p:blipFill>
            <a:blip r:embed="rId5"/>
            <a:stretch>
              <a:fillRect/>
            </a:stretch>
          </p:blipFill>
          <p:spPr>
            <a:xfrm>
              <a:off x="9492000" y="247595"/>
              <a:ext cx="2700000" cy="1519520"/>
            </a:xfrm>
            <a:prstGeom prst="rect">
              <a:avLst/>
            </a:prstGeom>
          </p:spPr>
        </p:pic>
        <p:pic>
          <p:nvPicPr>
            <p:cNvPr id="29" name="Picture 28">
              <a:extLst>
                <a:ext uri="{FF2B5EF4-FFF2-40B4-BE49-F238E27FC236}">
                  <a16:creationId xmlns:a16="http://schemas.microsoft.com/office/drawing/2014/main" id="{3A93E0A7-3817-CFF2-61D3-2B4F8E11A531}"/>
                </a:ext>
              </a:extLst>
            </p:cNvPr>
            <p:cNvPicPr>
              <a:picLocks noChangeAspect="1"/>
            </p:cNvPicPr>
            <p:nvPr/>
          </p:nvPicPr>
          <p:blipFill>
            <a:blip r:embed="rId6"/>
            <a:stretch>
              <a:fillRect/>
            </a:stretch>
          </p:blipFill>
          <p:spPr>
            <a:xfrm>
              <a:off x="3924087" y="1788229"/>
              <a:ext cx="2700000" cy="1519520"/>
            </a:xfrm>
            <a:prstGeom prst="rect">
              <a:avLst/>
            </a:prstGeom>
          </p:spPr>
        </p:pic>
        <p:pic>
          <p:nvPicPr>
            <p:cNvPr id="31" name="Picture 30">
              <a:extLst>
                <a:ext uri="{FF2B5EF4-FFF2-40B4-BE49-F238E27FC236}">
                  <a16:creationId xmlns:a16="http://schemas.microsoft.com/office/drawing/2014/main" id="{AE4B944E-AD55-8108-B07C-6B0738C1ED02}"/>
                </a:ext>
              </a:extLst>
            </p:cNvPr>
            <p:cNvPicPr>
              <a:picLocks noChangeAspect="1"/>
            </p:cNvPicPr>
            <p:nvPr/>
          </p:nvPicPr>
          <p:blipFill>
            <a:blip r:embed="rId7"/>
            <a:stretch>
              <a:fillRect/>
            </a:stretch>
          </p:blipFill>
          <p:spPr>
            <a:xfrm>
              <a:off x="6688582" y="1785058"/>
              <a:ext cx="2700000" cy="1519520"/>
            </a:xfrm>
            <a:prstGeom prst="rect">
              <a:avLst/>
            </a:prstGeom>
          </p:spPr>
        </p:pic>
        <p:pic>
          <p:nvPicPr>
            <p:cNvPr id="33" name="Picture 32">
              <a:extLst>
                <a:ext uri="{FF2B5EF4-FFF2-40B4-BE49-F238E27FC236}">
                  <a16:creationId xmlns:a16="http://schemas.microsoft.com/office/drawing/2014/main" id="{F4473C6B-07C1-10BE-3AF5-41678FEDBDB9}"/>
                </a:ext>
              </a:extLst>
            </p:cNvPr>
            <p:cNvPicPr>
              <a:picLocks noChangeAspect="1"/>
            </p:cNvPicPr>
            <p:nvPr/>
          </p:nvPicPr>
          <p:blipFill>
            <a:blip r:embed="rId8"/>
            <a:stretch>
              <a:fillRect/>
            </a:stretch>
          </p:blipFill>
          <p:spPr>
            <a:xfrm>
              <a:off x="9492000" y="1788229"/>
              <a:ext cx="2700000" cy="1519520"/>
            </a:xfrm>
            <a:prstGeom prst="rect">
              <a:avLst/>
            </a:prstGeom>
          </p:spPr>
        </p:pic>
        <p:pic>
          <p:nvPicPr>
            <p:cNvPr id="35" name="Picture 34">
              <a:extLst>
                <a:ext uri="{FF2B5EF4-FFF2-40B4-BE49-F238E27FC236}">
                  <a16:creationId xmlns:a16="http://schemas.microsoft.com/office/drawing/2014/main" id="{49F9C098-E379-AC24-A0DB-9EB7A6B956DB}"/>
                </a:ext>
              </a:extLst>
            </p:cNvPr>
            <p:cNvPicPr>
              <a:picLocks noChangeAspect="1"/>
            </p:cNvPicPr>
            <p:nvPr/>
          </p:nvPicPr>
          <p:blipFill>
            <a:blip r:embed="rId9"/>
            <a:stretch>
              <a:fillRect/>
            </a:stretch>
          </p:blipFill>
          <p:spPr>
            <a:xfrm>
              <a:off x="3899703" y="3429000"/>
              <a:ext cx="2700000" cy="1519520"/>
            </a:xfrm>
            <a:prstGeom prst="rect">
              <a:avLst/>
            </a:prstGeom>
          </p:spPr>
        </p:pic>
        <p:pic>
          <p:nvPicPr>
            <p:cNvPr id="37" name="Picture 36">
              <a:extLst>
                <a:ext uri="{FF2B5EF4-FFF2-40B4-BE49-F238E27FC236}">
                  <a16:creationId xmlns:a16="http://schemas.microsoft.com/office/drawing/2014/main" id="{97AC1D98-6F98-A977-0165-A49628732360}"/>
                </a:ext>
              </a:extLst>
            </p:cNvPr>
            <p:cNvPicPr>
              <a:picLocks noChangeAspect="1"/>
            </p:cNvPicPr>
            <p:nvPr/>
          </p:nvPicPr>
          <p:blipFill>
            <a:blip r:embed="rId10"/>
            <a:stretch>
              <a:fillRect/>
            </a:stretch>
          </p:blipFill>
          <p:spPr>
            <a:xfrm>
              <a:off x="6792000" y="3429000"/>
              <a:ext cx="2700000" cy="1519520"/>
            </a:xfrm>
            <a:prstGeom prst="rect">
              <a:avLst/>
            </a:prstGeom>
          </p:spPr>
        </p:pic>
        <p:pic>
          <p:nvPicPr>
            <p:cNvPr id="39" name="Picture 38">
              <a:extLst>
                <a:ext uri="{FF2B5EF4-FFF2-40B4-BE49-F238E27FC236}">
                  <a16:creationId xmlns:a16="http://schemas.microsoft.com/office/drawing/2014/main" id="{74715D29-0762-6B25-9275-EE01C116C98A}"/>
                </a:ext>
              </a:extLst>
            </p:cNvPr>
            <p:cNvPicPr>
              <a:picLocks noChangeAspect="1"/>
            </p:cNvPicPr>
            <p:nvPr/>
          </p:nvPicPr>
          <p:blipFill>
            <a:blip r:embed="rId11"/>
            <a:stretch>
              <a:fillRect/>
            </a:stretch>
          </p:blipFill>
          <p:spPr>
            <a:xfrm>
              <a:off x="9492000" y="3429000"/>
              <a:ext cx="2700000" cy="1519520"/>
            </a:xfrm>
            <a:prstGeom prst="rect">
              <a:avLst/>
            </a:prstGeom>
          </p:spPr>
        </p:pic>
      </p:grpSp>
      <p:pic>
        <p:nvPicPr>
          <p:cNvPr id="42" name="Picture 41">
            <a:extLst>
              <a:ext uri="{FF2B5EF4-FFF2-40B4-BE49-F238E27FC236}">
                <a16:creationId xmlns:a16="http://schemas.microsoft.com/office/drawing/2014/main" id="{2B48E939-F6EA-A3FB-4E8C-C4662CBA6D31}"/>
              </a:ext>
            </a:extLst>
          </p:cNvPr>
          <p:cNvPicPr>
            <a:picLocks noChangeAspect="1"/>
          </p:cNvPicPr>
          <p:nvPr/>
        </p:nvPicPr>
        <p:blipFill>
          <a:blip r:embed="rId12"/>
          <a:stretch>
            <a:fillRect/>
          </a:stretch>
        </p:blipFill>
        <p:spPr>
          <a:xfrm>
            <a:off x="280571" y="3542194"/>
            <a:ext cx="4484395" cy="2523744"/>
          </a:xfrm>
          <a:prstGeom prst="rect">
            <a:avLst/>
          </a:prstGeom>
        </p:spPr>
      </p:pic>
      <p:sp>
        <p:nvSpPr>
          <p:cNvPr id="43" name="TextBox 42">
            <a:extLst>
              <a:ext uri="{FF2B5EF4-FFF2-40B4-BE49-F238E27FC236}">
                <a16:creationId xmlns:a16="http://schemas.microsoft.com/office/drawing/2014/main" id="{D2D3047D-224C-4BEB-9F92-82AD3B458DDC}"/>
              </a:ext>
            </a:extLst>
          </p:cNvPr>
          <p:cNvSpPr txBox="1"/>
          <p:nvPr/>
        </p:nvSpPr>
        <p:spPr>
          <a:xfrm>
            <a:off x="5193793" y="370346"/>
            <a:ext cx="6153912" cy="1107996"/>
          </a:xfrm>
          <a:prstGeom prst="rect">
            <a:avLst/>
          </a:prstGeom>
          <a:noFill/>
        </p:spPr>
        <p:txBody>
          <a:bodyPr wrap="square" lIns="0" tIns="0" rIns="0" bIns="0" rtlCol="0">
            <a:spAutoFit/>
          </a:bodyPr>
          <a:lstStyle/>
          <a:p>
            <a:pPr algn="l"/>
            <a:r>
              <a:rPr lang="en-US" dirty="0"/>
              <a:t>Similar experience as in GIF++</a:t>
            </a:r>
          </a:p>
          <a:p>
            <a:r>
              <a:rPr lang="en-US" dirty="0"/>
              <a:t>Katerina Kuznetsova,</a:t>
            </a:r>
            <a:r>
              <a:rPr lang="en-US" b="1" dirty="0"/>
              <a:t> GIF++ Status </a:t>
            </a:r>
          </a:p>
          <a:p>
            <a:pPr algn="l"/>
            <a:r>
              <a:rPr lang="en-US" dirty="0"/>
              <a:t>2</a:t>
            </a:r>
            <a:r>
              <a:rPr lang="en-US" baseline="30000" dirty="0"/>
              <a:t>nd</a:t>
            </a:r>
            <a:r>
              <a:rPr lang="en-US" dirty="0"/>
              <a:t> DRD1 Collaboration Meeting https://indico.cern.ch/event/1413681/contributions/6011529/</a:t>
            </a:r>
          </a:p>
        </p:txBody>
      </p:sp>
    </p:spTree>
    <p:extLst>
      <p:ext uri="{BB962C8B-B14F-4D97-AF65-F5344CB8AC3E}">
        <p14:creationId xmlns:p14="http://schemas.microsoft.com/office/powerpoint/2010/main" val="186607892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1D0ADFA-55D9-52EB-61F2-E725432A4BE2}"/>
              </a:ext>
            </a:extLst>
          </p:cNvPr>
          <p:cNvSpPr>
            <a:spLocks noGrp="1"/>
          </p:cNvSpPr>
          <p:nvPr>
            <p:ph type="title"/>
          </p:nvPr>
        </p:nvSpPr>
        <p:spPr/>
        <p:txBody>
          <a:bodyPr/>
          <a:lstStyle/>
          <a:p>
            <a:r>
              <a:rPr lang="en-US" dirty="0"/>
              <a:t>RD51 Common Projects</a:t>
            </a:r>
          </a:p>
        </p:txBody>
      </p:sp>
      <p:sp>
        <p:nvSpPr>
          <p:cNvPr id="8" name="Text Placeholder 7">
            <a:extLst>
              <a:ext uri="{FF2B5EF4-FFF2-40B4-BE49-F238E27FC236}">
                <a16:creationId xmlns:a16="http://schemas.microsoft.com/office/drawing/2014/main" id="{3ECC6435-A88B-F996-E85D-7FDABCF8FEE0}"/>
              </a:ext>
            </a:extLst>
          </p:cNvPr>
          <p:cNvSpPr>
            <a:spLocks noGrp="1"/>
          </p:cNvSpPr>
          <p:nvPr>
            <p:ph type="body" idx="1"/>
          </p:nvPr>
        </p:nvSpPr>
        <p:spPr>
          <a:xfrm>
            <a:off x="407987" y="4717479"/>
            <a:ext cx="11376026" cy="1335849"/>
          </a:xfrm>
        </p:spPr>
        <p:txBody>
          <a:bodyPr>
            <a:normAutofit/>
          </a:bodyPr>
          <a:lstStyle/>
          <a:p>
            <a:pPr marL="342900" indent="-342900">
              <a:buFont typeface="Arial" panose="020B0604020202020204" pitchFamily="34" charset="0"/>
              <a:buChar char="•"/>
            </a:pPr>
            <a:r>
              <a:rPr lang="en-US" dirty="0"/>
              <a:t>Support to blue sky and to generic research activities of common interest</a:t>
            </a:r>
          </a:p>
          <a:p>
            <a:pPr marL="342900" indent="-342900">
              <a:buFont typeface="Arial" panose="020B0604020202020204" pitchFamily="34" charset="0"/>
              <a:buChar char="•"/>
            </a:pPr>
            <a:r>
              <a:rPr lang="en-US" dirty="0"/>
              <a:t>Promoting the clustering of different research teams, acting as a seed for long-term collaborations and activities</a:t>
            </a:r>
          </a:p>
          <a:p>
            <a:endParaRPr lang="en-US" dirty="0"/>
          </a:p>
        </p:txBody>
      </p:sp>
      <p:sp>
        <p:nvSpPr>
          <p:cNvPr id="4" name="Date Placeholder 3">
            <a:extLst>
              <a:ext uri="{FF2B5EF4-FFF2-40B4-BE49-F238E27FC236}">
                <a16:creationId xmlns:a16="http://schemas.microsoft.com/office/drawing/2014/main" id="{0B600757-AEE8-85BC-A55E-D635A25F815D}"/>
              </a:ext>
            </a:extLst>
          </p:cNvPr>
          <p:cNvSpPr>
            <a:spLocks noGrp="1"/>
          </p:cNvSpPr>
          <p:nvPr>
            <p:ph type="dt" sz="half" idx="10"/>
          </p:nvPr>
        </p:nvSpPr>
        <p:spPr/>
        <p:txBody>
          <a:bodyPr/>
          <a:lstStyle/>
          <a:p>
            <a:r>
              <a:rPr lang="en-US"/>
              <a:t>September 11, 2024</a:t>
            </a:r>
            <a:endParaRPr lang="en-GB"/>
          </a:p>
        </p:txBody>
      </p:sp>
      <p:sp>
        <p:nvSpPr>
          <p:cNvPr id="5" name="Footer Placeholder 4">
            <a:extLst>
              <a:ext uri="{FF2B5EF4-FFF2-40B4-BE49-F238E27FC236}">
                <a16:creationId xmlns:a16="http://schemas.microsoft.com/office/drawing/2014/main" id="{F4284D53-5D2B-9BFB-533D-B848DBED71F2}"/>
              </a:ext>
            </a:extLst>
          </p:cNvPr>
          <p:cNvSpPr>
            <a:spLocks noGrp="1"/>
          </p:cNvSpPr>
          <p:nvPr>
            <p:ph type="ftr" sz="quarter" idx="11"/>
          </p:nvPr>
        </p:nvSpPr>
        <p:spPr/>
        <p:txBody>
          <a:bodyPr/>
          <a:lstStyle/>
          <a:p>
            <a:r>
              <a:rPr lang="pt-BR"/>
              <a:t>E. Oliveri, Gaseous Detector R&amp;D, RPC2024, Santiago De Compostela</a:t>
            </a:r>
            <a:endParaRPr lang="en-GB"/>
          </a:p>
        </p:txBody>
      </p:sp>
      <p:sp>
        <p:nvSpPr>
          <p:cNvPr id="6" name="Slide Number Placeholder 5">
            <a:extLst>
              <a:ext uri="{FF2B5EF4-FFF2-40B4-BE49-F238E27FC236}">
                <a16:creationId xmlns:a16="http://schemas.microsoft.com/office/drawing/2014/main" id="{E3E8EA0A-4EE6-415E-DDAD-3EDA6EAAAEB6}"/>
              </a:ext>
            </a:extLst>
          </p:cNvPr>
          <p:cNvSpPr>
            <a:spLocks noGrp="1"/>
          </p:cNvSpPr>
          <p:nvPr>
            <p:ph type="sldNum" sz="quarter" idx="12"/>
          </p:nvPr>
        </p:nvSpPr>
        <p:spPr/>
        <p:txBody>
          <a:bodyPr/>
          <a:lstStyle/>
          <a:p>
            <a:fld id="{3FF70A94-11BE-41EF-9516-F69CAB9DD5AC}" type="slidenum">
              <a:rPr lang="en-GB" smtClean="0"/>
              <a:t>44</a:t>
            </a:fld>
            <a:endParaRPr lang="en-GB"/>
          </a:p>
        </p:txBody>
      </p:sp>
    </p:spTree>
    <p:extLst>
      <p:ext uri="{BB962C8B-B14F-4D97-AF65-F5344CB8AC3E}">
        <p14:creationId xmlns:p14="http://schemas.microsoft.com/office/powerpoint/2010/main" val="17758091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04C3E20-B062-E0AC-AF46-F765179573E9}"/>
              </a:ext>
            </a:extLst>
          </p:cNvPr>
          <p:cNvSpPr>
            <a:spLocks noGrp="1"/>
          </p:cNvSpPr>
          <p:nvPr>
            <p:ph type="title"/>
          </p:nvPr>
        </p:nvSpPr>
        <p:spPr/>
        <p:txBody>
          <a:bodyPr/>
          <a:lstStyle/>
          <a:p>
            <a:r>
              <a:rPr lang="en-US" dirty="0"/>
              <a:t>Common  Projects</a:t>
            </a:r>
          </a:p>
        </p:txBody>
      </p:sp>
      <p:sp>
        <p:nvSpPr>
          <p:cNvPr id="4" name="Date Placeholder 3">
            <a:extLst>
              <a:ext uri="{FF2B5EF4-FFF2-40B4-BE49-F238E27FC236}">
                <a16:creationId xmlns:a16="http://schemas.microsoft.com/office/drawing/2014/main" id="{EB66F982-2DA6-93AA-4172-A33FC880D3A1}"/>
              </a:ext>
            </a:extLst>
          </p:cNvPr>
          <p:cNvSpPr>
            <a:spLocks noGrp="1"/>
          </p:cNvSpPr>
          <p:nvPr>
            <p:ph type="dt" sz="half" idx="10"/>
          </p:nvPr>
        </p:nvSpPr>
        <p:spPr/>
        <p:txBody>
          <a:bodyPr/>
          <a:lstStyle/>
          <a:p>
            <a:r>
              <a:rPr lang="en-US"/>
              <a:t>September 11, 2024</a:t>
            </a:r>
            <a:endParaRPr lang="en-US" dirty="0"/>
          </a:p>
        </p:txBody>
      </p:sp>
      <p:sp>
        <p:nvSpPr>
          <p:cNvPr id="5" name="Footer Placeholder 4">
            <a:extLst>
              <a:ext uri="{FF2B5EF4-FFF2-40B4-BE49-F238E27FC236}">
                <a16:creationId xmlns:a16="http://schemas.microsoft.com/office/drawing/2014/main" id="{DA48EB36-AB3D-41EF-F329-DAF16A6F3990}"/>
              </a:ext>
            </a:extLst>
          </p:cNvPr>
          <p:cNvSpPr>
            <a:spLocks noGrp="1"/>
          </p:cNvSpPr>
          <p:nvPr>
            <p:ph type="ftr" sz="quarter" idx="11"/>
          </p:nvPr>
        </p:nvSpPr>
        <p:spPr/>
        <p:txBody>
          <a:bodyPr/>
          <a:lstStyle/>
          <a:p>
            <a:r>
              <a:rPr lang="pt-BR"/>
              <a:t>E. Oliveri, Gaseous Detector R&amp;D, RPC2024, Santiago De Compostela</a:t>
            </a:r>
            <a:endParaRPr lang="en-US" dirty="0"/>
          </a:p>
        </p:txBody>
      </p:sp>
      <p:sp>
        <p:nvSpPr>
          <p:cNvPr id="6" name="Slide Number Placeholder 5">
            <a:extLst>
              <a:ext uri="{FF2B5EF4-FFF2-40B4-BE49-F238E27FC236}">
                <a16:creationId xmlns:a16="http://schemas.microsoft.com/office/drawing/2014/main" id="{E3E2ADF2-5B2A-66D7-C18A-E622F821C460}"/>
              </a:ext>
            </a:extLst>
          </p:cNvPr>
          <p:cNvSpPr>
            <a:spLocks noGrp="1"/>
          </p:cNvSpPr>
          <p:nvPr>
            <p:ph type="sldNum" sz="quarter" idx="12"/>
          </p:nvPr>
        </p:nvSpPr>
        <p:spPr/>
        <p:txBody>
          <a:bodyPr/>
          <a:lstStyle/>
          <a:p>
            <a:fld id="{36B5EA5A-BC32-A742-B11B-8E7414D5B535}" type="slidenum">
              <a:rPr lang="en-US" smtClean="0"/>
              <a:pPr/>
              <a:t>45</a:t>
            </a:fld>
            <a:endParaRPr lang="en-US" dirty="0"/>
          </a:p>
        </p:txBody>
      </p:sp>
      <p:sp>
        <p:nvSpPr>
          <p:cNvPr id="11" name="TextBox 10">
            <a:extLst>
              <a:ext uri="{FF2B5EF4-FFF2-40B4-BE49-F238E27FC236}">
                <a16:creationId xmlns:a16="http://schemas.microsoft.com/office/drawing/2014/main" id="{FAC7B27D-6F4B-3159-571C-4B68B04F98F4}"/>
              </a:ext>
            </a:extLst>
          </p:cNvPr>
          <p:cNvSpPr txBox="1"/>
          <p:nvPr/>
        </p:nvSpPr>
        <p:spPr>
          <a:xfrm>
            <a:off x="407988" y="5767812"/>
            <a:ext cx="6094520" cy="369332"/>
          </a:xfrm>
          <a:prstGeom prst="rect">
            <a:avLst/>
          </a:prstGeom>
          <a:noFill/>
        </p:spPr>
        <p:txBody>
          <a:bodyPr wrap="square">
            <a:spAutoFit/>
          </a:bodyPr>
          <a:lstStyle/>
          <a:p>
            <a:r>
              <a:rPr lang="en-GB" dirty="0"/>
              <a:t>https://rd51-public.web.cern.ch/commonprojects</a:t>
            </a:r>
          </a:p>
        </p:txBody>
      </p:sp>
      <p:sp>
        <p:nvSpPr>
          <p:cNvPr id="12" name="Content Placeholder 2">
            <a:extLst>
              <a:ext uri="{FF2B5EF4-FFF2-40B4-BE49-F238E27FC236}">
                <a16:creationId xmlns:a16="http://schemas.microsoft.com/office/drawing/2014/main" id="{92F7F708-1039-85CE-1BB5-EE3140ADB616}"/>
              </a:ext>
            </a:extLst>
          </p:cNvPr>
          <p:cNvSpPr>
            <a:spLocks noGrp="1"/>
          </p:cNvSpPr>
          <p:nvPr/>
        </p:nvSpPr>
        <p:spPr>
          <a:xfrm>
            <a:off x="407988" y="1465055"/>
            <a:ext cx="11040186"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000" i="1" dirty="0"/>
              <a:t>The RD51 Common Project Funding is intended to support a project cost in the areas of common interest to theRD51/MPGD  community</a:t>
            </a:r>
          </a:p>
          <a:p>
            <a:pPr lvl="1"/>
            <a:r>
              <a:rPr lang="en-GB" sz="2000" i="1" dirty="0"/>
              <a:t>Technology R&amp;D projects towards developments of novel techniques, improvements of existing technologies, characterization methods and dedicated tools;</a:t>
            </a:r>
          </a:p>
          <a:p>
            <a:pPr lvl="1"/>
            <a:r>
              <a:rPr lang="en-GB" sz="2000" i="1" dirty="0"/>
              <a:t>Development and optimization of MPGDs for novel applications;</a:t>
            </a:r>
          </a:p>
          <a:p>
            <a:pPr lvl="1"/>
            <a:r>
              <a:rPr lang="en-GB" sz="2000" i="1" dirty="0"/>
              <a:t>Improvement of the MPGD technology transfer to industry.</a:t>
            </a:r>
          </a:p>
          <a:p>
            <a:endParaRPr lang="en-GB" sz="2000" i="1" dirty="0"/>
          </a:p>
          <a:p>
            <a:r>
              <a:rPr lang="en-GB" sz="2000" i="1" dirty="0"/>
              <a:t>The program will fund only generic projects – not ones related to experiments.</a:t>
            </a:r>
          </a:p>
          <a:p>
            <a:r>
              <a:rPr lang="en-GB" sz="2000" i="1" dirty="0"/>
              <a:t>Transversal collaborations among groups from different countries, experiments, physics areas of interest encouraged and supported by RD51</a:t>
            </a:r>
          </a:p>
          <a:p>
            <a:r>
              <a:rPr lang="en-GB" sz="2000" i="1" dirty="0"/>
              <a:t>Started since 2011, 24 projects are approved in these 12 years.</a:t>
            </a:r>
          </a:p>
        </p:txBody>
      </p:sp>
    </p:spTree>
    <p:extLst>
      <p:ext uri="{BB962C8B-B14F-4D97-AF65-F5344CB8AC3E}">
        <p14:creationId xmlns:p14="http://schemas.microsoft.com/office/powerpoint/2010/main" val="70448048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04C3E20-B062-E0AC-AF46-F765179573E9}"/>
              </a:ext>
            </a:extLst>
          </p:cNvPr>
          <p:cNvSpPr>
            <a:spLocks noGrp="1"/>
          </p:cNvSpPr>
          <p:nvPr>
            <p:ph type="title"/>
          </p:nvPr>
        </p:nvSpPr>
        <p:spPr/>
        <p:txBody>
          <a:bodyPr/>
          <a:lstStyle/>
          <a:p>
            <a:r>
              <a:rPr lang="en-US" dirty="0"/>
              <a:t>Common  Projects</a:t>
            </a:r>
          </a:p>
        </p:txBody>
      </p:sp>
      <p:sp>
        <p:nvSpPr>
          <p:cNvPr id="4" name="Date Placeholder 3">
            <a:extLst>
              <a:ext uri="{FF2B5EF4-FFF2-40B4-BE49-F238E27FC236}">
                <a16:creationId xmlns:a16="http://schemas.microsoft.com/office/drawing/2014/main" id="{EB66F982-2DA6-93AA-4172-A33FC880D3A1}"/>
              </a:ext>
            </a:extLst>
          </p:cNvPr>
          <p:cNvSpPr>
            <a:spLocks noGrp="1"/>
          </p:cNvSpPr>
          <p:nvPr>
            <p:ph type="dt" sz="half" idx="10"/>
          </p:nvPr>
        </p:nvSpPr>
        <p:spPr/>
        <p:txBody>
          <a:bodyPr/>
          <a:lstStyle/>
          <a:p>
            <a:r>
              <a:rPr lang="en-US"/>
              <a:t>September 11, 2024</a:t>
            </a:r>
            <a:endParaRPr lang="en-US" dirty="0"/>
          </a:p>
        </p:txBody>
      </p:sp>
      <p:sp>
        <p:nvSpPr>
          <p:cNvPr id="5" name="Footer Placeholder 4">
            <a:extLst>
              <a:ext uri="{FF2B5EF4-FFF2-40B4-BE49-F238E27FC236}">
                <a16:creationId xmlns:a16="http://schemas.microsoft.com/office/drawing/2014/main" id="{DA48EB36-AB3D-41EF-F329-DAF16A6F3990}"/>
              </a:ext>
            </a:extLst>
          </p:cNvPr>
          <p:cNvSpPr>
            <a:spLocks noGrp="1"/>
          </p:cNvSpPr>
          <p:nvPr>
            <p:ph type="ftr" sz="quarter" idx="11"/>
          </p:nvPr>
        </p:nvSpPr>
        <p:spPr/>
        <p:txBody>
          <a:bodyPr/>
          <a:lstStyle/>
          <a:p>
            <a:r>
              <a:rPr lang="pt-BR"/>
              <a:t>E. Oliveri, Gaseous Detector R&amp;D, RPC2024, Santiago De Compostela</a:t>
            </a:r>
            <a:endParaRPr lang="en-US" dirty="0"/>
          </a:p>
        </p:txBody>
      </p:sp>
      <p:sp>
        <p:nvSpPr>
          <p:cNvPr id="6" name="Slide Number Placeholder 5">
            <a:extLst>
              <a:ext uri="{FF2B5EF4-FFF2-40B4-BE49-F238E27FC236}">
                <a16:creationId xmlns:a16="http://schemas.microsoft.com/office/drawing/2014/main" id="{E3E2ADF2-5B2A-66D7-C18A-E622F821C460}"/>
              </a:ext>
            </a:extLst>
          </p:cNvPr>
          <p:cNvSpPr>
            <a:spLocks noGrp="1"/>
          </p:cNvSpPr>
          <p:nvPr>
            <p:ph type="sldNum" sz="quarter" idx="12"/>
          </p:nvPr>
        </p:nvSpPr>
        <p:spPr/>
        <p:txBody>
          <a:bodyPr/>
          <a:lstStyle/>
          <a:p>
            <a:fld id="{36B5EA5A-BC32-A742-B11B-8E7414D5B535}" type="slidenum">
              <a:rPr lang="en-US" smtClean="0"/>
              <a:pPr/>
              <a:t>46</a:t>
            </a:fld>
            <a:endParaRPr lang="en-US" dirty="0"/>
          </a:p>
        </p:txBody>
      </p:sp>
      <p:sp>
        <p:nvSpPr>
          <p:cNvPr id="11" name="TextBox 10">
            <a:extLst>
              <a:ext uri="{FF2B5EF4-FFF2-40B4-BE49-F238E27FC236}">
                <a16:creationId xmlns:a16="http://schemas.microsoft.com/office/drawing/2014/main" id="{FAC7B27D-6F4B-3159-571C-4B68B04F98F4}"/>
              </a:ext>
            </a:extLst>
          </p:cNvPr>
          <p:cNvSpPr txBox="1"/>
          <p:nvPr/>
        </p:nvSpPr>
        <p:spPr>
          <a:xfrm rot="5400000">
            <a:off x="8605494" y="3363810"/>
            <a:ext cx="5284024" cy="369332"/>
          </a:xfrm>
          <a:prstGeom prst="rect">
            <a:avLst/>
          </a:prstGeom>
          <a:noFill/>
        </p:spPr>
        <p:txBody>
          <a:bodyPr wrap="square">
            <a:spAutoFit/>
          </a:bodyPr>
          <a:lstStyle/>
          <a:p>
            <a:r>
              <a:rPr lang="en-GB" dirty="0"/>
              <a:t>https://rd51-public.web.cern.ch/commonprojects</a:t>
            </a:r>
          </a:p>
        </p:txBody>
      </p:sp>
      <p:pic>
        <p:nvPicPr>
          <p:cNvPr id="3" name="Picture 2">
            <a:extLst>
              <a:ext uri="{FF2B5EF4-FFF2-40B4-BE49-F238E27FC236}">
                <a16:creationId xmlns:a16="http://schemas.microsoft.com/office/drawing/2014/main" id="{EF025EC3-9724-A823-03F7-8B548D2E97B3}"/>
              </a:ext>
            </a:extLst>
          </p:cNvPr>
          <p:cNvPicPr>
            <a:picLocks noChangeAspect="1"/>
          </p:cNvPicPr>
          <p:nvPr/>
        </p:nvPicPr>
        <p:blipFill>
          <a:blip r:embed="rId2"/>
          <a:stretch>
            <a:fillRect/>
          </a:stretch>
        </p:blipFill>
        <p:spPr>
          <a:xfrm>
            <a:off x="508063" y="906464"/>
            <a:ext cx="10226197" cy="5284024"/>
          </a:xfrm>
          <a:prstGeom prst="rect">
            <a:avLst/>
          </a:prstGeom>
        </p:spPr>
      </p:pic>
    </p:spTree>
    <p:extLst>
      <p:ext uri="{BB962C8B-B14F-4D97-AF65-F5344CB8AC3E}">
        <p14:creationId xmlns:p14="http://schemas.microsoft.com/office/powerpoint/2010/main" val="41459742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04C3E20-B062-E0AC-AF46-F765179573E9}"/>
              </a:ext>
            </a:extLst>
          </p:cNvPr>
          <p:cNvSpPr>
            <a:spLocks noGrp="1"/>
          </p:cNvSpPr>
          <p:nvPr>
            <p:ph type="title"/>
          </p:nvPr>
        </p:nvSpPr>
        <p:spPr/>
        <p:txBody>
          <a:bodyPr/>
          <a:lstStyle/>
          <a:p>
            <a:r>
              <a:rPr lang="en-US" dirty="0"/>
              <a:t>Blue Sky R&amp;D: Study of MPGD performances in liquified noble gases</a:t>
            </a:r>
            <a:br>
              <a:rPr lang="en-GB" dirty="0"/>
            </a:br>
            <a:br>
              <a:rPr lang="en-GB" dirty="0"/>
            </a:br>
            <a:endParaRPr lang="en-US" dirty="0"/>
          </a:p>
        </p:txBody>
      </p:sp>
      <p:sp>
        <p:nvSpPr>
          <p:cNvPr id="4" name="Date Placeholder 3">
            <a:extLst>
              <a:ext uri="{FF2B5EF4-FFF2-40B4-BE49-F238E27FC236}">
                <a16:creationId xmlns:a16="http://schemas.microsoft.com/office/drawing/2014/main" id="{EB66F982-2DA6-93AA-4172-A33FC880D3A1}"/>
              </a:ext>
            </a:extLst>
          </p:cNvPr>
          <p:cNvSpPr>
            <a:spLocks noGrp="1"/>
          </p:cNvSpPr>
          <p:nvPr>
            <p:ph type="dt" sz="half" idx="10"/>
          </p:nvPr>
        </p:nvSpPr>
        <p:spPr/>
        <p:txBody>
          <a:bodyPr/>
          <a:lstStyle/>
          <a:p>
            <a:r>
              <a:rPr lang="en-US"/>
              <a:t>September 11, 2024</a:t>
            </a:r>
            <a:endParaRPr lang="en-US" dirty="0"/>
          </a:p>
        </p:txBody>
      </p:sp>
      <p:sp>
        <p:nvSpPr>
          <p:cNvPr id="5" name="Footer Placeholder 4">
            <a:extLst>
              <a:ext uri="{FF2B5EF4-FFF2-40B4-BE49-F238E27FC236}">
                <a16:creationId xmlns:a16="http://schemas.microsoft.com/office/drawing/2014/main" id="{DA48EB36-AB3D-41EF-F329-DAF16A6F3990}"/>
              </a:ext>
            </a:extLst>
          </p:cNvPr>
          <p:cNvSpPr>
            <a:spLocks noGrp="1"/>
          </p:cNvSpPr>
          <p:nvPr>
            <p:ph type="ftr" sz="quarter" idx="11"/>
          </p:nvPr>
        </p:nvSpPr>
        <p:spPr/>
        <p:txBody>
          <a:bodyPr/>
          <a:lstStyle/>
          <a:p>
            <a:r>
              <a:rPr lang="pt-BR"/>
              <a:t>E. Oliveri, Gaseous Detector R&amp;D, RPC2024, Santiago De Compostela</a:t>
            </a:r>
            <a:endParaRPr lang="en-US" dirty="0"/>
          </a:p>
        </p:txBody>
      </p:sp>
      <p:sp>
        <p:nvSpPr>
          <p:cNvPr id="6" name="Slide Number Placeholder 5">
            <a:extLst>
              <a:ext uri="{FF2B5EF4-FFF2-40B4-BE49-F238E27FC236}">
                <a16:creationId xmlns:a16="http://schemas.microsoft.com/office/drawing/2014/main" id="{E3E2ADF2-5B2A-66D7-C18A-E622F821C460}"/>
              </a:ext>
            </a:extLst>
          </p:cNvPr>
          <p:cNvSpPr>
            <a:spLocks noGrp="1"/>
          </p:cNvSpPr>
          <p:nvPr>
            <p:ph type="sldNum" sz="quarter" idx="12"/>
          </p:nvPr>
        </p:nvSpPr>
        <p:spPr/>
        <p:txBody>
          <a:bodyPr/>
          <a:lstStyle/>
          <a:p>
            <a:fld id="{36B5EA5A-BC32-A742-B11B-8E7414D5B535}" type="slidenum">
              <a:rPr lang="en-US" smtClean="0"/>
              <a:pPr/>
              <a:t>47</a:t>
            </a:fld>
            <a:endParaRPr lang="en-US" dirty="0"/>
          </a:p>
        </p:txBody>
      </p:sp>
      <p:sp>
        <p:nvSpPr>
          <p:cNvPr id="16" name="Title 1">
            <a:extLst>
              <a:ext uri="{FF2B5EF4-FFF2-40B4-BE49-F238E27FC236}">
                <a16:creationId xmlns:a16="http://schemas.microsoft.com/office/drawing/2014/main" id="{61F48230-63C8-4A10-E4EB-F0F8C8D3161F}"/>
              </a:ext>
            </a:extLst>
          </p:cNvPr>
          <p:cNvSpPr>
            <a:spLocks noGrp="1"/>
          </p:cNvSpPr>
          <p:nvPr/>
        </p:nvSpPr>
        <p:spPr>
          <a:xfrm>
            <a:off x="912405" y="212941"/>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GB" dirty="0"/>
          </a:p>
        </p:txBody>
      </p:sp>
      <p:sp>
        <p:nvSpPr>
          <p:cNvPr id="17" name="TextBox 3">
            <a:extLst>
              <a:ext uri="{FF2B5EF4-FFF2-40B4-BE49-F238E27FC236}">
                <a16:creationId xmlns:a16="http://schemas.microsoft.com/office/drawing/2014/main" id="{5AE03450-CE1D-F8DF-FB55-F42DF3D017B0}"/>
              </a:ext>
            </a:extLst>
          </p:cNvPr>
          <p:cNvSpPr txBox="1"/>
          <p:nvPr/>
        </p:nvSpPr>
        <p:spPr>
          <a:xfrm>
            <a:off x="407988" y="1552713"/>
            <a:ext cx="8484916" cy="116955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sz="1400" dirty="0">
                <a:solidFill>
                  <a:srgbClr val="C00000"/>
                </a:solidFill>
              </a:rPr>
              <a:t>Technology R&amp;D projects </a:t>
            </a:r>
            <a:r>
              <a:rPr lang="en-US" sz="1400" dirty="0"/>
              <a:t>towards developments of novel techniques, improvements of existing technologies, characterization methods and dedicated tools;</a:t>
            </a:r>
            <a:endParaRPr lang="en-GB" sz="1400" dirty="0"/>
          </a:p>
          <a:p>
            <a:pPr marL="285750" indent="-285750">
              <a:buFont typeface="Arial" panose="020B0604020202020204" pitchFamily="34" charset="0"/>
              <a:buChar char="•"/>
            </a:pPr>
            <a:r>
              <a:rPr lang="en-US" sz="1400" dirty="0"/>
              <a:t>Development and optimization of MPGDs for novel applications; </a:t>
            </a:r>
            <a:endParaRPr lang="en-GB" sz="1400" dirty="0"/>
          </a:p>
          <a:p>
            <a:pPr marL="285750" indent="-285750">
              <a:buFont typeface="Arial" panose="020B0604020202020204" pitchFamily="34" charset="0"/>
              <a:buChar char="•"/>
            </a:pPr>
            <a:r>
              <a:rPr lang="en-US" sz="1400" dirty="0"/>
              <a:t>Improvement of the MPGD technology transfer to industry.</a:t>
            </a:r>
            <a:endParaRPr lang="en-GB" sz="1400" dirty="0"/>
          </a:p>
          <a:p>
            <a:endParaRPr lang="en-GB" sz="1400" dirty="0"/>
          </a:p>
        </p:txBody>
      </p:sp>
      <p:pic>
        <p:nvPicPr>
          <p:cNvPr id="18" name="Picture 17">
            <a:extLst>
              <a:ext uri="{FF2B5EF4-FFF2-40B4-BE49-F238E27FC236}">
                <a16:creationId xmlns:a16="http://schemas.microsoft.com/office/drawing/2014/main" id="{630231F7-DA5B-1DFF-0BE6-32281EF02B86}"/>
              </a:ext>
            </a:extLst>
          </p:cNvPr>
          <p:cNvPicPr>
            <a:picLocks noChangeAspect="1"/>
          </p:cNvPicPr>
          <p:nvPr/>
        </p:nvPicPr>
        <p:blipFill>
          <a:blip r:embed="rId2"/>
          <a:stretch>
            <a:fillRect/>
          </a:stretch>
        </p:blipFill>
        <p:spPr>
          <a:xfrm>
            <a:off x="5245846" y="2381767"/>
            <a:ext cx="6743700" cy="2626634"/>
          </a:xfrm>
          <a:prstGeom prst="rect">
            <a:avLst/>
          </a:prstGeom>
        </p:spPr>
      </p:pic>
      <p:pic>
        <p:nvPicPr>
          <p:cNvPr id="19" name="Picture 18">
            <a:extLst>
              <a:ext uri="{FF2B5EF4-FFF2-40B4-BE49-F238E27FC236}">
                <a16:creationId xmlns:a16="http://schemas.microsoft.com/office/drawing/2014/main" id="{AD919D33-BB5D-72D7-D912-46F89C06E7E9}"/>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07988" y="4404822"/>
            <a:ext cx="6733017" cy="1800929"/>
          </a:xfrm>
          <a:prstGeom prst="rect">
            <a:avLst/>
          </a:prstGeom>
        </p:spPr>
      </p:pic>
      <p:pic>
        <p:nvPicPr>
          <p:cNvPr id="20" name="Picture 19">
            <a:extLst>
              <a:ext uri="{FF2B5EF4-FFF2-40B4-BE49-F238E27FC236}">
                <a16:creationId xmlns:a16="http://schemas.microsoft.com/office/drawing/2014/main" id="{D3DD4D3D-B8A0-EA89-4E28-E4FB84EE2E62}"/>
              </a:ext>
            </a:extLst>
          </p:cNvPr>
          <p:cNvPicPr>
            <a:picLocks noChangeAspect="1"/>
          </p:cNvPicPr>
          <p:nvPr/>
        </p:nvPicPr>
        <p:blipFill rotWithShape="1">
          <a:blip r:embed="rId4"/>
          <a:srcRect l="23150"/>
          <a:stretch/>
        </p:blipFill>
        <p:spPr>
          <a:xfrm>
            <a:off x="407988" y="2707764"/>
            <a:ext cx="5354191" cy="1633720"/>
          </a:xfrm>
          <a:prstGeom prst="rect">
            <a:avLst/>
          </a:prstGeom>
        </p:spPr>
      </p:pic>
    </p:spTree>
    <p:extLst>
      <p:ext uri="{BB962C8B-B14F-4D97-AF65-F5344CB8AC3E}">
        <p14:creationId xmlns:p14="http://schemas.microsoft.com/office/powerpoint/2010/main" val="383494935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3CA8A5-84D7-D33C-3956-3612E914EA22}"/>
              </a:ext>
            </a:extLst>
          </p:cNvPr>
          <p:cNvSpPr>
            <a:spLocks noGrp="1"/>
          </p:cNvSpPr>
          <p:nvPr>
            <p:ph type="title"/>
          </p:nvPr>
        </p:nvSpPr>
        <p:spPr/>
        <p:txBody>
          <a:bodyPr/>
          <a:lstStyle/>
          <a:p>
            <a:r>
              <a:rPr kumimoji="1" lang="en-US" altLang="ja-JP" dirty="0"/>
              <a:t>Fundamental measurements: Ion Mobility</a:t>
            </a:r>
            <a:endParaRPr lang="en-US" dirty="0"/>
          </a:p>
        </p:txBody>
      </p:sp>
      <p:sp>
        <p:nvSpPr>
          <p:cNvPr id="3" name="Date Placeholder 2">
            <a:extLst>
              <a:ext uri="{FF2B5EF4-FFF2-40B4-BE49-F238E27FC236}">
                <a16:creationId xmlns:a16="http://schemas.microsoft.com/office/drawing/2014/main" id="{772B412D-DD40-0F45-8748-A22925C7EE63}"/>
              </a:ext>
            </a:extLst>
          </p:cNvPr>
          <p:cNvSpPr>
            <a:spLocks noGrp="1"/>
          </p:cNvSpPr>
          <p:nvPr>
            <p:ph type="dt" sz="half" idx="10"/>
          </p:nvPr>
        </p:nvSpPr>
        <p:spPr/>
        <p:txBody>
          <a:bodyPr/>
          <a:lstStyle/>
          <a:p>
            <a:r>
              <a:rPr lang="en-US"/>
              <a:t>September 11, 2024</a:t>
            </a:r>
            <a:endParaRPr lang="en-US" dirty="0"/>
          </a:p>
        </p:txBody>
      </p:sp>
      <p:sp>
        <p:nvSpPr>
          <p:cNvPr id="4" name="Footer Placeholder 3">
            <a:extLst>
              <a:ext uri="{FF2B5EF4-FFF2-40B4-BE49-F238E27FC236}">
                <a16:creationId xmlns:a16="http://schemas.microsoft.com/office/drawing/2014/main" id="{146A7EA0-CD8C-CA57-5DBC-72D1F1394408}"/>
              </a:ext>
            </a:extLst>
          </p:cNvPr>
          <p:cNvSpPr>
            <a:spLocks noGrp="1"/>
          </p:cNvSpPr>
          <p:nvPr>
            <p:ph type="ftr" sz="quarter" idx="11"/>
          </p:nvPr>
        </p:nvSpPr>
        <p:spPr/>
        <p:txBody>
          <a:bodyPr/>
          <a:lstStyle/>
          <a:p>
            <a:r>
              <a:rPr lang="pt-BR"/>
              <a:t>E. Oliveri, Gaseous Detector R&amp;D, RPC2024, Santiago De Compostela</a:t>
            </a:r>
            <a:endParaRPr lang="en-US" dirty="0"/>
          </a:p>
        </p:txBody>
      </p:sp>
      <p:sp>
        <p:nvSpPr>
          <p:cNvPr id="5" name="Slide Number Placeholder 4">
            <a:extLst>
              <a:ext uri="{FF2B5EF4-FFF2-40B4-BE49-F238E27FC236}">
                <a16:creationId xmlns:a16="http://schemas.microsoft.com/office/drawing/2014/main" id="{8B78BBB4-43D1-BB7B-308E-A7692B44DC01}"/>
              </a:ext>
            </a:extLst>
          </p:cNvPr>
          <p:cNvSpPr>
            <a:spLocks noGrp="1"/>
          </p:cNvSpPr>
          <p:nvPr>
            <p:ph type="sldNum" sz="quarter" idx="12"/>
          </p:nvPr>
        </p:nvSpPr>
        <p:spPr/>
        <p:txBody>
          <a:bodyPr/>
          <a:lstStyle/>
          <a:p>
            <a:fld id="{36B5EA5A-BC32-A742-B11B-8E7414D5B535}" type="slidenum">
              <a:rPr lang="en-US" smtClean="0"/>
              <a:pPr/>
              <a:t>48</a:t>
            </a:fld>
            <a:endParaRPr lang="en-US" dirty="0"/>
          </a:p>
        </p:txBody>
      </p:sp>
      <p:pic>
        <p:nvPicPr>
          <p:cNvPr id="8" name="図 7">
            <a:extLst>
              <a:ext uri="{FF2B5EF4-FFF2-40B4-BE49-F238E27FC236}">
                <a16:creationId xmlns:a16="http://schemas.microsoft.com/office/drawing/2014/main" id="{C5CDFB6A-9747-1C82-D2F3-3332CCD3E015}"/>
              </a:ext>
            </a:extLst>
          </p:cNvPr>
          <p:cNvPicPr>
            <a:picLocks noChangeAspect="1"/>
          </p:cNvPicPr>
          <p:nvPr/>
        </p:nvPicPr>
        <p:blipFill>
          <a:blip r:embed="rId2"/>
          <a:stretch>
            <a:fillRect/>
          </a:stretch>
        </p:blipFill>
        <p:spPr>
          <a:xfrm>
            <a:off x="5688801" y="3244746"/>
            <a:ext cx="5759372" cy="2718630"/>
          </a:xfrm>
          <a:prstGeom prst="rect">
            <a:avLst/>
          </a:prstGeom>
        </p:spPr>
      </p:pic>
      <p:sp>
        <p:nvSpPr>
          <p:cNvPr id="10" name="テキスト ボックス 10">
            <a:extLst>
              <a:ext uri="{FF2B5EF4-FFF2-40B4-BE49-F238E27FC236}">
                <a16:creationId xmlns:a16="http://schemas.microsoft.com/office/drawing/2014/main" id="{E01CB4B0-A7D1-4AC5-CCDA-FC8B287C45D0}"/>
              </a:ext>
            </a:extLst>
          </p:cNvPr>
          <p:cNvSpPr txBox="1"/>
          <p:nvPr/>
        </p:nvSpPr>
        <p:spPr>
          <a:xfrm>
            <a:off x="9342319" y="5961357"/>
            <a:ext cx="1765227" cy="307777"/>
          </a:xfrm>
          <a:prstGeom prst="rect">
            <a:avLst/>
          </a:prstGeom>
          <a:noFill/>
        </p:spPr>
        <p:txBody>
          <a:bodyPr wrap="none" rtlCol="0">
            <a:spAutoFit/>
          </a:bodyPr>
          <a:lstStyle/>
          <a:p>
            <a:r>
              <a:rPr kumimoji="1" lang="en-US" altLang="ja-JP" sz="1400" dirty="0"/>
              <a:t>[ArXiv:1804.10288v2]</a:t>
            </a:r>
            <a:endParaRPr kumimoji="1" lang="ja-JP" altLang="en-US" sz="1400" dirty="0"/>
          </a:p>
        </p:txBody>
      </p:sp>
      <p:pic>
        <p:nvPicPr>
          <p:cNvPr id="11" name="Picture 10">
            <a:extLst>
              <a:ext uri="{FF2B5EF4-FFF2-40B4-BE49-F238E27FC236}">
                <a16:creationId xmlns:a16="http://schemas.microsoft.com/office/drawing/2014/main" id="{9355E1D1-DE17-46DD-90FC-5F95560E9D18}"/>
              </a:ext>
            </a:extLst>
          </p:cNvPr>
          <p:cNvPicPr>
            <a:picLocks noChangeAspect="1"/>
          </p:cNvPicPr>
          <p:nvPr/>
        </p:nvPicPr>
        <p:blipFill>
          <a:blip r:embed="rId3"/>
          <a:stretch>
            <a:fillRect/>
          </a:stretch>
        </p:blipFill>
        <p:spPr>
          <a:xfrm>
            <a:off x="657387" y="3677374"/>
            <a:ext cx="4333993" cy="2437871"/>
          </a:xfrm>
          <a:prstGeom prst="rect">
            <a:avLst/>
          </a:prstGeom>
        </p:spPr>
      </p:pic>
      <p:pic>
        <p:nvPicPr>
          <p:cNvPr id="13" name="Picture 12">
            <a:extLst>
              <a:ext uri="{FF2B5EF4-FFF2-40B4-BE49-F238E27FC236}">
                <a16:creationId xmlns:a16="http://schemas.microsoft.com/office/drawing/2014/main" id="{5D653E1A-45B8-1C92-D8A5-09146684886D}"/>
              </a:ext>
            </a:extLst>
          </p:cNvPr>
          <p:cNvPicPr>
            <a:picLocks noChangeAspect="1"/>
          </p:cNvPicPr>
          <p:nvPr/>
        </p:nvPicPr>
        <p:blipFill>
          <a:blip r:embed="rId4"/>
          <a:stretch>
            <a:fillRect/>
          </a:stretch>
        </p:blipFill>
        <p:spPr>
          <a:xfrm>
            <a:off x="313894" y="961847"/>
            <a:ext cx="5300663" cy="2562225"/>
          </a:xfrm>
          <a:prstGeom prst="rect">
            <a:avLst/>
          </a:prstGeom>
        </p:spPr>
      </p:pic>
      <p:pic>
        <p:nvPicPr>
          <p:cNvPr id="15" name="Picture 14">
            <a:extLst>
              <a:ext uri="{FF2B5EF4-FFF2-40B4-BE49-F238E27FC236}">
                <a16:creationId xmlns:a16="http://schemas.microsoft.com/office/drawing/2014/main" id="{D2E8923E-A084-50C0-C80F-6583F1265354}"/>
              </a:ext>
            </a:extLst>
          </p:cNvPr>
          <p:cNvPicPr>
            <a:picLocks noChangeAspect="1"/>
          </p:cNvPicPr>
          <p:nvPr/>
        </p:nvPicPr>
        <p:blipFill>
          <a:blip r:embed="rId5"/>
          <a:stretch>
            <a:fillRect/>
          </a:stretch>
        </p:blipFill>
        <p:spPr>
          <a:xfrm>
            <a:off x="5785386" y="1113965"/>
            <a:ext cx="5662787" cy="1825023"/>
          </a:xfrm>
          <a:prstGeom prst="rect">
            <a:avLst/>
          </a:prstGeom>
        </p:spPr>
      </p:pic>
    </p:spTree>
    <p:extLst>
      <p:ext uri="{BB962C8B-B14F-4D97-AF65-F5344CB8AC3E}">
        <p14:creationId xmlns:p14="http://schemas.microsoft.com/office/powerpoint/2010/main" val="36540134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04C3E20-B062-E0AC-AF46-F765179573E9}"/>
              </a:ext>
            </a:extLst>
          </p:cNvPr>
          <p:cNvSpPr>
            <a:spLocks noGrp="1"/>
          </p:cNvSpPr>
          <p:nvPr>
            <p:ph type="title"/>
          </p:nvPr>
        </p:nvSpPr>
        <p:spPr/>
        <p:txBody>
          <a:bodyPr/>
          <a:lstStyle/>
          <a:p>
            <a:r>
              <a:rPr lang="en-GB" dirty="0"/>
              <a:t>Clustering of groups and acting as a seed for potential long-term collaborations and activities.</a:t>
            </a:r>
            <a:endParaRPr lang="en-US" dirty="0"/>
          </a:p>
        </p:txBody>
      </p:sp>
      <p:sp>
        <p:nvSpPr>
          <p:cNvPr id="4" name="Date Placeholder 3">
            <a:extLst>
              <a:ext uri="{FF2B5EF4-FFF2-40B4-BE49-F238E27FC236}">
                <a16:creationId xmlns:a16="http://schemas.microsoft.com/office/drawing/2014/main" id="{EB66F982-2DA6-93AA-4172-A33FC880D3A1}"/>
              </a:ext>
            </a:extLst>
          </p:cNvPr>
          <p:cNvSpPr>
            <a:spLocks noGrp="1"/>
          </p:cNvSpPr>
          <p:nvPr>
            <p:ph type="dt" sz="half" idx="10"/>
          </p:nvPr>
        </p:nvSpPr>
        <p:spPr/>
        <p:txBody>
          <a:bodyPr/>
          <a:lstStyle/>
          <a:p>
            <a:r>
              <a:rPr lang="en-US"/>
              <a:t>September 11, 2024</a:t>
            </a:r>
            <a:endParaRPr lang="en-US" dirty="0"/>
          </a:p>
        </p:txBody>
      </p:sp>
      <p:sp>
        <p:nvSpPr>
          <p:cNvPr id="5" name="Footer Placeholder 4">
            <a:extLst>
              <a:ext uri="{FF2B5EF4-FFF2-40B4-BE49-F238E27FC236}">
                <a16:creationId xmlns:a16="http://schemas.microsoft.com/office/drawing/2014/main" id="{DA48EB36-AB3D-41EF-F329-DAF16A6F3990}"/>
              </a:ext>
            </a:extLst>
          </p:cNvPr>
          <p:cNvSpPr>
            <a:spLocks noGrp="1"/>
          </p:cNvSpPr>
          <p:nvPr>
            <p:ph type="ftr" sz="quarter" idx="11"/>
          </p:nvPr>
        </p:nvSpPr>
        <p:spPr/>
        <p:txBody>
          <a:bodyPr/>
          <a:lstStyle/>
          <a:p>
            <a:r>
              <a:rPr lang="pt-BR"/>
              <a:t>E. Oliveri, Gaseous Detector R&amp;D, RPC2024, Santiago De Compostela</a:t>
            </a:r>
            <a:endParaRPr lang="en-US" dirty="0"/>
          </a:p>
        </p:txBody>
      </p:sp>
      <p:sp>
        <p:nvSpPr>
          <p:cNvPr id="6" name="Slide Number Placeholder 5">
            <a:extLst>
              <a:ext uri="{FF2B5EF4-FFF2-40B4-BE49-F238E27FC236}">
                <a16:creationId xmlns:a16="http://schemas.microsoft.com/office/drawing/2014/main" id="{E3E2ADF2-5B2A-66D7-C18A-E622F821C460}"/>
              </a:ext>
            </a:extLst>
          </p:cNvPr>
          <p:cNvSpPr>
            <a:spLocks noGrp="1"/>
          </p:cNvSpPr>
          <p:nvPr>
            <p:ph type="sldNum" sz="quarter" idx="12"/>
          </p:nvPr>
        </p:nvSpPr>
        <p:spPr/>
        <p:txBody>
          <a:bodyPr/>
          <a:lstStyle/>
          <a:p>
            <a:fld id="{36B5EA5A-BC32-A742-B11B-8E7414D5B535}" type="slidenum">
              <a:rPr lang="en-US" smtClean="0"/>
              <a:pPr/>
              <a:t>49</a:t>
            </a:fld>
            <a:endParaRPr lang="en-US" dirty="0"/>
          </a:p>
        </p:txBody>
      </p:sp>
      <p:sp>
        <p:nvSpPr>
          <p:cNvPr id="11" name="TextBox 10">
            <a:extLst>
              <a:ext uri="{FF2B5EF4-FFF2-40B4-BE49-F238E27FC236}">
                <a16:creationId xmlns:a16="http://schemas.microsoft.com/office/drawing/2014/main" id="{FAC7B27D-6F4B-3159-571C-4B68B04F98F4}"/>
              </a:ext>
            </a:extLst>
          </p:cNvPr>
          <p:cNvSpPr txBox="1"/>
          <p:nvPr/>
        </p:nvSpPr>
        <p:spPr>
          <a:xfrm>
            <a:off x="407988" y="5987550"/>
            <a:ext cx="6094520" cy="369332"/>
          </a:xfrm>
          <a:prstGeom prst="rect">
            <a:avLst/>
          </a:prstGeom>
          <a:noFill/>
        </p:spPr>
        <p:txBody>
          <a:bodyPr wrap="square">
            <a:spAutoFit/>
          </a:bodyPr>
          <a:lstStyle/>
          <a:p>
            <a:r>
              <a:rPr lang="en-GB" dirty="0"/>
              <a:t>https://rd51-public.web.cern.ch/commonprojects</a:t>
            </a:r>
          </a:p>
        </p:txBody>
      </p:sp>
      <p:sp>
        <p:nvSpPr>
          <p:cNvPr id="13" name="Rectangle 12">
            <a:extLst>
              <a:ext uri="{FF2B5EF4-FFF2-40B4-BE49-F238E27FC236}">
                <a16:creationId xmlns:a16="http://schemas.microsoft.com/office/drawing/2014/main" id="{DFA53019-7B10-D5BC-7A61-EC117804346B}"/>
              </a:ext>
            </a:extLst>
          </p:cNvPr>
          <p:cNvSpPr/>
          <p:nvPr/>
        </p:nvSpPr>
        <p:spPr>
          <a:xfrm>
            <a:off x="242046" y="2736502"/>
            <a:ext cx="2566468" cy="1384995"/>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t>As well a  tool for: </a:t>
            </a:r>
          </a:p>
          <a:p>
            <a:pPr marL="342900" indent="-342900">
              <a:buFont typeface="Arial" panose="020B0604020202020204" pitchFamily="34" charset="0"/>
              <a:buChar char="•"/>
            </a:pPr>
            <a:r>
              <a:rPr lang="en-US" sz="1400" dirty="0">
                <a:solidFill>
                  <a:srgbClr val="C00000"/>
                </a:solidFill>
              </a:rPr>
              <a:t>promoting collaboration </a:t>
            </a:r>
            <a:r>
              <a:rPr lang="en-US" sz="1400" dirty="0"/>
              <a:t>between institutes</a:t>
            </a:r>
          </a:p>
          <a:p>
            <a:pPr marL="342900" indent="-342900">
              <a:buFont typeface="Arial" panose="020B0604020202020204" pitchFamily="34" charset="0"/>
              <a:buChar char="•"/>
            </a:pPr>
            <a:r>
              <a:rPr lang="en-US" sz="1400" dirty="0"/>
              <a:t>promoting </a:t>
            </a:r>
            <a:r>
              <a:rPr lang="en-US" sz="1400" dirty="0">
                <a:solidFill>
                  <a:srgbClr val="C00000"/>
                </a:solidFill>
              </a:rPr>
              <a:t>self-sustaining</a:t>
            </a:r>
            <a:r>
              <a:rPr lang="en-US" sz="1400" dirty="0"/>
              <a:t> collaborations with large potential and impact</a:t>
            </a:r>
            <a:endParaRPr lang="en-GB" sz="1400" dirty="0"/>
          </a:p>
        </p:txBody>
      </p:sp>
      <p:pic>
        <p:nvPicPr>
          <p:cNvPr id="14" name="Picture 13">
            <a:extLst>
              <a:ext uri="{FF2B5EF4-FFF2-40B4-BE49-F238E27FC236}">
                <a16:creationId xmlns:a16="http://schemas.microsoft.com/office/drawing/2014/main" id="{79F58D48-5381-C72E-EB80-F44285D2CC91}"/>
              </a:ext>
            </a:extLst>
          </p:cNvPr>
          <p:cNvPicPr>
            <a:picLocks noChangeAspect="1"/>
          </p:cNvPicPr>
          <p:nvPr/>
        </p:nvPicPr>
        <p:blipFill rotWithShape="1">
          <a:blip r:embed="rId2"/>
          <a:srcRect l="47735" t="22771" r="-572" b="-605"/>
          <a:stretch/>
        </p:blipFill>
        <p:spPr>
          <a:xfrm>
            <a:off x="7550348" y="1545985"/>
            <a:ext cx="3897825" cy="4004645"/>
          </a:xfrm>
          <a:prstGeom prst="rect">
            <a:avLst/>
          </a:prstGeom>
          <a:ln>
            <a:solidFill>
              <a:schemeClr val="tx1"/>
            </a:solidFill>
          </a:ln>
        </p:spPr>
      </p:pic>
      <p:pic>
        <p:nvPicPr>
          <p:cNvPr id="15" name="Picture 14">
            <a:extLst>
              <a:ext uri="{FF2B5EF4-FFF2-40B4-BE49-F238E27FC236}">
                <a16:creationId xmlns:a16="http://schemas.microsoft.com/office/drawing/2014/main" id="{7E5709B2-BB22-ADD2-7434-C79FFB77DB08}"/>
              </a:ext>
            </a:extLst>
          </p:cNvPr>
          <p:cNvPicPr>
            <a:picLocks noChangeAspect="1"/>
          </p:cNvPicPr>
          <p:nvPr/>
        </p:nvPicPr>
        <p:blipFill rotWithShape="1">
          <a:blip r:embed="rId2"/>
          <a:srcRect t="22690" r="55571"/>
          <a:stretch/>
        </p:blipFill>
        <p:spPr>
          <a:xfrm>
            <a:off x="3472980" y="1527736"/>
            <a:ext cx="3737581" cy="4004645"/>
          </a:xfrm>
          <a:prstGeom prst="rect">
            <a:avLst/>
          </a:prstGeom>
          <a:ln>
            <a:solidFill>
              <a:schemeClr val="tx1"/>
            </a:solidFill>
          </a:ln>
        </p:spPr>
      </p:pic>
      <p:sp>
        <p:nvSpPr>
          <p:cNvPr id="2" name="TextBox 1">
            <a:extLst>
              <a:ext uri="{FF2B5EF4-FFF2-40B4-BE49-F238E27FC236}">
                <a16:creationId xmlns:a16="http://schemas.microsoft.com/office/drawing/2014/main" id="{29DD5B75-DBA9-C1A5-C4D4-82634B665930}"/>
              </a:ext>
            </a:extLst>
          </p:cNvPr>
          <p:cNvSpPr txBox="1"/>
          <p:nvPr/>
        </p:nvSpPr>
        <p:spPr>
          <a:xfrm>
            <a:off x="1828548" y="5239431"/>
            <a:ext cx="4380997" cy="738664"/>
          </a:xfrm>
          <a:prstGeom prst="rect">
            <a:avLst/>
          </a:prstGeom>
          <a:solidFill>
            <a:srgbClr val="FFC000"/>
          </a:solidFill>
        </p:spPr>
        <p:txBody>
          <a:bodyPr wrap="square" lIns="0" tIns="0" rIns="0" bIns="0" rtlCol="0">
            <a:spAutoFit/>
          </a:bodyPr>
          <a:lstStyle/>
          <a:p>
            <a:pPr algn="l"/>
            <a:r>
              <a:rPr lang="en-US" sz="1600" dirty="0"/>
              <a:t>Running still today. Moving from Proof of principle to developments </a:t>
            </a:r>
            <a:r>
              <a:rPr lang="en-US" sz="1600" dirty="0" err="1"/>
              <a:t>towrd</a:t>
            </a:r>
            <a:r>
              <a:rPr lang="en-US" sz="1600" dirty="0"/>
              <a:t> potential applications. Part of DRD1 Work Package 7</a:t>
            </a:r>
          </a:p>
        </p:txBody>
      </p:sp>
      <p:sp>
        <p:nvSpPr>
          <p:cNvPr id="3" name="TextBox 2">
            <a:extLst>
              <a:ext uri="{FF2B5EF4-FFF2-40B4-BE49-F238E27FC236}">
                <a16:creationId xmlns:a16="http://schemas.microsoft.com/office/drawing/2014/main" id="{74325424-E113-9578-6C43-1924A652E559}"/>
              </a:ext>
            </a:extLst>
          </p:cNvPr>
          <p:cNvSpPr txBox="1"/>
          <p:nvPr/>
        </p:nvSpPr>
        <p:spPr>
          <a:xfrm>
            <a:off x="8450208" y="5257654"/>
            <a:ext cx="3369527" cy="984885"/>
          </a:xfrm>
          <a:prstGeom prst="rect">
            <a:avLst/>
          </a:prstGeom>
          <a:solidFill>
            <a:srgbClr val="FFC000"/>
          </a:solidFill>
        </p:spPr>
        <p:txBody>
          <a:bodyPr wrap="square" lIns="0" tIns="0" rIns="0" bIns="0" rtlCol="0">
            <a:spAutoFit/>
          </a:bodyPr>
          <a:lstStyle/>
          <a:p>
            <a:pPr algn="l"/>
            <a:r>
              <a:rPr lang="en-US" sz="1600" dirty="0"/>
              <a:t>Behind the current advancement in DLC based detectors. Crucial in the purchase of the DLC magnetron sputtering machine by CERN/INFN</a:t>
            </a:r>
          </a:p>
        </p:txBody>
      </p:sp>
    </p:spTree>
    <p:extLst>
      <p:ext uri="{BB962C8B-B14F-4D97-AF65-F5344CB8AC3E}">
        <p14:creationId xmlns:p14="http://schemas.microsoft.com/office/powerpoint/2010/main" val="3840056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353514-1803-39D2-7128-66FDAB19B571}"/>
              </a:ext>
            </a:extLst>
          </p:cNvPr>
          <p:cNvSpPr>
            <a:spLocks noGrp="1"/>
          </p:cNvSpPr>
          <p:nvPr>
            <p:ph type="title"/>
          </p:nvPr>
        </p:nvSpPr>
        <p:spPr/>
        <p:txBody>
          <a:bodyPr/>
          <a:lstStyle/>
          <a:p>
            <a:r>
              <a:rPr lang="en-US" dirty="0"/>
              <a:t>ECFA </a:t>
            </a:r>
            <a:r>
              <a:rPr lang="en-GB" dirty="0"/>
              <a:t>Detector R&amp;D Roadmap Document</a:t>
            </a:r>
            <a:br>
              <a:rPr lang="en-GB" dirty="0"/>
            </a:br>
            <a:br>
              <a:rPr lang="en-GB" dirty="0"/>
            </a:br>
            <a:endParaRPr lang="en-US" dirty="0"/>
          </a:p>
        </p:txBody>
      </p:sp>
      <p:sp>
        <p:nvSpPr>
          <p:cNvPr id="3" name="Date Placeholder 2">
            <a:extLst>
              <a:ext uri="{FF2B5EF4-FFF2-40B4-BE49-F238E27FC236}">
                <a16:creationId xmlns:a16="http://schemas.microsoft.com/office/drawing/2014/main" id="{02F50A07-B629-6C54-4284-13FE048CEE0B}"/>
              </a:ext>
            </a:extLst>
          </p:cNvPr>
          <p:cNvSpPr>
            <a:spLocks noGrp="1"/>
          </p:cNvSpPr>
          <p:nvPr>
            <p:ph type="dt" sz="half" idx="10"/>
          </p:nvPr>
        </p:nvSpPr>
        <p:spPr/>
        <p:txBody>
          <a:bodyPr/>
          <a:lstStyle/>
          <a:p>
            <a:r>
              <a:rPr lang="en-US"/>
              <a:t>September 11, 2024</a:t>
            </a:r>
            <a:endParaRPr lang="en-US" dirty="0"/>
          </a:p>
        </p:txBody>
      </p:sp>
      <p:sp>
        <p:nvSpPr>
          <p:cNvPr id="4" name="Footer Placeholder 3">
            <a:extLst>
              <a:ext uri="{FF2B5EF4-FFF2-40B4-BE49-F238E27FC236}">
                <a16:creationId xmlns:a16="http://schemas.microsoft.com/office/drawing/2014/main" id="{FE9FBB35-DEAC-A5B9-50E2-857D0EF9CBFB}"/>
              </a:ext>
            </a:extLst>
          </p:cNvPr>
          <p:cNvSpPr>
            <a:spLocks noGrp="1"/>
          </p:cNvSpPr>
          <p:nvPr>
            <p:ph type="ftr" sz="quarter" idx="11"/>
          </p:nvPr>
        </p:nvSpPr>
        <p:spPr/>
        <p:txBody>
          <a:bodyPr/>
          <a:lstStyle/>
          <a:p>
            <a:r>
              <a:rPr lang="pt-BR"/>
              <a:t>E. Oliveri, Gaseous Detector R&amp;D, RPC2024, Santiago De Compostela</a:t>
            </a:r>
            <a:endParaRPr lang="en-US" dirty="0"/>
          </a:p>
        </p:txBody>
      </p:sp>
      <p:sp>
        <p:nvSpPr>
          <p:cNvPr id="5" name="Slide Number Placeholder 4">
            <a:extLst>
              <a:ext uri="{FF2B5EF4-FFF2-40B4-BE49-F238E27FC236}">
                <a16:creationId xmlns:a16="http://schemas.microsoft.com/office/drawing/2014/main" id="{B5AF5790-569A-36CA-2505-4EA8B7876AD9}"/>
              </a:ext>
            </a:extLst>
          </p:cNvPr>
          <p:cNvSpPr>
            <a:spLocks noGrp="1"/>
          </p:cNvSpPr>
          <p:nvPr>
            <p:ph type="sldNum" sz="quarter" idx="12"/>
          </p:nvPr>
        </p:nvSpPr>
        <p:spPr/>
        <p:txBody>
          <a:bodyPr/>
          <a:lstStyle/>
          <a:p>
            <a:fld id="{36B5EA5A-BC32-A742-B11B-8E7414D5B535}" type="slidenum">
              <a:rPr lang="en-US" smtClean="0"/>
              <a:pPr/>
              <a:t>5</a:t>
            </a:fld>
            <a:endParaRPr lang="en-US" dirty="0"/>
          </a:p>
        </p:txBody>
      </p:sp>
      <p:sp>
        <p:nvSpPr>
          <p:cNvPr id="7" name="Rectangle 6">
            <a:extLst>
              <a:ext uri="{FF2B5EF4-FFF2-40B4-BE49-F238E27FC236}">
                <a16:creationId xmlns:a16="http://schemas.microsoft.com/office/drawing/2014/main" id="{1D94D6A3-F888-BD72-F58A-DBDC0F325CF2}"/>
              </a:ext>
            </a:extLst>
          </p:cNvPr>
          <p:cNvSpPr/>
          <p:nvPr/>
        </p:nvSpPr>
        <p:spPr>
          <a:xfrm>
            <a:off x="407989" y="1851104"/>
            <a:ext cx="4285931" cy="2031325"/>
          </a:xfrm>
          <a:prstGeom prst="rect">
            <a:avLst/>
          </a:prstGeom>
        </p:spPr>
        <p:txBody>
          <a:bodyPr wrap="square">
            <a:spAutoFit/>
          </a:bodyPr>
          <a:lstStyle/>
          <a:p>
            <a:r>
              <a:rPr lang="en-GB" dirty="0"/>
              <a:t>The links are here to the </a:t>
            </a:r>
            <a:r>
              <a:rPr lang="en-GB" dirty="0">
                <a:hlinkClick r:id="rId2"/>
              </a:rPr>
              <a:t>Synopsis</a:t>
            </a:r>
            <a:r>
              <a:rPr lang="en-GB" dirty="0"/>
              <a:t> and </a:t>
            </a:r>
            <a:r>
              <a:rPr lang="en-GB" dirty="0">
                <a:hlinkClick r:id="rId3"/>
              </a:rPr>
              <a:t>Full Document</a:t>
            </a:r>
            <a:r>
              <a:rPr lang="en-GB" dirty="0"/>
              <a:t> as presented to the Scientific Policy Committee and CERN Council in December 2021.</a:t>
            </a:r>
          </a:p>
          <a:p>
            <a:endParaRPr lang="en-GB" dirty="0"/>
          </a:p>
          <a:p>
            <a:r>
              <a:rPr lang="en-GB" dirty="0"/>
              <a:t>The Full Documents can be found on </a:t>
            </a:r>
            <a:r>
              <a:rPr lang="en-GB" dirty="0">
                <a:hlinkClick r:id="rId4"/>
              </a:rPr>
              <a:t>10.17181/CERN.XDPL.W2EX</a:t>
            </a:r>
            <a:endParaRPr lang="en-GB" dirty="0"/>
          </a:p>
        </p:txBody>
      </p:sp>
      <p:pic>
        <p:nvPicPr>
          <p:cNvPr id="8" name="Picture 7">
            <a:extLst>
              <a:ext uri="{FF2B5EF4-FFF2-40B4-BE49-F238E27FC236}">
                <a16:creationId xmlns:a16="http://schemas.microsoft.com/office/drawing/2014/main" id="{C1413FE4-3E81-023F-D805-5C0716289C82}"/>
              </a:ext>
            </a:extLst>
          </p:cNvPr>
          <p:cNvPicPr>
            <a:picLocks noChangeAspect="1"/>
          </p:cNvPicPr>
          <p:nvPr/>
        </p:nvPicPr>
        <p:blipFill>
          <a:blip r:embed="rId5"/>
          <a:stretch>
            <a:fillRect/>
          </a:stretch>
        </p:blipFill>
        <p:spPr>
          <a:xfrm>
            <a:off x="4977330" y="1637211"/>
            <a:ext cx="3118569" cy="4412966"/>
          </a:xfrm>
          <a:prstGeom prst="rect">
            <a:avLst/>
          </a:prstGeom>
        </p:spPr>
      </p:pic>
      <p:pic>
        <p:nvPicPr>
          <p:cNvPr id="9" name="Picture 8">
            <a:extLst>
              <a:ext uri="{FF2B5EF4-FFF2-40B4-BE49-F238E27FC236}">
                <a16:creationId xmlns:a16="http://schemas.microsoft.com/office/drawing/2014/main" id="{0F960BAF-C7DA-823C-72AD-7D784CDA4756}"/>
              </a:ext>
            </a:extLst>
          </p:cNvPr>
          <p:cNvPicPr>
            <a:picLocks noChangeAspect="1"/>
          </p:cNvPicPr>
          <p:nvPr/>
        </p:nvPicPr>
        <p:blipFill>
          <a:blip r:embed="rId6"/>
          <a:stretch>
            <a:fillRect/>
          </a:stretch>
        </p:blipFill>
        <p:spPr>
          <a:xfrm>
            <a:off x="8307073" y="1439335"/>
            <a:ext cx="3376946" cy="4778585"/>
          </a:xfrm>
          <a:prstGeom prst="rect">
            <a:avLst/>
          </a:prstGeom>
        </p:spPr>
      </p:pic>
      <p:sp>
        <p:nvSpPr>
          <p:cNvPr id="10" name="TextBox 9">
            <a:extLst>
              <a:ext uri="{FF2B5EF4-FFF2-40B4-BE49-F238E27FC236}">
                <a16:creationId xmlns:a16="http://schemas.microsoft.com/office/drawing/2014/main" id="{9BD7B242-AE0C-96C2-D619-6A0AE876CF51}"/>
              </a:ext>
            </a:extLst>
          </p:cNvPr>
          <p:cNvSpPr txBox="1"/>
          <p:nvPr/>
        </p:nvSpPr>
        <p:spPr>
          <a:xfrm>
            <a:off x="10784436" y="154035"/>
            <a:ext cx="1397819" cy="27699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none" lIns="0" tIns="0" rIns="0" bIns="0" rtlCol="0">
            <a:spAutoFit/>
          </a:bodyPr>
          <a:lstStyle>
            <a:defPPr>
              <a:defRPr lang="en-US"/>
            </a:defPPr>
            <a:lvl1pP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dirty="0"/>
              <a:t>October 2021</a:t>
            </a:r>
            <a:endParaRPr lang="en-GB" dirty="0"/>
          </a:p>
        </p:txBody>
      </p:sp>
    </p:spTree>
    <p:extLst>
      <p:ext uri="{BB962C8B-B14F-4D97-AF65-F5344CB8AC3E}">
        <p14:creationId xmlns:p14="http://schemas.microsoft.com/office/powerpoint/2010/main" val="100472002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3E000-B6CC-C679-DBD4-362FE993B775}"/>
              </a:ext>
            </a:extLst>
          </p:cNvPr>
          <p:cNvSpPr>
            <a:spLocks noGrp="1"/>
          </p:cNvSpPr>
          <p:nvPr>
            <p:ph type="title"/>
          </p:nvPr>
        </p:nvSpPr>
        <p:spPr/>
        <p:txBody>
          <a:bodyPr/>
          <a:lstStyle/>
          <a:p>
            <a:r>
              <a:rPr lang="en-US" dirty="0"/>
              <a:t>DLC Magnetron Sputtering Machine @ MPT</a:t>
            </a:r>
          </a:p>
        </p:txBody>
      </p:sp>
      <p:sp>
        <p:nvSpPr>
          <p:cNvPr id="4" name="Date Placeholder 3">
            <a:extLst>
              <a:ext uri="{FF2B5EF4-FFF2-40B4-BE49-F238E27FC236}">
                <a16:creationId xmlns:a16="http://schemas.microsoft.com/office/drawing/2014/main" id="{8FF7BDE1-011F-00FE-1705-0BE112FA591E}"/>
              </a:ext>
            </a:extLst>
          </p:cNvPr>
          <p:cNvSpPr>
            <a:spLocks noGrp="1"/>
          </p:cNvSpPr>
          <p:nvPr>
            <p:ph type="dt" sz="half" idx="10"/>
          </p:nvPr>
        </p:nvSpPr>
        <p:spPr/>
        <p:txBody>
          <a:bodyPr/>
          <a:lstStyle/>
          <a:p>
            <a:r>
              <a:rPr lang="en-US"/>
              <a:t>September 11, 2024</a:t>
            </a:r>
            <a:endParaRPr lang="en-GB"/>
          </a:p>
        </p:txBody>
      </p:sp>
      <p:sp>
        <p:nvSpPr>
          <p:cNvPr id="5" name="Footer Placeholder 4">
            <a:extLst>
              <a:ext uri="{FF2B5EF4-FFF2-40B4-BE49-F238E27FC236}">
                <a16:creationId xmlns:a16="http://schemas.microsoft.com/office/drawing/2014/main" id="{5830BA5F-402C-580A-4307-4C4EA1CB08A2}"/>
              </a:ext>
            </a:extLst>
          </p:cNvPr>
          <p:cNvSpPr>
            <a:spLocks noGrp="1"/>
          </p:cNvSpPr>
          <p:nvPr>
            <p:ph type="ftr" sz="quarter" idx="11"/>
          </p:nvPr>
        </p:nvSpPr>
        <p:spPr/>
        <p:txBody>
          <a:bodyPr/>
          <a:lstStyle/>
          <a:p>
            <a:r>
              <a:rPr lang="pt-BR"/>
              <a:t>E. Oliveri, Gaseous Detector R&amp;D, RPC2024, Santiago De Compostela</a:t>
            </a:r>
            <a:endParaRPr lang="en-GB"/>
          </a:p>
        </p:txBody>
      </p:sp>
      <p:sp>
        <p:nvSpPr>
          <p:cNvPr id="6" name="Slide Number Placeholder 5">
            <a:extLst>
              <a:ext uri="{FF2B5EF4-FFF2-40B4-BE49-F238E27FC236}">
                <a16:creationId xmlns:a16="http://schemas.microsoft.com/office/drawing/2014/main" id="{BC789903-D57C-E6A6-F0EF-951BE2ECF22F}"/>
              </a:ext>
            </a:extLst>
          </p:cNvPr>
          <p:cNvSpPr>
            <a:spLocks noGrp="1"/>
          </p:cNvSpPr>
          <p:nvPr>
            <p:ph type="sldNum" sz="quarter" idx="12"/>
          </p:nvPr>
        </p:nvSpPr>
        <p:spPr/>
        <p:txBody>
          <a:bodyPr/>
          <a:lstStyle/>
          <a:p>
            <a:fld id="{3FF70A94-11BE-41EF-9516-F69CAB9DD5AC}" type="slidenum">
              <a:rPr lang="en-GB" smtClean="0"/>
              <a:t>50</a:t>
            </a:fld>
            <a:endParaRPr lang="en-GB"/>
          </a:p>
        </p:txBody>
      </p:sp>
      <p:sp>
        <p:nvSpPr>
          <p:cNvPr id="7" name="TextBox 6">
            <a:extLst>
              <a:ext uri="{FF2B5EF4-FFF2-40B4-BE49-F238E27FC236}">
                <a16:creationId xmlns:a16="http://schemas.microsoft.com/office/drawing/2014/main" id="{79A738D6-5E10-B742-3725-874A0815A356}"/>
              </a:ext>
            </a:extLst>
          </p:cNvPr>
          <p:cNvSpPr txBox="1"/>
          <p:nvPr/>
        </p:nvSpPr>
        <p:spPr>
          <a:xfrm>
            <a:off x="141930" y="904463"/>
            <a:ext cx="10116495" cy="738664"/>
          </a:xfrm>
          <a:prstGeom prst="rect">
            <a:avLst/>
          </a:prstGeom>
          <a:noFill/>
        </p:spPr>
        <p:txBody>
          <a:bodyPr wrap="square">
            <a:spAutoFit/>
          </a:bodyPr>
          <a:lstStyle/>
          <a:p>
            <a:r>
              <a:rPr lang="en-US" sz="1400" b="1" dirty="0"/>
              <a:t>Production</a:t>
            </a:r>
            <a:r>
              <a:rPr lang="en-US" sz="1400" dirty="0"/>
              <a:t> </a:t>
            </a:r>
            <a:r>
              <a:rPr lang="en-US" sz="1400" b="1" dirty="0">
                <a:solidFill>
                  <a:srgbClr val="C00000"/>
                </a:solidFill>
              </a:rPr>
              <a:t>(WG6)</a:t>
            </a:r>
            <a:r>
              <a:rPr lang="en-US" sz="1400" dirty="0"/>
              <a:t>: DLC spattering machine @ CERN MPT workshop (resistive layers, photocathodes, thin coatings, CERN/INFN joint investment) </a:t>
            </a:r>
            <a:r>
              <a:rPr lang="en-US" sz="1400" dirty="0">
                <a:hlinkClick r:id="rId2"/>
              </a:rPr>
              <a:t>https://indico.cern.ch/event/872501/attachments/1984404/4671553/RD51-NOTE-2021-002.pdf</a:t>
            </a:r>
            <a:r>
              <a:rPr lang="en-US" sz="1400" dirty="0"/>
              <a:t> </a:t>
            </a:r>
          </a:p>
          <a:p>
            <a:endParaRPr lang="en-US" sz="1400" dirty="0"/>
          </a:p>
        </p:txBody>
      </p:sp>
      <p:pic>
        <p:nvPicPr>
          <p:cNvPr id="8" name="Picture 7">
            <a:extLst>
              <a:ext uri="{FF2B5EF4-FFF2-40B4-BE49-F238E27FC236}">
                <a16:creationId xmlns:a16="http://schemas.microsoft.com/office/drawing/2014/main" id="{1C1790FE-D113-B524-E667-6A3C4702E6FD}"/>
              </a:ext>
            </a:extLst>
          </p:cNvPr>
          <p:cNvPicPr>
            <a:picLocks noChangeAspect="1"/>
          </p:cNvPicPr>
          <p:nvPr/>
        </p:nvPicPr>
        <p:blipFill rotWithShape="1">
          <a:blip r:embed="rId3"/>
          <a:srcRect l="84160" t="27492" r="3344" b="19657"/>
          <a:stretch/>
        </p:blipFill>
        <p:spPr>
          <a:xfrm>
            <a:off x="10276226" y="3709649"/>
            <a:ext cx="1781759" cy="2417452"/>
          </a:xfrm>
          <a:prstGeom prst="rect">
            <a:avLst/>
          </a:prstGeom>
        </p:spPr>
      </p:pic>
      <p:pic>
        <p:nvPicPr>
          <p:cNvPr id="9" name="Picture 8">
            <a:extLst>
              <a:ext uri="{FF2B5EF4-FFF2-40B4-BE49-F238E27FC236}">
                <a16:creationId xmlns:a16="http://schemas.microsoft.com/office/drawing/2014/main" id="{C1966984-D21F-DCEF-CEBA-0313D0F679B0}"/>
              </a:ext>
            </a:extLst>
          </p:cNvPr>
          <p:cNvPicPr>
            <a:picLocks noChangeAspect="1"/>
          </p:cNvPicPr>
          <p:nvPr/>
        </p:nvPicPr>
        <p:blipFill>
          <a:blip r:embed="rId4"/>
          <a:stretch>
            <a:fillRect/>
          </a:stretch>
        </p:blipFill>
        <p:spPr>
          <a:xfrm>
            <a:off x="5137377" y="1586530"/>
            <a:ext cx="2795361" cy="4135827"/>
          </a:xfrm>
          <a:prstGeom prst="rect">
            <a:avLst/>
          </a:prstGeom>
          <a:ln>
            <a:noFill/>
          </a:ln>
          <a:effectLst>
            <a:outerShdw blurRad="292100" dist="139700" dir="2700000" algn="tl" rotWithShape="0">
              <a:srgbClr val="333333">
                <a:alpha val="65000"/>
              </a:srgbClr>
            </a:outerShdw>
          </a:effectLst>
        </p:spPr>
      </p:pic>
      <p:pic>
        <p:nvPicPr>
          <p:cNvPr id="10" name="Picture 9">
            <a:extLst>
              <a:ext uri="{FF2B5EF4-FFF2-40B4-BE49-F238E27FC236}">
                <a16:creationId xmlns:a16="http://schemas.microsoft.com/office/drawing/2014/main" id="{EE0E8AE0-9D29-9D94-F1A1-21F61B63BA6B}"/>
              </a:ext>
            </a:extLst>
          </p:cNvPr>
          <p:cNvPicPr>
            <a:picLocks noChangeAspect="1"/>
          </p:cNvPicPr>
          <p:nvPr/>
        </p:nvPicPr>
        <p:blipFill>
          <a:blip r:embed="rId5"/>
          <a:stretch>
            <a:fillRect/>
          </a:stretch>
        </p:blipFill>
        <p:spPr>
          <a:xfrm>
            <a:off x="271463" y="2213273"/>
            <a:ext cx="4682672" cy="2531353"/>
          </a:xfrm>
          <a:prstGeom prst="rect">
            <a:avLst/>
          </a:prstGeom>
          <a:ln>
            <a:noFill/>
          </a:ln>
          <a:effectLst>
            <a:outerShdw blurRad="292100" dist="139700" dir="2700000" algn="tl" rotWithShape="0">
              <a:srgbClr val="333333">
                <a:alpha val="65000"/>
              </a:srgbClr>
            </a:outerShdw>
          </a:effectLst>
        </p:spPr>
      </p:pic>
      <p:pic>
        <p:nvPicPr>
          <p:cNvPr id="12" name="Picture 11">
            <a:extLst>
              <a:ext uri="{FF2B5EF4-FFF2-40B4-BE49-F238E27FC236}">
                <a16:creationId xmlns:a16="http://schemas.microsoft.com/office/drawing/2014/main" id="{22EADAC5-35D1-662A-0B25-C8E81AD59E7B}"/>
              </a:ext>
            </a:extLst>
          </p:cNvPr>
          <p:cNvPicPr>
            <a:picLocks noChangeAspect="1"/>
          </p:cNvPicPr>
          <p:nvPr/>
        </p:nvPicPr>
        <p:blipFill>
          <a:blip r:embed="rId6"/>
          <a:stretch>
            <a:fillRect/>
          </a:stretch>
        </p:blipFill>
        <p:spPr>
          <a:xfrm>
            <a:off x="8098783" y="1450878"/>
            <a:ext cx="3959202" cy="2167472"/>
          </a:xfrm>
          <a:prstGeom prst="rect">
            <a:avLst/>
          </a:prstGeom>
          <a:ln>
            <a:noFill/>
          </a:ln>
          <a:effectLst>
            <a:outerShdw blurRad="292100" dist="139700" dir="2700000" algn="tl" rotWithShape="0">
              <a:srgbClr val="333333">
                <a:alpha val="65000"/>
              </a:srgbClr>
            </a:outerShdw>
          </a:effectLst>
        </p:spPr>
      </p:pic>
      <p:sp>
        <p:nvSpPr>
          <p:cNvPr id="13" name="TextBox 12">
            <a:extLst>
              <a:ext uri="{FF2B5EF4-FFF2-40B4-BE49-F238E27FC236}">
                <a16:creationId xmlns:a16="http://schemas.microsoft.com/office/drawing/2014/main" id="{902DABAF-9A7E-71C8-E144-0CCCA574889F}"/>
              </a:ext>
            </a:extLst>
          </p:cNvPr>
          <p:cNvSpPr txBox="1"/>
          <p:nvPr/>
        </p:nvSpPr>
        <p:spPr>
          <a:xfrm>
            <a:off x="8232610" y="3818777"/>
            <a:ext cx="1971686" cy="2308324"/>
          </a:xfrm>
          <a:prstGeom prst="rect">
            <a:avLst/>
          </a:prstGeom>
          <a:noFill/>
        </p:spPr>
        <p:txBody>
          <a:bodyPr wrap="square" lIns="0" tIns="0" rIns="0" bIns="0" rtlCol="0">
            <a:spAutoFit/>
          </a:bodyPr>
          <a:lstStyle/>
          <a:p>
            <a:r>
              <a:rPr lang="en-US" dirty="0"/>
              <a:t>Independent agreement between collaboration members (CERN/INFN)</a:t>
            </a:r>
          </a:p>
          <a:p>
            <a:pPr algn="l"/>
            <a:endParaRPr lang="en-US" dirty="0"/>
          </a:p>
          <a:p>
            <a:pPr algn="l"/>
            <a:r>
              <a:rPr lang="en-GB" sz="1200" dirty="0"/>
              <a:t>Done in the context of the RD51 MoU, article 9.3</a:t>
            </a:r>
            <a:endParaRPr lang="en-US" dirty="0"/>
          </a:p>
        </p:txBody>
      </p:sp>
      <p:sp>
        <p:nvSpPr>
          <p:cNvPr id="14" name="TextBox 13">
            <a:extLst>
              <a:ext uri="{FF2B5EF4-FFF2-40B4-BE49-F238E27FC236}">
                <a16:creationId xmlns:a16="http://schemas.microsoft.com/office/drawing/2014/main" id="{DFC25C8E-9B3D-9D3B-1B6D-E3DAFCAE4FF5}"/>
              </a:ext>
            </a:extLst>
          </p:cNvPr>
          <p:cNvSpPr txBox="1"/>
          <p:nvPr/>
        </p:nvSpPr>
        <p:spPr>
          <a:xfrm>
            <a:off x="10152699" y="6055521"/>
            <a:ext cx="1564171" cy="369332"/>
          </a:xfrm>
          <a:prstGeom prst="rect">
            <a:avLst/>
          </a:prstGeom>
          <a:noFill/>
        </p:spPr>
        <p:txBody>
          <a:bodyPr wrap="square">
            <a:spAutoFit/>
          </a:bodyPr>
          <a:lstStyle/>
          <a:p>
            <a:r>
              <a:rPr lang="en-US" dirty="0"/>
              <a:t>(2022-2023)</a:t>
            </a:r>
          </a:p>
        </p:txBody>
      </p:sp>
      <p:sp>
        <p:nvSpPr>
          <p:cNvPr id="15" name="TextBox 14">
            <a:extLst>
              <a:ext uri="{FF2B5EF4-FFF2-40B4-BE49-F238E27FC236}">
                <a16:creationId xmlns:a16="http://schemas.microsoft.com/office/drawing/2014/main" id="{5D3E3C1F-FCF7-9F5C-0E8F-8E060EE5A89D}"/>
              </a:ext>
            </a:extLst>
          </p:cNvPr>
          <p:cNvSpPr txBox="1"/>
          <p:nvPr/>
        </p:nvSpPr>
        <p:spPr>
          <a:xfrm>
            <a:off x="271463" y="1725520"/>
            <a:ext cx="3959202" cy="369332"/>
          </a:xfrm>
          <a:prstGeom prst="rect">
            <a:avLst/>
          </a:prstGeom>
          <a:noFill/>
        </p:spPr>
        <p:txBody>
          <a:bodyPr wrap="square">
            <a:spAutoFit/>
          </a:bodyPr>
          <a:lstStyle/>
          <a:p>
            <a:r>
              <a:rPr lang="en-US" dirty="0"/>
              <a:t>(2018-2020)</a:t>
            </a:r>
          </a:p>
        </p:txBody>
      </p:sp>
      <p:sp>
        <p:nvSpPr>
          <p:cNvPr id="16" name="TextBox 15">
            <a:extLst>
              <a:ext uri="{FF2B5EF4-FFF2-40B4-BE49-F238E27FC236}">
                <a16:creationId xmlns:a16="http://schemas.microsoft.com/office/drawing/2014/main" id="{C72F48DD-D41E-3686-5A92-85B0DB2377BA}"/>
              </a:ext>
            </a:extLst>
          </p:cNvPr>
          <p:cNvSpPr txBox="1"/>
          <p:nvPr/>
        </p:nvSpPr>
        <p:spPr>
          <a:xfrm>
            <a:off x="5302192" y="4882964"/>
            <a:ext cx="875660" cy="369332"/>
          </a:xfrm>
          <a:prstGeom prst="rect">
            <a:avLst/>
          </a:prstGeom>
          <a:noFill/>
        </p:spPr>
        <p:txBody>
          <a:bodyPr wrap="square">
            <a:spAutoFit/>
          </a:bodyPr>
          <a:lstStyle/>
          <a:p>
            <a:r>
              <a:rPr lang="en-US" dirty="0"/>
              <a:t>(2021)</a:t>
            </a:r>
          </a:p>
        </p:txBody>
      </p:sp>
    </p:spTree>
    <p:extLst>
      <p:ext uri="{BB962C8B-B14F-4D97-AF65-F5344CB8AC3E}">
        <p14:creationId xmlns:p14="http://schemas.microsoft.com/office/powerpoint/2010/main" val="86627812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DAF7AC5-FAD3-39F1-D95C-366A7A3E3F55}"/>
              </a:ext>
            </a:extLst>
          </p:cNvPr>
          <p:cNvSpPr>
            <a:spLocks noGrp="1"/>
          </p:cNvSpPr>
          <p:nvPr>
            <p:ph type="title"/>
          </p:nvPr>
        </p:nvSpPr>
        <p:spPr/>
        <p:txBody>
          <a:bodyPr/>
          <a:lstStyle/>
          <a:p>
            <a:r>
              <a:rPr lang="en-US" dirty="0"/>
              <a:t>Work Packages (</a:t>
            </a:r>
            <a:r>
              <a:rPr lang="en-GB" sz="5400" dirty="0"/>
              <a:t>Is it worth doing?</a:t>
            </a:r>
            <a:r>
              <a:rPr lang="en-US" sz="5400" dirty="0"/>
              <a:t>)</a:t>
            </a:r>
            <a:endParaRPr lang="en-US" dirty="0"/>
          </a:p>
        </p:txBody>
      </p:sp>
      <p:sp>
        <p:nvSpPr>
          <p:cNvPr id="4" name="Text Placeholder 3">
            <a:extLst>
              <a:ext uri="{FF2B5EF4-FFF2-40B4-BE49-F238E27FC236}">
                <a16:creationId xmlns:a16="http://schemas.microsoft.com/office/drawing/2014/main" id="{DB390953-1CCB-D78E-C839-303176B4BA20}"/>
              </a:ext>
            </a:extLst>
          </p:cNvPr>
          <p:cNvSpPr>
            <a:spLocks noGrp="1"/>
          </p:cNvSpPr>
          <p:nvPr>
            <p:ph type="body" idx="1"/>
          </p:nvPr>
        </p:nvSpPr>
        <p:spPr>
          <a:xfrm>
            <a:off x="407986" y="4811406"/>
            <a:ext cx="11376026" cy="1349698"/>
          </a:xfrm>
        </p:spPr>
        <p:txBody>
          <a:bodyPr>
            <a:normAutofit/>
          </a:bodyPr>
          <a:lstStyle/>
          <a:p>
            <a:r>
              <a:rPr lang="en-US" sz="1400" b="0" dirty="0"/>
              <a:t>The way the DRDs want to address GSR 6 – Establish long-term strategic funding programs</a:t>
            </a:r>
          </a:p>
          <a:p>
            <a:r>
              <a:rPr lang="en-GB" sz="1400" b="0" dirty="0"/>
              <a:t>Linked to rising R&amp;D costs, the need for a critical mass and the decadal timescales for strategic R&amp;D investments needed for the ESPP programmes, there is an urgent need to augment the short-term funding mechanisms, suited for exploratory stages of the R&amp;D cycle, with funding mechanisms better suited to long-term programmes as outlined in GSR 6. The scale of the technical challenges, the long planning horizons and the need to build serious relationships with industrial partners make sustained strategic investment a must, particularly if matching resources are to be leverage.</a:t>
            </a:r>
            <a:endParaRPr lang="en-US" sz="1400" b="0" dirty="0"/>
          </a:p>
        </p:txBody>
      </p:sp>
      <p:sp>
        <p:nvSpPr>
          <p:cNvPr id="2" name="Date Placeholder 1">
            <a:extLst>
              <a:ext uri="{FF2B5EF4-FFF2-40B4-BE49-F238E27FC236}">
                <a16:creationId xmlns:a16="http://schemas.microsoft.com/office/drawing/2014/main" id="{6463289C-15C9-5215-29B4-4AFD3392E782}"/>
              </a:ext>
            </a:extLst>
          </p:cNvPr>
          <p:cNvSpPr>
            <a:spLocks noGrp="1"/>
          </p:cNvSpPr>
          <p:nvPr>
            <p:ph type="dt" sz="half" idx="10"/>
          </p:nvPr>
        </p:nvSpPr>
        <p:spPr/>
        <p:txBody>
          <a:bodyPr/>
          <a:lstStyle/>
          <a:p>
            <a:r>
              <a:rPr lang="en-US"/>
              <a:t>September 11, 2024</a:t>
            </a:r>
            <a:endParaRPr lang="en-US" dirty="0"/>
          </a:p>
        </p:txBody>
      </p:sp>
      <p:sp>
        <p:nvSpPr>
          <p:cNvPr id="5" name="Footer Placeholder 4">
            <a:extLst>
              <a:ext uri="{FF2B5EF4-FFF2-40B4-BE49-F238E27FC236}">
                <a16:creationId xmlns:a16="http://schemas.microsoft.com/office/drawing/2014/main" id="{676C4BA6-7F3D-9094-1BAF-7ECF4C9F55C2}"/>
              </a:ext>
            </a:extLst>
          </p:cNvPr>
          <p:cNvSpPr>
            <a:spLocks noGrp="1"/>
          </p:cNvSpPr>
          <p:nvPr>
            <p:ph type="ftr" sz="quarter" idx="11"/>
          </p:nvPr>
        </p:nvSpPr>
        <p:spPr/>
        <p:txBody>
          <a:bodyPr/>
          <a:lstStyle/>
          <a:p>
            <a:r>
              <a:rPr lang="pt-BR"/>
              <a:t>E. Oliveri, Gaseous Detector R&amp;D, RPC2024, Santiago De Compostela</a:t>
            </a:r>
            <a:endParaRPr lang="en-US" dirty="0"/>
          </a:p>
        </p:txBody>
      </p:sp>
      <p:sp>
        <p:nvSpPr>
          <p:cNvPr id="6" name="Slide Number Placeholder 5">
            <a:extLst>
              <a:ext uri="{FF2B5EF4-FFF2-40B4-BE49-F238E27FC236}">
                <a16:creationId xmlns:a16="http://schemas.microsoft.com/office/drawing/2014/main" id="{BCE5A6ED-38ED-1A6A-9767-7433F444DDF3}"/>
              </a:ext>
            </a:extLst>
          </p:cNvPr>
          <p:cNvSpPr>
            <a:spLocks noGrp="1"/>
          </p:cNvSpPr>
          <p:nvPr>
            <p:ph type="sldNum" sz="quarter" idx="12"/>
          </p:nvPr>
        </p:nvSpPr>
        <p:spPr/>
        <p:txBody>
          <a:bodyPr/>
          <a:lstStyle/>
          <a:p>
            <a:fld id="{36B5EA5A-BC32-A742-B11B-8E7414D5B535}" type="slidenum">
              <a:rPr lang="en-US" smtClean="0"/>
              <a:pPr/>
              <a:t>51</a:t>
            </a:fld>
            <a:endParaRPr lang="en-US" dirty="0"/>
          </a:p>
        </p:txBody>
      </p:sp>
    </p:spTree>
    <p:extLst>
      <p:ext uri="{BB962C8B-B14F-4D97-AF65-F5344CB8AC3E}">
        <p14:creationId xmlns:p14="http://schemas.microsoft.com/office/powerpoint/2010/main" val="271518779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64B9346-77B9-A6E0-451D-E350FEFA0F0E}"/>
              </a:ext>
            </a:extLst>
          </p:cNvPr>
          <p:cNvSpPr>
            <a:spLocks noGrp="1"/>
          </p:cNvSpPr>
          <p:nvPr>
            <p:ph type="dt" sz="half" idx="10"/>
          </p:nvPr>
        </p:nvSpPr>
        <p:spPr/>
        <p:txBody>
          <a:bodyPr/>
          <a:lstStyle/>
          <a:p>
            <a:r>
              <a:rPr lang="en-US"/>
              <a:t>September 11, 2024</a:t>
            </a:r>
            <a:endParaRPr lang="en-US" dirty="0"/>
          </a:p>
        </p:txBody>
      </p:sp>
      <p:sp>
        <p:nvSpPr>
          <p:cNvPr id="5" name="Footer Placeholder 4">
            <a:extLst>
              <a:ext uri="{FF2B5EF4-FFF2-40B4-BE49-F238E27FC236}">
                <a16:creationId xmlns:a16="http://schemas.microsoft.com/office/drawing/2014/main" id="{C9FD6591-C653-EB91-27F7-C5FDCEDC494A}"/>
              </a:ext>
            </a:extLst>
          </p:cNvPr>
          <p:cNvSpPr>
            <a:spLocks noGrp="1"/>
          </p:cNvSpPr>
          <p:nvPr>
            <p:ph type="ftr" sz="quarter" idx="11"/>
          </p:nvPr>
        </p:nvSpPr>
        <p:spPr/>
        <p:txBody>
          <a:bodyPr/>
          <a:lstStyle/>
          <a:p>
            <a:r>
              <a:rPr lang="pt-BR"/>
              <a:t>E. Oliveri, Gaseous Detector R&amp;D, RPC2024, Santiago De Compostela</a:t>
            </a:r>
            <a:endParaRPr lang="en-US" dirty="0"/>
          </a:p>
        </p:txBody>
      </p:sp>
      <p:sp>
        <p:nvSpPr>
          <p:cNvPr id="6" name="Slide Number Placeholder 5">
            <a:extLst>
              <a:ext uri="{FF2B5EF4-FFF2-40B4-BE49-F238E27FC236}">
                <a16:creationId xmlns:a16="http://schemas.microsoft.com/office/drawing/2014/main" id="{B8757EA9-B82E-D8D3-2D85-6A8BF779979F}"/>
              </a:ext>
            </a:extLst>
          </p:cNvPr>
          <p:cNvSpPr>
            <a:spLocks noGrp="1"/>
          </p:cNvSpPr>
          <p:nvPr>
            <p:ph type="sldNum" sz="quarter" idx="12"/>
          </p:nvPr>
        </p:nvSpPr>
        <p:spPr/>
        <p:txBody>
          <a:bodyPr/>
          <a:lstStyle/>
          <a:p>
            <a:fld id="{36B5EA5A-BC32-A742-B11B-8E7414D5B535}" type="slidenum">
              <a:rPr lang="en-US" smtClean="0"/>
              <a:pPr/>
              <a:t>52</a:t>
            </a:fld>
            <a:endParaRPr lang="en-US" dirty="0"/>
          </a:p>
        </p:txBody>
      </p:sp>
      <p:pic>
        <p:nvPicPr>
          <p:cNvPr id="9" name="Content Placeholder 8">
            <a:extLst>
              <a:ext uri="{FF2B5EF4-FFF2-40B4-BE49-F238E27FC236}">
                <a16:creationId xmlns:a16="http://schemas.microsoft.com/office/drawing/2014/main" id="{8D26FD78-E65C-75FA-4974-64ADA5092167}"/>
              </a:ext>
            </a:extLst>
          </p:cNvPr>
          <p:cNvPicPr>
            <a:picLocks noGrp="1" noChangeAspect="1"/>
          </p:cNvPicPr>
          <p:nvPr>
            <p:ph idx="1"/>
          </p:nvPr>
        </p:nvPicPr>
        <p:blipFill>
          <a:blip r:embed="rId2"/>
          <a:stretch>
            <a:fillRect/>
          </a:stretch>
        </p:blipFill>
        <p:spPr>
          <a:xfrm>
            <a:off x="906559" y="99510"/>
            <a:ext cx="10378881" cy="6325483"/>
          </a:xfrm>
          <a:prstGeom prst="rect">
            <a:avLst/>
          </a:prstGeom>
        </p:spPr>
      </p:pic>
    </p:spTree>
    <p:extLst>
      <p:ext uri="{BB962C8B-B14F-4D97-AF65-F5344CB8AC3E}">
        <p14:creationId xmlns:p14="http://schemas.microsoft.com/office/powerpoint/2010/main" val="219620175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6A316636-B0D2-4C2C-E826-1E97474F16FC}"/>
              </a:ext>
            </a:extLst>
          </p:cNvPr>
          <p:cNvSpPr>
            <a:spLocks noGrp="1"/>
          </p:cNvSpPr>
          <p:nvPr>
            <p:ph type="title"/>
          </p:nvPr>
        </p:nvSpPr>
        <p:spPr/>
        <p:txBody>
          <a:bodyPr/>
          <a:lstStyle/>
          <a:p>
            <a:r>
              <a:rPr lang="en-US" dirty="0"/>
              <a:t>Work Package 7</a:t>
            </a:r>
          </a:p>
        </p:txBody>
      </p:sp>
      <p:pic>
        <p:nvPicPr>
          <p:cNvPr id="10" name="Content Placeholder 9">
            <a:extLst>
              <a:ext uri="{FF2B5EF4-FFF2-40B4-BE49-F238E27FC236}">
                <a16:creationId xmlns:a16="http://schemas.microsoft.com/office/drawing/2014/main" id="{9EF2571F-45FB-910F-0225-CA5D2B7C54DC}"/>
              </a:ext>
            </a:extLst>
          </p:cNvPr>
          <p:cNvPicPr>
            <a:picLocks noGrp="1" noChangeAspect="1"/>
          </p:cNvPicPr>
          <p:nvPr>
            <p:ph idx="1"/>
          </p:nvPr>
        </p:nvPicPr>
        <p:blipFill rotWithShape="1">
          <a:blip r:embed="rId2"/>
          <a:srcRect r="1646" b="6687"/>
          <a:stretch/>
        </p:blipFill>
        <p:spPr>
          <a:xfrm>
            <a:off x="342673" y="1310245"/>
            <a:ext cx="11096271" cy="4509369"/>
          </a:xfrm>
        </p:spPr>
      </p:pic>
      <p:sp>
        <p:nvSpPr>
          <p:cNvPr id="4" name="Date Placeholder 3">
            <a:extLst>
              <a:ext uri="{FF2B5EF4-FFF2-40B4-BE49-F238E27FC236}">
                <a16:creationId xmlns:a16="http://schemas.microsoft.com/office/drawing/2014/main" id="{5670A4BE-B6F7-2E5E-E0E6-EB3CCB8DDA9E}"/>
              </a:ext>
            </a:extLst>
          </p:cNvPr>
          <p:cNvSpPr>
            <a:spLocks noGrp="1"/>
          </p:cNvSpPr>
          <p:nvPr>
            <p:ph type="dt" sz="half" idx="10"/>
          </p:nvPr>
        </p:nvSpPr>
        <p:spPr/>
        <p:txBody>
          <a:bodyPr/>
          <a:lstStyle/>
          <a:p>
            <a:r>
              <a:rPr lang="en-US"/>
              <a:t>September 11, 2024</a:t>
            </a:r>
            <a:endParaRPr lang="en-US" dirty="0"/>
          </a:p>
        </p:txBody>
      </p:sp>
      <p:sp>
        <p:nvSpPr>
          <p:cNvPr id="5" name="Footer Placeholder 4">
            <a:extLst>
              <a:ext uri="{FF2B5EF4-FFF2-40B4-BE49-F238E27FC236}">
                <a16:creationId xmlns:a16="http://schemas.microsoft.com/office/drawing/2014/main" id="{B3A6D4A0-EEAF-5536-2DAE-71785F5A4D38}"/>
              </a:ext>
            </a:extLst>
          </p:cNvPr>
          <p:cNvSpPr>
            <a:spLocks noGrp="1"/>
          </p:cNvSpPr>
          <p:nvPr>
            <p:ph type="ftr" sz="quarter" idx="11"/>
          </p:nvPr>
        </p:nvSpPr>
        <p:spPr/>
        <p:txBody>
          <a:bodyPr/>
          <a:lstStyle/>
          <a:p>
            <a:r>
              <a:rPr lang="pt-BR"/>
              <a:t>E. Oliveri, Gaseous Detector R&amp;D, RPC2024, Santiago De Compostela</a:t>
            </a:r>
            <a:endParaRPr lang="en-US" dirty="0"/>
          </a:p>
        </p:txBody>
      </p:sp>
      <p:sp>
        <p:nvSpPr>
          <p:cNvPr id="6" name="Slide Number Placeholder 5">
            <a:extLst>
              <a:ext uri="{FF2B5EF4-FFF2-40B4-BE49-F238E27FC236}">
                <a16:creationId xmlns:a16="http://schemas.microsoft.com/office/drawing/2014/main" id="{AE6012C7-8AAE-01D2-2378-F09473216245}"/>
              </a:ext>
            </a:extLst>
          </p:cNvPr>
          <p:cNvSpPr>
            <a:spLocks noGrp="1"/>
          </p:cNvSpPr>
          <p:nvPr>
            <p:ph type="sldNum" sz="quarter" idx="12"/>
          </p:nvPr>
        </p:nvSpPr>
        <p:spPr/>
        <p:txBody>
          <a:bodyPr/>
          <a:lstStyle/>
          <a:p>
            <a:fld id="{36B5EA5A-BC32-A742-B11B-8E7414D5B535}" type="slidenum">
              <a:rPr lang="en-US" smtClean="0"/>
              <a:pPr/>
              <a:t>53</a:t>
            </a:fld>
            <a:endParaRPr lang="en-US" dirty="0"/>
          </a:p>
        </p:txBody>
      </p:sp>
      <mc:AlternateContent xmlns:mc="http://schemas.openxmlformats.org/markup-compatibility/2006" xmlns:p14="http://schemas.microsoft.com/office/powerpoint/2010/main">
        <mc:Choice Requires="p14">
          <p:contentPart p14:bwMode="auto" r:id="rId3">
            <p14:nvContentPartPr>
              <p14:cNvPr id="2" name="Ink 1">
                <a:extLst>
                  <a:ext uri="{FF2B5EF4-FFF2-40B4-BE49-F238E27FC236}">
                    <a16:creationId xmlns:a16="http://schemas.microsoft.com/office/drawing/2014/main" id="{F678DAF1-E69F-AC56-1B2D-474B62E90827}"/>
                  </a:ext>
                </a:extLst>
              </p14:cNvPr>
              <p14:cNvContentPartPr/>
              <p14:nvPr/>
            </p14:nvContentPartPr>
            <p14:xfrm>
              <a:off x="10523184" y="1890329"/>
              <a:ext cx="737640" cy="24120"/>
            </p14:xfrm>
          </p:contentPart>
        </mc:Choice>
        <mc:Fallback xmlns="">
          <p:pic>
            <p:nvPicPr>
              <p:cNvPr id="2" name="Ink 1">
                <a:extLst>
                  <a:ext uri="{FF2B5EF4-FFF2-40B4-BE49-F238E27FC236}">
                    <a16:creationId xmlns:a16="http://schemas.microsoft.com/office/drawing/2014/main" id="{F678DAF1-E69F-AC56-1B2D-474B62E90827}"/>
                  </a:ext>
                </a:extLst>
              </p:cNvPr>
              <p:cNvPicPr/>
              <p:nvPr/>
            </p:nvPicPr>
            <p:blipFill>
              <a:blip r:embed="rId4"/>
              <a:stretch>
                <a:fillRect/>
              </a:stretch>
            </p:blipFill>
            <p:spPr>
              <a:xfrm>
                <a:off x="10433184" y="1710689"/>
                <a:ext cx="917280" cy="38376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3" name="Ink 2">
                <a:extLst>
                  <a:ext uri="{FF2B5EF4-FFF2-40B4-BE49-F238E27FC236}">
                    <a16:creationId xmlns:a16="http://schemas.microsoft.com/office/drawing/2014/main" id="{86E48B76-304E-63B9-9153-7C640F79CC44}"/>
                  </a:ext>
                </a:extLst>
              </p14:cNvPr>
              <p14:cNvContentPartPr/>
              <p14:nvPr/>
            </p14:nvContentPartPr>
            <p14:xfrm>
              <a:off x="394944" y="2122169"/>
              <a:ext cx="3065040" cy="39960"/>
            </p14:xfrm>
          </p:contentPart>
        </mc:Choice>
        <mc:Fallback xmlns="">
          <p:pic>
            <p:nvPicPr>
              <p:cNvPr id="3" name="Ink 2">
                <a:extLst>
                  <a:ext uri="{FF2B5EF4-FFF2-40B4-BE49-F238E27FC236}">
                    <a16:creationId xmlns:a16="http://schemas.microsoft.com/office/drawing/2014/main" id="{86E48B76-304E-63B9-9153-7C640F79CC44}"/>
                  </a:ext>
                </a:extLst>
              </p:cNvPr>
              <p:cNvPicPr/>
              <p:nvPr/>
            </p:nvPicPr>
            <p:blipFill>
              <a:blip r:embed="rId6"/>
              <a:stretch>
                <a:fillRect/>
              </a:stretch>
            </p:blipFill>
            <p:spPr>
              <a:xfrm>
                <a:off x="305304" y="1942529"/>
                <a:ext cx="3244680" cy="39960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8" name="Ink 7">
                <a:extLst>
                  <a:ext uri="{FF2B5EF4-FFF2-40B4-BE49-F238E27FC236}">
                    <a16:creationId xmlns:a16="http://schemas.microsoft.com/office/drawing/2014/main" id="{014EF699-D9D9-7DC0-2440-C4D216856475}"/>
                  </a:ext>
                </a:extLst>
              </p14:cNvPr>
              <p14:cNvContentPartPr/>
              <p14:nvPr/>
            </p14:nvContentPartPr>
            <p14:xfrm>
              <a:off x="5013384" y="5101529"/>
              <a:ext cx="500760" cy="5040"/>
            </p14:xfrm>
          </p:contentPart>
        </mc:Choice>
        <mc:Fallback xmlns="">
          <p:pic>
            <p:nvPicPr>
              <p:cNvPr id="8" name="Ink 7">
                <a:extLst>
                  <a:ext uri="{FF2B5EF4-FFF2-40B4-BE49-F238E27FC236}">
                    <a16:creationId xmlns:a16="http://schemas.microsoft.com/office/drawing/2014/main" id="{014EF699-D9D9-7DC0-2440-C4D216856475}"/>
                  </a:ext>
                </a:extLst>
              </p:cNvPr>
              <p:cNvPicPr/>
              <p:nvPr/>
            </p:nvPicPr>
            <p:blipFill>
              <a:blip r:embed="rId8"/>
              <a:stretch>
                <a:fillRect/>
              </a:stretch>
            </p:blipFill>
            <p:spPr>
              <a:xfrm>
                <a:off x="4923384" y="4921889"/>
                <a:ext cx="680400" cy="36468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9" name="Ink 8">
                <a:extLst>
                  <a:ext uri="{FF2B5EF4-FFF2-40B4-BE49-F238E27FC236}">
                    <a16:creationId xmlns:a16="http://schemas.microsoft.com/office/drawing/2014/main" id="{A75A78DB-90BF-FF9F-D84E-45E93FD48060}"/>
                  </a:ext>
                </a:extLst>
              </p14:cNvPr>
              <p14:cNvContentPartPr/>
              <p14:nvPr/>
            </p14:nvContentPartPr>
            <p14:xfrm>
              <a:off x="3912864" y="5539649"/>
              <a:ext cx="610200" cy="16920"/>
            </p14:xfrm>
          </p:contentPart>
        </mc:Choice>
        <mc:Fallback xmlns="">
          <p:pic>
            <p:nvPicPr>
              <p:cNvPr id="9" name="Ink 8">
                <a:extLst>
                  <a:ext uri="{FF2B5EF4-FFF2-40B4-BE49-F238E27FC236}">
                    <a16:creationId xmlns:a16="http://schemas.microsoft.com/office/drawing/2014/main" id="{A75A78DB-90BF-FF9F-D84E-45E93FD48060}"/>
                  </a:ext>
                </a:extLst>
              </p:cNvPr>
              <p:cNvPicPr/>
              <p:nvPr/>
            </p:nvPicPr>
            <p:blipFill>
              <a:blip r:embed="rId10"/>
              <a:stretch>
                <a:fillRect/>
              </a:stretch>
            </p:blipFill>
            <p:spPr>
              <a:xfrm>
                <a:off x="3822864" y="5360009"/>
                <a:ext cx="789840" cy="37656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1" name="Ink 10">
                <a:extLst>
                  <a:ext uri="{FF2B5EF4-FFF2-40B4-BE49-F238E27FC236}">
                    <a16:creationId xmlns:a16="http://schemas.microsoft.com/office/drawing/2014/main" id="{F25C41B8-A025-3F1A-35F3-5AD374BD716F}"/>
                  </a:ext>
                </a:extLst>
              </p14:cNvPr>
              <p14:cNvContentPartPr/>
              <p14:nvPr/>
            </p14:nvContentPartPr>
            <p14:xfrm>
              <a:off x="2936544" y="5547569"/>
              <a:ext cx="860040" cy="9360"/>
            </p14:xfrm>
          </p:contentPart>
        </mc:Choice>
        <mc:Fallback xmlns="">
          <p:pic>
            <p:nvPicPr>
              <p:cNvPr id="11" name="Ink 10">
                <a:extLst>
                  <a:ext uri="{FF2B5EF4-FFF2-40B4-BE49-F238E27FC236}">
                    <a16:creationId xmlns:a16="http://schemas.microsoft.com/office/drawing/2014/main" id="{F25C41B8-A025-3F1A-35F3-5AD374BD716F}"/>
                  </a:ext>
                </a:extLst>
              </p:cNvPr>
              <p:cNvPicPr/>
              <p:nvPr/>
            </p:nvPicPr>
            <p:blipFill>
              <a:blip r:embed="rId12"/>
              <a:stretch>
                <a:fillRect/>
              </a:stretch>
            </p:blipFill>
            <p:spPr>
              <a:xfrm>
                <a:off x="2846544" y="5367929"/>
                <a:ext cx="1039680" cy="369000"/>
              </a:xfrm>
              <a:prstGeom prst="rect">
                <a:avLst/>
              </a:prstGeom>
            </p:spPr>
          </p:pic>
        </mc:Fallback>
      </mc:AlternateContent>
      <p:pic>
        <p:nvPicPr>
          <p:cNvPr id="16" name="Picture 15">
            <a:extLst>
              <a:ext uri="{FF2B5EF4-FFF2-40B4-BE49-F238E27FC236}">
                <a16:creationId xmlns:a16="http://schemas.microsoft.com/office/drawing/2014/main" id="{184005E0-C8AE-4B5B-D37F-0442F5D11F4F}"/>
              </a:ext>
            </a:extLst>
          </p:cNvPr>
          <p:cNvPicPr>
            <a:picLocks noChangeAspect="1"/>
          </p:cNvPicPr>
          <p:nvPr/>
        </p:nvPicPr>
        <p:blipFill>
          <a:blip r:embed="rId13"/>
          <a:stretch>
            <a:fillRect/>
          </a:stretch>
        </p:blipFill>
        <p:spPr>
          <a:xfrm>
            <a:off x="6211256" y="4600387"/>
            <a:ext cx="1836028" cy="1966508"/>
          </a:xfrm>
          <a:prstGeom prst="rect">
            <a:avLst/>
          </a:prstGeom>
          <a:ln>
            <a:noFill/>
          </a:ln>
          <a:effectLst>
            <a:outerShdw blurRad="292100" dist="139700" dir="2700000" algn="tl" rotWithShape="0">
              <a:srgbClr val="333333">
                <a:alpha val="65000"/>
              </a:srgbClr>
            </a:outerShdw>
          </a:effectLst>
        </p:spPr>
      </p:pic>
      <p:cxnSp>
        <p:nvCxnSpPr>
          <p:cNvPr id="18" name="Straight Arrow Connector 17">
            <a:extLst>
              <a:ext uri="{FF2B5EF4-FFF2-40B4-BE49-F238E27FC236}">
                <a16:creationId xmlns:a16="http://schemas.microsoft.com/office/drawing/2014/main" id="{6029804D-BD54-6BC0-F1FE-045551B13C49}"/>
              </a:ext>
            </a:extLst>
          </p:cNvPr>
          <p:cNvCxnSpPr>
            <a:stCxn id="16" idx="1"/>
          </p:cNvCxnSpPr>
          <p:nvPr/>
        </p:nvCxnSpPr>
        <p:spPr>
          <a:xfrm flipH="1" flipV="1">
            <a:off x="5754772" y="5308847"/>
            <a:ext cx="456484" cy="2747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887425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Content Placeholder 20">
            <a:extLst>
              <a:ext uri="{FF2B5EF4-FFF2-40B4-BE49-F238E27FC236}">
                <a16:creationId xmlns:a16="http://schemas.microsoft.com/office/drawing/2014/main" id="{824667B1-0550-E054-BD5B-68728E0410EE}"/>
              </a:ext>
            </a:extLst>
          </p:cNvPr>
          <p:cNvPicPr>
            <a:picLocks noGrp="1" noChangeAspect="1"/>
          </p:cNvPicPr>
          <p:nvPr>
            <p:ph sz="half" idx="2"/>
          </p:nvPr>
        </p:nvPicPr>
        <p:blipFill>
          <a:blip r:embed="rId2"/>
          <a:stretch>
            <a:fillRect/>
          </a:stretch>
        </p:blipFill>
        <p:spPr>
          <a:xfrm>
            <a:off x="6536959" y="123081"/>
            <a:ext cx="5125242" cy="4608512"/>
          </a:xfrm>
        </p:spPr>
      </p:pic>
      <p:sp>
        <p:nvSpPr>
          <p:cNvPr id="4" name="Date Placeholder 3">
            <a:extLst>
              <a:ext uri="{FF2B5EF4-FFF2-40B4-BE49-F238E27FC236}">
                <a16:creationId xmlns:a16="http://schemas.microsoft.com/office/drawing/2014/main" id="{CB8F5156-1A9A-07DB-1379-C4358770A98A}"/>
              </a:ext>
            </a:extLst>
          </p:cNvPr>
          <p:cNvSpPr>
            <a:spLocks noGrp="1"/>
          </p:cNvSpPr>
          <p:nvPr>
            <p:ph type="dt" sz="half" idx="10"/>
          </p:nvPr>
        </p:nvSpPr>
        <p:spPr/>
        <p:txBody>
          <a:bodyPr/>
          <a:lstStyle/>
          <a:p>
            <a:r>
              <a:rPr lang="en-US"/>
              <a:t>September 11, 2024</a:t>
            </a:r>
            <a:endParaRPr lang="en-US" dirty="0"/>
          </a:p>
        </p:txBody>
      </p:sp>
      <p:sp>
        <p:nvSpPr>
          <p:cNvPr id="5" name="Footer Placeholder 4">
            <a:extLst>
              <a:ext uri="{FF2B5EF4-FFF2-40B4-BE49-F238E27FC236}">
                <a16:creationId xmlns:a16="http://schemas.microsoft.com/office/drawing/2014/main" id="{1D93116C-8423-AEC7-0DE8-F9729D3DE475}"/>
              </a:ext>
            </a:extLst>
          </p:cNvPr>
          <p:cNvSpPr>
            <a:spLocks noGrp="1"/>
          </p:cNvSpPr>
          <p:nvPr>
            <p:ph type="ftr" sz="quarter" idx="11"/>
          </p:nvPr>
        </p:nvSpPr>
        <p:spPr/>
        <p:txBody>
          <a:bodyPr/>
          <a:lstStyle/>
          <a:p>
            <a:r>
              <a:rPr lang="pt-BR"/>
              <a:t>E. Oliveri, Gaseous Detector R&amp;D, RPC2024, Santiago De Compostela</a:t>
            </a:r>
            <a:endParaRPr lang="en-US" dirty="0"/>
          </a:p>
        </p:txBody>
      </p:sp>
      <p:sp>
        <p:nvSpPr>
          <p:cNvPr id="6" name="Slide Number Placeholder 5">
            <a:extLst>
              <a:ext uri="{FF2B5EF4-FFF2-40B4-BE49-F238E27FC236}">
                <a16:creationId xmlns:a16="http://schemas.microsoft.com/office/drawing/2014/main" id="{E164AD75-82AD-F3D9-D82B-486C9EAB283B}"/>
              </a:ext>
            </a:extLst>
          </p:cNvPr>
          <p:cNvSpPr>
            <a:spLocks noGrp="1"/>
          </p:cNvSpPr>
          <p:nvPr>
            <p:ph type="sldNum" sz="quarter" idx="12"/>
          </p:nvPr>
        </p:nvSpPr>
        <p:spPr/>
        <p:txBody>
          <a:bodyPr/>
          <a:lstStyle/>
          <a:p>
            <a:fld id="{36B5EA5A-BC32-A742-B11B-8E7414D5B535}" type="slidenum">
              <a:rPr lang="en-US" smtClean="0"/>
              <a:pPr/>
              <a:t>54</a:t>
            </a:fld>
            <a:endParaRPr lang="en-US" dirty="0"/>
          </a:p>
        </p:txBody>
      </p:sp>
      <p:pic>
        <p:nvPicPr>
          <p:cNvPr id="15" name="Picture 14">
            <a:extLst>
              <a:ext uri="{FF2B5EF4-FFF2-40B4-BE49-F238E27FC236}">
                <a16:creationId xmlns:a16="http://schemas.microsoft.com/office/drawing/2014/main" id="{D708F386-2E08-C223-DBB3-FA2BC65DDAC5}"/>
              </a:ext>
            </a:extLst>
          </p:cNvPr>
          <p:cNvPicPr>
            <a:picLocks noChangeAspect="1"/>
          </p:cNvPicPr>
          <p:nvPr/>
        </p:nvPicPr>
        <p:blipFill>
          <a:blip r:embed="rId3"/>
          <a:stretch>
            <a:fillRect/>
          </a:stretch>
        </p:blipFill>
        <p:spPr>
          <a:xfrm>
            <a:off x="337352" y="244086"/>
            <a:ext cx="4937679" cy="2696356"/>
          </a:xfrm>
          <a:prstGeom prst="rect">
            <a:avLst/>
          </a:prstGeom>
        </p:spPr>
      </p:pic>
      <p:pic>
        <p:nvPicPr>
          <p:cNvPr id="17" name="Picture 16">
            <a:extLst>
              <a:ext uri="{FF2B5EF4-FFF2-40B4-BE49-F238E27FC236}">
                <a16:creationId xmlns:a16="http://schemas.microsoft.com/office/drawing/2014/main" id="{9EEA8384-CFF7-67C8-6BE2-941F9C7FDB3D}"/>
              </a:ext>
            </a:extLst>
          </p:cNvPr>
          <p:cNvPicPr>
            <a:picLocks noChangeAspect="1"/>
          </p:cNvPicPr>
          <p:nvPr/>
        </p:nvPicPr>
        <p:blipFill>
          <a:blip r:embed="rId4"/>
          <a:stretch>
            <a:fillRect/>
          </a:stretch>
        </p:blipFill>
        <p:spPr>
          <a:xfrm>
            <a:off x="1572261" y="3164659"/>
            <a:ext cx="2467860" cy="2921481"/>
          </a:xfrm>
          <a:prstGeom prst="rect">
            <a:avLst/>
          </a:prstGeom>
        </p:spPr>
      </p:pic>
      <p:pic>
        <p:nvPicPr>
          <p:cNvPr id="23" name="Picture 22">
            <a:extLst>
              <a:ext uri="{FF2B5EF4-FFF2-40B4-BE49-F238E27FC236}">
                <a16:creationId xmlns:a16="http://schemas.microsoft.com/office/drawing/2014/main" id="{4FC34732-3FEC-0C73-A48A-E146D8736D48}"/>
              </a:ext>
            </a:extLst>
          </p:cNvPr>
          <p:cNvPicPr>
            <a:picLocks noChangeAspect="1"/>
          </p:cNvPicPr>
          <p:nvPr/>
        </p:nvPicPr>
        <p:blipFill>
          <a:blip r:embed="rId5"/>
          <a:stretch>
            <a:fillRect/>
          </a:stretch>
        </p:blipFill>
        <p:spPr>
          <a:xfrm>
            <a:off x="6880713" y="4639141"/>
            <a:ext cx="4678013" cy="1634629"/>
          </a:xfrm>
          <a:prstGeom prst="rect">
            <a:avLst/>
          </a:prstGeom>
        </p:spPr>
      </p:pic>
    </p:spTree>
    <p:extLst>
      <p:ext uri="{BB962C8B-B14F-4D97-AF65-F5344CB8AC3E}">
        <p14:creationId xmlns:p14="http://schemas.microsoft.com/office/powerpoint/2010/main" val="68776908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D9AE97A9-DD01-3143-1301-E4B575973231}"/>
              </a:ext>
            </a:extLst>
          </p:cNvPr>
          <p:cNvSpPr>
            <a:spLocks noGrp="1"/>
          </p:cNvSpPr>
          <p:nvPr>
            <p:ph type="dt" sz="half" idx="10"/>
          </p:nvPr>
        </p:nvSpPr>
        <p:spPr/>
        <p:txBody>
          <a:bodyPr/>
          <a:lstStyle/>
          <a:p>
            <a:r>
              <a:rPr lang="en-US"/>
              <a:t>September 11, 2024</a:t>
            </a:r>
            <a:endParaRPr lang="en-GB"/>
          </a:p>
        </p:txBody>
      </p:sp>
      <p:sp>
        <p:nvSpPr>
          <p:cNvPr id="5" name="Footer Placeholder 4">
            <a:extLst>
              <a:ext uri="{FF2B5EF4-FFF2-40B4-BE49-F238E27FC236}">
                <a16:creationId xmlns:a16="http://schemas.microsoft.com/office/drawing/2014/main" id="{7EC0B7F3-4452-6812-E672-2A761C5A57CB}"/>
              </a:ext>
            </a:extLst>
          </p:cNvPr>
          <p:cNvSpPr>
            <a:spLocks noGrp="1"/>
          </p:cNvSpPr>
          <p:nvPr>
            <p:ph type="ftr" sz="quarter" idx="11"/>
          </p:nvPr>
        </p:nvSpPr>
        <p:spPr/>
        <p:txBody>
          <a:bodyPr/>
          <a:lstStyle/>
          <a:p>
            <a:r>
              <a:rPr lang="pt-BR"/>
              <a:t>E. Oliveri, Gaseous Detector R&amp;D, RPC2024, Santiago De Compostela</a:t>
            </a:r>
            <a:endParaRPr lang="en-GB"/>
          </a:p>
        </p:txBody>
      </p:sp>
      <p:sp>
        <p:nvSpPr>
          <p:cNvPr id="6" name="Slide Number Placeholder 5">
            <a:extLst>
              <a:ext uri="{FF2B5EF4-FFF2-40B4-BE49-F238E27FC236}">
                <a16:creationId xmlns:a16="http://schemas.microsoft.com/office/drawing/2014/main" id="{72F50D06-3A7C-C2C3-C635-3AAECA3AE04D}"/>
              </a:ext>
            </a:extLst>
          </p:cNvPr>
          <p:cNvSpPr>
            <a:spLocks noGrp="1"/>
          </p:cNvSpPr>
          <p:nvPr>
            <p:ph type="sldNum" sz="quarter" idx="12"/>
          </p:nvPr>
        </p:nvSpPr>
        <p:spPr/>
        <p:txBody>
          <a:bodyPr/>
          <a:lstStyle/>
          <a:p>
            <a:fld id="{3FF70A94-11BE-41EF-9516-F69CAB9DD5AC}" type="slidenum">
              <a:rPr lang="en-GB" smtClean="0"/>
              <a:t>55</a:t>
            </a:fld>
            <a:endParaRPr lang="en-GB"/>
          </a:p>
        </p:txBody>
      </p:sp>
      <p:pic>
        <p:nvPicPr>
          <p:cNvPr id="9" name="Content Placeholder 8">
            <a:extLst>
              <a:ext uri="{FF2B5EF4-FFF2-40B4-BE49-F238E27FC236}">
                <a16:creationId xmlns:a16="http://schemas.microsoft.com/office/drawing/2014/main" id="{52460AB3-D252-92E3-5A9D-DB061BF4DA24}"/>
              </a:ext>
            </a:extLst>
          </p:cNvPr>
          <p:cNvPicPr>
            <a:picLocks noGrp="1" noChangeAspect="1"/>
          </p:cNvPicPr>
          <p:nvPr>
            <p:ph idx="1"/>
          </p:nvPr>
        </p:nvPicPr>
        <p:blipFill>
          <a:blip r:embed="rId2"/>
          <a:stretch>
            <a:fillRect/>
          </a:stretch>
        </p:blipFill>
        <p:spPr>
          <a:xfrm>
            <a:off x="338102" y="248655"/>
            <a:ext cx="8964518" cy="6030676"/>
          </a:xfrm>
          <a:prstGeom prst="rect">
            <a:avLst/>
          </a:prstGeom>
        </p:spPr>
      </p:pic>
      <p:pic>
        <p:nvPicPr>
          <p:cNvPr id="12" name="Picture 11" descr="A white sheet with black text&#10;&#10;Description automatically generated">
            <a:extLst>
              <a:ext uri="{FF2B5EF4-FFF2-40B4-BE49-F238E27FC236}">
                <a16:creationId xmlns:a16="http://schemas.microsoft.com/office/drawing/2014/main" id="{90363A56-8FEC-01E7-0C03-A26B7EE2EB2B}"/>
              </a:ext>
            </a:extLst>
          </p:cNvPr>
          <p:cNvPicPr>
            <a:picLocks noChangeAspect="1"/>
          </p:cNvPicPr>
          <p:nvPr/>
        </p:nvPicPr>
        <p:blipFill rotWithShape="1">
          <a:blip r:embed="rId3"/>
          <a:srcRect l="-1" t="-1" r="55871" b="-1363"/>
          <a:stretch/>
        </p:blipFill>
        <p:spPr>
          <a:xfrm>
            <a:off x="9293409" y="113089"/>
            <a:ext cx="2649895" cy="6311904"/>
          </a:xfrm>
          <a:prstGeom prst="rect">
            <a:avLst/>
          </a:prstGeom>
        </p:spPr>
      </p:pic>
    </p:spTree>
    <p:extLst>
      <p:ext uri="{BB962C8B-B14F-4D97-AF65-F5344CB8AC3E}">
        <p14:creationId xmlns:p14="http://schemas.microsoft.com/office/powerpoint/2010/main" val="23467864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D367E850-5BB3-454D-7BC3-288D209F4AE7}"/>
              </a:ext>
            </a:extLst>
          </p:cNvPr>
          <p:cNvPicPr>
            <a:picLocks noGrp="1" noChangeAspect="1"/>
          </p:cNvPicPr>
          <p:nvPr>
            <p:ph idx="1"/>
          </p:nvPr>
        </p:nvPicPr>
        <p:blipFill>
          <a:blip r:embed="rId2"/>
          <a:stretch>
            <a:fillRect/>
          </a:stretch>
        </p:blipFill>
        <p:spPr>
          <a:xfrm>
            <a:off x="399942" y="1293614"/>
            <a:ext cx="5380925" cy="4033198"/>
          </a:xfrm>
        </p:spPr>
      </p:pic>
      <p:sp>
        <p:nvSpPr>
          <p:cNvPr id="4" name="Date Placeholder 3">
            <a:extLst>
              <a:ext uri="{FF2B5EF4-FFF2-40B4-BE49-F238E27FC236}">
                <a16:creationId xmlns:a16="http://schemas.microsoft.com/office/drawing/2014/main" id="{66FFB9A2-E441-8579-A6DE-A3D510C3176E}"/>
              </a:ext>
            </a:extLst>
          </p:cNvPr>
          <p:cNvSpPr>
            <a:spLocks noGrp="1"/>
          </p:cNvSpPr>
          <p:nvPr>
            <p:ph type="dt" sz="half" idx="10"/>
          </p:nvPr>
        </p:nvSpPr>
        <p:spPr/>
        <p:txBody>
          <a:bodyPr/>
          <a:lstStyle/>
          <a:p>
            <a:r>
              <a:rPr lang="en-US"/>
              <a:t>September 11, 2024</a:t>
            </a:r>
            <a:endParaRPr lang="en-GB"/>
          </a:p>
        </p:txBody>
      </p:sp>
      <p:sp>
        <p:nvSpPr>
          <p:cNvPr id="5" name="Footer Placeholder 4">
            <a:extLst>
              <a:ext uri="{FF2B5EF4-FFF2-40B4-BE49-F238E27FC236}">
                <a16:creationId xmlns:a16="http://schemas.microsoft.com/office/drawing/2014/main" id="{CBDB35BD-9EBE-1DD5-EA07-959391A87815}"/>
              </a:ext>
            </a:extLst>
          </p:cNvPr>
          <p:cNvSpPr>
            <a:spLocks noGrp="1"/>
          </p:cNvSpPr>
          <p:nvPr>
            <p:ph type="ftr" sz="quarter" idx="11"/>
          </p:nvPr>
        </p:nvSpPr>
        <p:spPr/>
        <p:txBody>
          <a:bodyPr/>
          <a:lstStyle/>
          <a:p>
            <a:r>
              <a:rPr lang="pt-BR"/>
              <a:t>E. Oliveri, Gaseous Detector R&amp;D, RPC2024, Santiago De Compostela</a:t>
            </a:r>
            <a:endParaRPr lang="en-GB"/>
          </a:p>
        </p:txBody>
      </p:sp>
      <p:sp>
        <p:nvSpPr>
          <p:cNvPr id="6" name="Slide Number Placeholder 5">
            <a:extLst>
              <a:ext uri="{FF2B5EF4-FFF2-40B4-BE49-F238E27FC236}">
                <a16:creationId xmlns:a16="http://schemas.microsoft.com/office/drawing/2014/main" id="{20DC0DC9-0672-121E-4995-0CD3D5E8DCFB}"/>
              </a:ext>
            </a:extLst>
          </p:cNvPr>
          <p:cNvSpPr>
            <a:spLocks noGrp="1"/>
          </p:cNvSpPr>
          <p:nvPr>
            <p:ph type="sldNum" sz="quarter" idx="12"/>
          </p:nvPr>
        </p:nvSpPr>
        <p:spPr/>
        <p:txBody>
          <a:bodyPr/>
          <a:lstStyle/>
          <a:p>
            <a:fld id="{3FF70A94-11BE-41EF-9516-F69CAB9DD5AC}" type="slidenum">
              <a:rPr lang="en-GB" smtClean="0"/>
              <a:t>56</a:t>
            </a:fld>
            <a:endParaRPr lang="en-GB"/>
          </a:p>
        </p:txBody>
      </p:sp>
      <p:sp>
        <p:nvSpPr>
          <p:cNvPr id="10" name="TextBox 9">
            <a:extLst>
              <a:ext uri="{FF2B5EF4-FFF2-40B4-BE49-F238E27FC236}">
                <a16:creationId xmlns:a16="http://schemas.microsoft.com/office/drawing/2014/main" id="{921DDF45-773F-AF3B-60AB-8E80B5CD7A88}"/>
              </a:ext>
            </a:extLst>
          </p:cNvPr>
          <p:cNvSpPr txBox="1"/>
          <p:nvPr/>
        </p:nvSpPr>
        <p:spPr>
          <a:xfrm>
            <a:off x="93860" y="5544619"/>
            <a:ext cx="6580443" cy="461665"/>
          </a:xfrm>
          <a:prstGeom prst="rect">
            <a:avLst/>
          </a:prstGeom>
          <a:noFill/>
        </p:spPr>
        <p:txBody>
          <a:bodyPr wrap="square">
            <a:spAutoFit/>
          </a:bodyPr>
          <a:lstStyle/>
          <a:p>
            <a:r>
              <a:rPr lang="en-US" sz="1200" dirty="0" err="1"/>
              <a:t>Jianing</a:t>
            </a:r>
            <a:r>
              <a:rPr lang="en-US" sz="1200" dirty="0"/>
              <a:t> Liu, </a:t>
            </a:r>
            <a:r>
              <a:rPr lang="en-GB" sz="1200" dirty="0"/>
              <a:t>Study of time resolution of MRPC for cosmic rays and 0.511MeV photons, XVI Workshop on Resistive Plate Chambers and Related Detectors ,26–30 Sept 2022, CERN</a:t>
            </a:r>
            <a:endParaRPr lang="en-US" sz="1200" dirty="0"/>
          </a:p>
        </p:txBody>
      </p:sp>
      <p:pic>
        <p:nvPicPr>
          <p:cNvPr id="14" name="Picture 13">
            <a:extLst>
              <a:ext uri="{FF2B5EF4-FFF2-40B4-BE49-F238E27FC236}">
                <a16:creationId xmlns:a16="http://schemas.microsoft.com/office/drawing/2014/main" id="{04A2E344-F7B6-0A27-DD6B-024E778D7D2B}"/>
              </a:ext>
            </a:extLst>
          </p:cNvPr>
          <p:cNvPicPr>
            <a:picLocks noChangeAspect="1"/>
          </p:cNvPicPr>
          <p:nvPr/>
        </p:nvPicPr>
        <p:blipFill>
          <a:blip r:embed="rId3"/>
          <a:stretch>
            <a:fillRect/>
          </a:stretch>
        </p:blipFill>
        <p:spPr>
          <a:xfrm>
            <a:off x="399942" y="299555"/>
            <a:ext cx="2020533" cy="575350"/>
          </a:xfrm>
          <a:prstGeom prst="rect">
            <a:avLst/>
          </a:prstGeom>
        </p:spPr>
      </p:pic>
      <p:sp>
        <p:nvSpPr>
          <p:cNvPr id="16" name="TextBox 15">
            <a:extLst>
              <a:ext uri="{FF2B5EF4-FFF2-40B4-BE49-F238E27FC236}">
                <a16:creationId xmlns:a16="http://schemas.microsoft.com/office/drawing/2014/main" id="{D5A3A31D-A09E-6377-5EF8-1C75F5F4F55C}"/>
              </a:ext>
            </a:extLst>
          </p:cNvPr>
          <p:cNvSpPr txBox="1"/>
          <p:nvPr/>
        </p:nvSpPr>
        <p:spPr>
          <a:xfrm>
            <a:off x="951732" y="6077139"/>
            <a:ext cx="4666404" cy="276999"/>
          </a:xfrm>
          <a:prstGeom prst="rect">
            <a:avLst/>
          </a:prstGeom>
          <a:noFill/>
        </p:spPr>
        <p:txBody>
          <a:bodyPr wrap="square">
            <a:spAutoFit/>
          </a:bodyPr>
          <a:lstStyle/>
          <a:p>
            <a:r>
              <a:rPr lang="en-US" sz="1200" dirty="0"/>
              <a:t>https://indico.cern.ch/event/1123140/contributions/5010269/</a:t>
            </a:r>
          </a:p>
        </p:txBody>
      </p:sp>
      <p:pic>
        <p:nvPicPr>
          <p:cNvPr id="3" name="Picture 2">
            <a:extLst>
              <a:ext uri="{FF2B5EF4-FFF2-40B4-BE49-F238E27FC236}">
                <a16:creationId xmlns:a16="http://schemas.microsoft.com/office/drawing/2014/main" id="{3E9EF442-629E-9BC1-9EF9-8B8C21E8F24A}"/>
              </a:ext>
            </a:extLst>
          </p:cNvPr>
          <p:cNvPicPr>
            <a:picLocks noChangeAspect="1"/>
          </p:cNvPicPr>
          <p:nvPr/>
        </p:nvPicPr>
        <p:blipFill>
          <a:blip r:embed="rId4"/>
          <a:stretch>
            <a:fillRect/>
          </a:stretch>
        </p:blipFill>
        <p:spPr>
          <a:xfrm>
            <a:off x="6004516" y="241341"/>
            <a:ext cx="1435513" cy="739076"/>
          </a:xfrm>
          <a:prstGeom prst="rect">
            <a:avLst/>
          </a:prstGeom>
        </p:spPr>
      </p:pic>
      <p:pic>
        <p:nvPicPr>
          <p:cNvPr id="7" name="Picture 6">
            <a:extLst>
              <a:ext uri="{FF2B5EF4-FFF2-40B4-BE49-F238E27FC236}">
                <a16:creationId xmlns:a16="http://schemas.microsoft.com/office/drawing/2014/main" id="{C95F8E56-61EE-0220-6869-429993042B35}"/>
              </a:ext>
            </a:extLst>
          </p:cNvPr>
          <p:cNvPicPr>
            <a:picLocks noChangeAspect="1"/>
          </p:cNvPicPr>
          <p:nvPr/>
        </p:nvPicPr>
        <p:blipFill>
          <a:blip r:embed="rId5"/>
          <a:stretch>
            <a:fillRect/>
          </a:stretch>
        </p:blipFill>
        <p:spPr>
          <a:xfrm>
            <a:off x="8884961" y="235212"/>
            <a:ext cx="3214037" cy="1610163"/>
          </a:xfrm>
          <a:prstGeom prst="rect">
            <a:avLst/>
          </a:prstGeom>
        </p:spPr>
      </p:pic>
      <p:pic>
        <p:nvPicPr>
          <p:cNvPr id="9" name="Picture 8">
            <a:extLst>
              <a:ext uri="{FF2B5EF4-FFF2-40B4-BE49-F238E27FC236}">
                <a16:creationId xmlns:a16="http://schemas.microsoft.com/office/drawing/2014/main" id="{78596241-6669-C7C1-14FA-E4F2F0567926}"/>
              </a:ext>
            </a:extLst>
          </p:cNvPr>
          <p:cNvPicPr>
            <a:picLocks noChangeAspect="1"/>
          </p:cNvPicPr>
          <p:nvPr/>
        </p:nvPicPr>
        <p:blipFill>
          <a:blip r:embed="rId6"/>
          <a:stretch>
            <a:fillRect/>
          </a:stretch>
        </p:blipFill>
        <p:spPr>
          <a:xfrm>
            <a:off x="6804719" y="1845375"/>
            <a:ext cx="4368313" cy="4360884"/>
          </a:xfrm>
          <a:prstGeom prst="rect">
            <a:avLst/>
          </a:prstGeom>
        </p:spPr>
      </p:pic>
      <p:sp>
        <p:nvSpPr>
          <p:cNvPr id="11" name="TextBox 10">
            <a:extLst>
              <a:ext uri="{FF2B5EF4-FFF2-40B4-BE49-F238E27FC236}">
                <a16:creationId xmlns:a16="http://schemas.microsoft.com/office/drawing/2014/main" id="{8A9C77BB-3F3B-2BA4-1D6E-FFA039E1AF50}"/>
              </a:ext>
            </a:extLst>
          </p:cNvPr>
          <p:cNvSpPr txBox="1"/>
          <p:nvPr/>
        </p:nvSpPr>
        <p:spPr>
          <a:xfrm rot="5400000">
            <a:off x="9832685" y="3939126"/>
            <a:ext cx="2857499" cy="307777"/>
          </a:xfrm>
          <a:prstGeom prst="rect">
            <a:avLst/>
          </a:prstGeom>
          <a:noFill/>
        </p:spPr>
        <p:txBody>
          <a:bodyPr wrap="square">
            <a:spAutoFit/>
          </a:bodyPr>
          <a:lstStyle/>
          <a:p>
            <a:r>
              <a:rPr lang="en-US" sz="1400" dirty="0"/>
              <a:t>https://arxiv.org/abs/2407.19720</a:t>
            </a:r>
          </a:p>
        </p:txBody>
      </p:sp>
      <p:sp>
        <p:nvSpPr>
          <p:cNvPr id="13" name="TextBox 12">
            <a:extLst>
              <a:ext uri="{FF2B5EF4-FFF2-40B4-BE49-F238E27FC236}">
                <a16:creationId xmlns:a16="http://schemas.microsoft.com/office/drawing/2014/main" id="{16CF5E54-92DD-73D3-F938-73278F89104F}"/>
              </a:ext>
            </a:extLst>
          </p:cNvPr>
          <p:cNvSpPr txBox="1"/>
          <p:nvPr/>
        </p:nvSpPr>
        <p:spPr>
          <a:xfrm>
            <a:off x="5968380" y="1112170"/>
            <a:ext cx="3859695" cy="461665"/>
          </a:xfrm>
          <a:prstGeom prst="rect">
            <a:avLst/>
          </a:prstGeom>
          <a:noFill/>
        </p:spPr>
        <p:txBody>
          <a:bodyPr wrap="square">
            <a:spAutoFit/>
          </a:bodyPr>
          <a:lstStyle/>
          <a:p>
            <a:r>
              <a:rPr lang="en-US" sz="1200" dirty="0" err="1"/>
              <a:t>Yiding</a:t>
            </a:r>
            <a:r>
              <a:rPr lang="en-US" sz="1200" dirty="0"/>
              <a:t> Zhao (USTC), </a:t>
            </a:r>
            <a:r>
              <a:rPr lang="en-GB" sz="1200" dirty="0"/>
              <a:t>A high rate and high timing gaseous photodetector prototype with RPC structure </a:t>
            </a:r>
          </a:p>
        </p:txBody>
      </p:sp>
      <p:sp>
        <p:nvSpPr>
          <p:cNvPr id="17" name="TextBox 16">
            <a:extLst>
              <a:ext uri="{FF2B5EF4-FFF2-40B4-BE49-F238E27FC236}">
                <a16:creationId xmlns:a16="http://schemas.microsoft.com/office/drawing/2014/main" id="{9CB921EA-DB16-CC73-34E5-599F2EEEA25D}"/>
              </a:ext>
            </a:extLst>
          </p:cNvPr>
          <p:cNvSpPr txBox="1"/>
          <p:nvPr/>
        </p:nvSpPr>
        <p:spPr>
          <a:xfrm>
            <a:off x="5995096" y="1594189"/>
            <a:ext cx="3299823" cy="230832"/>
          </a:xfrm>
          <a:prstGeom prst="rect">
            <a:avLst/>
          </a:prstGeom>
          <a:noFill/>
        </p:spPr>
        <p:txBody>
          <a:bodyPr wrap="square">
            <a:spAutoFit/>
          </a:bodyPr>
          <a:lstStyle/>
          <a:p>
            <a:r>
              <a:rPr lang="en-US" sz="900" dirty="0"/>
              <a:t>https://indico.cern.ch/event/1354736/contributions/5986474/</a:t>
            </a:r>
          </a:p>
        </p:txBody>
      </p:sp>
    </p:spTree>
    <p:extLst>
      <p:ext uri="{BB962C8B-B14F-4D97-AF65-F5344CB8AC3E}">
        <p14:creationId xmlns:p14="http://schemas.microsoft.com/office/powerpoint/2010/main" val="61143357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317E2A7A-6B3B-F21A-C1B3-50A9BAA9BF3B}"/>
              </a:ext>
            </a:extLst>
          </p:cNvPr>
          <p:cNvPicPr>
            <a:picLocks noGrp="1" noChangeAspect="1"/>
          </p:cNvPicPr>
          <p:nvPr>
            <p:ph idx="1"/>
          </p:nvPr>
        </p:nvPicPr>
        <p:blipFill>
          <a:blip r:embed="rId2"/>
          <a:stretch>
            <a:fillRect/>
          </a:stretch>
        </p:blipFill>
        <p:spPr>
          <a:xfrm>
            <a:off x="3198274" y="882758"/>
            <a:ext cx="5625048" cy="4295899"/>
          </a:xfrm>
        </p:spPr>
      </p:pic>
      <p:sp>
        <p:nvSpPr>
          <p:cNvPr id="4" name="Date Placeholder 3">
            <a:extLst>
              <a:ext uri="{FF2B5EF4-FFF2-40B4-BE49-F238E27FC236}">
                <a16:creationId xmlns:a16="http://schemas.microsoft.com/office/drawing/2014/main" id="{836A49F3-9BEB-2768-A309-C53368B7D58E}"/>
              </a:ext>
            </a:extLst>
          </p:cNvPr>
          <p:cNvSpPr>
            <a:spLocks noGrp="1"/>
          </p:cNvSpPr>
          <p:nvPr>
            <p:ph type="dt" sz="half" idx="10"/>
          </p:nvPr>
        </p:nvSpPr>
        <p:spPr/>
        <p:txBody>
          <a:bodyPr/>
          <a:lstStyle/>
          <a:p>
            <a:r>
              <a:rPr lang="en-US"/>
              <a:t>September 11, 2024</a:t>
            </a:r>
            <a:endParaRPr lang="en-GB"/>
          </a:p>
        </p:txBody>
      </p:sp>
      <p:sp>
        <p:nvSpPr>
          <p:cNvPr id="5" name="Footer Placeholder 4">
            <a:extLst>
              <a:ext uri="{FF2B5EF4-FFF2-40B4-BE49-F238E27FC236}">
                <a16:creationId xmlns:a16="http://schemas.microsoft.com/office/drawing/2014/main" id="{39E072C3-4C33-F5AF-0F8F-E336515B75AA}"/>
              </a:ext>
            </a:extLst>
          </p:cNvPr>
          <p:cNvSpPr>
            <a:spLocks noGrp="1"/>
          </p:cNvSpPr>
          <p:nvPr>
            <p:ph type="ftr" sz="quarter" idx="11"/>
          </p:nvPr>
        </p:nvSpPr>
        <p:spPr/>
        <p:txBody>
          <a:bodyPr/>
          <a:lstStyle/>
          <a:p>
            <a:r>
              <a:rPr lang="pt-BR"/>
              <a:t>E. Oliveri, Gaseous Detector R&amp;D, RPC2024, Santiago De Compostela</a:t>
            </a:r>
            <a:endParaRPr lang="en-GB"/>
          </a:p>
        </p:txBody>
      </p:sp>
      <p:sp>
        <p:nvSpPr>
          <p:cNvPr id="6" name="Slide Number Placeholder 5">
            <a:extLst>
              <a:ext uri="{FF2B5EF4-FFF2-40B4-BE49-F238E27FC236}">
                <a16:creationId xmlns:a16="http://schemas.microsoft.com/office/drawing/2014/main" id="{B5AF710D-3AE1-90B9-0FAF-026E3229AF31}"/>
              </a:ext>
            </a:extLst>
          </p:cNvPr>
          <p:cNvSpPr>
            <a:spLocks noGrp="1"/>
          </p:cNvSpPr>
          <p:nvPr>
            <p:ph type="sldNum" sz="quarter" idx="12"/>
          </p:nvPr>
        </p:nvSpPr>
        <p:spPr/>
        <p:txBody>
          <a:bodyPr/>
          <a:lstStyle/>
          <a:p>
            <a:fld id="{3FF70A94-11BE-41EF-9516-F69CAB9DD5AC}" type="slidenum">
              <a:rPr lang="en-GB" smtClean="0"/>
              <a:t>57</a:t>
            </a:fld>
            <a:endParaRPr lang="en-GB"/>
          </a:p>
        </p:txBody>
      </p:sp>
      <p:sp>
        <p:nvSpPr>
          <p:cNvPr id="10" name="TextBox 9">
            <a:extLst>
              <a:ext uri="{FF2B5EF4-FFF2-40B4-BE49-F238E27FC236}">
                <a16:creationId xmlns:a16="http://schemas.microsoft.com/office/drawing/2014/main" id="{9DFE4B6B-14CB-9055-6F20-6C0659A953A1}"/>
              </a:ext>
            </a:extLst>
          </p:cNvPr>
          <p:cNvSpPr txBox="1"/>
          <p:nvPr/>
        </p:nvSpPr>
        <p:spPr>
          <a:xfrm>
            <a:off x="3198274" y="5618924"/>
            <a:ext cx="6094708" cy="369332"/>
          </a:xfrm>
          <a:prstGeom prst="rect">
            <a:avLst/>
          </a:prstGeom>
          <a:noFill/>
        </p:spPr>
        <p:txBody>
          <a:bodyPr wrap="square">
            <a:spAutoFit/>
          </a:bodyPr>
          <a:lstStyle/>
          <a:p>
            <a:r>
              <a:rPr lang="en-US" dirty="0"/>
              <a:t>https://doi.org/10.1016/j.nima.2004.07.021</a:t>
            </a:r>
          </a:p>
        </p:txBody>
      </p:sp>
    </p:spTree>
    <p:extLst>
      <p:ext uri="{BB962C8B-B14F-4D97-AF65-F5344CB8AC3E}">
        <p14:creationId xmlns:p14="http://schemas.microsoft.com/office/powerpoint/2010/main" val="105444793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974E92-20C4-0201-1865-B1797E8F75D3}"/>
              </a:ext>
            </a:extLst>
          </p:cNvPr>
          <p:cNvSpPr>
            <a:spLocks noGrp="1"/>
          </p:cNvSpPr>
          <p:nvPr>
            <p:ph type="title"/>
          </p:nvPr>
        </p:nvSpPr>
        <p:spPr/>
        <p:txBody>
          <a:bodyPr/>
          <a:lstStyle/>
          <a:p>
            <a:r>
              <a:rPr lang="en-US" dirty="0"/>
              <a:t>Summary and Conclusion (I)</a:t>
            </a:r>
          </a:p>
        </p:txBody>
      </p:sp>
      <p:sp>
        <p:nvSpPr>
          <p:cNvPr id="8" name="TextBox 7">
            <a:extLst>
              <a:ext uri="{FF2B5EF4-FFF2-40B4-BE49-F238E27FC236}">
                <a16:creationId xmlns:a16="http://schemas.microsoft.com/office/drawing/2014/main" id="{D0C28353-F795-BB6B-DEB0-0EB3BB5C96A5}"/>
              </a:ext>
            </a:extLst>
          </p:cNvPr>
          <p:cNvSpPr txBox="1"/>
          <p:nvPr/>
        </p:nvSpPr>
        <p:spPr>
          <a:xfrm>
            <a:off x="407988" y="1067539"/>
            <a:ext cx="10943477" cy="5170646"/>
          </a:xfrm>
          <a:prstGeom prst="rect">
            <a:avLst/>
          </a:prstGeom>
          <a:noFill/>
        </p:spPr>
        <p:txBody>
          <a:bodyPr wrap="square" lIns="0" tIns="0" rIns="0" bIns="0" rtlCol="0">
            <a:spAutoFit/>
          </a:bodyPr>
          <a:lstStyle/>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1600" b="0" i="0" u="none" strike="noStrike" cap="none" normalizeH="0" baseline="0" dirty="0">
                <a:ln>
                  <a:noFill/>
                </a:ln>
                <a:solidFill>
                  <a:schemeClr val="tx1"/>
                </a:solidFill>
                <a:effectLst/>
                <a:latin typeface="Arial" panose="020B0604020202020204" pitchFamily="34" charset="0"/>
              </a:rPr>
              <a:t>The requirements arising from future experiments at future facilities in the next decades have defined a series of </a:t>
            </a:r>
            <a:r>
              <a:rPr kumimoji="0" lang="en-US" altLang="en-US" sz="1600" b="1" i="0" u="none" strike="noStrike" cap="none" normalizeH="0" baseline="0" dirty="0">
                <a:ln>
                  <a:noFill/>
                </a:ln>
                <a:solidFill>
                  <a:schemeClr val="tx1"/>
                </a:solidFill>
                <a:effectLst/>
                <a:latin typeface="Arial" panose="020B0604020202020204" pitchFamily="34" charset="0"/>
              </a:rPr>
              <a:t>strategic R&amp;D lines</a:t>
            </a:r>
            <a:r>
              <a:rPr kumimoji="0" lang="en-US" altLang="en-US" sz="16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en-US" sz="1600" b="0" i="0" u="none" strike="noStrike" cap="none" normalizeH="0" baseline="0" dirty="0">
              <a:ln>
                <a:noFill/>
              </a:ln>
              <a:solidFill>
                <a:schemeClr val="tx1"/>
              </a:solidFill>
              <a:effectLst/>
              <a:latin typeface="Arial" panose="020B060402020202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1600" b="0" i="0" u="none" strike="noStrike" cap="none" normalizeH="0" baseline="0" dirty="0">
                <a:ln>
                  <a:noFill/>
                </a:ln>
                <a:solidFill>
                  <a:schemeClr val="tx1"/>
                </a:solidFill>
                <a:effectLst/>
                <a:latin typeface="Arial" panose="020B0604020202020204" pitchFamily="34" charset="0"/>
              </a:rPr>
              <a:t>To facilitate exchange of ideas, resource pooling and effort sharing, the formation of international </a:t>
            </a:r>
            <a:r>
              <a:rPr kumimoji="0" lang="en-US" altLang="en-US" sz="1600" b="1" i="0" u="none" strike="noStrike" cap="none" normalizeH="0" baseline="0" dirty="0">
                <a:ln>
                  <a:noFill/>
                </a:ln>
                <a:solidFill>
                  <a:schemeClr val="tx1"/>
                </a:solidFill>
                <a:effectLst/>
                <a:latin typeface="Arial" panose="020B0604020202020204" pitchFamily="34" charset="0"/>
              </a:rPr>
              <a:t>community-led R&amp;D collaborations </a:t>
            </a:r>
            <a:r>
              <a:rPr kumimoji="0" lang="en-US" altLang="en-US" sz="1600" b="0" i="0" u="none" strike="noStrike" cap="none" normalizeH="0" baseline="0" dirty="0">
                <a:ln>
                  <a:noFill/>
                </a:ln>
                <a:solidFill>
                  <a:schemeClr val="tx1"/>
                </a:solidFill>
                <a:effectLst/>
                <a:latin typeface="Arial" panose="020B0604020202020204" pitchFamily="34" charset="0"/>
              </a:rPr>
              <a:t>(DRDs), like the previously existing RD50 and RD51, has been strongly supported in Europe. </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en-US" sz="1600" b="0" i="0" u="none" strike="noStrike" cap="none" normalizeH="0" baseline="0" dirty="0">
              <a:ln>
                <a:noFill/>
              </a:ln>
              <a:solidFill>
                <a:schemeClr val="tx1"/>
              </a:solidFill>
              <a:effectLst/>
              <a:latin typeface="Arial" panose="020B060402020202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1600" i="0" u="none" strike="noStrike" cap="none" normalizeH="0" baseline="0" dirty="0">
                <a:ln>
                  <a:noFill/>
                </a:ln>
                <a:solidFill>
                  <a:schemeClr val="tx1"/>
                </a:solidFill>
                <a:effectLst/>
                <a:latin typeface="Arial" panose="020B0604020202020204" pitchFamily="34" charset="0"/>
              </a:rPr>
              <a:t>DRD1 will focus on gaseous detectors and aims to offer a proper R&amp;D framework to support both </a:t>
            </a:r>
            <a:r>
              <a:rPr kumimoji="0" lang="en-US" altLang="en-US" sz="1600" b="1" i="0" u="none" strike="noStrike" cap="none" normalizeH="0" baseline="0" dirty="0">
                <a:ln>
                  <a:noFill/>
                </a:ln>
                <a:solidFill>
                  <a:schemeClr val="tx1"/>
                </a:solidFill>
                <a:effectLst/>
                <a:latin typeface="Arial" panose="020B0604020202020204" pitchFamily="34" charset="0"/>
              </a:rPr>
              <a:t>strategic and generic, blue-sky, and technology-driven R&amp;D</a:t>
            </a:r>
            <a:r>
              <a:rPr kumimoji="0" lang="en-US" altLang="en-US" sz="1600" i="0" u="none" strike="noStrike" cap="none" normalizeH="0" baseline="0" dirty="0">
                <a:ln>
                  <a:noFill/>
                </a:ln>
                <a:solidFill>
                  <a:schemeClr val="tx1"/>
                </a:solidFill>
                <a:effectLst/>
                <a:latin typeface="Arial" panose="020B0604020202020204" pitchFamily="34" charset="0"/>
              </a:rPr>
              <a:t>.</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en-US" sz="1600" b="0" i="0" u="none" strike="noStrike" cap="none" normalizeH="0" baseline="0" dirty="0">
              <a:ln>
                <a:noFill/>
              </a:ln>
              <a:solidFill>
                <a:schemeClr val="tx1"/>
              </a:solidFill>
              <a:effectLst/>
              <a:latin typeface="Arial" panose="020B060402020202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1600" b="0" i="0" u="none" strike="noStrike" cap="none" normalizeH="0" baseline="0" dirty="0">
                <a:ln>
                  <a:noFill/>
                </a:ln>
                <a:solidFill>
                  <a:schemeClr val="tx1"/>
                </a:solidFill>
                <a:effectLst/>
                <a:latin typeface="Arial" panose="020B0604020202020204" pitchFamily="34" charset="0"/>
              </a:rPr>
              <a:t>Respect with RD51, DRD1</a:t>
            </a:r>
            <a:r>
              <a:rPr lang="en-US" altLang="en-US" sz="1600" dirty="0">
                <a:latin typeface="Arial" panose="020B0604020202020204" pitchFamily="34" charset="0"/>
              </a:rPr>
              <a:t> enlarged the scope </a:t>
            </a:r>
            <a:r>
              <a:rPr kumimoji="0" lang="en-US" altLang="en-US" sz="1600" b="0" i="0" u="none" strike="noStrike" cap="none" normalizeH="0" baseline="0" dirty="0">
                <a:ln>
                  <a:noFill/>
                </a:ln>
                <a:solidFill>
                  <a:schemeClr val="tx1"/>
                </a:solidFill>
                <a:effectLst/>
                <a:latin typeface="Arial" panose="020B0604020202020204" pitchFamily="34" charset="0"/>
              </a:rPr>
              <a:t>covering on </a:t>
            </a:r>
            <a:r>
              <a:rPr kumimoji="0" lang="en-US" altLang="en-US" sz="1600" b="1" i="0" u="none" strike="noStrike" cap="none" normalizeH="0" baseline="0" dirty="0">
                <a:ln>
                  <a:noFill/>
                </a:ln>
                <a:solidFill>
                  <a:schemeClr val="tx1"/>
                </a:solidFill>
                <a:effectLst/>
                <a:latin typeface="Arial" panose="020B0604020202020204" pitchFamily="34" charset="0"/>
              </a:rPr>
              <a:t>all gaseous detector technologies</a:t>
            </a:r>
            <a:r>
              <a:rPr kumimoji="0" lang="en-US" altLang="en-US" sz="1600" b="0" i="0" u="none" strike="noStrike" cap="none" normalizeH="0" baseline="0" dirty="0">
                <a:ln>
                  <a:noFill/>
                </a:ln>
                <a:solidFill>
                  <a:schemeClr val="tx1"/>
                </a:solidFill>
                <a:effectLst/>
                <a:latin typeface="Arial" panose="020B0604020202020204" pitchFamily="34" charset="0"/>
              </a:rPr>
              <a:t>. This offers several opportunities for inspiration and cross-fertilization, synergies, cooperation, and complementarity between technologies. </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en-US" sz="1600" b="0" i="0" u="none" strike="noStrike" cap="none" normalizeH="0" baseline="0" dirty="0">
              <a:ln>
                <a:noFill/>
              </a:ln>
              <a:solidFill>
                <a:schemeClr val="tx1"/>
              </a:solidFill>
              <a:effectLst/>
              <a:latin typeface="Arial" panose="020B060402020202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1600" b="0" i="0" u="none" strike="noStrike" cap="none" normalizeH="0" baseline="0" dirty="0">
                <a:ln>
                  <a:noFill/>
                </a:ln>
                <a:solidFill>
                  <a:schemeClr val="tx1"/>
                </a:solidFill>
                <a:effectLst/>
                <a:latin typeface="Arial" panose="020B0604020202020204" pitchFamily="34" charset="0"/>
              </a:rPr>
              <a:t>The core </a:t>
            </a:r>
            <a:r>
              <a:rPr kumimoji="0" lang="en-US" altLang="en-US" sz="1600" b="1" i="0" u="none" strike="noStrike" cap="none" normalizeH="0" baseline="0" dirty="0">
                <a:ln>
                  <a:noFill/>
                </a:ln>
                <a:solidFill>
                  <a:schemeClr val="tx1"/>
                </a:solidFill>
                <a:effectLst/>
                <a:latin typeface="Arial" panose="020B0604020202020204" pitchFamily="34" charset="0"/>
              </a:rPr>
              <a:t>R&amp;D framework </a:t>
            </a:r>
            <a:r>
              <a:rPr kumimoji="0" lang="en-US" altLang="en-US" sz="1600" b="0" i="0" u="none" strike="noStrike" cap="none" normalizeH="0" baseline="0" dirty="0">
                <a:ln>
                  <a:noFill/>
                </a:ln>
                <a:solidFill>
                  <a:schemeClr val="tx1"/>
                </a:solidFill>
                <a:effectLst/>
                <a:latin typeface="Arial" panose="020B0604020202020204" pitchFamily="34" charset="0"/>
              </a:rPr>
              <a:t>of DRD1 is based on </a:t>
            </a:r>
            <a:r>
              <a:rPr kumimoji="0" lang="en-US" altLang="en-US" sz="1600" b="1" i="0" u="none" strike="noStrike" cap="none" normalizeH="0" baseline="0" dirty="0">
                <a:ln>
                  <a:noFill/>
                </a:ln>
                <a:solidFill>
                  <a:schemeClr val="tx1"/>
                </a:solidFill>
                <a:effectLst/>
                <a:latin typeface="Arial" panose="020B0604020202020204" pitchFamily="34" charset="0"/>
              </a:rPr>
              <a:t>Working Groups</a:t>
            </a:r>
            <a:r>
              <a:rPr kumimoji="0" lang="en-US" altLang="en-US" sz="1600" b="0" i="0" u="none" strike="noStrike" cap="none" normalizeH="0" baseline="0" dirty="0">
                <a:ln>
                  <a:noFill/>
                </a:ln>
                <a:solidFill>
                  <a:schemeClr val="tx1"/>
                </a:solidFill>
                <a:effectLst/>
                <a:latin typeface="Arial" panose="020B0604020202020204" pitchFamily="34" charset="0"/>
              </a:rPr>
              <a:t>, a very positive experience coming from the past RD51 experience.</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en-US" sz="1600" b="0" i="0" u="none" strike="noStrike" cap="none" normalizeH="0" baseline="0" dirty="0">
              <a:ln>
                <a:noFill/>
              </a:ln>
              <a:solidFill>
                <a:schemeClr val="tx1"/>
              </a:solidFill>
              <a:effectLst/>
              <a:latin typeface="Arial" panose="020B060402020202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1600" b="0" i="0" u="none" strike="noStrike" cap="none" normalizeH="0" baseline="0" dirty="0">
                <a:ln>
                  <a:noFill/>
                </a:ln>
                <a:solidFill>
                  <a:schemeClr val="tx1"/>
                </a:solidFill>
                <a:effectLst/>
                <a:latin typeface="Arial" panose="020B0604020202020204" pitchFamily="34" charset="0"/>
              </a:rPr>
              <a:t>In addition, the required </a:t>
            </a:r>
            <a:r>
              <a:rPr kumimoji="0" lang="en-US" altLang="en-US" sz="1600" b="1" i="0" u="none" strike="noStrike" cap="none" normalizeH="0" baseline="0" dirty="0">
                <a:ln>
                  <a:noFill/>
                </a:ln>
                <a:solidFill>
                  <a:schemeClr val="tx1"/>
                </a:solidFill>
                <a:effectLst/>
                <a:latin typeface="Arial" panose="020B0604020202020204" pitchFamily="34" charset="0"/>
              </a:rPr>
              <a:t>strategic R&amp;D</a:t>
            </a:r>
            <a:r>
              <a:rPr kumimoji="0" lang="en-US" altLang="en-US" sz="1600" b="0" i="0" u="none" strike="noStrike" cap="none" normalizeH="0" baseline="0" dirty="0">
                <a:ln>
                  <a:noFill/>
                </a:ln>
                <a:solidFill>
                  <a:schemeClr val="tx1"/>
                </a:solidFill>
                <a:effectLst/>
                <a:latin typeface="Arial" panose="020B0604020202020204" pitchFamily="34" charset="0"/>
              </a:rPr>
              <a:t> is organized into application-driven </a:t>
            </a:r>
            <a:r>
              <a:rPr kumimoji="0" lang="en-US" altLang="en-US" sz="1600" b="1" i="0" u="none" strike="noStrike" cap="none" normalizeH="0" baseline="0" dirty="0">
                <a:ln>
                  <a:noFill/>
                </a:ln>
                <a:solidFill>
                  <a:schemeClr val="tx1"/>
                </a:solidFill>
                <a:effectLst/>
                <a:latin typeface="Arial" panose="020B0604020202020204" pitchFamily="34" charset="0"/>
              </a:rPr>
              <a:t>Work Packages </a:t>
            </a:r>
            <a:r>
              <a:rPr lang="en-US" altLang="en-US" sz="1600" dirty="0">
                <a:latin typeface="Arial" panose="020B0604020202020204" pitchFamily="34" charset="0"/>
              </a:rPr>
              <a:t>that have been created in view of </a:t>
            </a:r>
            <a:r>
              <a:rPr kumimoji="0" lang="en-US" altLang="en-US" sz="1600" b="1" i="0" u="none" strike="noStrike" cap="none" normalizeH="0" baseline="0" dirty="0">
                <a:ln>
                  <a:noFill/>
                </a:ln>
                <a:solidFill>
                  <a:schemeClr val="tx1"/>
                </a:solidFill>
                <a:effectLst/>
                <a:latin typeface="Arial" panose="020B0604020202020204" pitchFamily="34" charset="0"/>
              </a:rPr>
              <a:t>long-term funding lines</a:t>
            </a:r>
            <a:r>
              <a:rPr kumimoji="0" lang="en-US" altLang="en-US" sz="1600" b="0" i="0" u="none" strike="noStrike" cap="none" normalizeH="0" baseline="0" dirty="0">
                <a:ln>
                  <a:noFill/>
                </a:ln>
                <a:solidFill>
                  <a:schemeClr val="tx1"/>
                </a:solidFill>
                <a:effectLst/>
                <a:latin typeface="Arial" panose="020B0604020202020204" pitchFamily="34" charset="0"/>
              </a:rPr>
              <a:t>. This is a new approach connected to the formation of DRDs, and it is in our interest to exploit it to the fullest.</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lang="en-US" altLang="en-US" sz="1600" dirty="0">
              <a:latin typeface="Arial" panose="020B060402020202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1600" b="0" i="0" u="none" strike="noStrike" cap="none" normalizeH="0" baseline="0" dirty="0">
                <a:ln>
                  <a:noFill/>
                </a:ln>
                <a:solidFill>
                  <a:schemeClr val="tx1"/>
                </a:solidFill>
                <a:effectLst/>
                <a:latin typeface="Arial" panose="020B0604020202020204" pitchFamily="34" charset="0"/>
              </a:rPr>
              <a:t>Even though it is still unclear what will be the impact on our R&amp;D future funding</a:t>
            </a:r>
            <a:r>
              <a:rPr kumimoji="0" lang="en-US" altLang="en-US" sz="1600" b="1" i="0" u="none" strike="noStrike" cap="none" normalizeH="0" baseline="0" dirty="0">
                <a:ln>
                  <a:noFill/>
                </a:ln>
                <a:solidFill>
                  <a:schemeClr val="tx1"/>
                </a:solidFill>
                <a:effectLst/>
                <a:latin typeface="Arial" panose="020B0604020202020204" pitchFamily="34" charset="0"/>
              </a:rPr>
              <a:t>, the R&amp;D framework that we can collaboratively build will undoubtedly support the quality of our research</a:t>
            </a:r>
            <a:r>
              <a:rPr kumimoji="0" lang="en-US" altLang="en-US" sz="1600" b="0" i="0" u="none" strike="noStrike" cap="none" normalizeH="0" baseline="0" dirty="0">
                <a:ln>
                  <a:noFill/>
                </a:ln>
                <a:solidFill>
                  <a:schemeClr val="tx1"/>
                </a:solidFill>
                <a:effectLst/>
                <a:latin typeface="Arial" panose="020B0604020202020204" pitchFamily="34" charset="0"/>
              </a:rPr>
              <a:t>.</a:t>
            </a:r>
            <a:endParaRPr lang="en-US" sz="1600" dirty="0"/>
          </a:p>
        </p:txBody>
      </p:sp>
      <p:sp>
        <p:nvSpPr>
          <p:cNvPr id="3" name="Date Placeholder 2">
            <a:extLst>
              <a:ext uri="{FF2B5EF4-FFF2-40B4-BE49-F238E27FC236}">
                <a16:creationId xmlns:a16="http://schemas.microsoft.com/office/drawing/2014/main" id="{BAA49456-C9FD-24DD-CB24-163FC6A4B570}"/>
              </a:ext>
            </a:extLst>
          </p:cNvPr>
          <p:cNvSpPr>
            <a:spLocks noGrp="1"/>
          </p:cNvSpPr>
          <p:nvPr>
            <p:ph type="dt" sz="half" idx="10"/>
          </p:nvPr>
        </p:nvSpPr>
        <p:spPr/>
        <p:txBody>
          <a:bodyPr/>
          <a:lstStyle/>
          <a:p>
            <a:r>
              <a:rPr lang="en-US"/>
              <a:t>September 11, 2024</a:t>
            </a:r>
            <a:endParaRPr lang="en-US" dirty="0"/>
          </a:p>
        </p:txBody>
      </p:sp>
      <p:sp>
        <p:nvSpPr>
          <p:cNvPr id="4" name="Footer Placeholder 3">
            <a:extLst>
              <a:ext uri="{FF2B5EF4-FFF2-40B4-BE49-F238E27FC236}">
                <a16:creationId xmlns:a16="http://schemas.microsoft.com/office/drawing/2014/main" id="{F9DB0E94-F880-62C3-ABE9-A8934D3C0000}"/>
              </a:ext>
            </a:extLst>
          </p:cNvPr>
          <p:cNvSpPr>
            <a:spLocks noGrp="1"/>
          </p:cNvSpPr>
          <p:nvPr>
            <p:ph type="ftr" sz="quarter" idx="11"/>
          </p:nvPr>
        </p:nvSpPr>
        <p:spPr/>
        <p:txBody>
          <a:bodyPr/>
          <a:lstStyle/>
          <a:p>
            <a:r>
              <a:rPr lang="pt-BR"/>
              <a:t>E. Oliveri, Gaseous Detector R&amp;D, RPC2024, Santiago De Compostela</a:t>
            </a:r>
            <a:endParaRPr lang="en-US" dirty="0"/>
          </a:p>
        </p:txBody>
      </p:sp>
      <p:sp>
        <p:nvSpPr>
          <p:cNvPr id="5" name="Slide Number Placeholder 4">
            <a:extLst>
              <a:ext uri="{FF2B5EF4-FFF2-40B4-BE49-F238E27FC236}">
                <a16:creationId xmlns:a16="http://schemas.microsoft.com/office/drawing/2014/main" id="{C73CE7C4-62AF-9A40-7FE6-30ECD5435D88}"/>
              </a:ext>
            </a:extLst>
          </p:cNvPr>
          <p:cNvSpPr>
            <a:spLocks noGrp="1"/>
          </p:cNvSpPr>
          <p:nvPr>
            <p:ph type="sldNum" sz="quarter" idx="12"/>
          </p:nvPr>
        </p:nvSpPr>
        <p:spPr/>
        <p:txBody>
          <a:bodyPr/>
          <a:lstStyle/>
          <a:p>
            <a:fld id="{36B5EA5A-BC32-A742-B11B-8E7414D5B535}" type="slidenum">
              <a:rPr lang="en-US" smtClean="0"/>
              <a:pPr/>
              <a:t>58</a:t>
            </a:fld>
            <a:endParaRPr lang="en-US" dirty="0"/>
          </a:p>
        </p:txBody>
      </p:sp>
    </p:spTree>
    <p:extLst>
      <p:ext uri="{BB962C8B-B14F-4D97-AF65-F5344CB8AC3E}">
        <p14:creationId xmlns:p14="http://schemas.microsoft.com/office/powerpoint/2010/main" val="264201475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974E92-20C4-0201-1865-B1797E8F75D3}"/>
              </a:ext>
            </a:extLst>
          </p:cNvPr>
          <p:cNvSpPr>
            <a:spLocks noGrp="1"/>
          </p:cNvSpPr>
          <p:nvPr>
            <p:ph type="title"/>
          </p:nvPr>
        </p:nvSpPr>
        <p:spPr/>
        <p:txBody>
          <a:bodyPr/>
          <a:lstStyle/>
          <a:p>
            <a:r>
              <a:rPr lang="en-US" dirty="0"/>
              <a:t>Summary and Conclusion (II)</a:t>
            </a:r>
          </a:p>
        </p:txBody>
      </p:sp>
      <p:sp>
        <p:nvSpPr>
          <p:cNvPr id="8" name="TextBox 7">
            <a:extLst>
              <a:ext uri="{FF2B5EF4-FFF2-40B4-BE49-F238E27FC236}">
                <a16:creationId xmlns:a16="http://schemas.microsoft.com/office/drawing/2014/main" id="{D0C28353-F795-BB6B-DEB0-0EB3BB5C96A5}"/>
              </a:ext>
            </a:extLst>
          </p:cNvPr>
          <p:cNvSpPr txBox="1"/>
          <p:nvPr/>
        </p:nvSpPr>
        <p:spPr>
          <a:xfrm>
            <a:off x="407988" y="1439335"/>
            <a:ext cx="10943477" cy="4431983"/>
          </a:xfrm>
          <a:prstGeom prst="rect">
            <a:avLst/>
          </a:prstGeom>
          <a:noFill/>
        </p:spPr>
        <p:txBody>
          <a:bodyPr wrap="square" lIns="0" tIns="0" rIns="0" bIns="0" rtlCol="0">
            <a:spAutoFit/>
          </a:bodyPr>
          <a:lstStyle/>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1600" b="0" i="0" u="none" strike="noStrike" cap="none" normalizeH="0" baseline="0" dirty="0">
                <a:ln>
                  <a:noFill/>
                </a:ln>
                <a:solidFill>
                  <a:schemeClr val="tx1"/>
                </a:solidFill>
                <a:effectLst/>
                <a:latin typeface="Arial" panose="020B0604020202020204" pitchFamily="34" charset="0"/>
              </a:rPr>
              <a:t>A non exhaustive list of concrete examples of common activities done withing RD51 has been shown.</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lang="en-US" altLang="en-US" sz="1600" dirty="0">
              <a:latin typeface="Arial" panose="020B060402020202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1600" b="0" i="0" u="none" strike="noStrike" cap="none" normalizeH="0" baseline="0" dirty="0">
                <a:ln>
                  <a:noFill/>
                </a:ln>
                <a:solidFill>
                  <a:schemeClr val="tx1"/>
                </a:solidFill>
                <a:effectLst/>
                <a:latin typeface="Arial" panose="020B0604020202020204" pitchFamily="34" charset="0"/>
              </a:rPr>
              <a:t>The R&amp;D framework created by the community and available to the community cover different fields, today we went through examples connected to:</a:t>
            </a:r>
          </a:p>
          <a:p>
            <a:pPr marL="742950" lvl="1" indent="-285750" eaLnBrk="0" fontAlgn="base" hangingPunct="0">
              <a:spcBef>
                <a:spcPct val="0"/>
              </a:spcBef>
              <a:spcAft>
                <a:spcPct val="0"/>
              </a:spcAft>
              <a:buFont typeface="Arial" panose="020B0604020202020204" pitchFamily="34" charset="0"/>
              <a:buChar char="•"/>
            </a:pPr>
            <a:r>
              <a:rPr lang="en-US" sz="1600" dirty="0">
                <a:latin typeface="Arial" panose="020B0604020202020204" pitchFamily="34" charset="0"/>
              </a:rPr>
              <a:t>Modelling and Simulation</a:t>
            </a:r>
          </a:p>
          <a:p>
            <a:pPr marL="742950" lvl="1" indent="-285750" eaLnBrk="0" fontAlgn="base" hangingPunct="0">
              <a:spcBef>
                <a:spcPct val="0"/>
              </a:spcBef>
              <a:spcAft>
                <a:spcPct val="0"/>
              </a:spcAft>
              <a:buFont typeface="Arial" panose="020B0604020202020204" pitchFamily="34" charset="0"/>
              <a:buChar char="•"/>
            </a:pPr>
            <a:r>
              <a:rPr lang="en-US" sz="1600" dirty="0">
                <a:latin typeface="Arial" panose="020B0604020202020204" pitchFamily="34" charset="0"/>
              </a:rPr>
              <a:t>Electronics</a:t>
            </a:r>
          </a:p>
          <a:p>
            <a:pPr marL="742950" lvl="1" indent="-285750" eaLnBrk="0" fontAlgn="base" hangingPunct="0">
              <a:spcBef>
                <a:spcPct val="0"/>
              </a:spcBef>
              <a:spcAft>
                <a:spcPct val="0"/>
              </a:spcAft>
              <a:buFont typeface="Arial" panose="020B0604020202020204" pitchFamily="34" charset="0"/>
              <a:buChar char="•"/>
            </a:pPr>
            <a:r>
              <a:rPr lang="en-US" sz="1600" dirty="0">
                <a:latin typeface="Arial" panose="020B0604020202020204" pitchFamily="34" charset="0"/>
              </a:rPr>
              <a:t>Manufacturing and production</a:t>
            </a:r>
          </a:p>
          <a:p>
            <a:pPr marL="742950" lvl="1" indent="-285750" eaLnBrk="0" fontAlgn="base" hangingPunct="0">
              <a:spcBef>
                <a:spcPct val="0"/>
              </a:spcBef>
              <a:spcAft>
                <a:spcPct val="0"/>
              </a:spcAft>
              <a:buFont typeface="Arial" panose="020B0604020202020204" pitchFamily="34" charset="0"/>
              <a:buChar char="•"/>
            </a:pPr>
            <a:r>
              <a:rPr lang="en-US" sz="1600" dirty="0">
                <a:latin typeface="Arial" panose="020B0604020202020204" pitchFamily="34" charset="0"/>
              </a:rPr>
              <a:t>Common test Facilities</a:t>
            </a:r>
          </a:p>
          <a:p>
            <a:pPr marL="742950" lvl="1" indent="-285750" eaLnBrk="0" fontAlgn="base" hangingPunct="0">
              <a:spcBef>
                <a:spcPct val="0"/>
              </a:spcBef>
              <a:spcAft>
                <a:spcPct val="0"/>
              </a:spcAft>
              <a:buFont typeface="Arial" panose="020B0604020202020204" pitchFamily="34" charset="0"/>
              <a:buChar char="•"/>
            </a:pPr>
            <a:endParaRPr lang="en-US" sz="1600" dirty="0">
              <a:latin typeface="Arial" panose="020B0604020202020204" pitchFamily="34" charset="0"/>
            </a:endParaRPr>
          </a:p>
          <a:p>
            <a:pPr marL="285750" indent="-285750" eaLnBrk="0" fontAlgn="base" hangingPunct="0">
              <a:spcBef>
                <a:spcPct val="0"/>
              </a:spcBef>
              <a:spcAft>
                <a:spcPct val="0"/>
              </a:spcAft>
              <a:buFont typeface="Arial" panose="020B0604020202020204" pitchFamily="34" charset="0"/>
              <a:buChar char="•"/>
            </a:pPr>
            <a:r>
              <a:rPr lang="en-US" sz="1600" dirty="0">
                <a:latin typeface="Arial" panose="020B0604020202020204" pitchFamily="34" charset="0"/>
              </a:rPr>
              <a:t>The support of blues sky and generic R&amp;D through Common Project has been presented emphasizing :</a:t>
            </a:r>
          </a:p>
          <a:p>
            <a:pPr marL="742950" lvl="1" indent="-285750" eaLnBrk="0" fontAlgn="base" hangingPunct="0">
              <a:spcBef>
                <a:spcPct val="0"/>
              </a:spcBef>
              <a:spcAft>
                <a:spcPct val="0"/>
              </a:spcAft>
              <a:buFont typeface="Arial" panose="020B0604020202020204" pitchFamily="34" charset="0"/>
              <a:buChar char="•"/>
            </a:pPr>
            <a:r>
              <a:rPr lang="en-US" sz="1600" dirty="0">
                <a:latin typeface="Arial" panose="020B0604020202020204" pitchFamily="34" charset="0"/>
              </a:rPr>
              <a:t>Clustering of groups</a:t>
            </a:r>
          </a:p>
          <a:p>
            <a:pPr marL="742950" lvl="1" indent="-285750" eaLnBrk="0" fontAlgn="base" hangingPunct="0">
              <a:spcBef>
                <a:spcPct val="0"/>
              </a:spcBef>
              <a:spcAft>
                <a:spcPct val="0"/>
              </a:spcAft>
              <a:buFont typeface="Arial" panose="020B0604020202020204" pitchFamily="34" charset="0"/>
              <a:buChar char="•"/>
            </a:pPr>
            <a:r>
              <a:rPr lang="en-US" sz="1600" dirty="0">
                <a:latin typeface="Arial" panose="020B0604020202020204" pitchFamily="34" charset="0"/>
              </a:rPr>
              <a:t>Basic research and blue-sky activities</a:t>
            </a:r>
          </a:p>
          <a:p>
            <a:pPr marL="742950" lvl="1" indent="-285750" eaLnBrk="0" fontAlgn="base" hangingPunct="0">
              <a:spcBef>
                <a:spcPct val="0"/>
              </a:spcBef>
              <a:spcAft>
                <a:spcPct val="0"/>
              </a:spcAft>
              <a:buFont typeface="Arial" panose="020B0604020202020204" pitchFamily="34" charset="0"/>
              <a:buChar char="•"/>
            </a:pPr>
            <a:r>
              <a:rPr lang="en-US" sz="1600" dirty="0">
                <a:latin typeface="Arial" panose="020B0604020202020204" pitchFamily="34" charset="0"/>
              </a:rPr>
              <a:t>Seed of long terms initiatives</a:t>
            </a:r>
          </a:p>
          <a:p>
            <a:pPr marL="742950" lvl="1" indent="-285750" eaLnBrk="0" fontAlgn="base" hangingPunct="0">
              <a:spcBef>
                <a:spcPct val="0"/>
              </a:spcBef>
              <a:spcAft>
                <a:spcPct val="0"/>
              </a:spcAft>
              <a:buFont typeface="Arial" panose="020B0604020202020204" pitchFamily="34" charset="0"/>
              <a:buChar char="•"/>
            </a:pPr>
            <a:endParaRPr lang="en-US" sz="1600" dirty="0">
              <a:latin typeface="Arial" panose="020B0604020202020204" pitchFamily="34" charset="0"/>
            </a:endParaRPr>
          </a:p>
          <a:p>
            <a:pPr marL="285750" indent="-285750" eaLnBrk="0" fontAlgn="base" hangingPunct="0">
              <a:spcBef>
                <a:spcPct val="0"/>
              </a:spcBef>
              <a:spcAft>
                <a:spcPct val="0"/>
              </a:spcAft>
              <a:buFont typeface="Arial" panose="020B0604020202020204" pitchFamily="34" charset="0"/>
              <a:buChar char="•"/>
            </a:pPr>
            <a:r>
              <a:rPr lang="en-US" sz="1600" dirty="0">
                <a:latin typeface="Arial" panose="020B0604020202020204" pitchFamily="34" charset="0"/>
              </a:rPr>
              <a:t>In the context of Work Packages, Work Package 7 on timing has been presented where RPC and MPGD technologies are addressing the needs of future experiments.  This is a good example were having exchanges between groups and technologies can be beneficial to each research line.</a:t>
            </a:r>
          </a:p>
          <a:p>
            <a:pPr marL="285750" indent="-285750" eaLnBrk="0" fontAlgn="base" hangingPunct="0">
              <a:spcBef>
                <a:spcPct val="0"/>
              </a:spcBef>
              <a:spcAft>
                <a:spcPct val="0"/>
              </a:spcAft>
              <a:buFont typeface="Arial" panose="020B0604020202020204" pitchFamily="34" charset="0"/>
              <a:buChar char="•"/>
            </a:pPr>
            <a:endParaRPr lang="en-US" sz="1600" dirty="0">
              <a:latin typeface="Arial" panose="020B0604020202020204" pitchFamily="34" charset="0"/>
            </a:endParaRPr>
          </a:p>
        </p:txBody>
      </p:sp>
      <p:sp>
        <p:nvSpPr>
          <p:cNvPr id="3" name="Date Placeholder 2">
            <a:extLst>
              <a:ext uri="{FF2B5EF4-FFF2-40B4-BE49-F238E27FC236}">
                <a16:creationId xmlns:a16="http://schemas.microsoft.com/office/drawing/2014/main" id="{D58E9963-3F2D-AE4E-3EBF-730A0D3CC70E}"/>
              </a:ext>
            </a:extLst>
          </p:cNvPr>
          <p:cNvSpPr>
            <a:spLocks noGrp="1"/>
          </p:cNvSpPr>
          <p:nvPr>
            <p:ph type="dt" sz="half" idx="10"/>
          </p:nvPr>
        </p:nvSpPr>
        <p:spPr/>
        <p:txBody>
          <a:bodyPr/>
          <a:lstStyle/>
          <a:p>
            <a:r>
              <a:rPr lang="en-US"/>
              <a:t>September 11, 2024</a:t>
            </a:r>
            <a:endParaRPr lang="en-US" dirty="0"/>
          </a:p>
        </p:txBody>
      </p:sp>
      <p:sp>
        <p:nvSpPr>
          <p:cNvPr id="4" name="Footer Placeholder 3">
            <a:extLst>
              <a:ext uri="{FF2B5EF4-FFF2-40B4-BE49-F238E27FC236}">
                <a16:creationId xmlns:a16="http://schemas.microsoft.com/office/drawing/2014/main" id="{D8F55022-B67D-294B-53C3-4A92B761F640}"/>
              </a:ext>
            </a:extLst>
          </p:cNvPr>
          <p:cNvSpPr>
            <a:spLocks noGrp="1"/>
          </p:cNvSpPr>
          <p:nvPr>
            <p:ph type="ftr" sz="quarter" idx="11"/>
          </p:nvPr>
        </p:nvSpPr>
        <p:spPr/>
        <p:txBody>
          <a:bodyPr/>
          <a:lstStyle/>
          <a:p>
            <a:r>
              <a:rPr lang="pt-BR"/>
              <a:t>E. Oliveri, Gaseous Detector R&amp;D, RPC2024, Santiago De Compostela</a:t>
            </a:r>
            <a:endParaRPr lang="en-US" dirty="0"/>
          </a:p>
        </p:txBody>
      </p:sp>
      <p:sp>
        <p:nvSpPr>
          <p:cNvPr id="5" name="Slide Number Placeholder 4">
            <a:extLst>
              <a:ext uri="{FF2B5EF4-FFF2-40B4-BE49-F238E27FC236}">
                <a16:creationId xmlns:a16="http://schemas.microsoft.com/office/drawing/2014/main" id="{922C9C6F-2A86-C0B6-41DC-29374E2F507E}"/>
              </a:ext>
            </a:extLst>
          </p:cNvPr>
          <p:cNvSpPr>
            <a:spLocks noGrp="1"/>
          </p:cNvSpPr>
          <p:nvPr>
            <p:ph type="sldNum" sz="quarter" idx="12"/>
          </p:nvPr>
        </p:nvSpPr>
        <p:spPr/>
        <p:txBody>
          <a:bodyPr/>
          <a:lstStyle/>
          <a:p>
            <a:fld id="{36B5EA5A-BC32-A742-B11B-8E7414D5B535}" type="slidenum">
              <a:rPr lang="en-US" smtClean="0"/>
              <a:pPr/>
              <a:t>59</a:t>
            </a:fld>
            <a:endParaRPr lang="en-US" dirty="0"/>
          </a:p>
        </p:txBody>
      </p:sp>
    </p:spTree>
    <p:extLst>
      <p:ext uri="{BB962C8B-B14F-4D97-AF65-F5344CB8AC3E}">
        <p14:creationId xmlns:p14="http://schemas.microsoft.com/office/powerpoint/2010/main" val="37835614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E477B6-0E9B-07FB-AC37-897F94308C6E}"/>
              </a:ext>
            </a:extLst>
          </p:cNvPr>
          <p:cNvSpPr>
            <a:spLocks noGrp="1"/>
          </p:cNvSpPr>
          <p:nvPr>
            <p:ph type="title"/>
          </p:nvPr>
        </p:nvSpPr>
        <p:spPr/>
        <p:txBody>
          <a:bodyPr/>
          <a:lstStyle/>
          <a:p>
            <a:r>
              <a:rPr lang="en-US" dirty="0"/>
              <a:t>ECFA </a:t>
            </a:r>
            <a:r>
              <a:rPr lang="en-GB" dirty="0"/>
              <a:t>Detector R&amp;D Roadmap Document</a:t>
            </a:r>
            <a:br>
              <a:rPr lang="en-GB" dirty="0"/>
            </a:br>
            <a:br>
              <a:rPr lang="en-GB" dirty="0"/>
            </a:br>
            <a:endParaRPr lang="en-US" dirty="0"/>
          </a:p>
        </p:txBody>
      </p:sp>
      <p:sp>
        <p:nvSpPr>
          <p:cNvPr id="3" name="Date Placeholder 2">
            <a:extLst>
              <a:ext uri="{FF2B5EF4-FFF2-40B4-BE49-F238E27FC236}">
                <a16:creationId xmlns:a16="http://schemas.microsoft.com/office/drawing/2014/main" id="{C19DE44A-6B21-BD50-1A7C-5A5282213BB3}"/>
              </a:ext>
            </a:extLst>
          </p:cNvPr>
          <p:cNvSpPr>
            <a:spLocks noGrp="1"/>
          </p:cNvSpPr>
          <p:nvPr>
            <p:ph type="dt" sz="half" idx="10"/>
          </p:nvPr>
        </p:nvSpPr>
        <p:spPr/>
        <p:txBody>
          <a:bodyPr/>
          <a:lstStyle/>
          <a:p>
            <a:r>
              <a:rPr lang="en-US"/>
              <a:t>September 11, 2024</a:t>
            </a:r>
            <a:endParaRPr lang="en-US" dirty="0"/>
          </a:p>
        </p:txBody>
      </p:sp>
      <p:sp>
        <p:nvSpPr>
          <p:cNvPr id="4" name="Footer Placeholder 3">
            <a:extLst>
              <a:ext uri="{FF2B5EF4-FFF2-40B4-BE49-F238E27FC236}">
                <a16:creationId xmlns:a16="http://schemas.microsoft.com/office/drawing/2014/main" id="{F60023C7-A94C-7C23-2903-50D10DFA2E1E}"/>
              </a:ext>
            </a:extLst>
          </p:cNvPr>
          <p:cNvSpPr>
            <a:spLocks noGrp="1"/>
          </p:cNvSpPr>
          <p:nvPr>
            <p:ph type="ftr" sz="quarter" idx="11"/>
          </p:nvPr>
        </p:nvSpPr>
        <p:spPr/>
        <p:txBody>
          <a:bodyPr/>
          <a:lstStyle/>
          <a:p>
            <a:r>
              <a:rPr lang="pt-BR"/>
              <a:t>E. Oliveri, Gaseous Detector R&amp;D, RPC2024, Santiago De Compostela</a:t>
            </a:r>
            <a:endParaRPr lang="en-US" dirty="0"/>
          </a:p>
        </p:txBody>
      </p:sp>
      <p:sp>
        <p:nvSpPr>
          <p:cNvPr id="5" name="Slide Number Placeholder 4">
            <a:extLst>
              <a:ext uri="{FF2B5EF4-FFF2-40B4-BE49-F238E27FC236}">
                <a16:creationId xmlns:a16="http://schemas.microsoft.com/office/drawing/2014/main" id="{9B86EFEC-F68D-627D-1E0C-89B1C2F3F59A}"/>
              </a:ext>
            </a:extLst>
          </p:cNvPr>
          <p:cNvSpPr>
            <a:spLocks noGrp="1"/>
          </p:cNvSpPr>
          <p:nvPr>
            <p:ph type="sldNum" sz="quarter" idx="12"/>
          </p:nvPr>
        </p:nvSpPr>
        <p:spPr/>
        <p:txBody>
          <a:bodyPr/>
          <a:lstStyle/>
          <a:p>
            <a:fld id="{36B5EA5A-BC32-A742-B11B-8E7414D5B535}" type="slidenum">
              <a:rPr lang="en-US" smtClean="0"/>
              <a:pPr/>
              <a:t>6</a:t>
            </a:fld>
            <a:endParaRPr lang="en-US" dirty="0"/>
          </a:p>
        </p:txBody>
      </p:sp>
      <p:pic>
        <p:nvPicPr>
          <p:cNvPr id="7" name="Picture 6">
            <a:extLst>
              <a:ext uri="{FF2B5EF4-FFF2-40B4-BE49-F238E27FC236}">
                <a16:creationId xmlns:a16="http://schemas.microsoft.com/office/drawing/2014/main" id="{99F5CF51-2E6D-2233-A2F0-DDBD45E70349}"/>
              </a:ext>
            </a:extLst>
          </p:cNvPr>
          <p:cNvPicPr>
            <a:picLocks noChangeAspect="1"/>
          </p:cNvPicPr>
          <p:nvPr/>
        </p:nvPicPr>
        <p:blipFill rotWithShape="1">
          <a:blip r:embed="rId2"/>
          <a:srcRect t="17795"/>
          <a:stretch/>
        </p:blipFill>
        <p:spPr>
          <a:xfrm>
            <a:off x="6356412" y="1831383"/>
            <a:ext cx="5683174" cy="3430125"/>
          </a:xfrm>
          <a:prstGeom prst="rect">
            <a:avLst/>
          </a:prstGeom>
        </p:spPr>
      </p:pic>
      <p:pic>
        <p:nvPicPr>
          <p:cNvPr id="8" name="Picture 7">
            <a:extLst>
              <a:ext uri="{FF2B5EF4-FFF2-40B4-BE49-F238E27FC236}">
                <a16:creationId xmlns:a16="http://schemas.microsoft.com/office/drawing/2014/main" id="{B72378E7-1997-7650-DECD-4AA6191FE798}"/>
              </a:ext>
            </a:extLst>
          </p:cNvPr>
          <p:cNvPicPr>
            <a:picLocks noChangeAspect="1"/>
          </p:cNvPicPr>
          <p:nvPr/>
        </p:nvPicPr>
        <p:blipFill>
          <a:blip r:embed="rId3"/>
          <a:stretch>
            <a:fillRect/>
          </a:stretch>
        </p:blipFill>
        <p:spPr>
          <a:xfrm>
            <a:off x="78968" y="1084286"/>
            <a:ext cx="6195306" cy="4336714"/>
          </a:xfrm>
          <a:prstGeom prst="rect">
            <a:avLst/>
          </a:prstGeom>
        </p:spPr>
      </p:pic>
      <p:sp>
        <p:nvSpPr>
          <p:cNvPr id="9" name="Rectangle 8">
            <a:extLst>
              <a:ext uri="{FF2B5EF4-FFF2-40B4-BE49-F238E27FC236}">
                <a16:creationId xmlns:a16="http://schemas.microsoft.com/office/drawing/2014/main" id="{1B95BDA1-9A91-91AC-0BA0-E60A220FB808}"/>
              </a:ext>
            </a:extLst>
          </p:cNvPr>
          <p:cNvSpPr/>
          <p:nvPr/>
        </p:nvSpPr>
        <p:spPr>
          <a:xfrm>
            <a:off x="313113" y="5913931"/>
            <a:ext cx="11475687" cy="307777"/>
          </a:xfrm>
          <a:prstGeom prst="rect">
            <a:avLst/>
          </a:prstGeom>
        </p:spPr>
        <p:txBody>
          <a:bodyPr wrap="square">
            <a:spAutoFit/>
          </a:bodyPr>
          <a:lstStyle/>
          <a:p>
            <a:r>
              <a:rPr lang="en-GB" sz="1400" dirty="0"/>
              <a:t>https://cds.cern.ch/record/2784893/files/Synopsis%20of%20the%20ECFA%20Detector%20R&amp;D%20Roadmap.pdf</a:t>
            </a:r>
          </a:p>
        </p:txBody>
      </p:sp>
      <p:sp>
        <p:nvSpPr>
          <p:cNvPr id="10" name="TextBox 9">
            <a:extLst>
              <a:ext uri="{FF2B5EF4-FFF2-40B4-BE49-F238E27FC236}">
                <a16:creationId xmlns:a16="http://schemas.microsoft.com/office/drawing/2014/main" id="{DD0DA184-717E-D719-F8D0-93C4746C68C6}"/>
              </a:ext>
            </a:extLst>
          </p:cNvPr>
          <p:cNvSpPr txBox="1"/>
          <p:nvPr/>
        </p:nvSpPr>
        <p:spPr>
          <a:xfrm>
            <a:off x="10784436" y="154035"/>
            <a:ext cx="1397819" cy="27699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none" lIns="0" tIns="0" rIns="0" bIns="0" rtlCol="0">
            <a:spAutoFit/>
          </a:bodyPr>
          <a:lstStyle>
            <a:defPPr>
              <a:defRPr lang="en-US"/>
            </a:defPPr>
            <a:lvl1pP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dirty="0"/>
              <a:t>October 2021</a:t>
            </a:r>
            <a:endParaRPr lang="en-GB" dirty="0"/>
          </a:p>
        </p:txBody>
      </p:sp>
      <mc:AlternateContent xmlns:mc="http://schemas.openxmlformats.org/markup-compatibility/2006" xmlns:p14="http://schemas.microsoft.com/office/powerpoint/2010/main">
        <mc:Choice Requires="p14">
          <p:contentPart p14:bwMode="auto" r:id="rId4">
            <p14:nvContentPartPr>
              <p14:cNvPr id="11" name="Ink 10">
                <a:extLst>
                  <a:ext uri="{FF2B5EF4-FFF2-40B4-BE49-F238E27FC236}">
                    <a16:creationId xmlns:a16="http://schemas.microsoft.com/office/drawing/2014/main" id="{50F4D885-CE0B-CFED-BBC7-E027260D5B56}"/>
                  </a:ext>
                </a:extLst>
              </p14:cNvPr>
              <p14:cNvContentPartPr/>
              <p14:nvPr/>
            </p14:nvContentPartPr>
            <p14:xfrm>
              <a:off x="636503" y="1835513"/>
              <a:ext cx="3187534" cy="719640"/>
            </p14:xfrm>
          </p:contentPart>
        </mc:Choice>
        <mc:Fallback xmlns="">
          <p:pic>
            <p:nvPicPr>
              <p:cNvPr id="11" name="Ink 10">
                <a:extLst>
                  <a:ext uri="{FF2B5EF4-FFF2-40B4-BE49-F238E27FC236}">
                    <a16:creationId xmlns:a16="http://schemas.microsoft.com/office/drawing/2014/main" id="{50F4D885-CE0B-CFED-BBC7-E027260D5B56}"/>
                  </a:ext>
                </a:extLst>
              </p:cNvPr>
              <p:cNvPicPr/>
              <p:nvPr/>
            </p:nvPicPr>
            <p:blipFill>
              <a:blip r:embed="rId5"/>
              <a:stretch>
                <a:fillRect/>
              </a:stretch>
            </p:blipFill>
            <p:spPr>
              <a:xfrm>
                <a:off x="546511" y="1655873"/>
                <a:ext cx="3367159" cy="1079280"/>
              </a:xfrm>
              <a:prstGeom prst="rect">
                <a:avLst/>
              </a:prstGeom>
            </p:spPr>
          </p:pic>
        </mc:Fallback>
      </mc:AlternateContent>
    </p:spTree>
    <p:extLst>
      <p:ext uri="{BB962C8B-B14F-4D97-AF65-F5344CB8AC3E}">
        <p14:creationId xmlns:p14="http://schemas.microsoft.com/office/powerpoint/2010/main" val="7658096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itle 52">
            <a:extLst>
              <a:ext uri="{FF2B5EF4-FFF2-40B4-BE49-F238E27FC236}">
                <a16:creationId xmlns:a16="http://schemas.microsoft.com/office/drawing/2014/main" id="{B40BEE69-3306-3E55-F3BF-E4E6F8FE5BC0}"/>
              </a:ext>
            </a:extLst>
          </p:cNvPr>
          <p:cNvSpPr>
            <a:spLocks noGrp="1"/>
          </p:cNvSpPr>
          <p:nvPr>
            <p:ph type="title"/>
          </p:nvPr>
        </p:nvSpPr>
        <p:spPr>
          <a:xfrm>
            <a:off x="407987" y="307988"/>
            <a:ext cx="11376025" cy="1065742"/>
          </a:xfrm>
        </p:spPr>
        <p:txBody>
          <a:bodyPr/>
          <a:lstStyle/>
          <a:p>
            <a:r>
              <a:rPr lang="en-US" dirty="0"/>
              <a:t>Summary and Conclusion (III)</a:t>
            </a:r>
          </a:p>
        </p:txBody>
      </p:sp>
      <p:sp>
        <p:nvSpPr>
          <p:cNvPr id="3" name="Date Placeholder 2">
            <a:extLst>
              <a:ext uri="{FF2B5EF4-FFF2-40B4-BE49-F238E27FC236}">
                <a16:creationId xmlns:a16="http://schemas.microsoft.com/office/drawing/2014/main" id="{F57928C1-731B-6C0B-8E0E-CB937ED7AFE5}"/>
              </a:ext>
            </a:extLst>
          </p:cNvPr>
          <p:cNvSpPr>
            <a:spLocks noGrp="1"/>
          </p:cNvSpPr>
          <p:nvPr>
            <p:ph type="dt" sz="half" idx="10"/>
          </p:nvPr>
        </p:nvSpPr>
        <p:spPr/>
        <p:txBody>
          <a:bodyPr/>
          <a:lstStyle/>
          <a:p>
            <a:r>
              <a:rPr lang="en-US"/>
              <a:t>September 11, 2024</a:t>
            </a:r>
            <a:endParaRPr lang="en-US" dirty="0"/>
          </a:p>
        </p:txBody>
      </p:sp>
      <p:sp>
        <p:nvSpPr>
          <p:cNvPr id="4" name="Footer Placeholder 3">
            <a:extLst>
              <a:ext uri="{FF2B5EF4-FFF2-40B4-BE49-F238E27FC236}">
                <a16:creationId xmlns:a16="http://schemas.microsoft.com/office/drawing/2014/main" id="{E18E00C7-C870-8056-91F6-F58A88FAC47B}"/>
              </a:ext>
            </a:extLst>
          </p:cNvPr>
          <p:cNvSpPr>
            <a:spLocks noGrp="1"/>
          </p:cNvSpPr>
          <p:nvPr>
            <p:ph type="ftr" sz="quarter" idx="11"/>
          </p:nvPr>
        </p:nvSpPr>
        <p:spPr/>
        <p:txBody>
          <a:bodyPr/>
          <a:lstStyle/>
          <a:p>
            <a:r>
              <a:rPr lang="pt-BR"/>
              <a:t>E. Oliveri, Gaseous Detector R&amp;D, RPC2024, Santiago De Compostela</a:t>
            </a:r>
            <a:endParaRPr lang="en-US" dirty="0"/>
          </a:p>
        </p:txBody>
      </p:sp>
      <p:sp>
        <p:nvSpPr>
          <p:cNvPr id="5" name="Slide Number Placeholder 4">
            <a:extLst>
              <a:ext uri="{FF2B5EF4-FFF2-40B4-BE49-F238E27FC236}">
                <a16:creationId xmlns:a16="http://schemas.microsoft.com/office/drawing/2014/main" id="{FA574891-E4C8-2431-4A2E-F7DA60F3F7E6}"/>
              </a:ext>
            </a:extLst>
          </p:cNvPr>
          <p:cNvSpPr>
            <a:spLocks noGrp="1"/>
          </p:cNvSpPr>
          <p:nvPr>
            <p:ph type="sldNum" sz="quarter" idx="12"/>
          </p:nvPr>
        </p:nvSpPr>
        <p:spPr/>
        <p:txBody>
          <a:bodyPr/>
          <a:lstStyle/>
          <a:p>
            <a:fld id="{36B5EA5A-BC32-A742-B11B-8E7414D5B535}" type="slidenum">
              <a:rPr lang="en-US" smtClean="0"/>
              <a:pPr/>
              <a:t>60</a:t>
            </a:fld>
            <a:endParaRPr lang="en-US" dirty="0"/>
          </a:p>
        </p:txBody>
      </p:sp>
      <p:sp>
        <p:nvSpPr>
          <p:cNvPr id="52" name="TextBox 51">
            <a:extLst>
              <a:ext uri="{FF2B5EF4-FFF2-40B4-BE49-F238E27FC236}">
                <a16:creationId xmlns:a16="http://schemas.microsoft.com/office/drawing/2014/main" id="{DB3C80A5-B629-323F-2664-4D61B50E1B6C}"/>
              </a:ext>
            </a:extLst>
          </p:cNvPr>
          <p:cNvSpPr txBox="1"/>
          <p:nvPr/>
        </p:nvSpPr>
        <p:spPr>
          <a:xfrm>
            <a:off x="4884738" y="6097074"/>
            <a:ext cx="2155254" cy="307777"/>
          </a:xfrm>
          <a:prstGeom prst="rect">
            <a:avLst/>
          </a:prstGeom>
          <a:noFill/>
        </p:spPr>
        <p:txBody>
          <a:bodyPr wrap="square">
            <a:spAutoFit/>
          </a:bodyPr>
          <a:lstStyle/>
          <a:p>
            <a:r>
              <a:rPr lang="en-US" sz="1400" dirty="0"/>
              <a:t>https://drd1.web.cern.ch/</a:t>
            </a:r>
          </a:p>
        </p:txBody>
      </p:sp>
      <p:grpSp>
        <p:nvGrpSpPr>
          <p:cNvPr id="2" name="Group 1">
            <a:extLst>
              <a:ext uri="{FF2B5EF4-FFF2-40B4-BE49-F238E27FC236}">
                <a16:creationId xmlns:a16="http://schemas.microsoft.com/office/drawing/2014/main" id="{27FB8D0F-4BF1-7972-E760-D05AE82D4E4A}"/>
              </a:ext>
            </a:extLst>
          </p:cNvPr>
          <p:cNvGrpSpPr/>
          <p:nvPr/>
        </p:nvGrpSpPr>
        <p:grpSpPr>
          <a:xfrm>
            <a:off x="672271" y="1641087"/>
            <a:ext cx="11010938" cy="4454703"/>
            <a:chOff x="116999" y="1290399"/>
            <a:chExt cx="12102500" cy="4762285"/>
          </a:xfrm>
        </p:grpSpPr>
        <p:pic>
          <p:nvPicPr>
            <p:cNvPr id="13" name="Picture 12">
              <a:extLst>
                <a:ext uri="{FF2B5EF4-FFF2-40B4-BE49-F238E27FC236}">
                  <a16:creationId xmlns:a16="http://schemas.microsoft.com/office/drawing/2014/main" id="{04628F62-A87B-066D-93FE-2C30F5386165}"/>
                </a:ext>
              </a:extLst>
            </p:cNvPr>
            <p:cNvPicPr>
              <a:picLocks noChangeAspect="1"/>
            </p:cNvPicPr>
            <p:nvPr/>
          </p:nvPicPr>
          <p:blipFill>
            <a:blip r:embed="rId2"/>
            <a:stretch>
              <a:fillRect/>
            </a:stretch>
          </p:blipFill>
          <p:spPr>
            <a:xfrm>
              <a:off x="116999" y="1336481"/>
              <a:ext cx="3735441" cy="2049709"/>
            </a:xfrm>
            <a:prstGeom prst="rect">
              <a:avLst/>
            </a:prstGeom>
          </p:spPr>
        </p:pic>
        <p:pic>
          <p:nvPicPr>
            <p:cNvPr id="27" name="Picture 26">
              <a:extLst>
                <a:ext uri="{FF2B5EF4-FFF2-40B4-BE49-F238E27FC236}">
                  <a16:creationId xmlns:a16="http://schemas.microsoft.com/office/drawing/2014/main" id="{5B118FEA-FF7D-56FD-8DD3-B98FE2867B8F}"/>
                </a:ext>
              </a:extLst>
            </p:cNvPr>
            <p:cNvPicPr>
              <a:picLocks noChangeAspect="1"/>
            </p:cNvPicPr>
            <p:nvPr/>
          </p:nvPicPr>
          <p:blipFill>
            <a:blip r:embed="rId3"/>
            <a:stretch>
              <a:fillRect/>
            </a:stretch>
          </p:blipFill>
          <p:spPr>
            <a:xfrm>
              <a:off x="4286741" y="1336481"/>
              <a:ext cx="4058142" cy="2230615"/>
            </a:xfrm>
            <a:prstGeom prst="rect">
              <a:avLst/>
            </a:prstGeom>
          </p:spPr>
        </p:pic>
        <p:pic>
          <p:nvPicPr>
            <p:cNvPr id="42" name="Picture 41">
              <a:extLst>
                <a:ext uri="{FF2B5EF4-FFF2-40B4-BE49-F238E27FC236}">
                  <a16:creationId xmlns:a16="http://schemas.microsoft.com/office/drawing/2014/main" id="{B2DABAB7-B315-1715-5494-CA328566E688}"/>
                </a:ext>
              </a:extLst>
            </p:cNvPr>
            <p:cNvPicPr>
              <a:picLocks noChangeAspect="1"/>
            </p:cNvPicPr>
            <p:nvPr/>
          </p:nvPicPr>
          <p:blipFill>
            <a:blip r:embed="rId4"/>
            <a:stretch>
              <a:fillRect/>
            </a:stretch>
          </p:blipFill>
          <p:spPr>
            <a:xfrm>
              <a:off x="3954847" y="3892748"/>
              <a:ext cx="3973086" cy="2110671"/>
            </a:xfrm>
            <a:prstGeom prst="rect">
              <a:avLst/>
            </a:prstGeom>
          </p:spPr>
        </p:pic>
        <p:pic>
          <p:nvPicPr>
            <p:cNvPr id="50" name="Picture 49">
              <a:extLst>
                <a:ext uri="{FF2B5EF4-FFF2-40B4-BE49-F238E27FC236}">
                  <a16:creationId xmlns:a16="http://schemas.microsoft.com/office/drawing/2014/main" id="{E76E3021-DE03-A53A-2E5F-DA5217180C43}"/>
                </a:ext>
              </a:extLst>
            </p:cNvPr>
            <p:cNvPicPr>
              <a:picLocks noChangeAspect="1"/>
            </p:cNvPicPr>
            <p:nvPr/>
          </p:nvPicPr>
          <p:blipFill>
            <a:blip r:embed="rId5"/>
            <a:stretch>
              <a:fillRect/>
            </a:stretch>
          </p:blipFill>
          <p:spPr>
            <a:xfrm>
              <a:off x="8246412" y="3819843"/>
              <a:ext cx="3973087" cy="2135129"/>
            </a:xfrm>
            <a:prstGeom prst="rect">
              <a:avLst/>
            </a:prstGeom>
          </p:spPr>
        </p:pic>
        <p:pic>
          <p:nvPicPr>
            <p:cNvPr id="70" name="Picture 69">
              <a:extLst>
                <a:ext uri="{FF2B5EF4-FFF2-40B4-BE49-F238E27FC236}">
                  <a16:creationId xmlns:a16="http://schemas.microsoft.com/office/drawing/2014/main" id="{9FCFAEE7-6593-BB76-EFC7-D23E765E1FF9}"/>
                </a:ext>
              </a:extLst>
            </p:cNvPr>
            <p:cNvPicPr>
              <a:picLocks noChangeAspect="1"/>
            </p:cNvPicPr>
            <p:nvPr/>
          </p:nvPicPr>
          <p:blipFill>
            <a:blip r:embed="rId6"/>
            <a:stretch>
              <a:fillRect/>
            </a:stretch>
          </p:blipFill>
          <p:spPr>
            <a:xfrm>
              <a:off x="420959" y="3857934"/>
              <a:ext cx="3127519" cy="2194750"/>
            </a:xfrm>
            <a:prstGeom prst="rect">
              <a:avLst/>
            </a:prstGeom>
          </p:spPr>
        </p:pic>
        <p:pic>
          <p:nvPicPr>
            <p:cNvPr id="74" name="Picture 73">
              <a:extLst>
                <a:ext uri="{FF2B5EF4-FFF2-40B4-BE49-F238E27FC236}">
                  <a16:creationId xmlns:a16="http://schemas.microsoft.com/office/drawing/2014/main" id="{8C0F2732-7372-B857-7133-706E42FC1B3A}"/>
                </a:ext>
              </a:extLst>
            </p:cNvPr>
            <p:cNvPicPr>
              <a:picLocks noChangeAspect="1"/>
            </p:cNvPicPr>
            <p:nvPr/>
          </p:nvPicPr>
          <p:blipFill>
            <a:blip r:embed="rId7"/>
            <a:stretch>
              <a:fillRect/>
            </a:stretch>
          </p:blipFill>
          <p:spPr>
            <a:xfrm>
              <a:off x="8372302" y="1290399"/>
              <a:ext cx="3475021" cy="2322777"/>
            </a:xfrm>
            <a:prstGeom prst="rect">
              <a:avLst/>
            </a:prstGeom>
          </p:spPr>
        </p:pic>
      </p:grpSp>
      <p:sp>
        <p:nvSpPr>
          <p:cNvPr id="7" name="TextBox 6">
            <a:extLst>
              <a:ext uri="{FF2B5EF4-FFF2-40B4-BE49-F238E27FC236}">
                <a16:creationId xmlns:a16="http://schemas.microsoft.com/office/drawing/2014/main" id="{B89B7452-287A-2C91-E549-51AB30F8DC5D}"/>
              </a:ext>
            </a:extLst>
          </p:cNvPr>
          <p:cNvSpPr txBox="1"/>
          <p:nvPr/>
        </p:nvSpPr>
        <p:spPr>
          <a:xfrm>
            <a:off x="339571" y="932323"/>
            <a:ext cx="11263544" cy="646331"/>
          </a:xfrm>
          <a:prstGeom prst="rect">
            <a:avLst/>
          </a:prstGeom>
          <a:noFill/>
        </p:spPr>
        <p:txBody>
          <a:bodyPr wrap="square">
            <a:spAutoFit/>
          </a:bodyPr>
          <a:lstStyle/>
          <a:p>
            <a:r>
              <a:rPr lang="en-US" sz="1800" dirty="0"/>
              <a:t>Despite formal aspect for DRD1 still to be completed (memorandum of understanding between members and CERN) the activities started….</a:t>
            </a:r>
            <a:endParaRPr lang="en-US" dirty="0"/>
          </a:p>
        </p:txBody>
      </p:sp>
    </p:spTree>
    <p:extLst>
      <p:ext uri="{BB962C8B-B14F-4D97-AF65-F5344CB8AC3E}">
        <p14:creationId xmlns:p14="http://schemas.microsoft.com/office/powerpoint/2010/main" val="205402397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461160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E81F0E-EB0A-717E-58B3-5BE845F00196}"/>
              </a:ext>
            </a:extLst>
          </p:cNvPr>
          <p:cNvSpPr>
            <a:spLocks noGrp="1"/>
          </p:cNvSpPr>
          <p:nvPr>
            <p:ph type="title"/>
          </p:nvPr>
        </p:nvSpPr>
        <p:spPr/>
        <p:txBody>
          <a:bodyPr/>
          <a:lstStyle/>
          <a:p>
            <a:r>
              <a:rPr lang="en-US" dirty="0"/>
              <a:t>backup</a:t>
            </a:r>
          </a:p>
        </p:txBody>
      </p:sp>
      <p:sp>
        <p:nvSpPr>
          <p:cNvPr id="3" name="Text Placeholder 2">
            <a:extLst>
              <a:ext uri="{FF2B5EF4-FFF2-40B4-BE49-F238E27FC236}">
                <a16:creationId xmlns:a16="http://schemas.microsoft.com/office/drawing/2014/main" id="{E2F053CA-5E6B-0C6E-88B3-36B2624880D4}"/>
              </a:ext>
            </a:extLst>
          </p:cNvPr>
          <p:cNvSpPr>
            <a:spLocks noGrp="1"/>
          </p:cNvSpPr>
          <p:nvPr>
            <p:ph type="body" idx="1"/>
          </p:nvPr>
        </p:nvSpPr>
        <p:spPr/>
        <p:txBody>
          <a:bodyPr/>
          <a:lstStyle/>
          <a:p>
            <a:endParaRPr lang="en-US"/>
          </a:p>
        </p:txBody>
      </p:sp>
      <p:sp>
        <p:nvSpPr>
          <p:cNvPr id="4" name="Date Placeholder 3">
            <a:extLst>
              <a:ext uri="{FF2B5EF4-FFF2-40B4-BE49-F238E27FC236}">
                <a16:creationId xmlns:a16="http://schemas.microsoft.com/office/drawing/2014/main" id="{AF74C734-E14A-5BDA-8216-981372F3E511}"/>
              </a:ext>
            </a:extLst>
          </p:cNvPr>
          <p:cNvSpPr>
            <a:spLocks noGrp="1"/>
          </p:cNvSpPr>
          <p:nvPr>
            <p:ph type="dt" sz="half" idx="10"/>
          </p:nvPr>
        </p:nvSpPr>
        <p:spPr/>
        <p:txBody>
          <a:bodyPr/>
          <a:lstStyle/>
          <a:p>
            <a:r>
              <a:rPr lang="en-US"/>
              <a:t>September 11, 2024</a:t>
            </a:r>
            <a:endParaRPr lang="en-US" dirty="0"/>
          </a:p>
        </p:txBody>
      </p:sp>
      <p:sp>
        <p:nvSpPr>
          <p:cNvPr id="5" name="Footer Placeholder 4">
            <a:extLst>
              <a:ext uri="{FF2B5EF4-FFF2-40B4-BE49-F238E27FC236}">
                <a16:creationId xmlns:a16="http://schemas.microsoft.com/office/drawing/2014/main" id="{50CFC18C-03F9-605D-1CDB-2DCF79AF5416}"/>
              </a:ext>
            </a:extLst>
          </p:cNvPr>
          <p:cNvSpPr>
            <a:spLocks noGrp="1"/>
          </p:cNvSpPr>
          <p:nvPr>
            <p:ph type="ftr" sz="quarter" idx="11"/>
          </p:nvPr>
        </p:nvSpPr>
        <p:spPr/>
        <p:txBody>
          <a:bodyPr/>
          <a:lstStyle/>
          <a:p>
            <a:r>
              <a:rPr lang="pt-BR"/>
              <a:t>E. Oliveri, Gaseous Detector R&amp;D, RPC2024, Santiago De Compostela</a:t>
            </a:r>
            <a:endParaRPr lang="en-US" dirty="0"/>
          </a:p>
        </p:txBody>
      </p:sp>
      <p:sp>
        <p:nvSpPr>
          <p:cNvPr id="6" name="Slide Number Placeholder 5">
            <a:extLst>
              <a:ext uri="{FF2B5EF4-FFF2-40B4-BE49-F238E27FC236}">
                <a16:creationId xmlns:a16="http://schemas.microsoft.com/office/drawing/2014/main" id="{A105764E-842F-A597-535C-6899777F05C8}"/>
              </a:ext>
            </a:extLst>
          </p:cNvPr>
          <p:cNvSpPr>
            <a:spLocks noGrp="1"/>
          </p:cNvSpPr>
          <p:nvPr>
            <p:ph type="sldNum" sz="quarter" idx="12"/>
          </p:nvPr>
        </p:nvSpPr>
        <p:spPr/>
        <p:txBody>
          <a:bodyPr/>
          <a:lstStyle/>
          <a:p>
            <a:fld id="{36B5EA5A-BC32-A742-B11B-8E7414D5B535}" type="slidenum">
              <a:rPr lang="en-US" smtClean="0"/>
              <a:pPr/>
              <a:t>62</a:t>
            </a:fld>
            <a:endParaRPr lang="en-US" dirty="0"/>
          </a:p>
        </p:txBody>
      </p:sp>
    </p:spTree>
    <p:extLst>
      <p:ext uri="{BB962C8B-B14F-4D97-AF65-F5344CB8AC3E}">
        <p14:creationId xmlns:p14="http://schemas.microsoft.com/office/powerpoint/2010/main" val="414953378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624757-5F7D-3BAC-330A-8031810E98B5}"/>
              </a:ext>
            </a:extLst>
          </p:cNvPr>
          <p:cNvSpPr>
            <a:spLocks noGrp="1"/>
          </p:cNvSpPr>
          <p:nvPr>
            <p:ph type="title"/>
          </p:nvPr>
        </p:nvSpPr>
        <p:spPr/>
        <p:txBody>
          <a:bodyPr/>
          <a:lstStyle/>
          <a:p>
            <a:r>
              <a:rPr lang="en-US" dirty="0"/>
              <a:t>Detector Requirements at future facilities</a:t>
            </a:r>
          </a:p>
        </p:txBody>
      </p:sp>
      <p:sp>
        <p:nvSpPr>
          <p:cNvPr id="3" name="Text Placeholder 2">
            <a:extLst>
              <a:ext uri="{FF2B5EF4-FFF2-40B4-BE49-F238E27FC236}">
                <a16:creationId xmlns:a16="http://schemas.microsoft.com/office/drawing/2014/main" id="{A3B8FD45-1309-5E2C-562F-211F0B5CAEA8}"/>
              </a:ext>
            </a:extLst>
          </p:cNvPr>
          <p:cNvSpPr>
            <a:spLocks noGrp="1"/>
          </p:cNvSpPr>
          <p:nvPr>
            <p:ph type="body" idx="1"/>
          </p:nvPr>
        </p:nvSpPr>
        <p:spPr/>
        <p:txBody>
          <a:bodyPr/>
          <a:lstStyle/>
          <a:p>
            <a:r>
              <a:rPr lang="en-US" dirty="0"/>
              <a:t>Extracted by ECFA </a:t>
            </a:r>
            <a:r>
              <a:rPr lang="en-GB" dirty="0"/>
              <a:t>Detector R&amp;D Roadmap</a:t>
            </a:r>
            <a:r>
              <a:rPr lang="en-US" dirty="0"/>
              <a:t> </a:t>
            </a:r>
            <a:r>
              <a:rPr lang="en-GB" dirty="0">
                <a:hlinkClick r:id="rId2"/>
              </a:rPr>
              <a:t>10.17181/CERN.XDPL.W2EX</a:t>
            </a:r>
            <a:endParaRPr lang="en-US" dirty="0"/>
          </a:p>
        </p:txBody>
      </p:sp>
      <p:sp>
        <p:nvSpPr>
          <p:cNvPr id="4" name="Date Placeholder 3">
            <a:extLst>
              <a:ext uri="{FF2B5EF4-FFF2-40B4-BE49-F238E27FC236}">
                <a16:creationId xmlns:a16="http://schemas.microsoft.com/office/drawing/2014/main" id="{DC9DEE06-F644-8A5E-586D-7325ADBAD53B}"/>
              </a:ext>
            </a:extLst>
          </p:cNvPr>
          <p:cNvSpPr>
            <a:spLocks noGrp="1"/>
          </p:cNvSpPr>
          <p:nvPr>
            <p:ph type="dt" sz="half" idx="10"/>
          </p:nvPr>
        </p:nvSpPr>
        <p:spPr/>
        <p:txBody>
          <a:bodyPr/>
          <a:lstStyle/>
          <a:p>
            <a:r>
              <a:rPr lang="en-US"/>
              <a:t>September 11, 2024</a:t>
            </a:r>
            <a:endParaRPr lang="en-US" dirty="0"/>
          </a:p>
        </p:txBody>
      </p:sp>
      <p:sp>
        <p:nvSpPr>
          <p:cNvPr id="5" name="Footer Placeholder 4">
            <a:extLst>
              <a:ext uri="{FF2B5EF4-FFF2-40B4-BE49-F238E27FC236}">
                <a16:creationId xmlns:a16="http://schemas.microsoft.com/office/drawing/2014/main" id="{E694660C-8D4D-1452-7E18-B1FB6C5798F4}"/>
              </a:ext>
            </a:extLst>
          </p:cNvPr>
          <p:cNvSpPr>
            <a:spLocks noGrp="1"/>
          </p:cNvSpPr>
          <p:nvPr>
            <p:ph type="ftr" sz="quarter" idx="11"/>
          </p:nvPr>
        </p:nvSpPr>
        <p:spPr/>
        <p:txBody>
          <a:bodyPr/>
          <a:lstStyle/>
          <a:p>
            <a:r>
              <a:rPr lang="pt-BR"/>
              <a:t>E. Oliveri, Gaseous Detector R&amp;D, RPC2024, Santiago De Compostela</a:t>
            </a:r>
            <a:endParaRPr lang="en-US" dirty="0"/>
          </a:p>
        </p:txBody>
      </p:sp>
      <p:sp>
        <p:nvSpPr>
          <p:cNvPr id="6" name="Slide Number Placeholder 5">
            <a:extLst>
              <a:ext uri="{FF2B5EF4-FFF2-40B4-BE49-F238E27FC236}">
                <a16:creationId xmlns:a16="http://schemas.microsoft.com/office/drawing/2014/main" id="{91509665-6608-313A-0DD4-BDA34D0ED810}"/>
              </a:ext>
            </a:extLst>
          </p:cNvPr>
          <p:cNvSpPr>
            <a:spLocks noGrp="1"/>
          </p:cNvSpPr>
          <p:nvPr>
            <p:ph type="sldNum" sz="quarter" idx="12"/>
          </p:nvPr>
        </p:nvSpPr>
        <p:spPr/>
        <p:txBody>
          <a:bodyPr/>
          <a:lstStyle/>
          <a:p>
            <a:fld id="{36B5EA5A-BC32-A742-B11B-8E7414D5B535}" type="slidenum">
              <a:rPr lang="en-US" smtClean="0"/>
              <a:pPr/>
              <a:t>63</a:t>
            </a:fld>
            <a:endParaRPr lang="en-US" dirty="0"/>
          </a:p>
        </p:txBody>
      </p:sp>
    </p:spTree>
    <p:extLst>
      <p:ext uri="{BB962C8B-B14F-4D97-AF65-F5344CB8AC3E}">
        <p14:creationId xmlns:p14="http://schemas.microsoft.com/office/powerpoint/2010/main" val="307483746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DAFF8AB5-FE9C-DCF0-0D94-F43E2283886B}"/>
              </a:ext>
            </a:extLst>
          </p:cNvPr>
          <p:cNvSpPr>
            <a:spLocks noGrp="1"/>
          </p:cNvSpPr>
          <p:nvPr>
            <p:ph type="dt" sz="half" idx="10"/>
          </p:nvPr>
        </p:nvSpPr>
        <p:spPr/>
        <p:txBody>
          <a:bodyPr/>
          <a:lstStyle/>
          <a:p>
            <a:r>
              <a:rPr lang="en-US"/>
              <a:t>September 11, 2024</a:t>
            </a:r>
            <a:endParaRPr lang="en-US" dirty="0"/>
          </a:p>
        </p:txBody>
      </p:sp>
      <p:sp>
        <p:nvSpPr>
          <p:cNvPr id="4" name="Footer Placeholder 3">
            <a:extLst>
              <a:ext uri="{FF2B5EF4-FFF2-40B4-BE49-F238E27FC236}">
                <a16:creationId xmlns:a16="http://schemas.microsoft.com/office/drawing/2014/main" id="{F33FD572-7BDC-CB3A-5783-53957357028C}"/>
              </a:ext>
            </a:extLst>
          </p:cNvPr>
          <p:cNvSpPr>
            <a:spLocks noGrp="1"/>
          </p:cNvSpPr>
          <p:nvPr>
            <p:ph type="ftr" sz="quarter" idx="11"/>
          </p:nvPr>
        </p:nvSpPr>
        <p:spPr/>
        <p:txBody>
          <a:bodyPr/>
          <a:lstStyle/>
          <a:p>
            <a:r>
              <a:rPr lang="pt-BR"/>
              <a:t>E. Oliveri, Gaseous Detector R&amp;D, RPC2024, Santiago De Compostela</a:t>
            </a:r>
            <a:endParaRPr lang="en-US" dirty="0"/>
          </a:p>
        </p:txBody>
      </p:sp>
      <p:sp>
        <p:nvSpPr>
          <p:cNvPr id="5" name="Slide Number Placeholder 4">
            <a:extLst>
              <a:ext uri="{FF2B5EF4-FFF2-40B4-BE49-F238E27FC236}">
                <a16:creationId xmlns:a16="http://schemas.microsoft.com/office/drawing/2014/main" id="{9555243B-D9EB-C170-595C-4CEEB573F56F}"/>
              </a:ext>
            </a:extLst>
          </p:cNvPr>
          <p:cNvSpPr>
            <a:spLocks noGrp="1"/>
          </p:cNvSpPr>
          <p:nvPr>
            <p:ph type="sldNum" sz="quarter" idx="12"/>
          </p:nvPr>
        </p:nvSpPr>
        <p:spPr/>
        <p:txBody>
          <a:bodyPr/>
          <a:lstStyle/>
          <a:p>
            <a:fld id="{36B5EA5A-BC32-A742-B11B-8E7414D5B535}" type="slidenum">
              <a:rPr lang="en-US" smtClean="0"/>
              <a:pPr/>
              <a:t>64</a:t>
            </a:fld>
            <a:endParaRPr lang="en-US" dirty="0"/>
          </a:p>
        </p:txBody>
      </p:sp>
      <p:pic>
        <p:nvPicPr>
          <p:cNvPr id="7" name="Picture 6">
            <a:extLst>
              <a:ext uri="{FF2B5EF4-FFF2-40B4-BE49-F238E27FC236}">
                <a16:creationId xmlns:a16="http://schemas.microsoft.com/office/drawing/2014/main" id="{0295F03A-320D-4567-7B1A-CC405E694414}"/>
              </a:ext>
            </a:extLst>
          </p:cNvPr>
          <p:cNvPicPr>
            <a:picLocks noChangeAspect="1"/>
          </p:cNvPicPr>
          <p:nvPr/>
        </p:nvPicPr>
        <p:blipFill>
          <a:blip r:embed="rId2"/>
          <a:stretch>
            <a:fillRect/>
          </a:stretch>
        </p:blipFill>
        <p:spPr>
          <a:xfrm>
            <a:off x="1145352" y="40367"/>
            <a:ext cx="10098170" cy="6170220"/>
          </a:xfrm>
          <a:prstGeom prst="rect">
            <a:avLst/>
          </a:prstGeom>
        </p:spPr>
      </p:pic>
    </p:spTree>
    <p:extLst>
      <p:ext uri="{BB962C8B-B14F-4D97-AF65-F5344CB8AC3E}">
        <p14:creationId xmlns:p14="http://schemas.microsoft.com/office/powerpoint/2010/main" val="31392960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DAFF8AB5-FE9C-DCF0-0D94-F43E2283886B}"/>
              </a:ext>
            </a:extLst>
          </p:cNvPr>
          <p:cNvSpPr>
            <a:spLocks noGrp="1"/>
          </p:cNvSpPr>
          <p:nvPr>
            <p:ph type="dt" sz="half" idx="10"/>
          </p:nvPr>
        </p:nvSpPr>
        <p:spPr/>
        <p:txBody>
          <a:bodyPr/>
          <a:lstStyle/>
          <a:p>
            <a:r>
              <a:rPr lang="en-US"/>
              <a:t>September 11, 2024</a:t>
            </a:r>
            <a:endParaRPr lang="en-US" dirty="0"/>
          </a:p>
        </p:txBody>
      </p:sp>
      <p:sp>
        <p:nvSpPr>
          <p:cNvPr id="4" name="Footer Placeholder 3">
            <a:extLst>
              <a:ext uri="{FF2B5EF4-FFF2-40B4-BE49-F238E27FC236}">
                <a16:creationId xmlns:a16="http://schemas.microsoft.com/office/drawing/2014/main" id="{F33FD572-7BDC-CB3A-5783-53957357028C}"/>
              </a:ext>
            </a:extLst>
          </p:cNvPr>
          <p:cNvSpPr>
            <a:spLocks noGrp="1"/>
          </p:cNvSpPr>
          <p:nvPr>
            <p:ph type="ftr" sz="quarter" idx="11"/>
          </p:nvPr>
        </p:nvSpPr>
        <p:spPr/>
        <p:txBody>
          <a:bodyPr/>
          <a:lstStyle/>
          <a:p>
            <a:r>
              <a:rPr lang="pt-BR"/>
              <a:t>E. Oliveri, Gaseous Detector R&amp;D, RPC2024, Santiago De Compostela</a:t>
            </a:r>
            <a:endParaRPr lang="en-US" dirty="0"/>
          </a:p>
        </p:txBody>
      </p:sp>
      <p:sp>
        <p:nvSpPr>
          <p:cNvPr id="5" name="Slide Number Placeholder 4">
            <a:extLst>
              <a:ext uri="{FF2B5EF4-FFF2-40B4-BE49-F238E27FC236}">
                <a16:creationId xmlns:a16="http://schemas.microsoft.com/office/drawing/2014/main" id="{9555243B-D9EB-C170-595C-4CEEB573F56F}"/>
              </a:ext>
            </a:extLst>
          </p:cNvPr>
          <p:cNvSpPr>
            <a:spLocks noGrp="1"/>
          </p:cNvSpPr>
          <p:nvPr>
            <p:ph type="sldNum" sz="quarter" idx="12"/>
          </p:nvPr>
        </p:nvSpPr>
        <p:spPr/>
        <p:txBody>
          <a:bodyPr/>
          <a:lstStyle/>
          <a:p>
            <a:fld id="{36B5EA5A-BC32-A742-B11B-8E7414D5B535}" type="slidenum">
              <a:rPr lang="en-US" smtClean="0"/>
              <a:pPr/>
              <a:t>65</a:t>
            </a:fld>
            <a:endParaRPr lang="en-US" dirty="0"/>
          </a:p>
        </p:txBody>
      </p:sp>
      <p:pic>
        <p:nvPicPr>
          <p:cNvPr id="6" name="Picture 5">
            <a:extLst>
              <a:ext uri="{FF2B5EF4-FFF2-40B4-BE49-F238E27FC236}">
                <a16:creationId xmlns:a16="http://schemas.microsoft.com/office/drawing/2014/main" id="{9AAEDB0F-90EF-A933-FD81-02351BDBE6FE}"/>
              </a:ext>
            </a:extLst>
          </p:cNvPr>
          <p:cNvPicPr>
            <a:picLocks noChangeAspect="1"/>
          </p:cNvPicPr>
          <p:nvPr/>
        </p:nvPicPr>
        <p:blipFill>
          <a:blip r:embed="rId2"/>
          <a:stretch>
            <a:fillRect/>
          </a:stretch>
        </p:blipFill>
        <p:spPr>
          <a:xfrm>
            <a:off x="952500" y="874164"/>
            <a:ext cx="9972675" cy="5550829"/>
          </a:xfrm>
          <a:prstGeom prst="rect">
            <a:avLst/>
          </a:prstGeom>
        </p:spPr>
      </p:pic>
    </p:spTree>
    <p:extLst>
      <p:ext uri="{BB962C8B-B14F-4D97-AF65-F5344CB8AC3E}">
        <p14:creationId xmlns:p14="http://schemas.microsoft.com/office/powerpoint/2010/main" val="341460078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DAFF8AB5-FE9C-DCF0-0D94-F43E2283886B}"/>
              </a:ext>
            </a:extLst>
          </p:cNvPr>
          <p:cNvSpPr>
            <a:spLocks noGrp="1"/>
          </p:cNvSpPr>
          <p:nvPr>
            <p:ph type="dt" sz="half" idx="10"/>
          </p:nvPr>
        </p:nvSpPr>
        <p:spPr/>
        <p:txBody>
          <a:bodyPr/>
          <a:lstStyle/>
          <a:p>
            <a:r>
              <a:rPr lang="en-US"/>
              <a:t>September 11, 2024</a:t>
            </a:r>
            <a:endParaRPr lang="en-US" dirty="0"/>
          </a:p>
        </p:txBody>
      </p:sp>
      <p:sp>
        <p:nvSpPr>
          <p:cNvPr id="4" name="Footer Placeholder 3">
            <a:extLst>
              <a:ext uri="{FF2B5EF4-FFF2-40B4-BE49-F238E27FC236}">
                <a16:creationId xmlns:a16="http://schemas.microsoft.com/office/drawing/2014/main" id="{F33FD572-7BDC-CB3A-5783-53957357028C}"/>
              </a:ext>
            </a:extLst>
          </p:cNvPr>
          <p:cNvSpPr>
            <a:spLocks noGrp="1"/>
          </p:cNvSpPr>
          <p:nvPr>
            <p:ph type="ftr" sz="quarter" idx="11"/>
          </p:nvPr>
        </p:nvSpPr>
        <p:spPr/>
        <p:txBody>
          <a:bodyPr/>
          <a:lstStyle/>
          <a:p>
            <a:r>
              <a:rPr lang="pt-BR"/>
              <a:t>E. Oliveri, Gaseous Detector R&amp;D, RPC2024, Santiago De Compostela</a:t>
            </a:r>
            <a:endParaRPr lang="en-US" dirty="0"/>
          </a:p>
        </p:txBody>
      </p:sp>
      <p:sp>
        <p:nvSpPr>
          <p:cNvPr id="5" name="Slide Number Placeholder 4">
            <a:extLst>
              <a:ext uri="{FF2B5EF4-FFF2-40B4-BE49-F238E27FC236}">
                <a16:creationId xmlns:a16="http://schemas.microsoft.com/office/drawing/2014/main" id="{9555243B-D9EB-C170-595C-4CEEB573F56F}"/>
              </a:ext>
            </a:extLst>
          </p:cNvPr>
          <p:cNvSpPr>
            <a:spLocks noGrp="1"/>
          </p:cNvSpPr>
          <p:nvPr>
            <p:ph type="sldNum" sz="quarter" idx="12"/>
          </p:nvPr>
        </p:nvSpPr>
        <p:spPr/>
        <p:txBody>
          <a:bodyPr/>
          <a:lstStyle/>
          <a:p>
            <a:fld id="{36B5EA5A-BC32-A742-B11B-8E7414D5B535}" type="slidenum">
              <a:rPr lang="en-US" smtClean="0"/>
              <a:pPr/>
              <a:t>66</a:t>
            </a:fld>
            <a:endParaRPr lang="en-US" dirty="0"/>
          </a:p>
        </p:txBody>
      </p:sp>
      <p:pic>
        <p:nvPicPr>
          <p:cNvPr id="7" name="Picture 6">
            <a:extLst>
              <a:ext uri="{FF2B5EF4-FFF2-40B4-BE49-F238E27FC236}">
                <a16:creationId xmlns:a16="http://schemas.microsoft.com/office/drawing/2014/main" id="{782C2458-2933-32C0-4B1D-FEEE60833450}"/>
              </a:ext>
            </a:extLst>
          </p:cNvPr>
          <p:cNvPicPr>
            <a:picLocks noChangeAspect="1"/>
          </p:cNvPicPr>
          <p:nvPr/>
        </p:nvPicPr>
        <p:blipFill>
          <a:blip r:embed="rId2"/>
          <a:stretch>
            <a:fillRect/>
          </a:stretch>
        </p:blipFill>
        <p:spPr>
          <a:xfrm>
            <a:off x="907256" y="1181100"/>
            <a:ext cx="10377488" cy="4036146"/>
          </a:xfrm>
          <a:prstGeom prst="rect">
            <a:avLst/>
          </a:prstGeom>
        </p:spPr>
      </p:pic>
    </p:spTree>
    <p:extLst>
      <p:ext uri="{BB962C8B-B14F-4D97-AF65-F5344CB8AC3E}">
        <p14:creationId xmlns:p14="http://schemas.microsoft.com/office/powerpoint/2010/main" val="208332022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DAFF8AB5-FE9C-DCF0-0D94-F43E2283886B}"/>
              </a:ext>
            </a:extLst>
          </p:cNvPr>
          <p:cNvSpPr>
            <a:spLocks noGrp="1"/>
          </p:cNvSpPr>
          <p:nvPr>
            <p:ph type="dt" sz="half" idx="10"/>
          </p:nvPr>
        </p:nvSpPr>
        <p:spPr/>
        <p:txBody>
          <a:bodyPr/>
          <a:lstStyle/>
          <a:p>
            <a:r>
              <a:rPr lang="en-US"/>
              <a:t>September 11, 2024</a:t>
            </a:r>
            <a:endParaRPr lang="en-US" dirty="0"/>
          </a:p>
        </p:txBody>
      </p:sp>
      <p:sp>
        <p:nvSpPr>
          <p:cNvPr id="4" name="Footer Placeholder 3">
            <a:extLst>
              <a:ext uri="{FF2B5EF4-FFF2-40B4-BE49-F238E27FC236}">
                <a16:creationId xmlns:a16="http://schemas.microsoft.com/office/drawing/2014/main" id="{F33FD572-7BDC-CB3A-5783-53957357028C}"/>
              </a:ext>
            </a:extLst>
          </p:cNvPr>
          <p:cNvSpPr>
            <a:spLocks noGrp="1"/>
          </p:cNvSpPr>
          <p:nvPr>
            <p:ph type="ftr" sz="quarter" idx="11"/>
          </p:nvPr>
        </p:nvSpPr>
        <p:spPr/>
        <p:txBody>
          <a:bodyPr/>
          <a:lstStyle/>
          <a:p>
            <a:r>
              <a:rPr lang="pt-BR"/>
              <a:t>E. Oliveri, Gaseous Detector R&amp;D, RPC2024, Santiago De Compostela</a:t>
            </a:r>
            <a:endParaRPr lang="en-US" dirty="0"/>
          </a:p>
        </p:txBody>
      </p:sp>
      <p:sp>
        <p:nvSpPr>
          <p:cNvPr id="5" name="Slide Number Placeholder 4">
            <a:extLst>
              <a:ext uri="{FF2B5EF4-FFF2-40B4-BE49-F238E27FC236}">
                <a16:creationId xmlns:a16="http://schemas.microsoft.com/office/drawing/2014/main" id="{9555243B-D9EB-C170-595C-4CEEB573F56F}"/>
              </a:ext>
            </a:extLst>
          </p:cNvPr>
          <p:cNvSpPr>
            <a:spLocks noGrp="1"/>
          </p:cNvSpPr>
          <p:nvPr>
            <p:ph type="sldNum" sz="quarter" idx="12"/>
          </p:nvPr>
        </p:nvSpPr>
        <p:spPr/>
        <p:txBody>
          <a:bodyPr/>
          <a:lstStyle/>
          <a:p>
            <a:fld id="{36B5EA5A-BC32-A742-B11B-8E7414D5B535}" type="slidenum">
              <a:rPr lang="en-US" smtClean="0"/>
              <a:pPr/>
              <a:t>67</a:t>
            </a:fld>
            <a:endParaRPr lang="en-US" dirty="0"/>
          </a:p>
        </p:txBody>
      </p:sp>
      <p:pic>
        <p:nvPicPr>
          <p:cNvPr id="6" name="Picture 5">
            <a:extLst>
              <a:ext uri="{FF2B5EF4-FFF2-40B4-BE49-F238E27FC236}">
                <a16:creationId xmlns:a16="http://schemas.microsoft.com/office/drawing/2014/main" id="{F700720C-8C37-36DB-A024-D1B5C0A43F19}"/>
              </a:ext>
            </a:extLst>
          </p:cNvPr>
          <p:cNvPicPr>
            <a:picLocks noChangeAspect="1"/>
          </p:cNvPicPr>
          <p:nvPr/>
        </p:nvPicPr>
        <p:blipFill>
          <a:blip r:embed="rId2"/>
          <a:stretch>
            <a:fillRect/>
          </a:stretch>
        </p:blipFill>
        <p:spPr>
          <a:xfrm>
            <a:off x="1433513" y="125032"/>
            <a:ext cx="9063038" cy="3991456"/>
          </a:xfrm>
          <a:prstGeom prst="rect">
            <a:avLst/>
          </a:prstGeom>
        </p:spPr>
      </p:pic>
      <p:pic>
        <p:nvPicPr>
          <p:cNvPr id="9" name="Picture 8">
            <a:extLst>
              <a:ext uri="{FF2B5EF4-FFF2-40B4-BE49-F238E27FC236}">
                <a16:creationId xmlns:a16="http://schemas.microsoft.com/office/drawing/2014/main" id="{F68229B8-A343-18A2-50BE-C297A17E0B34}"/>
              </a:ext>
            </a:extLst>
          </p:cNvPr>
          <p:cNvPicPr>
            <a:picLocks noChangeAspect="1"/>
          </p:cNvPicPr>
          <p:nvPr/>
        </p:nvPicPr>
        <p:blipFill>
          <a:blip r:embed="rId3"/>
          <a:stretch>
            <a:fillRect/>
          </a:stretch>
        </p:blipFill>
        <p:spPr>
          <a:xfrm>
            <a:off x="1433513" y="4229100"/>
            <a:ext cx="9023523" cy="2015515"/>
          </a:xfrm>
          <a:prstGeom prst="rect">
            <a:avLst/>
          </a:prstGeom>
        </p:spPr>
      </p:pic>
    </p:spTree>
    <p:extLst>
      <p:ext uri="{BB962C8B-B14F-4D97-AF65-F5344CB8AC3E}">
        <p14:creationId xmlns:p14="http://schemas.microsoft.com/office/powerpoint/2010/main" val="266212643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DAFF8AB5-FE9C-DCF0-0D94-F43E2283886B}"/>
              </a:ext>
            </a:extLst>
          </p:cNvPr>
          <p:cNvSpPr>
            <a:spLocks noGrp="1"/>
          </p:cNvSpPr>
          <p:nvPr>
            <p:ph type="dt" sz="half" idx="10"/>
          </p:nvPr>
        </p:nvSpPr>
        <p:spPr/>
        <p:txBody>
          <a:bodyPr/>
          <a:lstStyle/>
          <a:p>
            <a:r>
              <a:rPr lang="en-US"/>
              <a:t>September 11, 2024</a:t>
            </a:r>
            <a:endParaRPr lang="en-US" dirty="0"/>
          </a:p>
        </p:txBody>
      </p:sp>
      <p:sp>
        <p:nvSpPr>
          <p:cNvPr id="4" name="Footer Placeholder 3">
            <a:extLst>
              <a:ext uri="{FF2B5EF4-FFF2-40B4-BE49-F238E27FC236}">
                <a16:creationId xmlns:a16="http://schemas.microsoft.com/office/drawing/2014/main" id="{F33FD572-7BDC-CB3A-5783-53957357028C}"/>
              </a:ext>
            </a:extLst>
          </p:cNvPr>
          <p:cNvSpPr>
            <a:spLocks noGrp="1"/>
          </p:cNvSpPr>
          <p:nvPr>
            <p:ph type="ftr" sz="quarter" idx="11"/>
          </p:nvPr>
        </p:nvSpPr>
        <p:spPr/>
        <p:txBody>
          <a:bodyPr/>
          <a:lstStyle/>
          <a:p>
            <a:r>
              <a:rPr lang="pt-BR"/>
              <a:t>E. Oliveri, Gaseous Detector R&amp;D, RPC2024, Santiago De Compostela</a:t>
            </a:r>
            <a:endParaRPr lang="en-US" dirty="0"/>
          </a:p>
        </p:txBody>
      </p:sp>
      <p:sp>
        <p:nvSpPr>
          <p:cNvPr id="5" name="Slide Number Placeholder 4">
            <a:extLst>
              <a:ext uri="{FF2B5EF4-FFF2-40B4-BE49-F238E27FC236}">
                <a16:creationId xmlns:a16="http://schemas.microsoft.com/office/drawing/2014/main" id="{9555243B-D9EB-C170-595C-4CEEB573F56F}"/>
              </a:ext>
            </a:extLst>
          </p:cNvPr>
          <p:cNvSpPr>
            <a:spLocks noGrp="1"/>
          </p:cNvSpPr>
          <p:nvPr>
            <p:ph type="sldNum" sz="quarter" idx="12"/>
          </p:nvPr>
        </p:nvSpPr>
        <p:spPr/>
        <p:txBody>
          <a:bodyPr/>
          <a:lstStyle/>
          <a:p>
            <a:fld id="{36B5EA5A-BC32-A742-B11B-8E7414D5B535}" type="slidenum">
              <a:rPr lang="en-US" smtClean="0"/>
              <a:pPr/>
              <a:t>68</a:t>
            </a:fld>
            <a:endParaRPr lang="en-US" dirty="0"/>
          </a:p>
        </p:txBody>
      </p:sp>
      <p:pic>
        <p:nvPicPr>
          <p:cNvPr id="7" name="Picture 6">
            <a:extLst>
              <a:ext uri="{FF2B5EF4-FFF2-40B4-BE49-F238E27FC236}">
                <a16:creationId xmlns:a16="http://schemas.microsoft.com/office/drawing/2014/main" id="{FC24F7B9-E455-F418-6ADC-7ECFA308DFDA}"/>
              </a:ext>
            </a:extLst>
          </p:cNvPr>
          <p:cNvPicPr>
            <a:picLocks noChangeAspect="1"/>
          </p:cNvPicPr>
          <p:nvPr/>
        </p:nvPicPr>
        <p:blipFill>
          <a:blip r:embed="rId2"/>
          <a:stretch>
            <a:fillRect/>
          </a:stretch>
        </p:blipFill>
        <p:spPr>
          <a:xfrm>
            <a:off x="2921699" y="371475"/>
            <a:ext cx="5747530" cy="5695950"/>
          </a:xfrm>
          <a:prstGeom prst="rect">
            <a:avLst/>
          </a:prstGeom>
        </p:spPr>
      </p:pic>
    </p:spTree>
    <p:extLst>
      <p:ext uri="{BB962C8B-B14F-4D97-AF65-F5344CB8AC3E}">
        <p14:creationId xmlns:p14="http://schemas.microsoft.com/office/powerpoint/2010/main" val="22813370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A3EDC2-B917-4C42-3B13-A8BEDFAC3948}"/>
              </a:ext>
            </a:extLst>
          </p:cNvPr>
          <p:cNvSpPr>
            <a:spLocks noGrp="1"/>
          </p:cNvSpPr>
          <p:nvPr>
            <p:ph type="title"/>
          </p:nvPr>
        </p:nvSpPr>
        <p:spPr/>
        <p:txBody>
          <a:bodyPr/>
          <a:lstStyle/>
          <a:p>
            <a:r>
              <a:rPr lang="en-US" dirty="0"/>
              <a:t>General Strategic Recommendation</a:t>
            </a:r>
            <a:br>
              <a:rPr lang="en-GB" dirty="0"/>
            </a:br>
            <a:endParaRPr lang="en-US" dirty="0"/>
          </a:p>
        </p:txBody>
      </p:sp>
      <p:sp>
        <p:nvSpPr>
          <p:cNvPr id="3" name="Date Placeholder 2">
            <a:extLst>
              <a:ext uri="{FF2B5EF4-FFF2-40B4-BE49-F238E27FC236}">
                <a16:creationId xmlns:a16="http://schemas.microsoft.com/office/drawing/2014/main" id="{72B737FF-852A-6491-2AC9-705D12B08A5C}"/>
              </a:ext>
            </a:extLst>
          </p:cNvPr>
          <p:cNvSpPr>
            <a:spLocks noGrp="1"/>
          </p:cNvSpPr>
          <p:nvPr>
            <p:ph type="dt" sz="half" idx="10"/>
          </p:nvPr>
        </p:nvSpPr>
        <p:spPr/>
        <p:txBody>
          <a:bodyPr/>
          <a:lstStyle/>
          <a:p>
            <a:r>
              <a:rPr lang="en-US"/>
              <a:t>September 11, 2024</a:t>
            </a:r>
            <a:endParaRPr lang="en-US" dirty="0"/>
          </a:p>
        </p:txBody>
      </p:sp>
      <p:sp>
        <p:nvSpPr>
          <p:cNvPr id="4" name="Footer Placeholder 3">
            <a:extLst>
              <a:ext uri="{FF2B5EF4-FFF2-40B4-BE49-F238E27FC236}">
                <a16:creationId xmlns:a16="http://schemas.microsoft.com/office/drawing/2014/main" id="{C195D85B-0E39-7803-A037-E4D57A536CF9}"/>
              </a:ext>
            </a:extLst>
          </p:cNvPr>
          <p:cNvSpPr>
            <a:spLocks noGrp="1"/>
          </p:cNvSpPr>
          <p:nvPr>
            <p:ph type="ftr" sz="quarter" idx="11"/>
          </p:nvPr>
        </p:nvSpPr>
        <p:spPr/>
        <p:txBody>
          <a:bodyPr/>
          <a:lstStyle/>
          <a:p>
            <a:r>
              <a:rPr lang="pt-BR"/>
              <a:t>E. Oliveri, Gaseous Detector R&amp;D, RPC2024, Santiago De Compostela</a:t>
            </a:r>
            <a:endParaRPr lang="en-US" dirty="0"/>
          </a:p>
        </p:txBody>
      </p:sp>
      <p:sp>
        <p:nvSpPr>
          <p:cNvPr id="5" name="Slide Number Placeholder 4">
            <a:extLst>
              <a:ext uri="{FF2B5EF4-FFF2-40B4-BE49-F238E27FC236}">
                <a16:creationId xmlns:a16="http://schemas.microsoft.com/office/drawing/2014/main" id="{CBADCEB9-DD05-5AB3-A44A-8A9ED33AD186}"/>
              </a:ext>
            </a:extLst>
          </p:cNvPr>
          <p:cNvSpPr>
            <a:spLocks noGrp="1"/>
          </p:cNvSpPr>
          <p:nvPr>
            <p:ph type="sldNum" sz="quarter" idx="12"/>
          </p:nvPr>
        </p:nvSpPr>
        <p:spPr/>
        <p:txBody>
          <a:bodyPr/>
          <a:lstStyle/>
          <a:p>
            <a:fld id="{36B5EA5A-BC32-A742-B11B-8E7414D5B535}" type="slidenum">
              <a:rPr lang="en-US" smtClean="0"/>
              <a:pPr/>
              <a:t>7</a:t>
            </a:fld>
            <a:endParaRPr lang="en-US" dirty="0"/>
          </a:p>
        </p:txBody>
      </p:sp>
      <p:pic>
        <p:nvPicPr>
          <p:cNvPr id="7" name="Picture 6">
            <a:extLst>
              <a:ext uri="{FF2B5EF4-FFF2-40B4-BE49-F238E27FC236}">
                <a16:creationId xmlns:a16="http://schemas.microsoft.com/office/drawing/2014/main" id="{BE77DC52-82A8-E247-8C41-39E6CAF16283}"/>
              </a:ext>
            </a:extLst>
          </p:cNvPr>
          <p:cNvPicPr>
            <a:picLocks noChangeAspect="1"/>
          </p:cNvPicPr>
          <p:nvPr/>
        </p:nvPicPr>
        <p:blipFill>
          <a:blip r:embed="rId2"/>
          <a:stretch>
            <a:fillRect/>
          </a:stretch>
        </p:blipFill>
        <p:spPr>
          <a:xfrm>
            <a:off x="1819743" y="1164316"/>
            <a:ext cx="7802472" cy="4844189"/>
          </a:xfrm>
          <a:prstGeom prst="rect">
            <a:avLst/>
          </a:prstGeom>
        </p:spPr>
      </p:pic>
      <p:sp>
        <p:nvSpPr>
          <p:cNvPr id="10" name="TextBox 9">
            <a:extLst>
              <a:ext uri="{FF2B5EF4-FFF2-40B4-BE49-F238E27FC236}">
                <a16:creationId xmlns:a16="http://schemas.microsoft.com/office/drawing/2014/main" id="{7C6774EF-CC25-D27E-3F0B-ED25847086D1}"/>
              </a:ext>
            </a:extLst>
          </p:cNvPr>
          <p:cNvSpPr txBox="1"/>
          <p:nvPr/>
        </p:nvSpPr>
        <p:spPr>
          <a:xfrm>
            <a:off x="10784436" y="154035"/>
            <a:ext cx="1397819" cy="27699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none" lIns="0" tIns="0" rIns="0" bIns="0" rtlCol="0">
            <a:spAutoFit/>
          </a:bodyPr>
          <a:lstStyle>
            <a:defPPr>
              <a:defRPr lang="en-US"/>
            </a:defPPr>
            <a:lvl1pP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dirty="0"/>
              <a:t>October 2021</a:t>
            </a:r>
            <a:endParaRPr lang="en-GB" dirty="0"/>
          </a:p>
        </p:txBody>
      </p:sp>
      <mc:AlternateContent xmlns:mc="http://schemas.openxmlformats.org/markup-compatibility/2006" xmlns:p14="http://schemas.microsoft.com/office/powerpoint/2010/main">
        <mc:Choice Requires="p14">
          <p:contentPart p14:bwMode="auto" r:id="rId3">
            <p14:nvContentPartPr>
              <p14:cNvPr id="6" name="Ink 5">
                <a:extLst>
                  <a:ext uri="{FF2B5EF4-FFF2-40B4-BE49-F238E27FC236}">
                    <a16:creationId xmlns:a16="http://schemas.microsoft.com/office/drawing/2014/main" id="{00525072-AF03-8892-4754-BA64742ED820}"/>
                  </a:ext>
                </a:extLst>
              </p14:cNvPr>
              <p14:cNvContentPartPr/>
              <p14:nvPr/>
            </p14:nvContentPartPr>
            <p14:xfrm>
              <a:off x="3142353" y="4410748"/>
              <a:ext cx="6045840" cy="80280"/>
            </p14:xfrm>
          </p:contentPart>
        </mc:Choice>
        <mc:Fallback xmlns="">
          <p:pic>
            <p:nvPicPr>
              <p:cNvPr id="6" name="Ink 5">
                <a:extLst>
                  <a:ext uri="{FF2B5EF4-FFF2-40B4-BE49-F238E27FC236}">
                    <a16:creationId xmlns:a16="http://schemas.microsoft.com/office/drawing/2014/main" id="{00525072-AF03-8892-4754-BA64742ED820}"/>
                  </a:ext>
                </a:extLst>
              </p:cNvPr>
              <p:cNvPicPr/>
              <p:nvPr/>
            </p:nvPicPr>
            <p:blipFill>
              <a:blip r:embed="rId4"/>
              <a:stretch>
                <a:fillRect/>
              </a:stretch>
            </p:blipFill>
            <p:spPr>
              <a:xfrm>
                <a:off x="3088713" y="4302748"/>
                <a:ext cx="6153480" cy="29592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11" name="Ink 10">
                <a:extLst>
                  <a:ext uri="{FF2B5EF4-FFF2-40B4-BE49-F238E27FC236}">
                    <a16:creationId xmlns:a16="http://schemas.microsoft.com/office/drawing/2014/main" id="{F880A6EF-B97E-46D8-E48D-AE91EC2AE006}"/>
                  </a:ext>
                </a:extLst>
              </p14:cNvPr>
              <p14:cNvContentPartPr/>
              <p14:nvPr/>
            </p14:nvContentPartPr>
            <p14:xfrm>
              <a:off x="3151353" y="4652308"/>
              <a:ext cx="5096880" cy="44640"/>
            </p14:xfrm>
          </p:contentPart>
        </mc:Choice>
        <mc:Fallback xmlns="">
          <p:pic>
            <p:nvPicPr>
              <p:cNvPr id="11" name="Ink 10">
                <a:extLst>
                  <a:ext uri="{FF2B5EF4-FFF2-40B4-BE49-F238E27FC236}">
                    <a16:creationId xmlns:a16="http://schemas.microsoft.com/office/drawing/2014/main" id="{F880A6EF-B97E-46D8-E48D-AE91EC2AE006}"/>
                  </a:ext>
                </a:extLst>
              </p:cNvPr>
              <p:cNvPicPr/>
              <p:nvPr/>
            </p:nvPicPr>
            <p:blipFill>
              <a:blip r:embed="rId6"/>
              <a:stretch>
                <a:fillRect/>
              </a:stretch>
            </p:blipFill>
            <p:spPr>
              <a:xfrm>
                <a:off x="3097353" y="4544308"/>
                <a:ext cx="5204520" cy="26028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2" name="Ink 11">
                <a:extLst>
                  <a:ext uri="{FF2B5EF4-FFF2-40B4-BE49-F238E27FC236}">
                    <a16:creationId xmlns:a16="http://schemas.microsoft.com/office/drawing/2014/main" id="{CE101A56-7398-41C0-5300-F29263BFB022}"/>
                  </a:ext>
                </a:extLst>
              </p14:cNvPr>
              <p14:cNvContentPartPr/>
              <p14:nvPr/>
            </p14:nvContentPartPr>
            <p14:xfrm>
              <a:off x="3151353" y="4891348"/>
              <a:ext cx="4983480" cy="81000"/>
            </p14:xfrm>
          </p:contentPart>
        </mc:Choice>
        <mc:Fallback xmlns="">
          <p:pic>
            <p:nvPicPr>
              <p:cNvPr id="12" name="Ink 11">
                <a:extLst>
                  <a:ext uri="{FF2B5EF4-FFF2-40B4-BE49-F238E27FC236}">
                    <a16:creationId xmlns:a16="http://schemas.microsoft.com/office/drawing/2014/main" id="{CE101A56-7398-41C0-5300-F29263BFB022}"/>
                  </a:ext>
                </a:extLst>
              </p:cNvPr>
              <p:cNvPicPr/>
              <p:nvPr/>
            </p:nvPicPr>
            <p:blipFill>
              <a:blip r:embed="rId8"/>
              <a:stretch>
                <a:fillRect/>
              </a:stretch>
            </p:blipFill>
            <p:spPr>
              <a:xfrm>
                <a:off x="3097353" y="4783348"/>
                <a:ext cx="5091120" cy="296640"/>
              </a:xfrm>
              <a:prstGeom prst="rect">
                <a:avLst/>
              </a:prstGeom>
            </p:spPr>
          </p:pic>
        </mc:Fallback>
      </mc:AlternateContent>
    </p:spTree>
    <p:extLst>
      <p:ext uri="{BB962C8B-B14F-4D97-AF65-F5344CB8AC3E}">
        <p14:creationId xmlns:p14="http://schemas.microsoft.com/office/powerpoint/2010/main" val="29474759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CB953E69-2569-6F7E-42DE-D90249409404}"/>
              </a:ext>
            </a:extLst>
          </p:cNvPr>
          <p:cNvSpPr>
            <a:spLocks noGrp="1"/>
          </p:cNvSpPr>
          <p:nvPr>
            <p:ph type="dt" sz="half" idx="10"/>
          </p:nvPr>
        </p:nvSpPr>
        <p:spPr/>
        <p:txBody>
          <a:bodyPr/>
          <a:lstStyle/>
          <a:p>
            <a:r>
              <a:rPr lang="en-US"/>
              <a:t>September 11, 2024</a:t>
            </a:r>
            <a:endParaRPr lang="en-US" dirty="0"/>
          </a:p>
        </p:txBody>
      </p:sp>
      <p:sp>
        <p:nvSpPr>
          <p:cNvPr id="4" name="Footer Placeholder 3">
            <a:extLst>
              <a:ext uri="{FF2B5EF4-FFF2-40B4-BE49-F238E27FC236}">
                <a16:creationId xmlns:a16="http://schemas.microsoft.com/office/drawing/2014/main" id="{3DF6E49A-446A-E080-D978-28487B7BEC53}"/>
              </a:ext>
            </a:extLst>
          </p:cNvPr>
          <p:cNvSpPr>
            <a:spLocks noGrp="1"/>
          </p:cNvSpPr>
          <p:nvPr>
            <p:ph type="ftr" sz="quarter" idx="11"/>
          </p:nvPr>
        </p:nvSpPr>
        <p:spPr/>
        <p:txBody>
          <a:bodyPr/>
          <a:lstStyle/>
          <a:p>
            <a:r>
              <a:rPr lang="pt-BR"/>
              <a:t>E. Oliveri, Gaseous Detector R&amp;D, RPC2024, Santiago De Compostela</a:t>
            </a:r>
            <a:endParaRPr lang="en-US" dirty="0"/>
          </a:p>
        </p:txBody>
      </p:sp>
      <p:sp>
        <p:nvSpPr>
          <p:cNvPr id="5" name="Slide Number Placeholder 4">
            <a:extLst>
              <a:ext uri="{FF2B5EF4-FFF2-40B4-BE49-F238E27FC236}">
                <a16:creationId xmlns:a16="http://schemas.microsoft.com/office/drawing/2014/main" id="{8B837FD5-E6F8-9E70-AFBA-B64F53F30E55}"/>
              </a:ext>
            </a:extLst>
          </p:cNvPr>
          <p:cNvSpPr>
            <a:spLocks noGrp="1"/>
          </p:cNvSpPr>
          <p:nvPr>
            <p:ph type="sldNum" sz="quarter" idx="12"/>
          </p:nvPr>
        </p:nvSpPr>
        <p:spPr/>
        <p:txBody>
          <a:bodyPr/>
          <a:lstStyle/>
          <a:p>
            <a:fld id="{36B5EA5A-BC32-A742-B11B-8E7414D5B535}" type="slidenum">
              <a:rPr lang="en-US" smtClean="0"/>
              <a:pPr/>
              <a:t>8</a:t>
            </a:fld>
            <a:endParaRPr lang="en-US" dirty="0"/>
          </a:p>
        </p:txBody>
      </p:sp>
      <p:sp>
        <p:nvSpPr>
          <p:cNvPr id="6" name="Title 2">
            <a:extLst>
              <a:ext uri="{FF2B5EF4-FFF2-40B4-BE49-F238E27FC236}">
                <a16:creationId xmlns:a16="http://schemas.microsoft.com/office/drawing/2014/main" id="{9868892F-5F04-1F7E-2BDD-F8D85A18602F}"/>
              </a:ext>
            </a:extLst>
          </p:cNvPr>
          <p:cNvSpPr txBox="1">
            <a:spLocks/>
          </p:cNvSpPr>
          <p:nvPr/>
        </p:nvSpPr>
        <p:spPr>
          <a:xfrm>
            <a:off x="357684" y="4803269"/>
            <a:ext cx="10077131" cy="37808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400" dirty="0"/>
              <a:t>GSR 6 – Establish long-term strategic funding programs </a:t>
            </a:r>
            <a:endParaRPr lang="en-GB" sz="2400" dirty="0"/>
          </a:p>
        </p:txBody>
      </p:sp>
      <p:sp>
        <p:nvSpPr>
          <p:cNvPr id="7" name="Rectangle 6">
            <a:extLst>
              <a:ext uri="{FF2B5EF4-FFF2-40B4-BE49-F238E27FC236}">
                <a16:creationId xmlns:a16="http://schemas.microsoft.com/office/drawing/2014/main" id="{C21A7FBE-20FD-4174-C068-EC7085548A79}"/>
              </a:ext>
            </a:extLst>
          </p:cNvPr>
          <p:cNvSpPr/>
          <p:nvPr/>
        </p:nvSpPr>
        <p:spPr>
          <a:xfrm>
            <a:off x="243384" y="5181351"/>
            <a:ext cx="11299327" cy="1061829"/>
          </a:xfrm>
          <a:prstGeom prst="rect">
            <a:avLst/>
          </a:prstGeom>
        </p:spPr>
        <p:txBody>
          <a:bodyPr wrap="square">
            <a:spAutoFit/>
          </a:bodyPr>
          <a:lstStyle/>
          <a:p>
            <a:pPr algn="just">
              <a:lnSpc>
                <a:spcPct val="90000"/>
              </a:lnSpc>
              <a:spcBef>
                <a:spcPts val="1000"/>
              </a:spcBef>
            </a:pPr>
            <a:r>
              <a:rPr lang="en-GB" sz="1400" dirty="0"/>
              <a:t>Linked to rising R&amp;D costs, the need for a critical mass and the decadal timescales for strategic R&amp;D investments needed for the ESPP programmes, there is an urgent need to augment the short-term funding mechanisms, suited for exploratory stages of the R&amp;D cycle, with funding mechanisms better suited to long-term programmes as outlined in GSR 6. The scale of the technical challenges, the long planning horizons and the need to build serious relationships with industrial partners make sustained strategic investment a must, particularly if matching resources are to be leverage</a:t>
            </a:r>
          </a:p>
        </p:txBody>
      </p:sp>
      <p:sp>
        <p:nvSpPr>
          <p:cNvPr id="8" name="Title 2">
            <a:extLst>
              <a:ext uri="{FF2B5EF4-FFF2-40B4-BE49-F238E27FC236}">
                <a16:creationId xmlns:a16="http://schemas.microsoft.com/office/drawing/2014/main" id="{30B09AEE-CDBD-0B03-C559-8F3994AEBD9F}"/>
              </a:ext>
            </a:extLst>
          </p:cNvPr>
          <p:cNvSpPr txBox="1">
            <a:spLocks/>
          </p:cNvSpPr>
          <p:nvPr/>
        </p:nvSpPr>
        <p:spPr>
          <a:xfrm>
            <a:off x="361107" y="2459248"/>
            <a:ext cx="10077131"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400" dirty="0"/>
              <a:t>GSR 5 – Distributed R&amp;D Activities with Centralized Facilities </a:t>
            </a:r>
            <a:endParaRPr lang="en-GB" sz="2400" dirty="0"/>
          </a:p>
        </p:txBody>
      </p:sp>
      <p:sp>
        <p:nvSpPr>
          <p:cNvPr id="9" name="TextBox 8">
            <a:extLst>
              <a:ext uri="{FF2B5EF4-FFF2-40B4-BE49-F238E27FC236}">
                <a16:creationId xmlns:a16="http://schemas.microsoft.com/office/drawing/2014/main" id="{76A24679-F7FA-95E0-5583-667AE60A82BC}"/>
              </a:ext>
            </a:extLst>
          </p:cNvPr>
          <p:cNvSpPr txBox="1"/>
          <p:nvPr/>
        </p:nvSpPr>
        <p:spPr>
          <a:xfrm>
            <a:off x="246807" y="2852257"/>
            <a:ext cx="11299327" cy="1858970"/>
          </a:xfrm>
          <a:prstGeom prst="rect">
            <a:avLst/>
          </a:prstGeom>
        </p:spPr>
        <p:txBody>
          <a:bodyPr wrap="square">
            <a:spAutoFit/>
          </a:bodyPr>
          <a:lstStyle>
            <a:defPPr>
              <a:defRPr lang="en-US"/>
            </a:defPPr>
            <a:lvl1pPr algn="just">
              <a:defRPr sz="1400"/>
            </a:lvl1pPr>
          </a:lstStyle>
          <a:p>
            <a:pPr>
              <a:lnSpc>
                <a:spcPct val="90000"/>
              </a:lnSpc>
              <a:spcBef>
                <a:spcPts val="1000"/>
              </a:spcBef>
            </a:pPr>
            <a:r>
              <a:rPr lang="en-GB" dirty="0"/>
              <a:t>A major concern for the future of several sensor R&amp;D areas (particularly those linked to solid-state devices, microelectronics and on-detector data handling) is that R&amp;D costs to exploit, adapt and further develop cutting-edge technologies are rising much faster than the rate of inflation. Although addressing the niche specifications of particle physics can provide an important vehicle for product development, the field remains by commercial standards a low volume market making it expensive. Increasingly, costs can only be met through a significant pooling of resources, particularly given the growing complexity and degree of specialisation required of those involved in the device design and the need to negotiate as a larger-scale organisation. GSR 5 proposes a solution to achieving the required critical mass through a network of national hubs which, while improving focus and cost-effectiveness, would still allow a vibrant research base in individual smaller institutes and university departments</a:t>
            </a:r>
          </a:p>
          <a:p>
            <a:endParaRPr lang="en-GB" dirty="0"/>
          </a:p>
        </p:txBody>
      </p:sp>
      <p:sp>
        <p:nvSpPr>
          <p:cNvPr id="10" name="Content Placeholder 1">
            <a:extLst>
              <a:ext uri="{FF2B5EF4-FFF2-40B4-BE49-F238E27FC236}">
                <a16:creationId xmlns:a16="http://schemas.microsoft.com/office/drawing/2014/main" id="{538EB19A-4EFF-BE96-51F2-E062ED63C9FF}"/>
              </a:ext>
            </a:extLst>
          </p:cNvPr>
          <p:cNvSpPr txBox="1">
            <a:spLocks/>
          </p:cNvSpPr>
          <p:nvPr/>
        </p:nvSpPr>
        <p:spPr>
          <a:xfrm>
            <a:off x="361107" y="1007041"/>
            <a:ext cx="11087943" cy="1577868"/>
          </a:xfrm>
          <a:prstGeom prst="rect">
            <a:avLst/>
          </a:prstGeom>
        </p:spPr>
        <p:txBody>
          <a:bodyPr wrap="square">
            <a:sp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just"/>
            <a:r>
              <a:rPr lang="en-GB" sz="1400" b="0" dirty="0">
                <a:solidFill>
                  <a:schemeClr val="tx1"/>
                </a:solidFill>
              </a:rPr>
              <a:t>In some, but not all, areas of generic detector R&amp;D, community-led collaborations provide vital fora for exchange of ideas and pooling of resources, thereby minimising duplication of effort. This ecosystem, which originally sprung from a CERN initiative around the challenges of detectors for the LHC and has evolved over three decades, has proved to be very effective and has also spawned a number of collaborations not linked to the original CERN structures. Within GSR 4, it is proposed to significantly refresh the structures and processes for the creation and peer-reviewing of such R&amp;D collaborations, encouraging CERN and the other national laboratories to actively assist in catalysing this transformation</a:t>
            </a:r>
          </a:p>
          <a:p>
            <a:pPr algn="just"/>
            <a:endParaRPr lang="en-GB" sz="1400" b="0" dirty="0">
              <a:solidFill>
                <a:schemeClr val="tx1"/>
              </a:solidFill>
            </a:endParaRPr>
          </a:p>
        </p:txBody>
      </p:sp>
      <p:sp>
        <p:nvSpPr>
          <p:cNvPr id="11" name="Title 2">
            <a:extLst>
              <a:ext uri="{FF2B5EF4-FFF2-40B4-BE49-F238E27FC236}">
                <a16:creationId xmlns:a16="http://schemas.microsoft.com/office/drawing/2014/main" id="{42C102E7-C9A3-0A36-B480-66DC303751C5}"/>
              </a:ext>
            </a:extLst>
          </p:cNvPr>
          <p:cNvSpPr txBox="1">
            <a:spLocks/>
          </p:cNvSpPr>
          <p:nvPr/>
        </p:nvSpPr>
        <p:spPr>
          <a:xfrm>
            <a:off x="341742" y="540257"/>
            <a:ext cx="11376025" cy="466784"/>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GB" sz="2400" dirty="0"/>
              <a:t>GSR 4 - International coordination and organisation of R&amp;D activities</a:t>
            </a:r>
          </a:p>
        </p:txBody>
      </p:sp>
      <mc:AlternateContent xmlns:mc="http://schemas.openxmlformats.org/markup-compatibility/2006" xmlns:p14="http://schemas.microsoft.com/office/powerpoint/2010/main">
        <mc:Choice Requires="p14">
          <p:contentPart p14:bwMode="auto" r:id="rId2">
            <p14:nvContentPartPr>
              <p14:cNvPr id="12" name="Ink 11">
                <a:extLst>
                  <a:ext uri="{FF2B5EF4-FFF2-40B4-BE49-F238E27FC236}">
                    <a16:creationId xmlns:a16="http://schemas.microsoft.com/office/drawing/2014/main" id="{F2E12AB9-A1A6-83CC-75E2-6C41B7B48286}"/>
                  </a:ext>
                </a:extLst>
              </p14:cNvPr>
              <p14:cNvContentPartPr/>
              <p14:nvPr/>
            </p14:nvContentPartPr>
            <p14:xfrm>
              <a:off x="4678113" y="1099828"/>
              <a:ext cx="6683040" cy="100080"/>
            </p14:xfrm>
          </p:contentPart>
        </mc:Choice>
        <mc:Fallback xmlns="">
          <p:pic>
            <p:nvPicPr>
              <p:cNvPr id="12" name="Ink 11">
                <a:extLst>
                  <a:ext uri="{FF2B5EF4-FFF2-40B4-BE49-F238E27FC236}">
                    <a16:creationId xmlns:a16="http://schemas.microsoft.com/office/drawing/2014/main" id="{F2E12AB9-A1A6-83CC-75E2-6C41B7B48286}"/>
                  </a:ext>
                </a:extLst>
              </p:cNvPr>
              <p:cNvPicPr/>
              <p:nvPr/>
            </p:nvPicPr>
            <p:blipFill>
              <a:blip r:embed="rId3"/>
              <a:stretch>
                <a:fillRect/>
              </a:stretch>
            </p:blipFill>
            <p:spPr>
              <a:xfrm>
                <a:off x="4624473" y="991828"/>
                <a:ext cx="6790680" cy="31572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13" name="Ink 12">
                <a:extLst>
                  <a:ext uri="{FF2B5EF4-FFF2-40B4-BE49-F238E27FC236}">
                    <a16:creationId xmlns:a16="http://schemas.microsoft.com/office/drawing/2014/main" id="{33CCF462-74E5-9373-5ABB-DC7F552125E1}"/>
                  </a:ext>
                </a:extLst>
              </p14:cNvPr>
              <p14:cNvContentPartPr/>
              <p14:nvPr/>
            </p14:nvContentPartPr>
            <p14:xfrm>
              <a:off x="496713" y="1330588"/>
              <a:ext cx="3887640" cy="46080"/>
            </p14:xfrm>
          </p:contentPart>
        </mc:Choice>
        <mc:Fallback xmlns="">
          <p:pic>
            <p:nvPicPr>
              <p:cNvPr id="13" name="Ink 12">
                <a:extLst>
                  <a:ext uri="{FF2B5EF4-FFF2-40B4-BE49-F238E27FC236}">
                    <a16:creationId xmlns:a16="http://schemas.microsoft.com/office/drawing/2014/main" id="{33CCF462-74E5-9373-5ABB-DC7F552125E1}"/>
                  </a:ext>
                </a:extLst>
              </p:cNvPr>
              <p:cNvPicPr/>
              <p:nvPr/>
            </p:nvPicPr>
            <p:blipFill>
              <a:blip r:embed="rId5"/>
              <a:stretch>
                <a:fillRect/>
              </a:stretch>
            </p:blipFill>
            <p:spPr>
              <a:xfrm>
                <a:off x="442713" y="1222948"/>
                <a:ext cx="3995280" cy="26172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14" name="Ink 13">
                <a:extLst>
                  <a:ext uri="{FF2B5EF4-FFF2-40B4-BE49-F238E27FC236}">
                    <a16:creationId xmlns:a16="http://schemas.microsoft.com/office/drawing/2014/main" id="{D7D7CE23-D6CF-E542-6BBD-C8AECFC913FA}"/>
                  </a:ext>
                </a:extLst>
              </p14:cNvPr>
              <p14:cNvContentPartPr/>
              <p14:nvPr/>
            </p14:nvContentPartPr>
            <p14:xfrm>
              <a:off x="5769993" y="3887668"/>
              <a:ext cx="5709240" cy="81360"/>
            </p14:xfrm>
          </p:contentPart>
        </mc:Choice>
        <mc:Fallback xmlns="">
          <p:pic>
            <p:nvPicPr>
              <p:cNvPr id="14" name="Ink 13">
                <a:extLst>
                  <a:ext uri="{FF2B5EF4-FFF2-40B4-BE49-F238E27FC236}">
                    <a16:creationId xmlns:a16="http://schemas.microsoft.com/office/drawing/2014/main" id="{D7D7CE23-D6CF-E542-6BBD-C8AECFC913FA}"/>
                  </a:ext>
                </a:extLst>
              </p:cNvPr>
              <p:cNvPicPr/>
              <p:nvPr/>
            </p:nvPicPr>
            <p:blipFill>
              <a:blip r:embed="rId7"/>
              <a:stretch>
                <a:fillRect/>
              </a:stretch>
            </p:blipFill>
            <p:spPr>
              <a:xfrm>
                <a:off x="5716353" y="3779668"/>
                <a:ext cx="5816880" cy="29700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15" name="Ink 14">
                <a:extLst>
                  <a:ext uri="{FF2B5EF4-FFF2-40B4-BE49-F238E27FC236}">
                    <a16:creationId xmlns:a16="http://schemas.microsoft.com/office/drawing/2014/main" id="{9EA2BF1F-1A93-33ED-502F-7F76E4CEB30A}"/>
                  </a:ext>
                </a:extLst>
              </p14:cNvPr>
              <p14:cNvContentPartPr/>
              <p14:nvPr/>
            </p14:nvContentPartPr>
            <p14:xfrm>
              <a:off x="381513" y="4092148"/>
              <a:ext cx="11105640" cy="115560"/>
            </p14:xfrm>
          </p:contentPart>
        </mc:Choice>
        <mc:Fallback xmlns="">
          <p:pic>
            <p:nvPicPr>
              <p:cNvPr id="15" name="Ink 14">
                <a:extLst>
                  <a:ext uri="{FF2B5EF4-FFF2-40B4-BE49-F238E27FC236}">
                    <a16:creationId xmlns:a16="http://schemas.microsoft.com/office/drawing/2014/main" id="{9EA2BF1F-1A93-33ED-502F-7F76E4CEB30A}"/>
                  </a:ext>
                </a:extLst>
              </p:cNvPr>
              <p:cNvPicPr/>
              <p:nvPr/>
            </p:nvPicPr>
            <p:blipFill>
              <a:blip r:embed="rId9"/>
              <a:stretch>
                <a:fillRect/>
              </a:stretch>
            </p:blipFill>
            <p:spPr>
              <a:xfrm>
                <a:off x="327513" y="3984508"/>
                <a:ext cx="11213280" cy="33120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16" name="Ink 15">
                <a:extLst>
                  <a:ext uri="{FF2B5EF4-FFF2-40B4-BE49-F238E27FC236}">
                    <a16:creationId xmlns:a16="http://schemas.microsoft.com/office/drawing/2014/main" id="{CEAB2ADE-9542-2F92-5AFD-DE12C917F95F}"/>
                  </a:ext>
                </a:extLst>
              </p14:cNvPr>
              <p14:cNvContentPartPr/>
              <p14:nvPr/>
            </p14:nvContentPartPr>
            <p14:xfrm>
              <a:off x="336873" y="4331908"/>
              <a:ext cx="1722240" cy="53280"/>
            </p14:xfrm>
          </p:contentPart>
        </mc:Choice>
        <mc:Fallback xmlns="">
          <p:pic>
            <p:nvPicPr>
              <p:cNvPr id="16" name="Ink 15">
                <a:extLst>
                  <a:ext uri="{FF2B5EF4-FFF2-40B4-BE49-F238E27FC236}">
                    <a16:creationId xmlns:a16="http://schemas.microsoft.com/office/drawing/2014/main" id="{CEAB2ADE-9542-2F92-5AFD-DE12C917F95F}"/>
                  </a:ext>
                </a:extLst>
              </p:cNvPr>
              <p:cNvPicPr/>
              <p:nvPr/>
            </p:nvPicPr>
            <p:blipFill>
              <a:blip r:embed="rId11"/>
              <a:stretch>
                <a:fillRect/>
              </a:stretch>
            </p:blipFill>
            <p:spPr>
              <a:xfrm>
                <a:off x="283233" y="4223908"/>
                <a:ext cx="1829880" cy="26892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17" name="Ink 16">
                <a:extLst>
                  <a:ext uri="{FF2B5EF4-FFF2-40B4-BE49-F238E27FC236}">
                    <a16:creationId xmlns:a16="http://schemas.microsoft.com/office/drawing/2014/main" id="{3F5510F2-DF62-D84C-6060-BEA132D4B9B4}"/>
                  </a:ext>
                </a:extLst>
              </p14:cNvPr>
              <p14:cNvContentPartPr/>
              <p14:nvPr/>
            </p14:nvContentPartPr>
            <p14:xfrm>
              <a:off x="5637153" y="5311828"/>
              <a:ext cx="1565280" cy="32400"/>
            </p14:xfrm>
          </p:contentPart>
        </mc:Choice>
        <mc:Fallback xmlns="">
          <p:pic>
            <p:nvPicPr>
              <p:cNvPr id="17" name="Ink 16">
                <a:extLst>
                  <a:ext uri="{FF2B5EF4-FFF2-40B4-BE49-F238E27FC236}">
                    <a16:creationId xmlns:a16="http://schemas.microsoft.com/office/drawing/2014/main" id="{3F5510F2-DF62-D84C-6060-BEA132D4B9B4}"/>
                  </a:ext>
                </a:extLst>
              </p:cNvPr>
              <p:cNvPicPr/>
              <p:nvPr/>
            </p:nvPicPr>
            <p:blipFill>
              <a:blip r:embed="rId13"/>
              <a:stretch>
                <a:fillRect/>
              </a:stretch>
            </p:blipFill>
            <p:spPr>
              <a:xfrm>
                <a:off x="5583153" y="5203828"/>
                <a:ext cx="1672920" cy="24804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18" name="Ink 17">
                <a:extLst>
                  <a:ext uri="{FF2B5EF4-FFF2-40B4-BE49-F238E27FC236}">
                    <a16:creationId xmlns:a16="http://schemas.microsoft.com/office/drawing/2014/main" id="{EAD9DDB2-F2C2-241B-CE37-666A64BC48DA}"/>
                  </a:ext>
                </a:extLst>
              </p14:cNvPr>
              <p14:cNvContentPartPr/>
              <p14:nvPr/>
            </p14:nvContentPartPr>
            <p14:xfrm>
              <a:off x="336873" y="5673628"/>
              <a:ext cx="4750920" cy="79200"/>
            </p14:xfrm>
          </p:contentPart>
        </mc:Choice>
        <mc:Fallback xmlns="">
          <p:pic>
            <p:nvPicPr>
              <p:cNvPr id="18" name="Ink 17">
                <a:extLst>
                  <a:ext uri="{FF2B5EF4-FFF2-40B4-BE49-F238E27FC236}">
                    <a16:creationId xmlns:a16="http://schemas.microsoft.com/office/drawing/2014/main" id="{EAD9DDB2-F2C2-241B-CE37-666A64BC48DA}"/>
                  </a:ext>
                </a:extLst>
              </p:cNvPr>
              <p:cNvPicPr/>
              <p:nvPr/>
            </p:nvPicPr>
            <p:blipFill>
              <a:blip r:embed="rId15"/>
              <a:stretch>
                <a:fillRect/>
              </a:stretch>
            </p:blipFill>
            <p:spPr>
              <a:xfrm>
                <a:off x="283233" y="5565988"/>
                <a:ext cx="4858560" cy="294840"/>
              </a:xfrm>
              <a:prstGeom prst="rect">
                <a:avLst/>
              </a:prstGeom>
            </p:spPr>
          </p:pic>
        </mc:Fallback>
      </mc:AlternateContent>
    </p:spTree>
    <p:extLst>
      <p:ext uri="{BB962C8B-B14F-4D97-AF65-F5344CB8AC3E}">
        <p14:creationId xmlns:p14="http://schemas.microsoft.com/office/powerpoint/2010/main" val="2683729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46D97370-7E3E-23C2-42B5-7B18923F89F5}"/>
              </a:ext>
            </a:extLst>
          </p:cNvPr>
          <p:cNvSpPr>
            <a:spLocks noGrp="1"/>
          </p:cNvSpPr>
          <p:nvPr>
            <p:ph type="title"/>
          </p:nvPr>
        </p:nvSpPr>
        <p:spPr/>
        <p:txBody>
          <a:bodyPr/>
          <a:lstStyle/>
          <a:p>
            <a:r>
              <a:rPr lang="en-US" sz="5400" dirty="0"/>
              <a:t>The DRD1 Collaboration on gaseous detector technologies</a:t>
            </a:r>
            <a:br>
              <a:rPr lang="en-US" sz="5400" dirty="0"/>
            </a:br>
            <a:endParaRPr lang="en-US" dirty="0"/>
          </a:p>
        </p:txBody>
      </p:sp>
      <p:sp>
        <p:nvSpPr>
          <p:cNvPr id="8" name="Text Placeholder 7">
            <a:extLst>
              <a:ext uri="{FF2B5EF4-FFF2-40B4-BE49-F238E27FC236}">
                <a16:creationId xmlns:a16="http://schemas.microsoft.com/office/drawing/2014/main" id="{47FB20D1-FB4B-315D-38B1-A07C277FF44D}"/>
              </a:ext>
            </a:extLst>
          </p:cNvPr>
          <p:cNvSpPr>
            <a:spLocks noGrp="1"/>
          </p:cNvSpPr>
          <p:nvPr>
            <p:ph type="body" idx="1"/>
          </p:nvPr>
        </p:nvSpPr>
        <p:spPr/>
        <p:txBody>
          <a:bodyPr>
            <a:normAutofit/>
          </a:bodyPr>
          <a:lstStyle/>
          <a:p>
            <a:pPr algn="just"/>
            <a:r>
              <a:rPr lang="en-GB" sz="2000" b="0" dirty="0"/>
              <a:t>This section will shift the focus to the DRD1 Collaboration, which encompasses a range of gaseous detector technologies, including Micro Pattern Gas Detectors (MPGD), Resistive Plate Chambers (RPC), and wire-based detectors. More than 160 institutes have shown interest in this collaboration, making it one of the largest and more diversified in terms of research activities.</a:t>
            </a:r>
            <a:endParaRPr lang="en-US" sz="2000" b="0" dirty="0"/>
          </a:p>
        </p:txBody>
      </p:sp>
      <p:sp>
        <p:nvSpPr>
          <p:cNvPr id="4" name="Date Placeholder 3">
            <a:extLst>
              <a:ext uri="{FF2B5EF4-FFF2-40B4-BE49-F238E27FC236}">
                <a16:creationId xmlns:a16="http://schemas.microsoft.com/office/drawing/2014/main" id="{7F6C49CA-733D-44BE-F130-CFC80B963ADD}"/>
              </a:ext>
            </a:extLst>
          </p:cNvPr>
          <p:cNvSpPr>
            <a:spLocks noGrp="1"/>
          </p:cNvSpPr>
          <p:nvPr>
            <p:ph type="dt" sz="half" idx="10"/>
          </p:nvPr>
        </p:nvSpPr>
        <p:spPr/>
        <p:txBody>
          <a:bodyPr/>
          <a:lstStyle/>
          <a:p>
            <a:r>
              <a:rPr lang="en-US"/>
              <a:t>September 11, 2024</a:t>
            </a:r>
            <a:endParaRPr lang="en-US" dirty="0"/>
          </a:p>
        </p:txBody>
      </p:sp>
      <p:sp>
        <p:nvSpPr>
          <p:cNvPr id="5" name="Footer Placeholder 4">
            <a:extLst>
              <a:ext uri="{FF2B5EF4-FFF2-40B4-BE49-F238E27FC236}">
                <a16:creationId xmlns:a16="http://schemas.microsoft.com/office/drawing/2014/main" id="{D5DE1462-9D02-2269-67FA-3349B5A5D1FD}"/>
              </a:ext>
            </a:extLst>
          </p:cNvPr>
          <p:cNvSpPr>
            <a:spLocks noGrp="1"/>
          </p:cNvSpPr>
          <p:nvPr>
            <p:ph type="ftr" sz="quarter" idx="11"/>
          </p:nvPr>
        </p:nvSpPr>
        <p:spPr/>
        <p:txBody>
          <a:bodyPr/>
          <a:lstStyle/>
          <a:p>
            <a:r>
              <a:rPr lang="pt-BR"/>
              <a:t>E. Oliveri, Gaseous Detector R&amp;D, RPC2024, Santiago De Compostela</a:t>
            </a:r>
            <a:endParaRPr lang="en-US" dirty="0"/>
          </a:p>
        </p:txBody>
      </p:sp>
      <p:sp>
        <p:nvSpPr>
          <p:cNvPr id="6" name="Slide Number Placeholder 5">
            <a:extLst>
              <a:ext uri="{FF2B5EF4-FFF2-40B4-BE49-F238E27FC236}">
                <a16:creationId xmlns:a16="http://schemas.microsoft.com/office/drawing/2014/main" id="{F08A57E4-E3D0-42D2-86E9-6046385BB580}"/>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Tree>
    <p:extLst>
      <p:ext uri="{BB962C8B-B14F-4D97-AF65-F5344CB8AC3E}">
        <p14:creationId xmlns:p14="http://schemas.microsoft.com/office/powerpoint/2010/main" val="687026795"/>
      </p:ext>
    </p:extLst>
  </p:cSld>
  <p:clrMapOvr>
    <a:masterClrMapping/>
  </p:clrMapOvr>
</p:sld>
</file>

<file path=ppt/theme/theme1.xml><?xml version="1.0" encoding="utf-8"?>
<a:theme xmlns:a="http://schemas.openxmlformats.org/drawingml/2006/main" name="Office Theme">
  <a:themeElements>
    <a:clrScheme name="Custom 17">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_16x9 PPT_v2024.pptx" id="{CF085BE9-E13D-8249-B4F3-B15893DF5078}" vid="{8DC4A9CA-60BF-5142-B3E7-A933F0F95F1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Corporate_16x9 PPT_v2024</Template>
  <TotalTime>7297</TotalTime>
  <Words>5448</Words>
  <Application>Microsoft Office PowerPoint</Application>
  <PresentationFormat>Widescreen</PresentationFormat>
  <Paragraphs>524</Paragraphs>
  <Slides>68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68</vt:i4>
      </vt:variant>
    </vt:vector>
  </HeadingPairs>
  <TitlesOfParts>
    <vt:vector size="74" baseType="lpstr">
      <vt:lpstr>Aptos Narrow</vt:lpstr>
      <vt:lpstr>Arial</vt:lpstr>
      <vt:lpstr>Calibri</vt:lpstr>
      <vt:lpstr>Symbol</vt:lpstr>
      <vt:lpstr>Wingdings</vt:lpstr>
      <vt:lpstr>Office Theme</vt:lpstr>
      <vt:lpstr>Gaseous Detectors R&amp;D,  where do we stand / where do we go</vt:lpstr>
      <vt:lpstr>Outline</vt:lpstr>
      <vt:lpstr>Introduction to the DRDs Collaborations </vt:lpstr>
      <vt:lpstr>European Strategy Update for Particle Physics (ESPPU)</vt:lpstr>
      <vt:lpstr>ECFA Detector R&amp;D Roadmap Document  </vt:lpstr>
      <vt:lpstr>ECFA Detector R&amp;D Roadmap Document  </vt:lpstr>
      <vt:lpstr>General Strategic Recommendation </vt:lpstr>
      <vt:lpstr>PowerPoint Presentation</vt:lpstr>
      <vt:lpstr>The DRD1 Collaboration on gaseous detector technologies </vt:lpstr>
      <vt:lpstr>Detector R&amp;D Themes and Requirements from future experiments</vt:lpstr>
      <vt:lpstr>Requirements for future experiments at future facilities</vt:lpstr>
      <vt:lpstr>PowerPoint Presentation</vt:lpstr>
      <vt:lpstr>DRD1: A very large and diversified set of technologies and solution, a very large and diversified community </vt:lpstr>
      <vt:lpstr>DRD1 Implementation Team (Bottom-up &amp; Inclusive) </vt:lpstr>
      <vt:lpstr>PowerPoint Presentation</vt:lpstr>
      <vt:lpstr>DRD1 Proposal</vt:lpstr>
      <vt:lpstr>Is it worth building all of this?</vt:lpstr>
      <vt:lpstr>Intermezzo (personal thoughts)</vt:lpstr>
      <vt:lpstr>A set of examples based on my experience of collaborative efforts within the RD51 Collaboration</vt:lpstr>
      <vt:lpstr>PowerPoint Presentation</vt:lpstr>
      <vt:lpstr>Let’s start with Modeling and Simulation</vt:lpstr>
      <vt:lpstr>Garfield(++) &amp; Co. </vt:lpstr>
      <vt:lpstr>Garfield(++) &amp; Co.</vt:lpstr>
      <vt:lpstr>Garfield(++) &amp; Co. (I): Keeping together ( and growing) the developers’ team…</vt:lpstr>
      <vt:lpstr>Valorize the work of research groups: the Penning Transfer</vt:lpstr>
      <vt:lpstr>Valorize the work of research groups: Cluster ions (and mobility)</vt:lpstr>
      <vt:lpstr>Electronics</vt:lpstr>
      <vt:lpstr>Electronics for MPGDs: the RD51 Scalable Readout System</vt:lpstr>
      <vt:lpstr>The experience with SRS/APV25</vt:lpstr>
      <vt:lpstr>The experience with SRS/APV25 (CERN Store) </vt:lpstr>
      <vt:lpstr>The after-APV25: the BNL/ATLAS NSW VMM3a FE ASIC (I)</vt:lpstr>
      <vt:lpstr>PowerPoint Presentation</vt:lpstr>
      <vt:lpstr>PowerPoint Presentation</vt:lpstr>
      <vt:lpstr>SRS/VMM3a in test beam</vt:lpstr>
      <vt:lpstr>Manufacturing, the CERN MPT workshop</vt:lpstr>
      <vt:lpstr>PowerPoint Presentation</vt:lpstr>
      <vt:lpstr>MPT Workshop</vt:lpstr>
      <vt:lpstr>MPT/R&amp;D: Resistive MPGD</vt:lpstr>
      <vt:lpstr>MPT/Industrialization: Technology Transfer</vt:lpstr>
      <vt:lpstr>Common Test Facilities</vt:lpstr>
      <vt:lpstr>Test beam At the SPS</vt:lpstr>
      <vt:lpstr>PowerPoint Presentation</vt:lpstr>
      <vt:lpstr>PowerPoint Presentation</vt:lpstr>
      <vt:lpstr>RD51 Common Projects</vt:lpstr>
      <vt:lpstr>Common  Projects</vt:lpstr>
      <vt:lpstr>Common  Projects</vt:lpstr>
      <vt:lpstr>Blue Sky R&amp;D: Study of MPGD performances in liquified noble gases  </vt:lpstr>
      <vt:lpstr>Fundamental measurements: Ion Mobility</vt:lpstr>
      <vt:lpstr>Clustering of groups and acting as a seed for potential long-term collaborations and activities.</vt:lpstr>
      <vt:lpstr>DLC Magnetron Sputtering Machine @ MPT</vt:lpstr>
      <vt:lpstr>Work Packages (Is it worth doing?)</vt:lpstr>
      <vt:lpstr>PowerPoint Presentation</vt:lpstr>
      <vt:lpstr>Work Package 7</vt:lpstr>
      <vt:lpstr>PowerPoint Presentation</vt:lpstr>
      <vt:lpstr>PowerPoint Presentation</vt:lpstr>
      <vt:lpstr>PowerPoint Presentation</vt:lpstr>
      <vt:lpstr>PowerPoint Presentation</vt:lpstr>
      <vt:lpstr>Summary and Conclusion (I)</vt:lpstr>
      <vt:lpstr>Summary and Conclusion (II)</vt:lpstr>
      <vt:lpstr>Summary and Conclusion (III)</vt:lpstr>
      <vt:lpstr>PowerPoint Presentation</vt:lpstr>
      <vt:lpstr>backup</vt:lpstr>
      <vt:lpstr>Detector Requirements at future facilities</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Eraldo Oliveri</dc:creator>
  <cp:lastModifiedBy>Eraldo Oliveri</cp:lastModifiedBy>
  <cp:revision>48</cp:revision>
  <dcterms:created xsi:type="dcterms:W3CDTF">2024-09-01T16:05:12Z</dcterms:created>
  <dcterms:modified xsi:type="dcterms:W3CDTF">2024-09-11T05:54:18Z</dcterms:modified>
</cp:coreProperties>
</file>