
<file path=[Content_Types].xml><?xml version="1.0" encoding="utf-8"?>
<Types xmlns="http://schemas.openxmlformats.org/package/2006/content-types">
  <Default Extension="glb" ContentType="model/gltf.binary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ink/ink1.xml" ContentType="application/inkml+xml"/>
  <Override PartName="/ppt/notesSlides/notesSlide10.xml" ContentType="application/vnd.openxmlformats-officedocument.presentationml.notesSlide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1"/>
  </p:notesMasterIdLst>
  <p:sldIdLst>
    <p:sldId id="478" r:id="rId2"/>
    <p:sldId id="319" r:id="rId3"/>
    <p:sldId id="468" r:id="rId4"/>
    <p:sldId id="396" r:id="rId5"/>
    <p:sldId id="479" r:id="rId6"/>
    <p:sldId id="480" r:id="rId7"/>
    <p:sldId id="481" r:id="rId8"/>
    <p:sldId id="477" r:id="rId9"/>
    <p:sldId id="475" r:id="rId10"/>
    <p:sldId id="364" r:id="rId11"/>
    <p:sldId id="435" r:id="rId12"/>
    <p:sldId id="469" r:id="rId13"/>
    <p:sldId id="441" r:id="rId14"/>
    <p:sldId id="358" r:id="rId15"/>
    <p:sldId id="350" r:id="rId16"/>
    <p:sldId id="439" r:id="rId17"/>
    <p:sldId id="440" r:id="rId18"/>
    <p:sldId id="470" r:id="rId19"/>
    <p:sldId id="393" r:id="rId20"/>
    <p:sldId id="371" r:id="rId21"/>
    <p:sldId id="312" r:id="rId22"/>
    <p:sldId id="443" r:id="rId23"/>
    <p:sldId id="444" r:id="rId24"/>
    <p:sldId id="363" r:id="rId25"/>
    <p:sldId id="423" r:id="rId26"/>
    <p:sldId id="356" r:id="rId27"/>
    <p:sldId id="355" r:id="rId28"/>
    <p:sldId id="471" r:id="rId29"/>
    <p:sldId id="413" r:id="rId30"/>
    <p:sldId id="448" r:id="rId31"/>
    <p:sldId id="454" r:id="rId32"/>
    <p:sldId id="420" r:id="rId33"/>
    <p:sldId id="449" r:id="rId34"/>
    <p:sldId id="428" r:id="rId35"/>
    <p:sldId id="427" r:id="rId36"/>
    <p:sldId id="473" r:id="rId37"/>
    <p:sldId id="472" r:id="rId38"/>
    <p:sldId id="304" r:id="rId39"/>
    <p:sldId id="409" r:id="rId40"/>
    <p:sldId id="467" r:id="rId41"/>
    <p:sldId id="415" r:id="rId42"/>
    <p:sldId id="476" r:id="rId43"/>
    <p:sldId id="474" r:id="rId44"/>
    <p:sldId id="388" r:id="rId45"/>
    <p:sldId id="412" r:id="rId46"/>
    <p:sldId id="280" r:id="rId47"/>
    <p:sldId id="491" r:id="rId48"/>
    <p:sldId id="333" r:id="rId49"/>
    <p:sldId id="490" r:id="rId50"/>
    <p:sldId id="442" r:id="rId51"/>
    <p:sldId id="489" r:id="rId52"/>
    <p:sldId id="453" r:id="rId53"/>
    <p:sldId id="484" r:id="rId54"/>
    <p:sldId id="485" r:id="rId55"/>
    <p:sldId id="424" r:id="rId56"/>
    <p:sldId id="486" r:id="rId57"/>
    <p:sldId id="349" r:id="rId58"/>
    <p:sldId id="483" r:id="rId59"/>
    <p:sldId id="482" r:id="rId60"/>
    <p:sldId id="422" r:id="rId61"/>
    <p:sldId id="306" r:id="rId62"/>
    <p:sldId id="297" r:id="rId63"/>
    <p:sldId id="305" r:id="rId64"/>
    <p:sldId id="302" r:id="rId65"/>
    <p:sldId id="451" r:id="rId66"/>
    <p:sldId id="457" r:id="rId67"/>
    <p:sldId id="456" r:id="rId68"/>
    <p:sldId id="452" r:id="rId69"/>
    <p:sldId id="488" r:id="rId7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0000"/>
    <a:srgbClr val="0000FF"/>
    <a:srgbClr val="73A9E5"/>
    <a:srgbClr val="8BE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50"/>
  </p:normalViewPr>
  <p:slideViewPr>
    <p:cSldViewPr snapToGrid="0">
      <p:cViewPr>
        <p:scale>
          <a:sx n="112" d="100"/>
          <a:sy n="112" d="100"/>
        </p:scale>
        <p:origin x="57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13T20:40:32.99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2031 80 24575,'60'0'0,"-5"0"0,1 0 0,-16 0 0,-10 0 0,-11 0 0,-10 2 0,-11 12 0,-2-5 0,-5 8 0,5-9 0,0-2 0,-1 2 0,0 0 0,-3 2 0,-1 1 0,-8 4 0,-3 2 0,0 1 0,4-2 0,6-5 0,2-6 0,1-2 0,-6-3 0,-7 0 0,-15-5 0,-6-6 0,-2-2 0,7-2 0,12 5 0,9 6 0,6 2 0,2-2 0,-4 3 0,-7-5 0,-16 0 0,-12-2 0,-9-3 0,0 0 0,6 3 0,3 0 0,1 3 0,-3 1 0,-4-1 0,-4 3 0,-2-1 0,-3-1 0,0 1 0,2-2 0,5-5 0,4-1 0,7 0 0,4 1 0,2 3 0,1 1 0,-6-2 0,-4 1 0,-6 0 0,-3 0 0,0 1 0,3 2 0,3 0 0,5 1 0,2 1 0,2 2 0,1 0 0,6 0 0,2 0 0,1 0 0,-2 0 0,-4 3 0,-6 6 0,-3 5 0,1 2 0,7-3 0,10-5 0,12-2 0,8-2 0,31 0 0,-7 3 0,30-1 0,-8 1 0,7 0 0,0 1 0,-6 0 0,-7-2 0,-3-1 0,1-2 0,-2 2 0,0-2 0,2-1 0,0-1 0,4-1 0,1 0 0,-3 0 0,-2 0 0,-8 0 0,-7 0 0,-5 0 0,2 0 0,8 0 0,12 0 0,9 0 0,1 0 0,-1 0 0,-4 0 0,2 0 0,1 0 0,-2 0 0,0 0 0,-1 0 0,-2 0 0,0 0 0,1 0 0,6 0 0,9 0 0,9 0 0,2 0 0,-4 0 0,-4 3 0,-6 0 0,-3 0 0,-3 1 0,-4-1 0,0 0 0,-3 3 0,3-1 0,2 3 0,2 1 0,6 0 0,-3-2 0,-4-2 0,-3 0 0,-6-2 0,0 0 0,0 1 0,0-1 0,0-1 0,-4 0 0,-5-2 0,-6 0 0,-6 0 0,-5 0 0,6 0 0,1 0 0,11 0 0,0 0 0,-1 0 0,-3 0 0,-9 0 0,-4 0 0,-6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13T20:40:32.99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2031 80 24575,'60'0'0,"-5"0"0,1 0 0,-16 0 0,-10 0 0,-11 0 0,-10 2 0,-11 12 0,-2-5 0,-5 8 0,5-9 0,0-2 0,-1 2 0,0 0 0,-3 2 0,-1 1 0,-8 4 0,-3 2 0,0 1 0,4-2 0,6-5 0,2-6 0,1-2 0,-6-3 0,-7 0 0,-15-5 0,-6-6 0,-2-2 0,7-2 0,12 5 0,9 6 0,6 2 0,2-2 0,-4 3 0,-7-5 0,-16 0 0,-12-2 0,-9-3 0,0 0 0,6 3 0,3 0 0,1 3 0,-3 1 0,-4-1 0,-4 3 0,-2-1 0,-3-1 0,0 1 0,2-2 0,5-5 0,4-1 0,7 0 0,4 1 0,2 3 0,1 1 0,-6-2 0,-4 1 0,-6 0 0,-3 0 0,0 1 0,3 2 0,3 0 0,5 1 0,2 1 0,2 2 0,1 0 0,6 0 0,2 0 0,1 0 0,-2 0 0,-4 3 0,-6 6 0,-3 5 0,1 2 0,7-3 0,10-5 0,12-2 0,8-2 0,31 0 0,-7 3 0,30-1 0,-8 1 0,7 0 0,0 1 0,-6 0 0,-7-2 0,-3-1 0,1-2 0,-2 2 0,0-2 0,2-1 0,0-1 0,4-1 0,1 0 0,-3 0 0,-2 0 0,-8 0 0,-7 0 0,-5 0 0,2 0 0,8 0 0,12 0 0,9 0 0,1 0 0,-1 0 0,-4 0 0,2 0 0,1 0 0,-2 0 0,0 0 0,-1 0 0,-2 0 0,0 0 0,1 0 0,6 0 0,9 0 0,9 0 0,2 0 0,-4 0 0,-4 3 0,-6 0 0,-3 0 0,-3 1 0,-4-1 0,0 0 0,-3 3 0,3-1 0,2 3 0,2 1 0,6 0 0,-3-2 0,-4-2 0,-3 0 0,-6-2 0,0 0 0,0 1 0,0-1 0,0-1 0,-4 0 0,-5-2 0,-6 0 0,-6 0 0,-5 0 0,6 0 0,1 0 0,11 0 0,0 0 0,-1 0 0,-3 0 0,-9 0 0,-4 0 0,-6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002665-1616-6745-80A5-A17C802A2392}" type="datetimeFigureOut">
              <a:rPr lang="en-GB" smtClean="0"/>
              <a:t>07/08/2024</a:t>
            </a:fld>
            <a:endParaRPr lang="en-GB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8143D-D628-AC45-88F7-2CBAD87608CF}" type="slidenum">
              <a:rPr lang="en-GB" smtClean="0"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464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08143D-D628-AC45-88F7-2CBAD87608CF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09311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2dc932dbed8_0_8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Google Shape;336;g2dc932dbed8_0_8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08143D-D628-AC45-88F7-2CBAD87608CF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24183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08143D-D628-AC45-88F7-2CBAD87608CF}" type="slidenum">
              <a:rPr lang="en-GB" smtClean="0"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890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08143D-D628-AC45-88F7-2CBAD87608CF}" type="slidenum">
              <a:rPr lang="en-GB" smtClean="0"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90443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08143D-D628-AC45-88F7-2CBAD87608CF}" type="slidenum">
              <a:rPr lang="en-GB" smtClean="0"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7127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08143D-D628-AC45-88F7-2CBAD87608CF}" type="slidenum">
              <a:rPr lang="en-GB" smtClean="0"/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15843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08143D-D628-AC45-88F7-2CBAD87608CF}" type="slidenum">
              <a:rPr lang="en-GB" smtClean="0"/>
              <a:t>37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43981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08143D-D628-AC45-88F7-2CBAD87608CF}" type="slidenum">
              <a:rPr lang="en-GB" smtClean="0"/>
              <a:t>39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42234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6EB6A-2DE5-3D4D-B970-2A57A0660433}" type="slidenum">
              <a:rPr lang="en-GB" smtClean="0"/>
              <a:t>44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9748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1685BCD-47E9-A1E4-9A6C-ABB315553E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9F820B0-ADA6-0FF8-DF4C-8CA2A86A1C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CB7355E-9099-893E-6628-BEF7364A7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8551-BBCE-0C48-871E-30DA21701FBB}" type="datetimeFigureOut">
              <a:rPr lang="en-GB" smtClean="0"/>
              <a:t>07/08/2024</a:t>
            </a:fld>
            <a:endParaRPr lang="en-GB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81C22F1-5410-1E57-FF5C-2ED3BA356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6D4674-08B2-9ACE-7FEB-AB7E7B5E1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CF69-B0F1-0448-92D9-807F2F3BDFF2}" type="slidenum">
              <a:rPr lang="en-GB" smtClean="0"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3748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8FDE70-E1B1-DC6A-E817-5DB8B3845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8125CB-5075-1691-6C9A-717E0FB29B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98EA276-5E87-44BF-D7E9-F2CC2C621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8551-BBCE-0C48-871E-30DA21701FBB}" type="datetimeFigureOut">
              <a:rPr lang="en-GB" smtClean="0"/>
              <a:t>07/08/2024</a:t>
            </a:fld>
            <a:endParaRPr lang="en-GB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ACB6A83-A68A-AA5B-6177-544E9BB29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A96B7E5-F217-BD5C-5884-40376B701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CF69-B0F1-0448-92D9-807F2F3BDFF2}" type="slidenum">
              <a:rPr lang="en-GB" smtClean="0"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6609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4B7FA688-E06E-7C66-9A91-6D02B9CE40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5FBEA72-D69D-FAE1-F8BA-1DBAC57A4A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FF7EFE1-C7A7-028D-DA3C-BDFA013AA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8551-BBCE-0C48-871E-30DA21701FBB}" type="datetimeFigureOut">
              <a:rPr lang="en-GB" smtClean="0"/>
              <a:t>07/08/2024</a:t>
            </a:fld>
            <a:endParaRPr lang="en-GB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9E22CFD-22E1-72D9-0B63-137AD18A5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3511DF4-D1DE-3D69-BF2F-E2C3AFFA0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CF69-B0F1-0448-92D9-807F2F3BDFF2}" type="slidenum">
              <a:rPr lang="en-GB" smtClean="0"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4109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7D178BC-8326-CFBC-FCD4-3A102CC2B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D1F2968-2F99-57EC-5DFA-BAC2B6BE85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8933B04-F229-2D81-F9D2-FC404FA38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8551-BBCE-0C48-871E-30DA21701FBB}" type="datetimeFigureOut">
              <a:rPr lang="en-GB" smtClean="0"/>
              <a:t>07/08/2024</a:t>
            </a:fld>
            <a:endParaRPr lang="en-GB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1828DC6-C7EE-0EFC-F08D-3E62EFFFD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1BFE335-6268-0466-CD17-075BA0BF4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CF69-B0F1-0448-92D9-807F2F3BDFF2}" type="slidenum">
              <a:rPr lang="en-GB" smtClean="0"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309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55B5ABE-FBB2-B1B3-125F-46691377B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E2FF26F-3ECB-FD21-F1D0-10E01EDF55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ED78648-9F4D-7E4C-9B49-647616EC1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8551-BBCE-0C48-871E-30DA21701FBB}" type="datetimeFigureOut">
              <a:rPr lang="en-GB" smtClean="0"/>
              <a:t>07/08/2024</a:t>
            </a:fld>
            <a:endParaRPr lang="en-GB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2124450-9397-0543-44E5-E28C4D871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1CE7A17-D4E7-D472-C05C-93C52B371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CF69-B0F1-0448-92D9-807F2F3BDFF2}" type="slidenum">
              <a:rPr lang="en-GB" smtClean="0"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7887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A902501-A147-1399-0A6D-95175B509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9BB2032-4474-9D82-E76A-D801FA4500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B110281-9FCC-76D7-BF08-632D559A87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4D1CA94-F55A-B26F-16E7-72908C252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8551-BBCE-0C48-871E-30DA21701FBB}" type="datetimeFigureOut">
              <a:rPr lang="en-GB" smtClean="0"/>
              <a:t>07/08/2024</a:t>
            </a:fld>
            <a:endParaRPr lang="en-GB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04FE8E3-869A-B30C-DCBC-768B05F02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9E8ACF6-7DCA-1EC6-5F1B-3B340F3FB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CF69-B0F1-0448-92D9-807F2F3BDFF2}" type="slidenum">
              <a:rPr lang="en-GB" smtClean="0"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7309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86117CF-7452-FCC2-9EDC-40F1A503F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B2D7F70-CE29-5B03-CB34-E15FD9FCEA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BE07AEE-D20B-8DEE-4B81-8C3E4507F2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BB4E1574-86BB-C753-9A25-677D3A271D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65BDCAD2-5E03-7C19-87BC-1FC74D65B6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3C46BE7-5518-1B94-0837-A492C0FB4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8551-BBCE-0C48-871E-30DA21701FBB}" type="datetimeFigureOut">
              <a:rPr lang="en-GB" smtClean="0"/>
              <a:t>07/08/2024</a:t>
            </a:fld>
            <a:endParaRPr lang="en-GB" dirty="0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10F21A56-2D42-DEE3-E898-5147DC2D5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A7A85547-543E-07B6-A4A8-F5CDFBF56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CF69-B0F1-0448-92D9-807F2F3BDFF2}" type="slidenum">
              <a:rPr lang="en-GB" smtClean="0"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2940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361349-FD9E-B118-58D5-B84C2B069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573F147-F97C-AA8A-94E3-81CFD2606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8551-BBCE-0C48-871E-30DA21701FBB}" type="datetimeFigureOut">
              <a:rPr lang="en-GB" smtClean="0"/>
              <a:t>07/08/2024</a:t>
            </a:fld>
            <a:endParaRPr lang="en-GB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A72C2C0-F11F-6210-F318-8BB8A00FD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A26AE44-DF63-1959-5096-6C4983D28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CF69-B0F1-0448-92D9-807F2F3BDFF2}" type="slidenum">
              <a:rPr lang="en-GB" smtClean="0"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2871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97D6C66-E337-9FE8-2139-D07D4CF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8551-BBCE-0C48-871E-30DA21701FBB}" type="datetimeFigureOut">
              <a:rPr lang="en-GB" smtClean="0"/>
              <a:t>07/08/2024</a:t>
            </a:fld>
            <a:endParaRPr lang="en-GB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F41476B-EE98-084F-461D-0640FBEB9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1E429DF-566E-BCD1-CE99-61D330AEC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CF69-B0F1-0448-92D9-807F2F3BDFF2}" type="slidenum">
              <a:rPr lang="en-GB" smtClean="0"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6480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5F98D93-614A-A46B-282F-27A176572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9EA438A-32C2-1752-DA25-AF806C8BE7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0610E28-E2D0-6BF5-8CA2-31E663FECA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A155F2E-21EC-09D4-06D9-7E622776B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8551-BBCE-0C48-871E-30DA21701FBB}" type="datetimeFigureOut">
              <a:rPr lang="en-GB" smtClean="0"/>
              <a:t>07/08/2024</a:t>
            </a:fld>
            <a:endParaRPr lang="en-GB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43F6A4E-4D4C-DCBD-C4EB-C4FDE6856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5F79027-E85B-07E3-73AB-33FEC0681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CF69-B0F1-0448-92D9-807F2F3BDFF2}" type="slidenum">
              <a:rPr lang="en-GB" smtClean="0"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1414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BBB7E6-BBD9-1A49-E71A-77B0FC6BC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06141E5-DDC8-027A-4885-F2079C8A07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C70D77-7524-12B1-3919-960AAE5E0A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DDA18F6-1D00-E0E9-6F98-2361C497F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8551-BBCE-0C48-871E-30DA21701FBB}" type="datetimeFigureOut">
              <a:rPr lang="en-GB" smtClean="0"/>
              <a:t>07/08/2024</a:t>
            </a:fld>
            <a:endParaRPr lang="en-GB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33B98DA-2EA7-8172-6B2D-2DC6FF3E0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D3D7051-BE93-7B6F-DD95-6AB28F404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CF69-B0F1-0448-92D9-807F2F3BDFF2}" type="slidenum">
              <a:rPr lang="en-GB" smtClean="0"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7413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239EF6FD-CD0E-E1E4-ED05-9F7B6AD34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7FA3D1B-A287-FC12-17B2-AF09A73C6E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4EA3473-2FB8-B307-AE70-5B30D58232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CEC8551-BBCE-0C48-871E-30DA21701FBB}" type="datetimeFigureOut">
              <a:rPr lang="en-GB" smtClean="0"/>
              <a:t>07/08/2024</a:t>
            </a:fld>
            <a:endParaRPr lang="en-GB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4DCE001-A07B-D74F-656F-8E1EFD08CB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AAD78A0-C08C-9D32-2F62-7364EB7AD9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647CF69-B0F1-0448-92D9-807F2F3BDFF2}" type="slidenum">
              <a:rPr lang="en-GB" smtClean="0"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1817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7" Type="http://schemas.openxmlformats.org/officeDocument/2006/relationships/image" Target="../media/image33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5.png"/><Relationship Id="rId4" Type="http://schemas.openxmlformats.org/officeDocument/2006/relationships/image" Target="../media/image31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png"/><Relationship Id="rId5" Type="http://schemas.openxmlformats.org/officeDocument/2006/relationships/image" Target="../media/image5.png"/><Relationship Id="rId4" Type="http://schemas.openxmlformats.org/officeDocument/2006/relationships/image" Target="../media/image37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9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7.png"/><Relationship Id="rId7" Type="http://schemas.openxmlformats.org/officeDocument/2006/relationships/image" Target="../media/image6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png"/><Relationship Id="rId5" Type="http://schemas.microsoft.com/office/2017/06/relationships/model3d" Target="../media/model3d1.glb"/><Relationship Id="rId4" Type="http://schemas.openxmlformats.org/officeDocument/2006/relationships/image" Target="../media/image58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2.png"/><Relationship Id="rId7" Type="http://schemas.microsoft.com/office/2017/06/relationships/model3d" Target="../media/model3d1.glb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10" Type="http://schemas.openxmlformats.org/officeDocument/2006/relationships/image" Target="../media/image61.png"/><Relationship Id="rId4" Type="http://schemas.microsoft.com/office/2017/06/relationships/model3d" Target="../media/model3d2.glb"/><Relationship Id="rId9" Type="http://schemas.openxmlformats.org/officeDocument/2006/relationships/image" Target="../media/image66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67.png"/><Relationship Id="rId4" Type="http://schemas.openxmlformats.org/officeDocument/2006/relationships/image" Target="../media/image260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9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7" Type="http://schemas.openxmlformats.org/officeDocument/2006/relationships/image" Target="../media/image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7.png"/><Relationship Id="rId5" Type="http://schemas.openxmlformats.org/officeDocument/2006/relationships/image" Target="../media/image13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7.png"/><Relationship Id="rId4" Type="http://schemas.openxmlformats.org/officeDocument/2006/relationships/image" Target="../media/image42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ttangolo 21">
            <a:extLst>
              <a:ext uri="{FF2B5EF4-FFF2-40B4-BE49-F238E27FC236}">
                <a16:creationId xmlns:a16="http://schemas.microsoft.com/office/drawing/2014/main" id="{10F1170E-8900-2C97-868E-8C695088AE26}"/>
              </a:ext>
            </a:extLst>
          </p:cNvPr>
          <p:cNvSpPr/>
          <p:nvPr/>
        </p:nvSpPr>
        <p:spPr>
          <a:xfrm>
            <a:off x="0" y="6574385"/>
            <a:ext cx="12191999" cy="307776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magine 7" descr="Immagine che contiene aria aperta, nuvola, albero, cielo&#10;&#10;Descrizione generata automaticamente">
            <a:extLst>
              <a:ext uri="{FF2B5EF4-FFF2-40B4-BE49-F238E27FC236}">
                <a16:creationId xmlns:a16="http://schemas.microsoft.com/office/drawing/2014/main" id="{3E0C215A-C740-7826-6D26-2C0EEDE7F33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1000"/>
          </a:blip>
          <a:srcRect t="7472" b="3356"/>
          <a:stretch/>
        </p:blipFill>
        <p:spPr>
          <a:xfrm>
            <a:off x="-1" y="0"/>
            <a:ext cx="12192000" cy="6882160"/>
          </a:xfrm>
          <a:prstGeom prst="rect">
            <a:avLst/>
          </a:prstGeom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9360B9B8-AD10-9561-E4A9-6BEE6D1512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68284" y="2828119"/>
            <a:ext cx="9144000" cy="1494223"/>
          </a:xfrm>
          <a:effectLst>
            <a:outerShdw sx="1000" sy="1000" algn="ctr" rotWithShape="0">
              <a:srgbClr val="000000"/>
            </a:outerShdw>
            <a:reflection endPos="0" dir="5400000" sy="-100000" algn="bl" rotWithShape="0"/>
            <a:softEdge rad="0"/>
          </a:effectLst>
        </p:spPr>
        <p:txBody>
          <a:bodyPr>
            <a:normAutofit/>
          </a:bodyPr>
          <a:lstStyle/>
          <a:p>
            <a:r>
              <a:rPr lang="en-GB" sz="4000" b="1" dirty="0">
                <a:latin typeface="Georgia" panose="02040502050405020303" pitchFamily="18" charset="0"/>
                <a:ea typeface="Baskerville" panose="02020502070401020303" pitchFamily="18" charset="0"/>
                <a:cs typeface="Didot" panose="02000503000000020003" pitchFamily="2" charset="-79"/>
              </a:rPr>
              <a:t>A new generation of RPCs for the ALICE Muon IDentifier</a:t>
            </a:r>
          </a:p>
        </p:txBody>
      </p:sp>
      <p:cxnSp>
        <p:nvCxnSpPr>
          <p:cNvPr id="14" name="Connettore 1 13">
            <a:extLst>
              <a:ext uri="{FF2B5EF4-FFF2-40B4-BE49-F238E27FC236}">
                <a16:creationId xmlns:a16="http://schemas.microsoft.com/office/drawing/2014/main" id="{43EFFC88-9F47-B519-5857-AFBD54B1F0E3}"/>
              </a:ext>
            </a:extLst>
          </p:cNvPr>
          <p:cNvCxnSpPr/>
          <p:nvPr/>
        </p:nvCxnSpPr>
        <p:spPr>
          <a:xfrm>
            <a:off x="0" y="4481931"/>
            <a:ext cx="12192000" cy="0"/>
          </a:xfrm>
          <a:prstGeom prst="line">
            <a:avLst/>
          </a:prstGeom>
          <a:ln w="184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77B5933D-2D72-1C0B-3FB2-F7D0CF823A3E}"/>
              </a:ext>
            </a:extLst>
          </p:cNvPr>
          <p:cNvSpPr txBox="1"/>
          <p:nvPr/>
        </p:nvSpPr>
        <p:spPr>
          <a:xfrm>
            <a:off x="3383840" y="4577406"/>
            <a:ext cx="62989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/>
              <a:t>Sara Garetti</a:t>
            </a:r>
            <a:r>
              <a:rPr lang="en-GB" sz="2200" b="1" baseline="30000" dirty="0"/>
              <a:t>1,2 </a:t>
            </a:r>
            <a:r>
              <a:rPr lang="en-GB" sz="2200" b="1" dirty="0"/>
              <a:t> </a:t>
            </a:r>
            <a:r>
              <a:rPr lang="it-IT" sz="2200" b="1" i="0" u="none" strike="noStrike" dirty="0">
                <a:solidFill>
                  <a:srgbClr val="333333"/>
                </a:solidFill>
                <a:effectLst/>
                <a:latin typeface="sourcesans-regular"/>
              </a:rPr>
              <a:t>on </a:t>
            </a:r>
            <a:r>
              <a:rPr lang="it-IT" sz="2200" b="1" i="0" u="none" strike="noStrike" dirty="0" err="1">
                <a:solidFill>
                  <a:srgbClr val="333333"/>
                </a:solidFill>
                <a:effectLst/>
                <a:latin typeface="sourcesans-regular"/>
              </a:rPr>
              <a:t>behalf</a:t>
            </a:r>
            <a:r>
              <a:rPr lang="it-IT" sz="2200" b="1" i="0" u="none" strike="noStrike" dirty="0">
                <a:solidFill>
                  <a:srgbClr val="333333"/>
                </a:solidFill>
                <a:effectLst/>
                <a:latin typeface="sourcesans-regular"/>
              </a:rPr>
              <a:t> of the ALICE Collaboration</a:t>
            </a:r>
            <a:endParaRPr lang="en-GB" sz="2200" b="1" baseline="30000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EDBC0D16-1AC2-C32A-EB98-534D48189117}"/>
              </a:ext>
            </a:extLst>
          </p:cNvPr>
          <p:cNvSpPr txBox="1"/>
          <p:nvPr/>
        </p:nvSpPr>
        <p:spPr>
          <a:xfrm>
            <a:off x="-31561" y="6594353"/>
            <a:ext cx="8599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XVII Conference on Resistive Plate Chambers and </a:t>
            </a:r>
            <a:r>
              <a:rPr lang="it-IT" sz="1400" b="1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Related</a:t>
            </a:r>
            <a:r>
              <a:rPr lang="it-IT" sz="1400" b="1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Detectors </a:t>
            </a:r>
            <a:r>
              <a:rPr lang="en-GB" sz="1400" b="1" dirty="0">
                <a:solidFill>
                  <a:schemeClr val="bg1"/>
                </a:solidFill>
              </a:rPr>
              <a:t>RPC 2024, Santiago de Compostela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07BB9F15-9242-C0B8-8314-071495EB1009}"/>
              </a:ext>
            </a:extLst>
          </p:cNvPr>
          <p:cNvSpPr txBox="1"/>
          <p:nvPr/>
        </p:nvSpPr>
        <p:spPr>
          <a:xfrm>
            <a:off x="10912284" y="6588823"/>
            <a:ext cx="1091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</a:rPr>
              <a:t>09/09/2024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A6FA5E7-9FB0-02EF-6676-1A535F420850}"/>
              </a:ext>
            </a:extLst>
          </p:cNvPr>
          <p:cNvSpPr txBox="1"/>
          <p:nvPr/>
        </p:nvSpPr>
        <p:spPr>
          <a:xfrm>
            <a:off x="5081473" y="509607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1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09F8191-2994-18A8-45BD-19A129325BBD}"/>
              </a:ext>
            </a:extLst>
          </p:cNvPr>
          <p:cNvSpPr txBox="1"/>
          <p:nvPr/>
        </p:nvSpPr>
        <p:spPr>
          <a:xfrm>
            <a:off x="7872552" y="5004787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2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BB5D4D90-6AD8-748F-8A22-30EBF6F2D8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840" y="5152408"/>
            <a:ext cx="1768285" cy="1108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Elemento grafico 19">
            <a:extLst>
              <a:ext uri="{FF2B5EF4-FFF2-40B4-BE49-F238E27FC236}">
                <a16:creationId xmlns:a16="http://schemas.microsoft.com/office/drawing/2014/main" id="{1D9CEFF5-7018-64E8-B42F-8A0F6797694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b="-385"/>
          <a:stretch/>
        </p:blipFill>
        <p:spPr>
          <a:xfrm>
            <a:off x="6956479" y="4900864"/>
            <a:ext cx="1070121" cy="1611377"/>
          </a:xfrm>
          <a:prstGeom prst="rect">
            <a:avLst/>
          </a:prstGeom>
        </p:spPr>
      </p:pic>
      <p:pic>
        <p:nvPicPr>
          <p:cNvPr id="21" name="Immagine 20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D0D0EA10-5B29-1048-B70D-E5DA30877A0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05808" y="61669"/>
            <a:ext cx="898151" cy="1215146"/>
          </a:xfrm>
          <a:prstGeom prst="rect">
            <a:avLst/>
          </a:prstGeom>
        </p:spPr>
      </p:pic>
      <p:pic>
        <p:nvPicPr>
          <p:cNvPr id="1032" name="Picture 8" descr="XVII Conference on Resistive Plate Chambers and Related Detectors (9-13  September 2024): Overview · Indico">
            <a:extLst>
              <a:ext uri="{FF2B5EF4-FFF2-40B4-BE49-F238E27FC236}">
                <a16:creationId xmlns:a16="http://schemas.microsoft.com/office/drawing/2014/main" id="{1CBF7C57-696D-ABB5-FB35-9B3E10AEF8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41" y="112435"/>
            <a:ext cx="2717044" cy="1400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6063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diagramma, Parallelo, linea, Rettangolo&#10;&#10;Descrizione generata automaticamente">
            <a:extLst>
              <a:ext uri="{FF2B5EF4-FFF2-40B4-BE49-F238E27FC236}">
                <a16:creationId xmlns:a16="http://schemas.microsoft.com/office/drawing/2014/main" id="{66ABEAE3-32B0-FC25-855E-4A8DFF182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8422"/>
          <a:stretch/>
        </p:blipFill>
        <p:spPr>
          <a:xfrm>
            <a:off x="5259642" y="3386144"/>
            <a:ext cx="2479993" cy="2852106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4DE7E1D1-2E22-95ED-7DB6-AD7B6E08C983}"/>
              </a:ext>
            </a:extLst>
          </p:cNvPr>
          <p:cNvSpPr txBox="1"/>
          <p:nvPr/>
        </p:nvSpPr>
        <p:spPr>
          <a:xfrm>
            <a:off x="460663" y="900675"/>
            <a:ext cx="88752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2000" b="1" dirty="0"/>
              <a:t>72 Resistive Plate Chambers (RPC) </a:t>
            </a:r>
            <a:r>
              <a:rPr lang="it-IT" sz="2000" dirty="0"/>
              <a:t>in total </a:t>
            </a:r>
            <a:endParaRPr lang="it-IT" sz="2000" b="1" dirty="0"/>
          </a:p>
          <a:p>
            <a:pPr marL="28575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2000" b="1" dirty="0"/>
              <a:t>2 stations </a:t>
            </a:r>
            <a:r>
              <a:rPr lang="it-IT" sz="2000" dirty="0"/>
              <a:t>(MT1 and MT2) at 16 and 17 m from the interaction point</a:t>
            </a:r>
          </a:p>
          <a:p>
            <a:pPr marL="28575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2000" dirty="0"/>
              <a:t>Each station has 2 planes of 18 RPCs each</a:t>
            </a:r>
          </a:p>
          <a:p>
            <a:pPr marL="28575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2000" dirty="0"/>
              <a:t>RPCs readout on </a:t>
            </a:r>
            <a:r>
              <a:rPr lang="it-IT" sz="2000" b="1" dirty="0"/>
              <a:t>2 </a:t>
            </a:r>
            <a:r>
              <a:rPr lang="it-IT" sz="2000" b="1" dirty="0" err="1"/>
              <a:t>perpendicular</a:t>
            </a:r>
            <a:r>
              <a:rPr lang="it-IT" sz="2000" b="1" dirty="0"/>
              <a:t> strip planes </a:t>
            </a:r>
            <a:r>
              <a:rPr lang="it-IT" sz="2000" dirty="0"/>
              <a:t>(X and Y)</a:t>
            </a:r>
          </a:p>
          <a:p>
            <a:pPr marL="28575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2000" dirty="0"/>
              <a:t>RPC </a:t>
            </a:r>
            <a:r>
              <a:rPr lang="it-IT" sz="2000" dirty="0" err="1"/>
              <a:t>operated</a:t>
            </a:r>
            <a:r>
              <a:rPr lang="it-IT" sz="2000" dirty="0"/>
              <a:t> in </a:t>
            </a:r>
            <a:r>
              <a:rPr lang="it-IT" sz="2000" b="1" dirty="0" err="1"/>
              <a:t>avalanche</a:t>
            </a:r>
            <a:r>
              <a:rPr lang="it-IT" sz="2000" b="1" dirty="0"/>
              <a:t> mode</a:t>
            </a:r>
            <a:r>
              <a:rPr lang="it-IT" sz="2000" dirty="0"/>
              <a:t> </a:t>
            </a:r>
          </a:p>
          <a:p>
            <a:pPr algn="just">
              <a:buClr>
                <a:srgbClr val="FF0000"/>
              </a:buClr>
            </a:pPr>
            <a:r>
              <a:rPr lang="it-IT" sz="2000" dirty="0"/>
              <a:t>     (89.7% C</a:t>
            </a:r>
            <a:r>
              <a:rPr lang="it-IT" sz="2000" baseline="-25000" dirty="0"/>
              <a:t>2</a:t>
            </a:r>
            <a:r>
              <a:rPr lang="it-IT" sz="2000" dirty="0"/>
              <a:t>H</a:t>
            </a:r>
            <a:r>
              <a:rPr lang="it-IT" sz="2000" baseline="-25000" dirty="0"/>
              <a:t>2</a:t>
            </a:r>
            <a:r>
              <a:rPr lang="it-IT" sz="2000" dirty="0"/>
              <a:t>F</a:t>
            </a:r>
            <a:r>
              <a:rPr lang="it-IT" sz="2000" baseline="-25000" dirty="0"/>
              <a:t>4</a:t>
            </a:r>
            <a:r>
              <a:rPr lang="it-IT" sz="2000" dirty="0"/>
              <a:t>, 10% i-C</a:t>
            </a:r>
            <a:r>
              <a:rPr lang="it-IT" sz="2000" baseline="-25000" dirty="0"/>
              <a:t>4</a:t>
            </a:r>
            <a:r>
              <a:rPr lang="it-IT" sz="2000" dirty="0"/>
              <a:t>H</a:t>
            </a:r>
            <a:r>
              <a:rPr lang="it-IT" sz="2000" baseline="-25000" dirty="0"/>
              <a:t>10</a:t>
            </a:r>
            <a:r>
              <a:rPr lang="it-IT" sz="2000" dirty="0"/>
              <a:t>, 0.3% SF</a:t>
            </a:r>
            <a:r>
              <a:rPr lang="it-IT" sz="2000" baseline="-25000" dirty="0"/>
              <a:t>6</a:t>
            </a:r>
            <a:r>
              <a:rPr lang="it-IT" sz="2000" dirty="0"/>
              <a:t>)</a:t>
            </a:r>
          </a:p>
          <a:p>
            <a:pPr marL="28575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2000" dirty="0"/>
              <a:t>Three different shapes: </a:t>
            </a:r>
            <a:r>
              <a:rPr lang="it-IT" sz="2000" b="1" dirty="0"/>
              <a:t>Long</a:t>
            </a:r>
            <a:r>
              <a:rPr lang="it-IT" sz="2000" dirty="0"/>
              <a:t>, </a:t>
            </a:r>
            <a:r>
              <a:rPr lang="it-IT" sz="2000" b="1" dirty="0"/>
              <a:t>Cut</a:t>
            </a:r>
            <a:r>
              <a:rPr lang="it-IT" sz="2000" dirty="0"/>
              <a:t> and </a:t>
            </a:r>
            <a:r>
              <a:rPr lang="it-IT" sz="2000" b="1" dirty="0"/>
              <a:t>Short</a:t>
            </a:r>
            <a:r>
              <a:rPr lang="it-IT" sz="2000" dirty="0"/>
              <a:t> </a:t>
            </a:r>
            <a:r>
              <a:rPr lang="it-IT" sz="2000" dirty="0" err="1"/>
              <a:t>covering</a:t>
            </a:r>
            <a:r>
              <a:rPr lang="it-IT" sz="2000" dirty="0"/>
              <a:t> a total area of ~ 144 m</a:t>
            </a:r>
            <a:r>
              <a:rPr lang="it-IT" sz="2000" baseline="30000" dirty="0"/>
              <a:t>2</a:t>
            </a:r>
          </a:p>
          <a:p>
            <a:pPr marL="28575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2000" dirty="0"/>
              <a:t>Arranged in </a:t>
            </a:r>
            <a:r>
              <a:rPr lang="it-IT" sz="2000" b="1" dirty="0"/>
              <a:t>projective geometry </a:t>
            </a:r>
            <a:r>
              <a:rPr lang="it-IT" sz="2000" dirty="0"/>
              <a:t>for track </a:t>
            </a:r>
            <a:r>
              <a:rPr lang="it-IT" sz="2000" dirty="0" err="1"/>
              <a:t>acceptance</a:t>
            </a:r>
            <a:endParaRPr lang="it-IT" sz="2000" b="1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FBEB8060-460F-18B3-B06C-2AFBBAB40F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991470" y="2088146"/>
            <a:ext cx="3575611" cy="2681708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24428AB2-870F-ECB2-805C-180168A26B1D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0" name="Connettore 1 9">
            <a:extLst>
              <a:ext uri="{FF2B5EF4-FFF2-40B4-BE49-F238E27FC236}">
                <a16:creationId xmlns:a16="http://schemas.microsoft.com/office/drawing/2014/main" id="{C2547BF1-D52F-C1BB-2E23-E7A6C8D8A17D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Immagine 10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E47C8ADB-10BB-78B6-763E-09165AE3B6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14" name="Titolo 1">
            <a:extLst>
              <a:ext uri="{FF2B5EF4-FFF2-40B4-BE49-F238E27FC236}">
                <a16:creationId xmlns:a16="http://schemas.microsoft.com/office/drawing/2014/main" id="{84A72FA0-7E1F-EE41-A4AC-C576EE52ADDA}"/>
              </a:ext>
            </a:extLst>
          </p:cNvPr>
          <p:cNvSpPr txBox="1">
            <a:spLocks/>
          </p:cNvSpPr>
          <p:nvPr/>
        </p:nvSpPr>
        <p:spPr>
          <a:xfrm>
            <a:off x="460664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Muon IDentifier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01FD082B-8798-6680-1E56-BFCF5A891573}"/>
              </a:ext>
            </a:extLst>
          </p:cNvPr>
          <p:cNvSpPr txBox="1"/>
          <p:nvPr/>
        </p:nvSpPr>
        <p:spPr>
          <a:xfrm>
            <a:off x="4183428" y="6502470"/>
            <a:ext cx="3070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RPC 2024 – Santiago de Compostela – 09/09/24</a:t>
            </a:r>
          </a:p>
        </p:txBody>
      </p:sp>
      <p:graphicFrame>
        <p:nvGraphicFramePr>
          <p:cNvPr id="18" name="Tabella 17">
            <a:extLst>
              <a:ext uri="{FF2B5EF4-FFF2-40B4-BE49-F238E27FC236}">
                <a16:creationId xmlns:a16="http://schemas.microsoft.com/office/drawing/2014/main" id="{71C65B7D-F7A5-6C34-9B1E-AF44CF0289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6547875"/>
              </p:ext>
            </p:extLst>
          </p:nvPr>
        </p:nvGraphicFramePr>
        <p:xfrm>
          <a:off x="469362" y="3899774"/>
          <a:ext cx="3714066" cy="211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8022">
                  <a:extLst>
                    <a:ext uri="{9D8B030D-6E8A-4147-A177-3AD203B41FA5}">
                      <a16:colId xmlns:a16="http://schemas.microsoft.com/office/drawing/2014/main" val="1334764188"/>
                    </a:ext>
                  </a:extLst>
                </a:gridCol>
                <a:gridCol w="1238022">
                  <a:extLst>
                    <a:ext uri="{9D8B030D-6E8A-4147-A177-3AD203B41FA5}">
                      <a16:colId xmlns:a16="http://schemas.microsoft.com/office/drawing/2014/main" val="4226511974"/>
                    </a:ext>
                  </a:extLst>
                </a:gridCol>
                <a:gridCol w="1238022">
                  <a:extLst>
                    <a:ext uri="{9D8B030D-6E8A-4147-A177-3AD203B41FA5}">
                      <a16:colId xmlns:a16="http://schemas.microsoft.com/office/drawing/2014/main" val="11977694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Station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3A9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Detector type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3A9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Area (mm</a:t>
                      </a:r>
                      <a:r>
                        <a:rPr lang="en-GB" baseline="30000" dirty="0"/>
                        <a:t>2</a:t>
                      </a:r>
                      <a:r>
                        <a:rPr lang="en-GB" dirty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3A9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2031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MT1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L,C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2740x720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1746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MT1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2230x720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85968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MT2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L,C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2920x765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4361871"/>
                  </a:ext>
                </a:extLst>
              </a:tr>
              <a:tr h="27312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MT2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2376x765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505305"/>
                  </a:ext>
                </a:extLst>
              </a:tr>
            </a:tbl>
          </a:graphicData>
        </a:graphic>
      </p:graphicFrame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2CD07A65-5010-E476-8C54-D06753A478EC}"/>
              </a:ext>
            </a:extLst>
          </p:cNvPr>
          <p:cNvSpPr txBox="1"/>
          <p:nvPr/>
        </p:nvSpPr>
        <p:spPr>
          <a:xfrm>
            <a:off x="11558493" y="645209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4/25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0ACFD147-E69F-5E86-5399-20C27BE0EEBC}"/>
              </a:ext>
            </a:extLst>
          </p:cNvPr>
          <p:cNvSpPr txBox="1"/>
          <p:nvPr/>
        </p:nvSpPr>
        <p:spPr>
          <a:xfrm>
            <a:off x="7598620" y="4514694"/>
            <a:ext cx="689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Long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30B05A46-A6A2-4BE4-6657-49C673B3325C}"/>
              </a:ext>
            </a:extLst>
          </p:cNvPr>
          <p:cNvSpPr txBox="1"/>
          <p:nvPr/>
        </p:nvSpPr>
        <p:spPr>
          <a:xfrm>
            <a:off x="7627110" y="5502045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Cut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19B28C98-BCA1-9C17-5414-144A55678CFF}"/>
              </a:ext>
            </a:extLst>
          </p:cNvPr>
          <p:cNvSpPr txBox="1"/>
          <p:nvPr/>
        </p:nvSpPr>
        <p:spPr>
          <a:xfrm>
            <a:off x="7606871" y="5100733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Short</a:t>
            </a:r>
          </a:p>
        </p:txBody>
      </p: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47E2B73D-BF22-4C97-E93C-2D5D4CE3BCDE}"/>
              </a:ext>
            </a:extLst>
          </p:cNvPr>
          <p:cNvCxnSpPr>
            <a:cxnSpLocks/>
          </p:cNvCxnSpPr>
          <p:nvPr/>
        </p:nvCxnSpPr>
        <p:spPr>
          <a:xfrm>
            <a:off x="6801443" y="4704785"/>
            <a:ext cx="844185" cy="1660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0B8F8CB4-7AA8-9CDB-A623-4E0603C9FD99}"/>
              </a:ext>
            </a:extLst>
          </p:cNvPr>
          <p:cNvCxnSpPr>
            <a:cxnSpLocks/>
          </p:cNvCxnSpPr>
          <p:nvPr/>
        </p:nvCxnSpPr>
        <p:spPr>
          <a:xfrm>
            <a:off x="6736191" y="5285399"/>
            <a:ext cx="909437" cy="66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1867F17A-D5E7-1FF9-575C-340C860F207B}"/>
              </a:ext>
            </a:extLst>
          </p:cNvPr>
          <p:cNvCxnSpPr>
            <a:cxnSpLocks/>
          </p:cNvCxnSpPr>
          <p:nvPr/>
        </p:nvCxnSpPr>
        <p:spPr>
          <a:xfrm>
            <a:off x="6801443" y="5470065"/>
            <a:ext cx="805428" cy="21664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AFB76D40-818C-10F6-0E7B-D39F9698E8EB}"/>
              </a:ext>
            </a:extLst>
          </p:cNvPr>
          <p:cNvSpPr txBox="1"/>
          <p:nvPr/>
        </p:nvSpPr>
        <p:spPr>
          <a:xfrm>
            <a:off x="9559508" y="5191740"/>
            <a:ext cx="2833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Beam pipe shielding crossing the MID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E8504778-8DB8-03E2-D1BA-8FF6691D966C}"/>
              </a:ext>
            </a:extLst>
          </p:cNvPr>
          <p:cNvSpPr txBox="1"/>
          <p:nvPr/>
        </p:nvSpPr>
        <p:spPr>
          <a:xfrm>
            <a:off x="5769159" y="6206914"/>
            <a:ext cx="1934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Scheme of the MID RPCs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1BE04472-13D2-26E6-34B8-89AD71372DF5}"/>
              </a:ext>
            </a:extLst>
          </p:cNvPr>
          <p:cNvSpPr txBox="1"/>
          <p:nvPr/>
        </p:nvSpPr>
        <p:spPr>
          <a:xfrm>
            <a:off x="1188414" y="6068414"/>
            <a:ext cx="22759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MID RPC dimensions per plane</a:t>
            </a:r>
          </a:p>
        </p:txBody>
      </p:sp>
    </p:spTree>
    <p:extLst>
      <p:ext uri="{BB962C8B-B14F-4D97-AF65-F5344CB8AC3E}">
        <p14:creationId xmlns:p14="http://schemas.microsoft.com/office/powerpoint/2010/main" val="2939548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161CEEA-6F3A-560E-3490-4F636ABCF3DE}"/>
              </a:ext>
            </a:extLst>
          </p:cNvPr>
          <p:cNvSpPr txBox="1"/>
          <p:nvPr/>
        </p:nvSpPr>
        <p:spPr>
          <a:xfrm>
            <a:off x="212513" y="1028886"/>
            <a:ext cx="95977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New ALICE running conditions in  Run 3 </a:t>
            </a:r>
            <a:r>
              <a:rPr lang="it-IT" dirty="0"/>
              <a:t>w.r.t. Run 2: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it-IT" dirty="0"/>
              <a:t>Run 2 </a:t>
            </a:r>
            <a:r>
              <a:rPr lang="it-IT" sz="1800" dirty="0">
                <a:effectLst/>
              </a:rPr>
              <a:t>Pb–Pb interaction rate ~ 8 kHz</a:t>
            </a:r>
            <a:endParaRPr lang="it-IT" dirty="0"/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it-IT" sz="1800" dirty="0">
                <a:effectLst/>
              </a:rPr>
              <a:t>Run 3 Pb–Pb interaction rate ~ 50 kHz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it-IT" dirty="0"/>
              <a:t>Run 2 pp interaction rate ~ 100 kHz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it-IT" sz="1800" dirty="0">
                <a:effectLst/>
              </a:rPr>
              <a:t>Run 3 pp interaction rate ~ </a:t>
            </a:r>
            <a:r>
              <a:rPr lang="it-IT" sz="1800" dirty="0">
                <a:solidFill>
                  <a:srgbClr val="59595B"/>
                </a:solidFill>
                <a:latin typeface="Roboto" panose="02000000000000000000" pitchFamily="2" charset="0"/>
              </a:rPr>
              <a:t>500</a:t>
            </a:r>
            <a:r>
              <a:rPr lang="it-IT" b="0" i="0" u="none" strike="noStrike" dirty="0">
                <a:solidFill>
                  <a:srgbClr val="59595B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it-IT" dirty="0">
                <a:solidFill>
                  <a:srgbClr val="59595B"/>
                </a:solidFill>
                <a:latin typeface="Roboto" panose="02000000000000000000" pitchFamily="2" charset="0"/>
              </a:rPr>
              <a:t>k</a:t>
            </a:r>
            <a:r>
              <a:rPr lang="it-IT" b="0" i="0" u="none" strike="noStrike" dirty="0">
                <a:solidFill>
                  <a:srgbClr val="59595B"/>
                </a:solidFill>
                <a:effectLst/>
                <a:latin typeface="Roboto" panose="02000000000000000000" pitchFamily="2" charset="0"/>
              </a:rPr>
              <a:t>Hz</a:t>
            </a:r>
            <a:endParaRPr lang="it-IT" sz="1800" dirty="0">
              <a:effectLst/>
            </a:endParaRPr>
          </a:p>
          <a:p>
            <a:pPr>
              <a:buClr>
                <a:srgbClr val="FF0000"/>
              </a:buClr>
            </a:pPr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13B3010F-8E10-68D8-7C21-4B5B38058C3F}"/>
              </a:ext>
            </a:extLst>
          </p:cNvPr>
          <p:cNvSpPr txBox="1"/>
          <p:nvPr/>
        </p:nvSpPr>
        <p:spPr>
          <a:xfrm>
            <a:off x="7924799" y="258249"/>
            <a:ext cx="53732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latin typeface="Georgia" panose="02040502050405020303" pitchFamily="18" charset="0"/>
              </a:rPr>
              <a:t>3</a:t>
            </a:r>
            <a:endParaRPr lang="en-GB" sz="4400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2055ED6C-D588-1CEE-369A-C706547653C2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Connettore 1 8">
            <a:extLst>
              <a:ext uri="{FF2B5EF4-FFF2-40B4-BE49-F238E27FC236}">
                <a16:creationId xmlns:a16="http://schemas.microsoft.com/office/drawing/2014/main" id="{55EDBA38-3CC9-45F9-19D2-DAAA9FCB05FB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2" name="Immagine 11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5A5E92E8-062D-C4A2-E0E8-F5C71A0F78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15" name="Titolo 1">
            <a:extLst>
              <a:ext uri="{FF2B5EF4-FFF2-40B4-BE49-F238E27FC236}">
                <a16:creationId xmlns:a16="http://schemas.microsoft.com/office/drawing/2014/main" id="{86897AF1-0891-AC1B-688A-A247E90EB785}"/>
              </a:ext>
            </a:extLst>
          </p:cNvPr>
          <p:cNvSpPr txBox="1">
            <a:spLocks/>
          </p:cNvSpPr>
          <p:nvPr/>
        </p:nvSpPr>
        <p:spPr>
          <a:xfrm>
            <a:off x="460664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ALICE experiment Run 3 upgrade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406D3D91-13FD-4603-17C5-C6264190E413}"/>
              </a:ext>
            </a:extLst>
          </p:cNvPr>
          <p:cNvSpPr txBox="1"/>
          <p:nvPr/>
        </p:nvSpPr>
        <p:spPr>
          <a:xfrm>
            <a:off x="4613270" y="1763587"/>
            <a:ext cx="3346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To cope with the interaction rate</a:t>
            </a:r>
          </a:p>
        </p:txBody>
      </p:sp>
      <p:cxnSp>
        <p:nvCxnSpPr>
          <p:cNvPr id="37" name="Connettore 2 36">
            <a:extLst>
              <a:ext uri="{FF2B5EF4-FFF2-40B4-BE49-F238E27FC236}">
                <a16:creationId xmlns:a16="http://schemas.microsoft.com/office/drawing/2014/main" id="{D6267361-F7D9-BA97-CA6F-ECAC1D1D94D7}"/>
              </a:ext>
            </a:extLst>
          </p:cNvPr>
          <p:cNvCxnSpPr>
            <a:cxnSpLocks/>
          </p:cNvCxnSpPr>
          <p:nvPr/>
        </p:nvCxnSpPr>
        <p:spPr>
          <a:xfrm>
            <a:off x="7945311" y="1946190"/>
            <a:ext cx="677824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B16DA08F-5C1B-8B74-1384-92B8DA46D511}"/>
              </a:ext>
            </a:extLst>
          </p:cNvPr>
          <p:cNvSpPr txBox="1"/>
          <p:nvPr/>
        </p:nvSpPr>
        <p:spPr>
          <a:xfrm>
            <a:off x="8670819" y="1761524"/>
            <a:ext cx="2928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>
                <a:effectLst/>
              </a:rPr>
              <a:t>Continuous readout mode</a:t>
            </a:r>
            <a:endParaRPr lang="en-GB" b="1" dirty="0"/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D4FC586B-4178-9A8C-FDDC-C3DCF3500CC1}"/>
              </a:ext>
            </a:extLst>
          </p:cNvPr>
          <p:cNvSpPr txBox="1"/>
          <p:nvPr/>
        </p:nvSpPr>
        <p:spPr>
          <a:xfrm>
            <a:off x="212513" y="2697482"/>
            <a:ext cx="109621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Muon IDentifier  Run 3 upgrade </a:t>
            </a:r>
            <a:r>
              <a:rPr lang="it-IT" dirty="0"/>
              <a:t>w.r.t. Run 2: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it-IT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Upgrade of </a:t>
            </a:r>
            <a:r>
              <a:rPr lang="it-IT" b="1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readout electronics</a:t>
            </a:r>
            <a:r>
              <a:rPr lang="it-IT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             support </a:t>
            </a:r>
            <a:r>
              <a:rPr lang="it-IT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continuous</a:t>
            </a:r>
            <a:r>
              <a:rPr lang="it-IT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readout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it-IT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Upgrade of </a:t>
            </a:r>
            <a:r>
              <a:rPr lang="it-IT" b="1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front-end electronics</a:t>
            </a:r>
            <a:r>
              <a:rPr lang="it-IT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           FEE with </a:t>
            </a:r>
            <a:r>
              <a:rPr lang="it-IT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pre-amplification</a:t>
            </a:r>
            <a:r>
              <a:rPr lang="it-IT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, support low-gain RPC </a:t>
            </a:r>
            <a:r>
              <a:rPr lang="it-IT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operation</a:t>
            </a:r>
            <a:r>
              <a:rPr lang="it-IT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 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it-IT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Production of </a:t>
            </a:r>
            <a:r>
              <a:rPr lang="it-IT" b="1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new RPCs</a:t>
            </a:r>
            <a:r>
              <a:rPr lang="it-IT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            </a:t>
            </a:r>
            <a:r>
              <a:rPr lang="it-IT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replace</a:t>
            </a:r>
            <a:r>
              <a:rPr lang="it-IT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up to ~ 25% of </a:t>
            </a:r>
            <a:r>
              <a:rPr lang="it-IT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chambers</a:t>
            </a:r>
            <a:endParaRPr lang="it-IT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638BFE84-37F7-7310-B09F-73024163E6F8}"/>
              </a:ext>
            </a:extLst>
          </p:cNvPr>
          <p:cNvSpPr txBox="1"/>
          <p:nvPr/>
        </p:nvSpPr>
        <p:spPr>
          <a:xfrm>
            <a:off x="4183428" y="6502470"/>
            <a:ext cx="3070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RPC 2024 – Santiago de Compostela – 09/09/24</a:t>
            </a:r>
          </a:p>
        </p:txBody>
      </p:sp>
      <p:cxnSp>
        <p:nvCxnSpPr>
          <p:cNvPr id="42" name="Connettore 2 41">
            <a:extLst>
              <a:ext uri="{FF2B5EF4-FFF2-40B4-BE49-F238E27FC236}">
                <a16:creationId xmlns:a16="http://schemas.microsoft.com/office/drawing/2014/main" id="{D33A6797-F20D-0368-7C15-EAA4FC0BFBED}"/>
              </a:ext>
            </a:extLst>
          </p:cNvPr>
          <p:cNvCxnSpPr>
            <a:cxnSpLocks/>
          </p:cNvCxnSpPr>
          <p:nvPr/>
        </p:nvCxnSpPr>
        <p:spPr>
          <a:xfrm>
            <a:off x="4076127" y="3167892"/>
            <a:ext cx="677824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2 42">
            <a:extLst>
              <a:ext uri="{FF2B5EF4-FFF2-40B4-BE49-F238E27FC236}">
                <a16:creationId xmlns:a16="http://schemas.microsoft.com/office/drawing/2014/main" id="{46A59AEA-B11D-B9BD-6E7F-14CABB71C777}"/>
              </a:ext>
            </a:extLst>
          </p:cNvPr>
          <p:cNvCxnSpPr>
            <a:cxnSpLocks/>
          </p:cNvCxnSpPr>
          <p:nvPr/>
        </p:nvCxnSpPr>
        <p:spPr>
          <a:xfrm>
            <a:off x="4128452" y="3404698"/>
            <a:ext cx="677824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2 43">
            <a:extLst>
              <a:ext uri="{FF2B5EF4-FFF2-40B4-BE49-F238E27FC236}">
                <a16:creationId xmlns:a16="http://schemas.microsoft.com/office/drawing/2014/main" id="{41B59872-E1B5-1473-18C4-6E394914BF45}"/>
              </a:ext>
            </a:extLst>
          </p:cNvPr>
          <p:cNvCxnSpPr>
            <a:cxnSpLocks/>
          </p:cNvCxnSpPr>
          <p:nvPr/>
        </p:nvCxnSpPr>
        <p:spPr>
          <a:xfrm>
            <a:off x="3211705" y="3697775"/>
            <a:ext cx="677824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Immagine 46" descr="Immagine che contiene elettronica, testo, Componente elettrico, circuito&#10;&#10;Descrizione generata automaticamente">
            <a:extLst>
              <a:ext uri="{FF2B5EF4-FFF2-40B4-BE49-F238E27FC236}">
                <a16:creationId xmlns:a16="http://schemas.microsoft.com/office/drawing/2014/main" id="{6A0D9BC5-E623-BA1B-B0E9-E47A85270E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99" t="12722" r="6455"/>
          <a:stretch/>
        </p:blipFill>
        <p:spPr>
          <a:xfrm>
            <a:off x="924233" y="3996287"/>
            <a:ext cx="5252767" cy="2175533"/>
          </a:xfrm>
          <a:prstGeom prst="rect">
            <a:avLst/>
          </a:prstGeom>
        </p:spPr>
      </p:pic>
      <p:pic>
        <p:nvPicPr>
          <p:cNvPr id="48" name="Immagine 47" descr="Immagine che contiene elettronica, circuito, Componente elettrico, Ingegneria elettronica&#10;&#10;Descrizione generata automaticamente">
            <a:extLst>
              <a:ext uri="{FF2B5EF4-FFF2-40B4-BE49-F238E27FC236}">
                <a16:creationId xmlns:a16="http://schemas.microsoft.com/office/drawing/2014/main" id="{7B0AF587-7B4F-E7CD-7F3D-365E1D72394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046" t="3328" r="12582" b="8494"/>
          <a:stretch/>
        </p:blipFill>
        <p:spPr>
          <a:xfrm>
            <a:off x="6484720" y="4147311"/>
            <a:ext cx="3417484" cy="1475414"/>
          </a:xfrm>
          <a:prstGeom prst="rect">
            <a:avLst/>
          </a:prstGeom>
        </p:spPr>
      </p:pic>
      <p:pic>
        <p:nvPicPr>
          <p:cNvPr id="50" name="Immagine 49">
            <a:extLst>
              <a:ext uri="{FF2B5EF4-FFF2-40B4-BE49-F238E27FC236}">
                <a16:creationId xmlns:a16="http://schemas.microsoft.com/office/drawing/2014/main" id="{628CD136-6B47-D202-D858-F19984AD113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600" t="8927" r="26080" b="7461"/>
          <a:stretch/>
        </p:blipFill>
        <p:spPr>
          <a:xfrm>
            <a:off x="4268027" y="1310669"/>
            <a:ext cx="398673" cy="1253010"/>
          </a:xfrm>
          <a:prstGeom prst="rect">
            <a:avLst/>
          </a:prstGeom>
        </p:spPr>
      </p:pic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147F29DD-BEBD-90D3-E45E-904C37C14C3E}"/>
              </a:ext>
            </a:extLst>
          </p:cNvPr>
          <p:cNvSpPr txBox="1"/>
          <p:nvPr/>
        </p:nvSpPr>
        <p:spPr>
          <a:xfrm>
            <a:off x="1678216" y="6116407"/>
            <a:ext cx="80804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Clr>
                <a:srgbClr val="FF0000"/>
              </a:buClr>
            </a:pPr>
            <a:r>
              <a:rPr lang="en-GB" sz="1400" b="1" dirty="0"/>
              <a:t>FEERIC</a:t>
            </a:r>
            <a:r>
              <a:rPr lang="en-GB" sz="1400" dirty="0"/>
              <a:t> (</a:t>
            </a:r>
            <a:r>
              <a:rPr lang="en-GB" sz="1400" b="1" dirty="0"/>
              <a:t>Front End </a:t>
            </a:r>
            <a:r>
              <a:rPr lang="it-IT" sz="1400" b="1" dirty="0">
                <a:effectLst/>
              </a:rPr>
              <a:t>Electronics Rapid Integrated Circuit</a:t>
            </a:r>
            <a:r>
              <a:rPr lang="it-IT" sz="1400" dirty="0">
                <a:effectLst/>
              </a:rPr>
              <a:t>), </a:t>
            </a:r>
            <a:r>
              <a:rPr lang="it-IT" sz="1400" dirty="0"/>
              <a:t>signal discriminator,</a:t>
            </a:r>
            <a:r>
              <a:rPr lang="it-IT" sz="1400" b="1" dirty="0"/>
              <a:t> new Run 3 electronics</a:t>
            </a:r>
            <a:endParaRPr lang="en-GB" sz="1400" b="1" dirty="0"/>
          </a:p>
        </p:txBody>
      </p: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135E2B2D-4155-431D-5861-5E0E24510A2A}"/>
              </a:ext>
            </a:extLst>
          </p:cNvPr>
          <p:cNvSpPr txBox="1"/>
          <p:nvPr/>
        </p:nvSpPr>
        <p:spPr>
          <a:xfrm>
            <a:off x="7703877" y="2421217"/>
            <a:ext cx="42127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See: </a:t>
            </a:r>
            <a:r>
              <a:rPr lang="en-GB" u="sng" dirty="0">
                <a:solidFill>
                  <a:srgbClr val="0000FF"/>
                </a:solidFill>
              </a:rPr>
              <a:t>https://</a:t>
            </a:r>
            <a:r>
              <a:rPr lang="en-GB" u="sng" dirty="0" err="1">
                <a:solidFill>
                  <a:srgbClr val="0000FF"/>
                </a:solidFill>
              </a:rPr>
              <a:t>cds.cern.ch</a:t>
            </a:r>
            <a:r>
              <a:rPr lang="en-GB" u="sng" dirty="0">
                <a:solidFill>
                  <a:srgbClr val="0000FF"/>
                </a:solidFill>
              </a:rPr>
              <a:t>/record/1603472</a:t>
            </a:r>
          </a:p>
        </p:txBody>
      </p:sp>
      <p:cxnSp>
        <p:nvCxnSpPr>
          <p:cNvPr id="55" name="Connettore 2 54">
            <a:extLst>
              <a:ext uri="{FF2B5EF4-FFF2-40B4-BE49-F238E27FC236}">
                <a16:creationId xmlns:a16="http://schemas.microsoft.com/office/drawing/2014/main" id="{9CC5F722-DFED-8B4D-E9FD-B5857C0104D8}"/>
              </a:ext>
            </a:extLst>
          </p:cNvPr>
          <p:cNvCxnSpPr>
            <a:cxnSpLocks/>
          </p:cNvCxnSpPr>
          <p:nvPr/>
        </p:nvCxnSpPr>
        <p:spPr>
          <a:xfrm>
            <a:off x="10038729" y="2060303"/>
            <a:ext cx="0" cy="432823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E4BB5887-A793-1234-E64D-98601EF0DFF1}"/>
              </a:ext>
            </a:extLst>
          </p:cNvPr>
          <p:cNvSpPr txBox="1"/>
          <p:nvPr/>
        </p:nvSpPr>
        <p:spPr>
          <a:xfrm>
            <a:off x="11558493" y="645209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5/25</a:t>
            </a:r>
          </a:p>
        </p:txBody>
      </p:sp>
    </p:spTree>
    <p:extLst>
      <p:ext uri="{BB962C8B-B14F-4D97-AF65-F5344CB8AC3E}">
        <p14:creationId xmlns:p14="http://schemas.microsoft.com/office/powerpoint/2010/main" val="36098062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4B1E3B27-BBD4-6186-9A12-AA4B3C02DBE6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ACAB2750-64D0-C693-168A-DBB86438A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664" y="92713"/>
            <a:ext cx="2603170" cy="774906"/>
          </a:xfrm>
        </p:spPr>
        <p:txBody>
          <a:bodyPr/>
          <a:lstStyle/>
          <a:p>
            <a:r>
              <a:rPr lang="it-IT" b="1" dirty="0">
                <a:latin typeface="Georgia" panose="02040502050405020303" pitchFamily="18" charset="0"/>
              </a:rPr>
              <a:t>Outline</a:t>
            </a:r>
          </a:p>
        </p:txBody>
      </p:sp>
      <p:cxnSp>
        <p:nvCxnSpPr>
          <p:cNvPr id="4" name="Connettore 1 3">
            <a:extLst>
              <a:ext uri="{FF2B5EF4-FFF2-40B4-BE49-F238E27FC236}">
                <a16:creationId xmlns:a16="http://schemas.microsoft.com/office/drawing/2014/main" id="{5AC1897B-AC68-4C77-71DA-B3C1081A734F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EF51642-9F84-59AD-5FC6-4677F2D0A358}"/>
              </a:ext>
            </a:extLst>
          </p:cNvPr>
          <p:cNvSpPr txBox="1"/>
          <p:nvPr/>
        </p:nvSpPr>
        <p:spPr>
          <a:xfrm>
            <a:off x="460664" y="1030861"/>
            <a:ext cx="794255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ALICE Muon IDentifier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The ALICE experiment in Run 3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Muon IDentifier</a:t>
            </a:r>
          </a:p>
          <a:p>
            <a:pPr lvl="1">
              <a:buClr>
                <a:srgbClr val="FF0000"/>
              </a:buClr>
            </a:pPr>
            <a:endParaRPr lang="en-GB" dirty="0"/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/>
              <a:t>New RPC production</a:t>
            </a:r>
            <a:endParaRPr lang="en-GB" dirty="0"/>
          </a:p>
          <a:p>
            <a:pPr lvl="1">
              <a:buClr>
                <a:srgbClr val="FF0000"/>
              </a:buClr>
            </a:pPr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RPC characterization 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INFN Torino Laboratory </a:t>
            </a: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Test Setup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Test procedure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pPr marL="1257300" lvl="2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Study of detector uniformity and working point</a:t>
            </a:r>
          </a:p>
          <a:p>
            <a:pPr marL="1257300" lvl="2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High statistics efficiency map</a:t>
            </a:r>
          </a:p>
          <a:p>
            <a:pPr marL="1257300" lvl="2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Dark rate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Test results</a:t>
            </a:r>
          </a:p>
          <a:p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Performance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of the new </a:t>
            </a: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RPCs installed 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in </a:t>
            </a: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ALICE</a:t>
            </a:r>
          </a:p>
          <a:p>
            <a:pPr>
              <a:buClr>
                <a:srgbClr val="FF0000"/>
              </a:buClr>
            </a:pPr>
            <a:endParaRPr lang="en-GB" b="1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Summary</a:t>
            </a:r>
          </a:p>
        </p:txBody>
      </p:sp>
      <p:pic>
        <p:nvPicPr>
          <p:cNvPr id="11" name="Immagine 10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1DEB43A5-10C9-FDEB-D414-478F9A1E7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5949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AB2750-64D0-C693-168A-DBB86438A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9978" y="2805568"/>
            <a:ext cx="6252044" cy="1246864"/>
          </a:xfrm>
        </p:spPr>
        <p:txBody>
          <a:bodyPr>
            <a:normAutofit/>
          </a:bodyPr>
          <a:lstStyle/>
          <a:p>
            <a:r>
              <a:rPr lang="it-IT" b="1" dirty="0">
                <a:latin typeface="Georgia" panose="02040502050405020303" pitchFamily="18" charset="0"/>
              </a:rPr>
              <a:t>New RPC production</a:t>
            </a:r>
          </a:p>
        </p:txBody>
      </p:sp>
      <p:cxnSp>
        <p:nvCxnSpPr>
          <p:cNvPr id="9" name="Connettore 1 8">
            <a:extLst>
              <a:ext uri="{FF2B5EF4-FFF2-40B4-BE49-F238E27FC236}">
                <a16:creationId xmlns:a16="http://schemas.microsoft.com/office/drawing/2014/main" id="{191A5E95-7BA5-0D81-F843-8D50A77DB456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0" name="Immagine 9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50819BE6-AA66-CAEC-AC24-F840D12CF8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18937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>
        <p159:morph option="byWord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2A105492-1938-20A9-CA74-52AEBF55FB0B}"/>
              </a:ext>
            </a:extLst>
          </p:cNvPr>
          <p:cNvSpPr txBox="1"/>
          <p:nvPr/>
        </p:nvSpPr>
        <p:spPr>
          <a:xfrm>
            <a:off x="328582" y="1058325"/>
            <a:ext cx="110242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b="1" dirty="0"/>
              <a:t>Charge integrated </a:t>
            </a:r>
            <a:r>
              <a:rPr lang="en-GB" sz="2000" dirty="0"/>
              <a:t>by the RPCs (mC/cm</a:t>
            </a:r>
            <a:r>
              <a:rPr lang="en-GB" sz="2000" baseline="30000" dirty="0"/>
              <a:t>2</a:t>
            </a:r>
            <a:r>
              <a:rPr lang="en-GB" sz="2000" dirty="0"/>
              <a:t>)</a:t>
            </a:r>
            <a:endParaRPr lang="it-IT" sz="2000" dirty="0">
              <a:solidFill>
                <a:srgbClr val="000000"/>
              </a:solidFill>
            </a:endParaRP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000000"/>
                </a:solidFill>
              </a:rPr>
              <a:t>S</a:t>
            </a:r>
            <a:r>
              <a:rPr lang="it-IT" sz="2000" b="0" i="0" u="none" strike="noStrike" dirty="0">
                <a:solidFill>
                  <a:srgbClr val="000000"/>
                </a:solidFill>
                <a:effectLst/>
              </a:rPr>
              <a:t>ome of the RPCs </a:t>
            </a:r>
            <a:r>
              <a:rPr lang="it-IT" sz="2000" b="0" i="0" u="none" strike="noStrike" dirty="0" err="1">
                <a:solidFill>
                  <a:srgbClr val="000000"/>
                </a:solidFill>
                <a:effectLst/>
              </a:rPr>
              <a:t>currently</a:t>
            </a:r>
            <a:r>
              <a:rPr lang="it-IT" sz="20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it-IT" sz="2000" b="0" i="0" u="none" strike="noStrike" dirty="0" err="1">
                <a:solidFill>
                  <a:srgbClr val="000000"/>
                </a:solidFill>
                <a:effectLst/>
              </a:rPr>
              <a:t>installed</a:t>
            </a:r>
            <a:r>
              <a:rPr lang="it-IT" sz="20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sz="2000" dirty="0"/>
              <a:t>in ALICE have integrated </a:t>
            </a:r>
            <a:r>
              <a:rPr lang="it-IT" sz="2000" dirty="0">
                <a:solidFill>
                  <a:srgbClr val="000000"/>
                </a:solidFill>
                <a:effectLst/>
              </a:rPr>
              <a:t>by the end of Run 2 </a:t>
            </a:r>
            <a:r>
              <a:rPr lang="en-GB" sz="2000" dirty="0"/>
              <a:t>a charge non negligible w.r.t. the certified lifetime from ageing tests (i.e. ~ 50 mC/cm</a:t>
            </a:r>
            <a:r>
              <a:rPr lang="en-GB" sz="2000" baseline="30000" dirty="0"/>
              <a:t>2</a:t>
            </a:r>
            <a:r>
              <a:rPr lang="en-GB" sz="2000" dirty="0"/>
              <a:t>)  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2000" b="0" i="0" u="none" strike="noStrike" dirty="0">
                <a:solidFill>
                  <a:srgbClr val="000000"/>
                </a:solidFill>
                <a:effectLst/>
              </a:rPr>
              <a:t> </a:t>
            </a:r>
            <a:r>
              <a:rPr lang="it-IT" sz="2000" dirty="0" err="1">
                <a:solidFill>
                  <a:srgbClr val="000000"/>
                </a:solidFill>
              </a:rPr>
              <a:t>E</a:t>
            </a:r>
            <a:r>
              <a:rPr lang="it-IT" sz="2000" b="0" i="0" u="none" strike="noStrike" dirty="0" err="1">
                <a:solidFill>
                  <a:srgbClr val="000000"/>
                </a:solidFill>
                <a:effectLst/>
              </a:rPr>
              <a:t>xpected</a:t>
            </a:r>
            <a:r>
              <a:rPr lang="it-IT" sz="20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it-IT" sz="2000" b="0" i="0" u="none" strike="noStrike" dirty="0" err="1">
                <a:solidFill>
                  <a:srgbClr val="000000"/>
                </a:solidFill>
                <a:effectLst/>
              </a:rPr>
              <a:t>integrated</a:t>
            </a:r>
            <a:r>
              <a:rPr lang="it-IT" sz="2000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it-IT" sz="2000" b="0" i="0" u="none" strike="noStrike" dirty="0" err="1">
                <a:solidFill>
                  <a:srgbClr val="000000"/>
                </a:solidFill>
                <a:effectLst/>
              </a:rPr>
              <a:t>charge</a:t>
            </a:r>
            <a:r>
              <a:rPr lang="it-IT" sz="2000" b="0" i="0" u="none" strike="noStrike" dirty="0">
                <a:solidFill>
                  <a:srgbClr val="000000"/>
                </a:solidFill>
                <a:effectLst/>
              </a:rPr>
              <a:t> in Run 3+Run 4 is </a:t>
            </a:r>
            <a:r>
              <a:rPr lang="it-IT" sz="2000" b="0" i="0" u="none" strike="noStrike" dirty="0" err="1">
                <a:solidFill>
                  <a:srgbClr val="000000"/>
                </a:solidFill>
                <a:effectLst/>
              </a:rPr>
              <a:t>another</a:t>
            </a:r>
            <a:r>
              <a:rPr lang="it-IT" sz="2000" b="0" i="0" u="none" strike="noStrike" dirty="0">
                <a:solidFill>
                  <a:srgbClr val="000000"/>
                </a:solidFill>
                <a:effectLst/>
              </a:rPr>
              <a:t> ~ 50 </a:t>
            </a:r>
            <a:r>
              <a:rPr lang="it-IT" sz="2000" b="0" i="0" u="none" strike="noStrike" dirty="0" err="1">
                <a:solidFill>
                  <a:srgbClr val="000000"/>
                </a:solidFill>
                <a:effectLst/>
              </a:rPr>
              <a:t>mC</a:t>
            </a:r>
            <a:r>
              <a:rPr lang="it-IT" sz="2000" b="0" i="0" u="none" strike="noStrike" dirty="0">
                <a:solidFill>
                  <a:srgbClr val="000000"/>
                </a:solidFill>
                <a:effectLst/>
              </a:rPr>
              <a:t>/cm</a:t>
            </a:r>
            <a:r>
              <a:rPr lang="it-IT" sz="2000" b="0" i="0" u="none" strike="noStrike" baseline="30000" dirty="0">
                <a:solidFill>
                  <a:srgbClr val="000000"/>
                </a:solidFill>
                <a:effectLst/>
              </a:rPr>
              <a:t>2</a:t>
            </a:r>
            <a:endParaRPr lang="en-GB" sz="2000" baseline="30000" dirty="0"/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2000" dirty="0" err="1">
                <a:solidFill>
                  <a:srgbClr val="000000"/>
                </a:solidFill>
                <a:effectLst/>
              </a:rPr>
              <a:t>Decision</a:t>
            </a:r>
            <a:r>
              <a:rPr lang="it-IT" sz="2000" dirty="0">
                <a:solidFill>
                  <a:srgbClr val="000000"/>
                </a:solidFill>
                <a:effectLst/>
              </a:rPr>
              <a:t> to </a:t>
            </a:r>
            <a:r>
              <a:rPr lang="it-IT" sz="2000" b="1" dirty="0">
                <a:solidFill>
                  <a:srgbClr val="000000"/>
                </a:solidFill>
                <a:effectLst/>
              </a:rPr>
              <a:t>build new RPCs  </a:t>
            </a:r>
            <a:r>
              <a:rPr lang="it-IT" sz="2000" dirty="0">
                <a:solidFill>
                  <a:srgbClr val="000000"/>
                </a:solidFill>
                <a:effectLst/>
              </a:rPr>
              <a:t>(</a:t>
            </a:r>
            <a:r>
              <a:rPr lang="it-IT" sz="2000" dirty="0" err="1">
                <a:solidFill>
                  <a:srgbClr val="000000"/>
                </a:solidFill>
                <a:effectLst/>
              </a:rPr>
              <a:t>about</a:t>
            </a:r>
            <a:r>
              <a:rPr lang="it-IT" sz="2000" dirty="0">
                <a:solidFill>
                  <a:srgbClr val="000000"/>
                </a:solidFill>
                <a:effectLst/>
              </a:rPr>
              <a:t> 25% of the system) to be </a:t>
            </a:r>
            <a:r>
              <a:rPr lang="it-IT" sz="2000" dirty="0" err="1">
                <a:solidFill>
                  <a:srgbClr val="000000"/>
                </a:solidFill>
                <a:effectLst/>
              </a:rPr>
              <a:t>kept</a:t>
            </a:r>
            <a:r>
              <a:rPr lang="it-IT" sz="2000" dirty="0">
                <a:solidFill>
                  <a:srgbClr val="000000"/>
                </a:solidFill>
                <a:effectLst/>
              </a:rPr>
              <a:t> </a:t>
            </a:r>
            <a:r>
              <a:rPr lang="it-IT" sz="2000" dirty="0" err="1">
                <a:solidFill>
                  <a:srgbClr val="000000"/>
                </a:solidFill>
                <a:effectLst/>
              </a:rPr>
              <a:t>as</a:t>
            </a:r>
            <a:r>
              <a:rPr lang="it-IT" sz="2000" dirty="0">
                <a:solidFill>
                  <a:srgbClr val="000000"/>
                </a:solidFill>
                <a:effectLst/>
              </a:rPr>
              <a:t> </a:t>
            </a:r>
            <a:r>
              <a:rPr lang="it-IT" sz="2000" dirty="0" err="1">
                <a:solidFill>
                  <a:srgbClr val="000000"/>
                </a:solidFill>
                <a:effectLst/>
              </a:rPr>
              <a:t>spares</a:t>
            </a:r>
            <a:r>
              <a:rPr lang="it-IT" sz="2000" dirty="0">
                <a:solidFill>
                  <a:srgbClr val="000000"/>
                </a:solidFill>
                <a:effectLst/>
              </a:rPr>
              <a:t> and </a:t>
            </a:r>
            <a:r>
              <a:rPr lang="it-IT" sz="2000" dirty="0" err="1">
                <a:solidFill>
                  <a:srgbClr val="000000"/>
                </a:solidFill>
                <a:effectLst/>
              </a:rPr>
              <a:t>installed</a:t>
            </a:r>
            <a:r>
              <a:rPr lang="it-IT" sz="2000" dirty="0">
                <a:solidFill>
                  <a:srgbClr val="000000"/>
                </a:solidFill>
                <a:effectLst/>
              </a:rPr>
              <a:t> </a:t>
            </a:r>
            <a:r>
              <a:rPr lang="it-IT" sz="2000" dirty="0" err="1">
                <a:solidFill>
                  <a:srgbClr val="000000"/>
                </a:solidFill>
                <a:effectLst/>
              </a:rPr>
              <a:t>as</a:t>
            </a:r>
            <a:r>
              <a:rPr lang="it-IT" sz="2000" dirty="0">
                <a:solidFill>
                  <a:srgbClr val="000000"/>
                </a:solidFill>
                <a:effectLst/>
              </a:rPr>
              <a:t> </a:t>
            </a:r>
            <a:r>
              <a:rPr lang="it-IT" sz="2000" dirty="0" err="1">
                <a:solidFill>
                  <a:srgbClr val="000000"/>
                </a:solidFill>
                <a:effectLst/>
              </a:rPr>
              <a:t>needed</a:t>
            </a:r>
            <a:endParaRPr lang="it-IT" sz="2000" dirty="0">
              <a:solidFill>
                <a:srgbClr val="000000"/>
              </a:solidFill>
              <a:effectLst/>
            </a:endParaRPr>
          </a:p>
        </p:txBody>
      </p:sp>
      <p:pic>
        <p:nvPicPr>
          <p:cNvPr id="12" name="Immagine 11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82F400F8-64F5-E856-5F19-3641EA74F7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44" t="7313" r="11489" b="2039"/>
          <a:stretch/>
        </p:blipFill>
        <p:spPr>
          <a:xfrm>
            <a:off x="1233007" y="3350753"/>
            <a:ext cx="4155023" cy="2798280"/>
          </a:xfrm>
          <a:prstGeom prst="rect">
            <a:avLst/>
          </a:prstGeom>
        </p:spPr>
      </p:pic>
      <p:pic>
        <p:nvPicPr>
          <p:cNvPr id="18" name="Immagine 17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ED0E81F5-C339-3902-B515-BB19286532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961" r="6082"/>
          <a:stretch/>
        </p:blipFill>
        <p:spPr>
          <a:xfrm>
            <a:off x="6096000" y="3307905"/>
            <a:ext cx="4155023" cy="2853003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5D967AA0-68B6-9186-A97F-4AAF567C7D23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8" name="Connettore 1 7">
            <a:extLst>
              <a:ext uri="{FF2B5EF4-FFF2-40B4-BE49-F238E27FC236}">
                <a16:creationId xmlns:a16="http://schemas.microsoft.com/office/drawing/2014/main" id="{8A423575-ABCD-4798-3310-CFEE232CBF6F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" name="Immagine 8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66581B3D-D085-A7B3-B88E-CDE08C8071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13" name="Titolo 1">
            <a:extLst>
              <a:ext uri="{FF2B5EF4-FFF2-40B4-BE49-F238E27FC236}">
                <a16:creationId xmlns:a16="http://schemas.microsoft.com/office/drawing/2014/main" id="{58F10EA2-AA1F-65D4-B967-C376CC75C517}"/>
              </a:ext>
            </a:extLst>
          </p:cNvPr>
          <p:cNvSpPr txBox="1">
            <a:spLocks/>
          </p:cNvSpPr>
          <p:nvPr/>
        </p:nvSpPr>
        <p:spPr>
          <a:xfrm>
            <a:off x="418605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Why a new production?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340D52DC-C57B-676F-1768-70747F659E93}"/>
              </a:ext>
            </a:extLst>
          </p:cNvPr>
          <p:cNvSpPr txBox="1"/>
          <p:nvPr/>
        </p:nvSpPr>
        <p:spPr>
          <a:xfrm>
            <a:off x="4183428" y="6502470"/>
            <a:ext cx="3070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RPC 2024 – Santiago de Compostela – 09/09/24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2567B8D5-4FD0-A299-98B5-9D2ED5E9CA2E}"/>
              </a:ext>
            </a:extLst>
          </p:cNvPr>
          <p:cNvSpPr txBox="1"/>
          <p:nvPr/>
        </p:nvSpPr>
        <p:spPr>
          <a:xfrm>
            <a:off x="11558493" y="645209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6/25</a:t>
            </a:r>
          </a:p>
        </p:txBody>
      </p:sp>
    </p:spTree>
    <p:extLst>
      <p:ext uri="{BB962C8B-B14F-4D97-AF65-F5344CB8AC3E}">
        <p14:creationId xmlns:p14="http://schemas.microsoft.com/office/powerpoint/2010/main" val="15954841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C24F406A-B67E-1820-7717-56AED1ED54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2338" y="1553384"/>
            <a:ext cx="4025900" cy="190500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B6600430-8C17-491C-0E16-32C77A7240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3681" y="3764858"/>
            <a:ext cx="3610119" cy="2436459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9126D30-048B-8AF7-BF59-5B41B9BF7D27}"/>
              </a:ext>
            </a:extLst>
          </p:cNvPr>
          <p:cNvSpPr txBox="1"/>
          <p:nvPr/>
        </p:nvSpPr>
        <p:spPr>
          <a:xfrm>
            <a:off x="8021067" y="3429000"/>
            <a:ext cx="2452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Example of inefficient chamber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7EB0560-1733-811B-92AE-406EDDFFE1A6}"/>
              </a:ext>
            </a:extLst>
          </p:cNvPr>
          <p:cNvSpPr txBox="1"/>
          <p:nvPr/>
        </p:nvSpPr>
        <p:spPr>
          <a:xfrm>
            <a:off x="8394182" y="6154319"/>
            <a:ext cx="20795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Issue with spacers glueing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2653C7B4-4573-5B62-B87D-93A155FDA02A}"/>
              </a:ext>
            </a:extLst>
          </p:cNvPr>
          <p:cNvSpPr txBox="1"/>
          <p:nvPr/>
        </p:nvSpPr>
        <p:spPr>
          <a:xfrm>
            <a:off x="1198491" y="1833231"/>
            <a:ext cx="6295603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New RPCs production launched in 2018: </a:t>
            </a:r>
            <a:r>
              <a:rPr lang="en-GB" b="1" dirty="0"/>
              <a:t>unsatisfactory, </a:t>
            </a:r>
            <a:r>
              <a:rPr lang="en-GB" dirty="0"/>
              <a:t>acceptance rate &lt;50%: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Ø"/>
            </a:pPr>
            <a:r>
              <a:rPr lang="en-GB" b="1" dirty="0"/>
              <a:t>Inefficiency holes </a:t>
            </a:r>
            <a:r>
              <a:rPr lang="en-GB" dirty="0"/>
              <a:t>at HV working point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Ø"/>
            </a:pPr>
            <a:r>
              <a:rPr lang="en-GB" b="1" dirty="0"/>
              <a:t>Higher HV working point </a:t>
            </a:r>
            <a:r>
              <a:rPr lang="en-GB" dirty="0"/>
              <a:t>shifted up by 300-400 V w.r.t. the RPCs installed in ALICE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Ø"/>
            </a:pPr>
            <a:r>
              <a:rPr lang="en-GB" b="1" dirty="0"/>
              <a:t>High currents </a:t>
            </a:r>
            <a:r>
              <a:rPr lang="en-GB" dirty="0"/>
              <a:t>(tens of µA)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Ø"/>
            </a:pPr>
            <a:r>
              <a:rPr lang="en-GB" dirty="0"/>
              <a:t>Not possible to use them in ALICE</a:t>
            </a:r>
          </a:p>
          <a:p>
            <a:pPr>
              <a:buClr>
                <a:srgbClr val="FF0000"/>
              </a:buClr>
            </a:pPr>
            <a:endParaRPr lang="en-GB" dirty="0"/>
          </a:p>
          <a:p>
            <a:pPr>
              <a:buClr>
                <a:srgbClr val="FF0000"/>
              </a:buClr>
            </a:pPr>
            <a:r>
              <a:rPr lang="en-GB" dirty="0"/>
              <a:t>Due to: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Ø"/>
            </a:pPr>
            <a:r>
              <a:rPr lang="en-GB" dirty="0"/>
              <a:t>Flaws in the production process (for example glueing problems)</a:t>
            </a:r>
          </a:p>
        </p:txBody>
      </p: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0774F2E9-B1B0-C0F0-146B-3AE07CD4090E}"/>
              </a:ext>
            </a:extLst>
          </p:cNvPr>
          <p:cNvCxnSpPr>
            <a:cxnSpLocks/>
            <a:stCxn id="29" idx="2"/>
          </p:cNvCxnSpPr>
          <p:nvPr/>
        </p:nvCxnSpPr>
        <p:spPr>
          <a:xfrm>
            <a:off x="760454" y="1901348"/>
            <a:ext cx="438037" cy="425163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ttangolo 2">
            <a:extLst>
              <a:ext uri="{FF2B5EF4-FFF2-40B4-BE49-F238E27FC236}">
                <a16:creationId xmlns:a16="http://schemas.microsoft.com/office/drawing/2014/main" id="{9897DACB-B436-55FB-B67C-9AB4385A7A3D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8" name="Connettore 1 7">
            <a:extLst>
              <a:ext uri="{FF2B5EF4-FFF2-40B4-BE49-F238E27FC236}">
                <a16:creationId xmlns:a16="http://schemas.microsoft.com/office/drawing/2014/main" id="{7E930DC8-1E36-D88E-AE88-477770EBEEF2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3" name="Immagine 12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E53C1125-0D3A-8DBB-48D0-7D80EDBFAD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21" name="Titolo 1">
            <a:extLst>
              <a:ext uri="{FF2B5EF4-FFF2-40B4-BE49-F238E27FC236}">
                <a16:creationId xmlns:a16="http://schemas.microsoft.com/office/drawing/2014/main" id="{C9D6F507-75F2-B7B2-DA4F-B76532C932DB}"/>
              </a:ext>
            </a:extLst>
          </p:cNvPr>
          <p:cNvSpPr txBox="1">
            <a:spLocks/>
          </p:cNvSpPr>
          <p:nvPr/>
        </p:nvSpPr>
        <p:spPr>
          <a:xfrm>
            <a:off x="460664" y="10613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RPC production</a:t>
            </a:r>
          </a:p>
        </p:txBody>
      </p:sp>
      <p:sp>
        <p:nvSpPr>
          <p:cNvPr id="27" name="Freccia giù 26">
            <a:extLst>
              <a:ext uri="{FF2B5EF4-FFF2-40B4-BE49-F238E27FC236}">
                <a16:creationId xmlns:a16="http://schemas.microsoft.com/office/drawing/2014/main" id="{B8F251FB-D2DE-BC8D-BFA5-CF669FF591FE}"/>
              </a:ext>
            </a:extLst>
          </p:cNvPr>
          <p:cNvSpPr/>
          <p:nvPr/>
        </p:nvSpPr>
        <p:spPr>
          <a:xfrm>
            <a:off x="202670" y="2448909"/>
            <a:ext cx="746234" cy="4312449"/>
          </a:xfrm>
          <a:prstGeom prst="downArrow">
            <a:avLst/>
          </a:prstGeom>
          <a:gradFill>
            <a:gsLst>
              <a:gs pos="0">
                <a:schemeClr val="bg1"/>
              </a:gs>
              <a:gs pos="0">
                <a:srgbClr val="EE9400"/>
              </a:gs>
              <a:gs pos="100000">
                <a:schemeClr val="accent1">
                  <a:lumMod val="45000"/>
                  <a:lumOff val="55000"/>
                </a:schemeClr>
              </a:gs>
              <a:gs pos="97001">
                <a:srgbClr val="EE9400"/>
              </a:gs>
              <a:gs pos="100000">
                <a:srgbClr val="EE9400"/>
              </a:gs>
              <a:gs pos="81000">
                <a:srgbClr val="EE9400"/>
              </a:gs>
              <a:gs pos="100000">
                <a:srgbClr val="FFC000"/>
              </a:gs>
            </a:gsLst>
            <a:lin ang="5400000" scaled="1"/>
          </a:gradFill>
          <a:ln w="41275">
            <a:noFill/>
          </a:ln>
          <a:effectLst>
            <a:glow>
              <a:schemeClr val="accent6">
                <a:lumMod val="60000"/>
                <a:lumOff val="40000"/>
              </a:schemeClr>
            </a:glow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8" name="Freccia giù 27">
            <a:extLst>
              <a:ext uri="{FF2B5EF4-FFF2-40B4-BE49-F238E27FC236}">
                <a16:creationId xmlns:a16="http://schemas.microsoft.com/office/drawing/2014/main" id="{9D96201D-D80B-6E3E-6C27-1DBA01601C00}"/>
              </a:ext>
            </a:extLst>
          </p:cNvPr>
          <p:cNvSpPr/>
          <p:nvPr/>
        </p:nvSpPr>
        <p:spPr>
          <a:xfrm>
            <a:off x="202670" y="1353787"/>
            <a:ext cx="746234" cy="5407572"/>
          </a:xfrm>
          <a:prstGeom prst="downArrow">
            <a:avLst/>
          </a:prstGeom>
          <a:noFill/>
          <a:ln w="412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C6E5D120-3CFE-9C4C-8E85-C5D7803917AA}"/>
              </a:ext>
            </a:extLst>
          </p:cNvPr>
          <p:cNvSpPr txBox="1"/>
          <p:nvPr/>
        </p:nvSpPr>
        <p:spPr>
          <a:xfrm rot="16200000">
            <a:off x="249416" y="171668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2018</a:t>
            </a:r>
          </a:p>
        </p:txBody>
      </p:sp>
      <p:cxnSp>
        <p:nvCxnSpPr>
          <p:cNvPr id="30" name="Connettore 1 29">
            <a:extLst>
              <a:ext uri="{FF2B5EF4-FFF2-40B4-BE49-F238E27FC236}">
                <a16:creationId xmlns:a16="http://schemas.microsoft.com/office/drawing/2014/main" id="{7D45204C-741C-A589-5AC1-DD06DFE32B86}"/>
              </a:ext>
            </a:extLst>
          </p:cNvPr>
          <p:cNvCxnSpPr/>
          <p:nvPr/>
        </p:nvCxnSpPr>
        <p:spPr>
          <a:xfrm>
            <a:off x="408878" y="2448909"/>
            <a:ext cx="371707" cy="0"/>
          </a:xfrm>
          <a:prstGeom prst="line">
            <a:avLst/>
          </a:prstGeom>
          <a:ln w="444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CB2F17C7-7664-000E-D2CD-3C000B8C32BC}"/>
              </a:ext>
            </a:extLst>
          </p:cNvPr>
          <p:cNvSpPr txBox="1"/>
          <p:nvPr/>
        </p:nvSpPr>
        <p:spPr>
          <a:xfrm>
            <a:off x="4183428" y="6502470"/>
            <a:ext cx="3070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RPC 2024 – Santiago de Compostela – 09/09/24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AF5FB977-FCA6-69CB-0F76-08E95100CCE6}"/>
              </a:ext>
            </a:extLst>
          </p:cNvPr>
          <p:cNvSpPr txBox="1"/>
          <p:nvPr/>
        </p:nvSpPr>
        <p:spPr>
          <a:xfrm>
            <a:off x="11558493" y="645209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7/25</a:t>
            </a:r>
          </a:p>
        </p:txBody>
      </p:sp>
    </p:spTree>
    <p:extLst>
      <p:ext uri="{BB962C8B-B14F-4D97-AF65-F5344CB8AC3E}">
        <p14:creationId xmlns:p14="http://schemas.microsoft.com/office/powerpoint/2010/main" val="23594123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>
            <a:extLst>
              <a:ext uri="{FF2B5EF4-FFF2-40B4-BE49-F238E27FC236}">
                <a16:creationId xmlns:a16="http://schemas.microsoft.com/office/drawing/2014/main" id="{60D99D81-20AD-2793-F7E8-7F0B2594F2F4}"/>
              </a:ext>
            </a:extLst>
          </p:cNvPr>
          <p:cNvSpPr/>
          <p:nvPr/>
        </p:nvSpPr>
        <p:spPr>
          <a:xfrm>
            <a:off x="408878" y="1353785"/>
            <a:ext cx="351576" cy="1085491"/>
          </a:xfrm>
          <a:prstGeom prst="rect">
            <a:avLst/>
          </a:prstGeom>
          <a:solidFill>
            <a:srgbClr val="EE9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EE389AE-CC87-8FDE-C8ED-75D730A132D8}"/>
              </a:ext>
            </a:extLst>
          </p:cNvPr>
          <p:cNvSpPr txBox="1"/>
          <p:nvPr/>
        </p:nvSpPr>
        <p:spPr>
          <a:xfrm>
            <a:off x="1127397" y="3631419"/>
            <a:ext cx="50830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itchFamily="2" charset="2"/>
              <a:buChar char="Ø"/>
            </a:pPr>
            <a:r>
              <a:rPr lang="it-IT" b="1" dirty="0">
                <a:solidFill>
                  <a:srgbClr val="000000"/>
                </a:solidFill>
                <a:effectLst/>
              </a:rPr>
              <a:t>New </a:t>
            </a:r>
            <a:r>
              <a:rPr lang="it-IT" b="1" dirty="0" err="1">
                <a:solidFill>
                  <a:srgbClr val="000000"/>
                </a:solidFill>
                <a:effectLst/>
              </a:rPr>
              <a:t>glueing</a:t>
            </a:r>
            <a:r>
              <a:rPr lang="it-IT" b="1" dirty="0">
                <a:solidFill>
                  <a:srgbClr val="000000"/>
                </a:solidFill>
                <a:effectLst/>
              </a:rPr>
              <a:t> procedure </a:t>
            </a:r>
            <a:r>
              <a:rPr lang="it-IT" dirty="0" err="1">
                <a:solidFill>
                  <a:srgbClr val="000000"/>
                </a:solidFill>
                <a:effectLst/>
              </a:rPr>
              <a:t>tested</a:t>
            </a:r>
            <a:r>
              <a:rPr lang="it-IT" dirty="0">
                <a:solidFill>
                  <a:srgbClr val="000000"/>
                </a:solidFill>
                <a:effectLst/>
              </a:rPr>
              <a:t> at the end of </a:t>
            </a:r>
            <a:r>
              <a:rPr lang="it-IT" b="1" dirty="0">
                <a:solidFill>
                  <a:srgbClr val="000000"/>
                </a:solidFill>
                <a:effectLst/>
              </a:rPr>
              <a:t>2019</a:t>
            </a:r>
            <a:endParaRPr lang="en-GB" b="1" dirty="0"/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Ø"/>
            </a:pPr>
            <a:r>
              <a:rPr lang="en-GB" dirty="0"/>
              <a:t>New pre-production of 3 RPCs at the end of 2019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Ø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U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niform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efficiency </a:t>
            </a:r>
            <a:r>
              <a:rPr lang="en-GB" dirty="0"/>
              <a:t>at the working point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Ø"/>
            </a:pPr>
            <a:r>
              <a:rPr lang="en-GB" dirty="0"/>
              <a:t>Lower currents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9E3E3E9F-C8ED-ABEF-9D53-37B8C12060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4608" y="1353786"/>
            <a:ext cx="4826664" cy="2545250"/>
          </a:xfrm>
          <a:prstGeom prst="rect">
            <a:avLst/>
          </a:prstGeom>
        </p:spPr>
      </p:pic>
      <p:sp>
        <p:nvSpPr>
          <p:cNvPr id="7" name="Freccia giù 6">
            <a:extLst>
              <a:ext uri="{FF2B5EF4-FFF2-40B4-BE49-F238E27FC236}">
                <a16:creationId xmlns:a16="http://schemas.microsoft.com/office/drawing/2014/main" id="{CDBC61CF-CE85-33CE-256E-E2CFD4D34094}"/>
              </a:ext>
            </a:extLst>
          </p:cNvPr>
          <p:cNvSpPr/>
          <p:nvPr/>
        </p:nvSpPr>
        <p:spPr>
          <a:xfrm>
            <a:off x="202670" y="3899036"/>
            <a:ext cx="746234" cy="2862322"/>
          </a:xfrm>
          <a:prstGeom prst="downArrow">
            <a:avLst/>
          </a:prstGeom>
          <a:gradFill>
            <a:gsLst>
              <a:gs pos="0">
                <a:schemeClr val="bg1"/>
              </a:gs>
              <a:gs pos="0">
                <a:srgbClr val="EE9400"/>
              </a:gs>
              <a:gs pos="100000">
                <a:schemeClr val="accent1">
                  <a:lumMod val="45000"/>
                  <a:lumOff val="55000"/>
                </a:schemeClr>
              </a:gs>
              <a:gs pos="97001">
                <a:srgbClr val="EE9400"/>
              </a:gs>
              <a:gs pos="100000">
                <a:srgbClr val="EE9400"/>
              </a:gs>
              <a:gs pos="81000">
                <a:srgbClr val="EE9400"/>
              </a:gs>
              <a:gs pos="100000">
                <a:srgbClr val="FFC000"/>
              </a:gs>
            </a:gsLst>
            <a:lin ang="5400000" scaled="1"/>
          </a:gradFill>
          <a:ln w="41275">
            <a:noFill/>
          </a:ln>
          <a:effectLst>
            <a:glow>
              <a:schemeClr val="accent6">
                <a:lumMod val="60000"/>
                <a:lumOff val="40000"/>
              </a:schemeClr>
            </a:glow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3" name="Connettore 1 12">
            <a:extLst>
              <a:ext uri="{FF2B5EF4-FFF2-40B4-BE49-F238E27FC236}">
                <a16:creationId xmlns:a16="http://schemas.microsoft.com/office/drawing/2014/main" id="{409771C5-7EF3-B17A-AC85-3488B51B898D}"/>
              </a:ext>
            </a:extLst>
          </p:cNvPr>
          <p:cNvCxnSpPr/>
          <p:nvPr/>
        </p:nvCxnSpPr>
        <p:spPr>
          <a:xfrm>
            <a:off x="408878" y="2448909"/>
            <a:ext cx="371707" cy="0"/>
          </a:xfrm>
          <a:prstGeom prst="line">
            <a:avLst/>
          </a:prstGeom>
          <a:ln w="444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Freccia giù 8">
            <a:extLst>
              <a:ext uri="{FF2B5EF4-FFF2-40B4-BE49-F238E27FC236}">
                <a16:creationId xmlns:a16="http://schemas.microsoft.com/office/drawing/2014/main" id="{C9F63866-4D1E-0F56-FCE1-F7F728790BAD}"/>
              </a:ext>
            </a:extLst>
          </p:cNvPr>
          <p:cNvSpPr/>
          <p:nvPr/>
        </p:nvSpPr>
        <p:spPr>
          <a:xfrm>
            <a:off x="202670" y="1353787"/>
            <a:ext cx="746234" cy="5407572"/>
          </a:xfrm>
          <a:prstGeom prst="downArrow">
            <a:avLst/>
          </a:prstGeom>
          <a:noFill/>
          <a:ln w="412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4088CB7-643C-1EE9-89BB-EF2FA47DF10C}"/>
              </a:ext>
            </a:extLst>
          </p:cNvPr>
          <p:cNvSpPr txBox="1"/>
          <p:nvPr/>
        </p:nvSpPr>
        <p:spPr>
          <a:xfrm rot="16200000">
            <a:off x="249416" y="171668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2018</a:t>
            </a:r>
          </a:p>
        </p:txBody>
      </p: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CA7A2666-05EB-B35F-21F4-962076083800}"/>
              </a:ext>
            </a:extLst>
          </p:cNvPr>
          <p:cNvCxnSpPr/>
          <p:nvPr/>
        </p:nvCxnSpPr>
        <p:spPr>
          <a:xfrm>
            <a:off x="780585" y="2811348"/>
            <a:ext cx="813165" cy="820587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197E9CD0-8F72-DDAE-BEE1-F47C12ECDA32}"/>
              </a:ext>
            </a:extLst>
          </p:cNvPr>
          <p:cNvSpPr txBox="1"/>
          <p:nvPr/>
        </p:nvSpPr>
        <p:spPr>
          <a:xfrm rot="16200000">
            <a:off x="249415" y="2989307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2019</a:t>
            </a:r>
          </a:p>
        </p:txBody>
      </p:sp>
      <p:cxnSp>
        <p:nvCxnSpPr>
          <p:cNvPr id="20" name="Connettore 1 19">
            <a:extLst>
              <a:ext uri="{FF2B5EF4-FFF2-40B4-BE49-F238E27FC236}">
                <a16:creationId xmlns:a16="http://schemas.microsoft.com/office/drawing/2014/main" id="{CF3AB6E1-F9DA-373D-A770-91D71BE33351}"/>
              </a:ext>
            </a:extLst>
          </p:cNvPr>
          <p:cNvCxnSpPr/>
          <p:nvPr/>
        </p:nvCxnSpPr>
        <p:spPr>
          <a:xfrm>
            <a:off x="388746" y="3899036"/>
            <a:ext cx="371707" cy="0"/>
          </a:xfrm>
          <a:prstGeom prst="line">
            <a:avLst/>
          </a:prstGeom>
          <a:ln w="444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CB8BB929-F2C3-333C-C68C-8D40B4E570D2}"/>
              </a:ext>
            </a:extLst>
          </p:cNvPr>
          <p:cNvSpPr txBox="1"/>
          <p:nvPr/>
        </p:nvSpPr>
        <p:spPr>
          <a:xfrm>
            <a:off x="7566968" y="3788557"/>
            <a:ext cx="2881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photo of RPCs produced at the end of 2019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AA1DB780-76D6-9BF6-EDEC-BDCD79770793}"/>
              </a:ext>
            </a:extLst>
          </p:cNvPr>
          <p:cNvSpPr txBox="1"/>
          <p:nvPr/>
        </p:nvSpPr>
        <p:spPr>
          <a:xfrm>
            <a:off x="8461764" y="6432700"/>
            <a:ext cx="10923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efficiency map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43B77C99-AFDA-BF3D-F564-6805CC784E01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8" name="Connettore 1 17">
            <a:extLst>
              <a:ext uri="{FF2B5EF4-FFF2-40B4-BE49-F238E27FC236}">
                <a16:creationId xmlns:a16="http://schemas.microsoft.com/office/drawing/2014/main" id="{BBF0D637-BFA1-D379-FD03-EA4114DC4289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1" name="Immagine 20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B4E0EF77-3F3C-4987-FA48-060F1DFAA5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22" name="Titolo 1">
            <a:extLst>
              <a:ext uri="{FF2B5EF4-FFF2-40B4-BE49-F238E27FC236}">
                <a16:creationId xmlns:a16="http://schemas.microsoft.com/office/drawing/2014/main" id="{3E730C99-5A21-DAFD-E11E-26463621E352}"/>
              </a:ext>
            </a:extLst>
          </p:cNvPr>
          <p:cNvSpPr txBox="1">
            <a:spLocks/>
          </p:cNvSpPr>
          <p:nvPr/>
        </p:nvSpPr>
        <p:spPr>
          <a:xfrm>
            <a:off x="460664" y="10613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RPC production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A03DABC6-9C80-74FC-D5BF-A0EEB695C8E2}"/>
              </a:ext>
            </a:extLst>
          </p:cNvPr>
          <p:cNvSpPr txBox="1"/>
          <p:nvPr/>
        </p:nvSpPr>
        <p:spPr>
          <a:xfrm>
            <a:off x="4183428" y="6502470"/>
            <a:ext cx="3070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RPC 2024 – Santiago de Compostela – 09/09/24</a:t>
            </a:r>
          </a:p>
        </p:txBody>
      </p:sp>
      <p:pic>
        <p:nvPicPr>
          <p:cNvPr id="28" name="Immagine 27">
            <a:extLst>
              <a:ext uri="{FF2B5EF4-FFF2-40B4-BE49-F238E27FC236}">
                <a16:creationId xmlns:a16="http://schemas.microsoft.com/office/drawing/2014/main" id="{2AD6421C-A8C9-5988-F099-9BB73B26E5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0959" y="4024079"/>
            <a:ext cx="4133959" cy="2450098"/>
          </a:xfrm>
          <a:prstGeom prst="rect">
            <a:avLst/>
          </a:prstGeom>
        </p:spPr>
      </p:pic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8645A237-BD01-AC46-1A62-7D039707A096}"/>
              </a:ext>
            </a:extLst>
          </p:cNvPr>
          <p:cNvSpPr txBox="1"/>
          <p:nvPr/>
        </p:nvSpPr>
        <p:spPr>
          <a:xfrm>
            <a:off x="11558493" y="645209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7/25</a:t>
            </a:r>
          </a:p>
        </p:txBody>
      </p:sp>
    </p:spTree>
    <p:extLst>
      <p:ext uri="{BB962C8B-B14F-4D97-AF65-F5344CB8AC3E}">
        <p14:creationId xmlns:p14="http://schemas.microsoft.com/office/powerpoint/2010/main" val="38781527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extLst>
              <a:ext uri="{FF2B5EF4-FFF2-40B4-BE49-F238E27FC236}">
                <a16:creationId xmlns:a16="http://schemas.microsoft.com/office/drawing/2014/main" id="{F8560B82-2A2C-EC20-139F-AFA199A41F07}"/>
              </a:ext>
            </a:extLst>
          </p:cNvPr>
          <p:cNvSpPr/>
          <p:nvPr/>
        </p:nvSpPr>
        <p:spPr>
          <a:xfrm>
            <a:off x="399998" y="2439276"/>
            <a:ext cx="351576" cy="1594103"/>
          </a:xfrm>
          <a:prstGeom prst="rect">
            <a:avLst/>
          </a:prstGeom>
          <a:solidFill>
            <a:srgbClr val="EE9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60D99D81-20AD-2793-F7E8-7F0B2594F2F4}"/>
              </a:ext>
            </a:extLst>
          </p:cNvPr>
          <p:cNvSpPr/>
          <p:nvPr/>
        </p:nvSpPr>
        <p:spPr>
          <a:xfrm>
            <a:off x="408878" y="1353785"/>
            <a:ext cx="351576" cy="1085491"/>
          </a:xfrm>
          <a:prstGeom prst="rect">
            <a:avLst/>
          </a:prstGeom>
          <a:solidFill>
            <a:srgbClr val="EE9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EE389AE-CC87-8FDE-C8ED-75D730A132D8}"/>
              </a:ext>
            </a:extLst>
          </p:cNvPr>
          <p:cNvSpPr txBox="1"/>
          <p:nvPr/>
        </p:nvSpPr>
        <p:spPr>
          <a:xfrm>
            <a:off x="1625136" y="5117800"/>
            <a:ext cx="57615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itchFamily="2" charset="2"/>
              <a:buChar char="Ø"/>
            </a:pPr>
            <a:r>
              <a:rPr lang="en-GB" dirty="0"/>
              <a:t>New production of </a:t>
            </a:r>
            <a:r>
              <a:rPr lang="en-GB" b="1" dirty="0"/>
              <a:t>18 RPCs in 2021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Ø"/>
            </a:pPr>
            <a:r>
              <a:rPr lang="en-GB" dirty="0"/>
              <a:t>RPCs being tested in the INFN Torino Laboratory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Ø"/>
            </a:pPr>
            <a:r>
              <a:rPr lang="en-GB" b="1" dirty="0"/>
              <a:t>Test results described in this presentation</a:t>
            </a:r>
          </a:p>
        </p:txBody>
      </p:sp>
      <p:cxnSp>
        <p:nvCxnSpPr>
          <p:cNvPr id="13" name="Connettore 1 12">
            <a:extLst>
              <a:ext uri="{FF2B5EF4-FFF2-40B4-BE49-F238E27FC236}">
                <a16:creationId xmlns:a16="http://schemas.microsoft.com/office/drawing/2014/main" id="{409771C5-7EF3-B17A-AC85-3488B51B898D}"/>
              </a:ext>
            </a:extLst>
          </p:cNvPr>
          <p:cNvCxnSpPr/>
          <p:nvPr/>
        </p:nvCxnSpPr>
        <p:spPr>
          <a:xfrm>
            <a:off x="408878" y="2448909"/>
            <a:ext cx="371707" cy="0"/>
          </a:xfrm>
          <a:prstGeom prst="line">
            <a:avLst/>
          </a:prstGeom>
          <a:ln w="444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Freccia giù 8">
            <a:extLst>
              <a:ext uri="{FF2B5EF4-FFF2-40B4-BE49-F238E27FC236}">
                <a16:creationId xmlns:a16="http://schemas.microsoft.com/office/drawing/2014/main" id="{C9F63866-4D1E-0F56-FCE1-F7F728790BAD}"/>
              </a:ext>
            </a:extLst>
          </p:cNvPr>
          <p:cNvSpPr/>
          <p:nvPr/>
        </p:nvSpPr>
        <p:spPr>
          <a:xfrm>
            <a:off x="202670" y="1353787"/>
            <a:ext cx="746234" cy="5407572"/>
          </a:xfrm>
          <a:prstGeom prst="downArrow">
            <a:avLst/>
          </a:prstGeom>
          <a:noFill/>
          <a:ln w="412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4088CB7-643C-1EE9-89BB-EF2FA47DF10C}"/>
              </a:ext>
            </a:extLst>
          </p:cNvPr>
          <p:cNvSpPr txBox="1"/>
          <p:nvPr/>
        </p:nvSpPr>
        <p:spPr>
          <a:xfrm rot="16200000">
            <a:off x="249416" y="171668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2018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8C0E7E0-77A5-73A8-D31E-D685307EE8AE}"/>
              </a:ext>
            </a:extLst>
          </p:cNvPr>
          <p:cNvSpPr txBox="1"/>
          <p:nvPr/>
        </p:nvSpPr>
        <p:spPr>
          <a:xfrm rot="16200000">
            <a:off x="249415" y="2989307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2019</a:t>
            </a:r>
          </a:p>
        </p:txBody>
      </p:sp>
      <p:cxnSp>
        <p:nvCxnSpPr>
          <p:cNvPr id="12" name="Connettore 1 11">
            <a:extLst>
              <a:ext uri="{FF2B5EF4-FFF2-40B4-BE49-F238E27FC236}">
                <a16:creationId xmlns:a16="http://schemas.microsoft.com/office/drawing/2014/main" id="{18A8D3EE-6075-34A0-F2F7-A437C34A8753}"/>
              </a:ext>
            </a:extLst>
          </p:cNvPr>
          <p:cNvCxnSpPr/>
          <p:nvPr/>
        </p:nvCxnSpPr>
        <p:spPr>
          <a:xfrm>
            <a:off x="379867" y="4033379"/>
            <a:ext cx="371707" cy="0"/>
          </a:xfrm>
          <a:prstGeom prst="line">
            <a:avLst/>
          </a:prstGeom>
          <a:ln w="444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02CB29DA-FD61-B4D8-D0D1-6A5A214DB3D0}"/>
              </a:ext>
            </a:extLst>
          </p:cNvPr>
          <p:cNvSpPr txBox="1"/>
          <p:nvPr/>
        </p:nvSpPr>
        <p:spPr>
          <a:xfrm rot="16200000">
            <a:off x="-60798" y="5121338"/>
            <a:ext cx="1250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2021-2024</a:t>
            </a:r>
          </a:p>
        </p:txBody>
      </p: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2077857A-777D-2F75-B2D8-DCFD58A6690C}"/>
              </a:ext>
            </a:extLst>
          </p:cNvPr>
          <p:cNvCxnSpPr/>
          <p:nvPr/>
        </p:nvCxnSpPr>
        <p:spPr>
          <a:xfrm>
            <a:off x="780585" y="4300034"/>
            <a:ext cx="813165" cy="820587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Immagine 18" descr="Immagine che contiene arredo, interno, pavimento, tavolo&#10;&#10;Descrizione generata automaticamente">
            <a:extLst>
              <a:ext uri="{FF2B5EF4-FFF2-40B4-BE49-F238E27FC236}">
                <a16:creationId xmlns:a16="http://schemas.microsoft.com/office/drawing/2014/main" id="{B68FA955-9C91-DD59-BE65-B69AE916E7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9158"/>
          <a:stretch/>
        </p:blipFill>
        <p:spPr>
          <a:xfrm>
            <a:off x="8062870" y="1574976"/>
            <a:ext cx="2919688" cy="4596343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D68BC6C6-FCD3-D350-9D3E-0A42C3E62843}"/>
              </a:ext>
            </a:extLst>
          </p:cNvPr>
          <p:cNvSpPr txBox="1"/>
          <p:nvPr/>
        </p:nvSpPr>
        <p:spPr>
          <a:xfrm>
            <a:off x="8303854" y="6288040"/>
            <a:ext cx="2437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photo of RPCs produced in the 2021</a:t>
            </a: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0F7C096B-D1A2-5DEB-C1FF-26EFA80304F8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0" name="Connettore 1 19">
            <a:extLst>
              <a:ext uri="{FF2B5EF4-FFF2-40B4-BE49-F238E27FC236}">
                <a16:creationId xmlns:a16="http://schemas.microsoft.com/office/drawing/2014/main" id="{10E69427-D13C-9C81-00BB-EFE4D8D113A0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2" name="Immagine 21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EFB6C371-F88D-7826-10F6-CBA077361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23" name="Titolo 1">
            <a:extLst>
              <a:ext uri="{FF2B5EF4-FFF2-40B4-BE49-F238E27FC236}">
                <a16:creationId xmlns:a16="http://schemas.microsoft.com/office/drawing/2014/main" id="{ADD1E52F-93A4-4766-414A-51292C11A9FB}"/>
              </a:ext>
            </a:extLst>
          </p:cNvPr>
          <p:cNvSpPr txBox="1">
            <a:spLocks/>
          </p:cNvSpPr>
          <p:nvPr/>
        </p:nvSpPr>
        <p:spPr>
          <a:xfrm>
            <a:off x="460664" y="10613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RPC production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3B95B0A1-F0D3-72CD-0FCF-57F092F3E2CE}"/>
              </a:ext>
            </a:extLst>
          </p:cNvPr>
          <p:cNvSpPr txBox="1"/>
          <p:nvPr/>
        </p:nvSpPr>
        <p:spPr>
          <a:xfrm>
            <a:off x="4183428" y="6502470"/>
            <a:ext cx="3070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RPC 2024 – Santiago de Compostela – 09/09/24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93BFD778-E445-A929-BE8C-A15D9E7111B2}"/>
              </a:ext>
            </a:extLst>
          </p:cNvPr>
          <p:cNvSpPr txBox="1"/>
          <p:nvPr/>
        </p:nvSpPr>
        <p:spPr>
          <a:xfrm>
            <a:off x="11558493" y="645209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7/25</a:t>
            </a:r>
          </a:p>
        </p:txBody>
      </p:sp>
    </p:spTree>
    <p:extLst>
      <p:ext uri="{BB962C8B-B14F-4D97-AF65-F5344CB8AC3E}">
        <p14:creationId xmlns:p14="http://schemas.microsoft.com/office/powerpoint/2010/main" val="5204424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4B1E3B27-BBD4-6186-9A12-AA4B3C02DBE6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ACAB2750-64D0-C693-168A-DBB86438A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664" y="92713"/>
            <a:ext cx="2603170" cy="774906"/>
          </a:xfrm>
        </p:spPr>
        <p:txBody>
          <a:bodyPr/>
          <a:lstStyle/>
          <a:p>
            <a:r>
              <a:rPr lang="it-IT" b="1" dirty="0">
                <a:latin typeface="Georgia" panose="02040502050405020303" pitchFamily="18" charset="0"/>
              </a:rPr>
              <a:t>Outline</a:t>
            </a:r>
          </a:p>
        </p:txBody>
      </p:sp>
      <p:cxnSp>
        <p:nvCxnSpPr>
          <p:cNvPr id="4" name="Connettore 1 3">
            <a:extLst>
              <a:ext uri="{FF2B5EF4-FFF2-40B4-BE49-F238E27FC236}">
                <a16:creationId xmlns:a16="http://schemas.microsoft.com/office/drawing/2014/main" id="{5AC1897B-AC68-4C77-71DA-B3C1081A734F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EF51642-9F84-59AD-5FC6-4677F2D0A358}"/>
              </a:ext>
            </a:extLst>
          </p:cNvPr>
          <p:cNvSpPr txBox="1"/>
          <p:nvPr/>
        </p:nvSpPr>
        <p:spPr>
          <a:xfrm>
            <a:off x="460664" y="1030861"/>
            <a:ext cx="794255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ALICE Muon IDentifier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The ALICE experiment in Run 3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Muon IDentifier</a:t>
            </a:r>
          </a:p>
          <a:p>
            <a:pPr lvl="1">
              <a:buClr>
                <a:srgbClr val="FF0000"/>
              </a:buClr>
            </a:pPr>
            <a:endParaRPr lang="en-GB" dirty="0"/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New RPC production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pPr lvl="1">
              <a:buClr>
                <a:srgbClr val="FF0000"/>
              </a:buClr>
            </a:pPr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/>
              <a:t>RPC characterization 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dirty="0"/>
              <a:t>INFN Torino Laboratory </a:t>
            </a:r>
            <a:r>
              <a:rPr lang="en-GB" b="1" dirty="0"/>
              <a:t>Test Setup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b="1" dirty="0"/>
              <a:t>Test procedure</a:t>
            </a:r>
            <a:endParaRPr lang="en-GB" dirty="0"/>
          </a:p>
          <a:p>
            <a:pPr marL="1257300" lvl="2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/>
              <a:t>Study of detector uniformity and working point</a:t>
            </a:r>
          </a:p>
          <a:p>
            <a:pPr marL="1257300" lvl="2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/>
              <a:t>High statistics efficiency map</a:t>
            </a:r>
          </a:p>
          <a:p>
            <a:pPr marL="1257300" lvl="2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/>
              <a:t>Dark rate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b="1" dirty="0"/>
              <a:t>Test results</a:t>
            </a:r>
          </a:p>
          <a:p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Performance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of the new </a:t>
            </a: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RPCs installed 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in </a:t>
            </a: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ALICE</a:t>
            </a:r>
          </a:p>
          <a:p>
            <a:pPr>
              <a:buClr>
                <a:srgbClr val="FF0000"/>
              </a:buClr>
            </a:pPr>
            <a:endParaRPr lang="en-GB" b="1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Summary</a:t>
            </a:r>
          </a:p>
        </p:txBody>
      </p:sp>
      <p:pic>
        <p:nvPicPr>
          <p:cNvPr id="11" name="Immagine 10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1DEB43A5-10C9-FDEB-D414-478F9A1E7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2880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AB2750-64D0-C693-168A-DBB86438A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3391" y="3041547"/>
            <a:ext cx="6545218" cy="774906"/>
          </a:xfrm>
        </p:spPr>
        <p:txBody>
          <a:bodyPr>
            <a:normAutofit/>
          </a:bodyPr>
          <a:lstStyle/>
          <a:p>
            <a:r>
              <a:rPr lang="it-IT" b="1" dirty="0">
                <a:latin typeface="Georgia" panose="02040502050405020303" pitchFamily="18" charset="0"/>
              </a:rPr>
              <a:t>RPC characterization</a:t>
            </a:r>
          </a:p>
        </p:txBody>
      </p:sp>
      <p:cxnSp>
        <p:nvCxnSpPr>
          <p:cNvPr id="5" name="Connettore 1 4">
            <a:extLst>
              <a:ext uri="{FF2B5EF4-FFF2-40B4-BE49-F238E27FC236}">
                <a16:creationId xmlns:a16="http://schemas.microsoft.com/office/drawing/2014/main" id="{710E2A43-5259-F0A2-A44B-59F4B796FCF8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7" name="Immagine 6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798A4C49-105B-BA0E-521F-D68A777CCC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23121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>
        <p159:morph option="byWord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4B1E3B27-BBD4-6186-9A12-AA4B3C02DBE6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ACAB2750-64D0-C693-168A-DBB86438A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664" y="92713"/>
            <a:ext cx="2603170" cy="774906"/>
          </a:xfrm>
        </p:spPr>
        <p:txBody>
          <a:bodyPr/>
          <a:lstStyle/>
          <a:p>
            <a:r>
              <a:rPr lang="it-IT" b="1" dirty="0">
                <a:latin typeface="Georgia" panose="02040502050405020303" pitchFamily="18" charset="0"/>
              </a:rPr>
              <a:t>Outline</a:t>
            </a:r>
          </a:p>
        </p:txBody>
      </p:sp>
      <p:cxnSp>
        <p:nvCxnSpPr>
          <p:cNvPr id="4" name="Connettore 1 3">
            <a:extLst>
              <a:ext uri="{FF2B5EF4-FFF2-40B4-BE49-F238E27FC236}">
                <a16:creationId xmlns:a16="http://schemas.microsoft.com/office/drawing/2014/main" id="{5AC1897B-AC68-4C77-71DA-B3C1081A734F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EF51642-9F84-59AD-5FC6-4677F2D0A358}"/>
              </a:ext>
            </a:extLst>
          </p:cNvPr>
          <p:cNvSpPr txBox="1"/>
          <p:nvPr/>
        </p:nvSpPr>
        <p:spPr>
          <a:xfrm>
            <a:off x="460664" y="1030861"/>
            <a:ext cx="794255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/>
              <a:t>ALICE Muon IDentifier</a:t>
            </a:r>
            <a:endParaRPr lang="en-GB" dirty="0"/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dirty="0"/>
              <a:t>The ALICE experiment in Run 3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dirty="0"/>
              <a:t>Muon IDentifier</a:t>
            </a:r>
          </a:p>
          <a:p>
            <a:pPr lvl="1">
              <a:buClr>
                <a:srgbClr val="FF0000"/>
              </a:buClr>
            </a:pPr>
            <a:endParaRPr lang="en-GB" dirty="0"/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/>
              <a:t>New RPC production</a:t>
            </a:r>
            <a:endParaRPr lang="en-GB" dirty="0"/>
          </a:p>
          <a:p>
            <a:pPr lvl="1">
              <a:buClr>
                <a:srgbClr val="FF0000"/>
              </a:buClr>
            </a:pPr>
            <a:endParaRPr lang="en-GB" dirty="0"/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/>
              <a:t>RPC characterization 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dirty="0"/>
              <a:t>INFN Torino Laboratory </a:t>
            </a:r>
            <a:r>
              <a:rPr lang="en-GB" b="1" dirty="0"/>
              <a:t>Test Setup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b="1" dirty="0"/>
              <a:t>Test procedure</a:t>
            </a:r>
            <a:endParaRPr lang="en-GB" dirty="0"/>
          </a:p>
          <a:p>
            <a:pPr marL="1257300" lvl="2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/>
              <a:t>Study of detector uniformity and working point</a:t>
            </a:r>
          </a:p>
          <a:p>
            <a:pPr marL="1257300" lvl="2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/>
              <a:t>High statistics efficiency map</a:t>
            </a:r>
          </a:p>
          <a:p>
            <a:pPr marL="1257300" lvl="2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/>
              <a:t>Dark rate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b="1" dirty="0"/>
              <a:t>Test results</a:t>
            </a:r>
          </a:p>
          <a:p>
            <a:endParaRPr lang="en-GB" dirty="0"/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/>
              <a:t>Performance</a:t>
            </a:r>
            <a:r>
              <a:rPr lang="en-GB" dirty="0"/>
              <a:t> of the new </a:t>
            </a:r>
            <a:r>
              <a:rPr lang="en-GB" b="1" dirty="0"/>
              <a:t>RPCs installed </a:t>
            </a:r>
            <a:r>
              <a:rPr lang="en-GB" dirty="0"/>
              <a:t>in </a:t>
            </a:r>
            <a:r>
              <a:rPr lang="en-GB" b="1" dirty="0"/>
              <a:t>ALICE</a:t>
            </a:r>
          </a:p>
          <a:p>
            <a:pPr>
              <a:buClr>
                <a:srgbClr val="FF0000"/>
              </a:buClr>
            </a:pPr>
            <a:endParaRPr lang="en-GB" b="1" dirty="0"/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/>
              <a:t>Summary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1" name="Immagine 10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1DEB43A5-10C9-FDEB-D414-478F9A1E7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8611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81CD2826-DC6C-C056-B3D0-E5D1F5A6A991}"/>
              </a:ext>
            </a:extLst>
          </p:cNvPr>
          <p:cNvSpPr txBox="1"/>
          <p:nvPr/>
        </p:nvSpPr>
        <p:spPr>
          <a:xfrm>
            <a:off x="418604" y="1342761"/>
            <a:ext cx="524007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rgbClr val="FF0000"/>
              </a:buClr>
              <a:buFont typeface="Wingdings" pitchFamily="2" charset="2"/>
              <a:buChar char="§"/>
            </a:pPr>
            <a:r>
              <a:rPr lang="en-GB" b="0" dirty="0">
                <a:effectLst/>
              </a:rPr>
              <a:t>ALICE RPCs tested in the Torino INFN laboratory </a:t>
            </a:r>
            <a:endParaRPr lang="en-GB" dirty="0"/>
          </a:p>
          <a:p>
            <a:pPr marL="342900" indent="-342900" algn="just">
              <a:buClr>
                <a:srgbClr val="FF0000"/>
              </a:buClr>
              <a:buFont typeface="Wingdings" pitchFamily="2" charset="2"/>
              <a:buChar char="§"/>
            </a:pPr>
            <a:r>
              <a:rPr lang="en-GB" dirty="0"/>
              <a:t>Goal: full characterization of the chambers i.e.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local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measurement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of efficiency, study of dark rate, dark current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measurement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.</a:t>
            </a:r>
            <a:endParaRPr lang="en-GB" b="1" dirty="0"/>
          </a:p>
          <a:p>
            <a:pPr marL="342900" indent="-342900" algn="just">
              <a:buClr>
                <a:srgbClr val="FF0000"/>
              </a:buClr>
              <a:buFont typeface="Wingdings" pitchFamily="2" charset="2"/>
              <a:buChar char="§"/>
            </a:pPr>
            <a:endParaRPr lang="en-GB" b="1" dirty="0"/>
          </a:p>
          <a:p>
            <a:pPr marL="342900" indent="-342900" algn="just">
              <a:buClr>
                <a:srgbClr val="FF0000"/>
              </a:buClr>
              <a:buFont typeface="Wingdings" pitchFamily="2" charset="2"/>
              <a:buChar char="§"/>
            </a:pPr>
            <a:r>
              <a:rPr lang="en-GB" b="1" dirty="0"/>
              <a:t>Streamer </a:t>
            </a:r>
            <a:r>
              <a:rPr lang="it-IT" b="1" dirty="0" err="1"/>
              <a:t>mixture</a:t>
            </a:r>
            <a:r>
              <a:rPr lang="it-IT" dirty="0"/>
              <a:t> </a:t>
            </a:r>
            <a:r>
              <a:rPr lang="it-IT" dirty="0" err="1"/>
              <a:t>used</a:t>
            </a:r>
            <a:r>
              <a:rPr lang="it-IT" dirty="0"/>
              <a:t> </a:t>
            </a:r>
          </a:p>
          <a:p>
            <a:pPr algn="just">
              <a:buClr>
                <a:srgbClr val="FF0000"/>
              </a:buClr>
            </a:pPr>
            <a:r>
              <a:rPr lang="it-IT" dirty="0">
                <a:sym typeface="Wingdings" pitchFamily="2" charset="2"/>
              </a:rPr>
              <a:t>       </a:t>
            </a:r>
            <a:r>
              <a:rPr lang="en-GB" dirty="0">
                <a:sym typeface="Wingdings" pitchFamily="2" charset="2"/>
              </a:rPr>
              <a:t>(50.5% Ar, 41.4% C</a:t>
            </a:r>
            <a:r>
              <a:rPr lang="en-GB" baseline="-25000" dirty="0">
                <a:sym typeface="Wingdings" pitchFamily="2" charset="2"/>
              </a:rPr>
              <a:t>2</a:t>
            </a:r>
            <a:r>
              <a:rPr lang="en-GB" dirty="0">
                <a:sym typeface="Wingdings" pitchFamily="2" charset="2"/>
              </a:rPr>
              <a:t>H</a:t>
            </a:r>
            <a:r>
              <a:rPr lang="en-GB" baseline="-25000" dirty="0">
                <a:sym typeface="Wingdings" pitchFamily="2" charset="2"/>
              </a:rPr>
              <a:t>2</a:t>
            </a:r>
            <a:r>
              <a:rPr lang="en-GB" dirty="0">
                <a:sym typeface="Wingdings" pitchFamily="2" charset="2"/>
              </a:rPr>
              <a:t>F</a:t>
            </a:r>
            <a:r>
              <a:rPr lang="en-GB" baseline="-25000" dirty="0">
                <a:sym typeface="Wingdings" pitchFamily="2" charset="2"/>
              </a:rPr>
              <a:t>4</a:t>
            </a:r>
            <a:r>
              <a:rPr lang="en-GB" dirty="0">
                <a:sym typeface="Wingdings" pitchFamily="2" charset="2"/>
              </a:rPr>
              <a:t>, 7.2% i-C</a:t>
            </a:r>
            <a:r>
              <a:rPr lang="en-GB" baseline="-25000" dirty="0">
                <a:sym typeface="Wingdings" pitchFamily="2" charset="2"/>
              </a:rPr>
              <a:t>4</a:t>
            </a:r>
            <a:r>
              <a:rPr lang="en-GB" dirty="0">
                <a:sym typeface="Wingdings" pitchFamily="2" charset="2"/>
              </a:rPr>
              <a:t>H</a:t>
            </a:r>
            <a:r>
              <a:rPr lang="en-GB" baseline="-25000" dirty="0">
                <a:sym typeface="Wingdings" pitchFamily="2" charset="2"/>
              </a:rPr>
              <a:t>10</a:t>
            </a:r>
            <a:r>
              <a:rPr lang="en-GB" dirty="0">
                <a:sym typeface="Wingdings" pitchFamily="2" charset="2"/>
              </a:rPr>
              <a:t>, 1% SF</a:t>
            </a:r>
            <a:r>
              <a:rPr lang="en-GB" baseline="-25000" dirty="0">
                <a:sym typeface="Wingdings" pitchFamily="2" charset="2"/>
              </a:rPr>
              <a:t>6</a:t>
            </a:r>
            <a:r>
              <a:rPr lang="en-GB" dirty="0">
                <a:sym typeface="Wingdings" pitchFamily="2" charset="2"/>
              </a:rPr>
              <a:t>):</a:t>
            </a:r>
          </a:p>
          <a:p>
            <a:pPr marL="800100" lvl="1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ym typeface="Wingdings" pitchFamily="2" charset="2"/>
              </a:rPr>
              <a:t>practical reasons</a:t>
            </a:r>
          </a:p>
          <a:p>
            <a:pPr marL="800100" lvl="1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compare results with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those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from </a:t>
            </a:r>
          </a:p>
          <a:p>
            <a:pPr lvl="1" algn="just">
              <a:buClr>
                <a:srgbClr val="FF0000"/>
              </a:buClr>
            </a:pPr>
            <a:r>
              <a:rPr lang="it-IT" dirty="0">
                <a:solidFill>
                  <a:srgbClr val="000000"/>
                </a:solidFill>
                <a:latin typeface="Aptos" panose="020B0004020202020204" pitchFamily="34" charset="0"/>
              </a:rPr>
              <a:t>       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first-generation RPC</a:t>
            </a:r>
            <a:r>
              <a:rPr lang="en-GB" dirty="0">
                <a:sym typeface="Wingdings" pitchFamily="2" charset="2"/>
              </a:rPr>
              <a:t>s</a:t>
            </a:r>
            <a:endParaRPr lang="en-GB" baseline="-25000" dirty="0"/>
          </a:p>
          <a:p>
            <a:pPr marL="342900" indent="-342900" algn="just">
              <a:buClr>
                <a:srgbClr val="FF0000"/>
              </a:buClr>
              <a:buFont typeface="Wingdings" pitchFamily="2" charset="2"/>
              <a:buChar char="§"/>
            </a:pPr>
            <a:r>
              <a:rPr lang="it-IT" b="1" dirty="0">
                <a:effectLst/>
              </a:rPr>
              <a:t>ADULT</a:t>
            </a:r>
            <a:r>
              <a:rPr lang="it-IT" dirty="0">
                <a:effectLst/>
              </a:rPr>
              <a:t> </a:t>
            </a:r>
            <a:r>
              <a:rPr lang="it-IT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front-end electronics (</a:t>
            </a:r>
            <a:r>
              <a:rPr lang="it-IT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threshold</a:t>
            </a:r>
            <a:r>
              <a:rPr lang="it-IT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: 80mV, no </a:t>
            </a:r>
            <a:r>
              <a:rPr lang="it-IT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pre-amplification</a:t>
            </a:r>
            <a:r>
              <a:rPr lang="it-IT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)</a:t>
            </a:r>
            <a:endParaRPr lang="en-GB" dirty="0"/>
          </a:p>
          <a:p>
            <a:pPr marL="342900" indent="-342900" algn="just">
              <a:buClr>
                <a:srgbClr val="FF0000"/>
              </a:buClr>
              <a:buFont typeface="Wingdings" pitchFamily="2" charset="2"/>
              <a:buChar char="§"/>
            </a:pPr>
            <a:endParaRPr lang="en-GB" b="1" dirty="0">
              <a:effectLst/>
            </a:endParaRPr>
          </a:p>
          <a:p>
            <a:pPr marL="342900" indent="-342900" algn="just">
              <a:buClr>
                <a:srgbClr val="FF0000"/>
              </a:buClr>
              <a:buFont typeface="Wingdings" pitchFamily="2" charset="2"/>
              <a:buChar char="§"/>
            </a:pPr>
            <a:r>
              <a:rPr lang="it-IT" dirty="0">
                <a:effectLst/>
              </a:rPr>
              <a:t>2 </a:t>
            </a:r>
            <a:r>
              <a:rPr lang="it-IT" b="1" dirty="0">
                <a:solidFill>
                  <a:srgbClr val="93D150"/>
                </a:solidFill>
                <a:effectLst/>
              </a:rPr>
              <a:t>tracking RPCs </a:t>
            </a:r>
            <a:r>
              <a:rPr lang="it-IT" dirty="0">
                <a:effectLst/>
              </a:rPr>
              <a:t>(area of 172x87 cm</a:t>
            </a:r>
            <a:r>
              <a:rPr lang="it-IT" baseline="30000" dirty="0">
                <a:effectLst/>
              </a:rPr>
              <a:t>2</a:t>
            </a:r>
            <a:r>
              <a:rPr lang="it-IT" dirty="0">
                <a:effectLst/>
              </a:rPr>
              <a:t> each)</a:t>
            </a:r>
          </a:p>
          <a:p>
            <a:pPr marL="342900" indent="-342900" algn="just">
              <a:buClr>
                <a:srgbClr val="FF0000"/>
              </a:buClr>
              <a:buFont typeface="Wingdings" pitchFamily="2" charset="2"/>
              <a:buChar char="§"/>
            </a:pPr>
            <a:r>
              <a:rPr lang="en-GB" dirty="0"/>
              <a:t>3 planes of 9 </a:t>
            </a:r>
            <a:r>
              <a:rPr lang="en-GB" b="1" dirty="0">
                <a:solidFill>
                  <a:srgbClr val="FF0000"/>
                </a:solidFill>
              </a:rPr>
              <a:t>scintillators</a:t>
            </a:r>
            <a:r>
              <a:rPr lang="en-GB" dirty="0"/>
              <a:t> each (arranged to cover an area of 90x150 cm</a:t>
            </a:r>
            <a:r>
              <a:rPr lang="en-GB" baseline="30000" dirty="0"/>
              <a:t>2</a:t>
            </a:r>
            <a:r>
              <a:rPr lang="en-GB" dirty="0"/>
              <a:t>)</a:t>
            </a:r>
          </a:p>
          <a:p>
            <a:pPr marL="342900" indent="-342900" algn="just">
              <a:buClr>
                <a:srgbClr val="FF0000"/>
              </a:buClr>
              <a:buFont typeface="Wingdings" pitchFamily="2" charset="2"/>
              <a:buChar char="§"/>
            </a:pPr>
            <a:r>
              <a:rPr lang="en-GB" dirty="0"/>
              <a:t>4 </a:t>
            </a:r>
            <a:r>
              <a:rPr lang="en-GB" b="1" dirty="0">
                <a:solidFill>
                  <a:srgbClr val="017BFE"/>
                </a:solidFill>
              </a:rPr>
              <a:t>test slots </a:t>
            </a:r>
            <a:r>
              <a:rPr lang="en-GB" dirty="0"/>
              <a:t>to place RPCs under test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4864C8C-49BF-1F1B-BA7E-404615CF78E5}"/>
              </a:ext>
            </a:extLst>
          </p:cNvPr>
          <p:cNvSpPr txBox="1"/>
          <p:nvPr/>
        </p:nvSpPr>
        <p:spPr>
          <a:xfrm>
            <a:off x="7945395" y="6078946"/>
            <a:ext cx="19168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Torino laboratory test setup</a:t>
            </a:r>
          </a:p>
        </p:txBody>
      </p:sp>
      <p:pic>
        <p:nvPicPr>
          <p:cNvPr id="8" name="Immagine 7" descr="Immagine che contiene interno, faraglioni&#10;&#10;Descrizione generata automaticamente">
            <a:extLst>
              <a:ext uri="{FF2B5EF4-FFF2-40B4-BE49-F238E27FC236}">
                <a16:creationId xmlns:a16="http://schemas.microsoft.com/office/drawing/2014/main" id="{9A37BF39-A790-4876-0860-C5129F2FD2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93" t="1540" r="543" b="2685"/>
          <a:stretch/>
        </p:blipFill>
        <p:spPr>
          <a:xfrm>
            <a:off x="5790028" y="1428771"/>
            <a:ext cx="6220047" cy="4626021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14B6C8A4-C9E7-3890-FF31-232369526FE0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Connettore 1 8">
            <a:extLst>
              <a:ext uri="{FF2B5EF4-FFF2-40B4-BE49-F238E27FC236}">
                <a16:creationId xmlns:a16="http://schemas.microsoft.com/office/drawing/2014/main" id="{D5908678-1EA5-2E7C-2CE6-C85BBE621728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Immagine 10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63EF8D54-F707-4E65-1D1B-A88569E670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14" name="Titolo 1">
            <a:extLst>
              <a:ext uri="{FF2B5EF4-FFF2-40B4-BE49-F238E27FC236}">
                <a16:creationId xmlns:a16="http://schemas.microsoft.com/office/drawing/2014/main" id="{2FCD204B-61A3-82A2-0723-C60A2A2A276D}"/>
              </a:ext>
            </a:extLst>
          </p:cNvPr>
          <p:cNvSpPr txBox="1">
            <a:spLocks/>
          </p:cNvSpPr>
          <p:nvPr/>
        </p:nvSpPr>
        <p:spPr>
          <a:xfrm>
            <a:off x="418605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latin typeface="Georgia" panose="02040502050405020303" pitchFamily="18" charset="0"/>
              </a:rPr>
              <a:t>Test setup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86CD72B8-5639-4B63-7726-B23B7813C401}"/>
              </a:ext>
            </a:extLst>
          </p:cNvPr>
          <p:cNvSpPr txBox="1"/>
          <p:nvPr/>
        </p:nvSpPr>
        <p:spPr>
          <a:xfrm>
            <a:off x="4183428" y="6502470"/>
            <a:ext cx="3070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RPC 2024 – Santiago de Compostela – 09/09/24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F0AB4570-7B03-FCB7-503C-B4322C6BE07C}"/>
              </a:ext>
            </a:extLst>
          </p:cNvPr>
          <p:cNvSpPr txBox="1"/>
          <p:nvPr/>
        </p:nvSpPr>
        <p:spPr>
          <a:xfrm>
            <a:off x="11558493" y="645209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8/25</a:t>
            </a:r>
          </a:p>
        </p:txBody>
      </p:sp>
    </p:spTree>
    <p:extLst>
      <p:ext uri="{BB962C8B-B14F-4D97-AF65-F5344CB8AC3E}">
        <p14:creationId xmlns:p14="http://schemas.microsoft.com/office/powerpoint/2010/main" val="10689096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llaDiTesto 8">
            <a:extLst>
              <a:ext uri="{FF2B5EF4-FFF2-40B4-BE49-F238E27FC236}">
                <a16:creationId xmlns:a16="http://schemas.microsoft.com/office/drawing/2014/main" id="{A2705AC6-7E5D-3ED0-9622-2821E8C8DA5C}"/>
              </a:ext>
            </a:extLst>
          </p:cNvPr>
          <p:cNvSpPr txBox="1"/>
          <p:nvPr/>
        </p:nvSpPr>
        <p:spPr>
          <a:xfrm>
            <a:off x="4183997" y="1047261"/>
            <a:ext cx="3971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Scheme of the electronic chain of the INFN Torino laboratory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CE6D2E8C-30FF-E431-6C4F-5717023A27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799" y="1337639"/>
            <a:ext cx="7772400" cy="5089189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9B1514E2-AC6C-27B6-E038-2FC5900D8B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7500" y="2521886"/>
            <a:ext cx="2008188" cy="521274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5A9E8F9F-195E-2C10-D72B-A7BC7C03B2FC}"/>
              </a:ext>
            </a:extLst>
          </p:cNvPr>
          <p:cNvSpPr txBox="1"/>
          <p:nvPr/>
        </p:nvSpPr>
        <p:spPr>
          <a:xfrm>
            <a:off x="9207499" y="2851922"/>
            <a:ext cx="10708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exhaust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145400F-920E-0A38-8010-25883D7C2EB8}"/>
              </a:ext>
            </a:extLst>
          </p:cNvPr>
          <p:cNvSpPr txBox="1"/>
          <p:nvPr/>
        </p:nvSpPr>
        <p:spPr>
          <a:xfrm>
            <a:off x="7048888" y="2082289"/>
            <a:ext cx="897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scintillator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AEF6DFC5-31F4-8109-0581-0069F5FACAB0}"/>
              </a:ext>
            </a:extLst>
          </p:cNvPr>
          <p:cNvSpPr txBox="1"/>
          <p:nvPr/>
        </p:nvSpPr>
        <p:spPr>
          <a:xfrm>
            <a:off x="5919903" y="3489616"/>
            <a:ext cx="8386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scintillator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8C8C6CA3-D4A5-9B10-85A0-9ED3685126AF}"/>
              </a:ext>
            </a:extLst>
          </p:cNvPr>
          <p:cNvSpPr txBox="1"/>
          <p:nvPr/>
        </p:nvSpPr>
        <p:spPr>
          <a:xfrm>
            <a:off x="5919903" y="3719253"/>
            <a:ext cx="8386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scintillator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188F4579-AF3D-0129-DFF4-E7570E132567}"/>
              </a:ext>
            </a:extLst>
          </p:cNvPr>
          <p:cNvSpPr txBox="1"/>
          <p:nvPr/>
        </p:nvSpPr>
        <p:spPr>
          <a:xfrm>
            <a:off x="7835899" y="2383386"/>
            <a:ext cx="963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tracking RPC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926EC3BB-D378-03CF-6F54-680D52DF5027}"/>
              </a:ext>
            </a:extLst>
          </p:cNvPr>
          <p:cNvSpPr txBox="1"/>
          <p:nvPr/>
        </p:nvSpPr>
        <p:spPr>
          <a:xfrm>
            <a:off x="7255497" y="4185444"/>
            <a:ext cx="8996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tracking RPC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CCC09338-024C-6790-A302-3CF5A4961E5B}"/>
              </a:ext>
            </a:extLst>
          </p:cNvPr>
          <p:cNvSpPr txBox="1"/>
          <p:nvPr/>
        </p:nvSpPr>
        <p:spPr>
          <a:xfrm>
            <a:off x="7497633" y="3138841"/>
            <a:ext cx="1302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RPC under test</a:t>
            </a:r>
          </a:p>
        </p:txBody>
      </p:sp>
      <p:pic>
        <p:nvPicPr>
          <p:cNvPr id="31" name="Immagine 30">
            <a:extLst>
              <a:ext uri="{FF2B5EF4-FFF2-40B4-BE49-F238E27FC236}">
                <a16:creationId xmlns:a16="http://schemas.microsoft.com/office/drawing/2014/main" id="{4CC11078-D9B4-AB1D-487F-9FB0351ABC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5640926" y="6112037"/>
            <a:ext cx="1397603" cy="206331"/>
          </a:xfrm>
          <a:prstGeom prst="rect">
            <a:avLst/>
          </a:prstGeom>
        </p:spPr>
      </p:pic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EED1FC32-AEDB-F804-C7FD-C7521FA667E4}"/>
              </a:ext>
            </a:extLst>
          </p:cNvPr>
          <p:cNvSpPr txBox="1"/>
          <p:nvPr/>
        </p:nvSpPr>
        <p:spPr>
          <a:xfrm>
            <a:off x="6131499" y="6092764"/>
            <a:ext cx="4154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USB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FA93C5DB-6A9D-2A77-0B23-0BF182293B36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2" name="Connettore 1 11">
            <a:extLst>
              <a:ext uri="{FF2B5EF4-FFF2-40B4-BE49-F238E27FC236}">
                <a16:creationId xmlns:a16="http://schemas.microsoft.com/office/drawing/2014/main" id="{576C4A26-CC10-4E63-F57E-F2161A6ED82B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3" name="Immagine 12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B9D6FF23-04AD-489C-F4BC-FE4902E808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18" name="Titolo 1">
            <a:extLst>
              <a:ext uri="{FF2B5EF4-FFF2-40B4-BE49-F238E27FC236}">
                <a16:creationId xmlns:a16="http://schemas.microsoft.com/office/drawing/2014/main" id="{B8E2BBAA-403C-E971-B824-E53CFB263D41}"/>
              </a:ext>
            </a:extLst>
          </p:cNvPr>
          <p:cNvSpPr txBox="1">
            <a:spLocks/>
          </p:cNvSpPr>
          <p:nvPr/>
        </p:nvSpPr>
        <p:spPr>
          <a:xfrm>
            <a:off x="460664" y="116173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latin typeface="Georgia" panose="02040502050405020303" pitchFamily="18" charset="0"/>
              </a:rPr>
              <a:t>Test setup electronic chain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C14F1333-E754-BD4E-9171-504BD84B5CD0}"/>
              </a:ext>
            </a:extLst>
          </p:cNvPr>
          <p:cNvSpPr txBox="1"/>
          <p:nvPr/>
        </p:nvSpPr>
        <p:spPr>
          <a:xfrm>
            <a:off x="4183428" y="6502470"/>
            <a:ext cx="3070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RPC 2024 – Santiago de Compostela – 09/09/24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3D36A4AF-8610-37EA-1C18-99F53FB42FD7}"/>
              </a:ext>
            </a:extLst>
          </p:cNvPr>
          <p:cNvSpPr txBox="1"/>
          <p:nvPr/>
        </p:nvSpPr>
        <p:spPr>
          <a:xfrm>
            <a:off x="11558493" y="645209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9/25</a:t>
            </a:r>
          </a:p>
        </p:txBody>
      </p:sp>
    </p:spTree>
    <p:extLst>
      <p:ext uri="{BB962C8B-B14F-4D97-AF65-F5344CB8AC3E}">
        <p14:creationId xmlns:p14="http://schemas.microsoft.com/office/powerpoint/2010/main" val="37666673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4DF8560D-8F09-4DC3-0542-C0ACDBC21B7D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Connettore 1 8">
            <a:extLst>
              <a:ext uri="{FF2B5EF4-FFF2-40B4-BE49-F238E27FC236}">
                <a16:creationId xmlns:a16="http://schemas.microsoft.com/office/drawing/2014/main" id="{9121A441-FE55-31DE-E28B-60E72E3D8F89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0" name="Immagine 9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8C65DC47-BA70-94F9-EB57-8B11B4988F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14" name="Titolo 1">
            <a:extLst>
              <a:ext uri="{FF2B5EF4-FFF2-40B4-BE49-F238E27FC236}">
                <a16:creationId xmlns:a16="http://schemas.microsoft.com/office/drawing/2014/main" id="{428C2800-0643-888A-1A0B-0A6CD2428581}"/>
              </a:ext>
            </a:extLst>
          </p:cNvPr>
          <p:cNvSpPr txBox="1">
            <a:spLocks/>
          </p:cNvSpPr>
          <p:nvPr/>
        </p:nvSpPr>
        <p:spPr>
          <a:xfrm>
            <a:off x="460664" y="117750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Test </a:t>
            </a:r>
            <a:r>
              <a:rPr lang="it-IT" b="1" dirty="0" err="1">
                <a:latin typeface="Georgia" panose="02040502050405020303" pitchFamily="18" charset="0"/>
              </a:rPr>
              <a:t>methodology</a:t>
            </a:r>
            <a:endParaRPr lang="it-IT" b="1" dirty="0">
              <a:latin typeface="Georgia" panose="02040502050405020303" pitchFamily="18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52A908BD-41EB-B617-CF7E-00738296F988}"/>
              </a:ext>
            </a:extLst>
          </p:cNvPr>
          <p:cNvSpPr txBox="1"/>
          <p:nvPr/>
        </p:nvSpPr>
        <p:spPr>
          <a:xfrm>
            <a:off x="465273" y="1843950"/>
            <a:ext cx="1160362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it-IT" sz="2000" b="1" dirty="0">
                <a:solidFill>
                  <a:srgbClr val="FF0000"/>
                </a:solidFill>
              </a:rPr>
              <a:t>1)</a:t>
            </a:r>
            <a:r>
              <a:rPr lang="it-IT" sz="2000" b="1" dirty="0"/>
              <a:t>      Gas tightness</a:t>
            </a:r>
            <a:r>
              <a:rPr lang="it-IT" sz="2000" dirty="0"/>
              <a:t> test                we don’t want leaks!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arenR"/>
            </a:pPr>
            <a:endParaRPr lang="it-IT" sz="2000" dirty="0"/>
          </a:p>
          <a:p>
            <a:pPr>
              <a:buClr>
                <a:srgbClr val="FF0000"/>
              </a:buClr>
            </a:pPr>
            <a:r>
              <a:rPr lang="it-IT" sz="2000" b="1" dirty="0">
                <a:solidFill>
                  <a:srgbClr val="FF0000"/>
                </a:solidFill>
              </a:rPr>
              <a:t>2)</a:t>
            </a:r>
            <a:r>
              <a:rPr lang="it-IT" sz="2000" b="1" dirty="0"/>
              <a:t>      </a:t>
            </a:r>
            <a:r>
              <a:rPr lang="it-IT" sz="2000" dirty="0"/>
              <a:t>HV </a:t>
            </a:r>
            <a:r>
              <a:rPr lang="it-IT" sz="2000" b="1" dirty="0"/>
              <a:t>ramp-up</a:t>
            </a:r>
            <a:r>
              <a:rPr lang="it-IT" sz="2000" dirty="0"/>
              <a:t>                current monitoring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arenR"/>
            </a:pPr>
            <a:endParaRPr lang="it-IT" sz="2000" b="1" dirty="0"/>
          </a:p>
          <a:p>
            <a:pPr>
              <a:buClr>
                <a:srgbClr val="FF0000"/>
              </a:buClr>
            </a:pPr>
            <a:r>
              <a:rPr lang="it-IT" sz="2000" b="1" dirty="0">
                <a:solidFill>
                  <a:srgbClr val="FF0000"/>
                </a:solidFill>
              </a:rPr>
              <a:t>3)</a:t>
            </a:r>
            <a:r>
              <a:rPr lang="it-IT" sz="2000" b="1" dirty="0"/>
              <a:t>      </a:t>
            </a:r>
            <a:r>
              <a:rPr lang="it-IT" sz="2000" dirty="0"/>
              <a:t>Study of the detector uniformity and </a:t>
            </a:r>
            <a:r>
              <a:rPr lang="it-IT" sz="2000" b="1" dirty="0"/>
              <a:t>working point (wp)</a:t>
            </a:r>
            <a:r>
              <a:rPr lang="it-IT" sz="2000" dirty="0"/>
              <a:t>             </a:t>
            </a:r>
            <a:r>
              <a:rPr lang="it-IT" sz="2000" dirty="0" err="1"/>
              <a:t>whole</a:t>
            </a:r>
            <a:r>
              <a:rPr lang="it-IT" sz="2000" dirty="0"/>
              <a:t> </a:t>
            </a:r>
            <a:r>
              <a:rPr lang="it-IT" sz="2000" dirty="0">
                <a:solidFill>
                  <a:srgbClr val="000000"/>
                </a:solidFill>
                <a:effectLst/>
              </a:rPr>
              <a:t>RPC area is </a:t>
            </a:r>
            <a:r>
              <a:rPr lang="it-IT" sz="2000" dirty="0" err="1">
                <a:solidFill>
                  <a:srgbClr val="000000"/>
                </a:solidFill>
                <a:effectLst/>
              </a:rPr>
              <a:t>efficient</a:t>
            </a:r>
            <a:endParaRPr lang="en-GB" sz="2000" dirty="0"/>
          </a:p>
          <a:p>
            <a:pPr>
              <a:buClr>
                <a:srgbClr val="FF0000"/>
              </a:buClr>
            </a:pPr>
            <a:endParaRPr lang="en-GB" sz="2000" dirty="0"/>
          </a:p>
          <a:p>
            <a:pPr>
              <a:buClr>
                <a:srgbClr val="FF0000"/>
              </a:buClr>
            </a:pPr>
            <a:r>
              <a:rPr lang="en-GB" sz="2000" b="1" dirty="0">
                <a:solidFill>
                  <a:srgbClr val="FF0000"/>
                </a:solidFill>
              </a:rPr>
              <a:t>4)</a:t>
            </a:r>
            <a:r>
              <a:rPr lang="en-GB" sz="2000" b="1" dirty="0"/>
              <a:t>      High statistic efficiency map</a:t>
            </a:r>
            <a:r>
              <a:rPr lang="en-GB" sz="2000" dirty="0"/>
              <a:t>               to test the efficiency locally @ HV wp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arenR"/>
            </a:pPr>
            <a:endParaRPr lang="en-GB" sz="2000" dirty="0"/>
          </a:p>
          <a:p>
            <a:pPr>
              <a:buClr>
                <a:srgbClr val="FF0000"/>
              </a:buClr>
            </a:pPr>
            <a:r>
              <a:rPr lang="en-GB" sz="2000" b="1" dirty="0">
                <a:solidFill>
                  <a:srgbClr val="FF0000"/>
                </a:solidFill>
              </a:rPr>
              <a:t>5)</a:t>
            </a:r>
            <a:r>
              <a:rPr lang="en-GB" sz="2000" b="1" dirty="0"/>
              <a:t>      Dark rate</a:t>
            </a:r>
            <a:r>
              <a:rPr lang="en-GB" sz="2000" dirty="0"/>
              <a:t>               to test intrinsic detector noise</a:t>
            </a:r>
          </a:p>
        </p:txBody>
      </p:sp>
      <p:cxnSp>
        <p:nvCxnSpPr>
          <p:cNvPr id="4" name="Connettore 2 3">
            <a:extLst>
              <a:ext uri="{FF2B5EF4-FFF2-40B4-BE49-F238E27FC236}">
                <a16:creationId xmlns:a16="http://schemas.microsoft.com/office/drawing/2014/main" id="{417E4027-2265-6335-2135-6ECEB14F3567}"/>
              </a:ext>
            </a:extLst>
          </p:cNvPr>
          <p:cNvCxnSpPr>
            <a:cxnSpLocks/>
          </p:cNvCxnSpPr>
          <p:nvPr/>
        </p:nvCxnSpPr>
        <p:spPr>
          <a:xfrm>
            <a:off x="3204774" y="2050012"/>
            <a:ext cx="677824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79E65C77-5C90-9907-F9B4-87EAF29F3515}"/>
              </a:ext>
            </a:extLst>
          </p:cNvPr>
          <p:cNvCxnSpPr>
            <a:cxnSpLocks/>
          </p:cNvCxnSpPr>
          <p:nvPr/>
        </p:nvCxnSpPr>
        <p:spPr>
          <a:xfrm>
            <a:off x="2526954" y="2676974"/>
            <a:ext cx="677824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865935A9-67ED-5F58-9328-2FF78FBA8A28}"/>
              </a:ext>
            </a:extLst>
          </p:cNvPr>
          <p:cNvCxnSpPr>
            <a:cxnSpLocks/>
          </p:cNvCxnSpPr>
          <p:nvPr/>
        </p:nvCxnSpPr>
        <p:spPr>
          <a:xfrm>
            <a:off x="7253499" y="3274364"/>
            <a:ext cx="515261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13B8F217-943B-A27F-86AF-17D629223CF4}"/>
              </a:ext>
            </a:extLst>
          </p:cNvPr>
          <p:cNvCxnSpPr>
            <a:cxnSpLocks/>
          </p:cNvCxnSpPr>
          <p:nvPr/>
        </p:nvCxnSpPr>
        <p:spPr>
          <a:xfrm>
            <a:off x="4414985" y="3890386"/>
            <a:ext cx="677824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39563A7C-BC4F-9B02-80B0-D2B2286DD153}"/>
              </a:ext>
            </a:extLst>
          </p:cNvPr>
          <p:cNvCxnSpPr>
            <a:cxnSpLocks/>
          </p:cNvCxnSpPr>
          <p:nvPr/>
        </p:nvCxnSpPr>
        <p:spPr>
          <a:xfrm>
            <a:off x="2188042" y="4492271"/>
            <a:ext cx="677824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377A072B-1CE2-188C-C499-B8FE917A14F4}"/>
              </a:ext>
            </a:extLst>
          </p:cNvPr>
          <p:cNvSpPr txBox="1"/>
          <p:nvPr/>
        </p:nvSpPr>
        <p:spPr>
          <a:xfrm>
            <a:off x="4183428" y="6502470"/>
            <a:ext cx="3070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RPC 2024 – Santiago de Compostela – 09/09/24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F0E680D0-16C0-9AC4-74AF-C598B76739DC}"/>
              </a:ext>
            </a:extLst>
          </p:cNvPr>
          <p:cNvSpPr txBox="1"/>
          <p:nvPr/>
        </p:nvSpPr>
        <p:spPr>
          <a:xfrm>
            <a:off x="11435062" y="6448609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10/25</a:t>
            </a:r>
          </a:p>
        </p:txBody>
      </p:sp>
    </p:spTree>
    <p:extLst>
      <p:ext uri="{BB962C8B-B14F-4D97-AF65-F5344CB8AC3E}">
        <p14:creationId xmlns:p14="http://schemas.microsoft.com/office/powerpoint/2010/main" val="4110191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4DF8560D-8F09-4DC3-0542-C0ACDBC21B7D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Connettore 1 8">
            <a:extLst>
              <a:ext uri="{FF2B5EF4-FFF2-40B4-BE49-F238E27FC236}">
                <a16:creationId xmlns:a16="http://schemas.microsoft.com/office/drawing/2014/main" id="{9121A441-FE55-31DE-E28B-60E72E3D8F89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0" name="Immagine 9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8C65DC47-BA70-94F9-EB57-8B11B4988F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14" name="Titolo 1">
            <a:extLst>
              <a:ext uri="{FF2B5EF4-FFF2-40B4-BE49-F238E27FC236}">
                <a16:creationId xmlns:a16="http://schemas.microsoft.com/office/drawing/2014/main" id="{428C2800-0643-888A-1A0B-0A6CD2428581}"/>
              </a:ext>
            </a:extLst>
          </p:cNvPr>
          <p:cNvSpPr txBox="1">
            <a:spLocks/>
          </p:cNvSpPr>
          <p:nvPr/>
        </p:nvSpPr>
        <p:spPr>
          <a:xfrm>
            <a:off x="460664" y="117750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Ramp-up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9774C68-56B0-69A7-7084-A3152B511D49}"/>
              </a:ext>
            </a:extLst>
          </p:cNvPr>
          <p:cNvSpPr txBox="1"/>
          <p:nvPr/>
        </p:nvSpPr>
        <p:spPr>
          <a:xfrm>
            <a:off x="919462" y="2416106"/>
            <a:ext cx="10515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Ramp-up</a:t>
            </a:r>
            <a:r>
              <a:rPr lang="en-GB" sz="2000" dirty="0"/>
              <a:t>: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2000" b="1" dirty="0"/>
              <a:t>RPC</a:t>
            </a:r>
            <a:r>
              <a:rPr lang="en-GB" sz="2000" dirty="0"/>
              <a:t> </a:t>
            </a:r>
            <a:r>
              <a:rPr lang="en-GB" sz="2000" b="1" dirty="0"/>
              <a:t>flushed</a:t>
            </a:r>
            <a:r>
              <a:rPr lang="en-GB" sz="2000" dirty="0"/>
              <a:t> ≃</a:t>
            </a:r>
            <a:r>
              <a:rPr lang="en-GB" sz="2000" b="1" dirty="0"/>
              <a:t>10 volume changes</a:t>
            </a:r>
            <a:endParaRPr lang="en-GB" sz="2000" dirty="0"/>
          </a:p>
          <a:p>
            <a:pPr marL="342900" indent="-342900">
              <a:buFont typeface="+mj-lt"/>
              <a:buAutoNum type="arabicParenR"/>
            </a:pPr>
            <a:r>
              <a:rPr lang="en-GB" sz="2000" b="1" dirty="0"/>
              <a:t>HV &lt;= 7 kV                  </a:t>
            </a:r>
            <a:r>
              <a:rPr lang="en-GB" sz="2000" dirty="0"/>
              <a:t>steps of 300/500 V 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2000" b="1" dirty="0"/>
              <a:t>HV &gt; 7 kV                     step</a:t>
            </a:r>
            <a:r>
              <a:rPr lang="en-GB" sz="2000" dirty="0"/>
              <a:t> </a:t>
            </a:r>
            <a:r>
              <a:rPr lang="en-GB" sz="2000" b="1" dirty="0"/>
              <a:t>variable</a:t>
            </a:r>
          </a:p>
          <a:p>
            <a:endParaRPr lang="en-GB" sz="2000" dirty="0"/>
          </a:p>
          <a:p>
            <a:r>
              <a:rPr lang="en-GB" sz="2000" b="1" dirty="0"/>
              <a:t>Goal</a:t>
            </a:r>
            <a:r>
              <a:rPr lang="en-GB" sz="2000" dirty="0"/>
              <a:t>: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b="1" dirty="0"/>
              <a:t>Measure</a:t>
            </a:r>
            <a:r>
              <a:rPr lang="en-GB" sz="2000" dirty="0"/>
              <a:t> the </a:t>
            </a:r>
            <a:r>
              <a:rPr lang="en-GB" sz="2000" b="1" dirty="0"/>
              <a:t>RPC current </a:t>
            </a:r>
            <a:r>
              <a:rPr lang="en-GB" sz="2000" dirty="0"/>
              <a:t>as a function of the HV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Check its stability over time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9CE8D5A5-CC44-1ABE-80E0-48EAE7A976E9}"/>
              </a:ext>
            </a:extLst>
          </p:cNvPr>
          <p:cNvSpPr txBox="1"/>
          <p:nvPr/>
        </p:nvSpPr>
        <p:spPr>
          <a:xfrm>
            <a:off x="4183428" y="6502470"/>
            <a:ext cx="3070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RPC 2024 – Santiago de Compostela – 09/09/24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7DD48E63-EADB-4D76-4489-D6014B05E5A1}"/>
              </a:ext>
            </a:extLst>
          </p:cNvPr>
          <p:cNvSpPr txBox="1"/>
          <p:nvPr/>
        </p:nvSpPr>
        <p:spPr>
          <a:xfrm>
            <a:off x="11435062" y="6448609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11/25</a:t>
            </a:r>
          </a:p>
        </p:txBody>
      </p: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9408E8C5-A7A7-D4F0-FD11-5EC43DDD492E}"/>
              </a:ext>
            </a:extLst>
          </p:cNvPr>
          <p:cNvCxnSpPr>
            <a:cxnSpLocks/>
          </p:cNvCxnSpPr>
          <p:nvPr/>
        </p:nvCxnSpPr>
        <p:spPr>
          <a:xfrm>
            <a:off x="2687726" y="3231198"/>
            <a:ext cx="677824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72874CB2-403C-8CF6-B7E7-A5862E51517D}"/>
              </a:ext>
            </a:extLst>
          </p:cNvPr>
          <p:cNvCxnSpPr>
            <a:cxnSpLocks/>
          </p:cNvCxnSpPr>
          <p:nvPr/>
        </p:nvCxnSpPr>
        <p:spPr>
          <a:xfrm>
            <a:off x="2687726" y="3530354"/>
            <a:ext cx="677824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97960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DC9AEAF7-DE3A-914B-2ECA-3BC768D714C9}"/>
              </a:ext>
            </a:extLst>
          </p:cNvPr>
          <p:cNvSpPr txBox="1"/>
          <p:nvPr/>
        </p:nvSpPr>
        <p:spPr>
          <a:xfrm>
            <a:off x="460664" y="1981371"/>
            <a:ext cx="645470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00"/>
              </a:buClr>
              <a:buSzPct val="130000"/>
              <a:buFont typeface="Arial" panose="020B0604020202020204" pitchFamily="34" charset="0"/>
              <a:buChar char="•"/>
            </a:pPr>
            <a:r>
              <a:rPr lang="en-GB" sz="2000" dirty="0"/>
              <a:t>Tracking chambers:</a:t>
            </a:r>
          </a:p>
          <a:p>
            <a:pPr>
              <a:buClr>
                <a:srgbClr val="FF0000"/>
              </a:buClr>
            </a:pPr>
            <a:r>
              <a:rPr lang="en-GB" sz="2000" b="1" dirty="0">
                <a:solidFill>
                  <a:srgbClr val="FF0000"/>
                </a:solidFill>
              </a:rPr>
              <a:t>	-&gt;</a:t>
            </a:r>
            <a:r>
              <a:rPr lang="en-GB" sz="2000" dirty="0"/>
              <a:t>  </a:t>
            </a:r>
            <a:r>
              <a:rPr lang="en-GB" sz="2000" b="1" dirty="0"/>
              <a:t>reconstruct</a:t>
            </a:r>
            <a:r>
              <a:rPr lang="en-GB" sz="2000" dirty="0"/>
              <a:t> the cosmic rays </a:t>
            </a:r>
            <a:r>
              <a:rPr lang="en-GB" sz="2000" b="1" dirty="0"/>
              <a:t>tracks</a:t>
            </a:r>
          </a:p>
          <a:p>
            <a:pPr>
              <a:buClr>
                <a:srgbClr val="FF0000"/>
              </a:buClr>
            </a:pPr>
            <a:r>
              <a:rPr lang="en-GB" sz="2000" b="1" dirty="0">
                <a:solidFill>
                  <a:srgbClr val="FF0000"/>
                </a:solidFill>
              </a:rPr>
              <a:t>	-&gt;</a:t>
            </a:r>
            <a:r>
              <a:rPr lang="en-GB" sz="2000" dirty="0"/>
              <a:t> interpolate </a:t>
            </a:r>
            <a:r>
              <a:rPr lang="en-GB" sz="2000" b="1" dirty="0"/>
              <a:t>impact points expected on RPCs </a:t>
            </a:r>
            <a:r>
              <a:rPr lang="en-GB" sz="2000" dirty="0"/>
              <a:t>	     under test</a:t>
            </a:r>
          </a:p>
          <a:p>
            <a:pPr>
              <a:buClr>
                <a:srgbClr val="FF0000"/>
              </a:buClr>
            </a:pPr>
            <a:endParaRPr lang="en-GB" sz="2000" dirty="0"/>
          </a:p>
          <a:p>
            <a:pPr marL="342900" indent="-342900">
              <a:buClr>
                <a:srgbClr val="FF0000"/>
              </a:buClr>
              <a:buSzPct val="130000"/>
              <a:buFont typeface="Arial" panose="020B0604020202020204" pitchFamily="34" charset="0"/>
              <a:buChar char="•"/>
            </a:pPr>
            <a:r>
              <a:rPr lang="en-GB" sz="2000" dirty="0"/>
              <a:t>Cosmic ray trigger:</a:t>
            </a:r>
          </a:p>
          <a:p>
            <a:pPr>
              <a:buClr>
                <a:srgbClr val="FF0000"/>
              </a:buClr>
            </a:pPr>
            <a:r>
              <a:rPr lang="en-GB" sz="2000" dirty="0"/>
              <a:t>                 </a:t>
            </a:r>
            <a:r>
              <a:rPr lang="en-GB" sz="2000" b="1" dirty="0">
                <a:solidFill>
                  <a:srgbClr val="FF0000"/>
                </a:solidFill>
              </a:rPr>
              <a:t>-&gt;</a:t>
            </a:r>
            <a:r>
              <a:rPr lang="en-GB" sz="2000" dirty="0"/>
              <a:t>  coincidence between scintillators planes and  	      tracking chambers is required</a:t>
            </a:r>
          </a:p>
          <a:p>
            <a:pPr>
              <a:buClr>
                <a:srgbClr val="FF0000"/>
              </a:buClr>
            </a:pPr>
            <a:endParaRPr lang="en-GB" sz="2000" dirty="0"/>
          </a:p>
          <a:p>
            <a:pPr marL="342900" indent="-342900">
              <a:buClr>
                <a:srgbClr val="FF0000"/>
              </a:buClr>
              <a:buSzPct val="130000"/>
              <a:buFont typeface="Arial" panose="020B0604020202020204" pitchFamily="34" charset="0"/>
              <a:buChar char="•"/>
            </a:pPr>
            <a:r>
              <a:rPr lang="en-GB" sz="2000" dirty="0"/>
              <a:t>Goal: </a:t>
            </a:r>
          </a:p>
          <a:p>
            <a:pPr>
              <a:buClr>
                <a:srgbClr val="FF0000"/>
              </a:buClr>
            </a:pPr>
            <a:r>
              <a:rPr lang="en-GB" sz="2000" b="1" dirty="0">
                <a:solidFill>
                  <a:srgbClr val="FF0000"/>
                </a:solidFill>
              </a:rPr>
              <a:t>	-&gt;  </a:t>
            </a:r>
            <a:r>
              <a:rPr lang="en-GB" sz="2000" dirty="0"/>
              <a:t>RPC </a:t>
            </a:r>
            <a:r>
              <a:rPr lang="en-GB" sz="2000" b="1" dirty="0"/>
              <a:t>local efficiency map </a:t>
            </a:r>
            <a:endParaRPr lang="en-GB" sz="2000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B00D8FDF-E962-E8C0-DAF3-316691EDE6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366" t="79059" r="20919"/>
          <a:stretch/>
        </p:blipFill>
        <p:spPr>
          <a:xfrm>
            <a:off x="7605077" y="4846657"/>
            <a:ext cx="2827978" cy="546609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060ED9E7-BF24-F88F-91FD-80D884ADBAFE}"/>
              </a:ext>
            </a:extLst>
          </p:cNvPr>
          <p:cNvSpPr txBox="1"/>
          <p:nvPr/>
        </p:nvSpPr>
        <p:spPr>
          <a:xfrm>
            <a:off x="7979102" y="5414886"/>
            <a:ext cx="20799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scheme of the tracking system</a:t>
            </a:r>
          </a:p>
        </p:txBody>
      </p:sp>
      <p:pic>
        <p:nvPicPr>
          <p:cNvPr id="16" name="Immagine 15" descr="Immagine che contiene Policromia, linea, schermata&#10;&#10;Descrizione generata automaticamente">
            <a:extLst>
              <a:ext uri="{FF2B5EF4-FFF2-40B4-BE49-F238E27FC236}">
                <a16:creationId xmlns:a16="http://schemas.microsoft.com/office/drawing/2014/main" id="{3BA6433D-50FB-4884-018A-FEC3610B11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9665" y="2185113"/>
            <a:ext cx="4498802" cy="2646354"/>
          </a:xfrm>
          <a:prstGeom prst="rect">
            <a:avLst/>
          </a:prstGeom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1AB0A26D-C1DF-9A49-9D95-03C91B8D0A81}"/>
              </a:ext>
            </a:extLst>
          </p:cNvPr>
          <p:cNvSpPr txBox="1"/>
          <p:nvPr/>
        </p:nvSpPr>
        <p:spPr>
          <a:xfrm>
            <a:off x="9019066" y="2718456"/>
            <a:ext cx="16697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D20002"/>
                </a:solidFill>
              </a:rPr>
              <a:t>1</a:t>
            </a:r>
            <a:r>
              <a:rPr lang="en-GB" sz="1200" b="1" baseline="30000" dirty="0">
                <a:solidFill>
                  <a:srgbClr val="D20002"/>
                </a:solidFill>
              </a:rPr>
              <a:t>st</a:t>
            </a:r>
            <a:r>
              <a:rPr lang="en-GB" sz="1200" b="1" dirty="0">
                <a:solidFill>
                  <a:srgbClr val="D20002"/>
                </a:solidFill>
              </a:rPr>
              <a:t> plane of scintillators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D1F15E35-22BD-B855-FF8A-C32CBED2A861}"/>
              </a:ext>
            </a:extLst>
          </p:cNvPr>
          <p:cNvSpPr txBox="1"/>
          <p:nvPr/>
        </p:nvSpPr>
        <p:spPr>
          <a:xfrm>
            <a:off x="9019066" y="4306545"/>
            <a:ext cx="16840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D20002"/>
                </a:solidFill>
              </a:rPr>
              <a:t>3</a:t>
            </a:r>
            <a:r>
              <a:rPr lang="en-GB" sz="1200" b="1" baseline="30000" dirty="0">
                <a:solidFill>
                  <a:srgbClr val="D20002"/>
                </a:solidFill>
              </a:rPr>
              <a:t>rd</a:t>
            </a:r>
            <a:r>
              <a:rPr lang="en-GB" sz="1200" b="1" dirty="0">
                <a:solidFill>
                  <a:srgbClr val="D20002"/>
                </a:solidFill>
              </a:rPr>
              <a:t> plane of scintillators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60B77E60-2215-C426-7C68-5CC3FF178ABF}"/>
              </a:ext>
            </a:extLst>
          </p:cNvPr>
          <p:cNvSpPr txBox="1"/>
          <p:nvPr/>
        </p:nvSpPr>
        <p:spPr>
          <a:xfrm>
            <a:off x="9019066" y="4024691"/>
            <a:ext cx="17029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D20002"/>
                </a:solidFill>
              </a:rPr>
              <a:t>2</a:t>
            </a:r>
            <a:r>
              <a:rPr lang="en-GB" sz="1200" b="1" baseline="30000" dirty="0">
                <a:solidFill>
                  <a:srgbClr val="D20002"/>
                </a:solidFill>
              </a:rPr>
              <a:t>nd</a:t>
            </a:r>
            <a:r>
              <a:rPr lang="en-GB" sz="1200" b="1" dirty="0">
                <a:solidFill>
                  <a:srgbClr val="D20002"/>
                </a:solidFill>
              </a:rPr>
              <a:t> plane of scintillators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77EA05E2-FF73-24CE-D624-117D388CBE09}"/>
              </a:ext>
            </a:extLst>
          </p:cNvPr>
          <p:cNvSpPr txBox="1"/>
          <p:nvPr/>
        </p:nvSpPr>
        <p:spPr>
          <a:xfrm>
            <a:off x="9019066" y="2451429"/>
            <a:ext cx="9989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7EC636"/>
                </a:solidFill>
              </a:rPr>
              <a:t>Tracking RPC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BAE1FBEB-9D62-1E8F-AF68-5EC64FBE9F67}"/>
              </a:ext>
            </a:extLst>
          </p:cNvPr>
          <p:cNvSpPr txBox="1"/>
          <p:nvPr/>
        </p:nvSpPr>
        <p:spPr>
          <a:xfrm>
            <a:off x="9024456" y="3771916"/>
            <a:ext cx="9989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7EC636"/>
                </a:solidFill>
              </a:rPr>
              <a:t>Tracking RPC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3EDE957E-F108-4012-CB9A-718D1A49FEFB}"/>
              </a:ext>
            </a:extLst>
          </p:cNvPr>
          <p:cNvSpPr txBox="1"/>
          <p:nvPr/>
        </p:nvSpPr>
        <p:spPr>
          <a:xfrm>
            <a:off x="10876705" y="3231291"/>
            <a:ext cx="11877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017BFF"/>
                </a:solidFill>
              </a:rPr>
              <a:t>RPCs under test</a:t>
            </a:r>
          </a:p>
        </p:txBody>
      </p:sp>
      <p:sp>
        <p:nvSpPr>
          <p:cNvPr id="28" name="Ovale 27">
            <a:extLst>
              <a:ext uri="{FF2B5EF4-FFF2-40B4-BE49-F238E27FC236}">
                <a16:creationId xmlns:a16="http://schemas.microsoft.com/office/drawing/2014/main" id="{887F2DA9-A7C7-9754-C601-4652519596E8}"/>
              </a:ext>
            </a:extLst>
          </p:cNvPr>
          <p:cNvSpPr/>
          <p:nvPr/>
        </p:nvSpPr>
        <p:spPr>
          <a:xfrm>
            <a:off x="7692247" y="4927568"/>
            <a:ext cx="92468" cy="155179"/>
          </a:xfrm>
          <a:prstGeom prst="ellipse">
            <a:avLst/>
          </a:prstGeom>
          <a:solidFill>
            <a:srgbClr val="FF9B2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4DF8560D-8F09-4DC3-0542-C0ACDBC21B7D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Connettore 1 8">
            <a:extLst>
              <a:ext uri="{FF2B5EF4-FFF2-40B4-BE49-F238E27FC236}">
                <a16:creationId xmlns:a16="http://schemas.microsoft.com/office/drawing/2014/main" id="{9121A441-FE55-31DE-E28B-60E72E3D8F89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0" name="Immagine 9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8C65DC47-BA70-94F9-EB57-8B11B4988F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14" name="Titolo 1">
            <a:extLst>
              <a:ext uri="{FF2B5EF4-FFF2-40B4-BE49-F238E27FC236}">
                <a16:creationId xmlns:a16="http://schemas.microsoft.com/office/drawing/2014/main" id="{428C2800-0643-888A-1A0B-0A6CD2428581}"/>
              </a:ext>
            </a:extLst>
          </p:cNvPr>
          <p:cNvSpPr txBox="1">
            <a:spLocks/>
          </p:cNvSpPr>
          <p:nvPr/>
        </p:nvSpPr>
        <p:spPr>
          <a:xfrm>
            <a:off x="460664" y="117750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Tracking system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9A63C228-FF90-214F-902B-A3143BF09BB9}"/>
              </a:ext>
            </a:extLst>
          </p:cNvPr>
          <p:cNvSpPr txBox="1"/>
          <p:nvPr/>
        </p:nvSpPr>
        <p:spPr>
          <a:xfrm>
            <a:off x="4183428" y="6502470"/>
            <a:ext cx="3070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RPC 2024 – Santiago de Compostela – 09/09/24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507AE9DC-EB1D-984B-25A4-3037D8D27031}"/>
              </a:ext>
            </a:extLst>
          </p:cNvPr>
          <p:cNvSpPr txBox="1"/>
          <p:nvPr/>
        </p:nvSpPr>
        <p:spPr>
          <a:xfrm>
            <a:off x="11435062" y="6448609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12/25</a:t>
            </a:r>
          </a:p>
        </p:txBody>
      </p:sp>
    </p:spTree>
    <p:extLst>
      <p:ext uri="{BB962C8B-B14F-4D97-AF65-F5344CB8AC3E}">
        <p14:creationId xmlns:p14="http://schemas.microsoft.com/office/powerpoint/2010/main" val="42771384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796A7CD7-0621-5C07-BE5A-CD2F86B004AE}"/>
              </a:ext>
            </a:extLst>
          </p:cNvPr>
          <p:cNvSpPr txBox="1"/>
          <p:nvPr/>
        </p:nvSpPr>
        <p:spPr>
          <a:xfrm>
            <a:off x="418605" y="1580689"/>
            <a:ext cx="491797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b="1" dirty="0"/>
              <a:t>Efficiency curve (vs HV)</a:t>
            </a:r>
            <a:r>
              <a:rPr lang="en-GB" sz="2000" dirty="0"/>
              <a:t>:</a:t>
            </a:r>
          </a:p>
          <a:p>
            <a:pPr algn="just"/>
            <a:endParaRPr lang="en-GB" sz="2000" dirty="0"/>
          </a:p>
          <a:p>
            <a:pPr marL="342900" indent="-342900" algn="just">
              <a:buFont typeface="+mj-lt"/>
              <a:buAutoNum type="arabicParenR"/>
            </a:pPr>
            <a:r>
              <a:rPr lang="en-GB" sz="2000" dirty="0"/>
              <a:t>12 HV points (7.2 kV -&gt;  8.3 kV) </a:t>
            </a:r>
          </a:p>
          <a:p>
            <a:pPr algn="just"/>
            <a:r>
              <a:rPr lang="en-GB" sz="2000" dirty="0"/>
              <a:t>       steps of 100 V</a:t>
            </a:r>
          </a:p>
          <a:p>
            <a:pPr marL="342900" indent="-342900" algn="just">
              <a:buFont typeface="+mj-lt"/>
              <a:buAutoNum type="arabicParenR"/>
            </a:pPr>
            <a:endParaRPr lang="en-GB" sz="2000" dirty="0">
              <a:effectLst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en-GB" sz="2000" dirty="0">
                <a:effectLst/>
              </a:rPr>
              <a:t>Detector surface divided in ~ </a:t>
            </a:r>
            <a:r>
              <a:rPr lang="en-GB" sz="2000" b="1" dirty="0">
                <a:effectLst/>
              </a:rPr>
              <a:t>20x20 cm</a:t>
            </a:r>
            <a:r>
              <a:rPr lang="en-GB" sz="2000" b="1" baseline="30000" dirty="0">
                <a:effectLst/>
              </a:rPr>
              <a:t>2</a:t>
            </a:r>
            <a:r>
              <a:rPr lang="en-GB" sz="2000" b="1" dirty="0">
                <a:effectLst/>
              </a:rPr>
              <a:t> virtual cells               </a:t>
            </a:r>
            <a:r>
              <a:rPr lang="en-GB" sz="2000" dirty="0">
                <a:effectLst/>
              </a:rPr>
              <a:t>efficiency computed for each cell </a:t>
            </a:r>
            <a:endParaRPr lang="en-GB" sz="2000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80ED469-8789-9116-E066-329252771186}"/>
              </a:ext>
            </a:extLst>
          </p:cNvPr>
          <p:cNvSpPr txBox="1"/>
          <p:nvPr/>
        </p:nvSpPr>
        <p:spPr>
          <a:xfrm>
            <a:off x="418605" y="4623387"/>
            <a:ext cx="101548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Goal: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Test of the </a:t>
            </a:r>
            <a:r>
              <a:rPr lang="en-GB" sz="2000" b="1" dirty="0"/>
              <a:t>uniformity</a:t>
            </a:r>
            <a:r>
              <a:rPr lang="en-GB" sz="2000" dirty="0"/>
              <a:t> of the detector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Find the HV </a:t>
            </a:r>
            <a:r>
              <a:rPr lang="en-GB" sz="2000" b="1" dirty="0"/>
              <a:t>working point </a:t>
            </a:r>
            <a:r>
              <a:rPr lang="en-GB" sz="2000" dirty="0"/>
              <a:t>(</a:t>
            </a:r>
            <a:r>
              <a:rPr lang="en-GB" sz="2000" b="1" dirty="0"/>
              <a:t>WP</a:t>
            </a:r>
            <a:r>
              <a:rPr lang="en-GB" sz="2000" dirty="0"/>
              <a:t>) </a:t>
            </a:r>
            <a:r>
              <a:rPr lang="it-IT" sz="2000" dirty="0" err="1">
                <a:solidFill>
                  <a:srgbClr val="000000"/>
                </a:solidFill>
                <a:effectLst/>
              </a:rPr>
              <a:t>where</a:t>
            </a:r>
            <a:r>
              <a:rPr lang="it-IT" sz="2000" dirty="0">
                <a:solidFill>
                  <a:srgbClr val="000000"/>
                </a:solidFill>
                <a:effectLst/>
              </a:rPr>
              <a:t> each </a:t>
            </a:r>
            <a:r>
              <a:rPr lang="it-IT" sz="2000" dirty="0" err="1">
                <a:solidFill>
                  <a:srgbClr val="000000"/>
                </a:solidFill>
                <a:effectLst/>
              </a:rPr>
              <a:t>cell</a:t>
            </a:r>
            <a:r>
              <a:rPr lang="it-IT" sz="2000" dirty="0">
                <a:solidFill>
                  <a:srgbClr val="000000"/>
                </a:solidFill>
                <a:effectLst/>
              </a:rPr>
              <a:t> has </a:t>
            </a:r>
            <a:r>
              <a:rPr lang="it-IT" sz="2000" dirty="0" err="1">
                <a:solidFill>
                  <a:srgbClr val="000000"/>
                </a:solidFill>
                <a:effectLst/>
              </a:rPr>
              <a:t>reached</a:t>
            </a:r>
            <a:r>
              <a:rPr lang="it-IT" sz="2000" dirty="0">
                <a:solidFill>
                  <a:srgbClr val="000000"/>
                </a:solidFill>
                <a:effectLst/>
              </a:rPr>
              <a:t> the efficiency plateau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FFF3FD82-6755-60E6-D18B-1E964D58E08E}"/>
              </a:ext>
            </a:extLst>
          </p:cNvPr>
          <p:cNvGrpSpPr/>
          <p:nvPr/>
        </p:nvGrpSpPr>
        <p:grpSpPr>
          <a:xfrm>
            <a:off x="5972537" y="1069172"/>
            <a:ext cx="6057856" cy="3652022"/>
            <a:chOff x="1026608" y="1370384"/>
            <a:chExt cx="10644846" cy="5605883"/>
          </a:xfrm>
        </p:grpSpPr>
        <p:pic>
          <p:nvPicPr>
            <p:cNvPr id="9" name="Immagine 8" descr="Immagine che contiene testo, linea, Diagramma, diagramma&#10;&#10;Descrizione generata automaticamente">
              <a:extLst>
                <a:ext uri="{FF2B5EF4-FFF2-40B4-BE49-F238E27FC236}">
                  <a16:creationId xmlns:a16="http://schemas.microsoft.com/office/drawing/2014/main" id="{1CE0C57E-DF0B-0002-5771-7C671BB264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18672" y="2177683"/>
              <a:ext cx="4852782" cy="3501285"/>
            </a:xfrm>
            <a:prstGeom prst="rect">
              <a:avLst/>
            </a:prstGeom>
          </p:spPr>
        </p:pic>
        <p:sp>
          <p:nvSpPr>
            <p:cNvPr id="10" name="Ovale 9">
              <a:extLst>
                <a:ext uri="{FF2B5EF4-FFF2-40B4-BE49-F238E27FC236}">
                  <a16:creationId xmlns:a16="http://schemas.microsoft.com/office/drawing/2014/main" id="{1358BCC3-F06F-50CB-C490-D9F0ECD01EE4}"/>
                </a:ext>
              </a:extLst>
            </p:cNvPr>
            <p:cNvSpPr/>
            <p:nvPr/>
          </p:nvSpPr>
          <p:spPr>
            <a:xfrm>
              <a:off x="8918390" y="3567678"/>
              <a:ext cx="266047" cy="24674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Ovale 11">
              <a:extLst>
                <a:ext uri="{FF2B5EF4-FFF2-40B4-BE49-F238E27FC236}">
                  <a16:creationId xmlns:a16="http://schemas.microsoft.com/office/drawing/2014/main" id="{42489249-65A7-87C9-6764-61E6F5283876}"/>
                </a:ext>
              </a:extLst>
            </p:cNvPr>
            <p:cNvSpPr/>
            <p:nvPr/>
          </p:nvSpPr>
          <p:spPr>
            <a:xfrm>
              <a:off x="10664095" y="2608363"/>
              <a:ext cx="266047" cy="24674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79920949-5A52-145A-F287-667FE99429FC}"/>
                </a:ext>
              </a:extLst>
            </p:cNvPr>
            <p:cNvSpPr txBox="1"/>
            <p:nvPr/>
          </p:nvSpPr>
          <p:spPr>
            <a:xfrm>
              <a:off x="1259540" y="3809688"/>
              <a:ext cx="3623498" cy="354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X AND Y efficiency map for a </a:t>
              </a:r>
              <a:r>
                <a:rPr lang="en-GB" sz="400" dirty="0"/>
                <a:t>LONG</a:t>
              </a:r>
              <a:r>
                <a:rPr lang="en-GB" sz="600" dirty="0"/>
                <a:t> chamber @ 8.2 kV</a:t>
              </a:r>
            </a:p>
          </p:txBody>
        </p:sp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F8A8A990-5E2F-C7D3-03C2-C3F2100DF948}"/>
                </a:ext>
              </a:extLst>
            </p:cNvPr>
            <p:cNvSpPr txBox="1"/>
            <p:nvPr/>
          </p:nvSpPr>
          <p:spPr>
            <a:xfrm>
              <a:off x="1155539" y="6621975"/>
              <a:ext cx="3752667" cy="354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X AND Y efficiency map for a LONG chamber @ 7.7 kV</a:t>
              </a:r>
            </a:p>
          </p:txBody>
        </p:sp>
        <p:pic>
          <p:nvPicPr>
            <p:cNvPr id="15" name="Immagine 14" descr="Immagine che contiene schermata, Policromia, quadrato, linea&#10;&#10;Descrizione generata automaticamente">
              <a:extLst>
                <a:ext uri="{FF2B5EF4-FFF2-40B4-BE49-F238E27FC236}">
                  <a16:creationId xmlns:a16="http://schemas.microsoft.com/office/drawing/2014/main" id="{814D8BAD-FA1E-4094-4BC6-62190FDA9E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5844" b="2690"/>
            <a:stretch/>
          </p:blipFill>
          <p:spPr>
            <a:xfrm>
              <a:off x="1026608" y="1370384"/>
              <a:ext cx="3849862" cy="2502547"/>
            </a:xfrm>
            <a:prstGeom prst="rect">
              <a:avLst/>
            </a:prstGeom>
          </p:spPr>
        </p:pic>
        <p:cxnSp>
          <p:nvCxnSpPr>
            <p:cNvPr id="16" name="Connettore 2 15">
              <a:extLst>
                <a:ext uri="{FF2B5EF4-FFF2-40B4-BE49-F238E27FC236}">
                  <a16:creationId xmlns:a16="http://schemas.microsoft.com/office/drawing/2014/main" id="{78127455-5DB5-950F-0EA0-C4ACBBE6DC0C}"/>
                </a:ext>
              </a:extLst>
            </p:cNvPr>
            <p:cNvCxnSpPr>
              <a:cxnSpLocks/>
              <a:endCxn id="12" idx="1"/>
            </p:cNvCxnSpPr>
            <p:nvPr/>
          </p:nvCxnSpPr>
          <p:spPr>
            <a:xfrm>
              <a:off x="2607040" y="2629168"/>
              <a:ext cx="8096017" cy="15330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7" name="Immagine 16" descr="Immagine che contiene Policromia, quadrato, schermata, Rettangolo&#10;&#10;Descrizione generata automaticamente">
              <a:extLst>
                <a:ext uri="{FF2B5EF4-FFF2-40B4-BE49-F238E27FC236}">
                  <a16:creationId xmlns:a16="http://schemas.microsoft.com/office/drawing/2014/main" id="{20DF9E9D-8B33-2527-0F3E-59FC033956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7416"/>
            <a:stretch/>
          </p:blipFill>
          <p:spPr>
            <a:xfrm>
              <a:off x="1026608" y="4092864"/>
              <a:ext cx="3930869" cy="2502548"/>
            </a:xfrm>
            <a:prstGeom prst="rect">
              <a:avLst/>
            </a:prstGeom>
          </p:spPr>
        </p:pic>
        <p:cxnSp>
          <p:nvCxnSpPr>
            <p:cNvPr id="18" name="Connettore 2 17">
              <a:extLst>
                <a:ext uri="{FF2B5EF4-FFF2-40B4-BE49-F238E27FC236}">
                  <a16:creationId xmlns:a16="http://schemas.microsoft.com/office/drawing/2014/main" id="{C88B18AE-0242-AA0C-4230-03D20D893EE2}"/>
                </a:ext>
              </a:extLst>
            </p:cNvPr>
            <p:cNvCxnSpPr>
              <a:cxnSpLocks/>
              <a:endCxn id="10" idx="2"/>
            </p:cNvCxnSpPr>
            <p:nvPr/>
          </p:nvCxnSpPr>
          <p:spPr>
            <a:xfrm flipV="1">
              <a:off x="2607040" y="3691050"/>
              <a:ext cx="6311350" cy="1581155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ttangolo 18">
            <a:extLst>
              <a:ext uri="{FF2B5EF4-FFF2-40B4-BE49-F238E27FC236}">
                <a16:creationId xmlns:a16="http://schemas.microsoft.com/office/drawing/2014/main" id="{291B6724-B2F0-F6EB-9B69-2783542C5457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0" name="Connettore 1 19">
            <a:extLst>
              <a:ext uri="{FF2B5EF4-FFF2-40B4-BE49-F238E27FC236}">
                <a16:creationId xmlns:a16="http://schemas.microsoft.com/office/drawing/2014/main" id="{820358DA-B319-15CA-B169-3665AFB4A97E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1" name="Immagine 20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2150F8DF-A392-1A2B-78FB-F5CC0DBBA0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24" name="Titolo 1">
            <a:extLst>
              <a:ext uri="{FF2B5EF4-FFF2-40B4-BE49-F238E27FC236}">
                <a16:creationId xmlns:a16="http://schemas.microsoft.com/office/drawing/2014/main" id="{0EB4C8E7-A864-2C1E-2BE4-20EEA9DB83A7}"/>
              </a:ext>
            </a:extLst>
          </p:cNvPr>
          <p:cNvSpPr txBox="1">
            <a:spLocks/>
          </p:cNvSpPr>
          <p:nvPr/>
        </p:nvSpPr>
        <p:spPr>
          <a:xfrm>
            <a:off x="418605" y="131024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latin typeface="Georgia" panose="02040502050405020303" pitchFamily="18" charset="0"/>
              </a:rPr>
              <a:t>Study of detector uniformity and WP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3A90FE6E-1D7D-31E0-CC65-ADC00736C09D}"/>
              </a:ext>
            </a:extLst>
          </p:cNvPr>
          <p:cNvSpPr txBox="1"/>
          <p:nvPr/>
        </p:nvSpPr>
        <p:spPr>
          <a:xfrm>
            <a:off x="4183428" y="6502470"/>
            <a:ext cx="3070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RPC 2024 – Santiago de Compostela – 09/09/24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BD335652-6B60-0642-61BF-9FC612AD84BD}"/>
              </a:ext>
            </a:extLst>
          </p:cNvPr>
          <p:cNvSpPr txBox="1"/>
          <p:nvPr/>
        </p:nvSpPr>
        <p:spPr>
          <a:xfrm>
            <a:off x="9757851" y="3786060"/>
            <a:ext cx="2100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GB" sz="900" dirty="0"/>
              <a:t>Efficiency for each HV point evaluated </a:t>
            </a:r>
          </a:p>
          <a:p>
            <a:pPr algn="just"/>
            <a:r>
              <a:rPr lang="en-GB" sz="900" dirty="0"/>
              <a:t>for one cell</a:t>
            </a:r>
          </a:p>
        </p:txBody>
      </p:sp>
      <p:pic>
        <p:nvPicPr>
          <p:cNvPr id="29" name="Immagine 28">
            <a:extLst>
              <a:ext uri="{FF2B5EF4-FFF2-40B4-BE49-F238E27FC236}">
                <a16:creationId xmlns:a16="http://schemas.microsoft.com/office/drawing/2014/main" id="{75ADE9AD-E6DB-B22E-3E22-99C7D6C13A4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22365"/>
          <a:stretch/>
        </p:blipFill>
        <p:spPr>
          <a:xfrm>
            <a:off x="5965280" y="2681977"/>
            <a:ext cx="2325376" cy="156364"/>
          </a:xfrm>
          <a:prstGeom prst="rect">
            <a:avLst/>
          </a:prstGeom>
        </p:spPr>
      </p:pic>
      <p:pic>
        <p:nvPicPr>
          <p:cNvPr id="30" name="Immagine 29">
            <a:extLst>
              <a:ext uri="{FF2B5EF4-FFF2-40B4-BE49-F238E27FC236}">
                <a16:creationId xmlns:a16="http://schemas.microsoft.com/office/drawing/2014/main" id="{2935D06A-8CEF-EB2A-9721-FC37F5705A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0282" y="4474111"/>
            <a:ext cx="2325376" cy="201410"/>
          </a:xfrm>
          <a:prstGeom prst="rect">
            <a:avLst/>
          </a:prstGeom>
        </p:spPr>
      </p:pic>
      <p:pic>
        <p:nvPicPr>
          <p:cNvPr id="32" name="Immagine 31">
            <a:extLst>
              <a:ext uri="{FF2B5EF4-FFF2-40B4-BE49-F238E27FC236}">
                <a16:creationId xmlns:a16="http://schemas.microsoft.com/office/drawing/2014/main" id="{BC95133A-C3A8-0805-3D9A-176C54F515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75025" y="2695122"/>
            <a:ext cx="492143" cy="147643"/>
          </a:xfrm>
          <a:prstGeom prst="rect">
            <a:avLst/>
          </a:prstGeom>
        </p:spPr>
      </p:pic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414EF526-00C6-DA9F-FEAE-625CF3A75207}"/>
              </a:ext>
            </a:extLst>
          </p:cNvPr>
          <p:cNvSpPr txBox="1"/>
          <p:nvPr/>
        </p:nvSpPr>
        <p:spPr>
          <a:xfrm>
            <a:off x="7891816" y="2677168"/>
            <a:ext cx="4523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8.2 kV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9CB940BF-DF76-85B0-AA3A-EE1FA1F34D0B}"/>
              </a:ext>
            </a:extLst>
          </p:cNvPr>
          <p:cNvSpPr txBox="1"/>
          <p:nvPr/>
        </p:nvSpPr>
        <p:spPr>
          <a:xfrm>
            <a:off x="11435062" y="6448609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13/25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5F5862BA-DC2C-9538-F1EF-A220450AD05C}"/>
              </a:ext>
            </a:extLst>
          </p:cNvPr>
          <p:cNvSpPr txBox="1"/>
          <p:nvPr/>
        </p:nvSpPr>
        <p:spPr>
          <a:xfrm>
            <a:off x="7828433" y="2573134"/>
            <a:ext cx="4235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cells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92FB34F8-7DC3-CDF8-11B4-557C319AC506}"/>
              </a:ext>
            </a:extLst>
          </p:cNvPr>
          <p:cNvSpPr txBox="1"/>
          <p:nvPr/>
        </p:nvSpPr>
        <p:spPr>
          <a:xfrm>
            <a:off x="7867142" y="4358180"/>
            <a:ext cx="4235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cells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1AE281B7-88F8-40B6-6520-9666AE57DC6E}"/>
              </a:ext>
            </a:extLst>
          </p:cNvPr>
          <p:cNvSpPr txBox="1"/>
          <p:nvPr/>
        </p:nvSpPr>
        <p:spPr>
          <a:xfrm rot="16200000">
            <a:off x="5656298" y="1110238"/>
            <a:ext cx="4235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cells</a:t>
            </a: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DC9FE33A-4FF6-BDD9-8671-FDA24680FA5A}"/>
              </a:ext>
            </a:extLst>
          </p:cNvPr>
          <p:cNvSpPr txBox="1"/>
          <p:nvPr/>
        </p:nvSpPr>
        <p:spPr>
          <a:xfrm rot="16200000">
            <a:off x="5662109" y="2860467"/>
            <a:ext cx="4235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cells</a:t>
            </a:r>
          </a:p>
        </p:txBody>
      </p:sp>
      <p:cxnSp>
        <p:nvCxnSpPr>
          <p:cNvPr id="41" name="Connettore 2 40">
            <a:extLst>
              <a:ext uri="{FF2B5EF4-FFF2-40B4-BE49-F238E27FC236}">
                <a16:creationId xmlns:a16="http://schemas.microsoft.com/office/drawing/2014/main" id="{096D7344-33C7-C228-6A6E-D9B2D2F2EE98}"/>
              </a:ext>
            </a:extLst>
          </p:cNvPr>
          <p:cNvCxnSpPr>
            <a:cxnSpLocks/>
          </p:cNvCxnSpPr>
          <p:nvPr/>
        </p:nvCxnSpPr>
        <p:spPr>
          <a:xfrm>
            <a:off x="2267797" y="3611062"/>
            <a:ext cx="677824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26242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4C913D4-4385-51F6-E516-109B5F14A346}"/>
              </a:ext>
            </a:extLst>
          </p:cNvPr>
          <p:cNvSpPr txBox="1"/>
          <p:nvPr/>
        </p:nvSpPr>
        <p:spPr>
          <a:xfrm>
            <a:off x="417550" y="1071099"/>
            <a:ext cx="102687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b="1" dirty="0"/>
              <a:t>Fixed HV wp</a:t>
            </a:r>
            <a:endParaRPr lang="en-GB" sz="2000" dirty="0"/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Detailed efficiency map of RPC</a:t>
            </a:r>
            <a:endParaRPr lang="en-GB" sz="2000" b="1" dirty="0"/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Virtually divided in ~ </a:t>
            </a:r>
            <a:r>
              <a:rPr lang="en-GB" sz="2000" b="1" dirty="0"/>
              <a:t>2x2 cm</a:t>
            </a:r>
            <a:r>
              <a:rPr lang="en-GB" sz="2000" b="1" baseline="30000" dirty="0"/>
              <a:t>2</a:t>
            </a:r>
            <a:r>
              <a:rPr lang="en-GB" sz="2000" b="1" dirty="0"/>
              <a:t> cells </a:t>
            </a:r>
            <a:r>
              <a:rPr lang="en-GB" sz="2000" dirty="0"/>
              <a:t>(vs ~ 20x20 cm</a:t>
            </a:r>
            <a:r>
              <a:rPr lang="en-GB" sz="2000" baseline="30000" dirty="0"/>
              <a:t>2</a:t>
            </a:r>
            <a:r>
              <a:rPr lang="en-GB" sz="2000" dirty="0"/>
              <a:t> cells in efficiency scan)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000000"/>
                </a:solidFill>
                <a:effectLst/>
              </a:rPr>
              <a:t>Large </a:t>
            </a:r>
            <a:r>
              <a:rPr lang="it-IT" sz="2000" dirty="0" err="1">
                <a:solidFill>
                  <a:srgbClr val="000000"/>
                </a:solidFill>
                <a:effectLst/>
              </a:rPr>
              <a:t>number</a:t>
            </a:r>
            <a:r>
              <a:rPr lang="it-IT" sz="2000" dirty="0">
                <a:solidFill>
                  <a:srgbClr val="000000"/>
                </a:solidFill>
                <a:effectLst/>
              </a:rPr>
              <a:t> of events </a:t>
            </a:r>
            <a:r>
              <a:rPr lang="it-IT" sz="2000" dirty="0" err="1">
                <a:solidFill>
                  <a:srgbClr val="000000"/>
                </a:solidFill>
                <a:effectLst/>
              </a:rPr>
              <a:t>required</a:t>
            </a:r>
            <a:r>
              <a:rPr lang="it-IT" sz="2000" dirty="0">
                <a:solidFill>
                  <a:srgbClr val="000000"/>
                </a:solidFill>
              </a:rPr>
              <a:t> </a:t>
            </a:r>
            <a:r>
              <a:rPr lang="en-GB" sz="2000" dirty="0"/>
              <a:t>(</a:t>
            </a:r>
            <a:r>
              <a:rPr lang="en-GB" sz="2000" b="1" dirty="0"/>
              <a:t>750k events</a:t>
            </a:r>
            <a:r>
              <a:rPr lang="en-GB" sz="2000" dirty="0"/>
              <a:t>) to </a:t>
            </a:r>
            <a:r>
              <a:rPr lang="en-GB" sz="2000" b="1" dirty="0"/>
              <a:t>minimize</a:t>
            </a:r>
            <a:r>
              <a:rPr lang="en-GB" sz="2000" dirty="0"/>
              <a:t> </a:t>
            </a:r>
            <a:r>
              <a:rPr lang="en-GB" sz="2000" b="1" dirty="0"/>
              <a:t>statistical error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E28429B-B791-DD19-90FB-839012903123}"/>
              </a:ext>
            </a:extLst>
          </p:cNvPr>
          <p:cNvSpPr txBox="1"/>
          <p:nvPr/>
        </p:nvSpPr>
        <p:spPr>
          <a:xfrm>
            <a:off x="2238414" y="5983654"/>
            <a:ext cx="16373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X AND Y efficiency map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A3458C4E-10EE-2B78-AF0A-A2574A9F2A35}"/>
              </a:ext>
            </a:extLst>
          </p:cNvPr>
          <p:cNvSpPr txBox="1"/>
          <p:nvPr/>
        </p:nvSpPr>
        <p:spPr>
          <a:xfrm>
            <a:off x="8297340" y="5983655"/>
            <a:ext cx="19875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X AND Y error efficiency map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B94F5389-3D44-8C45-C390-AB103DB5187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856" r="383"/>
          <a:stretch/>
        </p:blipFill>
        <p:spPr>
          <a:xfrm>
            <a:off x="6249075" y="2608857"/>
            <a:ext cx="5565554" cy="3385316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6B68768F-D51F-3A39-58BB-B7B937C92A69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7" name="Connettore 1 6">
            <a:extLst>
              <a:ext uri="{FF2B5EF4-FFF2-40B4-BE49-F238E27FC236}">
                <a16:creationId xmlns:a16="http://schemas.microsoft.com/office/drawing/2014/main" id="{7B1EFF3A-2527-D572-767B-9FEEEB8DB4F4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" name="Immagine 8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EAFCAFD7-25D0-7DDB-B23C-0DFC966B9E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16" name="Titolo 1">
            <a:extLst>
              <a:ext uri="{FF2B5EF4-FFF2-40B4-BE49-F238E27FC236}">
                <a16:creationId xmlns:a16="http://schemas.microsoft.com/office/drawing/2014/main" id="{5B58090E-A74E-F129-DE9E-8D06311E2290}"/>
              </a:ext>
            </a:extLst>
          </p:cNvPr>
          <p:cNvSpPr txBox="1">
            <a:spLocks/>
          </p:cNvSpPr>
          <p:nvPr/>
        </p:nvSpPr>
        <p:spPr>
          <a:xfrm>
            <a:off x="417550" y="132951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Local efficiency map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5117AF4A-47D6-C917-C95C-0E0C084BACD8}"/>
              </a:ext>
            </a:extLst>
          </p:cNvPr>
          <p:cNvSpPr txBox="1"/>
          <p:nvPr/>
        </p:nvSpPr>
        <p:spPr>
          <a:xfrm>
            <a:off x="4183428" y="6502470"/>
            <a:ext cx="3070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RPC 2024 – Santiago de Compostela – 09/09/24</a:t>
            </a:r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F33C5938-F02E-6077-6312-FF9BD30CDE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550" y="2598338"/>
            <a:ext cx="5482772" cy="3249507"/>
          </a:xfrm>
          <a:prstGeom prst="rect">
            <a:avLst/>
          </a:prstGeom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1D00737F-658B-B80B-81F3-6EE2E09CD73C}"/>
              </a:ext>
            </a:extLst>
          </p:cNvPr>
          <p:cNvSpPr txBox="1"/>
          <p:nvPr/>
        </p:nvSpPr>
        <p:spPr>
          <a:xfrm>
            <a:off x="11435062" y="6448609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14/25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1D43CE65-CC34-0625-23EE-CF622EAEB5BE}"/>
              </a:ext>
            </a:extLst>
          </p:cNvPr>
          <p:cNvSpPr txBox="1"/>
          <p:nvPr/>
        </p:nvSpPr>
        <p:spPr>
          <a:xfrm rot="16200000">
            <a:off x="-34510" y="2716562"/>
            <a:ext cx="6383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cells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9D479C0C-A0B0-274D-AE56-F83C1721BDF2}"/>
              </a:ext>
            </a:extLst>
          </p:cNvPr>
          <p:cNvSpPr txBox="1"/>
          <p:nvPr/>
        </p:nvSpPr>
        <p:spPr>
          <a:xfrm>
            <a:off x="4905785" y="5767601"/>
            <a:ext cx="6383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cells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87C6C300-D100-E1DD-A9F5-654A2C2786FA}"/>
              </a:ext>
            </a:extLst>
          </p:cNvPr>
          <p:cNvSpPr txBox="1"/>
          <p:nvPr/>
        </p:nvSpPr>
        <p:spPr>
          <a:xfrm>
            <a:off x="10734236" y="5767601"/>
            <a:ext cx="6383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cells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7AB1CD01-6CAA-57FF-665E-EF6253A97399}"/>
              </a:ext>
            </a:extLst>
          </p:cNvPr>
          <p:cNvSpPr txBox="1"/>
          <p:nvPr/>
        </p:nvSpPr>
        <p:spPr>
          <a:xfrm rot="16200000">
            <a:off x="6099194" y="2715676"/>
            <a:ext cx="6383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cells</a:t>
            </a:r>
          </a:p>
        </p:txBody>
      </p:sp>
    </p:spTree>
    <p:extLst>
      <p:ext uri="{BB962C8B-B14F-4D97-AF65-F5344CB8AC3E}">
        <p14:creationId xmlns:p14="http://schemas.microsoft.com/office/powerpoint/2010/main" val="5225330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45DD5BB2-6681-2630-B1DC-0A213BB6407F}"/>
              </a:ext>
            </a:extLst>
          </p:cNvPr>
          <p:cNvSpPr txBox="1"/>
          <p:nvPr/>
        </p:nvSpPr>
        <p:spPr>
          <a:xfrm>
            <a:off x="409317" y="1063991"/>
            <a:ext cx="11027609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2000" dirty="0"/>
              <a:t>Trigger </a:t>
            </a:r>
            <a:r>
              <a:rPr lang="it-IT" sz="2000" dirty="0" err="1"/>
              <a:t>signals</a:t>
            </a:r>
            <a:r>
              <a:rPr lang="it-IT" sz="2000" dirty="0"/>
              <a:t> </a:t>
            </a:r>
            <a:r>
              <a:rPr lang="en-GB" sz="2000" dirty="0"/>
              <a:t>if at least </a:t>
            </a:r>
            <a:r>
              <a:rPr lang="en-GB" sz="2000" b="1" dirty="0"/>
              <a:t>one strip fired on each strip plane (x and y)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The noise rate measured for 12 HV points (7.2 kV -&gt; 8.3 kV) with 20k triggers per point</a:t>
            </a:r>
          </a:p>
          <a:p>
            <a:pPr>
              <a:buClr>
                <a:srgbClr val="FF0000"/>
              </a:buClr>
            </a:pPr>
            <a:endParaRPr lang="en-GB" sz="2000" dirty="0"/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Rate R</a:t>
            </a:r>
            <a:r>
              <a:rPr lang="en-GB" sz="2000" baseline="-25000" dirty="0"/>
              <a:t>ij</a:t>
            </a:r>
            <a:r>
              <a:rPr lang="en-GB" sz="2000" dirty="0"/>
              <a:t> (Hz/cm</a:t>
            </a:r>
            <a:r>
              <a:rPr lang="en-GB" sz="2000" baseline="30000" dirty="0"/>
              <a:t>2</a:t>
            </a:r>
            <a:r>
              <a:rPr lang="en-GB" sz="2000" dirty="0"/>
              <a:t>) of the i-th X strip and j-th Y strip:</a:t>
            </a:r>
          </a:p>
          <a:p>
            <a:endParaRPr lang="it-IT" sz="1800" dirty="0">
              <a:effectLst/>
            </a:endParaRPr>
          </a:p>
          <a:p>
            <a:r>
              <a:rPr lang="it-IT" sz="1800" dirty="0" err="1">
                <a:effectLst/>
              </a:rPr>
              <a:t>Where</a:t>
            </a:r>
            <a:r>
              <a:rPr lang="it-IT" sz="1800" dirty="0">
                <a:effectLst/>
              </a:rPr>
              <a:t> </a:t>
            </a:r>
            <a:r>
              <a:rPr lang="it-IT" sz="1800" dirty="0" err="1">
                <a:effectLst/>
              </a:rPr>
              <a:t>N</a:t>
            </a:r>
            <a:r>
              <a:rPr lang="it-IT" sz="1800" baseline="-25000" dirty="0" err="1">
                <a:effectLst/>
              </a:rPr>
              <a:t>ij</a:t>
            </a:r>
            <a:r>
              <a:rPr lang="it-IT" sz="1800" dirty="0">
                <a:effectLst/>
              </a:rPr>
              <a:t> is the </a:t>
            </a:r>
            <a:r>
              <a:rPr lang="it-IT" sz="1800" dirty="0" err="1">
                <a:effectLst/>
              </a:rPr>
              <a:t>number</a:t>
            </a:r>
            <a:r>
              <a:rPr lang="it-IT" sz="1800" dirty="0">
                <a:effectLst/>
              </a:rPr>
              <a:t> of event </a:t>
            </a:r>
            <a:r>
              <a:rPr lang="it-IT" sz="1800" dirty="0" err="1">
                <a:effectLst/>
              </a:rPr>
              <a:t>registered</a:t>
            </a:r>
            <a:r>
              <a:rPr lang="it-IT" sz="1800" dirty="0">
                <a:effectLst/>
              </a:rPr>
              <a:t> by the </a:t>
            </a:r>
            <a:r>
              <a:rPr lang="it-IT" sz="1800" dirty="0" err="1">
                <a:effectLst/>
              </a:rPr>
              <a:t>cell</a:t>
            </a:r>
            <a:r>
              <a:rPr lang="it-IT" sz="1800" dirty="0">
                <a:effectLst/>
              </a:rPr>
              <a:t> </a:t>
            </a:r>
            <a:r>
              <a:rPr lang="it-IT" sz="1800" dirty="0" err="1">
                <a:effectLst/>
              </a:rPr>
              <a:t>itself</a:t>
            </a:r>
            <a:r>
              <a:rPr lang="it-IT" sz="1800" dirty="0">
                <a:effectLst/>
              </a:rPr>
              <a:t>, </a:t>
            </a:r>
            <a:r>
              <a:rPr lang="it-IT" sz="1800" dirty="0" err="1">
                <a:effectLst/>
              </a:rPr>
              <a:t>Δt</a:t>
            </a:r>
            <a:r>
              <a:rPr lang="it-IT" sz="1800" dirty="0">
                <a:effectLst/>
              </a:rPr>
              <a:t> is the time duration of the </a:t>
            </a:r>
            <a:r>
              <a:rPr lang="it-IT" sz="1800" dirty="0" err="1">
                <a:effectLst/>
              </a:rPr>
              <a:t>acquisition</a:t>
            </a:r>
            <a:r>
              <a:rPr lang="it-IT" dirty="0"/>
              <a:t> and </a:t>
            </a:r>
            <a:r>
              <a:rPr lang="it-IT" sz="1800" dirty="0" err="1">
                <a:effectLst/>
              </a:rPr>
              <a:t>A</a:t>
            </a:r>
            <a:r>
              <a:rPr lang="it-IT" sz="1800" baseline="-25000" dirty="0" err="1">
                <a:effectLst/>
              </a:rPr>
              <a:t>ij</a:t>
            </a:r>
            <a:r>
              <a:rPr lang="it-IT" sz="1800" dirty="0">
                <a:effectLst/>
              </a:rPr>
              <a:t> is the area of the single </a:t>
            </a:r>
            <a:r>
              <a:rPr lang="it-IT" sz="1800" dirty="0" err="1">
                <a:effectLst/>
              </a:rPr>
              <a:t>cell</a:t>
            </a:r>
            <a:r>
              <a:rPr lang="it-IT" sz="1800" dirty="0">
                <a:effectLst/>
              </a:rPr>
              <a:t>.</a:t>
            </a:r>
            <a:endParaRPr lang="it-IT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FC4B3F73-CD0D-54DF-683F-B66B2063F2D7}"/>
                  </a:ext>
                </a:extLst>
              </p:cNvPr>
              <p:cNvSpPr txBox="1"/>
              <p:nvPr/>
            </p:nvSpPr>
            <p:spPr>
              <a:xfrm>
                <a:off x="6315462" y="1897330"/>
                <a:ext cx="1262589" cy="6046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Δt</m:t>
                          </m:r>
                          <m:sSub>
                            <m:sSubPr>
                              <m:ctrlPr>
                                <a:rPr lang="it-IT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FC4B3F73-CD0D-54DF-683F-B66B2063F2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5462" y="1897330"/>
                <a:ext cx="1262589" cy="604653"/>
              </a:xfrm>
              <a:prstGeom prst="rect">
                <a:avLst/>
              </a:prstGeom>
              <a:blipFill>
                <a:blip r:embed="rId2"/>
                <a:stretch>
                  <a:fillRect l="-4000" t="-8333" r="-3000" b="-145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5D05E4B-0D76-4315-156A-92C41ADA65B4}"/>
              </a:ext>
            </a:extLst>
          </p:cNvPr>
          <p:cNvSpPr txBox="1"/>
          <p:nvPr/>
        </p:nvSpPr>
        <p:spPr>
          <a:xfrm>
            <a:off x="1475476" y="5931822"/>
            <a:ext cx="3334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Circuit scheme for dark rate measurements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A9B25B97-F7FA-96C3-4057-DAFDFA89E0F9}"/>
              </a:ext>
            </a:extLst>
          </p:cNvPr>
          <p:cNvSpPr txBox="1"/>
          <p:nvPr/>
        </p:nvSpPr>
        <p:spPr>
          <a:xfrm>
            <a:off x="7595775" y="5988094"/>
            <a:ext cx="2746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Example of dark rate map @ 7.9 kV</a:t>
            </a:r>
          </a:p>
        </p:txBody>
      </p:sp>
      <p:pic>
        <p:nvPicPr>
          <p:cNvPr id="12" name="Immagine 11" descr="Immagine che contiene schizzo, schermata, diagramma&#10;&#10;Descrizione generata automaticamente">
            <a:extLst>
              <a:ext uri="{FF2B5EF4-FFF2-40B4-BE49-F238E27FC236}">
                <a16:creationId xmlns:a16="http://schemas.microsoft.com/office/drawing/2014/main" id="{0D9C0680-8FC5-596D-E97D-4087F25AD6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5462" y="3425694"/>
            <a:ext cx="5042020" cy="2631534"/>
          </a:xfrm>
          <a:prstGeom prst="rect">
            <a:avLst/>
          </a:prstGeom>
        </p:spPr>
      </p:pic>
      <p:pic>
        <p:nvPicPr>
          <p:cNvPr id="11" name="Immagine 10" descr="Immagine che contiene schizzo, diagramma, disegno, linea&#10;&#10;Descrizione generata automaticamente">
            <a:extLst>
              <a:ext uri="{FF2B5EF4-FFF2-40B4-BE49-F238E27FC236}">
                <a16:creationId xmlns:a16="http://schemas.microsoft.com/office/drawing/2014/main" id="{8BE2B207-40F4-44F5-6851-99C1DEBCD47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74" t="4484" r="3507" b="2618"/>
          <a:stretch/>
        </p:blipFill>
        <p:spPr>
          <a:xfrm>
            <a:off x="834518" y="3298487"/>
            <a:ext cx="4616421" cy="2631534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FBD2AFB0-A985-3080-9353-CC17D40DEBB1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0" name="Connettore 1 9">
            <a:extLst>
              <a:ext uri="{FF2B5EF4-FFF2-40B4-BE49-F238E27FC236}">
                <a16:creationId xmlns:a16="http://schemas.microsoft.com/office/drawing/2014/main" id="{0807C347-2DAB-6099-64A2-D627D792C4C9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3" name="Immagine 12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F831C601-791D-64D5-C141-D28565B106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18" name="Titolo 1">
            <a:extLst>
              <a:ext uri="{FF2B5EF4-FFF2-40B4-BE49-F238E27FC236}">
                <a16:creationId xmlns:a16="http://schemas.microsoft.com/office/drawing/2014/main" id="{C7B10688-D54C-5C6D-A0BF-61E722B23A21}"/>
              </a:ext>
            </a:extLst>
          </p:cNvPr>
          <p:cNvSpPr txBox="1">
            <a:spLocks/>
          </p:cNvSpPr>
          <p:nvPr/>
        </p:nvSpPr>
        <p:spPr>
          <a:xfrm>
            <a:off x="460664" y="1192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Study of the dark rate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8ADD3AB7-FF13-0BB8-43DC-BAC35FDB8152}"/>
              </a:ext>
            </a:extLst>
          </p:cNvPr>
          <p:cNvSpPr txBox="1"/>
          <p:nvPr/>
        </p:nvSpPr>
        <p:spPr>
          <a:xfrm>
            <a:off x="4183428" y="6502470"/>
            <a:ext cx="3070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RPC 2024 – Santiago de Compostela – 09/09/24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68822FD4-39C0-24A5-8E31-D7A3EFAB0EF4}"/>
              </a:ext>
            </a:extLst>
          </p:cNvPr>
          <p:cNvSpPr txBox="1"/>
          <p:nvPr/>
        </p:nvSpPr>
        <p:spPr>
          <a:xfrm>
            <a:off x="11435062" y="6448609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15/25</a:t>
            </a:r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588F2D9B-7F50-C27F-7F73-8AAD4F616F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V="1">
            <a:off x="4002857" y="4647066"/>
            <a:ext cx="296291" cy="737503"/>
          </a:xfrm>
          <a:prstGeom prst="rect">
            <a:avLst/>
          </a:prstGeom>
        </p:spPr>
      </p:pic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BA104CDB-B7CF-1ADE-1178-342215415415}"/>
              </a:ext>
            </a:extLst>
          </p:cNvPr>
          <p:cNvSpPr txBox="1"/>
          <p:nvPr/>
        </p:nvSpPr>
        <p:spPr>
          <a:xfrm rot="5400000">
            <a:off x="3886154" y="5103468"/>
            <a:ext cx="4585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TRG</a:t>
            </a:r>
          </a:p>
        </p:txBody>
      </p:sp>
    </p:spTree>
    <p:extLst>
      <p:ext uri="{BB962C8B-B14F-4D97-AF65-F5344CB8AC3E}">
        <p14:creationId xmlns:p14="http://schemas.microsoft.com/office/powerpoint/2010/main" val="8560910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4B1E3B27-BBD4-6186-9A12-AA4B3C02DBE6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ACAB2750-64D0-C693-168A-DBB86438A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664" y="92713"/>
            <a:ext cx="2603170" cy="774906"/>
          </a:xfrm>
        </p:spPr>
        <p:txBody>
          <a:bodyPr/>
          <a:lstStyle/>
          <a:p>
            <a:r>
              <a:rPr lang="it-IT" b="1" dirty="0">
                <a:latin typeface="Georgia" panose="02040502050405020303" pitchFamily="18" charset="0"/>
              </a:rPr>
              <a:t>Outline</a:t>
            </a:r>
          </a:p>
        </p:txBody>
      </p:sp>
      <p:cxnSp>
        <p:nvCxnSpPr>
          <p:cNvPr id="4" name="Connettore 1 3">
            <a:extLst>
              <a:ext uri="{FF2B5EF4-FFF2-40B4-BE49-F238E27FC236}">
                <a16:creationId xmlns:a16="http://schemas.microsoft.com/office/drawing/2014/main" id="{5AC1897B-AC68-4C77-71DA-B3C1081A734F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EF51642-9F84-59AD-5FC6-4677F2D0A358}"/>
              </a:ext>
            </a:extLst>
          </p:cNvPr>
          <p:cNvSpPr txBox="1"/>
          <p:nvPr/>
        </p:nvSpPr>
        <p:spPr>
          <a:xfrm>
            <a:off x="460664" y="1030861"/>
            <a:ext cx="794255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ALICE Muon IDentifier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The ALICE experiment in Run 3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Muon IDentifier</a:t>
            </a:r>
          </a:p>
          <a:p>
            <a:pPr lvl="1">
              <a:buClr>
                <a:srgbClr val="FF0000"/>
              </a:buClr>
            </a:pPr>
            <a:endParaRPr lang="en-GB" dirty="0"/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New RPC production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pPr lvl="1">
              <a:buClr>
                <a:srgbClr val="FF0000"/>
              </a:buClr>
            </a:pPr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/>
              <a:t>RPC characterization 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INFN Torino Laboratory </a:t>
            </a: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Test Setup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Test procedure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pPr marL="1257300" lvl="2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Study of detector uniformity and working point</a:t>
            </a:r>
          </a:p>
          <a:p>
            <a:pPr marL="1257300" lvl="2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High statistics efficiency map</a:t>
            </a:r>
          </a:p>
          <a:p>
            <a:pPr marL="1257300" lvl="2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Dark rate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b="1" dirty="0"/>
              <a:t>Test results</a:t>
            </a:r>
          </a:p>
          <a:p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Performance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of the new </a:t>
            </a: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RPCs installed 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in </a:t>
            </a: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ALICE</a:t>
            </a:r>
          </a:p>
          <a:p>
            <a:pPr>
              <a:buClr>
                <a:srgbClr val="FF0000"/>
              </a:buClr>
            </a:pPr>
            <a:endParaRPr lang="en-GB" b="1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Summary</a:t>
            </a:r>
          </a:p>
        </p:txBody>
      </p:sp>
      <p:pic>
        <p:nvPicPr>
          <p:cNvPr id="11" name="Immagine 10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1DEB43A5-10C9-FDEB-D414-478F9A1E7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2399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Connettore 1 17">
            <a:extLst>
              <a:ext uri="{FF2B5EF4-FFF2-40B4-BE49-F238E27FC236}">
                <a16:creationId xmlns:a16="http://schemas.microsoft.com/office/drawing/2014/main" id="{E881C948-4FA5-A190-D444-721CCE0698A6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9" name="Immagine 18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539942AB-AF67-0E87-2BC9-21118F3605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24" name="Titolo 1">
            <a:extLst>
              <a:ext uri="{FF2B5EF4-FFF2-40B4-BE49-F238E27FC236}">
                <a16:creationId xmlns:a16="http://schemas.microsoft.com/office/drawing/2014/main" id="{E1E1E536-09B8-559D-8B0C-61F12EB07C63}"/>
              </a:ext>
            </a:extLst>
          </p:cNvPr>
          <p:cNvSpPr txBox="1">
            <a:spLocks/>
          </p:cNvSpPr>
          <p:nvPr/>
        </p:nvSpPr>
        <p:spPr>
          <a:xfrm>
            <a:off x="4217011" y="3041547"/>
            <a:ext cx="3757978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Test results</a:t>
            </a:r>
          </a:p>
        </p:txBody>
      </p:sp>
    </p:spTree>
    <p:extLst>
      <p:ext uri="{BB962C8B-B14F-4D97-AF65-F5344CB8AC3E}">
        <p14:creationId xmlns:p14="http://schemas.microsoft.com/office/powerpoint/2010/main" val="312042213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>
        <p159:morph option="byWord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4B1E3B27-BBD4-6186-9A12-AA4B3C02DBE6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ACAB2750-64D0-C693-168A-DBB86438A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664" y="92713"/>
            <a:ext cx="2603170" cy="774906"/>
          </a:xfrm>
        </p:spPr>
        <p:txBody>
          <a:bodyPr/>
          <a:lstStyle/>
          <a:p>
            <a:r>
              <a:rPr lang="it-IT" b="1" dirty="0">
                <a:latin typeface="Georgia" panose="02040502050405020303" pitchFamily="18" charset="0"/>
              </a:rPr>
              <a:t>Outline</a:t>
            </a:r>
          </a:p>
        </p:txBody>
      </p:sp>
      <p:cxnSp>
        <p:nvCxnSpPr>
          <p:cNvPr id="4" name="Connettore 1 3">
            <a:extLst>
              <a:ext uri="{FF2B5EF4-FFF2-40B4-BE49-F238E27FC236}">
                <a16:creationId xmlns:a16="http://schemas.microsoft.com/office/drawing/2014/main" id="{5AC1897B-AC68-4C77-71DA-B3C1081A734F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EF51642-9F84-59AD-5FC6-4677F2D0A358}"/>
              </a:ext>
            </a:extLst>
          </p:cNvPr>
          <p:cNvSpPr txBox="1"/>
          <p:nvPr/>
        </p:nvSpPr>
        <p:spPr>
          <a:xfrm>
            <a:off x="460664" y="1030861"/>
            <a:ext cx="794255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/>
              <a:t>ALICE Muon IDentifier</a:t>
            </a:r>
            <a:endParaRPr lang="en-GB" dirty="0"/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dirty="0"/>
              <a:t>The ALICE experiment in Run 3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dirty="0"/>
              <a:t>Muon IDentifier</a:t>
            </a:r>
          </a:p>
          <a:p>
            <a:pPr lvl="1">
              <a:buClr>
                <a:srgbClr val="FF0000"/>
              </a:buClr>
            </a:pPr>
            <a:endParaRPr lang="en-GB" dirty="0"/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New RPC production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pPr lvl="1">
              <a:buClr>
                <a:srgbClr val="FF0000"/>
              </a:buClr>
            </a:pPr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RPC characterization 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INFN Torino Laboratory </a:t>
            </a: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Test Setup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Test procedure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pPr marL="1257300" lvl="2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Study of detector uniformity and working point</a:t>
            </a:r>
          </a:p>
          <a:p>
            <a:pPr marL="1257300" lvl="2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High statistics efficiency map</a:t>
            </a:r>
          </a:p>
          <a:p>
            <a:pPr marL="1257300" lvl="2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Dark rate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Test results</a:t>
            </a:r>
          </a:p>
          <a:p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Performance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of the new </a:t>
            </a: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RPCs installed 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in </a:t>
            </a: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ALICE</a:t>
            </a:r>
          </a:p>
          <a:p>
            <a:pPr>
              <a:buClr>
                <a:srgbClr val="FF0000"/>
              </a:buClr>
            </a:pPr>
            <a:endParaRPr lang="en-GB" b="1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Summary</a:t>
            </a:r>
          </a:p>
        </p:txBody>
      </p:sp>
      <p:pic>
        <p:nvPicPr>
          <p:cNvPr id="11" name="Immagine 10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1DEB43A5-10C9-FDEB-D414-478F9A1E7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634406"/>
      </p:ext>
    </p:extLst>
  </p:cSld>
  <p:clrMapOvr>
    <a:masterClrMapping/>
  </p:clrMapOvr>
  <p:transition spd="med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ttangolo 48">
            <a:extLst>
              <a:ext uri="{FF2B5EF4-FFF2-40B4-BE49-F238E27FC236}">
                <a16:creationId xmlns:a16="http://schemas.microsoft.com/office/drawing/2014/main" id="{663646EB-F38C-7FBB-2A28-7860E1F4EB67}"/>
              </a:ext>
            </a:extLst>
          </p:cNvPr>
          <p:cNvSpPr/>
          <p:nvPr/>
        </p:nvSpPr>
        <p:spPr>
          <a:xfrm>
            <a:off x="7265466" y="1542155"/>
            <a:ext cx="3894658" cy="399633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Rettangolo 47">
            <a:extLst>
              <a:ext uri="{FF2B5EF4-FFF2-40B4-BE49-F238E27FC236}">
                <a16:creationId xmlns:a16="http://schemas.microsoft.com/office/drawing/2014/main" id="{241CA217-33A8-5941-DDD0-C9575EAFA09B}"/>
              </a:ext>
            </a:extLst>
          </p:cNvPr>
          <p:cNvSpPr/>
          <p:nvPr/>
        </p:nvSpPr>
        <p:spPr>
          <a:xfrm>
            <a:off x="1137130" y="1727569"/>
            <a:ext cx="3981982" cy="3661494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2C692CD2-F6C0-FCFE-9DCA-AF3FCB2F0C9D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7" name="Connettore 1 6">
            <a:extLst>
              <a:ext uri="{FF2B5EF4-FFF2-40B4-BE49-F238E27FC236}">
                <a16:creationId xmlns:a16="http://schemas.microsoft.com/office/drawing/2014/main" id="{C5B3EE5F-CEE4-4FD3-2441-07AC4F38DE8D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3" name="Immagine 12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C3FF5666-E4D6-75BC-6CC8-84E1E6BFF2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19" name="Titolo 1">
            <a:extLst>
              <a:ext uri="{FF2B5EF4-FFF2-40B4-BE49-F238E27FC236}">
                <a16:creationId xmlns:a16="http://schemas.microsoft.com/office/drawing/2014/main" id="{9EFE4BBA-9527-13CD-AEC7-CCFC2DE41B24}"/>
              </a:ext>
            </a:extLst>
          </p:cNvPr>
          <p:cNvSpPr txBox="1">
            <a:spLocks/>
          </p:cNvSpPr>
          <p:nvPr/>
        </p:nvSpPr>
        <p:spPr>
          <a:xfrm>
            <a:off x="418605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Test results: dark current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0BFC3214-EC50-BDAF-0F34-D1079E4F02ED}"/>
              </a:ext>
            </a:extLst>
          </p:cNvPr>
          <p:cNvSpPr txBox="1"/>
          <p:nvPr/>
        </p:nvSpPr>
        <p:spPr>
          <a:xfrm>
            <a:off x="6808881" y="5595874"/>
            <a:ext cx="5071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See Martino Gagliardi’s talk @ RPC 2008 and </a:t>
            </a:r>
            <a:r>
              <a:rPr lang="it-IT" sz="1600" i="1" dirty="0" err="1"/>
              <a:t>his</a:t>
            </a:r>
            <a:r>
              <a:rPr lang="it-IT" sz="1600" i="1" dirty="0"/>
              <a:t> </a:t>
            </a:r>
            <a:r>
              <a:rPr lang="it-IT" sz="1600" i="1" dirty="0" err="1"/>
              <a:t>thesis</a:t>
            </a:r>
            <a:r>
              <a:rPr lang="it-IT" sz="1600" i="1" dirty="0"/>
              <a:t>: </a:t>
            </a:r>
            <a:r>
              <a:rPr lang="it-IT" sz="1600" i="1" u="sng" dirty="0">
                <a:solidFill>
                  <a:srgbClr val="0000FF"/>
                </a:solidFill>
              </a:rPr>
              <a:t>http://</a:t>
            </a:r>
            <a:r>
              <a:rPr lang="it-IT" sz="1600" i="1" u="sng" dirty="0" err="1">
                <a:solidFill>
                  <a:srgbClr val="0000FF"/>
                </a:solidFill>
              </a:rPr>
              <a:t>personalpages.to.infn.it</a:t>
            </a:r>
            <a:r>
              <a:rPr lang="it-IT" sz="1600" i="1" u="sng" dirty="0">
                <a:solidFill>
                  <a:srgbClr val="0000FF"/>
                </a:solidFill>
              </a:rPr>
              <a:t>/~</a:t>
            </a:r>
            <a:r>
              <a:rPr lang="it-IT" sz="1600" i="1" u="sng" dirty="0" err="1">
                <a:solidFill>
                  <a:srgbClr val="0000FF"/>
                </a:solidFill>
              </a:rPr>
              <a:t>gagliard</a:t>
            </a:r>
            <a:r>
              <a:rPr lang="it-IT" sz="1600" i="1" u="sng" dirty="0">
                <a:solidFill>
                  <a:srgbClr val="0000FF"/>
                </a:solidFill>
              </a:rPr>
              <a:t>/</a:t>
            </a:r>
            <a:r>
              <a:rPr lang="it-IT" sz="1600" i="1" u="sng" dirty="0" err="1">
                <a:solidFill>
                  <a:srgbClr val="0000FF"/>
                </a:solidFill>
              </a:rPr>
              <a:t>tesi.pdf</a:t>
            </a:r>
            <a:endParaRPr lang="en-GB" sz="1600" i="1" u="sng" dirty="0">
              <a:solidFill>
                <a:srgbClr val="0000FF"/>
              </a:solidFill>
            </a:endParaRP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FDA0127E-6E95-5C29-C16E-8E5E689C13C5}"/>
              </a:ext>
            </a:extLst>
          </p:cNvPr>
          <p:cNvSpPr txBox="1"/>
          <p:nvPr/>
        </p:nvSpPr>
        <p:spPr>
          <a:xfrm>
            <a:off x="4183428" y="6502470"/>
            <a:ext cx="3070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RPC 2024 – Santiago de Compostela – 09/09/24</a:t>
            </a: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C95BD613-2339-FE5E-0856-CEFE0424EEC8}"/>
              </a:ext>
            </a:extLst>
          </p:cNvPr>
          <p:cNvSpPr txBox="1"/>
          <p:nvPr/>
        </p:nvSpPr>
        <p:spPr>
          <a:xfrm>
            <a:off x="418605" y="1053354"/>
            <a:ext cx="8281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en-GB" dirty="0"/>
              <a:t>Comparison between the </a:t>
            </a:r>
            <a:r>
              <a:rPr lang="en-GB" b="1" dirty="0">
                <a:solidFill>
                  <a:srgbClr val="92D050"/>
                </a:solidFill>
              </a:rPr>
              <a:t>new production </a:t>
            </a:r>
            <a:r>
              <a:rPr lang="en-GB" dirty="0"/>
              <a:t>and the </a:t>
            </a:r>
            <a:r>
              <a:rPr lang="it-IT" b="1" i="0" u="none" strike="noStrike" dirty="0">
                <a:solidFill>
                  <a:srgbClr val="FFC000"/>
                </a:solidFill>
                <a:effectLst/>
                <a:latin typeface="Aptos" panose="020B0004020202020204" pitchFamily="34" charset="0"/>
              </a:rPr>
              <a:t>first-generation</a:t>
            </a:r>
            <a:r>
              <a:rPr lang="en-GB" b="1" dirty="0">
                <a:solidFill>
                  <a:srgbClr val="FFC000"/>
                </a:solidFill>
              </a:rPr>
              <a:t> production</a:t>
            </a:r>
          </a:p>
        </p:txBody>
      </p:sp>
      <p:cxnSp>
        <p:nvCxnSpPr>
          <p:cNvPr id="51" name="Connettore 2 50">
            <a:extLst>
              <a:ext uri="{FF2B5EF4-FFF2-40B4-BE49-F238E27FC236}">
                <a16:creationId xmlns:a16="http://schemas.microsoft.com/office/drawing/2014/main" id="{342527F5-AF10-3D5A-0D13-6871A5F83FE9}"/>
              </a:ext>
            </a:extLst>
          </p:cNvPr>
          <p:cNvCxnSpPr>
            <a:cxnSpLocks/>
          </p:cNvCxnSpPr>
          <p:nvPr/>
        </p:nvCxnSpPr>
        <p:spPr>
          <a:xfrm>
            <a:off x="7253499" y="1319514"/>
            <a:ext cx="447525" cy="196286"/>
          </a:xfrm>
          <a:prstGeom prst="straightConnector1">
            <a:avLst/>
          </a:prstGeom>
          <a:ln w="3175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Connettore 2 51">
            <a:extLst>
              <a:ext uri="{FF2B5EF4-FFF2-40B4-BE49-F238E27FC236}">
                <a16:creationId xmlns:a16="http://schemas.microsoft.com/office/drawing/2014/main" id="{D542AEA2-B125-3C7C-D278-735F703B86BF}"/>
              </a:ext>
            </a:extLst>
          </p:cNvPr>
          <p:cNvCxnSpPr>
            <a:cxnSpLocks/>
          </p:cNvCxnSpPr>
          <p:nvPr/>
        </p:nvCxnSpPr>
        <p:spPr>
          <a:xfrm>
            <a:off x="4490977" y="1319514"/>
            <a:ext cx="0" cy="392573"/>
          </a:xfrm>
          <a:prstGeom prst="straightConnector1">
            <a:avLst/>
          </a:prstGeom>
          <a:ln w="31750"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5A38EE5-D229-07CF-29F4-BCCB5A68EC0F}"/>
              </a:ext>
            </a:extLst>
          </p:cNvPr>
          <p:cNvSpPr txBox="1"/>
          <p:nvPr/>
        </p:nvSpPr>
        <p:spPr>
          <a:xfrm>
            <a:off x="1582344" y="5434780"/>
            <a:ext cx="36894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en-GB" dirty="0"/>
              <a:t>Mean dark current: 0.39 nA/cm</a:t>
            </a:r>
            <a:r>
              <a:rPr lang="en-GB" baseline="30000" dirty="0"/>
              <a:t>2 </a:t>
            </a:r>
            <a:r>
              <a:rPr lang="en-GB" dirty="0"/>
              <a:t> </a:t>
            </a:r>
          </a:p>
          <a:p>
            <a:pPr>
              <a:buClr>
                <a:srgbClr val="FF0000"/>
              </a:buClr>
            </a:pPr>
            <a:r>
              <a:rPr lang="en-GB" dirty="0"/>
              <a:t>      (if not considering outliers)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34672A16-341F-9BF5-3899-66074D485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3524" y="1599543"/>
            <a:ext cx="3438747" cy="3916843"/>
          </a:xfrm>
          <a:prstGeom prst="rect">
            <a:avLst/>
          </a:prstGeom>
        </p:spPr>
      </p:pic>
      <p:grpSp>
        <p:nvGrpSpPr>
          <p:cNvPr id="11" name="Gruppo 10">
            <a:extLst>
              <a:ext uri="{FF2B5EF4-FFF2-40B4-BE49-F238E27FC236}">
                <a16:creationId xmlns:a16="http://schemas.microsoft.com/office/drawing/2014/main" id="{618E36DB-169C-60EE-B901-6815B5BFF351}"/>
              </a:ext>
            </a:extLst>
          </p:cNvPr>
          <p:cNvGrpSpPr/>
          <p:nvPr/>
        </p:nvGrpSpPr>
        <p:grpSpPr>
          <a:xfrm>
            <a:off x="1231343" y="1828971"/>
            <a:ext cx="3793555" cy="3458689"/>
            <a:chOff x="2392801" y="836627"/>
            <a:chExt cx="4987624" cy="4571988"/>
          </a:xfrm>
        </p:grpSpPr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6725AC4D-D72A-680B-C339-E8CEFDA4F53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92801" y="836627"/>
              <a:ext cx="4987624" cy="4571988"/>
            </a:xfrm>
            <a:prstGeom prst="rect">
              <a:avLst/>
            </a:prstGeom>
          </p:spPr>
        </p:pic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53DBA70F-8DF4-309A-DF5C-633A69E11C0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13294" y="836627"/>
              <a:ext cx="1151499" cy="208354"/>
            </a:xfrm>
            <a:prstGeom prst="rect">
              <a:avLst/>
            </a:prstGeom>
          </p:spPr>
        </p:pic>
      </p:grp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D71D9182-DC3C-F43B-D7A1-7794808BDBE5}"/>
              </a:ext>
            </a:extLst>
          </p:cNvPr>
          <p:cNvSpPr txBox="1"/>
          <p:nvPr/>
        </p:nvSpPr>
        <p:spPr>
          <a:xfrm>
            <a:off x="658702" y="6107124"/>
            <a:ext cx="6574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Dark current on </a:t>
            </a:r>
            <a:r>
              <a:rPr lang="it-IT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average</a:t>
            </a:r>
            <a:r>
              <a:rPr lang="it-IT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larger</a:t>
            </a:r>
            <a:r>
              <a:rPr lang="it-IT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w.r.t. 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first-generation production</a:t>
            </a:r>
            <a:endParaRPr lang="it-IT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90C640D4-4A3D-5476-3900-CF39E65C29CB}"/>
              </a:ext>
            </a:extLst>
          </p:cNvPr>
          <p:cNvSpPr txBox="1"/>
          <p:nvPr/>
        </p:nvSpPr>
        <p:spPr>
          <a:xfrm>
            <a:off x="11435062" y="6448609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16/25</a:t>
            </a:r>
          </a:p>
        </p:txBody>
      </p:sp>
    </p:spTree>
    <p:extLst>
      <p:ext uri="{BB962C8B-B14F-4D97-AF65-F5344CB8AC3E}">
        <p14:creationId xmlns:p14="http://schemas.microsoft.com/office/powerpoint/2010/main" val="5821824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magine 17">
            <a:extLst>
              <a:ext uri="{FF2B5EF4-FFF2-40B4-BE49-F238E27FC236}">
                <a16:creationId xmlns:a16="http://schemas.microsoft.com/office/drawing/2014/main" id="{FE157899-AF78-EE41-A6A3-01A7010ED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285"/>
          <a:stretch/>
        </p:blipFill>
        <p:spPr>
          <a:xfrm>
            <a:off x="6265995" y="1831749"/>
            <a:ext cx="5799445" cy="3097954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2C692CD2-F6C0-FCFE-9DCA-AF3FCB2F0C9D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7" name="Connettore 1 6">
            <a:extLst>
              <a:ext uri="{FF2B5EF4-FFF2-40B4-BE49-F238E27FC236}">
                <a16:creationId xmlns:a16="http://schemas.microsoft.com/office/drawing/2014/main" id="{C5B3EE5F-CEE4-4FD3-2441-07AC4F38DE8D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3" name="Immagine 12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C3FF5666-E4D6-75BC-6CC8-84E1E6BFF2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19" name="Titolo 1">
            <a:extLst>
              <a:ext uri="{FF2B5EF4-FFF2-40B4-BE49-F238E27FC236}">
                <a16:creationId xmlns:a16="http://schemas.microsoft.com/office/drawing/2014/main" id="{9EFE4BBA-9527-13CD-AEC7-CCFC2DE41B24}"/>
              </a:ext>
            </a:extLst>
          </p:cNvPr>
          <p:cNvSpPr txBox="1">
            <a:spLocks/>
          </p:cNvSpPr>
          <p:nvPr/>
        </p:nvSpPr>
        <p:spPr>
          <a:xfrm>
            <a:off x="418605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Test results: efficiency</a:t>
            </a: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FDA0127E-6E95-5C29-C16E-8E5E689C13C5}"/>
              </a:ext>
            </a:extLst>
          </p:cNvPr>
          <p:cNvSpPr txBox="1"/>
          <p:nvPr/>
        </p:nvSpPr>
        <p:spPr>
          <a:xfrm>
            <a:off x="4183428" y="6502470"/>
            <a:ext cx="3070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RPC 2024 – Santiago de Compostela – 09/09/24</a:t>
            </a: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C95BD613-2339-FE5E-0856-CEFE0424EEC8}"/>
              </a:ext>
            </a:extLst>
          </p:cNvPr>
          <p:cNvSpPr txBox="1"/>
          <p:nvPr/>
        </p:nvSpPr>
        <p:spPr>
          <a:xfrm>
            <a:off x="418605" y="1053354"/>
            <a:ext cx="9344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en-GB" dirty="0"/>
              <a:t>For each tested chamber the </a:t>
            </a:r>
            <a:r>
              <a:rPr lang="en-GB" b="1" dirty="0"/>
              <a:t>efficiency maps </a:t>
            </a:r>
            <a:r>
              <a:rPr lang="en-GB" dirty="0"/>
              <a:t>were 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r>
              <a:rPr lang="it-IT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inspected</a:t>
            </a:r>
            <a:r>
              <a:rPr lang="en-GB" dirty="0"/>
              <a:t> to </a:t>
            </a:r>
            <a:r>
              <a:rPr lang="en-GB" b="1" dirty="0"/>
              <a:t>detect imperfections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4464F44-E95C-2F04-9322-D5B1C9E56EE8}"/>
              </a:ext>
            </a:extLst>
          </p:cNvPr>
          <p:cNvSpPr txBox="1"/>
          <p:nvPr/>
        </p:nvSpPr>
        <p:spPr>
          <a:xfrm>
            <a:off x="2348992" y="5407293"/>
            <a:ext cx="1458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We want this</a:t>
            </a:r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615F6A12-F7AE-1B28-E782-6BC15CBA5CCE}"/>
              </a:ext>
            </a:extLst>
          </p:cNvPr>
          <p:cNvCxnSpPr>
            <a:stCxn id="4" idx="0"/>
          </p:cNvCxnSpPr>
          <p:nvPr/>
        </p:nvCxnSpPr>
        <p:spPr>
          <a:xfrm flipV="1">
            <a:off x="3078455" y="4891940"/>
            <a:ext cx="2057" cy="515353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287DE3FB-4217-81CF-3F27-CCEEA081FD5B}"/>
              </a:ext>
            </a:extLst>
          </p:cNvPr>
          <p:cNvSpPr txBox="1"/>
          <p:nvPr/>
        </p:nvSpPr>
        <p:spPr>
          <a:xfrm>
            <a:off x="8856504" y="5407293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Not this!!</a:t>
            </a:r>
          </a:p>
        </p:txBody>
      </p: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0B381798-5B79-FB01-E9B8-56BB92F64E95}"/>
              </a:ext>
            </a:extLst>
          </p:cNvPr>
          <p:cNvCxnSpPr>
            <a:cxnSpLocks/>
            <a:stCxn id="12" idx="0"/>
          </p:cNvCxnSpPr>
          <p:nvPr/>
        </p:nvCxnSpPr>
        <p:spPr>
          <a:xfrm flipH="1" flipV="1">
            <a:off x="7247933" y="3779296"/>
            <a:ext cx="2158562" cy="1627997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e 15">
            <a:extLst>
              <a:ext uri="{FF2B5EF4-FFF2-40B4-BE49-F238E27FC236}">
                <a16:creationId xmlns:a16="http://schemas.microsoft.com/office/drawing/2014/main" id="{3EAF5329-8485-488F-D3C4-A524E8630787}"/>
              </a:ext>
            </a:extLst>
          </p:cNvPr>
          <p:cNvSpPr/>
          <p:nvPr/>
        </p:nvSpPr>
        <p:spPr>
          <a:xfrm>
            <a:off x="6632296" y="2453898"/>
            <a:ext cx="578597" cy="2133776"/>
          </a:xfrm>
          <a:prstGeom prst="ellipse">
            <a:avLst/>
          </a:prstGeom>
          <a:noFill/>
          <a:ln w="412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C4BE7CC7-FC39-D3F4-E3DF-915601E777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536" y="1784004"/>
            <a:ext cx="5227064" cy="3097955"/>
          </a:xfrm>
          <a:prstGeom prst="rect">
            <a:avLst/>
          </a:prstGeom>
        </p:spPr>
      </p:pic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98CA932C-2350-8DBA-34AE-189EEF254939}"/>
              </a:ext>
            </a:extLst>
          </p:cNvPr>
          <p:cNvSpPr txBox="1"/>
          <p:nvPr/>
        </p:nvSpPr>
        <p:spPr>
          <a:xfrm>
            <a:off x="11435062" y="6448609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17/25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36D3F2E4-C238-08B7-BED4-0719AC8C58CE}"/>
              </a:ext>
            </a:extLst>
          </p:cNvPr>
          <p:cNvSpPr txBox="1"/>
          <p:nvPr/>
        </p:nvSpPr>
        <p:spPr>
          <a:xfrm rot="16200000">
            <a:off x="-34510" y="1905032"/>
            <a:ext cx="6383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cells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EA7D31BF-F966-98E1-A7F3-5173F05D7AB9}"/>
              </a:ext>
            </a:extLst>
          </p:cNvPr>
          <p:cNvSpPr txBox="1"/>
          <p:nvPr/>
        </p:nvSpPr>
        <p:spPr>
          <a:xfrm>
            <a:off x="4619344" y="4812521"/>
            <a:ext cx="6383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cells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96E3FE5B-449C-0DAD-8B0A-C609F8BD4F69}"/>
              </a:ext>
            </a:extLst>
          </p:cNvPr>
          <p:cNvSpPr txBox="1"/>
          <p:nvPr/>
        </p:nvSpPr>
        <p:spPr>
          <a:xfrm rot="16200000">
            <a:off x="5808110" y="1907640"/>
            <a:ext cx="6383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cells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8EF66E76-C533-8117-3112-4926C6B5E91A}"/>
              </a:ext>
            </a:extLst>
          </p:cNvPr>
          <p:cNvSpPr txBox="1"/>
          <p:nvPr/>
        </p:nvSpPr>
        <p:spPr>
          <a:xfrm>
            <a:off x="11033652" y="4880218"/>
            <a:ext cx="6383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cells</a:t>
            </a:r>
          </a:p>
        </p:txBody>
      </p:sp>
    </p:spTree>
    <p:extLst>
      <p:ext uri="{BB962C8B-B14F-4D97-AF65-F5344CB8AC3E}">
        <p14:creationId xmlns:p14="http://schemas.microsoft.com/office/powerpoint/2010/main" val="30764149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ttangolo 48">
            <a:extLst>
              <a:ext uri="{FF2B5EF4-FFF2-40B4-BE49-F238E27FC236}">
                <a16:creationId xmlns:a16="http://schemas.microsoft.com/office/drawing/2014/main" id="{663646EB-F38C-7FBB-2A28-7860E1F4EB67}"/>
              </a:ext>
            </a:extLst>
          </p:cNvPr>
          <p:cNvSpPr/>
          <p:nvPr/>
        </p:nvSpPr>
        <p:spPr>
          <a:xfrm>
            <a:off x="7253499" y="1548450"/>
            <a:ext cx="4097438" cy="4235555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Rettangolo 47">
            <a:extLst>
              <a:ext uri="{FF2B5EF4-FFF2-40B4-BE49-F238E27FC236}">
                <a16:creationId xmlns:a16="http://schemas.microsoft.com/office/drawing/2014/main" id="{241CA217-33A8-5941-DDD0-C9575EAFA09B}"/>
              </a:ext>
            </a:extLst>
          </p:cNvPr>
          <p:cNvSpPr/>
          <p:nvPr/>
        </p:nvSpPr>
        <p:spPr>
          <a:xfrm>
            <a:off x="511851" y="1683665"/>
            <a:ext cx="4853845" cy="3661494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2C692CD2-F6C0-FCFE-9DCA-AF3FCB2F0C9D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7" name="Connettore 1 6">
            <a:extLst>
              <a:ext uri="{FF2B5EF4-FFF2-40B4-BE49-F238E27FC236}">
                <a16:creationId xmlns:a16="http://schemas.microsoft.com/office/drawing/2014/main" id="{C5B3EE5F-CEE4-4FD3-2441-07AC4F38DE8D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3" name="Immagine 12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C3FF5666-E4D6-75BC-6CC8-84E1E6BFF2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19" name="Titolo 1">
            <a:extLst>
              <a:ext uri="{FF2B5EF4-FFF2-40B4-BE49-F238E27FC236}">
                <a16:creationId xmlns:a16="http://schemas.microsoft.com/office/drawing/2014/main" id="{9EFE4BBA-9527-13CD-AEC7-CCFC2DE41B24}"/>
              </a:ext>
            </a:extLst>
          </p:cNvPr>
          <p:cNvSpPr txBox="1">
            <a:spLocks/>
          </p:cNvSpPr>
          <p:nvPr/>
        </p:nvSpPr>
        <p:spPr>
          <a:xfrm>
            <a:off x="418605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Test results: dark rate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52BDBE4B-B863-94E7-966E-9539B8BF4852}"/>
              </a:ext>
            </a:extLst>
          </p:cNvPr>
          <p:cNvSpPr txBox="1"/>
          <p:nvPr/>
        </p:nvSpPr>
        <p:spPr>
          <a:xfrm>
            <a:off x="1273028" y="5367977"/>
            <a:ext cx="2544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Mean rate: 0.04 Hz/cm</a:t>
            </a:r>
            <a:r>
              <a:rPr lang="en-GB" baseline="30000" dirty="0"/>
              <a:t>2</a:t>
            </a:r>
            <a:r>
              <a:rPr lang="en-GB" dirty="0"/>
              <a:t> 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BC8DF467-01CD-188B-8B7C-E7057D3982B5}"/>
              </a:ext>
            </a:extLst>
          </p:cNvPr>
          <p:cNvSpPr txBox="1"/>
          <p:nvPr/>
        </p:nvSpPr>
        <p:spPr>
          <a:xfrm>
            <a:off x="418604" y="5662875"/>
            <a:ext cx="59540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 times lower w.r.t. 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first-generation production</a:t>
            </a:r>
            <a:r>
              <a:rPr lang="en-GB" dirty="0"/>
              <a:t>                       	different types of bakelite with different resistivity </a:t>
            </a:r>
          </a:p>
          <a:p>
            <a:r>
              <a:rPr lang="en-GB" dirty="0"/>
              <a:t>(ρ</a:t>
            </a:r>
            <a:r>
              <a:rPr lang="en-GB" baseline="-25000" dirty="0"/>
              <a:t>old</a:t>
            </a:r>
            <a:r>
              <a:rPr lang="en-GB" dirty="0"/>
              <a:t> ~ 10</a:t>
            </a:r>
            <a:r>
              <a:rPr lang="en-GB" baseline="30000" dirty="0"/>
              <a:t>10</a:t>
            </a:r>
            <a:r>
              <a:rPr lang="en-GB" dirty="0"/>
              <a:t> Ω∙cm, ρ</a:t>
            </a:r>
            <a:r>
              <a:rPr lang="en-GB" baseline="-25000" dirty="0"/>
              <a:t>new</a:t>
            </a:r>
            <a:r>
              <a:rPr lang="en-GB" dirty="0"/>
              <a:t> ~ 10</a:t>
            </a:r>
            <a:r>
              <a:rPr lang="en-GB" baseline="30000" dirty="0"/>
              <a:t>11</a:t>
            </a:r>
            <a:r>
              <a:rPr lang="en-GB" dirty="0"/>
              <a:t> Ω∙cm)</a:t>
            </a:r>
          </a:p>
        </p:txBody>
      </p:sp>
      <p:cxnSp>
        <p:nvCxnSpPr>
          <p:cNvPr id="39" name="Connettore 2 38">
            <a:extLst>
              <a:ext uri="{FF2B5EF4-FFF2-40B4-BE49-F238E27FC236}">
                <a16:creationId xmlns:a16="http://schemas.microsoft.com/office/drawing/2014/main" id="{93704B07-9E3B-57DF-928B-8CC743918236}"/>
              </a:ext>
            </a:extLst>
          </p:cNvPr>
          <p:cNvCxnSpPr>
            <a:cxnSpLocks/>
          </p:cNvCxnSpPr>
          <p:nvPr/>
        </p:nvCxnSpPr>
        <p:spPr>
          <a:xfrm>
            <a:off x="5064803" y="5861459"/>
            <a:ext cx="515261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FDA0127E-6E95-5C29-C16E-8E5E689C13C5}"/>
              </a:ext>
            </a:extLst>
          </p:cNvPr>
          <p:cNvSpPr txBox="1"/>
          <p:nvPr/>
        </p:nvSpPr>
        <p:spPr>
          <a:xfrm>
            <a:off x="4183428" y="6502470"/>
            <a:ext cx="3070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RPC 2024 – Santiago de Compostela – 09/09/24</a:t>
            </a:r>
          </a:p>
        </p:txBody>
      </p:sp>
      <p:pic>
        <p:nvPicPr>
          <p:cNvPr id="46" name="Immagine 45">
            <a:extLst>
              <a:ext uri="{FF2B5EF4-FFF2-40B4-BE49-F238E27FC236}">
                <a16:creationId xmlns:a16="http://schemas.microsoft.com/office/drawing/2014/main" id="{018FDE11-DA6D-1FA5-E9F0-B595BD90DF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5418" y="1688594"/>
            <a:ext cx="3870068" cy="4071596"/>
          </a:xfrm>
          <a:prstGeom prst="rect">
            <a:avLst/>
          </a:prstGeom>
        </p:spPr>
      </p:pic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C95BD613-2339-FE5E-0856-CEFE0424EEC8}"/>
              </a:ext>
            </a:extLst>
          </p:cNvPr>
          <p:cNvSpPr txBox="1"/>
          <p:nvPr/>
        </p:nvSpPr>
        <p:spPr>
          <a:xfrm>
            <a:off x="418605" y="1053354"/>
            <a:ext cx="8335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en-GB" dirty="0"/>
              <a:t>Comparison between the </a:t>
            </a:r>
            <a:r>
              <a:rPr lang="en-GB" b="1" dirty="0">
                <a:solidFill>
                  <a:srgbClr val="92D050"/>
                </a:solidFill>
              </a:rPr>
              <a:t>new production </a:t>
            </a:r>
            <a:r>
              <a:rPr lang="en-GB" dirty="0"/>
              <a:t>and the </a:t>
            </a:r>
            <a:r>
              <a:rPr lang="it-IT" b="1" i="0" u="none" strike="noStrike" dirty="0">
                <a:solidFill>
                  <a:srgbClr val="FFC000"/>
                </a:solidFill>
                <a:effectLst/>
                <a:latin typeface="Aptos" panose="020B0004020202020204" pitchFamily="34" charset="0"/>
              </a:rPr>
              <a:t>first-generation</a:t>
            </a:r>
            <a:r>
              <a:rPr lang="en-GB" b="1" dirty="0">
                <a:solidFill>
                  <a:srgbClr val="FFC000"/>
                </a:solidFill>
              </a:rPr>
              <a:t> production</a:t>
            </a:r>
          </a:p>
        </p:txBody>
      </p:sp>
      <p:cxnSp>
        <p:nvCxnSpPr>
          <p:cNvPr id="51" name="Connettore 2 50">
            <a:extLst>
              <a:ext uri="{FF2B5EF4-FFF2-40B4-BE49-F238E27FC236}">
                <a16:creationId xmlns:a16="http://schemas.microsoft.com/office/drawing/2014/main" id="{342527F5-AF10-3D5A-0D13-6871A5F83FE9}"/>
              </a:ext>
            </a:extLst>
          </p:cNvPr>
          <p:cNvCxnSpPr/>
          <p:nvPr/>
        </p:nvCxnSpPr>
        <p:spPr>
          <a:xfrm>
            <a:off x="7253499" y="1319514"/>
            <a:ext cx="582562" cy="228936"/>
          </a:xfrm>
          <a:prstGeom prst="straightConnector1">
            <a:avLst/>
          </a:prstGeom>
          <a:ln w="3175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Connettore 2 51">
            <a:extLst>
              <a:ext uri="{FF2B5EF4-FFF2-40B4-BE49-F238E27FC236}">
                <a16:creationId xmlns:a16="http://schemas.microsoft.com/office/drawing/2014/main" id="{D542AEA2-B125-3C7C-D278-735F703B86BF}"/>
              </a:ext>
            </a:extLst>
          </p:cNvPr>
          <p:cNvCxnSpPr>
            <a:cxnSpLocks/>
          </p:cNvCxnSpPr>
          <p:nvPr/>
        </p:nvCxnSpPr>
        <p:spPr>
          <a:xfrm>
            <a:off x="4490977" y="1319514"/>
            <a:ext cx="0" cy="350475"/>
          </a:xfrm>
          <a:prstGeom prst="straightConnector1">
            <a:avLst/>
          </a:prstGeom>
          <a:ln w="31750"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8" name="Immagine 57">
            <a:extLst>
              <a:ext uri="{FF2B5EF4-FFF2-40B4-BE49-F238E27FC236}">
                <a16:creationId xmlns:a16="http://schemas.microsoft.com/office/drawing/2014/main" id="{9CD88509-DC9B-9731-AE4E-B6F118F4371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75" t="1601" r="1522" b="630"/>
          <a:stretch/>
        </p:blipFill>
        <p:spPr>
          <a:xfrm>
            <a:off x="704671" y="1772988"/>
            <a:ext cx="4487454" cy="3463866"/>
          </a:xfrm>
          <a:prstGeom prst="rect">
            <a:avLst/>
          </a:prstGeom>
        </p:spPr>
      </p:pic>
      <p:cxnSp>
        <p:nvCxnSpPr>
          <p:cNvPr id="59" name="Connettore 2 58">
            <a:extLst>
              <a:ext uri="{FF2B5EF4-FFF2-40B4-BE49-F238E27FC236}">
                <a16:creationId xmlns:a16="http://schemas.microsoft.com/office/drawing/2014/main" id="{6095CB16-DC38-F25E-2CEF-6721898B67ED}"/>
              </a:ext>
            </a:extLst>
          </p:cNvPr>
          <p:cNvCxnSpPr>
            <a:cxnSpLocks/>
          </p:cNvCxnSpPr>
          <p:nvPr/>
        </p:nvCxnSpPr>
        <p:spPr>
          <a:xfrm>
            <a:off x="511851" y="6098744"/>
            <a:ext cx="866783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CasellaDiTesto 61">
            <a:extLst>
              <a:ext uri="{FF2B5EF4-FFF2-40B4-BE49-F238E27FC236}">
                <a16:creationId xmlns:a16="http://schemas.microsoft.com/office/drawing/2014/main" id="{8A76EFF9-0FB8-9654-B968-D33DE708852A}"/>
              </a:ext>
            </a:extLst>
          </p:cNvPr>
          <p:cNvSpPr txBox="1"/>
          <p:nvPr/>
        </p:nvSpPr>
        <p:spPr>
          <a:xfrm>
            <a:off x="6783820" y="5760190"/>
            <a:ext cx="5071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See Martino Gagliardi’s talk @ RPC 2008 and </a:t>
            </a:r>
            <a:r>
              <a:rPr lang="it-IT" sz="1600" i="1" dirty="0" err="1"/>
              <a:t>his</a:t>
            </a:r>
            <a:r>
              <a:rPr lang="it-IT" sz="1600" i="1" dirty="0"/>
              <a:t> </a:t>
            </a:r>
            <a:r>
              <a:rPr lang="it-IT" sz="1600" i="1" dirty="0" err="1"/>
              <a:t>thesis</a:t>
            </a:r>
            <a:r>
              <a:rPr lang="it-IT" sz="1600" i="1" dirty="0"/>
              <a:t>: </a:t>
            </a:r>
            <a:r>
              <a:rPr lang="it-IT" sz="1600" i="1" u="sng" dirty="0">
                <a:solidFill>
                  <a:srgbClr val="0000FF"/>
                </a:solidFill>
              </a:rPr>
              <a:t>http://</a:t>
            </a:r>
            <a:r>
              <a:rPr lang="it-IT" sz="1600" i="1" u="sng" dirty="0" err="1">
                <a:solidFill>
                  <a:srgbClr val="0000FF"/>
                </a:solidFill>
              </a:rPr>
              <a:t>personalpages.to.infn.it</a:t>
            </a:r>
            <a:r>
              <a:rPr lang="it-IT" sz="1600" i="1" u="sng" dirty="0">
                <a:solidFill>
                  <a:srgbClr val="0000FF"/>
                </a:solidFill>
              </a:rPr>
              <a:t>/~</a:t>
            </a:r>
            <a:r>
              <a:rPr lang="it-IT" sz="1600" i="1" u="sng" dirty="0" err="1">
                <a:solidFill>
                  <a:srgbClr val="0000FF"/>
                </a:solidFill>
              </a:rPr>
              <a:t>gagliard</a:t>
            </a:r>
            <a:r>
              <a:rPr lang="it-IT" sz="1600" i="1" u="sng" dirty="0">
                <a:solidFill>
                  <a:srgbClr val="0000FF"/>
                </a:solidFill>
              </a:rPr>
              <a:t>/</a:t>
            </a:r>
            <a:r>
              <a:rPr lang="it-IT" sz="1600" i="1" u="sng" dirty="0" err="1">
                <a:solidFill>
                  <a:srgbClr val="0000FF"/>
                </a:solidFill>
              </a:rPr>
              <a:t>tesi.pdf</a:t>
            </a:r>
            <a:endParaRPr lang="en-GB" sz="1600" i="1" u="sng" dirty="0">
              <a:solidFill>
                <a:srgbClr val="0000FF"/>
              </a:solidFill>
            </a:endParaRPr>
          </a:p>
        </p:txBody>
      </p:sp>
      <p:sp>
        <p:nvSpPr>
          <p:cNvPr id="63" name="CasellaDiTesto 62">
            <a:extLst>
              <a:ext uri="{FF2B5EF4-FFF2-40B4-BE49-F238E27FC236}">
                <a16:creationId xmlns:a16="http://schemas.microsoft.com/office/drawing/2014/main" id="{1A08688C-9ADF-D3CE-CA5C-6905B3AED2E4}"/>
              </a:ext>
            </a:extLst>
          </p:cNvPr>
          <p:cNvSpPr txBox="1"/>
          <p:nvPr/>
        </p:nvSpPr>
        <p:spPr>
          <a:xfrm>
            <a:off x="11435062" y="6448609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18/25</a:t>
            </a:r>
          </a:p>
        </p:txBody>
      </p:sp>
    </p:spTree>
    <p:extLst>
      <p:ext uri="{BB962C8B-B14F-4D97-AF65-F5344CB8AC3E}">
        <p14:creationId xmlns:p14="http://schemas.microsoft.com/office/powerpoint/2010/main" val="1219767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2C692CD2-F6C0-FCFE-9DCA-AF3FCB2F0C9D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7" name="Connettore 1 6">
            <a:extLst>
              <a:ext uri="{FF2B5EF4-FFF2-40B4-BE49-F238E27FC236}">
                <a16:creationId xmlns:a16="http://schemas.microsoft.com/office/drawing/2014/main" id="{C5B3EE5F-CEE4-4FD3-2441-07AC4F38DE8D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3" name="Immagine 12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C3FF5666-E4D6-75BC-6CC8-84E1E6BFF2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19" name="Titolo 1">
            <a:extLst>
              <a:ext uri="{FF2B5EF4-FFF2-40B4-BE49-F238E27FC236}">
                <a16:creationId xmlns:a16="http://schemas.microsoft.com/office/drawing/2014/main" id="{9EFE4BBA-9527-13CD-AEC7-CCFC2DE41B24}"/>
              </a:ext>
            </a:extLst>
          </p:cNvPr>
          <p:cNvSpPr txBox="1">
            <a:spLocks/>
          </p:cNvSpPr>
          <p:nvPr/>
        </p:nvSpPr>
        <p:spPr>
          <a:xfrm>
            <a:off x="418605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Test results: </a:t>
            </a:r>
            <a:r>
              <a:rPr lang="it-IT" b="1" i="0" u="none" strike="noStrike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dark current vs dark rate</a:t>
            </a:r>
            <a:endParaRPr lang="it-IT" b="1" dirty="0">
              <a:latin typeface="Georgia" panose="02040502050405020303" pitchFamily="18" charset="0"/>
            </a:endParaRP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FDA0127E-6E95-5C29-C16E-8E5E689C13C5}"/>
              </a:ext>
            </a:extLst>
          </p:cNvPr>
          <p:cNvSpPr txBox="1"/>
          <p:nvPr/>
        </p:nvSpPr>
        <p:spPr>
          <a:xfrm>
            <a:off x="4183428" y="6502470"/>
            <a:ext cx="3070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RPC 2024 – Santiago de Compostela – 09/09/24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536CC9F-5965-C89C-E398-1A7CCBEF49FF}"/>
              </a:ext>
            </a:extLst>
          </p:cNvPr>
          <p:cNvSpPr txBox="1"/>
          <p:nvPr/>
        </p:nvSpPr>
        <p:spPr>
          <a:xfrm>
            <a:off x="6558571" y="3779093"/>
            <a:ext cx="50402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it-IT" sz="1800" dirty="0">
                <a:effectLst/>
                <a:latin typeface="Aptos" panose="020B0004020202020204" pitchFamily="34" charset="0"/>
              </a:rPr>
              <a:t>   No correlation between current and dark rate </a:t>
            </a:r>
          </a:p>
          <a:p>
            <a:r>
              <a:rPr lang="it-IT" sz="1800" dirty="0">
                <a:solidFill>
                  <a:srgbClr val="FF0000"/>
                </a:solidFill>
                <a:effectLst/>
                <a:latin typeface="Wingdings" pitchFamily="2" charset="2"/>
              </a:rPr>
              <a:t>v </a:t>
            </a:r>
            <a:r>
              <a:rPr lang="it-IT" dirty="0">
                <a:latin typeface="Aptos" panose="020B0004020202020204" pitchFamily="34" charset="0"/>
              </a:rPr>
              <a:t>C</a:t>
            </a:r>
            <a:r>
              <a:rPr lang="it-IT" sz="1800" dirty="0">
                <a:effectLst/>
                <a:latin typeface="Aptos" panose="020B0004020202020204" pitchFamily="34" charset="0"/>
              </a:rPr>
              <a:t>urrent mainly due to ohmic effects?</a:t>
            </a:r>
            <a:endParaRPr lang="it-IT" dirty="0">
              <a:effectLst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1632429-423A-3CA0-2061-892665F67D97}"/>
              </a:ext>
            </a:extLst>
          </p:cNvPr>
          <p:cNvSpPr txBox="1"/>
          <p:nvPr/>
        </p:nvSpPr>
        <p:spPr>
          <a:xfrm>
            <a:off x="418605" y="1053354"/>
            <a:ext cx="87262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it-IT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The dark current of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tested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chambers</a:t>
            </a:r>
            <a:r>
              <a:rPr lang="en-GB" dirty="0"/>
              <a:t> is plotted as a function of the average dark rate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en-GB" dirty="0"/>
              <a:t>Goal: investigate origin of the dark current </a:t>
            </a:r>
            <a:endParaRPr lang="en-GB" b="1" dirty="0">
              <a:solidFill>
                <a:srgbClr val="FFC000"/>
              </a:solidFill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2FC985DB-3FBC-FF42-430F-D698BDEE2B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578" y="1894478"/>
            <a:ext cx="5677395" cy="4341188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5D831FA1-6D38-79AA-7E93-A05AE114DED0}"/>
              </a:ext>
            </a:extLst>
          </p:cNvPr>
          <p:cNvSpPr txBox="1"/>
          <p:nvPr/>
        </p:nvSpPr>
        <p:spPr>
          <a:xfrm>
            <a:off x="11435062" y="6448609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19/25</a:t>
            </a:r>
          </a:p>
        </p:txBody>
      </p:sp>
    </p:spTree>
    <p:extLst>
      <p:ext uri="{BB962C8B-B14F-4D97-AF65-F5344CB8AC3E}">
        <p14:creationId xmlns:p14="http://schemas.microsoft.com/office/powerpoint/2010/main" val="12364193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tangolo 15">
            <a:extLst>
              <a:ext uri="{FF2B5EF4-FFF2-40B4-BE49-F238E27FC236}">
                <a16:creationId xmlns:a16="http://schemas.microsoft.com/office/drawing/2014/main" id="{CE7B74F8-2B61-8482-5537-86DBB17EB9B7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8" name="Connettore 1 17">
            <a:extLst>
              <a:ext uri="{FF2B5EF4-FFF2-40B4-BE49-F238E27FC236}">
                <a16:creationId xmlns:a16="http://schemas.microsoft.com/office/drawing/2014/main" id="{E881C948-4FA5-A190-D444-721CCE0698A6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9" name="Immagine 18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539942AB-AF67-0E87-2BC9-21118F3605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24" name="Titolo 1">
            <a:extLst>
              <a:ext uri="{FF2B5EF4-FFF2-40B4-BE49-F238E27FC236}">
                <a16:creationId xmlns:a16="http://schemas.microsoft.com/office/drawing/2014/main" id="{E1E1E536-09B8-559D-8B0C-61F12EB07C63}"/>
              </a:ext>
            </a:extLst>
          </p:cNvPr>
          <p:cNvSpPr txBox="1">
            <a:spLocks/>
          </p:cNvSpPr>
          <p:nvPr/>
        </p:nvSpPr>
        <p:spPr>
          <a:xfrm>
            <a:off x="418605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Test results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3ABD393-AC47-14B8-E55C-B3596C952EEC}"/>
              </a:ext>
            </a:extLst>
          </p:cNvPr>
          <p:cNvSpPr txBox="1"/>
          <p:nvPr/>
        </p:nvSpPr>
        <p:spPr>
          <a:xfrm>
            <a:off x="8183892" y="5068868"/>
            <a:ext cx="18488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Status legend:</a:t>
            </a:r>
          </a:p>
          <a:p>
            <a:r>
              <a:rPr lang="en-GB" b="1" dirty="0">
                <a:solidFill>
                  <a:srgbClr val="C00000"/>
                </a:solidFill>
              </a:rPr>
              <a:t>0</a:t>
            </a:r>
            <a:r>
              <a:rPr lang="en-GB" dirty="0"/>
              <a:t> not ok</a:t>
            </a:r>
          </a:p>
          <a:p>
            <a:r>
              <a:rPr lang="en-GB" b="1" dirty="0">
                <a:solidFill>
                  <a:schemeClr val="accent2"/>
                </a:solidFill>
              </a:rPr>
              <a:t>1</a:t>
            </a:r>
            <a:r>
              <a:rPr lang="en-GB" dirty="0"/>
              <a:t> in case of need</a:t>
            </a:r>
          </a:p>
          <a:p>
            <a:r>
              <a:rPr lang="en-GB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2</a:t>
            </a:r>
            <a:r>
              <a:rPr lang="en-GB" dirty="0"/>
              <a:t> all ok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F178D7FB-CD28-E0C6-4F27-F7E323E7CFF9}"/>
              </a:ext>
            </a:extLst>
          </p:cNvPr>
          <p:cNvSpPr txBox="1"/>
          <p:nvPr/>
        </p:nvSpPr>
        <p:spPr>
          <a:xfrm>
            <a:off x="7711855" y="1052963"/>
            <a:ext cx="431853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sz="2000" b="1" dirty="0"/>
              <a:t>18 spare RPCs </a:t>
            </a:r>
            <a:r>
              <a:rPr lang="en-GB" sz="2000" dirty="0"/>
              <a:t>have been tested</a:t>
            </a: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sz="2000" b="1" dirty="0"/>
              <a:t>4 spare RPCs</a:t>
            </a:r>
            <a:r>
              <a:rPr lang="en-GB" sz="2000" dirty="0"/>
              <a:t> currently installed </a:t>
            </a:r>
            <a:r>
              <a:rPr lang="en-GB" sz="2000" b="1" dirty="0"/>
              <a:t>in</a:t>
            </a:r>
            <a:r>
              <a:rPr lang="en-GB" sz="2000" dirty="0"/>
              <a:t> the </a:t>
            </a:r>
            <a:r>
              <a:rPr lang="en-GB" sz="2000" b="1" dirty="0"/>
              <a:t>ALICE cavern </a:t>
            </a:r>
            <a:r>
              <a:rPr lang="it-IT" sz="2000" dirty="0">
                <a:solidFill>
                  <a:srgbClr val="000000"/>
                </a:solidFill>
                <a:effectLst/>
              </a:rPr>
              <a:t>to </a:t>
            </a:r>
            <a:r>
              <a:rPr lang="it-IT" sz="2000" dirty="0" err="1">
                <a:solidFill>
                  <a:srgbClr val="000000"/>
                </a:solidFill>
                <a:effectLst/>
              </a:rPr>
              <a:t>replace</a:t>
            </a:r>
            <a:r>
              <a:rPr lang="it-IT" sz="2000" dirty="0">
                <a:solidFill>
                  <a:srgbClr val="000000"/>
                </a:solidFill>
                <a:effectLst/>
              </a:rPr>
              <a:t> </a:t>
            </a:r>
            <a:r>
              <a:rPr lang="it-IT" sz="2000" dirty="0" err="1">
                <a:solidFill>
                  <a:srgbClr val="000000"/>
                </a:solidFill>
                <a:effectLst/>
              </a:rPr>
              <a:t>old</a:t>
            </a:r>
            <a:r>
              <a:rPr lang="it-IT" sz="2000" dirty="0">
                <a:solidFill>
                  <a:srgbClr val="000000"/>
                </a:solidFill>
                <a:effectLst/>
              </a:rPr>
              <a:t> </a:t>
            </a:r>
            <a:r>
              <a:rPr lang="it-IT" sz="2000" dirty="0" err="1">
                <a:solidFill>
                  <a:srgbClr val="000000"/>
                </a:solidFill>
                <a:effectLst/>
              </a:rPr>
              <a:t>chambers</a:t>
            </a:r>
            <a:r>
              <a:rPr lang="it-IT" sz="2000" dirty="0">
                <a:solidFill>
                  <a:srgbClr val="000000"/>
                </a:solidFill>
                <a:effectLst/>
              </a:rPr>
              <a:t> with large dark current or gas leaks</a:t>
            </a:r>
            <a:endParaRPr lang="en-GB" sz="2000" b="1" dirty="0"/>
          </a:p>
        </p:txBody>
      </p:sp>
      <p:graphicFrame>
        <p:nvGraphicFramePr>
          <p:cNvPr id="15" name="Tabella 14">
            <a:extLst>
              <a:ext uri="{FF2B5EF4-FFF2-40B4-BE49-F238E27FC236}">
                <a16:creationId xmlns:a16="http://schemas.microsoft.com/office/drawing/2014/main" id="{1B59B72F-A611-007F-A006-40AFDF2C5A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350769"/>
              </p:ext>
            </p:extLst>
          </p:nvPr>
        </p:nvGraphicFramePr>
        <p:xfrm>
          <a:off x="418604" y="1015260"/>
          <a:ext cx="6513537" cy="5752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3569">
                  <a:extLst>
                    <a:ext uri="{9D8B030D-6E8A-4147-A177-3AD203B41FA5}">
                      <a16:colId xmlns:a16="http://schemas.microsoft.com/office/drawing/2014/main" val="1096296456"/>
                    </a:ext>
                  </a:extLst>
                </a:gridCol>
                <a:gridCol w="877330">
                  <a:extLst>
                    <a:ext uri="{9D8B030D-6E8A-4147-A177-3AD203B41FA5}">
                      <a16:colId xmlns:a16="http://schemas.microsoft.com/office/drawing/2014/main" val="3992985957"/>
                    </a:ext>
                  </a:extLst>
                </a:gridCol>
                <a:gridCol w="741405">
                  <a:extLst>
                    <a:ext uri="{9D8B030D-6E8A-4147-A177-3AD203B41FA5}">
                      <a16:colId xmlns:a16="http://schemas.microsoft.com/office/drawing/2014/main" val="1885005614"/>
                    </a:ext>
                  </a:extLst>
                </a:gridCol>
                <a:gridCol w="988541">
                  <a:extLst>
                    <a:ext uri="{9D8B030D-6E8A-4147-A177-3AD203B41FA5}">
                      <a16:colId xmlns:a16="http://schemas.microsoft.com/office/drawing/2014/main" val="1930294378"/>
                    </a:ext>
                  </a:extLst>
                </a:gridCol>
                <a:gridCol w="926756">
                  <a:extLst>
                    <a:ext uri="{9D8B030D-6E8A-4147-A177-3AD203B41FA5}">
                      <a16:colId xmlns:a16="http://schemas.microsoft.com/office/drawing/2014/main" val="312721711"/>
                    </a:ext>
                  </a:extLst>
                </a:gridCol>
                <a:gridCol w="1136822">
                  <a:extLst>
                    <a:ext uri="{9D8B030D-6E8A-4147-A177-3AD203B41FA5}">
                      <a16:colId xmlns:a16="http://schemas.microsoft.com/office/drawing/2014/main" val="2304485758"/>
                    </a:ext>
                  </a:extLst>
                </a:gridCol>
                <a:gridCol w="939114">
                  <a:extLst>
                    <a:ext uri="{9D8B030D-6E8A-4147-A177-3AD203B41FA5}">
                      <a16:colId xmlns:a16="http://schemas.microsoft.com/office/drawing/2014/main" val="2969073436"/>
                    </a:ext>
                  </a:extLst>
                </a:gridCol>
              </a:tblGrid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RPC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Working</a:t>
                      </a:r>
                    </a:p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Point [V]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Type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Efficiency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I</a:t>
                      </a:r>
                    </a:p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[nA/cm</a:t>
                      </a:r>
                      <a:r>
                        <a:rPr lang="en-GB" sz="1200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Dark Rate</a:t>
                      </a:r>
                    </a:p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[Hz/cm</a:t>
                      </a:r>
                      <a:r>
                        <a:rPr lang="en-GB" sz="1200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Status</a:t>
                      </a:r>
                    </a:p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9905549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706-21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8200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L2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0996115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713-21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/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/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2.6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/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0552774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717-21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8200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4463548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709-21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8300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L2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not 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2790781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680-19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8300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not 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6534907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681-19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8300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3342961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712-21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8300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1254413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710-21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8200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901978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721-21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8200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L2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2467216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718-21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1582946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705-21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L2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8146476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711-21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8200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797146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720-21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8200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L1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6762984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715-21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1841350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714-21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9970527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716-21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0440024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707-21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L2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8373216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682-19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/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/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/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/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5674838"/>
                  </a:ext>
                </a:extLst>
              </a:tr>
            </a:tbl>
          </a:graphicData>
        </a:graphic>
      </p:graphicFrame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8A4B0A86-E8BC-288B-0D9C-E99049398243}"/>
              </a:ext>
            </a:extLst>
          </p:cNvPr>
          <p:cNvSpPr txBox="1"/>
          <p:nvPr/>
        </p:nvSpPr>
        <p:spPr>
          <a:xfrm>
            <a:off x="11435062" y="6448609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20/25</a:t>
            </a:r>
          </a:p>
        </p:txBody>
      </p:sp>
    </p:spTree>
    <p:extLst>
      <p:ext uri="{BB962C8B-B14F-4D97-AF65-F5344CB8AC3E}">
        <p14:creationId xmlns:p14="http://schemas.microsoft.com/office/powerpoint/2010/main" val="19115918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35BD09A3-11CB-D4D5-35BD-3BB1807185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311577"/>
              </p:ext>
            </p:extLst>
          </p:nvPr>
        </p:nvGraphicFramePr>
        <p:xfrm>
          <a:off x="418604" y="1015260"/>
          <a:ext cx="6513537" cy="5752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3569">
                  <a:extLst>
                    <a:ext uri="{9D8B030D-6E8A-4147-A177-3AD203B41FA5}">
                      <a16:colId xmlns:a16="http://schemas.microsoft.com/office/drawing/2014/main" val="1096296456"/>
                    </a:ext>
                  </a:extLst>
                </a:gridCol>
                <a:gridCol w="877330">
                  <a:extLst>
                    <a:ext uri="{9D8B030D-6E8A-4147-A177-3AD203B41FA5}">
                      <a16:colId xmlns:a16="http://schemas.microsoft.com/office/drawing/2014/main" val="3992985957"/>
                    </a:ext>
                  </a:extLst>
                </a:gridCol>
                <a:gridCol w="741405">
                  <a:extLst>
                    <a:ext uri="{9D8B030D-6E8A-4147-A177-3AD203B41FA5}">
                      <a16:colId xmlns:a16="http://schemas.microsoft.com/office/drawing/2014/main" val="1885005614"/>
                    </a:ext>
                  </a:extLst>
                </a:gridCol>
                <a:gridCol w="988541">
                  <a:extLst>
                    <a:ext uri="{9D8B030D-6E8A-4147-A177-3AD203B41FA5}">
                      <a16:colId xmlns:a16="http://schemas.microsoft.com/office/drawing/2014/main" val="1930294378"/>
                    </a:ext>
                  </a:extLst>
                </a:gridCol>
                <a:gridCol w="926756">
                  <a:extLst>
                    <a:ext uri="{9D8B030D-6E8A-4147-A177-3AD203B41FA5}">
                      <a16:colId xmlns:a16="http://schemas.microsoft.com/office/drawing/2014/main" val="312721711"/>
                    </a:ext>
                  </a:extLst>
                </a:gridCol>
                <a:gridCol w="1136822">
                  <a:extLst>
                    <a:ext uri="{9D8B030D-6E8A-4147-A177-3AD203B41FA5}">
                      <a16:colId xmlns:a16="http://schemas.microsoft.com/office/drawing/2014/main" val="2304485758"/>
                    </a:ext>
                  </a:extLst>
                </a:gridCol>
                <a:gridCol w="939114">
                  <a:extLst>
                    <a:ext uri="{9D8B030D-6E8A-4147-A177-3AD203B41FA5}">
                      <a16:colId xmlns:a16="http://schemas.microsoft.com/office/drawing/2014/main" val="2969073436"/>
                    </a:ext>
                  </a:extLst>
                </a:gridCol>
              </a:tblGrid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RPC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Working</a:t>
                      </a:r>
                    </a:p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Point [V]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Type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Efficiency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I</a:t>
                      </a:r>
                    </a:p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[nA/cm</a:t>
                      </a:r>
                      <a:r>
                        <a:rPr lang="en-GB" sz="1200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Dark Rate</a:t>
                      </a:r>
                    </a:p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[Hz/cm</a:t>
                      </a:r>
                      <a:r>
                        <a:rPr lang="en-GB" sz="1200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Status</a:t>
                      </a:r>
                    </a:p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9905549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706-21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8200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L2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0996115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713-21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/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/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2.6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/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0552774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717-21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8200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4463548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709-21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8300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L2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not 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2790781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680-19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8300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not 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6534907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681-19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8300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3342961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712-21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8300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1254413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710-21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8200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901978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721-21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8200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L2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2467216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718-21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1582946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705-21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L2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8146476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711-21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8200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797146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720-21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8200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L1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6762984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715-21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1841350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714-21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9970527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716-21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0440024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707-21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L2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8373216"/>
                  </a:ext>
                </a:extLst>
              </a:tr>
              <a:tr h="29421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682-19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/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/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/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/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5674838"/>
                  </a:ext>
                </a:extLst>
              </a:tr>
            </a:tbl>
          </a:graphicData>
        </a:graphic>
      </p:graphicFrame>
      <p:sp>
        <p:nvSpPr>
          <p:cNvPr id="9" name="CasellaDiTesto 8">
            <a:extLst>
              <a:ext uri="{FF2B5EF4-FFF2-40B4-BE49-F238E27FC236}">
                <a16:creationId xmlns:a16="http://schemas.microsoft.com/office/drawing/2014/main" id="{B9B65796-9025-B228-3E41-218906BC3FD6}"/>
              </a:ext>
            </a:extLst>
          </p:cNvPr>
          <p:cNvSpPr txBox="1"/>
          <p:nvPr/>
        </p:nvSpPr>
        <p:spPr>
          <a:xfrm>
            <a:off x="8183892" y="5068868"/>
            <a:ext cx="18488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Status legend:</a:t>
            </a:r>
          </a:p>
          <a:p>
            <a:r>
              <a:rPr lang="en-GB" b="1" dirty="0">
                <a:solidFill>
                  <a:srgbClr val="C00000"/>
                </a:solidFill>
              </a:rPr>
              <a:t>0</a:t>
            </a:r>
            <a:r>
              <a:rPr lang="en-GB" dirty="0"/>
              <a:t> not ok</a:t>
            </a:r>
          </a:p>
          <a:p>
            <a:r>
              <a:rPr lang="en-GB" b="1" dirty="0">
                <a:solidFill>
                  <a:schemeClr val="accent2"/>
                </a:solidFill>
              </a:rPr>
              <a:t>1</a:t>
            </a:r>
            <a:r>
              <a:rPr lang="en-GB" dirty="0"/>
              <a:t> in case of need</a:t>
            </a:r>
          </a:p>
          <a:p>
            <a:r>
              <a:rPr lang="en-GB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2</a:t>
            </a:r>
            <a:r>
              <a:rPr lang="en-GB" dirty="0"/>
              <a:t> all ok</a:t>
            </a: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CE7B74F8-2B61-8482-5537-86DBB17EB9B7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8" name="Connettore 1 17">
            <a:extLst>
              <a:ext uri="{FF2B5EF4-FFF2-40B4-BE49-F238E27FC236}">
                <a16:creationId xmlns:a16="http://schemas.microsoft.com/office/drawing/2014/main" id="{E881C948-4FA5-A190-D444-721CCE0698A6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9" name="Immagine 18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539942AB-AF67-0E87-2BC9-21118F3605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24" name="Titolo 1">
            <a:extLst>
              <a:ext uri="{FF2B5EF4-FFF2-40B4-BE49-F238E27FC236}">
                <a16:creationId xmlns:a16="http://schemas.microsoft.com/office/drawing/2014/main" id="{E1E1E536-09B8-559D-8B0C-61F12EB07C63}"/>
              </a:ext>
            </a:extLst>
          </p:cNvPr>
          <p:cNvSpPr txBox="1">
            <a:spLocks/>
          </p:cNvSpPr>
          <p:nvPr/>
        </p:nvSpPr>
        <p:spPr>
          <a:xfrm>
            <a:off x="418605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Test results</a:t>
            </a:r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C3D36C4B-3037-58C1-AEA6-809213496CC8}"/>
              </a:ext>
            </a:extLst>
          </p:cNvPr>
          <p:cNvSpPr/>
          <p:nvPr/>
        </p:nvSpPr>
        <p:spPr>
          <a:xfrm>
            <a:off x="418603" y="6171816"/>
            <a:ext cx="6513537" cy="2905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9F942A5A-DA13-D552-9F50-1B75048298E8}"/>
              </a:ext>
            </a:extLst>
          </p:cNvPr>
          <p:cNvSpPr/>
          <p:nvPr/>
        </p:nvSpPr>
        <p:spPr>
          <a:xfrm>
            <a:off x="422719" y="1467998"/>
            <a:ext cx="6513537" cy="2905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A36F8386-6A52-1D11-9439-274137B8C873}"/>
              </a:ext>
            </a:extLst>
          </p:cNvPr>
          <p:cNvSpPr/>
          <p:nvPr/>
        </p:nvSpPr>
        <p:spPr>
          <a:xfrm>
            <a:off x="414478" y="5302721"/>
            <a:ext cx="6513537" cy="5755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E5F2AF8E-CB75-6672-AB19-6D07EAD5FA71}"/>
              </a:ext>
            </a:extLst>
          </p:cNvPr>
          <p:cNvSpPr txBox="1"/>
          <p:nvPr/>
        </p:nvSpPr>
        <p:spPr>
          <a:xfrm>
            <a:off x="8285011" y="3980758"/>
            <a:ext cx="1465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FF0000"/>
                </a:solidFill>
              </a:rPr>
              <a:t>Installed in ALICE</a:t>
            </a:r>
          </a:p>
        </p:txBody>
      </p:sp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86E4EFA1-AB5F-F95A-0CDE-21574138C05E}"/>
              </a:ext>
            </a:extLst>
          </p:cNvPr>
          <p:cNvCxnSpPr>
            <a:cxnSpLocks/>
          </p:cNvCxnSpPr>
          <p:nvPr/>
        </p:nvCxnSpPr>
        <p:spPr>
          <a:xfrm flipV="1">
            <a:off x="6936256" y="4305211"/>
            <a:ext cx="1404555" cy="128529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BA236F63-AFC1-FE6A-430E-C1D88C1B13AF}"/>
              </a:ext>
            </a:extLst>
          </p:cNvPr>
          <p:cNvCxnSpPr>
            <a:cxnSpLocks/>
          </p:cNvCxnSpPr>
          <p:nvPr/>
        </p:nvCxnSpPr>
        <p:spPr>
          <a:xfrm>
            <a:off x="6936256" y="1545759"/>
            <a:ext cx="1404555" cy="2644637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>
            <a:extLst>
              <a:ext uri="{FF2B5EF4-FFF2-40B4-BE49-F238E27FC236}">
                <a16:creationId xmlns:a16="http://schemas.microsoft.com/office/drawing/2014/main" id="{C8EAAC37-FEBA-FA85-57A6-111AAD27D49D}"/>
              </a:ext>
            </a:extLst>
          </p:cNvPr>
          <p:cNvCxnSpPr>
            <a:cxnSpLocks/>
          </p:cNvCxnSpPr>
          <p:nvPr/>
        </p:nvCxnSpPr>
        <p:spPr>
          <a:xfrm flipV="1">
            <a:off x="6928015" y="4480854"/>
            <a:ext cx="1610504" cy="1884103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BC0BA5D-4A8F-23D3-2ED4-7ED19705163F}"/>
              </a:ext>
            </a:extLst>
          </p:cNvPr>
          <p:cNvSpPr txBox="1"/>
          <p:nvPr/>
        </p:nvSpPr>
        <p:spPr>
          <a:xfrm>
            <a:off x="7711855" y="1052963"/>
            <a:ext cx="431853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sz="2000" b="1" dirty="0"/>
              <a:t>18 spare RPCs </a:t>
            </a:r>
            <a:r>
              <a:rPr lang="en-GB" sz="2000" dirty="0"/>
              <a:t>have been tested</a:t>
            </a: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sz="2000" b="1" dirty="0"/>
              <a:t>4 spare RPCs</a:t>
            </a:r>
            <a:r>
              <a:rPr lang="en-GB" sz="2000" dirty="0"/>
              <a:t> currently installed </a:t>
            </a:r>
            <a:r>
              <a:rPr lang="en-GB" sz="2000" b="1" dirty="0"/>
              <a:t>in</a:t>
            </a:r>
            <a:r>
              <a:rPr lang="en-GB" sz="2000" dirty="0"/>
              <a:t> the </a:t>
            </a:r>
            <a:r>
              <a:rPr lang="en-GB" sz="2000" b="1" dirty="0"/>
              <a:t>ALICE cavern </a:t>
            </a:r>
            <a:r>
              <a:rPr lang="it-IT" sz="2000" dirty="0">
                <a:solidFill>
                  <a:srgbClr val="000000"/>
                </a:solidFill>
                <a:effectLst/>
              </a:rPr>
              <a:t>to </a:t>
            </a:r>
            <a:r>
              <a:rPr lang="it-IT" sz="2000" dirty="0" err="1">
                <a:solidFill>
                  <a:srgbClr val="000000"/>
                </a:solidFill>
                <a:effectLst/>
              </a:rPr>
              <a:t>replace</a:t>
            </a:r>
            <a:r>
              <a:rPr lang="it-IT" sz="2000" dirty="0">
                <a:solidFill>
                  <a:srgbClr val="000000"/>
                </a:solidFill>
                <a:effectLst/>
              </a:rPr>
              <a:t> </a:t>
            </a:r>
            <a:r>
              <a:rPr lang="it-IT" sz="2000" dirty="0" err="1">
                <a:solidFill>
                  <a:srgbClr val="000000"/>
                </a:solidFill>
                <a:effectLst/>
              </a:rPr>
              <a:t>old</a:t>
            </a:r>
            <a:r>
              <a:rPr lang="it-IT" sz="2000" dirty="0">
                <a:solidFill>
                  <a:srgbClr val="000000"/>
                </a:solidFill>
                <a:effectLst/>
              </a:rPr>
              <a:t> </a:t>
            </a:r>
            <a:r>
              <a:rPr lang="it-IT" sz="2000" dirty="0" err="1">
                <a:solidFill>
                  <a:srgbClr val="000000"/>
                </a:solidFill>
                <a:effectLst/>
              </a:rPr>
              <a:t>chambers</a:t>
            </a:r>
            <a:r>
              <a:rPr lang="it-IT" sz="2000" dirty="0">
                <a:solidFill>
                  <a:srgbClr val="000000"/>
                </a:solidFill>
                <a:effectLst/>
              </a:rPr>
              <a:t> with large dark current or gas leaks</a:t>
            </a:r>
            <a:endParaRPr lang="en-GB" sz="2000" b="1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756E15C0-A80D-406A-AB53-931116423AA3}"/>
              </a:ext>
            </a:extLst>
          </p:cNvPr>
          <p:cNvSpPr txBox="1"/>
          <p:nvPr/>
        </p:nvSpPr>
        <p:spPr>
          <a:xfrm>
            <a:off x="11435062" y="6448609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20/25</a:t>
            </a:r>
          </a:p>
        </p:txBody>
      </p:sp>
    </p:spTree>
    <p:extLst>
      <p:ext uri="{BB962C8B-B14F-4D97-AF65-F5344CB8AC3E}">
        <p14:creationId xmlns:p14="http://schemas.microsoft.com/office/powerpoint/2010/main" val="27497761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4B1E3B27-BBD4-6186-9A12-AA4B3C02DBE6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ACAB2750-64D0-C693-168A-DBB86438A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664" y="92713"/>
            <a:ext cx="2603170" cy="774906"/>
          </a:xfrm>
        </p:spPr>
        <p:txBody>
          <a:bodyPr/>
          <a:lstStyle/>
          <a:p>
            <a:r>
              <a:rPr lang="it-IT" b="1" dirty="0">
                <a:latin typeface="Georgia" panose="02040502050405020303" pitchFamily="18" charset="0"/>
              </a:rPr>
              <a:t>Outline</a:t>
            </a:r>
          </a:p>
        </p:txBody>
      </p:sp>
      <p:cxnSp>
        <p:nvCxnSpPr>
          <p:cNvPr id="4" name="Connettore 1 3">
            <a:extLst>
              <a:ext uri="{FF2B5EF4-FFF2-40B4-BE49-F238E27FC236}">
                <a16:creationId xmlns:a16="http://schemas.microsoft.com/office/drawing/2014/main" id="{5AC1897B-AC68-4C77-71DA-B3C1081A734F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EF51642-9F84-59AD-5FC6-4677F2D0A358}"/>
              </a:ext>
            </a:extLst>
          </p:cNvPr>
          <p:cNvSpPr txBox="1"/>
          <p:nvPr/>
        </p:nvSpPr>
        <p:spPr>
          <a:xfrm>
            <a:off x="460664" y="1030861"/>
            <a:ext cx="794255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ALICE Muon IDentifier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The ALICE experiment in Run 3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Muon IDentifier</a:t>
            </a:r>
          </a:p>
          <a:p>
            <a:pPr lvl="1">
              <a:buClr>
                <a:srgbClr val="FF0000"/>
              </a:buClr>
            </a:pPr>
            <a:endParaRPr lang="en-GB" dirty="0"/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New RPC production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pPr lvl="1">
              <a:buClr>
                <a:srgbClr val="FF0000"/>
              </a:buClr>
            </a:pPr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RPC characterization 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INFN Torino Laboratory </a:t>
            </a: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Test Setup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Test procedure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pPr marL="1257300" lvl="2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Study of detector uniformity and working point</a:t>
            </a:r>
          </a:p>
          <a:p>
            <a:pPr marL="1257300" lvl="2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High statistics efficiency map</a:t>
            </a:r>
          </a:p>
          <a:p>
            <a:pPr marL="1257300" lvl="2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Dark rate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Test results</a:t>
            </a:r>
          </a:p>
          <a:p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/>
              <a:t>Performance</a:t>
            </a:r>
            <a:r>
              <a:rPr lang="en-GB" dirty="0"/>
              <a:t> of the new </a:t>
            </a:r>
            <a:r>
              <a:rPr lang="en-GB" b="1" dirty="0"/>
              <a:t>RPCs installed </a:t>
            </a:r>
            <a:r>
              <a:rPr lang="en-GB" dirty="0"/>
              <a:t>in </a:t>
            </a:r>
            <a:r>
              <a:rPr lang="en-GB" b="1" dirty="0"/>
              <a:t>ALICE</a:t>
            </a:r>
          </a:p>
          <a:p>
            <a:pPr>
              <a:buClr>
                <a:srgbClr val="FF0000"/>
              </a:buClr>
            </a:pPr>
            <a:endParaRPr lang="en-GB" b="1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Summary</a:t>
            </a:r>
          </a:p>
        </p:txBody>
      </p:sp>
      <p:pic>
        <p:nvPicPr>
          <p:cNvPr id="11" name="Immagine 10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1DEB43A5-10C9-FDEB-D414-478F9A1E7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0630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Connettore 1 17">
            <a:extLst>
              <a:ext uri="{FF2B5EF4-FFF2-40B4-BE49-F238E27FC236}">
                <a16:creationId xmlns:a16="http://schemas.microsoft.com/office/drawing/2014/main" id="{E881C948-4FA5-A190-D444-721CCE0698A6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9" name="Immagine 18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539942AB-AF67-0E87-2BC9-21118F3605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24" name="Titolo 1">
            <a:extLst>
              <a:ext uri="{FF2B5EF4-FFF2-40B4-BE49-F238E27FC236}">
                <a16:creationId xmlns:a16="http://schemas.microsoft.com/office/drawing/2014/main" id="{E1E1E536-09B8-559D-8B0C-61F12EB07C63}"/>
              </a:ext>
            </a:extLst>
          </p:cNvPr>
          <p:cNvSpPr txBox="1">
            <a:spLocks/>
          </p:cNvSpPr>
          <p:nvPr/>
        </p:nvSpPr>
        <p:spPr>
          <a:xfrm>
            <a:off x="670054" y="2992209"/>
            <a:ext cx="10851891" cy="873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>
                <a:latin typeface="Georgia" panose="02040502050405020303" pitchFamily="18" charset="0"/>
              </a:rPr>
              <a:t>Performance of the new RPCs </a:t>
            </a:r>
            <a:r>
              <a:rPr lang="it-IT" sz="3600" b="1" dirty="0" err="1">
                <a:latin typeface="Georgia" panose="02040502050405020303" pitchFamily="18" charset="0"/>
              </a:rPr>
              <a:t>installed</a:t>
            </a:r>
            <a:r>
              <a:rPr lang="it-IT" sz="3600" b="1" dirty="0">
                <a:latin typeface="Georgia" panose="02040502050405020303" pitchFamily="18" charset="0"/>
              </a:rPr>
              <a:t> in ALICE</a:t>
            </a:r>
          </a:p>
        </p:txBody>
      </p:sp>
    </p:spTree>
    <p:extLst>
      <p:ext uri="{BB962C8B-B14F-4D97-AF65-F5344CB8AC3E}">
        <p14:creationId xmlns:p14="http://schemas.microsoft.com/office/powerpoint/2010/main" val="188221209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D53626A-23C1-314E-A18F-FF440DE1FD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618108" y="1664220"/>
            <a:ext cx="5411088" cy="4058316"/>
          </a:xfrm>
          <a:prstGeom prst="rect">
            <a:avLst/>
          </a:prstGeom>
        </p:spPr>
      </p:pic>
      <p:pic>
        <p:nvPicPr>
          <p:cNvPr id="7" name="Immagine 6" descr="Immagine che contiene interno, lavandino, persona, muro&#10;&#10;Descrizione generata automaticamente">
            <a:extLst>
              <a:ext uri="{FF2B5EF4-FFF2-40B4-BE49-F238E27FC236}">
                <a16:creationId xmlns:a16="http://schemas.microsoft.com/office/drawing/2014/main" id="{86730B8C-9BD4-E701-1B5D-9746196744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346525" y="1664221"/>
            <a:ext cx="5411086" cy="4058315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BA744875-6C5D-7170-9A43-E80922C3D4C9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8" name="Connettore 1 7">
            <a:extLst>
              <a:ext uri="{FF2B5EF4-FFF2-40B4-BE49-F238E27FC236}">
                <a16:creationId xmlns:a16="http://schemas.microsoft.com/office/drawing/2014/main" id="{6B71957F-4BD6-C513-5EE9-C7E4E4C94F8F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0" name="Immagine 9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EB196D25-B8F0-C09E-7FCD-43CDCE9A99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13" name="Titolo 1">
            <a:extLst>
              <a:ext uri="{FF2B5EF4-FFF2-40B4-BE49-F238E27FC236}">
                <a16:creationId xmlns:a16="http://schemas.microsoft.com/office/drawing/2014/main" id="{5A988453-44A0-D2F3-9A6E-6A043844ABB1}"/>
              </a:ext>
            </a:extLst>
          </p:cNvPr>
          <p:cNvSpPr txBox="1">
            <a:spLocks/>
          </p:cNvSpPr>
          <p:nvPr/>
        </p:nvSpPr>
        <p:spPr>
          <a:xfrm>
            <a:off x="418605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New RPCs </a:t>
            </a:r>
            <a:r>
              <a:rPr lang="it-IT" b="1" dirty="0" err="1">
                <a:latin typeface="Georgia" panose="02040502050405020303" pitchFamily="18" charset="0"/>
              </a:rPr>
              <a:t>installed</a:t>
            </a:r>
            <a:r>
              <a:rPr lang="it-IT" b="1" dirty="0">
                <a:latin typeface="Georgia" panose="02040502050405020303" pitchFamily="18" charset="0"/>
              </a:rPr>
              <a:t> at CERN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18FCD669-1944-24EB-2FA7-E86F19AEF886}"/>
              </a:ext>
            </a:extLst>
          </p:cNvPr>
          <p:cNvSpPr txBox="1"/>
          <p:nvPr/>
        </p:nvSpPr>
        <p:spPr>
          <a:xfrm>
            <a:off x="4183428" y="6502470"/>
            <a:ext cx="3070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RPC 2024 – Santiago de Compostela – 09/09/24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29990445-E2FE-249C-5718-4AB3A0B91A2B}"/>
              </a:ext>
            </a:extLst>
          </p:cNvPr>
          <p:cNvSpPr txBox="1"/>
          <p:nvPr/>
        </p:nvSpPr>
        <p:spPr>
          <a:xfrm>
            <a:off x="330743" y="2677715"/>
            <a:ext cx="247889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800" b="1" dirty="0"/>
              <a:t>4 spare RPCs</a:t>
            </a:r>
            <a:r>
              <a:rPr lang="en-GB" sz="1800" dirty="0"/>
              <a:t> currently installed </a:t>
            </a:r>
            <a:r>
              <a:rPr lang="en-GB" sz="1800" b="1" dirty="0"/>
              <a:t>in</a:t>
            </a:r>
            <a:r>
              <a:rPr lang="en-GB" sz="1800" dirty="0"/>
              <a:t> the </a:t>
            </a:r>
            <a:r>
              <a:rPr lang="en-GB" sz="1800" b="1" dirty="0"/>
              <a:t>ALICE cavern </a:t>
            </a:r>
            <a:r>
              <a:rPr lang="it-IT" sz="1800" dirty="0">
                <a:solidFill>
                  <a:srgbClr val="000000"/>
                </a:solidFill>
                <a:effectLst/>
              </a:rPr>
              <a:t>to </a:t>
            </a:r>
            <a:r>
              <a:rPr lang="it-IT" sz="1800" dirty="0" err="1">
                <a:solidFill>
                  <a:srgbClr val="000000"/>
                </a:solidFill>
                <a:effectLst/>
              </a:rPr>
              <a:t>replace</a:t>
            </a:r>
            <a:r>
              <a:rPr lang="it-IT" sz="1800" dirty="0">
                <a:solidFill>
                  <a:srgbClr val="000000"/>
                </a:solidFill>
                <a:effectLst/>
              </a:rPr>
              <a:t> </a:t>
            </a:r>
            <a:r>
              <a:rPr lang="it-IT" sz="1800" dirty="0" err="1">
                <a:solidFill>
                  <a:srgbClr val="000000"/>
                </a:solidFill>
                <a:effectLst/>
              </a:rPr>
              <a:t>old</a:t>
            </a:r>
            <a:r>
              <a:rPr lang="it-IT" sz="1800" dirty="0">
                <a:solidFill>
                  <a:srgbClr val="000000"/>
                </a:solidFill>
                <a:effectLst/>
              </a:rPr>
              <a:t> </a:t>
            </a:r>
            <a:r>
              <a:rPr lang="it-IT" sz="1800" dirty="0" err="1">
                <a:solidFill>
                  <a:srgbClr val="000000"/>
                </a:solidFill>
                <a:effectLst/>
              </a:rPr>
              <a:t>chambers</a:t>
            </a:r>
            <a:r>
              <a:rPr lang="it-IT" sz="1800" dirty="0">
                <a:solidFill>
                  <a:srgbClr val="000000"/>
                </a:solidFill>
                <a:effectLst/>
              </a:rPr>
              <a:t> with large dark current or gas leaks</a:t>
            </a:r>
            <a:endParaRPr lang="en-GB" sz="1800" b="1" dirty="0"/>
          </a:p>
          <a:p>
            <a:pPr algn="just"/>
            <a:endParaRPr lang="en-GB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8348F889-64BF-F1FB-5B5A-A0C2093A6FAD}"/>
              </a:ext>
            </a:extLst>
          </p:cNvPr>
          <p:cNvSpPr txBox="1"/>
          <p:nvPr/>
        </p:nvSpPr>
        <p:spPr>
          <a:xfrm>
            <a:off x="11435062" y="6448609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21/25</a:t>
            </a:r>
          </a:p>
        </p:txBody>
      </p:sp>
    </p:spTree>
    <p:extLst>
      <p:ext uri="{BB962C8B-B14F-4D97-AF65-F5344CB8AC3E}">
        <p14:creationId xmlns:p14="http://schemas.microsoft.com/office/powerpoint/2010/main" val="19703851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magine 26">
            <a:extLst>
              <a:ext uri="{FF2B5EF4-FFF2-40B4-BE49-F238E27FC236}">
                <a16:creationId xmlns:a16="http://schemas.microsoft.com/office/drawing/2014/main" id="{82E3BE4C-82AC-EEE4-AB11-1C05F6B554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457"/>
          <a:stretch/>
        </p:blipFill>
        <p:spPr>
          <a:xfrm>
            <a:off x="748962" y="1651329"/>
            <a:ext cx="5204062" cy="3476387"/>
          </a:xfrm>
          <a:prstGeom prst="rect">
            <a:avLst/>
          </a:prstGeom>
        </p:spPr>
      </p:pic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2622C04A-D9F8-E330-D625-5D95A0651908}"/>
              </a:ext>
            </a:extLst>
          </p:cNvPr>
          <p:cNvSpPr txBox="1"/>
          <p:nvPr/>
        </p:nvSpPr>
        <p:spPr>
          <a:xfrm>
            <a:off x="-21721" y="2693976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715-21</a:t>
            </a:r>
          </a:p>
        </p:txBody>
      </p:sp>
      <p:cxnSp>
        <p:nvCxnSpPr>
          <p:cNvPr id="40" name="Connettore 2 39">
            <a:extLst>
              <a:ext uri="{FF2B5EF4-FFF2-40B4-BE49-F238E27FC236}">
                <a16:creationId xmlns:a16="http://schemas.microsoft.com/office/drawing/2014/main" id="{E144A73E-8AF3-E55D-51F6-00F7A9741254}"/>
              </a:ext>
            </a:extLst>
          </p:cNvPr>
          <p:cNvCxnSpPr>
            <a:cxnSpLocks/>
          </p:cNvCxnSpPr>
          <p:nvPr/>
        </p:nvCxnSpPr>
        <p:spPr>
          <a:xfrm flipH="1">
            <a:off x="748962" y="2984310"/>
            <a:ext cx="333834" cy="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ttangolo 2">
            <a:extLst>
              <a:ext uri="{FF2B5EF4-FFF2-40B4-BE49-F238E27FC236}">
                <a16:creationId xmlns:a16="http://schemas.microsoft.com/office/drawing/2014/main" id="{368DAEF5-2D3E-A1AD-6700-7BBE70E81DCC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e</a:t>
            </a:r>
          </a:p>
        </p:txBody>
      </p:sp>
      <p:cxnSp>
        <p:nvCxnSpPr>
          <p:cNvPr id="5" name="Connettore 1 4">
            <a:extLst>
              <a:ext uri="{FF2B5EF4-FFF2-40B4-BE49-F238E27FC236}">
                <a16:creationId xmlns:a16="http://schemas.microsoft.com/office/drawing/2014/main" id="{B0477593-527B-0E62-9F23-2E067109343D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7" name="Immagine 6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71CEC956-526E-FFCF-3FF2-E009374B9F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F83E6341-D2AC-8FEB-B123-5E77EA29A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21" y="23018"/>
            <a:ext cx="11567069" cy="774906"/>
          </a:xfrm>
        </p:spPr>
        <p:txBody>
          <a:bodyPr>
            <a:normAutofit fontScale="90000"/>
          </a:bodyPr>
          <a:lstStyle/>
          <a:p>
            <a:r>
              <a:rPr lang="it-IT" b="1" dirty="0">
                <a:latin typeface="Georgia" panose="02040502050405020303" pitchFamily="18" charset="0"/>
              </a:rPr>
              <a:t>New RPCs </a:t>
            </a:r>
            <a:r>
              <a:rPr lang="it-IT" b="1" dirty="0" err="1">
                <a:latin typeface="Georgia" panose="02040502050405020303" pitchFamily="18" charset="0"/>
              </a:rPr>
              <a:t>installed</a:t>
            </a:r>
            <a:r>
              <a:rPr lang="it-IT" b="1" dirty="0">
                <a:latin typeface="Georgia" panose="02040502050405020303" pitchFamily="18" charset="0"/>
              </a:rPr>
              <a:t> at CERN: Performaces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D11E5643-40A3-FFAB-D163-30157E0BBC17}"/>
              </a:ext>
            </a:extLst>
          </p:cNvPr>
          <p:cNvSpPr txBox="1"/>
          <p:nvPr/>
        </p:nvSpPr>
        <p:spPr>
          <a:xfrm>
            <a:off x="4183428" y="6502470"/>
            <a:ext cx="3070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RPC 2024 – Santiago de Compostela – 09/09/24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25949DAF-7401-4CDC-7838-BE26BAEE8AC2}"/>
              </a:ext>
            </a:extLst>
          </p:cNvPr>
          <p:cNvSpPr txBox="1"/>
          <p:nvPr/>
        </p:nvSpPr>
        <p:spPr>
          <a:xfrm>
            <a:off x="11435062" y="6448609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22/25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1CA23ECB-55DF-3BB4-CCA3-FF83A8B777C1}"/>
              </a:ext>
            </a:extLst>
          </p:cNvPr>
          <p:cNvSpPr txBox="1"/>
          <p:nvPr/>
        </p:nvSpPr>
        <p:spPr>
          <a:xfrm>
            <a:off x="3106405" y="1343345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MT21</a:t>
            </a:r>
          </a:p>
        </p:txBody>
      </p:sp>
      <p:sp>
        <p:nvSpPr>
          <p:cNvPr id="47" name="Ovale 46">
            <a:extLst>
              <a:ext uri="{FF2B5EF4-FFF2-40B4-BE49-F238E27FC236}">
                <a16:creationId xmlns:a16="http://schemas.microsoft.com/office/drawing/2014/main" id="{920C7D77-2F0A-EA84-C41A-394BE454FD5A}"/>
              </a:ext>
            </a:extLst>
          </p:cNvPr>
          <p:cNvSpPr/>
          <p:nvPr/>
        </p:nvSpPr>
        <p:spPr>
          <a:xfrm>
            <a:off x="3106405" y="2963298"/>
            <a:ext cx="661012" cy="626781"/>
          </a:xfrm>
          <a:prstGeom prst="ellipse">
            <a:avLst/>
          </a:prstGeom>
          <a:noFill/>
          <a:ln w="444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8" name="Connettore 2 47">
            <a:extLst>
              <a:ext uri="{FF2B5EF4-FFF2-40B4-BE49-F238E27FC236}">
                <a16:creationId xmlns:a16="http://schemas.microsoft.com/office/drawing/2014/main" id="{4588DD42-77BE-D2EA-76EF-C78F878DD8D7}"/>
              </a:ext>
            </a:extLst>
          </p:cNvPr>
          <p:cNvCxnSpPr>
            <a:stCxn id="47" idx="4"/>
          </p:cNvCxnSpPr>
          <p:nvPr/>
        </p:nvCxnSpPr>
        <p:spPr>
          <a:xfrm>
            <a:off x="3436911" y="3590079"/>
            <a:ext cx="0" cy="214819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ttangolo 27">
            <a:extLst>
              <a:ext uri="{FF2B5EF4-FFF2-40B4-BE49-F238E27FC236}">
                <a16:creationId xmlns:a16="http://schemas.microsoft.com/office/drawing/2014/main" id="{A1A36CC8-C771-11FB-BF10-2DA6C9EEA2B3}"/>
              </a:ext>
            </a:extLst>
          </p:cNvPr>
          <p:cNvSpPr/>
          <p:nvPr/>
        </p:nvSpPr>
        <p:spPr>
          <a:xfrm>
            <a:off x="1082796" y="2817899"/>
            <a:ext cx="2306138" cy="33282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48832A92-BB76-F5C1-292B-8A038707906C}"/>
              </a:ext>
            </a:extLst>
          </p:cNvPr>
          <p:cNvSpPr txBox="1"/>
          <p:nvPr/>
        </p:nvSpPr>
        <p:spPr>
          <a:xfrm>
            <a:off x="2539870" y="5664141"/>
            <a:ext cx="1794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Beam shielding</a:t>
            </a: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B9416CCD-33F7-9349-8E94-84203E6D1289}"/>
              </a:ext>
            </a:extLst>
          </p:cNvPr>
          <p:cNvSpPr txBox="1"/>
          <p:nvPr/>
        </p:nvSpPr>
        <p:spPr>
          <a:xfrm>
            <a:off x="7365305" y="5129587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714-21</a:t>
            </a:r>
          </a:p>
        </p:txBody>
      </p:sp>
      <p:pic>
        <p:nvPicPr>
          <p:cNvPr id="52" name="Immagine 51">
            <a:extLst>
              <a:ext uri="{FF2B5EF4-FFF2-40B4-BE49-F238E27FC236}">
                <a16:creationId xmlns:a16="http://schemas.microsoft.com/office/drawing/2014/main" id="{8D5F79DB-29BE-D07F-77FF-B5398BADDA4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735"/>
          <a:stretch/>
        </p:blipFill>
        <p:spPr>
          <a:xfrm>
            <a:off x="6356527" y="1689471"/>
            <a:ext cx="5204064" cy="3428887"/>
          </a:xfrm>
          <a:prstGeom prst="rect">
            <a:avLst/>
          </a:prstGeom>
        </p:spPr>
      </p:pic>
      <p:sp>
        <p:nvSpPr>
          <p:cNvPr id="53" name="Rettangolo 52">
            <a:extLst>
              <a:ext uri="{FF2B5EF4-FFF2-40B4-BE49-F238E27FC236}">
                <a16:creationId xmlns:a16="http://schemas.microsoft.com/office/drawing/2014/main" id="{C64B2E60-4B09-494C-758E-CAAC65AA15F2}"/>
              </a:ext>
            </a:extLst>
          </p:cNvPr>
          <p:cNvSpPr/>
          <p:nvPr/>
        </p:nvSpPr>
        <p:spPr>
          <a:xfrm>
            <a:off x="9110162" y="4480404"/>
            <a:ext cx="2306138" cy="3562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Rettangolo 53">
            <a:extLst>
              <a:ext uri="{FF2B5EF4-FFF2-40B4-BE49-F238E27FC236}">
                <a16:creationId xmlns:a16="http://schemas.microsoft.com/office/drawing/2014/main" id="{226BE047-FDAC-73F4-FC09-BF71D24BCE5B}"/>
              </a:ext>
            </a:extLst>
          </p:cNvPr>
          <p:cNvSpPr/>
          <p:nvPr/>
        </p:nvSpPr>
        <p:spPr>
          <a:xfrm>
            <a:off x="9108186" y="4134046"/>
            <a:ext cx="2306138" cy="3562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5" name="Connettore 2 54">
            <a:extLst>
              <a:ext uri="{FF2B5EF4-FFF2-40B4-BE49-F238E27FC236}">
                <a16:creationId xmlns:a16="http://schemas.microsoft.com/office/drawing/2014/main" id="{E6D3B081-8191-5991-721E-C8010E7940EE}"/>
              </a:ext>
            </a:extLst>
          </p:cNvPr>
          <p:cNvCxnSpPr>
            <a:cxnSpLocks/>
          </p:cNvCxnSpPr>
          <p:nvPr/>
        </p:nvCxnSpPr>
        <p:spPr>
          <a:xfrm>
            <a:off x="7805489" y="3140470"/>
            <a:ext cx="0" cy="2022617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EDFAF9DB-4627-B8BD-B745-E1B8ECA33E6A}"/>
              </a:ext>
            </a:extLst>
          </p:cNvPr>
          <p:cNvSpPr txBox="1"/>
          <p:nvPr/>
        </p:nvSpPr>
        <p:spPr>
          <a:xfrm>
            <a:off x="8259262" y="4965074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707-21</a:t>
            </a:r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A1452EF7-4CEF-D66B-317D-6EBE19292D31}"/>
              </a:ext>
            </a:extLst>
          </p:cNvPr>
          <p:cNvSpPr txBox="1"/>
          <p:nvPr/>
        </p:nvSpPr>
        <p:spPr>
          <a:xfrm>
            <a:off x="11304733" y="5128899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706-21</a:t>
            </a:r>
          </a:p>
        </p:txBody>
      </p:sp>
      <p:cxnSp>
        <p:nvCxnSpPr>
          <p:cNvPr id="58" name="Connettore 2 57">
            <a:extLst>
              <a:ext uri="{FF2B5EF4-FFF2-40B4-BE49-F238E27FC236}">
                <a16:creationId xmlns:a16="http://schemas.microsoft.com/office/drawing/2014/main" id="{CB02C6BC-8BC0-E3FF-3331-3E18B5A46289}"/>
              </a:ext>
            </a:extLst>
          </p:cNvPr>
          <p:cNvCxnSpPr>
            <a:cxnSpLocks/>
          </p:cNvCxnSpPr>
          <p:nvPr/>
        </p:nvCxnSpPr>
        <p:spPr>
          <a:xfrm>
            <a:off x="8699447" y="4284960"/>
            <a:ext cx="0" cy="721176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Connettore 1 58">
            <a:extLst>
              <a:ext uri="{FF2B5EF4-FFF2-40B4-BE49-F238E27FC236}">
                <a16:creationId xmlns:a16="http://schemas.microsoft.com/office/drawing/2014/main" id="{4CE685E8-1B41-6EC7-1B6A-25D750FB1E7F}"/>
              </a:ext>
            </a:extLst>
          </p:cNvPr>
          <p:cNvCxnSpPr>
            <a:cxnSpLocks/>
          </p:cNvCxnSpPr>
          <p:nvPr/>
        </p:nvCxnSpPr>
        <p:spPr>
          <a:xfrm>
            <a:off x="11414324" y="4658533"/>
            <a:ext cx="41572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0CA0C75D-E969-F3B2-4D41-7064A63AEC36}"/>
              </a:ext>
            </a:extLst>
          </p:cNvPr>
          <p:cNvSpPr txBox="1"/>
          <p:nvPr/>
        </p:nvSpPr>
        <p:spPr>
          <a:xfrm>
            <a:off x="8699447" y="1319030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MT22</a:t>
            </a:r>
          </a:p>
        </p:txBody>
      </p:sp>
      <p:sp>
        <p:nvSpPr>
          <p:cNvPr id="61" name="Ovale 60">
            <a:extLst>
              <a:ext uri="{FF2B5EF4-FFF2-40B4-BE49-F238E27FC236}">
                <a16:creationId xmlns:a16="http://schemas.microsoft.com/office/drawing/2014/main" id="{32702516-ABA4-4B83-0D38-A23EF9AB1F13}"/>
              </a:ext>
            </a:extLst>
          </p:cNvPr>
          <p:cNvSpPr/>
          <p:nvPr/>
        </p:nvSpPr>
        <p:spPr>
          <a:xfrm>
            <a:off x="8703668" y="3000259"/>
            <a:ext cx="661012" cy="626781"/>
          </a:xfrm>
          <a:prstGeom prst="ellipse">
            <a:avLst/>
          </a:prstGeom>
          <a:noFill/>
          <a:ln w="444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ttangolo 61">
            <a:extLst>
              <a:ext uri="{FF2B5EF4-FFF2-40B4-BE49-F238E27FC236}">
                <a16:creationId xmlns:a16="http://schemas.microsoft.com/office/drawing/2014/main" id="{7EA795E0-FEC9-A0CB-732B-C6EDA5C40FCC}"/>
              </a:ext>
            </a:extLst>
          </p:cNvPr>
          <p:cNvSpPr/>
          <p:nvPr/>
        </p:nvSpPr>
        <p:spPr>
          <a:xfrm>
            <a:off x="6652421" y="2784211"/>
            <a:ext cx="2306138" cy="3562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63" name="Connettore 2 62">
            <a:extLst>
              <a:ext uri="{FF2B5EF4-FFF2-40B4-BE49-F238E27FC236}">
                <a16:creationId xmlns:a16="http://schemas.microsoft.com/office/drawing/2014/main" id="{5B61394C-5F76-221C-84A9-0B334C4217BB}"/>
              </a:ext>
            </a:extLst>
          </p:cNvPr>
          <p:cNvCxnSpPr>
            <a:cxnSpLocks/>
            <a:stCxn id="61" idx="4"/>
          </p:cNvCxnSpPr>
          <p:nvPr/>
        </p:nvCxnSpPr>
        <p:spPr>
          <a:xfrm>
            <a:off x="9034174" y="3627040"/>
            <a:ext cx="0" cy="214819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CasellaDiTesto 63">
            <a:extLst>
              <a:ext uri="{FF2B5EF4-FFF2-40B4-BE49-F238E27FC236}">
                <a16:creationId xmlns:a16="http://schemas.microsoft.com/office/drawing/2014/main" id="{E0605ED3-3C7C-305D-DF53-6E83820D2A0F}"/>
              </a:ext>
            </a:extLst>
          </p:cNvPr>
          <p:cNvSpPr txBox="1"/>
          <p:nvPr/>
        </p:nvSpPr>
        <p:spPr>
          <a:xfrm>
            <a:off x="8137133" y="5702283"/>
            <a:ext cx="1794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Beam shielding</a:t>
            </a:r>
          </a:p>
        </p:txBody>
      </p:sp>
      <p:cxnSp>
        <p:nvCxnSpPr>
          <p:cNvPr id="65" name="Connettore 2 64">
            <a:extLst>
              <a:ext uri="{FF2B5EF4-FFF2-40B4-BE49-F238E27FC236}">
                <a16:creationId xmlns:a16="http://schemas.microsoft.com/office/drawing/2014/main" id="{945F8EFE-DC58-4653-6DB1-D14E6097B22B}"/>
              </a:ext>
            </a:extLst>
          </p:cNvPr>
          <p:cNvCxnSpPr>
            <a:cxnSpLocks/>
          </p:cNvCxnSpPr>
          <p:nvPr/>
        </p:nvCxnSpPr>
        <p:spPr>
          <a:xfrm>
            <a:off x="11830046" y="4639744"/>
            <a:ext cx="0" cy="571737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CasellaDiTesto 66">
            <a:extLst>
              <a:ext uri="{FF2B5EF4-FFF2-40B4-BE49-F238E27FC236}">
                <a16:creationId xmlns:a16="http://schemas.microsoft.com/office/drawing/2014/main" id="{D45E3C09-F956-E528-4986-FF601AAEC856}"/>
              </a:ext>
            </a:extLst>
          </p:cNvPr>
          <p:cNvSpPr txBox="1"/>
          <p:nvPr/>
        </p:nvSpPr>
        <p:spPr>
          <a:xfrm>
            <a:off x="1745936" y="2838357"/>
            <a:ext cx="1135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MT21 OUT 6</a:t>
            </a:r>
          </a:p>
        </p:txBody>
      </p:sp>
      <p:sp>
        <p:nvSpPr>
          <p:cNvPr id="68" name="CasellaDiTesto 67">
            <a:extLst>
              <a:ext uri="{FF2B5EF4-FFF2-40B4-BE49-F238E27FC236}">
                <a16:creationId xmlns:a16="http://schemas.microsoft.com/office/drawing/2014/main" id="{8F8CC0C6-D32C-23DF-1BBB-D034461F858E}"/>
              </a:ext>
            </a:extLst>
          </p:cNvPr>
          <p:cNvSpPr txBox="1"/>
          <p:nvPr/>
        </p:nvSpPr>
        <p:spPr>
          <a:xfrm>
            <a:off x="7237865" y="2817899"/>
            <a:ext cx="1135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MT22 OUT 6</a:t>
            </a:r>
          </a:p>
        </p:txBody>
      </p:sp>
      <p:sp>
        <p:nvSpPr>
          <p:cNvPr id="69" name="CasellaDiTesto 68">
            <a:extLst>
              <a:ext uri="{FF2B5EF4-FFF2-40B4-BE49-F238E27FC236}">
                <a16:creationId xmlns:a16="http://schemas.microsoft.com/office/drawing/2014/main" id="{2640D5F2-FD6C-7597-BEEB-479E06B148DD}"/>
              </a:ext>
            </a:extLst>
          </p:cNvPr>
          <p:cNvSpPr txBox="1"/>
          <p:nvPr/>
        </p:nvSpPr>
        <p:spPr>
          <a:xfrm>
            <a:off x="9674029" y="4160282"/>
            <a:ext cx="9685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MT22 IN 2</a:t>
            </a:r>
          </a:p>
        </p:txBody>
      </p:sp>
      <p:sp>
        <p:nvSpPr>
          <p:cNvPr id="70" name="CasellaDiTesto 69">
            <a:extLst>
              <a:ext uri="{FF2B5EF4-FFF2-40B4-BE49-F238E27FC236}">
                <a16:creationId xmlns:a16="http://schemas.microsoft.com/office/drawing/2014/main" id="{65A1A917-0BF6-F902-A0D0-F501DC93B107}"/>
              </a:ext>
            </a:extLst>
          </p:cNvPr>
          <p:cNvSpPr txBox="1"/>
          <p:nvPr/>
        </p:nvSpPr>
        <p:spPr>
          <a:xfrm>
            <a:off x="9698865" y="4480710"/>
            <a:ext cx="9685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MT22 IN 1</a:t>
            </a:r>
          </a:p>
        </p:txBody>
      </p:sp>
      <p:cxnSp>
        <p:nvCxnSpPr>
          <p:cNvPr id="71" name="Connettore 1 70">
            <a:extLst>
              <a:ext uri="{FF2B5EF4-FFF2-40B4-BE49-F238E27FC236}">
                <a16:creationId xmlns:a16="http://schemas.microsoft.com/office/drawing/2014/main" id="{E982B859-4E81-11BE-0893-F9BE1D81F2BD}"/>
              </a:ext>
            </a:extLst>
          </p:cNvPr>
          <p:cNvCxnSpPr>
            <a:cxnSpLocks/>
          </p:cNvCxnSpPr>
          <p:nvPr/>
        </p:nvCxnSpPr>
        <p:spPr>
          <a:xfrm>
            <a:off x="8699447" y="4297307"/>
            <a:ext cx="41572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4405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AB2750-64D0-C693-168A-DBB86438A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1834" y="3041547"/>
            <a:ext cx="6448331" cy="774906"/>
          </a:xfrm>
        </p:spPr>
        <p:txBody>
          <a:bodyPr>
            <a:normAutofit fontScale="90000"/>
          </a:bodyPr>
          <a:lstStyle/>
          <a:p>
            <a:r>
              <a:rPr lang="it-IT" b="1" dirty="0">
                <a:latin typeface="Georgia" panose="02040502050405020303" pitchFamily="18" charset="0"/>
              </a:rPr>
              <a:t>ALICE Muon IDentifier</a:t>
            </a:r>
          </a:p>
        </p:txBody>
      </p:sp>
      <p:cxnSp>
        <p:nvCxnSpPr>
          <p:cNvPr id="9" name="Connettore 1 8">
            <a:extLst>
              <a:ext uri="{FF2B5EF4-FFF2-40B4-BE49-F238E27FC236}">
                <a16:creationId xmlns:a16="http://schemas.microsoft.com/office/drawing/2014/main" id="{191A5E95-7BA5-0D81-F843-8D50A77DB456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0" name="Immagine 9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50819BE6-AA66-CAEC-AC24-F840D12CF8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55398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>
        <p159:morph option="byWord"/>
      </p:transition>
    </mc:Choice>
    <mc:Fallback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>
            <a:extLst>
              <a:ext uri="{FF2B5EF4-FFF2-40B4-BE49-F238E27FC236}">
                <a16:creationId xmlns:a16="http://schemas.microsoft.com/office/drawing/2014/main" id="{6E840A06-47C8-DAA4-F8AD-3082E497E5CB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4" name="Connettore 1 13">
            <a:extLst>
              <a:ext uri="{FF2B5EF4-FFF2-40B4-BE49-F238E27FC236}">
                <a16:creationId xmlns:a16="http://schemas.microsoft.com/office/drawing/2014/main" id="{9E390DAF-6CBE-F5B1-CF25-A621C8EB6DE2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7" name="Immagine 16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E442D831-9165-93A9-8054-B4BF5F036B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21" name="Titolo 1">
            <a:extLst>
              <a:ext uri="{FF2B5EF4-FFF2-40B4-BE49-F238E27FC236}">
                <a16:creationId xmlns:a16="http://schemas.microsoft.com/office/drawing/2014/main" id="{4B25BA52-BDAF-A58C-3B2C-85FC37F66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605" y="118582"/>
            <a:ext cx="10515600" cy="774906"/>
          </a:xfrm>
        </p:spPr>
        <p:txBody>
          <a:bodyPr>
            <a:normAutofit fontScale="90000"/>
          </a:bodyPr>
          <a:lstStyle/>
          <a:p>
            <a:r>
              <a:rPr lang="it-IT" b="1" dirty="0">
                <a:latin typeface="Georgia" panose="02040502050405020303" pitchFamily="18" charset="0"/>
              </a:rPr>
              <a:t>RPCs replaced @ CERN Performaces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4CCEF820-0CDD-41CA-F745-7F7784D04EDF}"/>
              </a:ext>
            </a:extLst>
          </p:cNvPr>
          <p:cNvSpPr txBox="1"/>
          <p:nvPr/>
        </p:nvSpPr>
        <p:spPr>
          <a:xfrm>
            <a:off x="4183428" y="6502470"/>
            <a:ext cx="3070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RPC 2024 – Santiago de Compostela – 09/09/24</a:t>
            </a:r>
          </a:p>
        </p:txBody>
      </p:sp>
      <p:pic>
        <p:nvPicPr>
          <p:cNvPr id="13" name="Immagine 12" descr="Immagine che contiene testo, linea, Diagramma, software&#10;&#10;Descrizione generata automaticamente">
            <a:extLst>
              <a:ext uri="{FF2B5EF4-FFF2-40B4-BE49-F238E27FC236}">
                <a16:creationId xmlns:a16="http://schemas.microsoft.com/office/drawing/2014/main" id="{A93DCD7A-7931-01A5-F3A4-FEA4B895BB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995" y="938148"/>
            <a:ext cx="5139884" cy="2569942"/>
          </a:xfrm>
          <a:prstGeom prst="rect">
            <a:avLst/>
          </a:prstGeom>
        </p:spPr>
      </p:pic>
      <p:sp>
        <p:nvSpPr>
          <p:cNvPr id="15" name="Oval 8">
            <a:extLst>
              <a:ext uri="{FF2B5EF4-FFF2-40B4-BE49-F238E27FC236}">
                <a16:creationId xmlns:a16="http://schemas.microsoft.com/office/drawing/2014/main" id="{8C0C0FD3-FC42-E3BD-A3DE-C41B15E1C7A0}"/>
              </a:ext>
            </a:extLst>
          </p:cNvPr>
          <p:cNvSpPr/>
          <p:nvPr/>
        </p:nvSpPr>
        <p:spPr>
          <a:xfrm>
            <a:off x="1499283" y="1241807"/>
            <a:ext cx="1258106" cy="806939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0">
            <a:extLst>
              <a:ext uri="{FF2B5EF4-FFF2-40B4-BE49-F238E27FC236}">
                <a16:creationId xmlns:a16="http://schemas.microsoft.com/office/drawing/2014/main" id="{0902DA19-7D62-AA92-1487-38926BFAA54B}"/>
              </a:ext>
            </a:extLst>
          </p:cNvPr>
          <p:cNvCxnSpPr>
            <a:cxnSpLocks/>
          </p:cNvCxnSpPr>
          <p:nvPr/>
        </p:nvCxnSpPr>
        <p:spPr>
          <a:xfrm>
            <a:off x="2128336" y="2061155"/>
            <a:ext cx="0" cy="4214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6">
            <a:extLst>
              <a:ext uri="{FF2B5EF4-FFF2-40B4-BE49-F238E27FC236}">
                <a16:creationId xmlns:a16="http://schemas.microsoft.com/office/drawing/2014/main" id="{E723AC2A-5B4C-5507-2A7D-8079A456E888}"/>
              </a:ext>
            </a:extLst>
          </p:cNvPr>
          <p:cNvCxnSpPr>
            <a:cxnSpLocks/>
          </p:cNvCxnSpPr>
          <p:nvPr/>
        </p:nvCxnSpPr>
        <p:spPr>
          <a:xfrm>
            <a:off x="4167827" y="1341811"/>
            <a:ext cx="15601" cy="4345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19">
            <a:extLst>
              <a:ext uri="{FF2B5EF4-FFF2-40B4-BE49-F238E27FC236}">
                <a16:creationId xmlns:a16="http://schemas.microsoft.com/office/drawing/2014/main" id="{4929B134-E12F-D99B-D6CF-B21BDC477CDD}"/>
              </a:ext>
            </a:extLst>
          </p:cNvPr>
          <p:cNvSpPr txBox="1"/>
          <p:nvPr/>
        </p:nvSpPr>
        <p:spPr>
          <a:xfrm>
            <a:off x="3430255" y="1719968"/>
            <a:ext cx="18890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Low HV to prevent FEE issues</a:t>
            </a:r>
            <a:br>
              <a:rPr lang="en-US" sz="1400" dirty="0"/>
            </a:br>
            <a:r>
              <a:rPr lang="en-US" sz="1400" dirty="0">
                <a:sym typeface="Wingdings" panose="05000000000000000000" pitchFamily="2" charset="2"/>
              </a:rPr>
              <a:t> room for improvement</a:t>
            </a:r>
            <a:endParaRPr lang="en-GB" sz="1400" dirty="0"/>
          </a:p>
        </p:txBody>
      </p:sp>
      <p:sp>
        <p:nvSpPr>
          <p:cNvPr id="27" name="TextBox 12">
            <a:extLst>
              <a:ext uri="{FF2B5EF4-FFF2-40B4-BE49-F238E27FC236}">
                <a16:creationId xmlns:a16="http://schemas.microsoft.com/office/drawing/2014/main" id="{48914777-C5C3-80C4-1B21-0B94421EB218}"/>
              </a:ext>
            </a:extLst>
          </p:cNvPr>
          <p:cNvSpPr txBox="1"/>
          <p:nvPr/>
        </p:nvSpPr>
        <p:spPr>
          <a:xfrm>
            <a:off x="1655590" y="2439686"/>
            <a:ext cx="1297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FEE issues</a:t>
            </a:r>
            <a:endParaRPr lang="en-GB" sz="1400" dirty="0"/>
          </a:p>
        </p:txBody>
      </p:sp>
      <p:pic>
        <p:nvPicPr>
          <p:cNvPr id="29" name="Picture 5">
            <a:extLst>
              <a:ext uri="{FF2B5EF4-FFF2-40B4-BE49-F238E27FC236}">
                <a16:creationId xmlns:a16="http://schemas.microsoft.com/office/drawing/2014/main" id="{D5C507CB-9C97-8BE0-D58E-DA64D8C090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497" y="938148"/>
            <a:ext cx="5139884" cy="2569942"/>
          </a:xfrm>
          <a:prstGeom prst="rect">
            <a:avLst/>
          </a:prstGeom>
        </p:spPr>
      </p:pic>
      <p:sp>
        <p:nvSpPr>
          <p:cNvPr id="30" name="Oval 13">
            <a:extLst>
              <a:ext uri="{FF2B5EF4-FFF2-40B4-BE49-F238E27FC236}">
                <a16:creationId xmlns:a16="http://schemas.microsoft.com/office/drawing/2014/main" id="{BABD33FB-05C8-EE6F-5BBD-322F330EB2B0}"/>
              </a:ext>
            </a:extLst>
          </p:cNvPr>
          <p:cNvSpPr/>
          <p:nvPr/>
        </p:nvSpPr>
        <p:spPr>
          <a:xfrm>
            <a:off x="6364210" y="1174960"/>
            <a:ext cx="2057156" cy="101881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Arrow Connector 14">
            <a:extLst>
              <a:ext uri="{FF2B5EF4-FFF2-40B4-BE49-F238E27FC236}">
                <a16:creationId xmlns:a16="http://schemas.microsoft.com/office/drawing/2014/main" id="{0096EF27-575C-CF23-DF48-CB7C07421EB5}"/>
              </a:ext>
            </a:extLst>
          </p:cNvPr>
          <p:cNvCxnSpPr>
            <a:cxnSpLocks/>
          </p:cNvCxnSpPr>
          <p:nvPr/>
        </p:nvCxnSpPr>
        <p:spPr>
          <a:xfrm>
            <a:off x="8155771" y="2013016"/>
            <a:ext cx="531190" cy="2937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15">
            <a:extLst>
              <a:ext uri="{FF2B5EF4-FFF2-40B4-BE49-F238E27FC236}">
                <a16:creationId xmlns:a16="http://schemas.microsoft.com/office/drawing/2014/main" id="{86F267FC-FE5A-240B-E869-0D6C4CE57A5F}"/>
              </a:ext>
            </a:extLst>
          </p:cNvPr>
          <p:cNvSpPr txBox="1"/>
          <p:nvPr/>
        </p:nvSpPr>
        <p:spPr>
          <a:xfrm>
            <a:off x="8670037" y="2221108"/>
            <a:ext cx="11782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FEE issues</a:t>
            </a:r>
            <a:endParaRPr lang="en-GB" sz="1400" dirty="0"/>
          </a:p>
        </p:txBody>
      </p:sp>
      <p:pic>
        <p:nvPicPr>
          <p:cNvPr id="34" name="Picture 6">
            <a:extLst>
              <a:ext uri="{FF2B5EF4-FFF2-40B4-BE49-F238E27FC236}">
                <a16:creationId xmlns:a16="http://schemas.microsoft.com/office/drawing/2014/main" id="{DEEBCC5A-02B1-E970-3FCB-3FC96DEFDB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93" y="3429000"/>
            <a:ext cx="5139885" cy="2569943"/>
          </a:xfrm>
          <a:prstGeom prst="rect">
            <a:avLst/>
          </a:prstGeom>
        </p:spPr>
      </p:pic>
      <p:pic>
        <p:nvPicPr>
          <p:cNvPr id="35" name="Picture 7">
            <a:extLst>
              <a:ext uri="{FF2B5EF4-FFF2-40B4-BE49-F238E27FC236}">
                <a16:creationId xmlns:a16="http://schemas.microsoft.com/office/drawing/2014/main" id="{F3C45BCE-6D33-B349-2828-5D7F8C57A2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497" y="3461647"/>
            <a:ext cx="5139886" cy="2569943"/>
          </a:xfrm>
          <a:prstGeom prst="rect">
            <a:avLst/>
          </a:prstGeom>
        </p:spPr>
      </p:pic>
      <p:sp>
        <p:nvSpPr>
          <p:cNvPr id="36" name="TextBox 20">
            <a:extLst>
              <a:ext uri="{FF2B5EF4-FFF2-40B4-BE49-F238E27FC236}">
                <a16:creationId xmlns:a16="http://schemas.microsoft.com/office/drawing/2014/main" id="{3FA93999-CD4D-4B34-D7E5-A73D88B91F86}"/>
              </a:ext>
            </a:extLst>
          </p:cNvPr>
          <p:cNvSpPr txBox="1"/>
          <p:nvPr/>
        </p:nvSpPr>
        <p:spPr>
          <a:xfrm>
            <a:off x="0" y="5958319"/>
            <a:ext cx="90589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Efficiency &gt;= 90% and stable (but MT22_OUT6 needs monitoring)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Dark currents at nominal voltage range from &lt;1 </a:t>
            </a:r>
            <a:r>
              <a:rPr lang="en-GB" sz="1600" dirty="0">
                <a:latin typeface="Symbol" panose="05050102010706020507" pitchFamily="18" charset="2"/>
              </a:rPr>
              <a:t>m</a:t>
            </a:r>
            <a:r>
              <a:rPr lang="en-GB" sz="1600" dirty="0"/>
              <a:t>A to ~6 </a:t>
            </a:r>
            <a:r>
              <a:rPr lang="en-GB" sz="1600" dirty="0">
                <a:latin typeface="Symbol" panose="05050102010706020507" pitchFamily="18" charset="2"/>
              </a:rPr>
              <a:t>m</a:t>
            </a:r>
            <a:r>
              <a:rPr lang="en-GB" sz="1600" dirty="0"/>
              <a:t>A </a:t>
            </a:r>
            <a:r>
              <a:rPr lang="en-GB" sz="1600" dirty="0">
                <a:sym typeface="Wingdings" panose="05000000000000000000" pitchFamily="2" charset="2"/>
              </a:rPr>
              <a:t> room for increasing HV</a:t>
            </a:r>
            <a:endParaRPr lang="en-GB" sz="1600" dirty="0"/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EB60FF9E-22DA-49B1-0E04-F2C9693E841A}"/>
              </a:ext>
            </a:extLst>
          </p:cNvPr>
          <p:cNvSpPr txBox="1"/>
          <p:nvPr/>
        </p:nvSpPr>
        <p:spPr>
          <a:xfrm>
            <a:off x="11435062" y="6448609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23/25</a:t>
            </a:r>
          </a:p>
        </p:txBody>
      </p:sp>
      <p:pic>
        <p:nvPicPr>
          <p:cNvPr id="42" name="Immagine 41">
            <a:extLst>
              <a:ext uri="{FF2B5EF4-FFF2-40B4-BE49-F238E27FC236}">
                <a16:creationId xmlns:a16="http://schemas.microsoft.com/office/drawing/2014/main" id="{D69943B2-D233-E403-FDA3-F8BF76D6DE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38809" y="1834817"/>
            <a:ext cx="239372" cy="746277"/>
          </a:xfrm>
          <a:prstGeom prst="rect">
            <a:avLst/>
          </a:prstGeom>
        </p:spPr>
      </p:pic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94D38D21-6C60-45F5-7161-09FC573A67A2}"/>
              </a:ext>
            </a:extLst>
          </p:cNvPr>
          <p:cNvSpPr txBox="1"/>
          <p:nvPr/>
        </p:nvSpPr>
        <p:spPr>
          <a:xfrm rot="16200000">
            <a:off x="5540601" y="2071553"/>
            <a:ext cx="1235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Efficiency [%]</a:t>
            </a:r>
          </a:p>
        </p:txBody>
      </p:sp>
      <p:pic>
        <p:nvPicPr>
          <p:cNvPr id="45" name="Immagine 44">
            <a:extLst>
              <a:ext uri="{FF2B5EF4-FFF2-40B4-BE49-F238E27FC236}">
                <a16:creationId xmlns:a16="http://schemas.microsoft.com/office/drawing/2014/main" id="{EBDBD69C-F8C3-59A9-BF72-B165A6A6C59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0800000" flipV="1">
            <a:off x="6203063" y="3046879"/>
            <a:ext cx="158894" cy="128833"/>
          </a:xfrm>
          <a:prstGeom prst="rect">
            <a:avLst/>
          </a:prstGeom>
        </p:spPr>
      </p:pic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C5C4D35C-BC66-59F3-A730-2BE4D2BC3807}"/>
              </a:ext>
            </a:extLst>
          </p:cNvPr>
          <p:cNvSpPr txBox="1"/>
          <p:nvPr/>
        </p:nvSpPr>
        <p:spPr>
          <a:xfrm>
            <a:off x="6090469" y="2964597"/>
            <a:ext cx="3754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0.0</a:t>
            </a:r>
          </a:p>
        </p:txBody>
      </p:sp>
      <p:cxnSp>
        <p:nvCxnSpPr>
          <p:cNvPr id="48" name="Connettore 1 47">
            <a:extLst>
              <a:ext uri="{FF2B5EF4-FFF2-40B4-BE49-F238E27FC236}">
                <a16:creationId xmlns:a16="http://schemas.microsoft.com/office/drawing/2014/main" id="{C9F9AD88-B9AA-6574-A929-471D1645ADD0}"/>
              </a:ext>
            </a:extLst>
          </p:cNvPr>
          <p:cNvCxnSpPr/>
          <p:nvPr/>
        </p:nvCxnSpPr>
        <p:spPr>
          <a:xfrm>
            <a:off x="7918966" y="1067529"/>
            <a:ext cx="0" cy="202787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50657F66-9075-CC7E-3D92-C99B1FC78BB8}"/>
              </a:ext>
            </a:extLst>
          </p:cNvPr>
          <p:cNvSpPr txBox="1"/>
          <p:nvPr/>
        </p:nvSpPr>
        <p:spPr>
          <a:xfrm>
            <a:off x="7508615" y="2351780"/>
            <a:ext cx="486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2023</a:t>
            </a:r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45451F41-B5C2-23F1-B618-64D24CE8E52F}"/>
              </a:ext>
            </a:extLst>
          </p:cNvPr>
          <p:cNvSpPr txBox="1"/>
          <p:nvPr/>
        </p:nvSpPr>
        <p:spPr>
          <a:xfrm>
            <a:off x="7862568" y="2354249"/>
            <a:ext cx="486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2024</a:t>
            </a:r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3858C8B6-6373-C11F-C7A8-4B486B9467BC}"/>
              </a:ext>
            </a:extLst>
          </p:cNvPr>
          <p:cNvSpPr txBox="1"/>
          <p:nvPr/>
        </p:nvSpPr>
        <p:spPr>
          <a:xfrm>
            <a:off x="7733582" y="5290990"/>
            <a:ext cx="486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2024</a:t>
            </a:r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288EF4FA-8005-C85F-D8B5-D9F42E3DC182}"/>
              </a:ext>
            </a:extLst>
          </p:cNvPr>
          <p:cNvSpPr txBox="1"/>
          <p:nvPr/>
        </p:nvSpPr>
        <p:spPr>
          <a:xfrm>
            <a:off x="1701750" y="5290990"/>
            <a:ext cx="486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2024</a:t>
            </a:r>
          </a:p>
        </p:txBody>
      </p:sp>
      <p:cxnSp>
        <p:nvCxnSpPr>
          <p:cNvPr id="58" name="Connettore 1 57">
            <a:extLst>
              <a:ext uri="{FF2B5EF4-FFF2-40B4-BE49-F238E27FC236}">
                <a16:creationId xmlns:a16="http://schemas.microsoft.com/office/drawing/2014/main" id="{75391B25-90BC-595C-0504-12BC47EFDCD8}"/>
              </a:ext>
            </a:extLst>
          </p:cNvPr>
          <p:cNvCxnSpPr/>
          <p:nvPr/>
        </p:nvCxnSpPr>
        <p:spPr>
          <a:xfrm>
            <a:off x="2570610" y="1074356"/>
            <a:ext cx="0" cy="202787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9" name="CasellaDiTesto 58">
            <a:extLst>
              <a:ext uri="{FF2B5EF4-FFF2-40B4-BE49-F238E27FC236}">
                <a16:creationId xmlns:a16="http://schemas.microsoft.com/office/drawing/2014/main" id="{F251E710-8521-E985-97B4-97EB6D019926}"/>
              </a:ext>
            </a:extLst>
          </p:cNvPr>
          <p:cNvSpPr txBox="1"/>
          <p:nvPr/>
        </p:nvSpPr>
        <p:spPr>
          <a:xfrm>
            <a:off x="2160259" y="2279857"/>
            <a:ext cx="486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2023</a:t>
            </a:r>
          </a:p>
        </p:txBody>
      </p:sp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7B49D651-D436-2BA8-BD29-D0F2CE5D4803}"/>
              </a:ext>
            </a:extLst>
          </p:cNvPr>
          <p:cNvSpPr txBox="1"/>
          <p:nvPr/>
        </p:nvSpPr>
        <p:spPr>
          <a:xfrm>
            <a:off x="2514212" y="2282326"/>
            <a:ext cx="486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2024</a:t>
            </a:r>
          </a:p>
        </p:txBody>
      </p:sp>
      <p:pic>
        <p:nvPicPr>
          <p:cNvPr id="62" name="Immagine 61">
            <a:extLst>
              <a:ext uri="{FF2B5EF4-FFF2-40B4-BE49-F238E27FC236}">
                <a16:creationId xmlns:a16="http://schemas.microsoft.com/office/drawing/2014/main" id="{6CD72E14-5568-7A10-22E8-9E32119D34E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08664" y="4290281"/>
            <a:ext cx="304800" cy="1041400"/>
          </a:xfrm>
          <a:prstGeom prst="rect">
            <a:avLst/>
          </a:prstGeom>
        </p:spPr>
      </p:pic>
      <p:pic>
        <p:nvPicPr>
          <p:cNvPr id="63" name="Immagine 62">
            <a:extLst>
              <a:ext uri="{FF2B5EF4-FFF2-40B4-BE49-F238E27FC236}">
                <a16:creationId xmlns:a16="http://schemas.microsoft.com/office/drawing/2014/main" id="{E935F6DA-E8EF-75DB-3F92-1EB87238E36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4992" y="4189627"/>
            <a:ext cx="152400" cy="1041400"/>
          </a:xfrm>
          <a:prstGeom prst="rect">
            <a:avLst/>
          </a:prstGeom>
        </p:spPr>
      </p:pic>
      <p:pic>
        <p:nvPicPr>
          <p:cNvPr id="1024" name="Immagine 1023">
            <a:extLst>
              <a:ext uri="{FF2B5EF4-FFF2-40B4-BE49-F238E27FC236}">
                <a16:creationId xmlns:a16="http://schemas.microsoft.com/office/drawing/2014/main" id="{60B2B1DE-0757-509B-5F15-4CA07BC8247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368" y="1708972"/>
            <a:ext cx="152400" cy="1041400"/>
          </a:xfrm>
          <a:prstGeom prst="rect">
            <a:avLst/>
          </a:prstGeom>
        </p:spPr>
      </p:pic>
      <p:sp>
        <p:nvSpPr>
          <p:cNvPr id="1025" name="CasellaDiTesto 1024">
            <a:extLst>
              <a:ext uri="{FF2B5EF4-FFF2-40B4-BE49-F238E27FC236}">
                <a16:creationId xmlns:a16="http://schemas.microsoft.com/office/drawing/2014/main" id="{FD204D30-A188-1ABE-3F81-9FE553783756}"/>
              </a:ext>
            </a:extLst>
          </p:cNvPr>
          <p:cNvSpPr txBox="1"/>
          <p:nvPr/>
        </p:nvSpPr>
        <p:spPr>
          <a:xfrm rot="16200000">
            <a:off x="-492900" y="2058557"/>
            <a:ext cx="1235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Efficiency [%]</a:t>
            </a:r>
          </a:p>
        </p:txBody>
      </p:sp>
      <p:sp>
        <p:nvSpPr>
          <p:cNvPr id="1026" name="CasellaDiTesto 1025">
            <a:extLst>
              <a:ext uri="{FF2B5EF4-FFF2-40B4-BE49-F238E27FC236}">
                <a16:creationId xmlns:a16="http://schemas.microsoft.com/office/drawing/2014/main" id="{E22F1A1E-458A-130A-7902-8E0F0E4742A3}"/>
              </a:ext>
            </a:extLst>
          </p:cNvPr>
          <p:cNvSpPr txBox="1"/>
          <p:nvPr/>
        </p:nvSpPr>
        <p:spPr>
          <a:xfrm rot="16200000">
            <a:off x="-464006" y="4365784"/>
            <a:ext cx="1235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Efficiency [%]</a:t>
            </a:r>
          </a:p>
        </p:txBody>
      </p:sp>
      <p:sp>
        <p:nvSpPr>
          <p:cNvPr id="1027" name="CasellaDiTesto 1026">
            <a:extLst>
              <a:ext uri="{FF2B5EF4-FFF2-40B4-BE49-F238E27FC236}">
                <a16:creationId xmlns:a16="http://schemas.microsoft.com/office/drawing/2014/main" id="{C98457B9-9656-BC47-19D8-03C99733CF1D}"/>
              </a:ext>
            </a:extLst>
          </p:cNvPr>
          <p:cNvSpPr txBox="1"/>
          <p:nvPr/>
        </p:nvSpPr>
        <p:spPr>
          <a:xfrm rot="16200000">
            <a:off x="5506399" y="4365784"/>
            <a:ext cx="1235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Efficiency [%]</a:t>
            </a:r>
          </a:p>
        </p:txBody>
      </p:sp>
    </p:spTree>
    <p:extLst>
      <p:ext uri="{BB962C8B-B14F-4D97-AF65-F5344CB8AC3E}">
        <p14:creationId xmlns:p14="http://schemas.microsoft.com/office/powerpoint/2010/main" val="14879200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>
            <a:extLst>
              <a:ext uri="{FF2B5EF4-FFF2-40B4-BE49-F238E27FC236}">
                <a16:creationId xmlns:a16="http://schemas.microsoft.com/office/drawing/2014/main" id="{6E840A06-47C8-DAA4-F8AD-3082E497E5CB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4" name="Connettore 1 13">
            <a:extLst>
              <a:ext uri="{FF2B5EF4-FFF2-40B4-BE49-F238E27FC236}">
                <a16:creationId xmlns:a16="http://schemas.microsoft.com/office/drawing/2014/main" id="{9E390DAF-6CBE-F5B1-CF25-A621C8EB6DE2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7" name="Immagine 16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E442D831-9165-93A9-8054-B4BF5F036B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21" name="Titolo 1">
            <a:extLst>
              <a:ext uri="{FF2B5EF4-FFF2-40B4-BE49-F238E27FC236}">
                <a16:creationId xmlns:a16="http://schemas.microsoft.com/office/drawing/2014/main" id="{4B25BA52-BDAF-A58C-3B2C-85FC37F66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605" y="118582"/>
            <a:ext cx="10515600" cy="774906"/>
          </a:xfrm>
        </p:spPr>
        <p:txBody>
          <a:bodyPr>
            <a:normAutofit fontScale="90000"/>
          </a:bodyPr>
          <a:lstStyle/>
          <a:p>
            <a:r>
              <a:rPr lang="it-IT" b="1" dirty="0">
                <a:latin typeface="Georgia" panose="02040502050405020303" pitchFamily="18" charset="0"/>
              </a:rPr>
              <a:t>RPCs replaced @ CERN Performaces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4CCEF820-0CDD-41CA-F745-7F7784D04EDF}"/>
              </a:ext>
            </a:extLst>
          </p:cNvPr>
          <p:cNvSpPr txBox="1"/>
          <p:nvPr/>
        </p:nvSpPr>
        <p:spPr>
          <a:xfrm>
            <a:off x="4183428" y="6502470"/>
            <a:ext cx="3070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RPC 2024 – Santiago de Compostela – 09/09/24</a:t>
            </a: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B4EF9C05-BAEC-96A3-FB41-DE2AC475D818}"/>
              </a:ext>
            </a:extLst>
          </p:cNvPr>
          <p:cNvSpPr txBox="1"/>
          <p:nvPr/>
        </p:nvSpPr>
        <p:spPr>
          <a:xfrm>
            <a:off x="11435062" y="6448609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24/25</a:t>
            </a:r>
          </a:p>
        </p:txBody>
      </p:sp>
      <p:pic>
        <p:nvPicPr>
          <p:cNvPr id="52" name="Immagine 51" descr="Immagine che contiene testo, schermata, diagramma, linea&#10;&#10;Descrizione generata automaticamente">
            <a:extLst>
              <a:ext uri="{FF2B5EF4-FFF2-40B4-BE49-F238E27FC236}">
                <a16:creationId xmlns:a16="http://schemas.microsoft.com/office/drawing/2014/main" id="{4692CCB7-36B0-BC77-C609-38DCA12CF3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640" y="1283435"/>
            <a:ext cx="5371925" cy="4237012"/>
          </a:xfrm>
          <a:prstGeom prst="rect">
            <a:avLst/>
          </a:prstGeom>
        </p:spPr>
      </p:pic>
      <p:pic>
        <p:nvPicPr>
          <p:cNvPr id="53" name="Immagine 52" descr="Immagine che contiene testo, schermata, diagramma, linea&#10;&#10;Descrizione generata automaticamente">
            <a:extLst>
              <a:ext uri="{FF2B5EF4-FFF2-40B4-BE49-F238E27FC236}">
                <a16:creationId xmlns:a16="http://schemas.microsoft.com/office/drawing/2014/main" id="{8E83E7FE-B6DF-B05B-4886-06349CCBE2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2035" y="1283435"/>
            <a:ext cx="5371924" cy="4237011"/>
          </a:xfrm>
          <a:prstGeom prst="rect">
            <a:avLst/>
          </a:prstGeom>
        </p:spPr>
      </p:pic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FA576E96-5B1D-1A68-5CC9-17613DCBAA89}"/>
              </a:ext>
            </a:extLst>
          </p:cNvPr>
          <p:cNvSpPr txBox="1"/>
          <p:nvPr/>
        </p:nvSpPr>
        <p:spPr>
          <a:xfrm>
            <a:off x="418605" y="5593584"/>
            <a:ext cx="4943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it-IT" dirty="0"/>
              <a:t>Dark current low and stable over the time</a:t>
            </a:r>
            <a:endParaRPr lang="en-GB" dirty="0"/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24C3B9D1-CD83-5DA2-E06E-AC56A24A77CC}"/>
              </a:ext>
            </a:extLst>
          </p:cNvPr>
          <p:cNvSpPr txBox="1"/>
          <p:nvPr/>
        </p:nvSpPr>
        <p:spPr>
          <a:xfrm>
            <a:off x="6095999" y="5593584"/>
            <a:ext cx="4943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it-IT" dirty="0"/>
              <a:t>Dark current low and stable over the time</a:t>
            </a:r>
            <a:endParaRPr lang="en-GB" dirty="0"/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59" name="Modello 3D 58" descr="Emoji faccina con occhi sorridenti">
                <a:extLst>
                  <a:ext uri="{FF2B5EF4-FFF2-40B4-BE49-F238E27FC236}">
                    <a16:creationId xmlns:a16="http://schemas.microsoft.com/office/drawing/2014/main" id="{3B0CE12A-BB61-06D5-2F25-4BC81D690AF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97991701"/>
                  </p:ext>
                </p:extLst>
              </p:nvPr>
            </p:nvGraphicFramePr>
            <p:xfrm>
              <a:off x="5041567" y="913946"/>
              <a:ext cx="563756" cy="563756"/>
            </p:xfrm>
            <a:graphic>
              <a:graphicData uri="http://schemas.microsoft.com/office/drawing/2017/model3d">
                <am3d:model3d r:embed="rId5">
                  <am3d:spPr>
                    <a:xfrm>
                      <a:off x="0" y="0"/>
                      <a:ext cx="563756" cy="563756"/>
                    </a:xfrm>
                    <a:prstGeom prst="rect">
                      <a:avLst/>
                    </a:prstGeom>
                  </am3d:spPr>
                  <am3d:camera>
                    <am3d:pos x="0" y="0" z="8135858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95044" d="1000000"/>
                    <am3d:preTrans dx="3" dy="-17963324" dz="-36663"/>
                    <am3d:scale>
                      <am3d:sx n="1000000" d="1000000"/>
                      <am3d:sy n="1000000" d="1000000"/>
                      <am3d:sz n="1000000" d="1000000"/>
                    </am3d:scale>
                    <am3d:rot ax="971564" ay="-1237825" az="-350505"/>
                    <am3d:postTrans dx="0" dy="0" dz="0"/>
                  </am3d:trans>
                  <am3d:raster rName="Office3DRenderer" rVer="16.0.8326">
                    <am3d:blip r:embed="rId6"/>
                  </am3d:raster>
                  <am3d:objViewport viewportSz="88948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59" name="Modello 3D 58" descr="Emoji faccina con occhi sorridenti">
                <a:extLst>
                  <a:ext uri="{FF2B5EF4-FFF2-40B4-BE49-F238E27FC236}">
                    <a16:creationId xmlns:a16="http://schemas.microsoft.com/office/drawing/2014/main" id="{3B0CE12A-BB61-06D5-2F25-4BC81D690AF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41567" y="913946"/>
                <a:ext cx="563756" cy="56375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61" name="Modello 3D 60" descr="Emoji faccina con occhi sorridenti">
                <a:extLst>
                  <a:ext uri="{FF2B5EF4-FFF2-40B4-BE49-F238E27FC236}">
                    <a16:creationId xmlns:a16="http://schemas.microsoft.com/office/drawing/2014/main" id="{7BD58F6B-9077-F359-62F1-C90658C72D4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87814248"/>
                  </p:ext>
                </p:extLst>
              </p:nvPr>
            </p:nvGraphicFramePr>
            <p:xfrm>
              <a:off x="10646890" y="913946"/>
              <a:ext cx="563756" cy="563756"/>
            </p:xfrm>
            <a:graphic>
              <a:graphicData uri="http://schemas.microsoft.com/office/drawing/2017/model3d">
                <am3d:model3d r:embed="rId5">
                  <am3d:spPr>
                    <a:xfrm>
                      <a:off x="0" y="0"/>
                      <a:ext cx="563756" cy="563756"/>
                    </a:xfrm>
                    <a:prstGeom prst="rect">
                      <a:avLst/>
                    </a:prstGeom>
                  </am3d:spPr>
                  <am3d:camera>
                    <am3d:pos x="0" y="0" z="8135858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95044" d="1000000"/>
                    <am3d:preTrans dx="3" dy="-17963324" dz="-36663"/>
                    <am3d:scale>
                      <am3d:sx n="1000000" d="1000000"/>
                      <am3d:sy n="1000000" d="1000000"/>
                      <am3d:sz n="1000000" d="1000000"/>
                    </am3d:scale>
                    <am3d:rot ax="497394" ay="126932" az="18501"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88948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61" name="Modello 3D 60" descr="Emoji faccina con occhi sorridenti">
                <a:extLst>
                  <a:ext uri="{FF2B5EF4-FFF2-40B4-BE49-F238E27FC236}">
                    <a16:creationId xmlns:a16="http://schemas.microsoft.com/office/drawing/2014/main" id="{7BD58F6B-9077-F359-62F1-C90658C72D4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646890" y="913946"/>
                <a:ext cx="563756" cy="563756"/>
              </a:xfrm>
              <a:prstGeom prst="rect">
                <a:avLst/>
              </a:prstGeom>
            </p:spPr>
          </p:pic>
        </mc:Fallback>
      </mc:AlternateContent>
      <p:pic>
        <p:nvPicPr>
          <p:cNvPr id="63" name="Immagine 62">
            <a:extLst>
              <a:ext uri="{FF2B5EF4-FFF2-40B4-BE49-F238E27FC236}">
                <a16:creationId xmlns:a16="http://schemas.microsoft.com/office/drawing/2014/main" id="{F703B85E-3C90-4C72-5A84-DBF07BD4BB3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67283" y="3803098"/>
            <a:ext cx="482600" cy="444500"/>
          </a:xfrm>
          <a:prstGeom prst="rect">
            <a:avLst/>
          </a:prstGeom>
        </p:spPr>
      </p:pic>
      <p:pic>
        <p:nvPicPr>
          <p:cNvPr id="1024" name="Immagine 1023">
            <a:extLst>
              <a:ext uri="{FF2B5EF4-FFF2-40B4-BE49-F238E27FC236}">
                <a16:creationId xmlns:a16="http://schemas.microsoft.com/office/drawing/2014/main" id="{56B66E6E-67CA-EC9E-64D2-69A6C2B3C4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22039" y="3812522"/>
            <a:ext cx="4826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19002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>
            <a:extLst>
              <a:ext uri="{FF2B5EF4-FFF2-40B4-BE49-F238E27FC236}">
                <a16:creationId xmlns:a16="http://schemas.microsoft.com/office/drawing/2014/main" id="{6E840A06-47C8-DAA4-F8AD-3082E497E5CB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4" name="Connettore 1 13">
            <a:extLst>
              <a:ext uri="{FF2B5EF4-FFF2-40B4-BE49-F238E27FC236}">
                <a16:creationId xmlns:a16="http://schemas.microsoft.com/office/drawing/2014/main" id="{9E390DAF-6CBE-F5B1-CF25-A621C8EB6DE2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7" name="Immagine 16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E442D831-9165-93A9-8054-B4BF5F036B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21" name="Titolo 1">
            <a:extLst>
              <a:ext uri="{FF2B5EF4-FFF2-40B4-BE49-F238E27FC236}">
                <a16:creationId xmlns:a16="http://schemas.microsoft.com/office/drawing/2014/main" id="{4B25BA52-BDAF-A58C-3B2C-85FC37F66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605" y="118582"/>
            <a:ext cx="10515600" cy="774906"/>
          </a:xfrm>
        </p:spPr>
        <p:txBody>
          <a:bodyPr>
            <a:normAutofit fontScale="90000"/>
          </a:bodyPr>
          <a:lstStyle/>
          <a:p>
            <a:r>
              <a:rPr lang="it-IT" b="1" dirty="0">
                <a:latin typeface="Georgia" panose="02040502050405020303" pitchFamily="18" charset="0"/>
              </a:rPr>
              <a:t>RPCs replaced @ CERN Performaces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4CCEF820-0CDD-41CA-F745-7F7784D04EDF}"/>
              </a:ext>
            </a:extLst>
          </p:cNvPr>
          <p:cNvSpPr txBox="1"/>
          <p:nvPr/>
        </p:nvSpPr>
        <p:spPr>
          <a:xfrm>
            <a:off x="4183428" y="6502470"/>
            <a:ext cx="3070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RPC 2024 – Santiago de Compostela – 09/09/24</a:t>
            </a: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B4EF9C05-BAEC-96A3-FB41-DE2AC475D818}"/>
              </a:ext>
            </a:extLst>
          </p:cNvPr>
          <p:cNvSpPr txBox="1"/>
          <p:nvPr/>
        </p:nvSpPr>
        <p:spPr>
          <a:xfrm>
            <a:off x="11435062" y="6448609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25/25</a:t>
            </a:r>
          </a:p>
        </p:txBody>
      </p:sp>
      <p:pic>
        <p:nvPicPr>
          <p:cNvPr id="2" name="Immagine 1" descr="Immagine che contiene testo, schermata, diagramma, Diagramma&#10;&#10;Descrizione generata automaticamente">
            <a:extLst>
              <a:ext uri="{FF2B5EF4-FFF2-40B4-BE49-F238E27FC236}">
                <a16:creationId xmlns:a16="http://schemas.microsoft.com/office/drawing/2014/main" id="{8F293415-4BFE-C7AA-0BA8-B75DF28AA4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640" y="1288163"/>
            <a:ext cx="5371925" cy="4237011"/>
          </a:xfrm>
          <a:prstGeom prst="rect">
            <a:avLst/>
          </a:prstGeom>
        </p:spPr>
      </p:pic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4" name="Modello 3D 3" descr="Emoji faccia pensierosa">
                <a:extLst>
                  <a:ext uri="{FF2B5EF4-FFF2-40B4-BE49-F238E27FC236}">
                    <a16:creationId xmlns:a16="http://schemas.microsoft.com/office/drawing/2014/main" id="{AEA3DD91-2C36-66FF-6558-869B2EE4D8C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2732163"/>
                  </p:ext>
                </p:extLst>
              </p:nvPr>
            </p:nvGraphicFramePr>
            <p:xfrm>
              <a:off x="4825298" y="1625933"/>
              <a:ext cx="540228" cy="683551"/>
            </p:xfrm>
            <a:graphic>
              <a:graphicData uri="http://schemas.microsoft.com/office/drawing/2017/model3d">
                <am3d:model3d r:embed="rId4">
                  <am3d:spPr>
                    <a:xfrm>
                      <a:off x="0" y="0"/>
                      <a:ext cx="540228" cy="683551"/>
                    </a:xfrm>
                    <a:prstGeom prst="rect">
                      <a:avLst/>
                    </a:prstGeom>
                  </am3d:spPr>
                  <am3d:camera>
                    <am3d:pos x="0" y="0" z="7833596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9687" d="1000000"/>
                    <am3d:preTrans dx="3" dy="-16951004" dz="-1048983"/>
                    <am3d:scale>
                      <am3d:sx n="1000000" d="1000000"/>
                      <am3d:sy n="1000000" d="1000000"/>
                      <am3d:sz n="1000000" d="1000000"/>
                    </am3d:scale>
                    <am3d:rot ax="2345907" ay="1435" az="1193"/>
                    <am3d:postTrans dx="0" dy="0" dz="0"/>
                  </am3d:trans>
                  <am3d:raster rName="Office3DRenderer" rVer="16.0.8326">
                    <am3d:blip r:embed="rId5"/>
                  </am3d:raster>
                  <am3d:objViewport viewportSz="866876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" name="Modello 3D 3" descr="Emoji faccia pensierosa">
                <a:extLst>
                  <a:ext uri="{FF2B5EF4-FFF2-40B4-BE49-F238E27FC236}">
                    <a16:creationId xmlns:a16="http://schemas.microsoft.com/office/drawing/2014/main" id="{AEA3DD91-2C36-66FF-6558-869B2EE4D8C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825298" y="1625933"/>
                <a:ext cx="540228" cy="683551"/>
              </a:xfrm>
              <a:prstGeom prst="rect">
                <a:avLst/>
              </a:prstGeom>
            </p:spPr>
          </p:pic>
        </mc:Fallback>
      </mc:AlternateContent>
      <p:sp>
        <p:nvSpPr>
          <p:cNvPr id="5" name="CasellaDiTesto 4">
            <a:extLst>
              <a:ext uri="{FF2B5EF4-FFF2-40B4-BE49-F238E27FC236}">
                <a16:creationId xmlns:a16="http://schemas.microsoft.com/office/drawing/2014/main" id="{A67C6DE3-BAA5-CECA-0275-B974296B3AA4}"/>
              </a:ext>
            </a:extLst>
          </p:cNvPr>
          <p:cNvSpPr txBox="1"/>
          <p:nvPr/>
        </p:nvSpPr>
        <p:spPr>
          <a:xfrm>
            <a:off x="418605" y="5508571"/>
            <a:ext cx="4943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it-IT" dirty="0"/>
              <a:t>The current is </a:t>
            </a:r>
            <a:r>
              <a:rPr lang="it-IT" dirty="0" err="1"/>
              <a:t>increasing</a:t>
            </a:r>
            <a:r>
              <a:rPr lang="it-IT" dirty="0"/>
              <a:t> in the last </a:t>
            </a:r>
            <a:r>
              <a:rPr lang="it-IT" dirty="0" err="1"/>
              <a:t>months</a:t>
            </a:r>
            <a:endParaRPr lang="it-IT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r>
              <a:rPr lang="it-IT" dirty="0">
                <a:solidFill>
                  <a:srgbClr val="000000"/>
                </a:solidFill>
                <a:latin typeface="Aptos" panose="020B0004020202020204" pitchFamily="34" charset="0"/>
              </a:rPr>
              <a:t>             under </a:t>
            </a:r>
            <a:r>
              <a:rPr lang="it-IT" dirty="0" err="1">
                <a:solidFill>
                  <a:srgbClr val="000000"/>
                </a:solidFill>
                <a:latin typeface="Aptos" panose="020B0004020202020204" pitchFamily="34" charset="0"/>
              </a:rPr>
              <a:t>investigation</a:t>
            </a:r>
            <a:endParaRPr lang="en-GB" dirty="0"/>
          </a:p>
        </p:txBody>
      </p: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6150CE8A-EC39-1616-EA85-9949B16E0A3A}"/>
              </a:ext>
            </a:extLst>
          </p:cNvPr>
          <p:cNvCxnSpPr>
            <a:cxnSpLocks/>
          </p:cNvCxnSpPr>
          <p:nvPr/>
        </p:nvCxnSpPr>
        <p:spPr>
          <a:xfrm>
            <a:off x="5027168" y="5700758"/>
            <a:ext cx="515261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61B9645A-1D14-856D-919C-573E94A72739}"/>
              </a:ext>
            </a:extLst>
          </p:cNvPr>
          <p:cNvCxnSpPr>
            <a:cxnSpLocks/>
          </p:cNvCxnSpPr>
          <p:nvPr/>
        </p:nvCxnSpPr>
        <p:spPr>
          <a:xfrm>
            <a:off x="504356" y="5980779"/>
            <a:ext cx="515261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magine 7" descr="Immagine che contiene testo, schermata, diagramma, linea&#10;&#10;Descrizione generata automaticamente">
            <a:extLst>
              <a:ext uri="{FF2B5EF4-FFF2-40B4-BE49-F238E27FC236}">
                <a16:creationId xmlns:a16="http://schemas.microsoft.com/office/drawing/2014/main" id="{1AFCD295-7EEC-E0BE-2384-10BEA0A28D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82035" y="1285716"/>
            <a:ext cx="5371924" cy="4237011"/>
          </a:xfrm>
          <a:prstGeom prst="rect">
            <a:avLst/>
          </a:prstGeom>
        </p:spPr>
      </p:pic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0" name="Modello 3D 9" descr="Emoji faccina con occhi sorridenti">
                <a:extLst>
                  <a:ext uri="{FF2B5EF4-FFF2-40B4-BE49-F238E27FC236}">
                    <a16:creationId xmlns:a16="http://schemas.microsoft.com/office/drawing/2014/main" id="{CEFA23FD-7182-370D-AB54-9256A4CC522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8317801"/>
                  </p:ext>
                </p:extLst>
              </p:nvPr>
            </p:nvGraphicFramePr>
            <p:xfrm>
              <a:off x="10320565" y="1687429"/>
              <a:ext cx="563756" cy="563756"/>
            </p:xfrm>
            <a:graphic>
              <a:graphicData uri="http://schemas.microsoft.com/office/drawing/2017/model3d">
                <am3d:model3d r:embed="rId7">
                  <am3d:spPr>
                    <a:xfrm>
                      <a:off x="0" y="0"/>
                      <a:ext cx="563756" cy="563756"/>
                    </a:xfrm>
                    <a:prstGeom prst="rect">
                      <a:avLst/>
                    </a:prstGeom>
                  </am3d:spPr>
                  <am3d:camera>
                    <am3d:pos x="0" y="0" z="8135858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95044" d="1000000"/>
                    <am3d:preTrans dx="3" dy="-17963324" dz="-36663"/>
                    <am3d:scale>
                      <am3d:sx n="1000000" d="1000000"/>
                      <am3d:sy n="1000000" d="1000000"/>
                      <am3d:sz n="1000000" d="1000000"/>
                    </am3d:scale>
                    <am3d:rot ax="497394" ay="126932" az="18501"/>
                    <am3d:postTrans dx="0" dy="0" dz="0"/>
                  </am3d:trans>
                  <am3d:raster rName="Office3DRenderer" rVer="16.0.8326">
                    <am3d:blip r:embed="rId8"/>
                  </am3d:raster>
                  <am3d:objViewport viewportSz="88948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0" name="Modello 3D 9" descr="Emoji faccina con occhi sorridenti">
                <a:extLst>
                  <a:ext uri="{FF2B5EF4-FFF2-40B4-BE49-F238E27FC236}">
                    <a16:creationId xmlns:a16="http://schemas.microsoft.com/office/drawing/2014/main" id="{CEFA23FD-7182-370D-AB54-9256A4CC522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320565" y="1687429"/>
                <a:ext cx="563756" cy="563756"/>
              </a:xfrm>
              <a:prstGeom prst="rect">
                <a:avLst/>
              </a:prstGeom>
            </p:spPr>
          </p:pic>
        </mc:Fallback>
      </mc:AlternateContent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FA570D1-BA54-BFF4-A109-A42D858476B0}"/>
              </a:ext>
            </a:extLst>
          </p:cNvPr>
          <p:cNvSpPr txBox="1"/>
          <p:nvPr/>
        </p:nvSpPr>
        <p:spPr>
          <a:xfrm>
            <a:off x="6177354" y="5443084"/>
            <a:ext cx="5463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en-GB" dirty="0"/>
              <a:t>Huge increase of current leading to a 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HV trip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it-IT" dirty="0" err="1">
                <a:solidFill>
                  <a:srgbClr val="000000"/>
                </a:solidFill>
                <a:latin typeface="Aptos" panose="020B0004020202020204" pitchFamily="34" charset="0"/>
              </a:rPr>
              <a:t>Fixed</a:t>
            </a:r>
            <a:r>
              <a:rPr lang="it-IT" dirty="0">
                <a:solidFill>
                  <a:srgbClr val="000000"/>
                </a:solidFill>
                <a:latin typeface="Aptos" panose="020B0004020202020204" pitchFamily="34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Aptos" panose="020B0004020202020204" pitchFamily="34" charset="0"/>
              </a:rPr>
              <a:t>during</a:t>
            </a:r>
            <a:r>
              <a:rPr lang="it-IT" dirty="0">
                <a:solidFill>
                  <a:srgbClr val="000000"/>
                </a:solidFill>
                <a:latin typeface="Aptos" panose="020B0004020202020204" pitchFamily="34" charset="0"/>
              </a:rPr>
              <a:t> </a:t>
            </a:r>
            <a:r>
              <a:rPr lang="en-GB" dirty="0"/>
              <a:t> winter             current again low in 2024</a:t>
            </a:r>
          </a:p>
        </p:txBody>
      </p: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F65558F0-CE2F-0B6C-9971-D7E2AB0F637C}"/>
              </a:ext>
            </a:extLst>
          </p:cNvPr>
          <p:cNvCxnSpPr>
            <a:cxnSpLocks/>
          </p:cNvCxnSpPr>
          <p:nvPr/>
        </p:nvCxnSpPr>
        <p:spPr>
          <a:xfrm>
            <a:off x="8491122" y="5917878"/>
            <a:ext cx="515261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5" name="Modello 3D 14" descr="Emoji faccia pensierosa">
                <a:extLst>
                  <a:ext uri="{FF2B5EF4-FFF2-40B4-BE49-F238E27FC236}">
                    <a16:creationId xmlns:a16="http://schemas.microsoft.com/office/drawing/2014/main" id="{95B5DE4A-C465-3082-2653-EF513E16B08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59386183"/>
                  </p:ext>
                </p:extLst>
              </p:nvPr>
            </p:nvGraphicFramePr>
            <p:xfrm>
              <a:off x="8293745" y="1685831"/>
              <a:ext cx="615607" cy="565354"/>
            </p:xfrm>
            <a:graphic>
              <a:graphicData uri="http://schemas.microsoft.com/office/drawing/2017/model3d">
                <am3d:model3d r:embed="rId4">
                  <am3d:spPr>
                    <a:xfrm>
                      <a:off x="0" y="0"/>
                      <a:ext cx="615607" cy="565354"/>
                    </a:xfrm>
                    <a:prstGeom prst="rect">
                      <a:avLst/>
                    </a:prstGeom>
                  </am3d:spPr>
                  <am3d:camera>
                    <am3d:pos x="0" y="0" z="7833596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89687" d="1000000"/>
                    <am3d:preTrans dx="3" dy="-16951004" dz="-1048983"/>
                    <am3d:scale>
                      <am3d:sx n="1000000" d="1000000"/>
                      <am3d:sy n="1000000" d="1000000"/>
                      <am3d:sz n="1000000" d="1000000"/>
                    </am3d:scale>
                    <am3d:rot ax="397801" ay="-1116281" az="-127412"/>
                    <am3d:postTrans dx="0" dy="0" dz="0"/>
                  </am3d:trans>
                  <am3d:raster rName="Office3DRenderer" rVer="16.0.8326">
                    <am3d:blip r:embed="rId9"/>
                  </am3d:raster>
                  <am3d:objViewport viewportSz="866875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5" name="Modello 3D 14" descr="Emoji faccia pensierosa">
                <a:extLst>
                  <a:ext uri="{FF2B5EF4-FFF2-40B4-BE49-F238E27FC236}">
                    <a16:creationId xmlns:a16="http://schemas.microsoft.com/office/drawing/2014/main" id="{95B5DE4A-C465-3082-2653-EF513E16B08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293745" y="1685831"/>
                <a:ext cx="615607" cy="56535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6" name="Modello 3D 15" descr="Emoji faccina con occhi sorridenti">
                <a:extLst>
                  <a:ext uri="{FF2B5EF4-FFF2-40B4-BE49-F238E27FC236}">
                    <a16:creationId xmlns:a16="http://schemas.microsoft.com/office/drawing/2014/main" id="{9A9DA9BD-8D9C-E8B4-EF9A-2A3C5E8A84D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71807707"/>
                  </p:ext>
                </p:extLst>
              </p:nvPr>
            </p:nvGraphicFramePr>
            <p:xfrm>
              <a:off x="6524134" y="1685831"/>
              <a:ext cx="563756" cy="563756"/>
            </p:xfrm>
            <a:graphic>
              <a:graphicData uri="http://schemas.microsoft.com/office/drawing/2017/model3d">
                <am3d:model3d r:embed="rId7">
                  <am3d:spPr>
                    <a:xfrm>
                      <a:off x="0" y="0"/>
                      <a:ext cx="563756" cy="563756"/>
                    </a:xfrm>
                    <a:prstGeom prst="rect">
                      <a:avLst/>
                    </a:prstGeom>
                  </am3d:spPr>
                  <am3d:camera>
                    <am3d:pos x="0" y="0" z="8135858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95044" d="1000000"/>
                    <am3d:preTrans dx="3" dy="-17963324" dz="-36663"/>
                    <am3d:scale>
                      <am3d:sx n="1000000" d="1000000"/>
                      <am3d:sy n="1000000" d="1000000"/>
                      <am3d:sz n="1000000" d="1000000"/>
                    </am3d:scale>
                    <am3d:rot ax="497394" ay="126932" az="18501"/>
                    <am3d:postTrans dx="0" dy="0" dz="0"/>
                  </am3d:trans>
                  <am3d:raster rName="Office3DRenderer" rVer="16.0.8326">
                    <am3d:blip r:embed="rId8"/>
                  </am3d:raster>
                  <am3d:objViewport viewportSz="88948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6" name="Modello 3D 15" descr="Emoji faccina con occhi sorridenti">
                <a:extLst>
                  <a:ext uri="{FF2B5EF4-FFF2-40B4-BE49-F238E27FC236}">
                    <a16:creationId xmlns:a16="http://schemas.microsoft.com/office/drawing/2014/main" id="{9A9DA9BD-8D9C-E8B4-EF9A-2A3C5E8A84D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524134" y="1685831"/>
                <a:ext cx="563756" cy="56375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8" name="Modello 3D 17" descr="Emoji faccina con occhi sorridenti">
                <a:extLst>
                  <a:ext uri="{FF2B5EF4-FFF2-40B4-BE49-F238E27FC236}">
                    <a16:creationId xmlns:a16="http://schemas.microsoft.com/office/drawing/2014/main" id="{62BDE4FD-F6BC-1F74-67A9-AF04970CBFE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53845411"/>
                  </p:ext>
                </p:extLst>
              </p:nvPr>
            </p:nvGraphicFramePr>
            <p:xfrm>
              <a:off x="761986" y="1685830"/>
              <a:ext cx="563756" cy="563756"/>
            </p:xfrm>
            <a:graphic>
              <a:graphicData uri="http://schemas.microsoft.com/office/drawing/2017/model3d">
                <am3d:model3d r:embed="rId7">
                  <am3d:spPr>
                    <a:xfrm>
                      <a:off x="0" y="0"/>
                      <a:ext cx="563756" cy="563756"/>
                    </a:xfrm>
                    <a:prstGeom prst="rect">
                      <a:avLst/>
                    </a:prstGeom>
                  </am3d:spPr>
                  <am3d:camera>
                    <am3d:pos x="0" y="0" z="8135858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95044" d="1000000"/>
                    <am3d:preTrans dx="3" dy="-17963324" dz="-36663"/>
                    <am3d:scale>
                      <am3d:sx n="1000000" d="1000000"/>
                      <am3d:sy n="1000000" d="1000000"/>
                      <am3d:sz n="1000000" d="1000000"/>
                    </am3d:scale>
                    <am3d:rot ax="497394" ay="126932" az="18501"/>
                    <am3d:postTrans dx="0" dy="0" dz="0"/>
                  </am3d:trans>
                  <am3d:raster rName="Office3DRenderer" rVer="16.0.8326">
                    <am3d:blip r:embed="rId8"/>
                  </am3d:raster>
                  <am3d:objViewport viewportSz="88948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8" name="Modello 3D 17" descr="Emoji faccina con occhi sorridenti">
                <a:extLst>
                  <a:ext uri="{FF2B5EF4-FFF2-40B4-BE49-F238E27FC236}">
                    <a16:creationId xmlns:a16="http://schemas.microsoft.com/office/drawing/2014/main" id="{62BDE4FD-F6BC-1F74-67A9-AF04970CBFE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61986" y="1685830"/>
                <a:ext cx="563756" cy="563756"/>
              </a:xfrm>
              <a:prstGeom prst="rect">
                <a:avLst/>
              </a:prstGeom>
            </p:spPr>
          </p:pic>
        </mc:Fallback>
      </mc:AlternateContent>
      <p:pic>
        <p:nvPicPr>
          <p:cNvPr id="19" name="Immagine 18">
            <a:extLst>
              <a:ext uri="{FF2B5EF4-FFF2-40B4-BE49-F238E27FC236}">
                <a16:creationId xmlns:a16="http://schemas.microsoft.com/office/drawing/2014/main" id="{3CED55B2-12B1-BC59-7B80-B2E130A95F1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77782" y="3498059"/>
            <a:ext cx="4826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88537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4B1E3B27-BBD4-6186-9A12-AA4B3C02DBE6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ACAB2750-64D0-C693-168A-DBB86438A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664" y="92713"/>
            <a:ext cx="2603170" cy="774906"/>
          </a:xfrm>
        </p:spPr>
        <p:txBody>
          <a:bodyPr/>
          <a:lstStyle/>
          <a:p>
            <a:r>
              <a:rPr lang="it-IT" b="1" dirty="0">
                <a:latin typeface="Georgia" panose="02040502050405020303" pitchFamily="18" charset="0"/>
              </a:rPr>
              <a:t>Outline</a:t>
            </a:r>
          </a:p>
        </p:txBody>
      </p:sp>
      <p:cxnSp>
        <p:nvCxnSpPr>
          <p:cNvPr id="4" name="Connettore 1 3">
            <a:extLst>
              <a:ext uri="{FF2B5EF4-FFF2-40B4-BE49-F238E27FC236}">
                <a16:creationId xmlns:a16="http://schemas.microsoft.com/office/drawing/2014/main" id="{5AC1897B-AC68-4C77-71DA-B3C1081A734F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EF51642-9F84-59AD-5FC6-4677F2D0A358}"/>
              </a:ext>
            </a:extLst>
          </p:cNvPr>
          <p:cNvSpPr txBox="1"/>
          <p:nvPr/>
        </p:nvSpPr>
        <p:spPr>
          <a:xfrm>
            <a:off x="460664" y="1030861"/>
            <a:ext cx="794255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ALICE Muon IDentifier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The ALICE experiment in Run 3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Muon IDentifier</a:t>
            </a:r>
          </a:p>
          <a:p>
            <a:pPr lvl="1">
              <a:buClr>
                <a:srgbClr val="FF0000"/>
              </a:buClr>
            </a:pPr>
            <a:endParaRPr lang="en-GB" dirty="0"/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New RPC production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pPr lvl="1">
              <a:buClr>
                <a:srgbClr val="FF0000"/>
              </a:buClr>
            </a:pPr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RPC characterization 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INFN Torino Laboratory </a:t>
            </a: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Test Setup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Test procedure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pPr marL="1257300" lvl="2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Study of detector uniformity and working point</a:t>
            </a:r>
          </a:p>
          <a:p>
            <a:pPr marL="1257300" lvl="2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High statistics efficiency map</a:t>
            </a:r>
          </a:p>
          <a:p>
            <a:pPr marL="1257300" lvl="2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Dark rate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Ø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Test results</a:t>
            </a:r>
          </a:p>
          <a:p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Performance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of the new </a:t>
            </a: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RPCs installed 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in </a:t>
            </a: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ALICE</a:t>
            </a:r>
          </a:p>
          <a:p>
            <a:pPr>
              <a:buClr>
                <a:srgbClr val="FF0000"/>
              </a:buClr>
            </a:pPr>
            <a:endParaRPr lang="en-GB" b="1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en-GB" b="1" dirty="0"/>
              <a:t>Summary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1" name="Immagine 10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1DEB43A5-10C9-FDEB-D414-478F9A1E7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39864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AB2750-64D0-C693-168A-DBB86438A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4906"/>
          </a:xfrm>
        </p:spPr>
        <p:txBody>
          <a:bodyPr/>
          <a:lstStyle/>
          <a:p>
            <a:r>
              <a:rPr lang="it-IT" b="1" dirty="0">
                <a:latin typeface="Georgia" panose="02040502050405020303" pitchFamily="18" charset="0"/>
              </a:rPr>
              <a:t>Results of tests on RPC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8FEDD54-04B6-1715-34E1-CF606BCEE2DB}"/>
              </a:ext>
            </a:extLst>
          </p:cNvPr>
          <p:cNvSpPr txBox="1"/>
          <p:nvPr/>
        </p:nvSpPr>
        <p:spPr>
          <a:xfrm>
            <a:off x="838200" y="2274838"/>
            <a:ext cx="1038297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Done</a:t>
            </a:r>
            <a:r>
              <a:rPr lang="it-IT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during</a:t>
            </a:r>
            <a:r>
              <a:rPr lang="it-IT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this</a:t>
            </a:r>
            <a:r>
              <a:rPr lang="it-IT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work:</a:t>
            </a:r>
          </a:p>
          <a:p>
            <a:endParaRPr lang="it-IT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it-IT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detailed</a:t>
            </a:r>
            <a:r>
              <a:rPr lang="it-IT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it-IT" b="1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characterization</a:t>
            </a:r>
            <a:r>
              <a:rPr lang="it-IT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of </a:t>
            </a:r>
            <a:r>
              <a:rPr lang="it-IT" b="1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new RPCs</a:t>
            </a:r>
          </a:p>
          <a:p>
            <a:pPr>
              <a:buClr>
                <a:srgbClr val="FF0000"/>
              </a:buClr>
            </a:pPr>
            <a:endParaRPr lang="it-IT" b="1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it-IT" b="1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18 RPCs </a:t>
            </a:r>
            <a:r>
              <a:rPr lang="it-IT" b="1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tested</a:t>
            </a:r>
            <a:endParaRPr lang="it-IT" b="1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>
              <a:buClr>
                <a:srgbClr val="FF0000"/>
              </a:buClr>
            </a:pPr>
            <a:endParaRPr lang="it-IT" b="1" dirty="0">
              <a:solidFill>
                <a:srgbClr val="000000"/>
              </a:solidFill>
              <a:latin typeface="Helvetica Neue" panose="02000503000000020004" pitchFamily="2" charset="0"/>
            </a:endParaRP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it-IT" b="1" dirty="0">
                <a:solidFill>
                  <a:srgbClr val="92D050"/>
                </a:solidFill>
                <a:latin typeface="Helvetica Neue" panose="02000503000000020004" pitchFamily="2" charset="0"/>
              </a:rPr>
              <a:t>72</a:t>
            </a:r>
            <a:r>
              <a:rPr lang="it-IT" b="1" dirty="0">
                <a:solidFill>
                  <a:srgbClr val="92D050"/>
                </a:solidFill>
                <a:effectLst/>
                <a:latin typeface="Helvetica Neue" panose="02000503000000020004" pitchFamily="2" charset="0"/>
              </a:rPr>
              <a:t>%</a:t>
            </a:r>
            <a:r>
              <a:rPr lang="it-IT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are </a:t>
            </a:r>
            <a:r>
              <a:rPr lang="it-IT" b="1" dirty="0">
                <a:solidFill>
                  <a:srgbClr val="92D050"/>
                </a:solidFill>
                <a:effectLst/>
                <a:latin typeface="Helvetica Neue" panose="02000503000000020004" pitchFamily="2" charset="0"/>
              </a:rPr>
              <a:t>OK</a:t>
            </a:r>
            <a:r>
              <a:rPr lang="it-IT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, </a:t>
            </a:r>
            <a:r>
              <a:rPr lang="it-IT" b="1" dirty="0">
                <a:solidFill>
                  <a:srgbClr val="FFC000"/>
                </a:solidFill>
                <a:effectLst/>
                <a:latin typeface="Helvetica Neue" panose="02000503000000020004" pitchFamily="2" charset="0"/>
              </a:rPr>
              <a:t>6%</a:t>
            </a:r>
            <a:r>
              <a:rPr lang="it-IT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can be </a:t>
            </a:r>
            <a:r>
              <a:rPr lang="it-IT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used</a:t>
            </a:r>
            <a:r>
              <a:rPr lang="it-IT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it-IT" b="1" dirty="0">
                <a:solidFill>
                  <a:srgbClr val="FFC000"/>
                </a:solidFill>
                <a:effectLst/>
                <a:latin typeface="Helvetica Neue" panose="02000503000000020004" pitchFamily="2" charset="0"/>
              </a:rPr>
              <a:t>in case of need</a:t>
            </a:r>
            <a:r>
              <a:rPr lang="it-IT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, </a:t>
            </a:r>
            <a:r>
              <a:rPr lang="it-IT" b="1" dirty="0">
                <a:solidFill>
                  <a:srgbClr val="C00000"/>
                </a:solidFill>
                <a:effectLst/>
                <a:latin typeface="Helvetica Neue" panose="02000503000000020004" pitchFamily="2" charset="0"/>
              </a:rPr>
              <a:t>22% </a:t>
            </a:r>
            <a:r>
              <a:rPr lang="it-IT" b="1" dirty="0" err="1">
                <a:solidFill>
                  <a:srgbClr val="C00000"/>
                </a:solidFill>
                <a:effectLst/>
                <a:latin typeface="Helvetica Neue" panose="02000503000000020004" pitchFamily="2" charset="0"/>
              </a:rPr>
              <a:t>discarded</a:t>
            </a:r>
            <a:endParaRPr lang="it-IT" b="1" dirty="0">
              <a:solidFill>
                <a:srgbClr val="C00000"/>
              </a:solidFill>
              <a:latin typeface="Helvetica Neue" panose="02000503000000020004" pitchFamily="2" charset="0"/>
            </a:endParaRPr>
          </a:p>
          <a:p>
            <a:pPr>
              <a:buClr>
                <a:srgbClr val="FF0000"/>
              </a:buClr>
            </a:pPr>
            <a:endParaRPr lang="it-IT" b="1" dirty="0">
              <a:solidFill>
                <a:srgbClr val="C00000"/>
              </a:solidFill>
              <a:effectLst/>
              <a:latin typeface="Helvetica Neue" panose="02000503000000020004" pitchFamily="2" charset="0"/>
            </a:endParaRP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it-IT" b="1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4 new RPCs </a:t>
            </a:r>
            <a:r>
              <a:rPr lang="it-IT" b="1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already</a:t>
            </a:r>
            <a:r>
              <a:rPr lang="it-IT" b="1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it-IT" b="1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installed</a:t>
            </a:r>
            <a:r>
              <a:rPr lang="it-IT" b="1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it-IT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in the </a:t>
            </a:r>
            <a:r>
              <a:rPr lang="it-IT" b="1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ALICE</a:t>
            </a:r>
            <a:r>
              <a:rPr lang="it-IT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cavern</a:t>
            </a:r>
            <a:r>
              <a:rPr lang="it-IT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, with </a:t>
            </a:r>
            <a:r>
              <a:rPr lang="it-IT" b="1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satisfactory</a:t>
            </a:r>
            <a:r>
              <a:rPr lang="it-IT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and </a:t>
            </a:r>
            <a:r>
              <a:rPr lang="it-IT" b="1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stable performance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E7EF4DA4-4198-0752-9A9A-82BD4CB777AB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7" name="Connettore 1 6">
            <a:extLst>
              <a:ext uri="{FF2B5EF4-FFF2-40B4-BE49-F238E27FC236}">
                <a16:creationId xmlns:a16="http://schemas.microsoft.com/office/drawing/2014/main" id="{CD0D8F33-1C43-9C52-05E5-064B5C792C4A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" name="Immagine 7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D857E10E-758F-52B5-1F56-5A81408757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D6283118-77B9-BC5B-87F1-38FF44523B2E}"/>
              </a:ext>
            </a:extLst>
          </p:cNvPr>
          <p:cNvSpPr txBox="1">
            <a:spLocks/>
          </p:cNvSpPr>
          <p:nvPr/>
        </p:nvSpPr>
        <p:spPr>
          <a:xfrm>
            <a:off x="418605" y="118582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 err="1">
                <a:latin typeface="Georgia" panose="02040502050405020303" pitchFamily="18" charset="0"/>
              </a:rPr>
              <a:t>Summary</a:t>
            </a:r>
            <a:endParaRPr lang="it-IT" b="1" dirty="0">
              <a:latin typeface="Georgia" panose="02040502050405020303" pitchFamily="18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A031790-F377-62D2-A808-3BE419CFBB1E}"/>
              </a:ext>
            </a:extLst>
          </p:cNvPr>
          <p:cNvSpPr txBox="1"/>
          <p:nvPr/>
        </p:nvSpPr>
        <p:spPr>
          <a:xfrm>
            <a:off x="4183428" y="6502470"/>
            <a:ext cx="3070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RPC 2024 – Santiago de Compostela – 09/09/24</a:t>
            </a:r>
          </a:p>
        </p:txBody>
      </p:sp>
    </p:spTree>
    <p:extLst>
      <p:ext uri="{BB962C8B-B14F-4D97-AF65-F5344CB8AC3E}">
        <p14:creationId xmlns:p14="http://schemas.microsoft.com/office/powerpoint/2010/main" val="133201310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AB2750-64D0-C693-168A-DBB86438A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673" y="3167289"/>
            <a:ext cx="10515600" cy="774906"/>
          </a:xfrm>
        </p:spPr>
        <p:txBody>
          <a:bodyPr/>
          <a:lstStyle/>
          <a:p>
            <a:pPr algn="ctr"/>
            <a:r>
              <a:rPr lang="it-IT" b="1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Thank </a:t>
            </a:r>
            <a:r>
              <a:rPr lang="it-IT" b="1" dirty="0" err="1">
                <a:latin typeface="APPLE CHANCERY" panose="03020702040506060504" pitchFamily="66" charset="-79"/>
                <a:cs typeface="APPLE CHANCERY" panose="03020702040506060504" pitchFamily="66" charset="-79"/>
              </a:rPr>
              <a:t>you</a:t>
            </a:r>
            <a:r>
              <a:rPr lang="it-IT" b="1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 for your attention!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9" name="Input penna 8">
                <a:extLst>
                  <a:ext uri="{FF2B5EF4-FFF2-40B4-BE49-F238E27FC236}">
                    <a16:creationId xmlns:a16="http://schemas.microsoft.com/office/drawing/2014/main" id="{9DB7E8FA-ED5B-7E79-E64D-262438C450DB}"/>
                  </a:ext>
                </a:extLst>
              </p14:cNvPr>
              <p14:cNvContentPartPr/>
              <p14:nvPr/>
            </p14:nvContentPartPr>
            <p14:xfrm>
              <a:off x="10074940" y="2038120"/>
              <a:ext cx="893160" cy="92880"/>
            </p14:xfrm>
          </p:contentPart>
        </mc:Choice>
        <mc:Fallback xmlns="">
          <p:pic>
            <p:nvPicPr>
              <p:cNvPr id="9" name="Input penna 8">
                <a:extLst>
                  <a:ext uri="{FF2B5EF4-FFF2-40B4-BE49-F238E27FC236}">
                    <a16:creationId xmlns:a16="http://schemas.microsoft.com/office/drawing/2014/main" id="{9DB7E8FA-ED5B-7E79-E64D-262438C450D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012300" y="1975480"/>
                <a:ext cx="1018800" cy="218520"/>
              </a:xfrm>
              <a:prstGeom prst="rect">
                <a:avLst/>
              </a:prstGeom>
            </p:spPr>
          </p:pic>
        </mc:Fallback>
      </mc:AlternateContent>
      <p:pic>
        <p:nvPicPr>
          <p:cNvPr id="12" name="Immagine 11">
            <a:extLst>
              <a:ext uri="{FF2B5EF4-FFF2-40B4-BE49-F238E27FC236}">
                <a16:creationId xmlns:a16="http://schemas.microsoft.com/office/drawing/2014/main" id="{7BE40194-6FAE-2E97-7AAC-5301486991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24623" y="3377045"/>
            <a:ext cx="749300" cy="1130300"/>
          </a:xfrm>
          <a:prstGeom prst="rect">
            <a:avLst/>
          </a:prstGeom>
        </p:spPr>
      </p:pic>
      <p:cxnSp>
        <p:nvCxnSpPr>
          <p:cNvPr id="5" name="Connettore 1 4">
            <a:extLst>
              <a:ext uri="{FF2B5EF4-FFF2-40B4-BE49-F238E27FC236}">
                <a16:creationId xmlns:a16="http://schemas.microsoft.com/office/drawing/2014/main" id="{A7E4FFA3-1BDD-4B29-E90E-D9EEA1F705BE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7" name="Immagine 6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080AB4DE-0FF3-210C-2701-81D444CECA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48120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04003577-B969-0706-BF44-843D8D232CBB}"/>
              </a:ext>
            </a:extLst>
          </p:cNvPr>
          <p:cNvSpPr txBox="1"/>
          <p:nvPr/>
        </p:nvSpPr>
        <p:spPr>
          <a:xfrm>
            <a:off x="2830787" y="2916039"/>
            <a:ext cx="6530427" cy="995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867" b="1" dirty="0"/>
              <a:t>BACKUP SLIDES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13B3010F-8E10-68D8-7C21-4B5B38058C3F}"/>
              </a:ext>
            </a:extLst>
          </p:cNvPr>
          <p:cNvSpPr txBox="1"/>
          <p:nvPr/>
        </p:nvSpPr>
        <p:spPr>
          <a:xfrm>
            <a:off x="7924799" y="258249"/>
            <a:ext cx="53732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latin typeface="Georgia" panose="02040502050405020303" pitchFamily="18" charset="0"/>
              </a:rPr>
              <a:t>3</a:t>
            </a:r>
            <a:endParaRPr lang="en-GB" sz="4400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2055ED6C-D588-1CEE-369A-C706547653C2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Connettore 1 8">
            <a:extLst>
              <a:ext uri="{FF2B5EF4-FFF2-40B4-BE49-F238E27FC236}">
                <a16:creationId xmlns:a16="http://schemas.microsoft.com/office/drawing/2014/main" id="{55EDBA38-3CC9-45F9-19D2-DAAA9FCB05FB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2" name="Immagine 11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5A5E92E8-062D-C4A2-E0E8-F5C71A0F78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15" name="Titolo 1">
            <a:extLst>
              <a:ext uri="{FF2B5EF4-FFF2-40B4-BE49-F238E27FC236}">
                <a16:creationId xmlns:a16="http://schemas.microsoft.com/office/drawing/2014/main" id="{86897AF1-0891-AC1B-688A-A247E90EB785}"/>
              </a:ext>
            </a:extLst>
          </p:cNvPr>
          <p:cNvSpPr txBox="1">
            <a:spLocks/>
          </p:cNvSpPr>
          <p:nvPr/>
        </p:nvSpPr>
        <p:spPr>
          <a:xfrm>
            <a:off x="460664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Tracking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9D9EEC81-D552-68FC-59ED-E959713463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0252"/>
          <a:stretch/>
        </p:blipFill>
        <p:spPr>
          <a:xfrm>
            <a:off x="2209800" y="3770001"/>
            <a:ext cx="7772400" cy="1322012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25E1CC7E-B2C6-CC9D-9702-78DF36775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2090" y="3394709"/>
            <a:ext cx="584200" cy="57150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D3924355-E4A4-2BB1-DAB9-CDC22EE6C5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55712" y="3680459"/>
            <a:ext cx="802638" cy="57150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61C9E976-D46B-B1B7-E82D-861FCC4715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2392" y="4418755"/>
            <a:ext cx="802638" cy="571500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4D1F4B2-6782-2C4B-8F2D-CC6EC1E74843}"/>
              </a:ext>
            </a:extLst>
          </p:cNvPr>
          <p:cNvSpPr txBox="1"/>
          <p:nvPr/>
        </p:nvSpPr>
        <p:spPr>
          <a:xfrm>
            <a:off x="2209800" y="2015675"/>
            <a:ext cx="79438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For and event to be considered “valid” by the tracking algorithm, only one cluster (smaller than 3 strips) for each tracking RPC strip plane is required.</a:t>
            </a:r>
          </a:p>
          <a:p>
            <a:r>
              <a:rPr lang="en-GB" dirty="0"/>
              <a:t>Naming (x</a:t>
            </a:r>
            <a:r>
              <a:rPr lang="en-GB" baseline="-25000" dirty="0"/>
              <a:t>1</a:t>
            </a:r>
            <a:r>
              <a:rPr lang="en-GB" dirty="0"/>
              <a:t>,y</a:t>
            </a:r>
            <a:r>
              <a:rPr lang="en-GB" baseline="-25000" dirty="0"/>
              <a:t>1</a:t>
            </a:r>
            <a:r>
              <a:rPr lang="en-GB" dirty="0"/>
              <a:t>) and (x</a:t>
            </a:r>
            <a:r>
              <a:rPr lang="en-GB" baseline="-25000" dirty="0"/>
              <a:t>2</a:t>
            </a:r>
            <a:r>
              <a:rPr lang="en-GB" dirty="0"/>
              <a:t>,y</a:t>
            </a:r>
            <a:r>
              <a:rPr lang="en-GB" baseline="-25000" dirty="0"/>
              <a:t>2</a:t>
            </a:r>
            <a:r>
              <a:rPr lang="en-GB" dirty="0"/>
              <a:t>) the coordinates of the impact points on the tracking RPCs, placed at heights z</a:t>
            </a:r>
            <a:r>
              <a:rPr lang="en-GB" baseline="-25000" dirty="0"/>
              <a:t>1</a:t>
            </a:r>
            <a:r>
              <a:rPr lang="en-GB" dirty="0"/>
              <a:t> and z</a:t>
            </a:r>
            <a:r>
              <a:rPr lang="en-GB" baseline="-25000" dirty="0"/>
              <a:t>2</a:t>
            </a:r>
            <a:r>
              <a:rPr lang="en-GB" dirty="0"/>
              <a:t> respectively, (x</a:t>
            </a:r>
            <a:r>
              <a:rPr lang="en-GB" baseline="-25000" dirty="0"/>
              <a:t>test1</a:t>
            </a:r>
            <a:r>
              <a:rPr lang="en-GB" dirty="0"/>
              <a:t>, y</a:t>
            </a:r>
            <a:r>
              <a:rPr lang="en-GB" baseline="-25000" dirty="0"/>
              <a:t>test1</a:t>
            </a:r>
            <a:r>
              <a:rPr lang="en-GB" dirty="0"/>
              <a:t>) and (x</a:t>
            </a:r>
            <a:r>
              <a:rPr lang="en-GB" baseline="-25000" dirty="0"/>
              <a:t>test2</a:t>
            </a:r>
            <a:r>
              <a:rPr lang="en-GB" dirty="0"/>
              <a:t>, y</a:t>
            </a:r>
            <a:r>
              <a:rPr lang="en-GB" baseline="-25000" dirty="0"/>
              <a:t>test2</a:t>
            </a:r>
            <a:r>
              <a:rPr lang="en-GB" dirty="0"/>
              <a:t>) the coordinates of the RPCs under test, placed at heights z</a:t>
            </a:r>
            <a:r>
              <a:rPr lang="en-GB" baseline="-25000" dirty="0"/>
              <a:t>test1</a:t>
            </a:r>
            <a:r>
              <a:rPr lang="en-GB" dirty="0"/>
              <a:t> and z</a:t>
            </a:r>
            <a:r>
              <a:rPr lang="en-GB" baseline="-25000" dirty="0"/>
              <a:t>test2 </a:t>
            </a:r>
            <a:r>
              <a:rPr lang="en-GB" dirty="0"/>
              <a:t>respectively, it is possible to calculate expected impact point coordinates as:</a:t>
            </a:r>
          </a:p>
        </p:txBody>
      </p:sp>
    </p:spTree>
    <p:extLst>
      <p:ext uri="{BB962C8B-B14F-4D97-AF65-F5344CB8AC3E}">
        <p14:creationId xmlns:p14="http://schemas.microsoft.com/office/powerpoint/2010/main" val="219648899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2F2CBC75-0A9A-94EC-6EEC-2FCB4F6873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1363"/>
          <a:stretch/>
        </p:blipFill>
        <p:spPr>
          <a:xfrm>
            <a:off x="3282950" y="1981200"/>
            <a:ext cx="5626100" cy="1697905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5863B3DB-33E3-9B3F-318A-9A063DEC040E}"/>
              </a:ext>
            </a:extLst>
          </p:cNvPr>
          <p:cNvSpPr txBox="1"/>
          <p:nvPr/>
        </p:nvSpPr>
        <p:spPr>
          <a:xfrm>
            <a:off x="3422725" y="3861995"/>
            <a:ext cx="53465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Where N</a:t>
            </a:r>
            <a:r>
              <a:rPr lang="en-GB" baseline="-25000" dirty="0"/>
              <a:t>C</a:t>
            </a:r>
            <a:r>
              <a:rPr lang="en-GB" dirty="0"/>
              <a:t> is the number of cosmic rays crossing the same cell and N</a:t>
            </a:r>
            <a:r>
              <a:rPr lang="en-GB" baseline="-25000" dirty="0"/>
              <a:t>E</a:t>
            </a:r>
            <a:r>
              <a:rPr lang="en-GB" dirty="0"/>
              <a:t> is the number of cosmic rays detected by the RPC under test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1D0A8573-4828-3277-2FDD-79A885E53338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0" name="Connettore 1 9">
            <a:extLst>
              <a:ext uri="{FF2B5EF4-FFF2-40B4-BE49-F238E27FC236}">
                <a16:creationId xmlns:a16="http://schemas.microsoft.com/office/drawing/2014/main" id="{4DDAE0B4-2D86-1D5A-DBE0-6925CDD038DB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Immagine 10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88412394-88A9-DF25-C6A6-D6844C6939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D9362EAA-44DE-C7CC-0932-4CF469EFE339}"/>
              </a:ext>
            </a:extLst>
          </p:cNvPr>
          <p:cNvSpPr txBox="1">
            <a:spLocks/>
          </p:cNvSpPr>
          <p:nvPr/>
        </p:nvSpPr>
        <p:spPr>
          <a:xfrm>
            <a:off x="460664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Efficiency</a:t>
            </a:r>
          </a:p>
        </p:txBody>
      </p:sp>
    </p:spTree>
    <p:extLst>
      <p:ext uri="{BB962C8B-B14F-4D97-AF65-F5344CB8AC3E}">
        <p14:creationId xmlns:p14="http://schemas.microsoft.com/office/powerpoint/2010/main" val="81747403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AD749978-9C63-1C6A-F628-0295BF570A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950" y="2520950"/>
            <a:ext cx="7658100" cy="1816100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E2212190-7D55-73C8-4195-980D29EC7449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" name="Connettore 1 4">
            <a:extLst>
              <a:ext uri="{FF2B5EF4-FFF2-40B4-BE49-F238E27FC236}">
                <a16:creationId xmlns:a16="http://schemas.microsoft.com/office/drawing/2014/main" id="{CEDB8BF2-84BB-98D2-C4C5-857EBEB6621C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6" name="Immagine 5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D711D5EB-9AF3-E51B-BC51-79A1E22BF0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7" name="Titolo 1">
            <a:extLst>
              <a:ext uri="{FF2B5EF4-FFF2-40B4-BE49-F238E27FC236}">
                <a16:creationId xmlns:a16="http://schemas.microsoft.com/office/drawing/2014/main" id="{FFF3AE1F-8D62-094A-3A45-4D35C86F182A}"/>
              </a:ext>
            </a:extLst>
          </p:cNvPr>
          <p:cNvSpPr txBox="1">
            <a:spLocks/>
          </p:cNvSpPr>
          <p:nvPr/>
        </p:nvSpPr>
        <p:spPr>
          <a:xfrm>
            <a:off x="460664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P-T </a:t>
            </a:r>
            <a:r>
              <a:rPr lang="it-IT" b="1" dirty="0" err="1">
                <a:latin typeface="Georgia" panose="02040502050405020303" pitchFamily="18" charset="0"/>
              </a:rPr>
              <a:t>correction</a:t>
            </a:r>
            <a:endParaRPr lang="it-IT" b="1" dirty="0">
              <a:latin typeface="Georgia" panose="02040502050405020303" pitchFamily="18" charset="0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FCFC38A2-3A11-A1FB-130E-EC451BEE57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2450" y="4013200"/>
            <a:ext cx="977900" cy="8890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CCC6E139-7F44-95A6-40E9-9B8C72A590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7150" y="2218690"/>
            <a:ext cx="9779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706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161CEEA-6F3A-560E-3490-4F636ABCF3DE}"/>
              </a:ext>
            </a:extLst>
          </p:cNvPr>
          <p:cNvSpPr txBox="1"/>
          <p:nvPr/>
        </p:nvSpPr>
        <p:spPr>
          <a:xfrm>
            <a:off x="127534" y="5292545"/>
            <a:ext cx="2346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Takes data in: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it-IT" b="1" dirty="0"/>
              <a:t>Pb-Pb</a:t>
            </a:r>
            <a:r>
              <a:rPr lang="it-IT" dirty="0"/>
              <a:t> collisions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it-IT" b="1" dirty="0"/>
              <a:t>pp</a:t>
            </a:r>
            <a:r>
              <a:rPr lang="it-IT" dirty="0"/>
              <a:t> collisions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it-IT" b="1" dirty="0"/>
              <a:t>p-Pb</a:t>
            </a:r>
            <a:r>
              <a:rPr lang="it-IT" dirty="0"/>
              <a:t> collisions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13B3010F-8E10-68D8-7C21-4B5B38058C3F}"/>
              </a:ext>
            </a:extLst>
          </p:cNvPr>
          <p:cNvSpPr txBox="1"/>
          <p:nvPr/>
        </p:nvSpPr>
        <p:spPr>
          <a:xfrm>
            <a:off x="7924799" y="258249"/>
            <a:ext cx="53732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latin typeface="Georgia" panose="02040502050405020303" pitchFamily="18" charset="0"/>
              </a:rPr>
              <a:t>3</a:t>
            </a:r>
            <a:endParaRPr lang="en-GB" sz="4400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2055ED6C-D588-1CEE-369A-C706547653C2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Connettore 1 8">
            <a:extLst>
              <a:ext uri="{FF2B5EF4-FFF2-40B4-BE49-F238E27FC236}">
                <a16:creationId xmlns:a16="http://schemas.microsoft.com/office/drawing/2014/main" id="{55EDBA38-3CC9-45F9-19D2-DAAA9FCB05FB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2" name="Immagine 11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5A5E92E8-062D-C4A2-E0E8-F5C71A0F78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15" name="Titolo 1">
            <a:extLst>
              <a:ext uri="{FF2B5EF4-FFF2-40B4-BE49-F238E27FC236}">
                <a16:creationId xmlns:a16="http://schemas.microsoft.com/office/drawing/2014/main" id="{86897AF1-0891-AC1B-688A-A247E90EB785}"/>
              </a:ext>
            </a:extLst>
          </p:cNvPr>
          <p:cNvSpPr txBox="1">
            <a:spLocks/>
          </p:cNvSpPr>
          <p:nvPr/>
        </p:nvSpPr>
        <p:spPr>
          <a:xfrm>
            <a:off x="460664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ALICE experiment </a:t>
            </a:r>
            <a:r>
              <a:rPr lang="it-IT" b="1" dirty="0" err="1">
                <a:latin typeface="Georgia" panose="02040502050405020303" pitchFamily="18" charset="0"/>
              </a:rPr>
              <a:t>during</a:t>
            </a:r>
            <a:r>
              <a:rPr lang="it-IT" b="1" dirty="0">
                <a:latin typeface="Georgia" panose="02040502050405020303" pitchFamily="18" charset="0"/>
              </a:rPr>
              <a:t> the LHC RUN 3</a:t>
            </a:r>
          </a:p>
        </p:txBody>
      </p:sp>
      <p:pic>
        <p:nvPicPr>
          <p:cNvPr id="22" name="Immagine 21">
            <a:extLst>
              <a:ext uri="{FF2B5EF4-FFF2-40B4-BE49-F238E27FC236}">
                <a16:creationId xmlns:a16="http://schemas.microsoft.com/office/drawing/2014/main" id="{2482443D-DA1E-66DE-751C-C806D7580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5481" y="1922773"/>
            <a:ext cx="9700503" cy="4385435"/>
          </a:xfrm>
          <a:prstGeom prst="rect">
            <a:avLst/>
          </a:prstGeom>
        </p:spPr>
      </p:pic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6BA138C8-E874-E823-7168-28972516B37C}"/>
              </a:ext>
            </a:extLst>
          </p:cNvPr>
          <p:cNvSpPr txBox="1"/>
          <p:nvPr/>
        </p:nvSpPr>
        <p:spPr>
          <a:xfrm>
            <a:off x="127534" y="999443"/>
            <a:ext cx="112252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en-GB" sz="2000" dirty="0"/>
              <a:t>Study of the </a:t>
            </a:r>
            <a:r>
              <a:rPr lang="en-GB" sz="2000" b="1" dirty="0"/>
              <a:t>Quark-Gluon Plasma </a:t>
            </a:r>
            <a:r>
              <a:rPr lang="en-GB" sz="2000" dirty="0"/>
              <a:t>properties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en-GB" sz="2000" dirty="0"/>
              <a:t>To detect </a:t>
            </a:r>
            <a:r>
              <a:rPr lang="en-GB" sz="2000" b="1" dirty="0"/>
              <a:t>heavy quarkonia </a:t>
            </a:r>
            <a:r>
              <a:rPr lang="en-GB" sz="2000" dirty="0"/>
              <a:t>muonic decays               </a:t>
            </a:r>
            <a:r>
              <a:rPr lang="en-GB" sz="2000" b="1" dirty="0"/>
              <a:t>Muon Spectrometer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en-GB" sz="2000" dirty="0"/>
              <a:t>To </a:t>
            </a:r>
            <a:r>
              <a:rPr lang="en-GB" sz="2000" b="1" dirty="0"/>
              <a:t>identify muons               </a:t>
            </a:r>
            <a:r>
              <a:rPr lang="en-GB" sz="2000" dirty="0"/>
              <a:t> </a:t>
            </a:r>
            <a:r>
              <a:rPr lang="en-GB" sz="2000" b="1" dirty="0"/>
              <a:t>M</a:t>
            </a:r>
            <a:r>
              <a:rPr lang="en-GB" sz="2000" dirty="0"/>
              <a:t>uon </a:t>
            </a:r>
            <a:r>
              <a:rPr lang="en-GB" sz="2000" b="1" dirty="0"/>
              <a:t>ID</a:t>
            </a:r>
            <a:r>
              <a:rPr lang="en-GB" sz="2000" dirty="0"/>
              <a:t>entifier</a:t>
            </a:r>
          </a:p>
        </p:txBody>
      </p: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C9AF5A9D-8B0B-62A0-A95C-A783EA542A5F}"/>
              </a:ext>
            </a:extLst>
          </p:cNvPr>
          <p:cNvCxnSpPr>
            <a:cxnSpLocks/>
          </p:cNvCxnSpPr>
          <p:nvPr/>
        </p:nvCxnSpPr>
        <p:spPr>
          <a:xfrm>
            <a:off x="5225265" y="1522051"/>
            <a:ext cx="677824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9405D9C4-F782-799D-2C1F-84942AD75C04}"/>
              </a:ext>
            </a:extLst>
          </p:cNvPr>
          <p:cNvCxnSpPr>
            <a:cxnSpLocks/>
          </p:cNvCxnSpPr>
          <p:nvPr/>
        </p:nvCxnSpPr>
        <p:spPr>
          <a:xfrm>
            <a:off x="2597811" y="1817226"/>
            <a:ext cx="700974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64BE656A-57E2-9023-1B47-EE072B8364EF}"/>
              </a:ext>
            </a:extLst>
          </p:cNvPr>
          <p:cNvSpPr txBox="1"/>
          <p:nvPr/>
        </p:nvSpPr>
        <p:spPr>
          <a:xfrm>
            <a:off x="11558493" y="645209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1/25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ACA15D3-1EB2-580B-98F6-5E0D185A9894}"/>
              </a:ext>
            </a:extLst>
          </p:cNvPr>
          <p:cNvSpPr txBox="1"/>
          <p:nvPr/>
        </p:nvSpPr>
        <p:spPr>
          <a:xfrm>
            <a:off x="4183428" y="6502470"/>
            <a:ext cx="3070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RPC 2024 – Santiago de Compostela – 09/09/24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F32A5B2A-4700-89A6-7999-537D0C6179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098"/>
          <a:stretch/>
        </p:blipFill>
        <p:spPr>
          <a:xfrm>
            <a:off x="9448210" y="1191152"/>
            <a:ext cx="2595779" cy="5357878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6F4F148A-8072-BA1E-4C9F-80C27E913F33}"/>
              </a:ext>
            </a:extLst>
          </p:cNvPr>
          <p:cNvSpPr txBox="1"/>
          <p:nvPr/>
        </p:nvSpPr>
        <p:spPr>
          <a:xfrm>
            <a:off x="4683127" y="6215875"/>
            <a:ext cx="26729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Sketch of the ALICE detector @ CERN</a:t>
            </a:r>
          </a:p>
        </p:txBody>
      </p:sp>
    </p:spTree>
    <p:extLst>
      <p:ext uri="{BB962C8B-B14F-4D97-AF65-F5344CB8AC3E}">
        <p14:creationId xmlns:p14="http://schemas.microsoft.com/office/powerpoint/2010/main" val="383521503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13B3010F-8E10-68D8-7C21-4B5B38058C3F}"/>
              </a:ext>
            </a:extLst>
          </p:cNvPr>
          <p:cNvSpPr txBox="1"/>
          <p:nvPr/>
        </p:nvSpPr>
        <p:spPr>
          <a:xfrm>
            <a:off x="7924799" y="258249"/>
            <a:ext cx="53732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latin typeface="Georgia" panose="02040502050405020303" pitchFamily="18" charset="0"/>
              </a:rPr>
              <a:t>3</a:t>
            </a:r>
            <a:endParaRPr lang="en-GB" sz="4400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2055ED6C-D588-1CEE-369A-C706547653C2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Connettore 1 8">
            <a:extLst>
              <a:ext uri="{FF2B5EF4-FFF2-40B4-BE49-F238E27FC236}">
                <a16:creationId xmlns:a16="http://schemas.microsoft.com/office/drawing/2014/main" id="{55EDBA38-3CC9-45F9-19D2-DAAA9FCB05FB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2" name="Immagine 11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5A5E92E8-062D-C4A2-E0E8-F5C71A0F78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15" name="Titolo 1">
            <a:extLst>
              <a:ext uri="{FF2B5EF4-FFF2-40B4-BE49-F238E27FC236}">
                <a16:creationId xmlns:a16="http://schemas.microsoft.com/office/drawing/2014/main" id="{86897AF1-0891-AC1B-688A-A247E90EB785}"/>
              </a:ext>
            </a:extLst>
          </p:cNvPr>
          <p:cNvSpPr txBox="1">
            <a:spLocks/>
          </p:cNvSpPr>
          <p:nvPr/>
        </p:nvSpPr>
        <p:spPr>
          <a:xfrm>
            <a:off x="460664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MID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C1B369B2-1229-9843-08B0-56E43FB233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6150" y="1165762"/>
            <a:ext cx="7759700" cy="455930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D2349C75-3245-BB81-708E-903C7A3146D2}"/>
              </a:ext>
            </a:extLst>
          </p:cNvPr>
          <p:cNvSpPr txBox="1"/>
          <p:nvPr/>
        </p:nvSpPr>
        <p:spPr>
          <a:xfrm>
            <a:off x="2451098" y="5725062"/>
            <a:ext cx="7524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err="1">
                <a:effectLst/>
                <a:latin typeface="SFSS1200"/>
              </a:rPr>
              <a:t>Scheme</a:t>
            </a:r>
            <a:r>
              <a:rPr lang="it-IT" sz="1800" dirty="0">
                <a:effectLst/>
                <a:latin typeface="SFSS1200"/>
              </a:rPr>
              <a:t> of the layout of the front-end electronics with different strips pitches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0599471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5863B3DB-33E3-9B3F-318A-9A063DEC040E}"/>
                  </a:ext>
                </a:extLst>
              </p:cNvPr>
              <p:cNvSpPr txBox="1"/>
              <p:nvPr/>
            </p:nvSpPr>
            <p:spPr>
              <a:xfrm>
                <a:off x="1992508" y="2267656"/>
                <a:ext cx="6494999" cy="23744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/>
                  <a:t>For each signal the charge released in the gap in streamer mode ~ 500 </a:t>
                </a:r>
                <a:r>
                  <a:rPr lang="en-GB" sz="2000" dirty="0" err="1"/>
                  <a:t>pC</a:t>
                </a:r>
                <a:endParaRPr lang="en-GB" sz="2000" dirty="0"/>
              </a:p>
              <a:p>
                <a:r>
                  <a:rPr lang="en-GB" sz="2000" dirty="0"/>
                  <a:t>Average cosmic rate ~ 100 #/m</a:t>
                </a:r>
                <a:r>
                  <a:rPr lang="en-GB" sz="2000" baseline="30000" dirty="0"/>
                  <a:t>2</a:t>
                </a:r>
                <a:r>
                  <a:rPr lang="en-GB" sz="2000" dirty="0"/>
                  <a:t>s </a:t>
                </a:r>
              </a:p>
              <a:p>
                <a:r>
                  <a:rPr lang="en-GB" sz="2000" dirty="0"/>
                  <a:t>So the average current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 dirty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GB" sz="2000" i="1" baseline="-25000" dirty="0" err="1">
                            <a:latin typeface="Cambria Math" panose="02040503050406030204" pitchFamily="18" charset="0"/>
                          </a:rPr>
                          <m:t>𝑐𝑜𝑠𝑚𝑖𝑐</m:t>
                        </m:r>
                      </m:num>
                      <m:den>
                        <m:r>
                          <a:rPr lang="it-IT" sz="20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den>
                    </m:f>
                  </m:oMath>
                </a14:m>
                <a:r>
                  <a:rPr lang="en-GB" sz="2000" dirty="0"/>
                  <a:t> ~ 50 nA/m</a:t>
                </a:r>
                <a:r>
                  <a:rPr lang="en-GB" sz="2000" baseline="30000" dirty="0"/>
                  <a:t>2</a:t>
                </a:r>
              </a:p>
              <a:p>
                <a:r>
                  <a:rPr lang="en-GB" sz="2000" dirty="0"/>
                  <a:t>If we consider 100% efficiency and we multiply for the area</a:t>
                </a:r>
              </a:p>
              <a:p>
                <a:r>
                  <a:rPr lang="en-GB" sz="2000" dirty="0" err="1"/>
                  <a:t>I</a:t>
                </a:r>
                <a:r>
                  <a:rPr lang="en-GB" sz="2000" baseline="-25000" dirty="0" err="1"/>
                  <a:t>cosmic</a:t>
                </a:r>
                <a:r>
                  <a:rPr lang="en-GB" sz="2000" dirty="0"/>
                  <a:t> = 50*2.7 ~ 100 nA = 0.1 µA</a:t>
                </a:r>
              </a:p>
            </p:txBody>
          </p:sp>
        </mc:Choice>
        <mc:Fallback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5863B3DB-33E3-9B3F-318A-9A063DEC04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2508" y="2267656"/>
                <a:ext cx="6494999" cy="2374433"/>
              </a:xfrm>
              <a:prstGeom prst="rect">
                <a:avLst/>
              </a:prstGeom>
              <a:blipFill>
                <a:blip r:embed="rId2"/>
                <a:stretch>
                  <a:fillRect l="-975" t="-1596" r="-975" b="-37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ttangolo 8">
            <a:extLst>
              <a:ext uri="{FF2B5EF4-FFF2-40B4-BE49-F238E27FC236}">
                <a16:creationId xmlns:a16="http://schemas.microsoft.com/office/drawing/2014/main" id="{1D0A8573-4828-3277-2FDD-79A885E53338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0" name="Connettore 1 9">
            <a:extLst>
              <a:ext uri="{FF2B5EF4-FFF2-40B4-BE49-F238E27FC236}">
                <a16:creationId xmlns:a16="http://schemas.microsoft.com/office/drawing/2014/main" id="{4DDAE0B4-2D86-1D5A-DBE0-6925CDD038DB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Immagine 10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88412394-88A9-DF25-C6A6-D6844C6939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D9362EAA-44DE-C7CC-0932-4CF469EFE339}"/>
              </a:ext>
            </a:extLst>
          </p:cNvPr>
          <p:cNvSpPr txBox="1">
            <a:spLocks/>
          </p:cNvSpPr>
          <p:nvPr/>
        </p:nvSpPr>
        <p:spPr>
          <a:xfrm>
            <a:off x="460664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Dark current</a:t>
            </a:r>
          </a:p>
        </p:txBody>
      </p:sp>
    </p:spTree>
    <p:extLst>
      <p:ext uri="{BB962C8B-B14F-4D97-AF65-F5344CB8AC3E}">
        <p14:creationId xmlns:p14="http://schemas.microsoft.com/office/powerpoint/2010/main" val="45386623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13B3010F-8E10-68D8-7C21-4B5B38058C3F}"/>
              </a:ext>
            </a:extLst>
          </p:cNvPr>
          <p:cNvSpPr txBox="1"/>
          <p:nvPr/>
        </p:nvSpPr>
        <p:spPr>
          <a:xfrm>
            <a:off x="7924799" y="258249"/>
            <a:ext cx="53732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latin typeface="Georgia" panose="02040502050405020303" pitchFamily="18" charset="0"/>
              </a:rPr>
              <a:t>3</a:t>
            </a:r>
            <a:endParaRPr lang="en-GB" sz="4400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2055ED6C-D588-1CEE-369A-C706547653C2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Connettore 1 8">
            <a:extLst>
              <a:ext uri="{FF2B5EF4-FFF2-40B4-BE49-F238E27FC236}">
                <a16:creationId xmlns:a16="http://schemas.microsoft.com/office/drawing/2014/main" id="{55EDBA38-3CC9-45F9-19D2-DAAA9FCB05FB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2" name="Immagine 11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5A5E92E8-062D-C4A2-E0E8-F5C71A0F78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15" name="Titolo 1">
            <a:extLst>
              <a:ext uri="{FF2B5EF4-FFF2-40B4-BE49-F238E27FC236}">
                <a16:creationId xmlns:a16="http://schemas.microsoft.com/office/drawing/2014/main" id="{86897AF1-0891-AC1B-688A-A247E90EB785}"/>
              </a:ext>
            </a:extLst>
          </p:cNvPr>
          <p:cNvSpPr txBox="1">
            <a:spLocks/>
          </p:cNvSpPr>
          <p:nvPr/>
        </p:nvSpPr>
        <p:spPr>
          <a:xfrm>
            <a:off x="460664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Front-end electronics</a:t>
            </a:r>
          </a:p>
        </p:txBody>
      </p:sp>
      <p:pic>
        <p:nvPicPr>
          <p:cNvPr id="2" name="Immagine 1" descr="Immagine che contiene circuito, Componente elettrico, Componente di circuito, Componente di circuito passivo&#10;&#10;Descrizione generata automaticamente">
            <a:extLst>
              <a:ext uri="{FF2B5EF4-FFF2-40B4-BE49-F238E27FC236}">
                <a16:creationId xmlns:a16="http://schemas.microsoft.com/office/drawing/2014/main" id="{F38FDC33-1AD3-C5CA-EEDC-4FE17B0AC1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664" y="1713054"/>
            <a:ext cx="4627849" cy="2891561"/>
          </a:xfrm>
          <a:prstGeom prst="rect">
            <a:avLst/>
          </a:prstGeom>
        </p:spPr>
      </p:pic>
      <p:pic>
        <p:nvPicPr>
          <p:cNvPr id="4" name="Immagine 3" descr="Immagine che contiene elettronica, testo, Componente elettrico, circuito&#10;&#10;Descrizione generata automaticamente">
            <a:extLst>
              <a:ext uri="{FF2B5EF4-FFF2-40B4-BE49-F238E27FC236}">
                <a16:creationId xmlns:a16="http://schemas.microsoft.com/office/drawing/2014/main" id="{12ED3004-1442-F0C6-089F-4295436756F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99" t="12722" r="6455"/>
          <a:stretch/>
        </p:blipFill>
        <p:spPr>
          <a:xfrm>
            <a:off x="6314501" y="935142"/>
            <a:ext cx="5592462" cy="2316224"/>
          </a:xfrm>
          <a:prstGeom prst="rect">
            <a:avLst/>
          </a:prstGeom>
        </p:spPr>
      </p:pic>
      <p:pic>
        <p:nvPicPr>
          <p:cNvPr id="5" name="Immagine 4" descr="Immagine che contiene elettronica, circuito, Componente elettrico, Ingegneria elettronica&#10;&#10;Descrizione generata automaticamente">
            <a:extLst>
              <a:ext uri="{FF2B5EF4-FFF2-40B4-BE49-F238E27FC236}">
                <a16:creationId xmlns:a16="http://schemas.microsoft.com/office/drawing/2014/main" id="{1DB0035E-D8EC-E173-DFD3-27EAD4CA765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046" t="3328" r="12582" b="8494"/>
          <a:stretch/>
        </p:blipFill>
        <p:spPr>
          <a:xfrm>
            <a:off x="7343460" y="3193559"/>
            <a:ext cx="3632804" cy="1568373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8C1CFCB8-BAD0-228E-3D76-DB57628E18D5}"/>
              </a:ext>
            </a:extLst>
          </p:cNvPr>
          <p:cNvSpPr txBox="1"/>
          <p:nvPr/>
        </p:nvSpPr>
        <p:spPr>
          <a:xfrm>
            <a:off x="297555" y="4644360"/>
            <a:ext cx="60661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FFC000"/>
                </a:solidFill>
              </a:rPr>
              <a:t>Old electronics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Signal discriminator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b="1" dirty="0"/>
              <a:t>Threshold</a:t>
            </a:r>
            <a:r>
              <a:rPr lang="en-GB" sz="1600" dirty="0"/>
              <a:t>: internal (~ </a:t>
            </a:r>
            <a:r>
              <a:rPr lang="en-GB" sz="1600" b="1" dirty="0"/>
              <a:t>80 mV</a:t>
            </a:r>
            <a:r>
              <a:rPr lang="en-GB" sz="1600" dirty="0"/>
              <a:t>)</a:t>
            </a:r>
          </a:p>
          <a:p>
            <a:pPr marL="342900" indent="-34290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No preamplification stage is present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59DDAB3-B6D5-190D-444B-02D52AA19E68}"/>
              </a:ext>
            </a:extLst>
          </p:cNvPr>
          <p:cNvSpPr txBox="1"/>
          <p:nvPr/>
        </p:nvSpPr>
        <p:spPr>
          <a:xfrm>
            <a:off x="6563968" y="4795897"/>
            <a:ext cx="519178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b="1" dirty="0"/>
              <a:t>FEERIC</a:t>
            </a:r>
            <a:r>
              <a:rPr lang="en-GB" sz="1600" dirty="0"/>
              <a:t> (</a:t>
            </a:r>
            <a:r>
              <a:rPr lang="en-GB" sz="1600" b="1" dirty="0"/>
              <a:t>Front End </a:t>
            </a:r>
            <a:r>
              <a:rPr lang="it-IT" sz="1600" b="1" dirty="0">
                <a:effectLst/>
              </a:rPr>
              <a:t>Electronics Rapid Integrated Circuit</a:t>
            </a:r>
            <a:r>
              <a:rPr lang="it-IT" sz="1600" dirty="0">
                <a:effectLst/>
              </a:rPr>
              <a:t>), </a:t>
            </a:r>
            <a:r>
              <a:rPr lang="it-IT" sz="1600" dirty="0"/>
              <a:t>signal discriminator, </a:t>
            </a:r>
            <a:r>
              <a:rPr lang="it-IT" sz="1600" b="1" dirty="0">
                <a:solidFill>
                  <a:srgbClr val="92D050"/>
                </a:solidFill>
              </a:rPr>
              <a:t>new electronics</a:t>
            </a:r>
            <a:endParaRPr lang="en-GB" sz="1600" b="1" dirty="0">
              <a:solidFill>
                <a:srgbClr val="92D050"/>
              </a:solidFill>
            </a:endParaRPr>
          </a:p>
          <a:p>
            <a:pPr marL="28575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Has a </a:t>
            </a:r>
            <a:r>
              <a:rPr lang="en-GB" sz="1600" b="1" dirty="0"/>
              <a:t>preamplification stage </a:t>
            </a:r>
            <a:r>
              <a:rPr lang="en-GB" sz="1600" dirty="0"/>
              <a:t>of the analogue signal to work with lower gain signal -&gt; slow down RPC ageing and improve rate capability</a:t>
            </a:r>
          </a:p>
          <a:p>
            <a:pPr marL="28575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600" dirty="0"/>
              <a:t>The </a:t>
            </a:r>
            <a:r>
              <a:rPr lang="it-IT" sz="1600" dirty="0" err="1"/>
              <a:t>requested</a:t>
            </a:r>
            <a:r>
              <a:rPr lang="it-IT" sz="1600" dirty="0"/>
              <a:t> </a:t>
            </a:r>
            <a:r>
              <a:rPr lang="it-IT" sz="1600" dirty="0" err="1"/>
              <a:t>dynamic</a:t>
            </a:r>
            <a:r>
              <a:rPr lang="it-IT" sz="1600" dirty="0"/>
              <a:t> range is from 20 </a:t>
            </a:r>
            <a:r>
              <a:rPr lang="it-IT" sz="1600" dirty="0" err="1"/>
              <a:t>fC</a:t>
            </a:r>
            <a:r>
              <a:rPr lang="it-IT" sz="1600" dirty="0"/>
              <a:t> to 3 </a:t>
            </a:r>
            <a:r>
              <a:rPr lang="it-IT" sz="1600" dirty="0" err="1"/>
              <a:t>pC</a:t>
            </a:r>
            <a:r>
              <a:rPr lang="it-IT" sz="1600" dirty="0"/>
              <a:t>, </a:t>
            </a:r>
            <a:r>
              <a:rPr lang="it-IT" sz="1600" dirty="0" err="1"/>
              <a:t>while</a:t>
            </a:r>
            <a:r>
              <a:rPr lang="it-IT" sz="1600" dirty="0"/>
              <a:t> the </a:t>
            </a:r>
            <a:r>
              <a:rPr lang="it-IT" sz="1600" dirty="0" err="1"/>
              <a:t>expected</a:t>
            </a:r>
            <a:r>
              <a:rPr lang="it-IT" sz="1600" dirty="0"/>
              <a:t> </a:t>
            </a:r>
            <a:r>
              <a:rPr lang="it-IT" sz="1600" dirty="0" err="1"/>
              <a:t>mean</a:t>
            </a:r>
            <a:r>
              <a:rPr lang="it-IT" sz="1600" dirty="0"/>
              <a:t> </a:t>
            </a:r>
            <a:r>
              <a:rPr lang="it-IT" sz="1600" dirty="0" err="1"/>
              <a:t>charge</a:t>
            </a:r>
            <a:r>
              <a:rPr lang="it-IT" sz="1600" dirty="0"/>
              <a:t> at the working point is </a:t>
            </a:r>
            <a:r>
              <a:rPr lang="it-IT" sz="1600" dirty="0" err="1"/>
              <a:t>rather</a:t>
            </a:r>
            <a:r>
              <a:rPr lang="it-IT" sz="1600" dirty="0"/>
              <a:t> 100 </a:t>
            </a:r>
            <a:r>
              <a:rPr lang="it-IT" sz="1600" dirty="0" err="1"/>
              <a:t>fC</a:t>
            </a:r>
            <a:endParaRPr lang="en-GB" sz="16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CCEE8AE-4EE3-731A-CA87-12A929024863}"/>
              </a:ext>
            </a:extLst>
          </p:cNvPr>
          <p:cNvSpPr txBox="1"/>
          <p:nvPr/>
        </p:nvSpPr>
        <p:spPr>
          <a:xfrm>
            <a:off x="210458" y="1012390"/>
            <a:ext cx="6240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en-GB" dirty="0"/>
              <a:t>Differences between the </a:t>
            </a:r>
            <a:r>
              <a:rPr lang="en-GB" b="1" dirty="0">
                <a:solidFill>
                  <a:srgbClr val="FFC000"/>
                </a:solidFill>
              </a:rPr>
              <a:t>old electronics </a:t>
            </a:r>
            <a:r>
              <a:rPr lang="en-GB" dirty="0"/>
              <a:t>and the </a:t>
            </a:r>
            <a:r>
              <a:rPr lang="en-GB" b="1" dirty="0">
                <a:solidFill>
                  <a:srgbClr val="92D050"/>
                </a:solidFill>
              </a:rPr>
              <a:t>new one</a:t>
            </a:r>
          </a:p>
        </p:txBody>
      </p: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C41D1562-CE49-E666-A771-E1FBF950358B}"/>
              </a:ext>
            </a:extLst>
          </p:cNvPr>
          <p:cNvCxnSpPr>
            <a:cxnSpLocks/>
          </p:cNvCxnSpPr>
          <p:nvPr/>
        </p:nvCxnSpPr>
        <p:spPr>
          <a:xfrm>
            <a:off x="3509319" y="1287479"/>
            <a:ext cx="0" cy="425575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811DDEE0-2C3E-F3E7-9BB4-D3D474584541}"/>
              </a:ext>
            </a:extLst>
          </p:cNvPr>
          <p:cNvCxnSpPr>
            <a:cxnSpLocks/>
          </p:cNvCxnSpPr>
          <p:nvPr/>
        </p:nvCxnSpPr>
        <p:spPr>
          <a:xfrm>
            <a:off x="6178513" y="1287479"/>
            <a:ext cx="1074986" cy="425575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634907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087C1AD4-6789-B1C1-E5F0-6B73B066A89E}"/>
              </a:ext>
            </a:extLst>
          </p:cNvPr>
          <p:cNvSpPr txBox="1"/>
          <p:nvPr/>
        </p:nvSpPr>
        <p:spPr>
          <a:xfrm>
            <a:off x="269841" y="938148"/>
            <a:ext cx="1108296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>
                <a:effectLst/>
                <a:latin typeface="SFSS1200"/>
              </a:rPr>
              <a:t>Due to the </a:t>
            </a:r>
            <a:r>
              <a:rPr lang="it-IT" sz="1800" dirty="0" err="1">
                <a:effectLst/>
                <a:latin typeface="SFSS1200"/>
              </a:rPr>
              <a:t>exposure</a:t>
            </a:r>
            <a:r>
              <a:rPr lang="it-IT" sz="1800" dirty="0">
                <a:effectLst/>
                <a:latin typeface="SFSS1200"/>
              </a:rPr>
              <a:t> of the detector to high hit rates, the </a:t>
            </a:r>
            <a:r>
              <a:rPr lang="it-IT" sz="1800" dirty="0" err="1">
                <a:effectLst/>
                <a:latin typeface="SFSS1200"/>
              </a:rPr>
              <a:t>charge</a:t>
            </a:r>
            <a:r>
              <a:rPr lang="it-IT" sz="1800" dirty="0">
                <a:effectLst/>
                <a:latin typeface="SFSS1200"/>
              </a:rPr>
              <a:t> </a:t>
            </a:r>
            <a:r>
              <a:rPr lang="it-IT" sz="1800" dirty="0" err="1">
                <a:effectLst/>
                <a:latin typeface="SFSS1200"/>
              </a:rPr>
              <a:t>released</a:t>
            </a:r>
            <a:r>
              <a:rPr lang="it-IT" sz="1800" dirty="0">
                <a:effectLst/>
                <a:latin typeface="SFSS1200"/>
              </a:rPr>
              <a:t> in the gas gap </a:t>
            </a:r>
            <a:r>
              <a:rPr lang="it-IT" sz="1800" dirty="0" err="1">
                <a:effectLst/>
                <a:latin typeface="SFSS1200"/>
              </a:rPr>
              <a:t>during</a:t>
            </a:r>
            <a:r>
              <a:rPr lang="it-IT" sz="1800" dirty="0">
                <a:effectLst/>
                <a:latin typeface="SFSS1200"/>
              </a:rPr>
              <a:t> </a:t>
            </a:r>
            <a:r>
              <a:rPr lang="it-IT" sz="1800" dirty="0" err="1">
                <a:effectLst/>
                <a:latin typeface="SFSS1200"/>
              </a:rPr>
              <a:t>irradiation</a:t>
            </a:r>
            <a:r>
              <a:rPr lang="it-IT" sz="1800" dirty="0">
                <a:effectLst/>
                <a:latin typeface="SFSS1200"/>
              </a:rPr>
              <a:t> at </a:t>
            </a:r>
            <a:r>
              <a:rPr lang="it-IT" sz="1800" dirty="0" err="1">
                <a:effectLst/>
                <a:latin typeface="SFSS1200"/>
              </a:rPr>
              <a:t>nominal</a:t>
            </a:r>
            <a:r>
              <a:rPr lang="it-IT" sz="1800" dirty="0">
                <a:effectLst/>
                <a:latin typeface="SFSS1200"/>
              </a:rPr>
              <a:t> </a:t>
            </a:r>
            <a:r>
              <a:rPr lang="it-IT" sz="1800" dirty="0" err="1">
                <a:effectLst/>
                <a:latin typeface="SFSS1200"/>
              </a:rPr>
              <a:t>voltage</a:t>
            </a:r>
            <a:r>
              <a:rPr lang="it-IT" sz="1800" dirty="0">
                <a:effectLst/>
                <a:latin typeface="SFSS1200"/>
              </a:rPr>
              <a:t> can induce the generation of </a:t>
            </a:r>
            <a:r>
              <a:rPr lang="it-IT" sz="1800" b="1" dirty="0" err="1">
                <a:effectLst/>
                <a:latin typeface="SFSS1200"/>
              </a:rPr>
              <a:t>chemically</a:t>
            </a:r>
            <a:r>
              <a:rPr lang="it-IT" sz="1800" b="1" dirty="0">
                <a:effectLst/>
                <a:latin typeface="SFSS1200"/>
              </a:rPr>
              <a:t> </a:t>
            </a:r>
            <a:r>
              <a:rPr lang="it-IT" sz="1800" b="1" dirty="0" err="1">
                <a:effectLst/>
                <a:latin typeface="SFSS1200"/>
              </a:rPr>
              <a:t>active</a:t>
            </a:r>
            <a:r>
              <a:rPr lang="it-IT" sz="1800" b="1" dirty="0">
                <a:effectLst/>
                <a:latin typeface="SFSS1200"/>
              </a:rPr>
              <a:t> gas </a:t>
            </a:r>
            <a:r>
              <a:rPr lang="it-IT" sz="1800" b="1" dirty="0" err="1">
                <a:effectLst/>
                <a:latin typeface="SFSS1200"/>
              </a:rPr>
              <a:t>molecules</a:t>
            </a:r>
            <a:r>
              <a:rPr lang="it-IT" sz="1800" b="1" dirty="0">
                <a:effectLst/>
                <a:latin typeface="SFSS1200"/>
              </a:rPr>
              <a:t> </a:t>
            </a:r>
            <a:r>
              <a:rPr lang="it-IT" sz="1800" b="1" dirty="0" err="1">
                <a:effectLst/>
                <a:latin typeface="SFSS1200"/>
              </a:rPr>
              <a:t>fragments</a:t>
            </a:r>
            <a:r>
              <a:rPr lang="it-IT" sz="1800" b="1" dirty="0">
                <a:effectLst/>
                <a:latin typeface="SFSS1200"/>
              </a:rPr>
              <a:t> </a:t>
            </a:r>
            <a:r>
              <a:rPr lang="it-IT" sz="1800" dirty="0">
                <a:effectLst/>
                <a:latin typeface="SFSS1200"/>
              </a:rPr>
              <a:t>(i.e. fluorine, </a:t>
            </a:r>
            <a:r>
              <a:rPr lang="it-IT" sz="1800" dirty="0" err="1">
                <a:effectLst/>
                <a:latin typeface="SFSS1200"/>
              </a:rPr>
              <a:t>which</a:t>
            </a:r>
            <a:r>
              <a:rPr lang="it-IT" sz="1800" dirty="0">
                <a:effectLst/>
                <a:latin typeface="SFSS1200"/>
              </a:rPr>
              <a:t> is </a:t>
            </a:r>
            <a:r>
              <a:rPr lang="it-IT" sz="1800" dirty="0" err="1">
                <a:effectLst/>
                <a:latin typeface="SFSS1200"/>
              </a:rPr>
              <a:t>very</a:t>
            </a:r>
            <a:r>
              <a:rPr lang="it-IT" sz="1800" dirty="0">
                <a:effectLst/>
                <a:latin typeface="SFSS1200"/>
              </a:rPr>
              <a:t> </a:t>
            </a:r>
            <a:r>
              <a:rPr lang="it-IT" sz="1800" dirty="0" err="1">
                <a:effectLst/>
                <a:latin typeface="SFSS1200"/>
              </a:rPr>
              <a:t>reactive</a:t>
            </a:r>
            <a:r>
              <a:rPr lang="it-IT" sz="1800" dirty="0">
                <a:effectLst/>
                <a:latin typeface="SFSS1200"/>
              </a:rPr>
              <a:t> and can </a:t>
            </a:r>
            <a:r>
              <a:rPr lang="it-IT" sz="1800" dirty="0" err="1">
                <a:effectLst/>
                <a:latin typeface="SFSS1200"/>
              </a:rPr>
              <a:t>damage</a:t>
            </a:r>
            <a:r>
              <a:rPr lang="it-IT" sz="1800" dirty="0">
                <a:effectLst/>
                <a:latin typeface="SFSS1200"/>
              </a:rPr>
              <a:t> the bakelite </a:t>
            </a:r>
            <a:r>
              <a:rPr lang="it-IT" sz="1800" dirty="0" err="1">
                <a:effectLst/>
                <a:latin typeface="SFSS1200"/>
              </a:rPr>
              <a:t>electrodes</a:t>
            </a:r>
            <a:r>
              <a:rPr lang="it-IT" sz="1800" dirty="0">
                <a:effectLst/>
                <a:latin typeface="SFSS1200"/>
              </a:rPr>
              <a:t> </a:t>
            </a:r>
            <a:r>
              <a:rPr lang="it-IT" sz="1800" dirty="0" err="1">
                <a:effectLst/>
                <a:latin typeface="SFSS1200"/>
              </a:rPr>
              <a:t>surface</a:t>
            </a:r>
            <a:r>
              <a:rPr lang="it-IT" sz="1800" dirty="0">
                <a:effectLst/>
                <a:latin typeface="SFSS1200"/>
              </a:rPr>
              <a:t> by </a:t>
            </a:r>
            <a:r>
              <a:rPr lang="it-IT" sz="1800" dirty="0" err="1">
                <a:effectLst/>
                <a:latin typeface="SFSS1200"/>
              </a:rPr>
              <a:t>combining</a:t>
            </a:r>
            <a:r>
              <a:rPr lang="it-IT" sz="1800" dirty="0">
                <a:effectLst/>
                <a:latin typeface="SFSS1200"/>
              </a:rPr>
              <a:t> with the water </a:t>
            </a:r>
            <a:r>
              <a:rPr lang="it-IT" sz="1800" dirty="0" err="1">
                <a:effectLst/>
                <a:latin typeface="SFSS1200"/>
              </a:rPr>
              <a:t>vapor</a:t>
            </a:r>
            <a:r>
              <a:rPr lang="it-IT" sz="1800" dirty="0">
                <a:effectLst/>
                <a:latin typeface="SFSS1200"/>
              </a:rPr>
              <a:t> </a:t>
            </a:r>
            <a:r>
              <a:rPr lang="it-IT" sz="1800" dirty="0" err="1">
                <a:effectLst/>
                <a:latin typeface="SFSS1200"/>
              </a:rPr>
              <a:t>leading</a:t>
            </a:r>
            <a:r>
              <a:rPr lang="it-IT" sz="1800" dirty="0">
                <a:effectLst/>
                <a:latin typeface="SFSS1200"/>
              </a:rPr>
              <a:t> to the formation of </a:t>
            </a:r>
            <a:r>
              <a:rPr lang="it-IT" sz="1800" b="1" dirty="0">
                <a:effectLst/>
                <a:latin typeface="SFSS1200"/>
              </a:rPr>
              <a:t>HF </a:t>
            </a:r>
            <a:r>
              <a:rPr lang="it-IT" sz="1800" dirty="0" err="1">
                <a:effectLst/>
                <a:latin typeface="SFSS1200"/>
              </a:rPr>
              <a:t>hydrofluoric</a:t>
            </a:r>
            <a:r>
              <a:rPr lang="it-IT" sz="1800" dirty="0">
                <a:effectLst/>
                <a:latin typeface="SFSS1200"/>
              </a:rPr>
              <a:t> acid). The </a:t>
            </a:r>
            <a:r>
              <a:rPr lang="it-IT" sz="1800" dirty="0" err="1">
                <a:effectLst/>
                <a:latin typeface="SFSS1200"/>
              </a:rPr>
              <a:t>compounds</a:t>
            </a:r>
            <a:r>
              <a:rPr lang="it-IT" sz="1800" dirty="0">
                <a:effectLst/>
                <a:latin typeface="SFSS1200"/>
              </a:rPr>
              <a:t> </a:t>
            </a:r>
            <a:r>
              <a:rPr lang="it-IT" sz="1800" dirty="0" err="1">
                <a:effectLst/>
                <a:latin typeface="SFSS1200"/>
              </a:rPr>
              <a:t>released</a:t>
            </a:r>
            <a:r>
              <a:rPr lang="it-IT" sz="1800" dirty="0">
                <a:effectLst/>
                <a:latin typeface="SFSS1200"/>
              </a:rPr>
              <a:t> can create </a:t>
            </a:r>
            <a:r>
              <a:rPr lang="it-IT" sz="1800" dirty="0" err="1">
                <a:effectLst/>
                <a:latin typeface="SFSS1200"/>
              </a:rPr>
              <a:t>irregularities</a:t>
            </a:r>
            <a:r>
              <a:rPr lang="it-IT" sz="1800" dirty="0">
                <a:effectLst/>
                <a:latin typeface="SFSS1200"/>
              </a:rPr>
              <a:t> </a:t>
            </a:r>
            <a:r>
              <a:rPr lang="it-IT" sz="1800" dirty="0" err="1">
                <a:effectLst/>
                <a:latin typeface="SFSS1200"/>
              </a:rPr>
              <a:t>which</a:t>
            </a:r>
            <a:r>
              <a:rPr lang="it-IT" sz="1800" dirty="0">
                <a:effectLst/>
                <a:latin typeface="SFSS1200"/>
              </a:rPr>
              <a:t> can </a:t>
            </a:r>
            <a:r>
              <a:rPr lang="it-IT" sz="1800" dirty="0" err="1">
                <a:effectLst/>
                <a:latin typeface="SFSS1200"/>
              </a:rPr>
              <a:t>increase</a:t>
            </a:r>
            <a:r>
              <a:rPr lang="it-IT" sz="1800" dirty="0">
                <a:effectLst/>
                <a:latin typeface="SFSS1200"/>
              </a:rPr>
              <a:t> the RPC </a:t>
            </a:r>
            <a:r>
              <a:rPr lang="it-IT" sz="1800" dirty="0" err="1">
                <a:effectLst/>
                <a:latin typeface="SFSS1200"/>
              </a:rPr>
              <a:t>noise</a:t>
            </a:r>
            <a:r>
              <a:rPr lang="it-IT" sz="1800" dirty="0">
                <a:effectLst/>
                <a:latin typeface="SFSS1200"/>
              </a:rPr>
              <a:t> and </a:t>
            </a:r>
            <a:r>
              <a:rPr lang="it-IT" sz="1800" dirty="0" err="1">
                <a:effectLst/>
                <a:latin typeface="SFSS1200"/>
              </a:rPr>
              <a:t>then</a:t>
            </a:r>
            <a:r>
              <a:rPr lang="it-IT" sz="1800" dirty="0">
                <a:effectLst/>
                <a:latin typeface="SFSS1200"/>
              </a:rPr>
              <a:t> </a:t>
            </a:r>
            <a:r>
              <a:rPr lang="it-IT" sz="1800" dirty="0" err="1">
                <a:effectLst/>
                <a:latin typeface="SFSS1200"/>
              </a:rPr>
              <a:t>affect</a:t>
            </a:r>
            <a:r>
              <a:rPr lang="it-IT" sz="1800" dirty="0">
                <a:effectLst/>
                <a:latin typeface="SFSS1200"/>
              </a:rPr>
              <a:t> </a:t>
            </a:r>
            <a:r>
              <a:rPr lang="it-IT" sz="1800" dirty="0" err="1">
                <a:effectLst/>
                <a:latin typeface="SFSS1200"/>
              </a:rPr>
              <a:t>its</a:t>
            </a:r>
            <a:r>
              <a:rPr lang="it-IT" sz="1800" dirty="0">
                <a:effectLst/>
                <a:latin typeface="SFSS1200"/>
              </a:rPr>
              <a:t> efficiency. </a:t>
            </a:r>
          </a:p>
          <a:p>
            <a:r>
              <a:rPr lang="it-IT" sz="1800" dirty="0">
                <a:effectLst/>
                <a:latin typeface="SFSS1200"/>
              </a:rPr>
              <a:t>A proxy for the detector "age" is the </a:t>
            </a:r>
            <a:r>
              <a:rPr lang="it-IT" sz="1800" b="1" dirty="0" err="1">
                <a:effectLst/>
                <a:latin typeface="SFSS1200"/>
              </a:rPr>
              <a:t>integrated</a:t>
            </a:r>
            <a:r>
              <a:rPr lang="it-IT" sz="1800" b="1" dirty="0">
                <a:effectLst/>
                <a:latin typeface="SFSS1200"/>
              </a:rPr>
              <a:t> </a:t>
            </a:r>
            <a:r>
              <a:rPr lang="it-IT" sz="1800" b="1" dirty="0" err="1">
                <a:effectLst/>
                <a:latin typeface="SFSS1200"/>
              </a:rPr>
              <a:t>charge</a:t>
            </a:r>
            <a:r>
              <a:rPr lang="it-IT" sz="1800" b="1" dirty="0">
                <a:effectLst/>
                <a:latin typeface="SFSS1200"/>
              </a:rPr>
              <a:t> per </a:t>
            </a:r>
            <a:r>
              <a:rPr lang="it-IT" sz="1800" b="1" dirty="0" err="1">
                <a:effectLst/>
                <a:latin typeface="SFSS1200"/>
              </a:rPr>
              <a:t>unit</a:t>
            </a:r>
            <a:r>
              <a:rPr lang="it-IT" sz="1800" b="1" dirty="0">
                <a:effectLst/>
                <a:latin typeface="SFSS1200"/>
              </a:rPr>
              <a:t> </a:t>
            </a:r>
            <a:r>
              <a:rPr lang="it-IT" sz="1800" b="1" dirty="0" err="1">
                <a:effectLst/>
                <a:latin typeface="SFSS1200"/>
              </a:rPr>
              <a:t>surface</a:t>
            </a:r>
            <a:r>
              <a:rPr lang="it-IT" sz="1800" dirty="0">
                <a:effectLst/>
                <a:latin typeface="SFSS1200"/>
              </a:rPr>
              <a:t> (</a:t>
            </a:r>
            <a:r>
              <a:rPr lang="it-IT" sz="1800" dirty="0" err="1">
                <a:effectLst/>
                <a:latin typeface="SFSS1200"/>
              </a:rPr>
              <a:t>measured</a:t>
            </a:r>
            <a:r>
              <a:rPr lang="it-IT" sz="1800" dirty="0">
                <a:effectLst/>
                <a:latin typeface="SFSS1200"/>
              </a:rPr>
              <a:t> in </a:t>
            </a:r>
            <a:r>
              <a:rPr lang="it-IT" sz="1800" dirty="0" err="1">
                <a:effectLst/>
                <a:latin typeface="SFSS1200"/>
              </a:rPr>
              <a:t>mC</a:t>
            </a:r>
            <a:r>
              <a:rPr lang="it-IT" sz="1800" dirty="0">
                <a:effectLst/>
                <a:latin typeface="SFSS1200"/>
              </a:rPr>
              <a:t>/cm</a:t>
            </a:r>
            <a:r>
              <a:rPr lang="it-IT" sz="1800" baseline="30000" dirty="0">
                <a:effectLst/>
                <a:latin typeface="CMR8"/>
              </a:rPr>
              <a:t>2</a:t>
            </a:r>
            <a:r>
              <a:rPr lang="it-IT" sz="1800" dirty="0">
                <a:effectLst/>
                <a:latin typeface="SFSS1200"/>
              </a:rPr>
              <a:t>), </a:t>
            </a:r>
            <a:r>
              <a:rPr lang="it-IT" sz="1800" dirty="0" err="1">
                <a:effectLst/>
                <a:latin typeface="SFSS1200"/>
              </a:rPr>
              <a:t>which</a:t>
            </a:r>
            <a:r>
              <a:rPr lang="it-IT" sz="1800" dirty="0">
                <a:effectLst/>
                <a:latin typeface="SFSS1200"/>
              </a:rPr>
              <a:t> can be </a:t>
            </a:r>
            <a:r>
              <a:rPr lang="it-IT" sz="1800" dirty="0" err="1">
                <a:effectLst/>
                <a:latin typeface="SFSS1200"/>
              </a:rPr>
              <a:t>estimated</a:t>
            </a:r>
            <a:r>
              <a:rPr lang="it-IT" sz="1800" dirty="0">
                <a:effectLst/>
                <a:latin typeface="SFSS1200"/>
              </a:rPr>
              <a:t> by the </a:t>
            </a:r>
            <a:r>
              <a:rPr lang="it-IT" sz="1800" b="1" dirty="0" err="1">
                <a:effectLst/>
                <a:latin typeface="SFSS1200"/>
              </a:rPr>
              <a:t>integral</a:t>
            </a:r>
            <a:r>
              <a:rPr lang="it-IT" sz="1800" b="1" dirty="0">
                <a:effectLst/>
                <a:latin typeface="SFSS1200"/>
              </a:rPr>
              <a:t> of </a:t>
            </a:r>
            <a:r>
              <a:rPr lang="it-IT" sz="1800" dirty="0">
                <a:effectLst/>
                <a:latin typeface="SFSS1200"/>
              </a:rPr>
              <a:t>the</a:t>
            </a:r>
            <a:r>
              <a:rPr lang="it-IT" sz="1800" b="1" dirty="0">
                <a:effectLst/>
                <a:latin typeface="SFSS1200"/>
              </a:rPr>
              <a:t> </a:t>
            </a:r>
            <a:r>
              <a:rPr lang="it-IT" sz="1800" b="1" dirty="0" err="1">
                <a:effectLst/>
                <a:latin typeface="SFSS1200"/>
              </a:rPr>
              <a:t>absorbed</a:t>
            </a:r>
            <a:r>
              <a:rPr lang="it-IT" sz="1800" b="1" dirty="0">
                <a:effectLst/>
                <a:latin typeface="SFSS1200"/>
              </a:rPr>
              <a:t> current over time</a:t>
            </a:r>
            <a:r>
              <a:rPr lang="it-IT" sz="1800" dirty="0">
                <a:effectLst/>
                <a:latin typeface="SFSS1200"/>
              </a:rPr>
              <a:t>. </a:t>
            </a:r>
          </a:p>
          <a:p>
            <a:endParaRPr lang="it-IT" sz="1800" dirty="0">
              <a:effectLst/>
              <a:latin typeface="SFSS1200"/>
            </a:endParaRPr>
          </a:p>
          <a:p>
            <a:pPr algn="ctr"/>
            <a:r>
              <a:rPr lang="it-IT" sz="1800" b="1" dirty="0">
                <a:effectLst/>
                <a:latin typeface="CMMI12"/>
              </a:rPr>
              <a:t>I</a:t>
            </a:r>
            <a:r>
              <a:rPr lang="it-IT" sz="1800" b="1" baseline="-25000" dirty="0">
                <a:effectLst/>
                <a:latin typeface="CMMI8"/>
              </a:rPr>
              <a:t>RPC</a:t>
            </a:r>
            <a:r>
              <a:rPr lang="it-IT" sz="1800" b="1" dirty="0">
                <a:effectLst/>
                <a:latin typeface="CMMI8"/>
              </a:rPr>
              <a:t> </a:t>
            </a:r>
            <a:r>
              <a:rPr lang="it-IT" sz="1800" b="1" dirty="0">
                <a:effectLst/>
                <a:latin typeface="CMR12"/>
              </a:rPr>
              <a:t>= </a:t>
            </a:r>
            <a:r>
              <a:rPr lang="it-IT" sz="1800" b="1" dirty="0" err="1">
                <a:effectLst/>
                <a:latin typeface="CMMI12"/>
              </a:rPr>
              <a:t>I</a:t>
            </a:r>
            <a:r>
              <a:rPr lang="it-IT" sz="1800" b="1" baseline="-25000" dirty="0" err="1">
                <a:effectLst/>
                <a:latin typeface="CMMI8"/>
              </a:rPr>
              <a:t>Ohmic</a:t>
            </a:r>
            <a:r>
              <a:rPr lang="it-IT" sz="1800" b="1" dirty="0">
                <a:effectLst/>
                <a:latin typeface="CMMI8"/>
              </a:rPr>
              <a:t> </a:t>
            </a:r>
            <a:r>
              <a:rPr lang="it-IT" sz="1800" b="1" dirty="0">
                <a:effectLst/>
                <a:latin typeface="CMR12"/>
              </a:rPr>
              <a:t>+ </a:t>
            </a:r>
            <a:r>
              <a:rPr lang="it-IT" sz="1800" b="1" dirty="0" err="1">
                <a:effectLst/>
                <a:latin typeface="CMMI12"/>
              </a:rPr>
              <a:t>I</a:t>
            </a:r>
            <a:r>
              <a:rPr lang="it-IT" sz="1800" b="1" baseline="-25000" dirty="0" err="1">
                <a:effectLst/>
                <a:latin typeface="CMMI8"/>
              </a:rPr>
              <a:t>cosmic</a:t>
            </a:r>
            <a:r>
              <a:rPr lang="it-IT" sz="1800" b="1" dirty="0">
                <a:effectLst/>
                <a:latin typeface="CMMI8"/>
              </a:rPr>
              <a:t> </a:t>
            </a:r>
            <a:r>
              <a:rPr lang="it-IT" sz="1800" b="1" dirty="0">
                <a:effectLst/>
                <a:latin typeface="CMR12"/>
              </a:rPr>
              <a:t>+ </a:t>
            </a:r>
            <a:r>
              <a:rPr lang="it-IT" sz="1800" b="1" dirty="0" err="1">
                <a:effectLst/>
                <a:latin typeface="CMMI12"/>
              </a:rPr>
              <a:t>I</a:t>
            </a:r>
            <a:r>
              <a:rPr lang="it-IT" sz="1800" b="1" baseline="-25000" dirty="0" err="1">
                <a:effectLst/>
                <a:latin typeface="CMMI8"/>
              </a:rPr>
              <a:t>dark</a:t>
            </a:r>
            <a:endParaRPr lang="it-IT" b="1" dirty="0"/>
          </a:p>
          <a:p>
            <a:endParaRPr lang="it-IT" sz="1800" dirty="0">
              <a:effectLst/>
              <a:latin typeface="SFSS1200"/>
            </a:endParaRPr>
          </a:p>
          <a:p>
            <a:r>
              <a:rPr lang="it-IT" sz="1800" b="1" dirty="0" err="1">
                <a:effectLst/>
                <a:latin typeface="CMMI12"/>
              </a:rPr>
              <a:t>I</a:t>
            </a:r>
            <a:r>
              <a:rPr lang="it-IT" sz="1800" b="1" baseline="-25000" dirty="0" err="1">
                <a:effectLst/>
                <a:latin typeface="CMMI8"/>
              </a:rPr>
              <a:t>Ohmic</a:t>
            </a:r>
            <a:r>
              <a:rPr lang="it-IT" sz="1800" b="1" dirty="0">
                <a:effectLst/>
                <a:latin typeface="SFSS1200"/>
              </a:rPr>
              <a:t> </a:t>
            </a:r>
            <a:r>
              <a:rPr lang="it-IT" sz="1800" dirty="0">
                <a:effectLst/>
                <a:latin typeface="SFSS1200"/>
              </a:rPr>
              <a:t>             non-</a:t>
            </a:r>
            <a:r>
              <a:rPr lang="it-IT" sz="1800" dirty="0" err="1">
                <a:effectLst/>
                <a:latin typeface="SFSS1200"/>
              </a:rPr>
              <a:t>perfect</a:t>
            </a:r>
            <a:r>
              <a:rPr lang="it-IT" sz="1800" dirty="0">
                <a:effectLst/>
                <a:latin typeface="SFSS1200"/>
              </a:rPr>
              <a:t> </a:t>
            </a:r>
            <a:r>
              <a:rPr lang="it-IT" sz="1800" dirty="0" err="1">
                <a:effectLst/>
                <a:latin typeface="SFSS1200"/>
              </a:rPr>
              <a:t>insulation</a:t>
            </a:r>
            <a:r>
              <a:rPr lang="it-IT" sz="1800" dirty="0">
                <a:effectLst/>
                <a:latin typeface="SFSS1200"/>
              </a:rPr>
              <a:t> of the HV </a:t>
            </a:r>
            <a:r>
              <a:rPr lang="it-IT" sz="1800" dirty="0" err="1">
                <a:effectLst/>
                <a:latin typeface="SFSS1200"/>
              </a:rPr>
              <a:t>electrodes</a:t>
            </a:r>
            <a:r>
              <a:rPr lang="it-IT" sz="1800" dirty="0">
                <a:effectLst/>
                <a:latin typeface="SFSS1200"/>
              </a:rPr>
              <a:t> from the </a:t>
            </a:r>
            <a:r>
              <a:rPr lang="it-IT" sz="1800" dirty="0" err="1">
                <a:effectLst/>
                <a:latin typeface="SFSS1200"/>
              </a:rPr>
              <a:t>rest</a:t>
            </a:r>
            <a:r>
              <a:rPr lang="it-IT" sz="1800" dirty="0">
                <a:effectLst/>
                <a:latin typeface="SFSS1200"/>
              </a:rPr>
              <a:t> of the system, so </a:t>
            </a:r>
            <a:r>
              <a:rPr lang="it-IT" sz="1800" dirty="0" err="1">
                <a:effectLst/>
                <a:latin typeface="SFSS1200"/>
              </a:rPr>
              <a:t>it</a:t>
            </a:r>
            <a:r>
              <a:rPr lang="it-IT" sz="1800" dirty="0">
                <a:effectLst/>
                <a:latin typeface="SFSS1200"/>
              </a:rPr>
              <a:t> </a:t>
            </a:r>
            <a:r>
              <a:rPr lang="it-IT" sz="1800" dirty="0" err="1">
                <a:effectLst/>
                <a:latin typeface="SFSS1200"/>
              </a:rPr>
              <a:t>depends</a:t>
            </a:r>
            <a:r>
              <a:rPr lang="it-IT" sz="1800" dirty="0">
                <a:effectLst/>
                <a:latin typeface="SFSS1200"/>
              </a:rPr>
              <a:t> </a:t>
            </a:r>
            <a:r>
              <a:rPr lang="it-IT" sz="1800" dirty="0" err="1">
                <a:effectLst/>
                <a:latin typeface="SFSS1200"/>
              </a:rPr>
              <a:t>linearly</a:t>
            </a:r>
            <a:r>
              <a:rPr lang="it-IT" sz="1800" dirty="0">
                <a:effectLst/>
                <a:latin typeface="SFSS1200"/>
              </a:rPr>
              <a:t> on the    	     </a:t>
            </a:r>
            <a:r>
              <a:rPr lang="it-IT" sz="1800" dirty="0" err="1">
                <a:effectLst/>
                <a:latin typeface="SFSS1200"/>
              </a:rPr>
              <a:t>applied</a:t>
            </a:r>
            <a:r>
              <a:rPr lang="it-IT" sz="1800" dirty="0">
                <a:effectLst/>
                <a:latin typeface="SFSS1200"/>
              </a:rPr>
              <a:t> HV. </a:t>
            </a:r>
          </a:p>
          <a:p>
            <a:r>
              <a:rPr lang="it-IT" sz="1800" b="1" dirty="0" err="1">
                <a:effectLst/>
                <a:latin typeface="CMMI12"/>
              </a:rPr>
              <a:t>I</a:t>
            </a:r>
            <a:r>
              <a:rPr lang="it-IT" sz="1800" b="1" baseline="-25000" dirty="0" err="1">
                <a:effectLst/>
                <a:latin typeface="CMMI8"/>
              </a:rPr>
              <a:t>cosmic</a:t>
            </a:r>
            <a:r>
              <a:rPr lang="it-IT" sz="1800" dirty="0">
                <a:effectLst/>
                <a:latin typeface="SFSS1200"/>
              </a:rPr>
              <a:t>              </a:t>
            </a:r>
            <a:r>
              <a:rPr lang="it-IT" sz="1800" dirty="0" err="1">
                <a:effectLst/>
                <a:latin typeface="SFSS1200"/>
              </a:rPr>
              <a:t>cosmic</a:t>
            </a:r>
            <a:r>
              <a:rPr lang="it-IT" sz="1800" dirty="0">
                <a:effectLst/>
                <a:latin typeface="SFSS1200"/>
              </a:rPr>
              <a:t> </a:t>
            </a:r>
            <a:r>
              <a:rPr lang="it-IT" sz="1800" dirty="0" err="1">
                <a:effectLst/>
                <a:latin typeface="SFSS1200"/>
              </a:rPr>
              <a:t>irradiation</a:t>
            </a:r>
            <a:r>
              <a:rPr lang="it-IT" sz="1800" dirty="0">
                <a:effectLst/>
                <a:latin typeface="SFSS1200"/>
              </a:rPr>
              <a:t> </a:t>
            </a:r>
          </a:p>
          <a:p>
            <a:r>
              <a:rPr lang="it-IT" sz="1800" b="1" dirty="0" err="1">
                <a:effectLst/>
                <a:latin typeface="CMMI12"/>
              </a:rPr>
              <a:t>I</a:t>
            </a:r>
            <a:r>
              <a:rPr lang="it-IT" sz="1800" b="1" baseline="-25000" dirty="0" err="1">
                <a:effectLst/>
                <a:latin typeface="CMMI8"/>
              </a:rPr>
              <a:t>dark</a:t>
            </a:r>
            <a:r>
              <a:rPr lang="it-IT" sz="1800" b="1" dirty="0">
                <a:effectLst/>
                <a:latin typeface="SFSS1200"/>
              </a:rPr>
              <a:t>  </a:t>
            </a:r>
            <a:r>
              <a:rPr lang="it-IT" sz="1800" dirty="0">
                <a:effectLst/>
                <a:latin typeface="SFSS1200"/>
              </a:rPr>
              <a:t>              </a:t>
            </a:r>
            <a:r>
              <a:rPr lang="it-IT" sz="1800" dirty="0" err="1">
                <a:effectLst/>
                <a:latin typeface="SFSS1200"/>
              </a:rPr>
              <a:t>discharges</a:t>
            </a:r>
            <a:r>
              <a:rPr lang="it-IT" sz="1800" dirty="0">
                <a:effectLst/>
                <a:latin typeface="SFSS1200"/>
              </a:rPr>
              <a:t> in the gap cause by </a:t>
            </a:r>
            <a:r>
              <a:rPr lang="it-IT" sz="1800" dirty="0" err="1">
                <a:effectLst/>
                <a:latin typeface="SFSS1200"/>
              </a:rPr>
              <a:t>electrons</a:t>
            </a:r>
            <a:r>
              <a:rPr lang="it-IT" sz="1800" dirty="0">
                <a:effectLst/>
                <a:latin typeface="SFSS1200"/>
              </a:rPr>
              <a:t> </a:t>
            </a:r>
            <a:r>
              <a:rPr lang="it-IT" sz="1800" dirty="0" err="1">
                <a:effectLst/>
                <a:latin typeface="SFSS1200"/>
              </a:rPr>
              <a:t>extraction</a:t>
            </a:r>
            <a:r>
              <a:rPr lang="it-IT" sz="1800" dirty="0">
                <a:effectLst/>
                <a:latin typeface="SFSS1200"/>
              </a:rPr>
              <a:t> from the </a:t>
            </a:r>
            <a:r>
              <a:rPr lang="it-IT" sz="1800" dirty="0" err="1">
                <a:effectLst/>
                <a:latin typeface="SFSS1200"/>
              </a:rPr>
              <a:t>cathodes</a:t>
            </a:r>
            <a:r>
              <a:rPr lang="it-IT" sz="1800" dirty="0">
                <a:effectLst/>
                <a:latin typeface="SFSS1200"/>
              </a:rPr>
              <a:t> that can cause the </a:t>
            </a:r>
            <a:r>
              <a:rPr lang="it-IT" sz="1800" dirty="0" err="1">
                <a:effectLst/>
                <a:latin typeface="SFSS1200"/>
              </a:rPr>
              <a:t>development</a:t>
            </a:r>
            <a:r>
              <a:rPr lang="it-IT" sz="1800" dirty="0">
                <a:effectLst/>
                <a:latin typeface="SFSS1200"/>
              </a:rPr>
              <a:t> 	     of </a:t>
            </a:r>
            <a:r>
              <a:rPr lang="it-IT" sz="1800" dirty="0" err="1">
                <a:effectLst/>
                <a:latin typeface="SFSS1200"/>
              </a:rPr>
              <a:t>avalanche</a:t>
            </a:r>
            <a:r>
              <a:rPr lang="it-IT" sz="1800" dirty="0">
                <a:effectLst/>
                <a:latin typeface="SFSS1200"/>
              </a:rPr>
              <a:t> or streamer. </a:t>
            </a:r>
          </a:p>
          <a:p>
            <a:endParaRPr lang="it-IT" dirty="0">
              <a:latin typeface="SFSS1200"/>
            </a:endParaRPr>
          </a:p>
          <a:p>
            <a:r>
              <a:rPr lang="it-IT" sz="1800" dirty="0">
                <a:effectLst/>
                <a:latin typeface="SFSS1200"/>
              </a:rPr>
              <a:t>For </a:t>
            </a:r>
            <a:r>
              <a:rPr lang="it-IT" sz="1800" dirty="0" err="1">
                <a:effectLst/>
                <a:latin typeface="SFSS1200"/>
              </a:rPr>
              <a:t>what</a:t>
            </a:r>
            <a:r>
              <a:rPr lang="it-IT" sz="1800" dirty="0">
                <a:effectLst/>
                <a:latin typeface="SFSS1200"/>
              </a:rPr>
              <a:t> </a:t>
            </a:r>
            <a:r>
              <a:rPr lang="it-IT" sz="1800" dirty="0" err="1">
                <a:effectLst/>
                <a:latin typeface="SFSS1200"/>
              </a:rPr>
              <a:t>regards</a:t>
            </a:r>
            <a:r>
              <a:rPr lang="it-IT" sz="1800" dirty="0">
                <a:effectLst/>
                <a:latin typeface="SFSS1200"/>
              </a:rPr>
              <a:t> </a:t>
            </a:r>
            <a:r>
              <a:rPr lang="it-IT" sz="1800" b="1" dirty="0" err="1">
                <a:effectLst/>
                <a:latin typeface="SFSS1200"/>
              </a:rPr>
              <a:t>ageing</a:t>
            </a:r>
            <a:r>
              <a:rPr lang="it-IT" sz="1800" b="1" dirty="0">
                <a:effectLst/>
                <a:latin typeface="SFSS1200"/>
              </a:rPr>
              <a:t> effects</a:t>
            </a:r>
            <a:r>
              <a:rPr lang="it-IT" sz="1800" dirty="0">
                <a:effectLst/>
                <a:latin typeface="SFSS1200"/>
              </a:rPr>
              <a:t>, the </a:t>
            </a:r>
            <a:r>
              <a:rPr lang="it-IT" sz="1800" b="1" dirty="0" err="1">
                <a:effectLst/>
                <a:latin typeface="SFSS1200"/>
              </a:rPr>
              <a:t>cosmic</a:t>
            </a:r>
            <a:r>
              <a:rPr lang="it-IT" sz="1800" dirty="0">
                <a:effectLst/>
                <a:latin typeface="SFSS1200"/>
              </a:rPr>
              <a:t> and of the </a:t>
            </a:r>
            <a:r>
              <a:rPr lang="it-IT" sz="1800" b="1" dirty="0">
                <a:effectLst/>
                <a:latin typeface="SFSS1200"/>
              </a:rPr>
              <a:t>dark </a:t>
            </a:r>
            <a:r>
              <a:rPr lang="it-IT" sz="1800" b="1" dirty="0" err="1">
                <a:effectLst/>
                <a:latin typeface="SFSS1200"/>
              </a:rPr>
              <a:t>currents</a:t>
            </a:r>
            <a:r>
              <a:rPr lang="it-IT" sz="1800" b="1" dirty="0">
                <a:effectLst/>
                <a:latin typeface="SFSS1200"/>
              </a:rPr>
              <a:t> </a:t>
            </a:r>
            <a:r>
              <a:rPr lang="it-IT" sz="1800" dirty="0">
                <a:effectLst/>
                <a:latin typeface="SFSS1200"/>
              </a:rPr>
              <a:t>are </a:t>
            </a:r>
            <a:r>
              <a:rPr lang="it-IT" sz="1800" dirty="0" err="1">
                <a:effectLst/>
                <a:latin typeface="SFSS1200"/>
              </a:rPr>
              <a:t>relevant</a:t>
            </a:r>
            <a:r>
              <a:rPr lang="it-IT" sz="1800" dirty="0">
                <a:effectLst/>
                <a:latin typeface="SFSS1200"/>
              </a:rPr>
              <a:t>, </a:t>
            </a:r>
            <a:r>
              <a:rPr lang="it-IT" sz="1800" dirty="0" err="1">
                <a:effectLst/>
                <a:latin typeface="SFSS1200"/>
              </a:rPr>
              <a:t>while</a:t>
            </a:r>
            <a:r>
              <a:rPr lang="it-IT" sz="1800" dirty="0">
                <a:effectLst/>
                <a:latin typeface="SFSS1200"/>
              </a:rPr>
              <a:t> the Ohmic current is not </a:t>
            </a:r>
            <a:r>
              <a:rPr lang="it-IT" sz="1800" dirty="0" err="1">
                <a:effectLst/>
                <a:latin typeface="SFSS1200"/>
              </a:rPr>
              <a:t>expected</a:t>
            </a:r>
            <a:r>
              <a:rPr lang="it-IT" sz="1800" dirty="0">
                <a:effectLst/>
                <a:latin typeface="SFSS1200"/>
              </a:rPr>
              <a:t> to </a:t>
            </a:r>
            <a:r>
              <a:rPr lang="it-IT" sz="1800" dirty="0" err="1">
                <a:effectLst/>
                <a:latin typeface="SFSS1200"/>
              </a:rPr>
              <a:t>have</a:t>
            </a:r>
            <a:r>
              <a:rPr lang="it-IT" sz="1800" dirty="0">
                <a:effectLst/>
                <a:latin typeface="SFSS1200"/>
              </a:rPr>
              <a:t> an </a:t>
            </a:r>
            <a:r>
              <a:rPr lang="it-IT" sz="1800" dirty="0" err="1">
                <a:effectLst/>
                <a:latin typeface="SFSS1200"/>
              </a:rPr>
              <a:t>effect</a:t>
            </a:r>
            <a:r>
              <a:rPr lang="it-IT" sz="1800" dirty="0">
                <a:effectLst/>
                <a:latin typeface="SFSS1200"/>
              </a:rPr>
              <a:t> on the detector </a:t>
            </a:r>
            <a:r>
              <a:rPr lang="it-IT" sz="1800" dirty="0" err="1">
                <a:effectLst/>
                <a:latin typeface="SFSS1200"/>
              </a:rPr>
              <a:t>ageing</a:t>
            </a:r>
            <a:r>
              <a:rPr lang="it-IT" sz="1800" dirty="0">
                <a:effectLst/>
                <a:latin typeface="SFSS1200"/>
              </a:rPr>
              <a:t> </a:t>
            </a:r>
            <a:r>
              <a:rPr lang="it-IT" sz="1800" dirty="0" err="1">
                <a:effectLst/>
                <a:latin typeface="SFSS1200"/>
              </a:rPr>
              <a:t>since</a:t>
            </a:r>
            <a:r>
              <a:rPr lang="it-IT" sz="1800" dirty="0">
                <a:effectLst/>
                <a:latin typeface="SFSS1200"/>
              </a:rPr>
              <a:t> </a:t>
            </a:r>
            <a:r>
              <a:rPr lang="it-IT" sz="1800" dirty="0" err="1">
                <a:effectLst/>
                <a:latin typeface="SFSS1200"/>
              </a:rPr>
              <a:t>it</a:t>
            </a:r>
            <a:r>
              <a:rPr lang="it-IT" sz="1800" dirty="0">
                <a:effectLst/>
                <a:latin typeface="SFSS1200"/>
              </a:rPr>
              <a:t> is not </a:t>
            </a:r>
            <a:r>
              <a:rPr lang="it-IT" sz="1800" dirty="0" err="1">
                <a:effectLst/>
                <a:latin typeface="SFSS1200"/>
              </a:rPr>
              <a:t>associated</a:t>
            </a:r>
            <a:r>
              <a:rPr lang="it-IT" sz="1800" dirty="0">
                <a:effectLst/>
                <a:latin typeface="SFSS1200"/>
              </a:rPr>
              <a:t> to the </a:t>
            </a:r>
            <a:r>
              <a:rPr lang="it-IT" sz="1800" dirty="0" err="1">
                <a:effectLst/>
                <a:latin typeface="SFSS1200"/>
              </a:rPr>
              <a:t>liberation</a:t>
            </a:r>
            <a:r>
              <a:rPr lang="it-IT" sz="1800" dirty="0">
                <a:effectLst/>
                <a:latin typeface="SFSS1200"/>
              </a:rPr>
              <a:t> of </a:t>
            </a:r>
            <a:r>
              <a:rPr lang="it-IT" sz="1800" dirty="0" err="1">
                <a:effectLst/>
                <a:latin typeface="SFSS1200"/>
              </a:rPr>
              <a:t>charges</a:t>
            </a:r>
            <a:r>
              <a:rPr lang="it-IT" sz="1800" dirty="0">
                <a:effectLst/>
                <a:latin typeface="SFSS1200"/>
              </a:rPr>
              <a:t> in the gas gap. </a:t>
            </a:r>
            <a:endParaRPr lang="it-IT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FF682B05-6FD5-0EBF-B66A-B328A4A9382F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" name="Connettore 1 4">
            <a:extLst>
              <a:ext uri="{FF2B5EF4-FFF2-40B4-BE49-F238E27FC236}">
                <a16:creationId xmlns:a16="http://schemas.microsoft.com/office/drawing/2014/main" id="{0416E478-73C9-481F-4B71-9ED367643D60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6" name="Immagine 5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84638E7E-1C51-029E-93F3-3EA3C7D37F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7" name="Titolo 1">
            <a:extLst>
              <a:ext uri="{FF2B5EF4-FFF2-40B4-BE49-F238E27FC236}">
                <a16:creationId xmlns:a16="http://schemas.microsoft.com/office/drawing/2014/main" id="{47F2CEC6-44C8-BE1C-2DEA-C6D9F97E9EBE}"/>
              </a:ext>
            </a:extLst>
          </p:cNvPr>
          <p:cNvSpPr txBox="1">
            <a:spLocks/>
          </p:cNvSpPr>
          <p:nvPr/>
        </p:nvSpPr>
        <p:spPr>
          <a:xfrm>
            <a:off x="460664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RPC current</a:t>
            </a:r>
          </a:p>
        </p:txBody>
      </p:sp>
      <p:cxnSp>
        <p:nvCxnSpPr>
          <p:cNvPr id="2" name="Connettore 2 1">
            <a:extLst>
              <a:ext uri="{FF2B5EF4-FFF2-40B4-BE49-F238E27FC236}">
                <a16:creationId xmlns:a16="http://schemas.microsoft.com/office/drawing/2014/main" id="{CAEFEDB5-9C3C-81BF-1FD1-6D46763405F0}"/>
              </a:ext>
            </a:extLst>
          </p:cNvPr>
          <p:cNvCxnSpPr>
            <a:cxnSpLocks/>
          </p:cNvCxnSpPr>
          <p:nvPr/>
        </p:nvCxnSpPr>
        <p:spPr>
          <a:xfrm>
            <a:off x="928994" y="3870658"/>
            <a:ext cx="525232" cy="0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51B040E3-9EA3-B5DC-4440-B72D29B95233}"/>
              </a:ext>
            </a:extLst>
          </p:cNvPr>
          <p:cNvCxnSpPr>
            <a:cxnSpLocks/>
          </p:cNvCxnSpPr>
          <p:nvPr/>
        </p:nvCxnSpPr>
        <p:spPr>
          <a:xfrm>
            <a:off x="928994" y="4441699"/>
            <a:ext cx="525232" cy="0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829A00CC-AD1A-E492-90D6-86F10AF67DCD}"/>
              </a:ext>
            </a:extLst>
          </p:cNvPr>
          <p:cNvCxnSpPr>
            <a:cxnSpLocks/>
          </p:cNvCxnSpPr>
          <p:nvPr/>
        </p:nvCxnSpPr>
        <p:spPr>
          <a:xfrm>
            <a:off x="928994" y="4726302"/>
            <a:ext cx="525232" cy="0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086355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33486205-4CC8-CB92-F5DC-1B29119C1885}"/>
              </a:ext>
            </a:extLst>
          </p:cNvPr>
          <p:cNvSpPr txBox="1"/>
          <p:nvPr/>
        </p:nvSpPr>
        <p:spPr>
          <a:xfrm>
            <a:off x="460664" y="2136338"/>
            <a:ext cx="1068840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>
                <a:effectLst/>
              </a:rPr>
              <a:t>The </a:t>
            </a:r>
            <a:r>
              <a:rPr lang="it-IT" sz="1800" dirty="0" err="1">
                <a:effectLst/>
              </a:rPr>
              <a:t>original</a:t>
            </a:r>
            <a:r>
              <a:rPr lang="it-IT" sz="1800" dirty="0">
                <a:effectLst/>
              </a:rPr>
              <a:t> streamer </a:t>
            </a:r>
            <a:r>
              <a:rPr lang="it-IT" sz="1800" dirty="0" err="1">
                <a:effectLst/>
              </a:rPr>
              <a:t>mixture</a:t>
            </a:r>
            <a:r>
              <a:rPr lang="it-IT" sz="1800" dirty="0">
                <a:effectLst/>
              </a:rPr>
              <a:t> </a:t>
            </a:r>
            <a:r>
              <a:rPr lang="it-IT" sz="1800" dirty="0" err="1">
                <a:effectLst/>
              </a:rPr>
              <a:t>was</a:t>
            </a:r>
            <a:r>
              <a:rPr lang="it-IT" sz="1800" dirty="0">
                <a:effectLst/>
              </a:rPr>
              <a:t> </a:t>
            </a:r>
            <a:r>
              <a:rPr lang="it-IT" sz="1800" dirty="0" err="1">
                <a:effectLst/>
              </a:rPr>
              <a:t>selected</a:t>
            </a:r>
            <a:r>
              <a:rPr lang="it-IT" sz="1800" dirty="0">
                <a:effectLst/>
              </a:rPr>
              <a:t> to </a:t>
            </a:r>
            <a:r>
              <a:rPr lang="it-IT" sz="1800" dirty="0" err="1">
                <a:effectLst/>
              </a:rPr>
              <a:t>fulfill</a:t>
            </a:r>
            <a:r>
              <a:rPr lang="it-IT" sz="1800" dirty="0">
                <a:effectLst/>
              </a:rPr>
              <a:t> the </a:t>
            </a:r>
            <a:r>
              <a:rPr lang="it-IT" sz="1800" dirty="0" err="1">
                <a:effectLst/>
              </a:rPr>
              <a:t>spatial</a:t>
            </a:r>
            <a:r>
              <a:rPr lang="it-IT" sz="1800" dirty="0">
                <a:effectLst/>
              </a:rPr>
              <a:t> </a:t>
            </a:r>
            <a:r>
              <a:rPr lang="it-IT" sz="1800" dirty="0" err="1">
                <a:effectLst/>
              </a:rPr>
              <a:t>resolution</a:t>
            </a:r>
            <a:r>
              <a:rPr lang="it-IT" sz="1800" dirty="0">
                <a:effectLst/>
              </a:rPr>
              <a:t> </a:t>
            </a:r>
            <a:r>
              <a:rPr lang="it-IT" sz="1800" dirty="0" err="1">
                <a:effectLst/>
              </a:rPr>
              <a:t>requirements</a:t>
            </a:r>
            <a:r>
              <a:rPr lang="it-IT" sz="1800" dirty="0">
                <a:effectLst/>
              </a:rPr>
              <a:t> for Pb-Pb collisions</a:t>
            </a:r>
          </a:p>
          <a:p>
            <a:r>
              <a:rPr lang="it-IT" sz="1800" dirty="0">
                <a:effectLst/>
              </a:rPr>
              <a:t> </a:t>
            </a:r>
          </a:p>
          <a:p>
            <a:r>
              <a:rPr lang="it-IT" sz="1800" dirty="0" err="1">
                <a:effectLst/>
              </a:rPr>
              <a:t>However</a:t>
            </a:r>
            <a:r>
              <a:rPr lang="it-IT" sz="1800" dirty="0">
                <a:effectLst/>
              </a:rPr>
              <a:t> the </a:t>
            </a:r>
            <a:r>
              <a:rPr lang="it-IT" sz="1800" dirty="0" err="1">
                <a:effectLst/>
              </a:rPr>
              <a:t>constraints</a:t>
            </a:r>
            <a:r>
              <a:rPr lang="it-IT" sz="1800" dirty="0">
                <a:effectLst/>
              </a:rPr>
              <a:t> for the pp data </a:t>
            </a:r>
            <a:r>
              <a:rPr lang="it-IT" sz="1800" dirty="0" err="1">
                <a:effectLst/>
              </a:rPr>
              <a:t>taking</a:t>
            </a:r>
            <a:r>
              <a:rPr lang="it-IT" sz="1800" dirty="0">
                <a:effectLst/>
              </a:rPr>
              <a:t> </a:t>
            </a:r>
            <a:r>
              <a:rPr lang="it-IT" sz="1800" dirty="0" err="1">
                <a:effectLst/>
              </a:rPr>
              <a:t>were</a:t>
            </a:r>
            <a:r>
              <a:rPr lang="it-IT" sz="1800" dirty="0">
                <a:effectLst/>
              </a:rPr>
              <a:t> different with </a:t>
            </a:r>
            <a:r>
              <a:rPr lang="it-IT" sz="1800" dirty="0" err="1">
                <a:effectLst/>
              </a:rPr>
              <a:t>respect</a:t>
            </a:r>
            <a:r>
              <a:rPr lang="it-IT" sz="1800" dirty="0">
                <a:effectLst/>
              </a:rPr>
              <a:t> to Pb–Pb: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effectLst/>
              </a:rPr>
              <a:t>the </a:t>
            </a:r>
            <a:r>
              <a:rPr lang="it-IT" sz="1800" b="1" dirty="0" err="1">
                <a:effectLst/>
              </a:rPr>
              <a:t>multiplicity</a:t>
            </a:r>
            <a:r>
              <a:rPr lang="it-IT" sz="1800" dirty="0">
                <a:effectLst/>
              </a:rPr>
              <a:t> is </a:t>
            </a:r>
            <a:r>
              <a:rPr lang="it-IT" sz="1800" b="1" dirty="0" err="1">
                <a:effectLst/>
              </a:rPr>
              <a:t>smaller</a:t>
            </a:r>
            <a:r>
              <a:rPr lang="it-IT" sz="1800" dirty="0">
                <a:effectLst/>
              </a:rPr>
              <a:t>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800" dirty="0" err="1">
                <a:effectLst/>
              </a:rPr>
              <a:t>requirements</a:t>
            </a:r>
            <a:r>
              <a:rPr lang="it-IT" sz="1800" dirty="0">
                <a:effectLst/>
              </a:rPr>
              <a:t> on </a:t>
            </a:r>
            <a:r>
              <a:rPr lang="it-IT" sz="1800" b="1" dirty="0">
                <a:effectLst/>
              </a:rPr>
              <a:t>the </a:t>
            </a:r>
            <a:r>
              <a:rPr lang="it-IT" sz="1800" b="1" dirty="0" err="1">
                <a:effectLst/>
              </a:rPr>
              <a:t>spatial</a:t>
            </a:r>
            <a:r>
              <a:rPr lang="it-IT" sz="1800" b="1" dirty="0">
                <a:effectLst/>
              </a:rPr>
              <a:t> </a:t>
            </a:r>
            <a:r>
              <a:rPr lang="it-IT" sz="1800" b="1" dirty="0" err="1">
                <a:effectLst/>
              </a:rPr>
              <a:t>resolution</a:t>
            </a:r>
            <a:r>
              <a:rPr lang="it-IT" sz="1800" b="1" dirty="0">
                <a:effectLst/>
              </a:rPr>
              <a:t> </a:t>
            </a:r>
            <a:r>
              <a:rPr lang="it-IT" sz="1800" dirty="0">
                <a:effectLst/>
              </a:rPr>
              <a:t>are </a:t>
            </a:r>
            <a:r>
              <a:rPr lang="it-IT" sz="1800" dirty="0" err="1">
                <a:effectLst/>
              </a:rPr>
              <a:t>less</a:t>
            </a:r>
            <a:r>
              <a:rPr lang="it-IT" sz="1800" dirty="0">
                <a:effectLst/>
              </a:rPr>
              <a:t> </a:t>
            </a:r>
            <a:r>
              <a:rPr lang="it-IT" sz="1800" dirty="0" err="1">
                <a:effectLst/>
              </a:rPr>
              <a:t>stringent</a:t>
            </a:r>
            <a:r>
              <a:rPr lang="it-IT" sz="1800" dirty="0">
                <a:effectLst/>
              </a:rPr>
              <a:t>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800" b="1" dirty="0" err="1">
                <a:effectLst/>
              </a:rPr>
              <a:t>longer</a:t>
            </a:r>
            <a:r>
              <a:rPr lang="it-IT" sz="1800" b="1" dirty="0">
                <a:effectLst/>
              </a:rPr>
              <a:t> data </a:t>
            </a:r>
            <a:r>
              <a:rPr lang="it-IT" sz="1800" b="1" dirty="0" err="1">
                <a:effectLst/>
              </a:rPr>
              <a:t>taking</a:t>
            </a:r>
            <a:r>
              <a:rPr lang="it-IT" sz="1800" b="1" dirty="0">
                <a:effectLst/>
              </a:rPr>
              <a:t> </a:t>
            </a:r>
            <a:r>
              <a:rPr lang="it-IT" sz="1800" b="1" dirty="0" err="1">
                <a:effectLst/>
              </a:rPr>
              <a:t>periods</a:t>
            </a:r>
            <a:r>
              <a:rPr lang="it-IT" sz="1800" b="1" dirty="0">
                <a:effectLst/>
              </a:rPr>
              <a:t> </a:t>
            </a:r>
            <a:r>
              <a:rPr lang="it-IT" sz="1800" dirty="0">
                <a:effectLst/>
              </a:rPr>
              <a:t>(detector </a:t>
            </a:r>
            <a:r>
              <a:rPr lang="it-IT" sz="1800" dirty="0" err="1">
                <a:effectLst/>
              </a:rPr>
              <a:t>lifetime</a:t>
            </a:r>
            <a:r>
              <a:rPr lang="it-IT" sz="1800" dirty="0">
                <a:effectLst/>
              </a:rPr>
              <a:t>     </a:t>
            </a:r>
            <a:r>
              <a:rPr lang="it-IT" sz="1800" dirty="0" err="1">
                <a:effectLst/>
              </a:rPr>
              <a:t>important</a:t>
            </a:r>
            <a:r>
              <a:rPr lang="it-IT" sz="1800" dirty="0">
                <a:effectLst/>
              </a:rPr>
              <a:t> </a:t>
            </a:r>
            <a:r>
              <a:rPr lang="it-IT" sz="1800" dirty="0" err="1">
                <a:effectLst/>
              </a:rPr>
              <a:t>issue</a:t>
            </a:r>
            <a:r>
              <a:rPr lang="it-IT" dirty="0"/>
              <a:t>)</a:t>
            </a:r>
          </a:p>
          <a:p>
            <a:pPr>
              <a:buClr>
                <a:srgbClr val="FF0000"/>
              </a:buClr>
            </a:pPr>
            <a:endParaRPr lang="it-IT" sz="1800" dirty="0">
              <a:effectLst/>
            </a:endParaRPr>
          </a:p>
          <a:p>
            <a:pPr>
              <a:buClr>
                <a:srgbClr val="FF0000"/>
              </a:buClr>
            </a:pPr>
            <a:r>
              <a:rPr lang="it-IT" sz="1800" dirty="0">
                <a:effectLst/>
              </a:rPr>
              <a:t>Total </a:t>
            </a:r>
            <a:r>
              <a:rPr lang="it-IT" sz="1800" dirty="0" err="1">
                <a:effectLst/>
              </a:rPr>
              <a:t>charge</a:t>
            </a:r>
            <a:r>
              <a:rPr lang="it-IT" sz="1800" dirty="0">
                <a:effectLst/>
              </a:rPr>
              <a:t> per hit in </a:t>
            </a:r>
            <a:r>
              <a:rPr lang="it-IT" sz="1800" b="1" dirty="0">
                <a:effectLst/>
              </a:rPr>
              <a:t>maxi-</a:t>
            </a:r>
            <a:r>
              <a:rPr lang="it-IT" sz="1800" b="1" dirty="0" err="1">
                <a:effectLst/>
              </a:rPr>
              <a:t>avalanche</a:t>
            </a:r>
            <a:r>
              <a:rPr lang="it-IT" sz="1800" dirty="0">
                <a:effectLst/>
              </a:rPr>
              <a:t> mode is ∼</a:t>
            </a:r>
            <a:r>
              <a:rPr lang="it-IT" sz="1800" b="1" dirty="0">
                <a:effectLst/>
              </a:rPr>
              <a:t>100-150 </a:t>
            </a:r>
            <a:r>
              <a:rPr lang="it-IT" sz="1800" b="1" dirty="0" err="1">
                <a:effectLst/>
              </a:rPr>
              <a:t>pC</a:t>
            </a:r>
            <a:endParaRPr lang="it-IT" sz="1800" b="1" dirty="0">
              <a:effectLst/>
            </a:endParaRPr>
          </a:p>
          <a:p>
            <a:pPr>
              <a:buClr>
                <a:srgbClr val="FF0000"/>
              </a:buClr>
            </a:pPr>
            <a:r>
              <a:rPr lang="it-IT" sz="1800" dirty="0">
                <a:effectLst/>
              </a:rPr>
              <a:t>Total </a:t>
            </a:r>
            <a:r>
              <a:rPr lang="it-IT" sz="1800" dirty="0" err="1">
                <a:effectLst/>
              </a:rPr>
              <a:t>charge</a:t>
            </a:r>
            <a:r>
              <a:rPr lang="it-IT" sz="1800" dirty="0">
                <a:effectLst/>
              </a:rPr>
              <a:t> per hit in of </a:t>
            </a:r>
            <a:r>
              <a:rPr lang="it-IT" sz="1800" b="1" dirty="0">
                <a:effectLst/>
              </a:rPr>
              <a:t>pure </a:t>
            </a:r>
            <a:r>
              <a:rPr lang="it-IT" sz="1800" b="1" dirty="0" err="1">
                <a:effectLst/>
              </a:rPr>
              <a:t>avalanche</a:t>
            </a:r>
            <a:r>
              <a:rPr lang="it-IT" sz="1800" dirty="0">
                <a:effectLst/>
              </a:rPr>
              <a:t> mode ∼</a:t>
            </a:r>
            <a:r>
              <a:rPr lang="it-IT" sz="1800" b="1" dirty="0">
                <a:effectLst/>
              </a:rPr>
              <a:t>30 </a:t>
            </a:r>
            <a:r>
              <a:rPr lang="it-IT" sz="1800" b="1" dirty="0" err="1">
                <a:effectLst/>
              </a:rPr>
              <a:t>pC</a:t>
            </a:r>
            <a:r>
              <a:rPr lang="it-IT" sz="1800" b="1" dirty="0">
                <a:effectLst/>
              </a:rPr>
              <a:t> 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C960D437-5965-9A90-876C-8D8C9CF38C56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" name="Connettore 1 4">
            <a:extLst>
              <a:ext uri="{FF2B5EF4-FFF2-40B4-BE49-F238E27FC236}">
                <a16:creationId xmlns:a16="http://schemas.microsoft.com/office/drawing/2014/main" id="{CFBBB91A-62F2-27F9-8EDE-F3D63790ABE5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6" name="Immagine 5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32E752BD-1114-E1FA-1C7B-24ECE33986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7" name="Titolo 1">
            <a:extLst>
              <a:ext uri="{FF2B5EF4-FFF2-40B4-BE49-F238E27FC236}">
                <a16:creationId xmlns:a16="http://schemas.microsoft.com/office/drawing/2014/main" id="{B8468DD7-D1FF-4161-EF1A-BC26644FD53C}"/>
              </a:ext>
            </a:extLst>
          </p:cNvPr>
          <p:cNvSpPr txBox="1">
            <a:spLocks/>
          </p:cNvSpPr>
          <p:nvPr/>
        </p:nvSpPr>
        <p:spPr>
          <a:xfrm>
            <a:off x="460664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Gas </a:t>
            </a:r>
            <a:r>
              <a:rPr lang="it-IT" b="1" dirty="0" err="1">
                <a:latin typeface="Georgia" panose="02040502050405020303" pitchFamily="18" charset="0"/>
              </a:rPr>
              <a:t>mixture</a:t>
            </a:r>
            <a:r>
              <a:rPr lang="it-IT" b="1" dirty="0">
                <a:latin typeface="Georgia" panose="02040502050405020303" pitchFamily="18" charset="0"/>
              </a:rPr>
              <a:t> history</a:t>
            </a:r>
          </a:p>
        </p:txBody>
      </p:sp>
    </p:spTree>
    <p:extLst>
      <p:ext uri="{BB962C8B-B14F-4D97-AF65-F5344CB8AC3E}">
        <p14:creationId xmlns:p14="http://schemas.microsoft.com/office/powerpoint/2010/main" val="147999582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4A37440-840C-0090-F8B7-FB2FE4EC91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694979"/>
            <a:ext cx="4309977" cy="2916112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8ECB791-B91A-0569-1069-82034097F48A}"/>
              </a:ext>
            </a:extLst>
          </p:cNvPr>
          <p:cNvSpPr txBox="1"/>
          <p:nvPr/>
        </p:nvSpPr>
        <p:spPr>
          <a:xfrm rot="1837363">
            <a:off x="624620" y="5000488"/>
            <a:ext cx="10647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Strip x number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51DB46B6-F665-3F04-CB0C-C2330E3B26C1}"/>
              </a:ext>
            </a:extLst>
          </p:cNvPr>
          <p:cNvSpPr txBox="1"/>
          <p:nvPr/>
        </p:nvSpPr>
        <p:spPr>
          <a:xfrm rot="20908591">
            <a:off x="4255869" y="5187498"/>
            <a:ext cx="102784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Strip y number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5C0D80BB-7F09-39AF-151A-B1CCE07267D2}"/>
              </a:ext>
            </a:extLst>
          </p:cNvPr>
          <p:cNvSpPr txBox="1"/>
          <p:nvPr/>
        </p:nvSpPr>
        <p:spPr>
          <a:xfrm rot="16200000">
            <a:off x="113691" y="3590463"/>
            <a:ext cx="13067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Dark rate (Hz/cm</a:t>
            </a:r>
            <a:r>
              <a:rPr lang="en-GB" sz="1050" baseline="30000" dirty="0"/>
              <a:t>2</a:t>
            </a:r>
            <a:r>
              <a:rPr lang="en-GB" sz="1050" dirty="0"/>
              <a:t>)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60CD3907-CA98-9F04-3C7D-CF8B2B8C7D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3284" y="2698974"/>
            <a:ext cx="4309977" cy="2916112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073FB1F7-11C2-B002-72FA-3653674720DF}"/>
              </a:ext>
            </a:extLst>
          </p:cNvPr>
          <p:cNvSpPr txBox="1"/>
          <p:nvPr/>
        </p:nvSpPr>
        <p:spPr>
          <a:xfrm rot="20908591">
            <a:off x="10279642" y="5235315"/>
            <a:ext cx="102784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Strip y number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53973389-AD52-D5A3-A5BB-03DC8782E12E}"/>
              </a:ext>
            </a:extLst>
          </p:cNvPr>
          <p:cNvSpPr txBox="1"/>
          <p:nvPr/>
        </p:nvSpPr>
        <p:spPr>
          <a:xfrm rot="1837363">
            <a:off x="6650217" y="5026979"/>
            <a:ext cx="10647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Strip x number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B6EF43F4-5FB4-DE65-C9EE-9789BCE60709}"/>
              </a:ext>
            </a:extLst>
          </p:cNvPr>
          <p:cNvSpPr txBox="1"/>
          <p:nvPr/>
        </p:nvSpPr>
        <p:spPr>
          <a:xfrm rot="16200000">
            <a:off x="6135250" y="3586512"/>
            <a:ext cx="13067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Dark rate (Hz/cm</a:t>
            </a:r>
            <a:r>
              <a:rPr lang="en-GB" sz="1050" baseline="30000" dirty="0"/>
              <a:t>2</a:t>
            </a:r>
            <a:r>
              <a:rPr lang="en-GB" sz="1050" dirty="0"/>
              <a:t>)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92721C4B-EECC-B102-F8FA-57A2F04BC883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9" name="Connettore 1 18">
            <a:extLst>
              <a:ext uri="{FF2B5EF4-FFF2-40B4-BE49-F238E27FC236}">
                <a16:creationId xmlns:a16="http://schemas.microsoft.com/office/drawing/2014/main" id="{751955D5-9638-775B-C64A-9735D3E25792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0" name="Immagine 19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9D45521F-2543-E903-4C56-ABD44E9313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21" name="Titolo 1">
            <a:extLst>
              <a:ext uri="{FF2B5EF4-FFF2-40B4-BE49-F238E27FC236}">
                <a16:creationId xmlns:a16="http://schemas.microsoft.com/office/drawing/2014/main" id="{78BC1CB6-0E74-6A9B-DB0F-26A02C3AD77D}"/>
              </a:ext>
            </a:extLst>
          </p:cNvPr>
          <p:cNvSpPr txBox="1">
            <a:spLocks/>
          </p:cNvSpPr>
          <p:nvPr/>
        </p:nvSpPr>
        <p:spPr>
          <a:xfrm>
            <a:off x="418605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Test results</a:t>
            </a:r>
          </a:p>
        </p:txBody>
      </p:sp>
    </p:spTree>
    <p:extLst>
      <p:ext uri="{BB962C8B-B14F-4D97-AF65-F5344CB8AC3E}">
        <p14:creationId xmlns:p14="http://schemas.microsoft.com/office/powerpoint/2010/main" val="296214550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960D437-5965-9A90-876C-8D8C9CF38C56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" name="Connettore 1 4">
            <a:extLst>
              <a:ext uri="{FF2B5EF4-FFF2-40B4-BE49-F238E27FC236}">
                <a16:creationId xmlns:a16="http://schemas.microsoft.com/office/drawing/2014/main" id="{CFBBB91A-62F2-27F9-8EDE-F3D63790ABE5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6" name="Immagine 5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32E752BD-1114-E1FA-1C7B-24ECE33986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7" name="Titolo 1">
            <a:extLst>
              <a:ext uri="{FF2B5EF4-FFF2-40B4-BE49-F238E27FC236}">
                <a16:creationId xmlns:a16="http://schemas.microsoft.com/office/drawing/2014/main" id="{B8468DD7-D1FF-4161-EF1A-BC26644FD53C}"/>
              </a:ext>
            </a:extLst>
          </p:cNvPr>
          <p:cNvSpPr txBox="1">
            <a:spLocks/>
          </p:cNvSpPr>
          <p:nvPr/>
        </p:nvSpPr>
        <p:spPr>
          <a:xfrm>
            <a:off x="460664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Rates Run 3 and Run 4</a:t>
            </a:r>
          </a:p>
        </p:txBody>
      </p:sp>
      <p:pic>
        <p:nvPicPr>
          <p:cNvPr id="8" name="Immagine 7" descr="Immagine che contiene testo, schermata, Carattere, linea&#10;&#10;Descrizione generata automaticamente">
            <a:extLst>
              <a:ext uri="{FF2B5EF4-FFF2-40B4-BE49-F238E27FC236}">
                <a16:creationId xmlns:a16="http://schemas.microsoft.com/office/drawing/2014/main" id="{DFFB1948-2B9B-DBD8-CD4A-9473C784DD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3950" y="2707126"/>
            <a:ext cx="7404100" cy="1955800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581F17E7-D827-015C-3B26-8B351939F0CA}"/>
              </a:ext>
            </a:extLst>
          </p:cNvPr>
          <p:cNvSpPr txBox="1"/>
          <p:nvPr/>
        </p:nvSpPr>
        <p:spPr>
          <a:xfrm>
            <a:off x="1541708" y="4957714"/>
            <a:ext cx="9108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0" dirty="0">
                <a:effectLst/>
                <a:latin typeface="Lato" panose="020F0502020204030203" pitchFamily="34" charset="0"/>
              </a:rPr>
              <a:t>90 Hz/cm</a:t>
            </a:r>
            <a:r>
              <a:rPr lang="en-GB" sz="2000" b="0" baseline="30000" dirty="0">
                <a:effectLst/>
                <a:latin typeface="Lato" panose="020F0502020204030203" pitchFamily="34" charset="0"/>
              </a:rPr>
              <a:t>2</a:t>
            </a:r>
            <a:r>
              <a:rPr lang="en-GB" sz="2000" b="0" dirty="0">
                <a:effectLst/>
                <a:latin typeface="Lato" panose="020F0502020204030203" pitchFamily="34" charset="0"/>
              </a:rPr>
              <a:t> maximum hit rate on the most exposed RPCs, with a safety factor 2 </a:t>
            </a:r>
            <a:endParaRPr lang="en-GB" sz="2000" dirty="0">
              <a:effectLst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EA46880C-FB57-8CD3-296F-CCA45770A3EF}"/>
              </a:ext>
            </a:extLst>
          </p:cNvPr>
          <p:cNvSpPr txBox="1"/>
          <p:nvPr/>
        </p:nvSpPr>
        <p:spPr>
          <a:xfrm>
            <a:off x="1222710" y="1790166"/>
            <a:ext cx="9746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0" dirty="0">
                <a:effectLst/>
                <a:latin typeface="Lato" panose="020F0502020204030203" pitchFamily="34" charset="0"/>
              </a:rPr>
              <a:t>During RUN 3 (2022-2025) and RUN 4 (2030-2032) peak </a:t>
            </a:r>
            <a:r>
              <a:rPr lang="en-GB" sz="2000" b="1" dirty="0">
                <a:effectLst/>
                <a:latin typeface="Lato" panose="020F0502020204030203" pitchFamily="34" charset="0"/>
              </a:rPr>
              <a:t>Pb-Pb</a:t>
            </a:r>
            <a:r>
              <a:rPr lang="en-GB" sz="2000" b="0" dirty="0">
                <a:effectLst/>
                <a:latin typeface="Lato" panose="020F0502020204030203" pitchFamily="34" charset="0"/>
              </a:rPr>
              <a:t> collisions ~ </a:t>
            </a:r>
            <a:r>
              <a:rPr lang="en-GB" sz="2000" b="1" dirty="0">
                <a:effectLst/>
                <a:latin typeface="Lato" panose="020F0502020204030203" pitchFamily="34" charset="0"/>
              </a:rPr>
              <a:t>50 kHz  </a:t>
            </a:r>
            <a:endParaRPr lang="en-GB" sz="20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5713891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07CB2B19-C98F-82BD-8831-EA3DE04B4A32}"/>
              </a:ext>
            </a:extLst>
          </p:cNvPr>
          <p:cNvSpPr txBox="1"/>
          <p:nvPr/>
        </p:nvSpPr>
        <p:spPr>
          <a:xfrm>
            <a:off x="6327447" y="1405951"/>
            <a:ext cx="542546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Avalanche mode: 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Ø"/>
            </a:pPr>
            <a:r>
              <a:rPr lang="en-GB" sz="2000" dirty="0"/>
              <a:t>larger </a:t>
            </a:r>
            <a:r>
              <a:rPr lang="en-GB" sz="2000" b="1" dirty="0"/>
              <a:t>cluster size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Ø"/>
            </a:pPr>
            <a:r>
              <a:rPr lang="en-GB" sz="2000" dirty="0"/>
              <a:t>larger </a:t>
            </a:r>
            <a:r>
              <a:rPr lang="en-GB" sz="2000" b="1" dirty="0"/>
              <a:t>noise</a:t>
            </a:r>
            <a:r>
              <a:rPr lang="en-GB" sz="2000" dirty="0"/>
              <a:t> </a:t>
            </a:r>
            <a:r>
              <a:rPr lang="en-GB" sz="2000" b="1" dirty="0"/>
              <a:t>background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Ø"/>
            </a:pPr>
            <a:r>
              <a:rPr lang="en-GB" sz="2000" dirty="0"/>
              <a:t>preamplification stage needed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Ø"/>
            </a:pPr>
            <a:r>
              <a:rPr lang="en-GB" sz="2000" dirty="0"/>
              <a:t>better </a:t>
            </a:r>
            <a:r>
              <a:rPr lang="en-GB" sz="2000" b="1" dirty="0"/>
              <a:t>time resolution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Ø"/>
            </a:pPr>
            <a:r>
              <a:rPr lang="en-GB" sz="2000" dirty="0"/>
              <a:t>smaller amount of charge released in the gas </a:t>
            </a:r>
            <a:r>
              <a:rPr lang="en-GB" sz="2000" b="1" dirty="0">
                <a:solidFill>
                  <a:srgbClr val="FF0000"/>
                </a:solidFill>
              </a:rPr>
              <a:t>-&gt;</a:t>
            </a:r>
            <a:r>
              <a:rPr lang="en-GB" sz="2000" dirty="0"/>
              <a:t> </a:t>
            </a:r>
            <a:r>
              <a:rPr lang="en-GB" sz="2000" b="1" dirty="0"/>
              <a:t>slower ageing, greater rate capability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574C1FD-7241-52C3-9677-E794A0C1DA75}"/>
              </a:ext>
            </a:extLst>
          </p:cNvPr>
          <p:cNvSpPr txBox="1"/>
          <p:nvPr/>
        </p:nvSpPr>
        <p:spPr>
          <a:xfrm>
            <a:off x="300120" y="1405951"/>
            <a:ext cx="53077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Streamer mode</a:t>
            </a:r>
            <a:r>
              <a:rPr lang="en-GB" sz="2000" dirty="0"/>
              <a:t>: 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Ø"/>
            </a:pPr>
            <a:r>
              <a:rPr lang="en-GB" sz="2000" dirty="0"/>
              <a:t>smaller </a:t>
            </a:r>
            <a:r>
              <a:rPr lang="en-GB" sz="2000" b="1" dirty="0"/>
              <a:t>cluster size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Ø"/>
            </a:pPr>
            <a:r>
              <a:rPr lang="en-GB" sz="2000" dirty="0"/>
              <a:t>smaller </a:t>
            </a:r>
            <a:r>
              <a:rPr lang="en-GB" sz="2000" b="1" dirty="0"/>
              <a:t>noise</a:t>
            </a:r>
            <a:r>
              <a:rPr lang="en-GB" sz="2000" dirty="0"/>
              <a:t> </a:t>
            </a:r>
            <a:r>
              <a:rPr lang="en-GB" sz="2000" b="1" dirty="0"/>
              <a:t>background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Ø"/>
            </a:pPr>
            <a:r>
              <a:rPr lang="en-GB" sz="2000" dirty="0"/>
              <a:t>simpler discrimination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Ø"/>
            </a:pPr>
            <a:r>
              <a:rPr lang="en-GB" sz="2000" dirty="0"/>
              <a:t>worse </a:t>
            </a:r>
            <a:r>
              <a:rPr lang="en-GB" sz="2000" b="1" dirty="0"/>
              <a:t>time resolution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Ø"/>
            </a:pPr>
            <a:r>
              <a:rPr lang="en-GB" sz="2000" dirty="0"/>
              <a:t>larger amount of charge released in the gas </a:t>
            </a:r>
            <a:r>
              <a:rPr lang="en-GB" sz="2000" b="1" dirty="0">
                <a:solidFill>
                  <a:srgbClr val="FF0000"/>
                </a:solidFill>
              </a:rPr>
              <a:t>-&gt;</a:t>
            </a:r>
            <a:r>
              <a:rPr lang="en-GB" sz="2000" dirty="0"/>
              <a:t> </a:t>
            </a:r>
            <a:r>
              <a:rPr lang="en-GB" sz="2000" b="1" dirty="0"/>
              <a:t>fast ageing, smaller rate capability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F58F45D-D75A-909B-57CB-394203F52D1D}"/>
              </a:ext>
            </a:extLst>
          </p:cNvPr>
          <p:cNvSpPr txBox="1"/>
          <p:nvPr/>
        </p:nvSpPr>
        <p:spPr>
          <a:xfrm>
            <a:off x="350044" y="1005841"/>
            <a:ext cx="57443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RPCs can be operated in streamer or avalanche mode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913A18D4-B9D8-6B88-BF7D-0B0A0AAAE7A4}"/>
              </a:ext>
            </a:extLst>
          </p:cNvPr>
          <p:cNvSpPr txBox="1"/>
          <p:nvPr/>
        </p:nvSpPr>
        <p:spPr>
          <a:xfrm>
            <a:off x="250971" y="4052830"/>
            <a:ext cx="107137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b="1" dirty="0"/>
              <a:t>ALICE RPCs </a:t>
            </a:r>
            <a:r>
              <a:rPr lang="en-GB" sz="2000" dirty="0"/>
              <a:t>have been designed in streamer mode, but operated in </a:t>
            </a:r>
            <a:r>
              <a:rPr lang="en-GB" sz="2000" b="1" dirty="0"/>
              <a:t>avalanche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Streamer mode is still used for testing purposes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47B91746-6312-4110-EF15-1F75F3FC524C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Connettore 1 8">
            <a:extLst>
              <a:ext uri="{FF2B5EF4-FFF2-40B4-BE49-F238E27FC236}">
                <a16:creationId xmlns:a16="http://schemas.microsoft.com/office/drawing/2014/main" id="{FB5FBFD6-BB26-20A3-6ED5-AFD3B9FBBEC6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Immagine 10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8C9D8D1B-0252-791F-B8A6-28509D7F04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15" name="Titolo 1">
            <a:extLst>
              <a:ext uri="{FF2B5EF4-FFF2-40B4-BE49-F238E27FC236}">
                <a16:creationId xmlns:a16="http://schemas.microsoft.com/office/drawing/2014/main" id="{B2EA0556-EEE5-1520-B528-90074090A992}"/>
              </a:ext>
            </a:extLst>
          </p:cNvPr>
          <p:cNvSpPr txBox="1">
            <a:spLocks/>
          </p:cNvSpPr>
          <p:nvPr/>
        </p:nvSpPr>
        <p:spPr>
          <a:xfrm>
            <a:off x="350044" y="107329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Avalanche/streamers: pros and cons</a:t>
            </a:r>
          </a:p>
        </p:txBody>
      </p:sp>
    </p:spTree>
    <p:extLst>
      <p:ext uri="{BB962C8B-B14F-4D97-AF65-F5344CB8AC3E}">
        <p14:creationId xmlns:p14="http://schemas.microsoft.com/office/powerpoint/2010/main" val="26087180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087C1AD4-6789-B1C1-E5F0-6B73B066A89E}"/>
              </a:ext>
            </a:extLst>
          </p:cNvPr>
          <p:cNvSpPr txBox="1"/>
          <p:nvPr/>
        </p:nvSpPr>
        <p:spPr>
          <a:xfrm>
            <a:off x="269841" y="1058325"/>
            <a:ext cx="110829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>
                <a:effectLst/>
              </a:rPr>
              <a:t>In </a:t>
            </a:r>
            <a:r>
              <a:rPr lang="it-IT" sz="1800" dirty="0" err="1">
                <a:effectLst/>
              </a:rPr>
              <a:t>avalanche</a:t>
            </a:r>
            <a:r>
              <a:rPr lang="it-IT" sz="1800" dirty="0">
                <a:effectLst/>
              </a:rPr>
              <a:t> mode, the </a:t>
            </a:r>
            <a:r>
              <a:rPr lang="it-IT" sz="1800" dirty="0" err="1">
                <a:effectLst/>
              </a:rPr>
              <a:t>charge</a:t>
            </a:r>
            <a:r>
              <a:rPr lang="it-IT" sz="1800" dirty="0">
                <a:effectLst/>
              </a:rPr>
              <a:t> </a:t>
            </a:r>
            <a:r>
              <a:rPr lang="it-IT" sz="1800" dirty="0" err="1">
                <a:effectLst/>
              </a:rPr>
              <a:t>released</a:t>
            </a:r>
            <a:r>
              <a:rPr lang="it-IT" sz="1800" dirty="0">
                <a:effectLst/>
              </a:rPr>
              <a:t> inside the gap is </a:t>
            </a:r>
            <a:r>
              <a:rPr lang="it-IT" sz="1800" dirty="0" err="1">
                <a:effectLst/>
              </a:rPr>
              <a:t>lower</a:t>
            </a:r>
            <a:r>
              <a:rPr lang="it-IT" sz="1800" dirty="0">
                <a:effectLst/>
              </a:rPr>
              <a:t> w</a:t>
            </a:r>
            <a:r>
              <a:rPr lang="it-IT" dirty="0"/>
              <a:t>.r</a:t>
            </a:r>
            <a:r>
              <a:rPr lang="it-IT" sz="1800" dirty="0">
                <a:effectLst/>
              </a:rPr>
              <a:t>.t. the one </a:t>
            </a:r>
            <a:r>
              <a:rPr lang="it-IT" sz="1800" dirty="0" err="1">
                <a:effectLst/>
              </a:rPr>
              <a:t>released</a:t>
            </a:r>
            <a:r>
              <a:rPr lang="it-IT" sz="1800" dirty="0">
                <a:effectLst/>
              </a:rPr>
              <a:t> </a:t>
            </a:r>
            <a:r>
              <a:rPr lang="it-IT" sz="1800" dirty="0" err="1">
                <a:effectLst/>
              </a:rPr>
              <a:t>when</a:t>
            </a:r>
            <a:r>
              <a:rPr lang="it-IT" sz="1800" dirty="0">
                <a:effectLst/>
              </a:rPr>
              <a:t> </a:t>
            </a:r>
            <a:r>
              <a:rPr lang="it-IT" sz="1800" dirty="0" err="1">
                <a:effectLst/>
              </a:rPr>
              <a:t>operating</a:t>
            </a:r>
            <a:r>
              <a:rPr lang="it-IT" sz="1800" dirty="0">
                <a:effectLst/>
              </a:rPr>
              <a:t> the RPC in streamer mode. </a:t>
            </a:r>
            <a:r>
              <a:rPr lang="it-IT" sz="1800" dirty="0" err="1">
                <a:effectLst/>
              </a:rPr>
              <a:t>As</a:t>
            </a:r>
            <a:r>
              <a:rPr lang="it-IT" sz="1800" dirty="0">
                <a:effectLst/>
              </a:rPr>
              <a:t> a </a:t>
            </a:r>
            <a:r>
              <a:rPr lang="it-IT" sz="1800" dirty="0" err="1">
                <a:effectLst/>
              </a:rPr>
              <a:t>consequence</a:t>
            </a:r>
            <a:r>
              <a:rPr lang="it-IT" sz="1800" dirty="0">
                <a:effectLst/>
              </a:rPr>
              <a:t>, the </a:t>
            </a:r>
            <a:r>
              <a:rPr lang="it-IT" sz="1800" dirty="0" err="1">
                <a:effectLst/>
              </a:rPr>
              <a:t>local</a:t>
            </a:r>
            <a:r>
              <a:rPr lang="it-IT" sz="1800" dirty="0">
                <a:effectLst/>
              </a:rPr>
              <a:t> drop of the </a:t>
            </a:r>
            <a:r>
              <a:rPr lang="it-IT" sz="1800" dirty="0" err="1">
                <a:effectLst/>
              </a:rPr>
              <a:t>electric</a:t>
            </a:r>
            <a:r>
              <a:rPr lang="it-IT" sz="1800" dirty="0">
                <a:effectLst/>
              </a:rPr>
              <a:t> field is </a:t>
            </a:r>
            <a:r>
              <a:rPr lang="it-IT" sz="1800" dirty="0" err="1">
                <a:effectLst/>
              </a:rPr>
              <a:t>smaller</a:t>
            </a:r>
            <a:r>
              <a:rPr lang="it-IT" sz="1800" dirty="0">
                <a:effectLst/>
              </a:rPr>
              <a:t> </a:t>
            </a:r>
            <a:r>
              <a:rPr lang="it-IT" sz="1800" dirty="0" err="1">
                <a:effectLst/>
              </a:rPr>
              <a:t>when</a:t>
            </a:r>
            <a:r>
              <a:rPr lang="it-IT" sz="1800" dirty="0">
                <a:effectLst/>
              </a:rPr>
              <a:t> working in </a:t>
            </a:r>
            <a:r>
              <a:rPr lang="it-IT" sz="1800" dirty="0" err="1">
                <a:effectLst/>
              </a:rPr>
              <a:t>avalanche</a:t>
            </a:r>
            <a:r>
              <a:rPr lang="it-IT" sz="1800" dirty="0">
                <a:effectLst/>
              </a:rPr>
              <a:t> mode and, in </a:t>
            </a:r>
            <a:r>
              <a:rPr lang="it-IT" sz="1800" dirty="0" err="1">
                <a:effectLst/>
              </a:rPr>
              <a:t>this</a:t>
            </a:r>
            <a:r>
              <a:rPr lang="it-IT" sz="1800" dirty="0">
                <a:effectLst/>
              </a:rPr>
              <a:t> case, the detector </a:t>
            </a:r>
            <a:r>
              <a:rPr lang="it-IT" sz="1800" b="1" dirty="0">
                <a:effectLst/>
              </a:rPr>
              <a:t>rate capability </a:t>
            </a:r>
            <a:r>
              <a:rPr lang="it-IT" sz="1800" dirty="0">
                <a:effectLst/>
              </a:rPr>
              <a:t>(i.e. the </a:t>
            </a:r>
            <a:r>
              <a:rPr lang="it-IT" sz="1800" b="1" dirty="0">
                <a:effectLst/>
              </a:rPr>
              <a:t>maximum rate of </a:t>
            </a:r>
            <a:r>
              <a:rPr lang="it-IT" sz="1800" b="1" dirty="0" err="1">
                <a:effectLst/>
              </a:rPr>
              <a:t>particle</a:t>
            </a:r>
            <a:r>
              <a:rPr lang="it-IT" sz="1800" dirty="0">
                <a:effectLst/>
              </a:rPr>
              <a:t> </a:t>
            </a:r>
            <a:r>
              <a:rPr lang="it-IT" sz="1800" dirty="0" err="1">
                <a:effectLst/>
              </a:rPr>
              <a:t>impinging</a:t>
            </a:r>
            <a:r>
              <a:rPr lang="it-IT" sz="1800" dirty="0">
                <a:effectLst/>
              </a:rPr>
              <a:t> on the detector </a:t>
            </a:r>
            <a:r>
              <a:rPr lang="it-IT" sz="1800" b="1" dirty="0">
                <a:effectLst/>
              </a:rPr>
              <a:t>that can be </a:t>
            </a:r>
            <a:r>
              <a:rPr lang="it-IT" sz="1800" b="1" dirty="0" err="1">
                <a:effectLst/>
              </a:rPr>
              <a:t>detected</a:t>
            </a:r>
            <a:r>
              <a:rPr lang="it-IT" sz="1800" dirty="0">
                <a:effectLst/>
              </a:rPr>
              <a:t> by the RPC) is </a:t>
            </a:r>
            <a:r>
              <a:rPr lang="it-IT" sz="1800" dirty="0" err="1">
                <a:effectLst/>
              </a:rPr>
              <a:t>improved</a:t>
            </a:r>
            <a:r>
              <a:rPr lang="it-IT" sz="1800" dirty="0">
                <a:effectLst/>
              </a:rPr>
              <a:t>. The </a:t>
            </a:r>
            <a:r>
              <a:rPr lang="it-IT" sz="1800" b="1" dirty="0">
                <a:effectLst/>
              </a:rPr>
              <a:t>efficiency</a:t>
            </a:r>
            <a:r>
              <a:rPr lang="it-IT" sz="1800" dirty="0">
                <a:effectLst/>
              </a:rPr>
              <a:t> of the </a:t>
            </a:r>
            <a:r>
              <a:rPr lang="it-IT" sz="1800" b="1" dirty="0">
                <a:effectLst/>
              </a:rPr>
              <a:t>RPC </a:t>
            </a:r>
            <a:r>
              <a:rPr lang="it-IT" sz="1800" b="1" dirty="0" err="1">
                <a:effectLst/>
              </a:rPr>
              <a:t>operating</a:t>
            </a:r>
            <a:r>
              <a:rPr lang="it-IT" sz="1800" b="1" dirty="0">
                <a:effectLst/>
              </a:rPr>
              <a:t> </a:t>
            </a:r>
            <a:r>
              <a:rPr lang="it-IT" sz="1800" dirty="0">
                <a:effectLst/>
              </a:rPr>
              <a:t>in </a:t>
            </a:r>
            <a:r>
              <a:rPr lang="it-IT" sz="1800" b="1" dirty="0">
                <a:effectLst/>
              </a:rPr>
              <a:t>streamer</a:t>
            </a:r>
            <a:r>
              <a:rPr lang="it-IT" sz="1800" dirty="0">
                <a:effectLst/>
              </a:rPr>
              <a:t> mode and in </a:t>
            </a:r>
            <a:r>
              <a:rPr lang="it-IT" sz="1800" b="1" dirty="0" err="1">
                <a:effectLst/>
              </a:rPr>
              <a:t>avalanche</a:t>
            </a:r>
            <a:r>
              <a:rPr lang="it-IT" sz="1800" b="1" dirty="0">
                <a:effectLst/>
              </a:rPr>
              <a:t> mode </a:t>
            </a:r>
            <a:r>
              <a:rPr lang="it-IT" sz="1800" dirty="0">
                <a:effectLst/>
              </a:rPr>
              <a:t>for </a:t>
            </a:r>
            <a:r>
              <a:rPr lang="it-IT" sz="1800" b="1" dirty="0">
                <a:effectLst/>
              </a:rPr>
              <a:t>different </a:t>
            </a:r>
            <a:r>
              <a:rPr lang="it-IT" sz="1800" b="1" dirty="0" err="1">
                <a:effectLst/>
              </a:rPr>
              <a:t>particle</a:t>
            </a:r>
            <a:r>
              <a:rPr lang="it-IT" sz="1800" b="1" dirty="0">
                <a:effectLst/>
              </a:rPr>
              <a:t> rates </a:t>
            </a:r>
            <a:r>
              <a:rPr lang="it-IT" sz="1800" dirty="0">
                <a:effectLst/>
              </a:rPr>
              <a:t>is </a:t>
            </a:r>
            <a:r>
              <a:rPr lang="it-IT" sz="1800" dirty="0" err="1">
                <a:effectLst/>
              </a:rPr>
              <a:t>reported</a:t>
            </a:r>
            <a:r>
              <a:rPr lang="it-IT" sz="1800" dirty="0">
                <a:effectLst/>
              </a:rPr>
              <a:t>.</a:t>
            </a:r>
            <a:endParaRPr lang="it-IT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FF682B05-6FD5-0EBF-B66A-B328A4A9382F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" name="Connettore 1 4">
            <a:extLst>
              <a:ext uri="{FF2B5EF4-FFF2-40B4-BE49-F238E27FC236}">
                <a16:creationId xmlns:a16="http://schemas.microsoft.com/office/drawing/2014/main" id="{0416E478-73C9-481F-4B71-9ED367643D60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6" name="Immagine 5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84638E7E-1C51-029E-93F3-3EA3C7D37F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7" name="Titolo 1">
            <a:extLst>
              <a:ext uri="{FF2B5EF4-FFF2-40B4-BE49-F238E27FC236}">
                <a16:creationId xmlns:a16="http://schemas.microsoft.com/office/drawing/2014/main" id="{47F2CEC6-44C8-BE1C-2DEA-C6D9F97E9EBE}"/>
              </a:ext>
            </a:extLst>
          </p:cNvPr>
          <p:cNvSpPr txBox="1">
            <a:spLocks/>
          </p:cNvSpPr>
          <p:nvPr/>
        </p:nvSpPr>
        <p:spPr>
          <a:xfrm>
            <a:off x="460664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Rate capability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A15F2CD0-5CB8-4053-73B4-45E59C648E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2502" y="2655830"/>
            <a:ext cx="5426996" cy="3844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64494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4C9477C8-1E87-4BD5-04A2-24A0B9EB5C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066" y="1336500"/>
            <a:ext cx="6713863" cy="5145358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63A197C8-10A6-0B1A-BC43-F3D65E0D06D9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" name="Connettore 1 4">
            <a:extLst>
              <a:ext uri="{FF2B5EF4-FFF2-40B4-BE49-F238E27FC236}">
                <a16:creationId xmlns:a16="http://schemas.microsoft.com/office/drawing/2014/main" id="{A8B608BC-C575-5489-D302-309943C8920F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6" name="Immagine 5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13ABB9FB-8A23-99DB-E549-6BF26D2297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7" name="Titolo 1">
            <a:extLst>
              <a:ext uri="{FF2B5EF4-FFF2-40B4-BE49-F238E27FC236}">
                <a16:creationId xmlns:a16="http://schemas.microsoft.com/office/drawing/2014/main" id="{F7D9329E-A13E-2768-BB81-0B192699BC43}"/>
              </a:ext>
            </a:extLst>
          </p:cNvPr>
          <p:cNvSpPr txBox="1">
            <a:spLocks/>
          </p:cNvSpPr>
          <p:nvPr/>
        </p:nvSpPr>
        <p:spPr>
          <a:xfrm>
            <a:off x="460664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Streamer signal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57C9A92-4D8A-A35D-5D6E-65848912E83A}"/>
              </a:ext>
            </a:extLst>
          </p:cNvPr>
          <p:cNvSpPr txBox="1"/>
          <p:nvPr/>
        </p:nvSpPr>
        <p:spPr>
          <a:xfrm>
            <a:off x="7028761" y="1859339"/>
            <a:ext cx="440816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</a:t>
            </a:r>
            <a:r>
              <a:rPr lang="it-IT" sz="1800" dirty="0">
                <a:effectLst/>
              </a:rPr>
              <a:t>he </a:t>
            </a:r>
            <a:r>
              <a:rPr lang="it-IT" sz="1800" b="1" dirty="0">
                <a:effectLst/>
              </a:rPr>
              <a:t>streamer</a:t>
            </a:r>
            <a:r>
              <a:rPr lang="it-IT" sz="1800" dirty="0">
                <a:effectLst/>
              </a:rPr>
              <a:t> signal has a </a:t>
            </a:r>
            <a:r>
              <a:rPr lang="it-IT" sz="1800" dirty="0" err="1">
                <a:effectLst/>
              </a:rPr>
              <a:t>typical</a:t>
            </a:r>
            <a:r>
              <a:rPr lang="it-IT" sz="1800" dirty="0">
                <a:effectLst/>
              </a:rPr>
              <a:t> </a:t>
            </a:r>
            <a:r>
              <a:rPr lang="it-IT" sz="1800" dirty="0" err="1">
                <a:effectLst/>
              </a:rPr>
              <a:t>amplitude</a:t>
            </a:r>
            <a:r>
              <a:rPr lang="it-IT" sz="1800" dirty="0">
                <a:effectLst/>
              </a:rPr>
              <a:t> of </a:t>
            </a:r>
            <a:r>
              <a:rPr lang="it-IT" sz="1800" b="1" dirty="0" err="1">
                <a:effectLst/>
              </a:rPr>
              <a:t>hundreds</a:t>
            </a:r>
            <a:r>
              <a:rPr lang="it-IT" sz="1800" b="1" dirty="0">
                <a:effectLst/>
              </a:rPr>
              <a:t> of </a:t>
            </a:r>
            <a:r>
              <a:rPr lang="it-IT" sz="1800" b="1" dirty="0" err="1">
                <a:effectLst/>
              </a:rPr>
              <a:t>mV</a:t>
            </a:r>
            <a:r>
              <a:rPr lang="it-IT" sz="1800" dirty="0">
                <a:effectLst/>
              </a:rPr>
              <a:t>, </a:t>
            </a:r>
            <a:r>
              <a:rPr lang="it-IT" sz="1800" dirty="0" err="1">
                <a:effectLst/>
              </a:rPr>
              <a:t>while</a:t>
            </a:r>
            <a:r>
              <a:rPr lang="it-IT" sz="1800" dirty="0">
                <a:effectLst/>
              </a:rPr>
              <a:t> the </a:t>
            </a:r>
            <a:r>
              <a:rPr lang="it-IT" sz="1800" b="1" dirty="0" err="1">
                <a:effectLst/>
              </a:rPr>
              <a:t>avalanche</a:t>
            </a:r>
            <a:r>
              <a:rPr lang="it-IT" sz="1800" dirty="0">
                <a:effectLst/>
              </a:rPr>
              <a:t> one of </a:t>
            </a:r>
            <a:r>
              <a:rPr lang="it-IT" sz="1800" b="1" dirty="0">
                <a:effectLst/>
              </a:rPr>
              <a:t>few </a:t>
            </a:r>
            <a:r>
              <a:rPr lang="it-IT" sz="1800" b="1" dirty="0" err="1">
                <a:effectLst/>
              </a:rPr>
              <a:t>mV</a:t>
            </a:r>
            <a:r>
              <a:rPr lang="it-IT" sz="1800" dirty="0">
                <a:effectLst/>
              </a:rPr>
              <a:t>. </a:t>
            </a:r>
          </a:p>
          <a:p>
            <a:r>
              <a:rPr lang="it-IT" sz="1800" dirty="0">
                <a:effectLst/>
              </a:rPr>
              <a:t>The </a:t>
            </a:r>
            <a:r>
              <a:rPr lang="it-IT" sz="1800" b="1" dirty="0" err="1">
                <a:effectLst/>
              </a:rPr>
              <a:t>better</a:t>
            </a:r>
            <a:r>
              <a:rPr lang="it-IT" sz="1800" b="1" dirty="0">
                <a:effectLst/>
              </a:rPr>
              <a:t> </a:t>
            </a:r>
            <a:r>
              <a:rPr lang="it-IT" sz="1800" b="1" dirty="0" err="1">
                <a:effectLst/>
              </a:rPr>
              <a:t>discrimination</a:t>
            </a:r>
            <a:r>
              <a:rPr lang="it-IT" sz="1800" b="1" dirty="0">
                <a:effectLst/>
              </a:rPr>
              <a:t> </a:t>
            </a:r>
            <a:r>
              <a:rPr lang="it-IT" sz="1800" dirty="0">
                <a:effectLst/>
              </a:rPr>
              <a:t>between </a:t>
            </a:r>
            <a:r>
              <a:rPr lang="it-IT" sz="1800" b="1" dirty="0">
                <a:effectLst/>
              </a:rPr>
              <a:t>signal</a:t>
            </a:r>
            <a:r>
              <a:rPr lang="it-IT" sz="1800" dirty="0">
                <a:effectLst/>
              </a:rPr>
              <a:t> and </a:t>
            </a:r>
            <a:r>
              <a:rPr lang="it-IT" sz="1800" b="1" dirty="0" err="1">
                <a:effectLst/>
              </a:rPr>
              <a:t>noise</a:t>
            </a:r>
            <a:r>
              <a:rPr lang="it-IT" sz="1800" dirty="0">
                <a:effectLst/>
              </a:rPr>
              <a:t> w.r.t. the </a:t>
            </a:r>
            <a:r>
              <a:rPr lang="it-IT" sz="1800" dirty="0" err="1">
                <a:effectLst/>
              </a:rPr>
              <a:t>avalanche</a:t>
            </a:r>
            <a:r>
              <a:rPr lang="it-IT" sz="1800" dirty="0">
                <a:effectLst/>
              </a:rPr>
              <a:t> mode leads to a </a:t>
            </a:r>
            <a:r>
              <a:rPr lang="it-IT" sz="1800" dirty="0" err="1">
                <a:effectLst/>
              </a:rPr>
              <a:t>lower</a:t>
            </a:r>
            <a:r>
              <a:rPr lang="it-IT" sz="1800" dirty="0">
                <a:effectLst/>
              </a:rPr>
              <a:t> cluster size. </a:t>
            </a:r>
          </a:p>
          <a:p>
            <a:r>
              <a:rPr lang="it-IT" sz="1800" dirty="0">
                <a:effectLst/>
              </a:rPr>
              <a:t>The </a:t>
            </a:r>
            <a:r>
              <a:rPr lang="it-IT" sz="1800" dirty="0" err="1">
                <a:effectLst/>
              </a:rPr>
              <a:t>disadvantage</a:t>
            </a:r>
            <a:r>
              <a:rPr lang="it-IT" sz="1800" dirty="0">
                <a:effectLst/>
              </a:rPr>
              <a:t> of </a:t>
            </a:r>
            <a:r>
              <a:rPr lang="it-IT" sz="1800" dirty="0" err="1">
                <a:effectLst/>
              </a:rPr>
              <a:t>this</a:t>
            </a:r>
            <a:r>
              <a:rPr lang="it-IT" sz="1800" dirty="0">
                <a:effectLst/>
              </a:rPr>
              <a:t> working mode is that a </a:t>
            </a:r>
            <a:r>
              <a:rPr lang="it-IT" sz="1800" dirty="0" err="1">
                <a:effectLst/>
              </a:rPr>
              <a:t>larger</a:t>
            </a:r>
            <a:r>
              <a:rPr lang="it-IT" sz="1800" dirty="0">
                <a:effectLst/>
              </a:rPr>
              <a:t> </a:t>
            </a:r>
            <a:r>
              <a:rPr lang="it-IT" sz="1800" dirty="0" err="1">
                <a:effectLst/>
              </a:rPr>
              <a:t>amount</a:t>
            </a:r>
            <a:r>
              <a:rPr lang="it-IT" sz="1800" dirty="0">
                <a:effectLst/>
              </a:rPr>
              <a:t> of </a:t>
            </a:r>
            <a:r>
              <a:rPr lang="it-IT" sz="1800" dirty="0" err="1">
                <a:effectLst/>
              </a:rPr>
              <a:t>charge</a:t>
            </a:r>
            <a:r>
              <a:rPr lang="it-IT" sz="1800" dirty="0">
                <a:effectLst/>
              </a:rPr>
              <a:t> is </a:t>
            </a:r>
            <a:r>
              <a:rPr lang="it-IT" sz="1800" dirty="0" err="1">
                <a:effectLst/>
              </a:rPr>
              <a:t>released</a:t>
            </a:r>
            <a:r>
              <a:rPr lang="it-IT" sz="1800" dirty="0">
                <a:effectLst/>
              </a:rPr>
              <a:t> in the gas (</a:t>
            </a:r>
            <a:r>
              <a:rPr lang="it-IT" sz="1800" dirty="0" err="1">
                <a:effectLst/>
              </a:rPr>
              <a:t>about</a:t>
            </a:r>
            <a:r>
              <a:rPr lang="it-IT" sz="1800" dirty="0">
                <a:effectLst/>
              </a:rPr>
              <a:t> few </a:t>
            </a:r>
            <a:r>
              <a:rPr lang="it-IT" sz="1800" dirty="0" err="1">
                <a:effectLst/>
              </a:rPr>
              <a:t>hundreds</a:t>
            </a:r>
            <a:r>
              <a:rPr lang="it-IT" sz="1800" dirty="0">
                <a:effectLst/>
              </a:rPr>
              <a:t> </a:t>
            </a:r>
            <a:r>
              <a:rPr lang="it-IT" sz="1800" dirty="0" err="1">
                <a:effectLst/>
              </a:rPr>
              <a:t>pC</a:t>
            </a:r>
            <a:r>
              <a:rPr lang="it-IT" sz="1800" dirty="0">
                <a:effectLst/>
              </a:rPr>
              <a:t>) and </a:t>
            </a:r>
            <a:r>
              <a:rPr lang="it-IT" sz="1800" dirty="0" err="1">
                <a:effectLst/>
              </a:rPr>
              <a:t>this</a:t>
            </a:r>
            <a:r>
              <a:rPr lang="it-IT" sz="1800" dirty="0">
                <a:effectLst/>
              </a:rPr>
              <a:t> leads to a </a:t>
            </a:r>
            <a:r>
              <a:rPr lang="it-IT" sz="1800" dirty="0" err="1">
                <a:effectLst/>
              </a:rPr>
              <a:t>faster</a:t>
            </a:r>
            <a:r>
              <a:rPr lang="it-IT" sz="1800" dirty="0">
                <a:effectLst/>
              </a:rPr>
              <a:t> </a:t>
            </a:r>
            <a:r>
              <a:rPr lang="it-IT" sz="1800" dirty="0" err="1">
                <a:effectLst/>
              </a:rPr>
              <a:t>ageing</a:t>
            </a:r>
            <a:r>
              <a:rPr lang="it-IT" sz="1800" dirty="0">
                <a:effectLst/>
              </a:rPr>
              <a:t> of the detector and a </a:t>
            </a:r>
            <a:r>
              <a:rPr lang="it-IT" sz="1800" dirty="0" err="1">
                <a:effectLst/>
              </a:rPr>
              <a:t>lower</a:t>
            </a:r>
            <a:r>
              <a:rPr lang="it-IT" sz="1800" dirty="0">
                <a:effectLst/>
              </a:rPr>
              <a:t> rate capability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31356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tangolo 17">
            <a:extLst>
              <a:ext uri="{FF2B5EF4-FFF2-40B4-BE49-F238E27FC236}">
                <a16:creationId xmlns:a16="http://schemas.microsoft.com/office/drawing/2014/main" id="{2EE9A80D-8CA8-8C7A-8B33-31A072616B8A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161CEEA-6F3A-560E-3490-4F636ABCF3DE}"/>
              </a:ext>
            </a:extLst>
          </p:cNvPr>
          <p:cNvSpPr txBox="1"/>
          <p:nvPr/>
        </p:nvSpPr>
        <p:spPr>
          <a:xfrm>
            <a:off x="127534" y="5292545"/>
            <a:ext cx="2346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Takes data in: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it-IT" b="1" dirty="0"/>
              <a:t>Pb-Pb</a:t>
            </a:r>
            <a:r>
              <a:rPr lang="it-IT" dirty="0"/>
              <a:t> collisions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it-IT" b="1" dirty="0"/>
              <a:t>pp</a:t>
            </a:r>
            <a:r>
              <a:rPr lang="it-IT" dirty="0"/>
              <a:t> collisions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it-IT" b="1" dirty="0"/>
              <a:t>p-Pb</a:t>
            </a:r>
            <a:r>
              <a:rPr lang="it-IT" dirty="0"/>
              <a:t> collisions</a:t>
            </a:r>
          </a:p>
        </p:txBody>
      </p:sp>
      <p:cxnSp>
        <p:nvCxnSpPr>
          <p:cNvPr id="9" name="Connettore 1 8">
            <a:extLst>
              <a:ext uri="{FF2B5EF4-FFF2-40B4-BE49-F238E27FC236}">
                <a16:creationId xmlns:a16="http://schemas.microsoft.com/office/drawing/2014/main" id="{55EDBA38-3CC9-45F9-19D2-DAAA9FCB05FB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2" name="Immagine 11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5A5E92E8-062D-C4A2-E0E8-F5C71A0F78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2482443D-DA1E-66DE-751C-C806D7580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5481" y="1922773"/>
            <a:ext cx="9700503" cy="4385435"/>
          </a:xfrm>
          <a:prstGeom prst="rect">
            <a:avLst/>
          </a:prstGeom>
        </p:spPr>
      </p:pic>
      <p:sp>
        <p:nvSpPr>
          <p:cNvPr id="23" name="Ovale 22">
            <a:extLst>
              <a:ext uri="{FF2B5EF4-FFF2-40B4-BE49-F238E27FC236}">
                <a16:creationId xmlns:a16="http://schemas.microsoft.com/office/drawing/2014/main" id="{8FB7807B-CFDA-0B99-F8D9-E52EEFB5737C}"/>
              </a:ext>
            </a:extLst>
          </p:cNvPr>
          <p:cNvSpPr/>
          <p:nvPr/>
        </p:nvSpPr>
        <p:spPr>
          <a:xfrm>
            <a:off x="3037378" y="2546217"/>
            <a:ext cx="2639027" cy="3312340"/>
          </a:xfrm>
          <a:prstGeom prst="ellipse">
            <a:avLst/>
          </a:prstGeom>
          <a:noFill/>
          <a:ln w="66675">
            <a:solidFill>
              <a:srgbClr val="8BED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762FBAA8-AA46-1040-CF42-47F9E22F0346}"/>
              </a:ext>
            </a:extLst>
          </p:cNvPr>
          <p:cNvCxnSpPr>
            <a:cxnSpLocks/>
          </p:cNvCxnSpPr>
          <p:nvPr/>
        </p:nvCxnSpPr>
        <p:spPr>
          <a:xfrm flipH="1" flipV="1">
            <a:off x="2034371" y="3040111"/>
            <a:ext cx="1148667" cy="388889"/>
          </a:xfrm>
          <a:prstGeom prst="straightConnector1">
            <a:avLst/>
          </a:prstGeom>
          <a:ln w="47625">
            <a:solidFill>
              <a:srgbClr val="8BED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ttangolo 28">
            <a:extLst>
              <a:ext uri="{FF2B5EF4-FFF2-40B4-BE49-F238E27FC236}">
                <a16:creationId xmlns:a16="http://schemas.microsoft.com/office/drawing/2014/main" id="{F9897F7D-FB79-40B9-5C04-C4522DBFDD7F}"/>
              </a:ext>
            </a:extLst>
          </p:cNvPr>
          <p:cNvSpPr/>
          <p:nvPr/>
        </p:nvSpPr>
        <p:spPr>
          <a:xfrm>
            <a:off x="711893" y="2826765"/>
            <a:ext cx="1322478" cy="389747"/>
          </a:xfrm>
          <a:prstGeom prst="rect">
            <a:avLst/>
          </a:prstGeom>
          <a:noFill/>
          <a:ln w="47625">
            <a:solidFill>
              <a:srgbClr val="8BED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31B03793-2763-16DD-C629-5F9CD258738E}"/>
              </a:ext>
            </a:extLst>
          </p:cNvPr>
          <p:cNvSpPr txBox="1"/>
          <p:nvPr/>
        </p:nvSpPr>
        <p:spPr>
          <a:xfrm>
            <a:off x="711893" y="2861491"/>
            <a:ext cx="132247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/>
              <a:t>Central barrel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3B6AEBBE-18F8-C799-F0E6-11A5B56AC521}"/>
              </a:ext>
            </a:extLst>
          </p:cNvPr>
          <p:cNvSpPr txBox="1"/>
          <p:nvPr/>
        </p:nvSpPr>
        <p:spPr>
          <a:xfrm>
            <a:off x="127534" y="999443"/>
            <a:ext cx="112252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en-GB" sz="2000" dirty="0"/>
              <a:t>Study of the </a:t>
            </a:r>
            <a:r>
              <a:rPr lang="en-GB" sz="2000" b="1" dirty="0"/>
              <a:t>Quark-Gluon Plasma </a:t>
            </a:r>
            <a:r>
              <a:rPr lang="en-GB" sz="2000" dirty="0"/>
              <a:t>properties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en-GB" sz="2000" dirty="0"/>
              <a:t>To detect </a:t>
            </a:r>
            <a:r>
              <a:rPr lang="en-GB" sz="2000" b="1" dirty="0"/>
              <a:t>heavy quarkonia </a:t>
            </a:r>
            <a:r>
              <a:rPr lang="en-GB" sz="2000" dirty="0"/>
              <a:t>muonic decays               </a:t>
            </a:r>
            <a:r>
              <a:rPr lang="en-GB" sz="2000" b="1" dirty="0"/>
              <a:t>Muon Spectrometer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en-GB" sz="2000" dirty="0"/>
              <a:t>To </a:t>
            </a:r>
            <a:r>
              <a:rPr lang="en-GB" sz="2000" b="1" dirty="0"/>
              <a:t>identify muons               </a:t>
            </a:r>
            <a:r>
              <a:rPr lang="en-GB" sz="2000" dirty="0"/>
              <a:t> </a:t>
            </a:r>
            <a:r>
              <a:rPr lang="en-GB" sz="2000" b="1" dirty="0"/>
              <a:t>M</a:t>
            </a:r>
            <a:r>
              <a:rPr lang="en-GB" sz="2000" dirty="0"/>
              <a:t>uon </a:t>
            </a:r>
            <a:r>
              <a:rPr lang="en-GB" sz="2000" b="1" dirty="0"/>
              <a:t>ID</a:t>
            </a:r>
            <a:r>
              <a:rPr lang="en-GB" sz="2000" dirty="0"/>
              <a:t>entifier</a:t>
            </a:r>
          </a:p>
        </p:txBody>
      </p:sp>
      <p:cxnSp>
        <p:nvCxnSpPr>
          <p:cNvPr id="4" name="Connettore 2 3">
            <a:extLst>
              <a:ext uri="{FF2B5EF4-FFF2-40B4-BE49-F238E27FC236}">
                <a16:creationId xmlns:a16="http://schemas.microsoft.com/office/drawing/2014/main" id="{1F2D06B7-8CAF-E973-8FAC-A929C816B1AD}"/>
              </a:ext>
            </a:extLst>
          </p:cNvPr>
          <p:cNvCxnSpPr>
            <a:cxnSpLocks/>
          </p:cNvCxnSpPr>
          <p:nvPr/>
        </p:nvCxnSpPr>
        <p:spPr>
          <a:xfrm>
            <a:off x="5225265" y="1522051"/>
            <a:ext cx="677824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AFAFDCBD-4285-D723-C341-320AA232261A}"/>
              </a:ext>
            </a:extLst>
          </p:cNvPr>
          <p:cNvCxnSpPr>
            <a:cxnSpLocks/>
          </p:cNvCxnSpPr>
          <p:nvPr/>
        </p:nvCxnSpPr>
        <p:spPr>
          <a:xfrm>
            <a:off x="2597811" y="1817226"/>
            <a:ext cx="700974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BE5E565-696E-333D-D9BD-116FAEBB1DF6}"/>
              </a:ext>
            </a:extLst>
          </p:cNvPr>
          <p:cNvSpPr txBox="1"/>
          <p:nvPr/>
        </p:nvSpPr>
        <p:spPr>
          <a:xfrm>
            <a:off x="4183428" y="6502470"/>
            <a:ext cx="3070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RPC 2024 – Santiago de Compostela – 09/09/24</a:t>
            </a:r>
          </a:p>
        </p:txBody>
      </p:sp>
      <p:sp>
        <p:nvSpPr>
          <p:cNvPr id="14" name="Titolo 1">
            <a:extLst>
              <a:ext uri="{FF2B5EF4-FFF2-40B4-BE49-F238E27FC236}">
                <a16:creationId xmlns:a16="http://schemas.microsoft.com/office/drawing/2014/main" id="{AD2E9521-409A-F386-E490-B180A73A1284}"/>
              </a:ext>
            </a:extLst>
          </p:cNvPr>
          <p:cNvSpPr txBox="1">
            <a:spLocks/>
          </p:cNvSpPr>
          <p:nvPr/>
        </p:nvSpPr>
        <p:spPr>
          <a:xfrm>
            <a:off x="460664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ALICE experiment </a:t>
            </a:r>
            <a:r>
              <a:rPr lang="it-IT" b="1" dirty="0" err="1">
                <a:latin typeface="Georgia" panose="02040502050405020303" pitchFamily="18" charset="0"/>
              </a:rPr>
              <a:t>during</a:t>
            </a:r>
            <a:r>
              <a:rPr lang="it-IT" b="1" dirty="0">
                <a:latin typeface="Georgia" panose="02040502050405020303" pitchFamily="18" charset="0"/>
              </a:rPr>
              <a:t> the LHC RUN 3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473B8D7-0DB4-C60D-945E-21868E720508}"/>
              </a:ext>
            </a:extLst>
          </p:cNvPr>
          <p:cNvSpPr txBox="1"/>
          <p:nvPr/>
        </p:nvSpPr>
        <p:spPr>
          <a:xfrm>
            <a:off x="11558493" y="645209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1/25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BA01D4AE-1B1F-F8B8-8545-BC292639E2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098"/>
          <a:stretch/>
        </p:blipFill>
        <p:spPr>
          <a:xfrm>
            <a:off x="9448210" y="1191152"/>
            <a:ext cx="2595779" cy="5357878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00E1E74C-EC5A-1F9E-4609-3C8B2AFDD868}"/>
              </a:ext>
            </a:extLst>
          </p:cNvPr>
          <p:cNvSpPr txBox="1"/>
          <p:nvPr/>
        </p:nvSpPr>
        <p:spPr>
          <a:xfrm>
            <a:off x="4683127" y="6215875"/>
            <a:ext cx="26729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Sketch of the ALICE detector @ CERN</a:t>
            </a:r>
          </a:p>
        </p:txBody>
      </p:sp>
    </p:spTree>
    <p:extLst>
      <p:ext uri="{BB962C8B-B14F-4D97-AF65-F5344CB8AC3E}">
        <p14:creationId xmlns:p14="http://schemas.microsoft.com/office/powerpoint/2010/main" val="13208650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FD3A1EAB-6033-3AE5-C7D7-49B7C68EAA3B}"/>
              </a:ext>
            </a:extLst>
          </p:cNvPr>
          <p:cNvSpPr txBox="1"/>
          <p:nvPr/>
        </p:nvSpPr>
        <p:spPr>
          <a:xfrm>
            <a:off x="838200" y="3641675"/>
            <a:ext cx="520060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CMMI12"/>
              </a:rPr>
              <a:t>Ar</a:t>
            </a:r>
            <a:r>
              <a:rPr lang="en-GB" dirty="0">
                <a:latin typeface="CMMI12"/>
              </a:rPr>
              <a:t> </a:t>
            </a:r>
            <a:r>
              <a:rPr lang="en-GB" dirty="0"/>
              <a:t>: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b="1" dirty="0"/>
              <a:t>Noble gas</a:t>
            </a:r>
            <a:r>
              <a:rPr lang="en-GB" dirty="0"/>
              <a:t>: primary electrons can ionize it and multiplicate (</a:t>
            </a:r>
            <a:r>
              <a:rPr lang="en-GB" sz="1800" dirty="0">
                <a:effectLst/>
                <a:latin typeface="CMSY10"/>
              </a:rPr>
              <a:t>≃ </a:t>
            </a:r>
            <a:r>
              <a:rPr lang="en-GB" dirty="0">
                <a:latin typeface="CMR12"/>
              </a:rPr>
              <a:t>3</a:t>
            </a:r>
            <a:r>
              <a:rPr lang="en-GB" sz="1800" dirty="0">
                <a:effectLst/>
                <a:latin typeface="CMR12"/>
              </a:rPr>
              <a:t> ion pairs per </a:t>
            </a:r>
            <a:r>
              <a:rPr lang="en-GB" sz="1800" dirty="0">
                <a:effectLst/>
                <a:latin typeface="CMMI12"/>
              </a:rPr>
              <a:t>mm)</a:t>
            </a:r>
            <a:endParaRPr lang="en-GB" dirty="0"/>
          </a:p>
        </p:txBody>
      </p:sp>
      <p:pic>
        <p:nvPicPr>
          <p:cNvPr id="32" name="Immagine 31">
            <a:extLst>
              <a:ext uri="{FF2B5EF4-FFF2-40B4-BE49-F238E27FC236}">
                <a16:creationId xmlns:a16="http://schemas.microsoft.com/office/drawing/2014/main" id="{56A45563-13FC-FE1E-8033-D5AA2A0FF7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9205" y="2043750"/>
            <a:ext cx="8453587" cy="1470835"/>
          </a:xfrm>
          <a:prstGeom prst="rect">
            <a:avLst/>
          </a:prstGeom>
        </p:spPr>
      </p:pic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DF8EC8D9-1022-28BB-9AF6-90EE3C552EA5}"/>
              </a:ext>
            </a:extLst>
          </p:cNvPr>
          <p:cNvSpPr txBox="1"/>
          <p:nvPr/>
        </p:nvSpPr>
        <p:spPr>
          <a:xfrm>
            <a:off x="838200" y="1325765"/>
            <a:ext cx="10377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Streamer</a:t>
            </a:r>
            <a:r>
              <a:rPr lang="en-GB" dirty="0"/>
              <a:t> gas mixture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9DA195C-F299-FA96-E54F-70AFD1213714}"/>
              </a:ext>
            </a:extLst>
          </p:cNvPr>
          <p:cNvSpPr txBox="1"/>
          <p:nvPr/>
        </p:nvSpPr>
        <p:spPr>
          <a:xfrm>
            <a:off x="838201" y="5015546"/>
            <a:ext cx="525779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effectLst/>
                <a:latin typeface="CMMI12"/>
              </a:rPr>
              <a:t>C</a:t>
            </a:r>
            <a:r>
              <a:rPr lang="en-GB" sz="1800" b="1" baseline="-25000" dirty="0">
                <a:effectLst/>
                <a:latin typeface="CMR8"/>
              </a:rPr>
              <a:t>2</a:t>
            </a:r>
            <a:r>
              <a:rPr lang="en-GB" sz="1800" b="1" dirty="0">
                <a:effectLst/>
                <a:latin typeface="CMMI12"/>
              </a:rPr>
              <a:t>H</a:t>
            </a:r>
            <a:r>
              <a:rPr lang="en-GB" sz="1800" b="1" baseline="-25000" dirty="0">
                <a:effectLst/>
                <a:latin typeface="CMR8"/>
              </a:rPr>
              <a:t>2</a:t>
            </a:r>
            <a:r>
              <a:rPr lang="en-GB" sz="1800" b="1" dirty="0">
                <a:effectLst/>
                <a:latin typeface="CMMI12"/>
              </a:rPr>
              <a:t>F</a:t>
            </a:r>
            <a:r>
              <a:rPr lang="en-GB" sz="1800" b="1" baseline="-25000" dirty="0">
                <a:effectLst/>
                <a:latin typeface="CMR8"/>
              </a:rPr>
              <a:t>4</a:t>
            </a:r>
            <a:r>
              <a:rPr lang="en-GB" b="1" dirty="0"/>
              <a:t> </a:t>
            </a:r>
            <a:r>
              <a:rPr lang="en-GB" dirty="0"/>
              <a:t>(R-134a):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b="1" dirty="0"/>
              <a:t>Electronegative</a:t>
            </a:r>
            <a:r>
              <a:rPr lang="en-GB" dirty="0"/>
              <a:t>: absorbs free electrons and limits the current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/>
              <a:t>Provides electrons from </a:t>
            </a:r>
            <a:r>
              <a:rPr lang="en-GB" b="1" dirty="0"/>
              <a:t>primary ionization </a:t>
            </a:r>
          </a:p>
          <a:p>
            <a:pPr>
              <a:buClr>
                <a:srgbClr val="FF0000"/>
              </a:buClr>
            </a:pPr>
            <a:r>
              <a:rPr lang="en-GB" b="1" dirty="0"/>
              <a:t>     </a:t>
            </a:r>
            <a:r>
              <a:rPr lang="en-GB" dirty="0"/>
              <a:t>(</a:t>
            </a:r>
            <a:r>
              <a:rPr lang="en-GB" sz="1800" dirty="0">
                <a:effectLst/>
                <a:latin typeface="CMSY10"/>
              </a:rPr>
              <a:t>≃ </a:t>
            </a:r>
            <a:r>
              <a:rPr lang="en-GB" sz="1800" dirty="0">
                <a:effectLst/>
                <a:latin typeface="CMR12"/>
              </a:rPr>
              <a:t>7 ion pairs per </a:t>
            </a:r>
            <a:r>
              <a:rPr lang="en-GB" sz="1800" dirty="0">
                <a:effectLst/>
                <a:latin typeface="CMMI12"/>
              </a:rPr>
              <a:t>mm)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70E8977-C42F-BE77-E405-57C35DBA9A6B}"/>
              </a:ext>
            </a:extLst>
          </p:cNvPr>
          <p:cNvSpPr txBox="1"/>
          <p:nvPr/>
        </p:nvSpPr>
        <p:spPr>
          <a:xfrm>
            <a:off x="6335106" y="3693729"/>
            <a:ext cx="550742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</a:pPr>
            <a:r>
              <a:rPr lang="en-GB" sz="1800" b="1" dirty="0">
                <a:effectLst/>
                <a:latin typeface="CMMI12"/>
              </a:rPr>
              <a:t>i </a:t>
            </a:r>
            <a:r>
              <a:rPr lang="en-GB" sz="1800" b="1" dirty="0">
                <a:effectLst/>
                <a:latin typeface="CMSY10"/>
              </a:rPr>
              <a:t>− </a:t>
            </a:r>
            <a:r>
              <a:rPr lang="en-GB" sz="1800" b="1" dirty="0">
                <a:effectLst/>
                <a:latin typeface="CMMI12"/>
              </a:rPr>
              <a:t>C</a:t>
            </a:r>
            <a:r>
              <a:rPr lang="en-GB" sz="1800" b="1" baseline="-25000" dirty="0">
                <a:effectLst/>
                <a:latin typeface="CMR8"/>
              </a:rPr>
              <a:t>4</a:t>
            </a:r>
            <a:r>
              <a:rPr lang="en-GB" sz="1800" b="1" dirty="0">
                <a:effectLst/>
                <a:latin typeface="CMMI12"/>
              </a:rPr>
              <a:t>H</a:t>
            </a:r>
            <a:r>
              <a:rPr lang="en-GB" sz="1800" b="1" baseline="-25000" dirty="0">
                <a:effectLst/>
                <a:latin typeface="CMR8"/>
              </a:rPr>
              <a:t>10</a:t>
            </a:r>
            <a:r>
              <a:rPr lang="en-GB" dirty="0"/>
              <a:t>: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b="1" dirty="0"/>
              <a:t>Quencher</a:t>
            </a:r>
            <a:r>
              <a:rPr lang="en-GB" dirty="0"/>
              <a:t>: absorbs UV photons (</a:t>
            </a:r>
            <a:r>
              <a:rPr lang="en-GB" b="1" dirty="0"/>
              <a:t>roto-vibrational degrees of freedom</a:t>
            </a:r>
            <a:r>
              <a:rPr lang="en-GB" dirty="0"/>
              <a:t>)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b="1" dirty="0"/>
              <a:t>Flammable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4DD4742-1D55-6B17-9735-1F143D1734C2}"/>
              </a:ext>
            </a:extLst>
          </p:cNvPr>
          <p:cNvSpPr txBox="1"/>
          <p:nvPr/>
        </p:nvSpPr>
        <p:spPr>
          <a:xfrm>
            <a:off x="6335106" y="5139468"/>
            <a:ext cx="52006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effectLst/>
                <a:latin typeface="CMMI12"/>
              </a:rPr>
              <a:t>SF</a:t>
            </a:r>
            <a:r>
              <a:rPr lang="en-GB" sz="1800" b="1" baseline="-25000" dirty="0">
                <a:effectLst/>
                <a:latin typeface="CMR8"/>
              </a:rPr>
              <a:t>6</a:t>
            </a:r>
            <a:r>
              <a:rPr lang="en-GB" dirty="0">
                <a:latin typeface="CMMI12"/>
              </a:rPr>
              <a:t> </a:t>
            </a:r>
            <a:r>
              <a:rPr lang="en-GB" dirty="0"/>
              <a:t>: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b="1" dirty="0"/>
              <a:t>Highly electronegative</a:t>
            </a:r>
            <a:r>
              <a:rPr lang="en-GB" dirty="0"/>
              <a:t>: captures free electrons</a:t>
            </a:r>
            <a:endParaRPr lang="en-GB" dirty="0">
              <a:effectLst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46031C55-74D6-AA3C-736B-F71EBCBE972D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2" name="Connettore 1 11">
            <a:extLst>
              <a:ext uri="{FF2B5EF4-FFF2-40B4-BE49-F238E27FC236}">
                <a16:creationId xmlns:a16="http://schemas.microsoft.com/office/drawing/2014/main" id="{7BCED51F-4385-8E24-EA19-E3A17BD64DAF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3" name="Immagine 12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EF8FF832-5E18-CB39-B0F8-F98C5D2E67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17" name="Titolo 1">
            <a:extLst>
              <a:ext uri="{FF2B5EF4-FFF2-40B4-BE49-F238E27FC236}">
                <a16:creationId xmlns:a16="http://schemas.microsoft.com/office/drawing/2014/main" id="{2DC1E9DD-03F0-CFF9-602A-62695266747F}"/>
              </a:ext>
            </a:extLst>
          </p:cNvPr>
          <p:cNvSpPr txBox="1">
            <a:spLocks/>
          </p:cNvSpPr>
          <p:nvPr/>
        </p:nvSpPr>
        <p:spPr>
          <a:xfrm>
            <a:off x="123099" y="155336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>
                <a:latin typeface="Georgia" panose="02040502050405020303" pitchFamily="18" charset="0"/>
              </a:rPr>
              <a:t>RPC characterization gas mixture</a:t>
            </a:r>
            <a:endParaRPr lang="en-GB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22233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1453781-1AC5-613E-A0A9-6576197610A6}"/>
              </a:ext>
            </a:extLst>
          </p:cNvPr>
          <p:cNvSpPr txBox="1"/>
          <p:nvPr/>
        </p:nvSpPr>
        <p:spPr>
          <a:xfrm>
            <a:off x="838200" y="1468324"/>
            <a:ext cx="1037748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effectLst/>
                <a:latin typeface="Helvetica" pitchFamily="2" charset="0"/>
              </a:rPr>
              <a:t>QCD</a:t>
            </a:r>
            <a:r>
              <a:rPr lang="it-IT" dirty="0">
                <a:effectLst/>
                <a:latin typeface="Helvetica" pitchFamily="2" charset="0"/>
              </a:rPr>
              <a:t> (Quantum ChromoDynamics): theory that describes strong interactions among quarks and gluons -&gt; </a:t>
            </a:r>
            <a:r>
              <a:rPr lang="it-IT" b="1" dirty="0">
                <a:effectLst/>
                <a:latin typeface="Helvetica" pitchFamily="2" charset="0"/>
              </a:rPr>
              <a:t>confinement</a:t>
            </a:r>
          </a:p>
          <a:p>
            <a:r>
              <a:rPr lang="it-IT" b="1" dirty="0">
                <a:effectLst/>
                <a:latin typeface="Helvetica" pitchFamily="2" charset="0"/>
              </a:rPr>
              <a:t>T ~ 160 MeV</a:t>
            </a:r>
            <a:r>
              <a:rPr lang="it-IT" dirty="0">
                <a:effectLst/>
                <a:latin typeface="Helvetica" pitchFamily="2" charset="0"/>
              </a:rPr>
              <a:t>, </a:t>
            </a:r>
            <a:r>
              <a:rPr lang="it-IT" b="1" dirty="0">
                <a:effectLst/>
                <a:latin typeface="Helvetica" pitchFamily="2" charset="0"/>
              </a:rPr>
              <a:t>ε ~ 1 GeV/fm</a:t>
            </a:r>
            <a:r>
              <a:rPr lang="it-IT" b="1" baseline="30000" dirty="0">
                <a:effectLst/>
                <a:latin typeface="Helvetica" pitchFamily="2" charset="0"/>
              </a:rPr>
              <a:t>3              </a:t>
            </a:r>
            <a:r>
              <a:rPr lang="it-IT" dirty="0">
                <a:effectLst/>
                <a:latin typeface="Helvetica" pitchFamily="2" charset="0"/>
              </a:rPr>
              <a:t>phase transition: Quark Gluon Plasma (</a:t>
            </a:r>
            <a:r>
              <a:rPr lang="it-IT" b="1" dirty="0">
                <a:solidFill>
                  <a:srgbClr val="FF0000"/>
                </a:solidFill>
                <a:effectLst/>
                <a:latin typeface="Helvetica" pitchFamily="2" charset="0"/>
              </a:rPr>
              <a:t>QGP</a:t>
            </a:r>
            <a:r>
              <a:rPr lang="it-IT" dirty="0">
                <a:effectLst/>
                <a:latin typeface="Helvetica" pitchFamily="2" charset="0"/>
              </a:rPr>
              <a:t>) </a:t>
            </a:r>
            <a:r>
              <a:rPr lang="it-IT" dirty="0">
                <a:latin typeface="Helvetica" pitchFamily="2" charset="0"/>
              </a:rPr>
              <a:t>       </a:t>
            </a:r>
            <a:r>
              <a:rPr lang="it-IT" dirty="0">
                <a:effectLst/>
                <a:latin typeface="Helvetica" pitchFamily="2" charset="0"/>
              </a:rPr>
              <a:t>quarks and gluons </a:t>
            </a:r>
            <a:r>
              <a:rPr lang="it-IT" b="1" dirty="0">
                <a:solidFill>
                  <a:srgbClr val="FF0000"/>
                </a:solidFill>
                <a:effectLst/>
                <a:latin typeface="Helvetica" pitchFamily="2" charset="0"/>
              </a:rPr>
              <a:t>deconfined</a:t>
            </a:r>
            <a:r>
              <a:rPr lang="it-IT" dirty="0">
                <a:effectLst/>
                <a:latin typeface="Helvetica" pitchFamily="2" charset="0"/>
              </a:rPr>
              <a:t> </a:t>
            </a:r>
            <a:r>
              <a:rPr lang="it-IT" dirty="0">
                <a:latin typeface="Helvetica" pitchFamily="2" charset="0"/>
              </a:rPr>
              <a:t>       </a:t>
            </a:r>
            <a:r>
              <a:rPr lang="it-IT" b="1" dirty="0">
                <a:latin typeface="Helvetica" pitchFamily="2" charset="0"/>
              </a:rPr>
              <a:t>few</a:t>
            </a:r>
            <a:r>
              <a:rPr lang="it-IT" dirty="0">
                <a:effectLst/>
                <a:latin typeface="Helvetica" pitchFamily="2" charset="0"/>
              </a:rPr>
              <a:t> </a:t>
            </a:r>
            <a:r>
              <a:rPr lang="it-IT" b="1" dirty="0">
                <a:effectLst/>
                <a:latin typeface="Helvetica" pitchFamily="2" charset="0"/>
              </a:rPr>
              <a:t>µs after Big Bang</a:t>
            </a:r>
          </a:p>
          <a:p>
            <a:r>
              <a:rPr lang="it-IT" dirty="0">
                <a:effectLst/>
                <a:latin typeface="Helvetica" pitchFamily="2" charset="0"/>
              </a:rPr>
              <a:t>Experimentally </a:t>
            </a:r>
            <a:r>
              <a:rPr lang="it-IT" dirty="0">
                <a:latin typeface="Helvetica" pitchFamily="2" charset="0"/>
              </a:rPr>
              <a:t>     </a:t>
            </a:r>
            <a:r>
              <a:rPr lang="it-IT" dirty="0">
                <a:effectLst/>
                <a:latin typeface="Helvetica" pitchFamily="2" charset="0"/>
              </a:rPr>
              <a:t>   </a:t>
            </a:r>
            <a:r>
              <a:rPr lang="it-IT" b="1" dirty="0">
                <a:effectLst/>
                <a:latin typeface="Helvetica" pitchFamily="2" charset="0"/>
              </a:rPr>
              <a:t>ultrarelativistic heavy-ion collisions</a:t>
            </a:r>
          </a:p>
          <a:p>
            <a:pPr algn="just"/>
            <a:endParaRPr lang="en-GB" b="1" dirty="0"/>
          </a:p>
          <a:p>
            <a:pPr algn="just">
              <a:buClr>
                <a:srgbClr val="FF0000"/>
              </a:buClr>
            </a:pPr>
            <a:r>
              <a:rPr lang="en-GB" b="1" dirty="0"/>
              <a:t>QGP observables:</a:t>
            </a:r>
          </a:p>
          <a:p>
            <a:pPr marL="28575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b="1" dirty="0"/>
              <a:t>Soft probes </a:t>
            </a:r>
            <a:r>
              <a:rPr lang="en-GB" dirty="0"/>
              <a:t>(low p</a:t>
            </a:r>
            <a:r>
              <a:rPr lang="en-GB" baseline="-25000" dirty="0"/>
              <a:t>T</a:t>
            </a:r>
            <a:r>
              <a:rPr lang="en-GB" dirty="0"/>
              <a:t> hadrons, collective motion…)</a:t>
            </a:r>
            <a:endParaRPr lang="en-GB" b="1" dirty="0"/>
          </a:p>
          <a:p>
            <a:pPr marL="28575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b="1" dirty="0"/>
              <a:t>Hard probes </a:t>
            </a:r>
            <a:r>
              <a:rPr lang="en-GB" dirty="0"/>
              <a:t>(high p</a:t>
            </a:r>
            <a:r>
              <a:rPr lang="en-GB" baseline="-25000" dirty="0"/>
              <a:t>T </a:t>
            </a:r>
            <a:r>
              <a:rPr lang="en-GB" dirty="0"/>
              <a:t>hadrons, jets,  open heavy flavor, </a:t>
            </a:r>
          </a:p>
          <a:p>
            <a:pPr algn="just">
              <a:buClr>
                <a:srgbClr val="FF0000"/>
              </a:buClr>
            </a:pPr>
            <a:r>
              <a:rPr lang="en-GB" b="1" dirty="0"/>
              <a:t>	             </a:t>
            </a:r>
            <a:r>
              <a:rPr lang="en-GB" b="1" dirty="0">
                <a:solidFill>
                  <a:srgbClr val="FF0000"/>
                </a:solidFill>
              </a:rPr>
              <a:t>heavy quarkonia</a:t>
            </a:r>
            <a:r>
              <a:rPr lang="en-GB" dirty="0"/>
              <a:t>)</a:t>
            </a:r>
          </a:p>
          <a:p>
            <a:pPr algn="just">
              <a:buClr>
                <a:srgbClr val="FF0000"/>
              </a:buClr>
            </a:pPr>
            <a:endParaRPr lang="en-GB" dirty="0"/>
          </a:p>
          <a:p>
            <a:pPr algn="just"/>
            <a:r>
              <a:rPr lang="en-GB" dirty="0"/>
              <a:t>Allow to:</a:t>
            </a:r>
          </a:p>
          <a:p>
            <a:pPr marL="28575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/>
              <a:t>Study of hadronization after</a:t>
            </a:r>
            <a:r>
              <a:rPr lang="en-GB" b="1" dirty="0"/>
              <a:t> Big Bang</a:t>
            </a:r>
          </a:p>
          <a:p>
            <a:pPr marL="28575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/>
              <a:t>Study key issues of the </a:t>
            </a:r>
            <a:r>
              <a:rPr lang="en-GB" b="1" dirty="0"/>
              <a:t>QCD</a:t>
            </a:r>
          </a:p>
          <a:p>
            <a:pPr marL="28575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/>
              <a:t>Study link to extreme matter          </a:t>
            </a:r>
            <a:r>
              <a:rPr lang="en-GB" b="1" dirty="0"/>
              <a:t>neutron stars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2B8D9D8-004E-D487-4F1A-CD82979541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3121" y="3373393"/>
            <a:ext cx="5228768" cy="2749082"/>
          </a:xfrm>
          <a:prstGeom prst="rect">
            <a:avLst/>
          </a:prstGeom>
        </p:spPr>
      </p:pic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309BD456-6B86-A651-82ED-55D6DE951852}"/>
              </a:ext>
            </a:extLst>
          </p:cNvPr>
          <p:cNvCxnSpPr/>
          <p:nvPr/>
        </p:nvCxnSpPr>
        <p:spPr>
          <a:xfrm>
            <a:off x="3936599" y="2184069"/>
            <a:ext cx="393404" cy="0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F42173F6-8493-E896-C938-A4C51F4D623B}"/>
              </a:ext>
            </a:extLst>
          </p:cNvPr>
          <p:cNvCxnSpPr/>
          <p:nvPr/>
        </p:nvCxnSpPr>
        <p:spPr>
          <a:xfrm>
            <a:off x="9086302" y="2184069"/>
            <a:ext cx="393404" cy="0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CE9BC0C8-AA03-8546-EF4A-F70BB4A121FE}"/>
              </a:ext>
            </a:extLst>
          </p:cNvPr>
          <p:cNvCxnSpPr/>
          <p:nvPr/>
        </p:nvCxnSpPr>
        <p:spPr>
          <a:xfrm>
            <a:off x="2961947" y="2474692"/>
            <a:ext cx="393404" cy="0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4E4873F5-AF24-7568-CBBF-0366E586EBA5}"/>
              </a:ext>
            </a:extLst>
          </p:cNvPr>
          <p:cNvCxnSpPr/>
          <p:nvPr/>
        </p:nvCxnSpPr>
        <p:spPr>
          <a:xfrm>
            <a:off x="2568543" y="2751137"/>
            <a:ext cx="393404" cy="0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C3F39035-3235-776E-195D-C2832DC3D72A}"/>
              </a:ext>
            </a:extLst>
          </p:cNvPr>
          <p:cNvCxnSpPr/>
          <p:nvPr/>
        </p:nvCxnSpPr>
        <p:spPr>
          <a:xfrm>
            <a:off x="3936599" y="5504971"/>
            <a:ext cx="393404" cy="0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ttangolo 6">
            <a:extLst>
              <a:ext uri="{FF2B5EF4-FFF2-40B4-BE49-F238E27FC236}">
                <a16:creationId xmlns:a16="http://schemas.microsoft.com/office/drawing/2014/main" id="{A76BE997-D524-0904-8B8C-CE61A4B4648B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5" name="Connettore 1 14">
            <a:extLst>
              <a:ext uri="{FF2B5EF4-FFF2-40B4-BE49-F238E27FC236}">
                <a16:creationId xmlns:a16="http://schemas.microsoft.com/office/drawing/2014/main" id="{31E30C97-8A9F-A42B-ACAA-8CDF095EF862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6" name="Immagine 15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D697C3E7-73DD-A07B-F0D5-A03DC5DB5C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19" name="Titolo 1">
            <a:extLst>
              <a:ext uri="{FF2B5EF4-FFF2-40B4-BE49-F238E27FC236}">
                <a16:creationId xmlns:a16="http://schemas.microsoft.com/office/drawing/2014/main" id="{DD3A8D1B-D728-5170-EF37-415DFA23B4BC}"/>
              </a:ext>
            </a:extLst>
          </p:cNvPr>
          <p:cNvSpPr txBox="1">
            <a:spLocks/>
          </p:cNvSpPr>
          <p:nvPr/>
        </p:nvSpPr>
        <p:spPr>
          <a:xfrm>
            <a:off x="418605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ALICE physics</a:t>
            </a:r>
          </a:p>
        </p:txBody>
      </p:sp>
    </p:spTree>
    <p:extLst>
      <p:ext uri="{BB962C8B-B14F-4D97-AF65-F5344CB8AC3E}">
        <p14:creationId xmlns:p14="http://schemas.microsoft.com/office/powerpoint/2010/main" val="360842556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linea, schermata, diagramma, Parallelo&#10;&#10;Descrizione generata automaticamente">
            <a:extLst>
              <a:ext uri="{FF2B5EF4-FFF2-40B4-BE49-F238E27FC236}">
                <a16:creationId xmlns:a16="http://schemas.microsoft.com/office/drawing/2014/main" id="{8EA6B640-D815-1094-E9F3-3A9BEC50CD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9" y="1983605"/>
            <a:ext cx="5478259" cy="3197969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C8E544C9-B29C-DA76-1E62-4CFFFFA75150}"/>
              </a:ext>
            </a:extLst>
          </p:cNvPr>
          <p:cNvSpPr txBox="1"/>
          <p:nvPr/>
        </p:nvSpPr>
        <p:spPr>
          <a:xfrm>
            <a:off x="745128" y="2168322"/>
            <a:ext cx="509946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b="1" dirty="0"/>
              <a:t>Resistive electrodes </a:t>
            </a:r>
            <a:r>
              <a:rPr lang="en-GB" sz="2000" dirty="0"/>
              <a:t>made of bakelite </a:t>
            </a:r>
          </a:p>
          <a:p>
            <a:pPr algn="just">
              <a:buClr>
                <a:srgbClr val="FF0000"/>
              </a:buClr>
            </a:pPr>
            <a:r>
              <a:rPr lang="en-GB" sz="2000" dirty="0"/>
              <a:t>     (</a:t>
            </a:r>
            <a:r>
              <a:rPr lang="en-GB" sz="2000" b="1" dirty="0"/>
              <a:t>ρ ≃ 10</a:t>
            </a:r>
            <a:r>
              <a:rPr lang="en-GB" sz="2000" b="1" baseline="30000" dirty="0"/>
              <a:t>10</a:t>
            </a:r>
            <a:r>
              <a:rPr lang="en-GB" sz="2000" b="1" dirty="0"/>
              <a:t> Ω cm</a:t>
            </a:r>
            <a:r>
              <a:rPr lang="en-GB" sz="2000" dirty="0"/>
              <a:t>)</a:t>
            </a:r>
          </a:p>
          <a:p>
            <a:pPr algn="just">
              <a:buClr>
                <a:srgbClr val="FF0000"/>
              </a:buClr>
            </a:pPr>
            <a:endParaRPr lang="en-GB" sz="2000" dirty="0"/>
          </a:p>
          <a:p>
            <a:pPr marL="28575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b="1" dirty="0"/>
              <a:t>Conductive graphite layer </a:t>
            </a:r>
            <a:r>
              <a:rPr lang="en-GB" sz="2000" dirty="0"/>
              <a:t>to apply HV </a:t>
            </a:r>
          </a:p>
          <a:p>
            <a:pPr algn="just">
              <a:buClr>
                <a:srgbClr val="FF0000"/>
              </a:buClr>
            </a:pPr>
            <a:endParaRPr lang="en-GB" sz="2000" dirty="0"/>
          </a:p>
          <a:p>
            <a:pPr marL="28575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b="1" dirty="0"/>
              <a:t>Uniform electric field</a:t>
            </a:r>
            <a:r>
              <a:rPr lang="en-GB" sz="2000" dirty="0"/>
              <a:t> (50 kV/cm)</a:t>
            </a:r>
          </a:p>
          <a:p>
            <a:pPr algn="just">
              <a:buClr>
                <a:srgbClr val="FF0000"/>
              </a:buClr>
            </a:pPr>
            <a:endParaRPr lang="en-GB" sz="2000" b="1" dirty="0"/>
          </a:p>
          <a:p>
            <a:pPr marL="28575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b="1" dirty="0"/>
              <a:t>Polycarbonate spacers</a:t>
            </a:r>
          </a:p>
          <a:p>
            <a:pPr algn="just">
              <a:buClr>
                <a:srgbClr val="FF0000"/>
              </a:buClr>
            </a:pPr>
            <a:endParaRPr lang="en-GB" sz="2000" dirty="0"/>
          </a:p>
          <a:p>
            <a:pPr marL="285750" indent="-285750" algn="just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Copper </a:t>
            </a:r>
            <a:r>
              <a:rPr lang="en-GB" sz="2000" b="1" dirty="0"/>
              <a:t>readout strips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26C4974-5149-E45F-7DE8-3E13BFA9CD41}"/>
              </a:ext>
            </a:extLst>
          </p:cNvPr>
          <p:cNvSpPr txBox="1"/>
          <p:nvPr/>
        </p:nvSpPr>
        <p:spPr>
          <a:xfrm>
            <a:off x="10599573" y="3829824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 mm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49E1624A-4A70-730B-F810-3EF0A66B5510}"/>
              </a:ext>
            </a:extLst>
          </p:cNvPr>
          <p:cNvSpPr txBox="1"/>
          <p:nvPr/>
        </p:nvSpPr>
        <p:spPr>
          <a:xfrm>
            <a:off x="10599574" y="3568706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 mm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78B4B7D-B658-9799-9B8F-29E927EF2C43}"/>
              </a:ext>
            </a:extLst>
          </p:cNvPr>
          <p:cNvSpPr txBox="1"/>
          <p:nvPr/>
        </p:nvSpPr>
        <p:spPr>
          <a:xfrm>
            <a:off x="10599575" y="3307588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 mm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3A872EED-20D0-0C2F-4E70-6A546000DFA0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0" name="Connettore 1 9">
            <a:extLst>
              <a:ext uri="{FF2B5EF4-FFF2-40B4-BE49-F238E27FC236}">
                <a16:creationId xmlns:a16="http://schemas.microsoft.com/office/drawing/2014/main" id="{36943A8A-B95F-27BC-0670-239E1ABF2B7A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2" name="Immagine 11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41A419FE-3DED-97D1-6BE8-43D15B03FC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15" name="Titolo 1">
            <a:extLst>
              <a:ext uri="{FF2B5EF4-FFF2-40B4-BE49-F238E27FC236}">
                <a16:creationId xmlns:a16="http://schemas.microsoft.com/office/drawing/2014/main" id="{E6A7796E-2957-A93E-92A8-DF8B462C0D62}"/>
              </a:ext>
            </a:extLst>
          </p:cNvPr>
          <p:cNvSpPr txBox="1">
            <a:spLocks/>
          </p:cNvSpPr>
          <p:nvPr/>
        </p:nvSpPr>
        <p:spPr>
          <a:xfrm>
            <a:off x="460664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RPC layout</a:t>
            </a:r>
          </a:p>
        </p:txBody>
      </p:sp>
    </p:spTree>
    <p:extLst>
      <p:ext uri="{BB962C8B-B14F-4D97-AF65-F5344CB8AC3E}">
        <p14:creationId xmlns:p14="http://schemas.microsoft.com/office/powerpoint/2010/main" val="132769571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3AA2150D-418F-7814-D530-5C1FDC71BBF1}"/>
              </a:ext>
            </a:extLst>
          </p:cNvPr>
          <p:cNvSpPr txBox="1"/>
          <p:nvPr/>
        </p:nvSpPr>
        <p:spPr>
          <a:xfrm>
            <a:off x="799371" y="2694413"/>
            <a:ext cx="605913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A </a:t>
            </a:r>
            <a:r>
              <a:rPr lang="en-GB" sz="2000" b="1" dirty="0"/>
              <a:t>crossing particle </a:t>
            </a:r>
            <a:r>
              <a:rPr lang="en-GB" sz="2000" dirty="0"/>
              <a:t>produces </a:t>
            </a:r>
            <a:r>
              <a:rPr lang="en-GB" sz="2000" b="1" dirty="0"/>
              <a:t>ion-electron pairs</a:t>
            </a:r>
          </a:p>
          <a:p>
            <a:pPr>
              <a:buClr>
                <a:srgbClr val="FF0000"/>
              </a:buClr>
            </a:pPr>
            <a:endParaRPr lang="en-GB" sz="2000" b="1" dirty="0"/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b="1" dirty="0"/>
              <a:t>Electrons accelerate </a:t>
            </a:r>
            <a:r>
              <a:rPr lang="en-GB" sz="2000" dirty="0"/>
              <a:t>towards the anode</a:t>
            </a:r>
          </a:p>
          <a:p>
            <a:pPr>
              <a:buClr>
                <a:srgbClr val="FF0000"/>
              </a:buClr>
            </a:pPr>
            <a:endParaRPr lang="en-GB" sz="2000" dirty="0"/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If electric field is enough: electron </a:t>
            </a:r>
            <a:r>
              <a:rPr lang="en-GB" sz="2000" b="1" dirty="0"/>
              <a:t>multiplication</a:t>
            </a:r>
          </a:p>
          <a:p>
            <a:pPr>
              <a:buClr>
                <a:srgbClr val="FF0000"/>
              </a:buClr>
            </a:pPr>
            <a:r>
              <a:rPr lang="en-GB" sz="2000" b="1" dirty="0"/>
              <a:t> 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b="1" dirty="0"/>
              <a:t>Electrons drift </a:t>
            </a:r>
            <a:r>
              <a:rPr lang="en-GB" sz="2000" dirty="0"/>
              <a:t>induces a</a:t>
            </a:r>
            <a:r>
              <a:rPr lang="en-GB" sz="2000" b="1" dirty="0"/>
              <a:t> signal </a:t>
            </a:r>
            <a:r>
              <a:rPr lang="en-GB" sz="2000" dirty="0"/>
              <a:t>on readout strips</a:t>
            </a:r>
          </a:p>
        </p:txBody>
      </p:sp>
      <p:pic>
        <p:nvPicPr>
          <p:cNvPr id="7" name="Immagine 6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B0EA6F59-29F5-0393-7532-C8BCA5DECB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1933" y="1992598"/>
            <a:ext cx="4790276" cy="3650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9" name="Input penna 8">
                <a:extLst>
                  <a:ext uri="{FF2B5EF4-FFF2-40B4-BE49-F238E27FC236}">
                    <a16:creationId xmlns:a16="http://schemas.microsoft.com/office/drawing/2014/main" id="{9DB7E8FA-ED5B-7E79-E64D-262438C450DB}"/>
                  </a:ext>
                </a:extLst>
              </p14:cNvPr>
              <p14:cNvContentPartPr/>
              <p14:nvPr/>
            </p14:nvContentPartPr>
            <p14:xfrm>
              <a:off x="10074940" y="2038120"/>
              <a:ext cx="893160" cy="92880"/>
            </p14:xfrm>
          </p:contentPart>
        </mc:Choice>
        <mc:Fallback xmlns="">
          <p:pic>
            <p:nvPicPr>
              <p:cNvPr id="9" name="Input penna 8">
                <a:extLst>
                  <a:ext uri="{FF2B5EF4-FFF2-40B4-BE49-F238E27FC236}">
                    <a16:creationId xmlns:a16="http://schemas.microsoft.com/office/drawing/2014/main" id="{9DB7E8FA-ED5B-7E79-E64D-262438C450DB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012300" y="1975480"/>
                <a:ext cx="1018800" cy="218520"/>
              </a:xfrm>
              <a:prstGeom prst="rect">
                <a:avLst/>
              </a:prstGeom>
            </p:spPr>
          </p:pic>
        </mc:Fallback>
      </mc:AlternateContent>
      <p:pic>
        <p:nvPicPr>
          <p:cNvPr id="12" name="Immagine 11">
            <a:extLst>
              <a:ext uri="{FF2B5EF4-FFF2-40B4-BE49-F238E27FC236}">
                <a16:creationId xmlns:a16="http://schemas.microsoft.com/office/drawing/2014/main" id="{7BE40194-6FAE-2E97-7AAC-5301486991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24623" y="3377045"/>
            <a:ext cx="749300" cy="1130300"/>
          </a:xfrm>
          <a:prstGeom prst="rect">
            <a:avLst/>
          </a:prstGeom>
        </p:spPr>
      </p:pic>
      <p:sp>
        <p:nvSpPr>
          <p:cNvPr id="13" name="Rettangolo 12">
            <a:extLst>
              <a:ext uri="{FF2B5EF4-FFF2-40B4-BE49-F238E27FC236}">
                <a16:creationId xmlns:a16="http://schemas.microsoft.com/office/drawing/2014/main" id="{29EE8CB2-E6D6-4371-B90F-2DF5A73C889C}"/>
              </a:ext>
            </a:extLst>
          </p:cNvPr>
          <p:cNvSpPr/>
          <p:nvPr/>
        </p:nvSpPr>
        <p:spPr>
          <a:xfrm>
            <a:off x="6945828" y="2361931"/>
            <a:ext cx="1283772" cy="175979"/>
          </a:xfrm>
          <a:prstGeom prst="rect">
            <a:avLst/>
          </a:prstGeom>
          <a:solidFill>
            <a:srgbClr val="93D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DBC91D3D-CB1A-1B44-9D7C-7BF1B9C000D3}"/>
              </a:ext>
            </a:extLst>
          </p:cNvPr>
          <p:cNvSpPr txBox="1"/>
          <p:nvPr/>
        </p:nvSpPr>
        <p:spPr>
          <a:xfrm>
            <a:off x="6851933" y="2296031"/>
            <a:ext cx="14850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Readout B (strips)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2EAA53DD-B0FB-777B-40C0-41F2B61929CC}"/>
              </a:ext>
            </a:extLst>
          </p:cNvPr>
          <p:cNvSpPr/>
          <p:nvPr/>
        </p:nvSpPr>
        <p:spPr>
          <a:xfrm>
            <a:off x="7512580" y="4618034"/>
            <a:ext cx="454891" cy="170929"/>
          </a:xfrm>
          <a:prstGeom prst="rect">
            <a:avLst/>
          </a:prstGeom>
          <a:solidFill>
            <a:srgbClr val="C9CA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79372C24-56AD-2EFF-2014-23033F0DD671}"/>
              </a:ext>
            </a:extLst>
          </p:cNvPr>
          <p:cNvSpPr/>
          <p:nvPr/>
        </p:nvSpPr>
        <p:spPr>
          <a:xfrm>
            <a:off x="7492876" y="4726080"/>
            <a:ext cx="101600" cy="65900"/>
          </a:xfrm>
          <a:prstGeom prst="rect">
            <a:avLst/>
          </a:prstGeom>
          <a:solidFill>
            <a:srgbClr val="C9CA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8" name="Connettore 1 17">
            <a:extLst>
              <a:ext uri="{FF2B5EF4-FFF2-40B4-BE49-F238E27FC236}">
                <a16:creationId xmlns:a16="http://schemas.microsoft.com/office/drawing/2014/main" id="{FBD52EC2-D8A3-8110-1C0E-A420F9E79563}"/>
              </a:ext>
            </a:extLst>
          </p:cNvPr>
          <p:cNvCxnSpPr>
            <a:cxnSpLocks/>
          </p:cNvCxnSpPr>
          <p:nvPr/>
        </p:nvCxnSpPr>
        <p:spPr>
          <a:xfrm>
            <a:off x="7802607" y="4541300"/>
            <a:ext cx="0" cy="28463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Rettangolo 23">
            <a:extLst>
              <a:ext uri="{FF2B5EF4-FFF2-40B4-BE49-F238E27FC236}">
                <a16:creationId xmlns:a16="http://schemas.microsoft.com/office/drawing/2014/main" id="{F1236383-E9E9-A2B0-2428-E79615A4081D}"/>
              </a:ext>
            </a:extLst>
          </p:cNvPr>
          <p:cNvSpPr/>
          <p:nvPr/>
        </p:nvSpPr>
        <p:spPr>
          <a:xfrm>
            <a:off x="7684188" y="2637883"/>
            <a:ext cx="578205" cy="170929"/>
          </a:xfrm>
          <a:prstGeom prst="rect">
            <a:avLst/>
          </a:prstGeom>
          <a:solidFill>
            <a:srgbClr val="FFB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7306B8B3-C47A-7D80-A23A-48B3EA0C45E6}"/>
              </a:ext>
            </a:extLst>
          </p:cNvPr>
          <p:cNvSpPr/>
          <p:nvPr/>
        </p:nvSpPr>
        <p:spPr>
          <a:xfrm>
            <a:off x="8229600" y="2637883"/>
            <a:ext cx="62272" cy="170929"/>
          </a:xfrm>
          <a:prstGeom prst="rect">
            <a:avLst/>
          </a:prstGeom>
          <a:solidFill>
            <a:srgbClr val="FFB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FFD492CA-74D6-BBE2-8FD5-5956A5470D35}"/>
              </a:ext>
            </a:extLst>
          </p:cNvPr>
          <p:cNvSpPr/>
          <p:nvPr/>
        </p:nvSpPr>
        <p:spPr>
          <a:xfrm flipV="1">
            <a:off x="7696975" y="2791521"/>
            <a:ext cx="578205" cy="45719"/>
          </a:xfrm>
          <a:prstGeom prst="rect">
            <a:avLst/>
          </a:prstGeom>
          <a:solidFill>
            <a:srgbClr val="FFB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BCBBE6D8-BA5D-5A5D-489A-CC3AD4A130EA}"/>
              </a:ext>
            </a:extLst>
          </p:cNvPr>
          <p:cNvSpPr txBox="1"/>
          <p:nvPr/>
        </p:nvSpPr>
        <p:spPr>
          <a:xfrm>
            <a:off x="7758938" y="2581188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PET</a:t>
            </a:r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275F669A-7FA0-4108-9857-C602B01ED815}"/>
              </a:ext>
            </a:extLst>
          </p:cNvPr>
          <p:cNvSpPr/>
          <p:nvPr/>
        </p:nvSpPr>
        <p:spPr>
          <a:xfrm>
            <a:off x="7682531" y="4925908"/>
            <a:ext cx="578205" cy="170929"/>
          </a:xfrm>
          <a:prstGeom prst="rect">
            <a:avLst/>
          </a:prstGeom>
          <a:solidFill>
            <a:srgbClr val="FFB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Rettangolo 28">
            <a:extLst>
              <a:ext uri="{FF2B5EF4-FFF2-40B4-BE49-F238E27FC236}">
                <a16:creationId xmlns:a16="http://schemas.microsoft.com/office/drawing/2014/main" id="{67FC195B-517C-7FB0-8DAF-2CB95A6DD8CC}"/>
              </a:ext>
            </a:extLst>
          </p:cNvPr>
          <p:cNvSpPr/>
          <p:nvPr/>
        </p:nvSpPr>
        <p:spPr>
          <a:xfrm>
            <a:off x="8222783" y="4915917"/>
            <a:ext cx="62272" cy="170929"/>
          </a:xfrm>
          <a:prstGeom prst="rect">
            <a:avLst/>
          </a:prstGeom>
          <a:solidFill>
            <a:srgbClr val="FFB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91C205B9-30EA-CE30-DE69-69182B5B3BA8}"/>
              </a:ext>
            </a:extLst>
          </p:cNvPr>
          <p:cNvSpPr txBox="1"/>
          <p:nvPr/>
        </p:nvSpPr>
        <p:spPr>
          <a:xfrm>
            <a:off x="7756415" y="4857483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PET</a:t>
            </a: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6260CB18-9AF8-8BD3-7A03-047C92A41915}"/>
              </a:ext>
            </a:extLst>
          </p:cNvPr>
          <p:cNvSpPr/>
          <p:nvPr/>
        </p:nvSpPr>
        <p:spPr>
          <a:xfrm>
            <a:off x="7900639" y="4618035"/>
            <a:ext cx="178420" cy="170928"/>
          </a:xfrm>
          <a:prstGeom prst="rect">
            <a:avLst/>
          </a:prstGeom>
          <a:solidFill>
            <a:srgbClr val="D2D3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0B1B8B67-7085-56E0-043A-1D3516334756}"/>
              </a:ext>
            </a:extLst>
          </p:cNvPr>
          <p:cNvSpPr txBox="1"/>
          <p:nvPr/>
        </p:nvSpPr>
        <p:spPr>
          <a:xfrm>
            <a:off x="7437771" y="4564273"/>
            <a:ext cx="231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)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17CDC868-60EC-1D72-F3D2-4D938B519519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1" name="Connettore 1 10">
            <a:extLst>
              <a:ext uri="{FF2B5EF4-FFF2-40B4-BE49-F238E27FC236}">
                <a16:creationId xmlns:a16="http://schemas.microsoft.com/office/drawing/2014/main" id="{12736740-39D8-B95A-D580-73CBCF705CFE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7" name="Immagine 16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E3B2B532-6E80-7518-0E88-926651BC50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19" name="Titolo 1">
            <a:extLst>
              <a:ext uri="{FF2B5EF4-FFF2-40B4-BE49-F238E27FC236}">
                <a16:creationId xmlns:a16="http://schemas.microsoft.com/office/drawing/2014/main" id="{2AC9C6BD-F0F7-0267-5036-BE2C5850C72F}"/>
              </a:ext>
            </a:extLst>
          </p:cNvPr>
          <p:cNvSpPr txBox="1">
            <a:spLocks/>
          </p:cNvSpPr>
          <p:nvPr/>
        </p:nvSpPr>
        <p:spPr>
          <a:xfrm>
            <a:off x="460664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RPC signal formation</a:t>
            </a:r>
          </a:p>
        </p:txBody>
      </p:sp>
    </p:spTree>
    <p:extLst>
      <p:ext uri="{BB962C8B-B14F-4D97-AF65-F5344CB8AC3E}">
        <p14:creationId xmlns:p14="http://schemas.microsoft.com/office/powerpoint/2010/main" val="382759610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C412A87-42E3-B831-67D5-907EDF7EC694}"/>
              </a:ext>
            </a:extLst>
          </p:cNvPr>
          <p:cNvSpPr txBox="1"/>
          <p:nvPr/>
        </p:nvSpPr>
        <p:spPr>
          <a:xfrm>
            <a:off x="838200" y="1834323"/>
            <a:ext cx="434908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b="1" dirty="0"/>
              <a:t>Multiplication stops </a:t>
            </a:r>
            <a:r>
              <a:rPr lang="en-GB" sz="2000" dirty="0"/>
              <a:t>when internal electric field equals external one</a:t>
            </a:r>
            <a:endParaRPr lang="en-GB" sz="2000" b="1" dirty="0"/>
          </a:p>
          <a:p>
            <a:pPr>
              <a:buClr>
                <a:srgbClr val="FF0000"/>
              </a:buClr>
            </a:pPr>
            <a:endParaRPr lang="en-GB" sz="2000" b="1" dirty="0"/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b="1" dirty="0"/>
              <a:t>Ion and electron can recombine </a:t>
            </a:r>
            <a:r>
              <a:rPr lang="en-GB" sz="2000" dirty="0"/>
              <a:t>and emit UV photons</a:t>
            </a:r>
          </a:p>
          <a:p>
            <a:pPr>
              <a:buClr>
                <a:srgbClr val="FF0000"/>
              </a:buClr>
            </a:pPr>
            <a:endParaRPr lang="en-GB" sz="2000" dirty="0"/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b="1" dirty="0"/>
              <a:t>Photons and ions can extract electrons </a:t>
            </a:r>
            <a:r>
              <a:rPr lang="en-GB" sz="2000" dirty="0"/>
              <a:t>from the cathode giving rise to new avalanches</a:t>
            </a:r>
          </a:p>
          <a:p>
            <a:pPr>
              <a:buClr>
                <a:srgbClr val="FF0000"/>
              </a:buClr>
            </a:pPr>
            <a:endParaRPr lang="en-GB" sz="2000" dirty="0"/>
          </a:p>
          <a:p>
            <a:pPr>
              <a:buClr>
                <a:srgbClr val="FF0000"/>
              </a:buClr>
            </a:pPr>
            <a:r>
              <a:rPr lang="en-GB" sz="2000" dirty="0"/>
              <a:t>The combination of these effects can generate a streamer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A08B2914-7360-4AC7-803D-A909CD2FD3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012506"/>
            <a:ext cx="5534990" cy="3429287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E4C9248A-94A7-CC99-C1E0-02DBB5C85601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7" name="Connettore 1 6">
            <a:extLst>
              <a:ext uri="{FF2B5EF4-FFF2-40B4-BE49-F238E27FC236}">
                <a16:creationId xmlns:a16="http://schemas.microsoft.com/office/drawing/2014/main" id="{3B3BE355-2331-258D-A866-A9DCD04CF8BA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" name="Immagine 8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78D92250-AB40-7CAB-E124-699864AFEF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13" name="Titolo 1">
            <a:extLst>
              <a:ext uri="{FF2B5EF4-FFF2-40B4-BE49-F238E27FC236}">
                <a16:creationId xmlns:a16="http://schemas.microsoft.com/office/drawing/2014/main" id="{54AE9ECF-C31B-B4C5-4625-F7B8A98EB533}"/>
              </a:ext>
            </a:extLst>
          </p:cNvPr>
          <p:cNvSpPr txBox="1">
            <a:spLocks/>
          </p:cNvSpPr>
          <p:nvPr/>
        </p:nvSpPr>
        <p:spPr>
          <a:xfrm>
            <a:off x="460664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>
                <a:latin typeface="Georgia" panose="02040502050405020303" pitchFamily="18" charset="0"/>
              </a:rPr>
              <a:t>Avalanches and streamers</a:t>
            </a:r>
            <a:endParaRPr lang="en-GB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90244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29E2D6B9-1A18-03A6-7FA7-A1FA7AB2AFC8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" name="Connettore 1 4">
            <a:extLst>
              <a:ext uri="{FF2B5EF4-FFF2-40B4-BE49-F238E27FC236}">
                <a16:creationId xmlns:a16="http://schemas.microsoft.com/office/drawing/2014/main" id="{51610C8F-43EF-EE4C-A71A-CB31D7C927E7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6" name="Immagine 5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44D39774-304C-669B-B245-013A2C03A8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7" name="Titolo 1">
            <a:extLst>
              <a:ext uri="{FF2B5EF4-FFF2-40B4-BE49-F238E27FC236}">
                <a16:creationId xmlns:a16="http://schemas.microsoft.com/office/drawing/2014/main" id="{BEA1798C-AFE2-4DC8-7B62-60A9BD1B8F16}"/>
              </a:ext>
            </a:extLst>
          </p:cNvPr>
          <p:cNvSpPr txBox="1">
            <a:spLocks/>
          </p:cNvSpPr>
          <p:nvPr/>
        </p:nvSpPr>
        <p:spPr>
          <a:xfrm>
            <a:off x="418605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709-21 efficiency </a:t>
            </a:r>
            <a:r>
              <a:rPr lang="it-IT" b="1" dirty="0" err="1">
                <a:latin typeface="Georgia" panose="02040502050405020303" pitchFamily="18" charset="0"/>
              </a:rPr>
              <a:t>right</a:t>
            </a:r>
            <a:r>
              <a:rPr lang="it-IT" b="1" dirty="0">
                <a:latin typeface="Georgia" panose="02040502050405020303" pitchFamily="18" charset="0"/>
              </a:rPr>
              <a:t> </a:t>
            </a:r>
            <a:r>
              <a:rPr lang="it-IT" b="1" dirty="0" err="1">
                <a:latin typeface="Georgia" panose="02040502050405020303" pitchFamily="18" charset="0"/>
              </a:rPr>
              <a:t>half</a:t>
            </a:r>
            <a:endParaRPr lang="it-IT" b="1" dirty="0">
              <a:latin typeface="Georgia" panose="02040502050405020303" pitchFamily="18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C41BF182-4E52-47C8-709B-BF8B846A305B}"/>
              </a:ext>
            </a:extLst>
          </p:cNvPr>
          <p:cNvSpPr txBox="1"/>
          <p:nvPr/>
        </p:nvSpPr>
        <p:spPr>
          <a:xfrm>
            <a:off x="1547289" y="3594213"/>
            <a:ext cx="2006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Efficiency X AND Y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F1E54F9-0B2D-F2D6-16C5-F8F57E1E51FC}"/>
              </a:ext>
            </a:extLst>
          </p:cNvPr>
          <p:cNvSpPr txBox="1"/>
          <p:nvPr/>
        </p:nvSpPr>
        <p:spPr>
          <a:xfrm>
            <a:off x="7965392" y="3594213"/>
            <a:ext cx="1936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Efficiency X strips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23E1E1B-2421-5AFA-BB57-13546BAB6FC9}"/>
              </a:ext>
            </a:extLst>
          </p:cNvPr>
          <p:cNvSpPr txBox="1"/>
          <p:nvPr/>
        </p:nvSpPr>
        <p:spPr>
          <a:xfrm>
            <a:off x="8618718" y="5186691"/>
            <a:ext cx="193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Efficiency Y strips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C5CBC090-9949-9561-05DF-DA86E932CC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505"/>
          <a:stretch/>
        </p:blipFill>
        <p:spPr>
          <a:xfrm>
            <a:off x="3340308" y="3939795"/>
            <a:ext cx="5193730" cy="2798028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6608A271-B42B-4F0A-12A7-14586A9AB7A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285"/>
          <a:stretch/>
        </p:blipFill>
        <p:spPr>
          <a:xfrm>
            <a:off x="6703548" y="993913"/>
            <a:ext cx="4867824" cy="2600300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D2BCE254-E8CD-1BC7-A2E9-00658904525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067"/>
          <a:stretch/>
        </p:blipFill>
        <p:spPr>
          <a:xfrm>
            <a:off x="231376" y="941082"/>
            <a:ext cx="4867824" cy="2634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21806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29E2D6B9-1A18-03A6-7FA7-A1FA7AB2AFC8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" name="Connettore 1 4">
            <a:extLst>
              <a:ext uri="{FF2B5EF4-FFF2-40B4-BE49-F238E27FC236}">
                <a16:creationId xmlns:a16="http://schemas.microsoft.com/office/drawing/2014/main" id="{51610C8F-43EF-EE4C-A71A-CB31D7C927E7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6" name="Immagine 5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44D39774-304C-669B-B245-013A2C03A8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7" name="Titolo 1">
            <a:extLst>
              <a:ext uri="{FF2B5EF4-FFF2-40B4-BE49-F238E27FC236}">
                <a16:creationId xmlns:a16="http://schemas.microsoft.com/office/drawing/2014/main" id="{BEA1798C-AFE2-4DC8-7B62-60A9BD1B8F16}"/>
              </a:ext>
            </a:extLst>
          </p:cNvPr>
          <p:cNvSpPr txBox="1">
            <a:spLocks/>
          </p:cNvSpPr>
          <p:nvPr/>
        </p:nvSpPr>
        <p:spPr>
          <a:xfrm>
            <a:off x="418605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709-21 efficiency </a:t>
            </a:r>
            <a:r>
              <a:rPr lang="it-IT" b="1" dirty="0" err="1">
                <a:latin typeface="Georgia" panose="02040502050405020303" pitchFamily="18" charset="0"/>
              </a:rPr>
              <a:t>left</a:t>
            </a:r>
            <a:r>
              <a:rPr lang="it-IT" b="1" dirty="0">
                <a:latin typeface="Georgia" panose="02040502050405020303" pitchFamily="18" charset="0"/>
              </a:rPr>
              <a:t> </a:t>
            </a:r>
            <a:r>
              <a:rPr lang="it-IT" b="1" dirty="0" err="1">
                <a:latin typeface="Georgia" panose="02040502050405020303" pitchFamily="18" charset="0"/>
              </a:rPr>
              <a:t>half</a:t>
            </a:r>
            <a:endParaRPr lang="it-IT" b="1" dirty="0">
              <a:latin typeface="Georgia" panose="02040502050405020303" pitchFamily="18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C41BF182-4E52-47C8-709B-BF8B846A305B}"/>
              </a:ext>
            </a:extLst>
          </p:cNvPr>
          <p:cNvSpPr txBox="1"/>
          <p:nvPr/>
        </p:nvSpPr>
        <p:spPr>
          <a:xfrm>
            <a:off x="1547289" y="3594213"/>
            <a:ext cx="2006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Efficiency X AND Y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F1E54F9-0B2D-F2D6-16C5-F8F57E1E51FC}"/>
              </a:ext>
            </a:extLst>
          </p:cNvPr>
          <p:cNvSpPr txBox="1"/>
          <p:nvPr/>
        </p:nvSpPr>
        <p:spPr>
          <a:xfrm>
            <a:off x="7965392" y="3594213"/>
            <a:ext cx="1936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Efficiency X strips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23E1E1B-2421-5AFA-BB57-13546BAB6FC9}"/>
              </a:ext>
            </a:extLst>
          </p:cNvPr>
          <p:cNvSpPr txBox="1"/>
          <p:nvPr/>
        </p:nvSpPr>
        <p:spPr>
          <a:xfrm>
            <a:off x="8618718" y="5186691"/>
            <a:ext cx="193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Efficiency Y strips</a:t>
            </a: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D67319FF-6A2D-1910-EB94-51A5275B45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136"/>
          <a:stretch/>
        </p:blipFill>
        <p:spPr>
          <a:xfrm>
            <a:off x="3435833" y="3994281"/>
            <a:ext cx="5182885" cy="2803323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E2542909-B1A9-9723-145F-B79625C4289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181"/>
          <a:stretch/>
        </p:blipFill>
        <p:spPr>
          <a:xfrm>
            <a:off x="6561392" y="993945"/>
            <a:ext cx="4875535" cy="2607397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2C4B7C0D-F3FC-7F70-5AC1-0125274FBDF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8371"/>
          <a:stretch/>
        </p:blipFill>
        <p:spPr>
          <a:xfrm>
            <a:off x="211924" y="968884"/>
            <a:ext cx="5056571" cy="2698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90371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29E2D6B9-1A18-03A6-7FA7-A1FA7AB2AFC8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" name="Connettore 1 4">
            <a:extLst>
              <a:ext uri="{FF2B5EF4-FFF2-40B4-BE49-F238E27FC236}">
                <a16:creationId xmlns:a16="http://schemas.microsoft.com/office/drawing/2014/main" id="{51610C8F-43EF-EE4C-A71A-CB31D7C927E7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6" name="Immagine 5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44D39774-304C-669B-B245-013A2C03A8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7" name="Titolo 1">
            <a:extLst>
              <a:ext uri="{FF2B5EF4-FFF2-40B4-BE49-F238E27FC236}">
                <a16:creationId xmlns:a16="http://schemas.microsoft.com/office/drawing/2014/main" id="{BEA1798C-AFE2-4DC8-7B62-60A9BD1B8F16}"/>
              </a:ext>
            </a:extLst>
          </p:cNvPr>
          <p:cNvSpPr txBox="1">
            <a:spLocks/>
          </p:cNvSpPr>
          <p:nvPr/>
        </p:nvSpPr>
        <p:spPr>
          <a:xfrm>
            <a:off x="418605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680-19 efficiency </a:t>
            </a:r>
            <a:r>
              <a:rPr lang="it-IT" b="1" dirty="0" err="1">
                <a:latin typeface="Georgia" panose="02040502050405020303" pitchFamily="18" charset="0"/>
              </a:rPr>
              <a:t>left</a:t>
            </a:r>
            <a:r>
              <a:rPr lang="it-IT" b="1" dirty="0">
                <a:latin typeface="Georgia" panose="02040502050405020303" pitchFamily="18" charset="0"/>
              </a:rPr>
              <a:t> </a:t>
            </a:r>
            <a:r>
              <a:rPr lang="it-IT" b="1" dirty="0" err="1">
                <a:latin typeface="Georgia" panose="02040502050405020303" pitchFamily="18" charset="0"/>
              </a:rPr>
              <a:t>half</a:t>
            </a:r>
            <a:endParaRPr lang="it-IT" b="1" dirty="0">
              <a:latin typeface="Georgia" panose="02040502050405020303" pitchFamily="18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C41BF182-4E52-47C8-709B-BF8B846A305B}"/>
              </a:ext>
            </a:extLst>
          </p:cNvPr>
          <p:cNvSpPr txBox="1"/>
          <p:nvPr/>
        </p:nvSpPr>
        <p:spPr>
          <a:xfrm>
            <a:off x="1547289" y="3594213"/>
            <a:ext cx="2006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Efficiency X AND Y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F1E54F9-0B2D-F2D6-16C5-F8F57E1E51FC}"/>
              </a:ext>
            </a:extLst>
          </p:cNvPr>
          <p:cNvSpPr txBox="1"/>
          <p:nvPr/>
        </p:nvSpPr>
        <p:spPr>
          <a:xfrm>
            <a:off x="7965392" y="3594213"/>
            <a:ext cx="1936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Efficiency X strips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23E1E1B-2421-5AFA-BB57-13546BAB6FC9}"/>
              </a:ext>
            </a:extLst>
          </p:cNvPr>
          <p:cNvSpPr txBox="1"/>
          <p:nvPr/>
        </p:nvSpPr>
        <p:spPr>
          <a:xfrm>
            <a:off x="8618718" y="5186691"/>
            <a:ext cx="193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Efficiency Y strips</a:t>
            </a: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BA56B572-D4CD-6809-CC20-E494B1AB48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392"/>
          <a:stretch/>
        </p:blipFill>
        <p:spPr>
          <a:xfrm>
            <a:off x="3544903" y="3963545"/>
            <a:ext cx="5059983" cy="2729282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828DF459-79F7-1B61-5DA3-C502AFDFDDA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458"/>
          <a:stretch/>
        </p:blipFill>
        <p:spPr>
          <a:xfrm>
            <a:off x="6546069" y="959910"/>
            <a:ext cx="4890857" cy="2636178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3C9E16B1-A4CE-0623-C495-76DDA2196ED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824"/>
          <a:stretch/>
        </p:blipFill>
        <p:spPr>
          <a:xfrm>
            <a:off x="262946" y="907910"/>
            <a:ext cx="5059982" cy="271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77036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29E2D6B9-1A18-03A6-7FA7-A1FA7AB2AFC8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" name="Connettore 1 4">
            <a:extLst>
              <a:ext uri="{FF2B5EF4-FFF2-40B4-BE49-F238E27FC236}">
                <a16:creationId xmlns:a16="http://schemas.microsoft.com/office/drawing/2014/main" id="{51610C8F-43EF-EE4C-A71A-CB31D7C927E7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6" name="Immagine 5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44D39774-304C-669B-B245-013A2C03A8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7" name="Titolo 1">
            <a:extLst>
              <a:ext uri="{FF2B5EF4-FFF2-40B4-BE49-F238E27FC236}">
                <a16:creationId xmlns:a16="http://schemas.microsoft.com/office/drawing/2014/main" id="{BEA1798C-AFE2-4DC8-7B62-60A9BD1B8F16}"/>
              </a:ext>
            </a:extLst>
          </p:cNvPr>
          <p:cNvSpPr txBox="1">
            <a:spLocks/>
          </p:cNvSpPr>
          <p:nvPr/>
        </p:nvSpPr>
        <p:spPr>
          <a:xfrm>
            <a:off x="418605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680-19 efficiency </a:t>
            </a:r>
            <a:r>
              <a:rPr lang="it-IT" b="1" dirty="0" err="1">
                <a:latin typeface="Georgia" panose="02040502050405020303" pitchFamily="18" charset="0"/>
              </a:rPr>
              <a:t>right</a:t>
            </a:r>
            <a:r>
              <a:rPr lang="it-IT" b="1" dirty="0">
                <a:latin typeface="Georgia" panose="02040502050405020303" pitchFamily="18" charset="0"/>
              </a:rPr>
              <a:t> </a:t>
            </a:r>
            <a:r>
              <a:rPr lang="it-IT" b="1" dirty="0" err="1">
                <a:latin typeface="Georgia" panose="02040502050405020303" pitchFamily="18" charset="0"/>
              </a:rPr>
              <a:t>half</a:t>
            </a:r>
            <a:endParaRPr lang="it-IT" b="1" dirty="0">
              <a:latin typeface="Georgia" panose="02040502050405020303" pitchFamily="18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C41BF182-4E52-47C8-709B-BF8B846A305B}"/>
              </a:ext>
            </a:extLst>
          </p:cNvPr>
          <p:cNvSpPr txBox="1"/>
          <p:nvPr/>
        </p:nvSpPr>
        <p:spPr>
          <a:xfrm>
            <a:off x="1547289" y="3594213"/>
            <a:ext cx="2006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Efficiency X AND Y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F1E54F9-0B2D-F2D6-16C5-F8F57E1E51FC}"/>
              </a:ext>
            </a:extLst>
          </p:cNvPr>
          <p:cNvSpPr txBox="1"/>
          <p:nvPr/>
        </p:nvSpPr>
        <p:spPr>
          <a:xfrm>
            <a:off x="7965392" y="3594213"/>
            <a:ext cx="1936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Efficiency X strips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23E1E1B-2421-5AFA-BB57-13546BAB6FC9}"/>
              </a:ext>
            </a:extLst>
          </p:cNvPr>
          <p:cNvSpPr txBox="1"/>
          <p:nvPr/>
        </p:nvSpPr>
        <p:spPr>
          <a:xfrm>
            <a:off x="8618718" y="5186691"/>
            <a:ext cx="193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Efficiency Y strips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04B04360-6C72-51A0-7F13-193BDE7864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040"/>
          <a:stretch/>
        </p:blipFill>
        <p:spPr>
          <a:xfrm>
            <a:off x="3369036" y="3903816"/>
            <a:ext cx="5249682" cy="2872964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D5ECBDB1-0820-6D9B-BE12-8B189B80D95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254"/>
          <a:stretch/>
        </p:blipFill>
        <p:spPr>
          <a:xfrm>
            <a:off x="6434188" y="997993"/>
            <a:ext cx="4888406" cy="2612220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5B8FBA21-C90E-CA6C-3C86-ABCF42D7F03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8225"/>
          <a:stretch/>
        </p:blipFill>
        <p:spPr>
          <a:xfrm>
            <a:off x="267247" y="981993"/>
            <a:ext cx="4886899" cy="2612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02646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29E2D6B9-1A18-03A6-7FA7-A1FA7AB2AFC8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" name="Connettore 1 4">
            <a:extLst>
              <a:ext uri="{FF2B5EF4-FFF2-40B4-BE49-F238E27FC236}">
                <a16:creationId xmlns:a16="http://schemas.microsoft.com/office/drawing/2014/main" id="{51610C8F-43EF-EE4C-A71A-CB31D7C927E7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6" name="Immagine 5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44D39774-304C-669B-B245-013A2C03A8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7" name="Titolo 1">
            <a:extLst>
              <a:ext uri="{FF2B5EF4-FFF2-40B4-BE49-F238E27FC236}">
                <a16:creationId xmlns:a16="http://schemas.microsoft.com/office/drawing/2014/main" id="{BEA1798C-AFE2-4DC8-7B62-60A9BD1B8F16}"/>
              </a:ext>
            </a:extLst>
          </p:cNvPr>
          <p:cNvSpPr txBox="1">
            <a:spLocks/>
          </p:cNvSpPr>
          <p:nvPr/>
        </p:nvSpPr>
        <p:spPr>
          <a:xfrm>
            <a:off x="418605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Read-out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656BA1C6-6C1A-19F8-265B-0227FAA7CB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7501" y="1713054"/>
            <a:ext cx="7391400" cy="36195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5A934857-6CB7-76DF-3558-DF484E6F4F96}"/>
              </a:ext>
            </a:extLst>
          </p:cNvPr>
          <p:cNvSpPr txBox="1"/>
          <p:nvPr/>
        </p:nvSpPr>
        <p:spPr>
          <a:xfrm>
            <a:off x="372533" y="1507067"/>
            <a:ext cx="4165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it-IT" dirty="0">
                <a:latin typeface="SFSS1200"/>
              </a:rPr>
              <a:t>FEE o</a:t>
            </a:r>
            <a:r>
              <a:rPr lang="it-IT" sz="1800" dirty="0">
                <a:effectLst/>
                <a:latin typeface="SFSS1200"/>
              </a:rPr>
              <a:t>utput -&gt; </a:t>
            </a:r>
            <a:r>
              <a:rPr lang="it-IT" sz="1800" dirty="0" err="1">
                <a:effectLst/>
                <a:latin typeface="SFSS1200"/>
              </a:rPr>
              <a:t>local</a:t>
            </a:r>
            <a:r>
              <a:rPr lang="it-IT" sz="1800" dirty="0">
                <a:effectLst/>
                <a:latin typeface="SFSS1200"/>
              </a:rPr>
              <a:t> cards </a:t>
            </a:r>
            <a:r>
              <a:rPr lang="it-IT" dirty="0">
                <a:latin typeface="SFSS1200"/>
              </a:rPr>
              <a:t>i.e. </a:t>
            </a:r>
            <a:r>
              <a:rPr lang="it-IT" sz="1800" dirty="0" err="1">
                <a:effectLst/>
                <a:latin typeface="SFSS1200"/>
              </a:rPr>
              <a:t>local</a:t>
            </a:r>
            <a:r>
              <a:rPr lang="it-IT" sz="1800" dirty="0">
                <a:effectLst/>
                <a:latin typeface="SFSS1200"/>
              </a:rPr>
              <a:t> boards (group 16 strips with a 1 cm pitch or 8 strips with a 2 cm and 4 cm pitch). 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it-IT" sz="1800" dirty="0">
                <a:effectLst/>
                <a:latin typeface="SFSS1200"/>
              </a:rPr>
              <a:t>Each </a:t>
            </a:r>
            <a:r>
              <a:rPr lang="it-IT" sz="1800" dirty="0" err="1">
                <a:effectLst/>
                <a:latin typeface="SFSS1200"/>
              </a:rPr>
              <a:t>local</a:t>
            </a:r>
            <a:r>
              <a:rPr lang="it-IT" sz="1800" dirty="0">
                <a:effectLst/>
                <a:latin typeface="SFSS1200"/>
              </a:rPr>
              <a:t> board </a:t>
            </a:r>
            <a:r>
              <a:rPr lang="it-IT" sz="1800" dirty="0" err="1">
                <a:effectLst/>
                <a:latin typeface="SFSS1200"/>
              </a:rPr>
              <a:t>receives</a:t>
            </a:r>
            <a:r>
              <a:rPr lang="it-IT" sz="1800" dirty="0">
                <a:effectLst/>
                <a:latin typeface="SFSS1200"/>
              </a:rPr>
              <a:t> the signal from the </a:t>
            </a:r>
            <a:r>
              <a:rPr lang="it-IT" sz="1800" dirty="0" err="1">
                <a:effectLst/>
                <a:latin typeface="SFSS1200"/>
              </a:rPr>
              <a:t>same</a:t>
            </a:r>
            <a:r>
              <a:rPr lang="it-IT" sz="1800" dirty="0">
                <a:effectLst/>
                <a:latin typeface="SFSS1200"/>
              </a:rPr>
              <a:t> area coming from all the 4 different MID planes for each </a:t>
            </a:r>
            <a:r>
              <a:rPr lang="it-IT" sz="1800" dirty="0" err="1">
                <a:effectLst/>
                <a:latin typeface="SFSS1200"/>
              </a:rPr>
              <a:t>bunch</a:t>
            </a:r>
            <a:r>
              <a:rPr lang="it-IT" sz="1800" dirty="0">
                <a:effectLst/>
                <a:latin typeface="SFSS1200"/>
              </a:rPr>
              <a:t> crossing.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it-IT" dirty="0">
                <a:latin typeface="SFSS1200"/>
              </a:rPr>
              <a:t>The </a:t>
            </a:r>
            <a:r>
              <a:rPr lang="it-IT" dirty="0" err="1">
                <a:latin typeface="SFSS1200"/>
              </a:rPr>
              <a:t>regional</a:t>
            </a:r>
            <a:r>
              <a:rPr lang="it-IT" dirty="0">
                <a:latin typeface="SFSS1200"/>
              </a:rPr>
              <a:t> card </a:t>
            </a:r>
            <a:r>
              <a:rPr lang="it-IT" sz="1800" dirty="0" err="1">
                <a:effectLst/>
                <a:latin typeface="SFSS1200"/>
              </a:rPr>
              <a:t>assembles</a:t>
            </a:r>
            <a:r>
              <a:rPr lang="it-IT" sz="1800" dirty="0">
                <a:effectLst/>
                <a:latin typeface="SFSS1200"/>
              </a:rPr>
              <a:t> the </a:t>
            </a:r>
            <a:r>
              <a:rPr lang="it-IT" sz="1800" dirty="0" err="1">
                <a:effectLst/>
                <a:latin typeface="SFSS1200"/>
              </a:rPr>
              <a:t>raw</a:t>
            </a:r>
            <a:r>
              <a:rPr lang="it-IT" sz="1800" dirty="0">
                <a:effectLst/>
                <a:latin typeface="SFSS1200"/>
              </a:rPr>
              <a:t> events in </a:t>
            </a:r>
            <a:r>
              <a:rPr lang="it-IT" sz="1800" dirty="0" err="1">
                <a:effectLst/>
                <a:latin typeface="SFSS1200"/>
              </a:rPr>
              <a:t>their</a:t>
            </a:r>
            <a:r>
              <a:rPr lang="it-IT" sz="1800" dirty="0">
                <a:effectLst/>
                <a:latin typeface="SFSS1200"/>
              </a:rPr>
              <a:t> </a:t>
            </a:r>
            <a:r>
              <a:rPr lang="it-IT" sz="1800" dirty="0" err="1">
                <a:effectLst/>
                <a:latin typeface="SFSS1200"/>
              </a:rPr>
              <a:t>final</a:t>
            </a:r>
            <a:r>
              <a:rPr lang="it-IT" sz="1800" dirty="0">
                <a:effectLst/>
                <a:latin typeface="SFSS1200"/>
              </a:rPr>
              <a:t> format and </a:t>
            </a:r>
            <a:r>
              <a:rPr lang="it-IT" sz="1800" dirty="0" err="1">
                <a:effectLst/>
                <a:latin typeface="SFSS1200"/>
              </a:rPr>
              <a:t>send</a:t>
            </a:r>
            <a:r>
              <a:rPr lang="it-IT" dirty="0" err="1">
                <a:latin typeface="SFSS1200"/>
              </a:rPr>
              <a:t>s</a:t>
            </a:r>
            <a:r>
              <a:rPr lang="it-IT" dirty="0">
                <a:latin typeface="SFSS1200"/>
              </a:rPr>
              <a:t> to the CRU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it-IT" sz="1800" dirty="0">
                <a:effectLst/>
                <a:latin typeface="SFSS1200"/>
              </a:rPr>
              <a:t>Each CRU </a:t>
            </a:r>
            <a:r>
              <a:rPr lang="it-IT" sz="1800" dirty="0" err="1">
                <a:effectLst/>
                <a:latin typeface="SFSS1200"/>
              </a:rPr>
              <a:t>processes</a:t>
            </a:r>
            <a:r>
              <a:rPr lang="it-IT" sz="1800" dirty="0">
                <a:effectLst/>
                <a:latin typeface="SFSS1200"/>
              </a:rPr>
              <a:t> one </a:t>
            </a:r>
            <a:r>
              <a:rPr lang="it-IT" sz="1800" dirty="0" err="1">
                <a:effectLst/>
                <a:latin typeface="SFSS1200"/>
              </a:rPr>
              <a:t>half</a:t>
            </a:r>
            <a:r>
              <a:rPr lang="it-IT" sz="1800" dirty="0">
                <a:effectLst/>
                <a:latin typeface="SFSS1200"/>
              </a:rPr>
              <a:t> of the MID and </a:t>
            </a:r>
            <a:r>
              <a:rPr lang="it-IT" sz="1800" dirty="0" err="1">
                <a:effectLst/>
                <a:latin typeface="SFSS1200"/>
              </a:rPr>
              <a:t>then</a:t>
            </a:r>
            <a:r>
              <a:rPr lang="it-IT" sz="1800" dirty="0">
                <a:effectLst/>
                <a:latin typeface="SFSS1200"/>
              </a:rPr>
              <a:t> </a:t>
            </a:r>
            <a:r>
              <a:rPr lang="it-IT" sz="1800" dirty="0" err="1">
                <a:effectLst/>
                <a:latin typeface="SFSS1200"/>
              </a:rPr>
              <a:t>forwards</a:t>
            </a:r>
            <a:r>
              <a:rPr lang="it-IT" sz="1800" dirty="0">
                <a:effectLst/>
                <a:latin typeface="SFSS1200"/>
              </a:rPr>
              <a:t> the MID data on one DAQ First Level Processor, link to the O</a:t>
            </a:r>
            <a:r>
              <a:rPr lang="it-IT" sz="1800" baseline="30000" dirty="0">
                <a:effectLst/>
                <a:latin typeface="CMR8"/>
              </a:rPr>
              <a:t>2</a:t>
            </a:r>
            <a:r>
              <a:rPr lang="it-IT" sz="1800" dirty="0">
                <a:effectLst/>
                <a:latin typeface="CMR8"/>
              </a:rPr>
              <a:t> </a:t>
            </a:r>
            <a:r>
              <a:rPr lang="it-IT" sz="1800" dirty="0">
                <a:effectLst/>
                <a:latin typeface="SFSS1200"/>
              </a:rPr>
              <a:t>system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51046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161CEEA-6F3A-560E-3490-4F636ABCF3DE}"/>
              </a:ext>
            </a:extLst>
          </p:cNvPr>
          <p:cNvSpPr txBox="1"/>
          <p:nvPr/>
        </p:nvSpPr>
        <p:spPr>
          <a:xfrm>
            <a:off x="127534" y="5292545"/>
            <a:ext cx="2346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Takes data in: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it-IT" b="1" dirty="0"/>
              <a:t>Pb-Pb</a:t>
            </a:r>
            <a:r>
              <a:rPr lang="it-IT" dirty="0"/>
              <a:t> collisions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it-IT" b="1" dirty="0"/>
              <a:t>pp</a:t>
            </a:r>
            <a:r>
              <a:rPr lang="it-IT" dirty="0"/>
              <a:t> collisions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it-IT" b="1" dirty="0"/>
              <a:t>p-Pb</a:t>
            </a:r>
            <a:r>
              <a:rPr lang="it-IT" dirty="0"/>
              <a:t> collisions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13B3010F-8E10-68D8-7C21-4B5B38058C3F}"/>
              </a:ext>
            </a:extLst>
          </p:cNvPr>
          <p:cNvSpPr txBox="1"/>
          <p:nvPr/>
        </p:nvSpPr>
        <p:spPr>
          <a:xfrm>
            <a:off x="7924799" y="258249"/>
            <a:ext cx="53732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latin typeface="Georgia" panose="02040502050405020303" pitchFamily="18" charset="0"/>
              </a:rPr>
              <a:t>3</a:t>
            </a:r>
            <a:endParaRPr lang="en-GB" sz="4400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2055ED6C-D588-1CEE-369A-C706547653C2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Connettore 1 8">
            <a:extLst>
              <a:ext uri="{FF2B5EF4-FFF2-40B4-BE49-F238E27FC236}">
                <a16:creationId xmlns:a16="http://schemas.microsoft.com/office/drawing/2014/main" id="{55EDBA38-3CC9-45F9-19D2-DAAA9FCB05FB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2" name="Immagine 11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5A5E92E8-062D-C4A2-E0E8-F5C71A0F78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1D9E5F27-9376-BB5B-950B-E96A874D67D6}"/>
              </a:ext>
            </a:extLst>
          </p:cNvPr>
          <p:cNvSpPr txBox="1"/>
          <p:nvPr/>
        </p:nvSpPr>
        <p:spPr>
          <a:xfrm>
            <a:off x="127534" y="999443"/>
            <a:ext cx="112252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en-GB" sz="2000" dirty="0"/>
              <a:t>Study of the </a:t>
            </a:r>
            <a:r>
              <a:rPr lang="en-GB" sz="2000" b="1" dirty="0"/>
              <a:t>Quark-Gluon Plasma </a:t>
            </a:r>
            <a:r>
              <a:rPr lang="en-GB" sz="2000" dirty="0"/>
              <a:t>properties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en-GB" sz="2000" dirty="0"/>
              <a:t>To detect </a:t>
            </a:r>
            <a:r>
              <a:rPr lang="en-GB" sz="2000" b="1" dirty="0"/>
              <a:t>heavy quarkonia </a:t>
            </a:r>
            <a:r>
              <a:rPr lang="en-GB" sz="2000" dirty="0"/>
              <a:t>muonic decays               </a:t>
            </a:r>
            <a:r>
              <a:rPr lang="en-GB" sz="2000" b="1" dirty="0"/>
              <a:t>Muon Spectrometer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en-GB" sz="2000" dirty="0"/>
              <a:t>To </a:t>
            </a:r>
            <a:r>
              <a:rPr lang="en-GB" sz="2000" b="1" dirty="0"/>
              <a:t>identify muons               </a:t>
            </a:r>
            <a:r>
              <a:rPr lang="en-GB" sz="2000" dirty="0"/>
              <a:t> </a:t>
            </a:r>
            <a:r>
              <a:rPr lang="en-GB" sz="2000" b="1" dirty="0"/>
              <a:t>M</a:t>
            </a:r>
            <a:r>
              <a:rPr lang="en-GB" sz="2000" dirty="0"/>
              <a:t>uon </a:t>
            </a:r>
            <a:r>
              <a:rPr lang="en-GB" sz="2000" b="1" dirty="0"/>
              <a:t>ID</a:t>
            </a:r>
            <a:r>
              <a:rPr lang="en-GB" sz="2000" dirty="0"/>
              <a:t>entifier</a:t>
            </a:r>
          </a:p>
        </p:txBody>
      </p: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3AC592B8-04AD-1898-79E5-E9EF95CB47D3}"/>
              </a:ext>
            </a:extLst>
          </p:cNvPr>
          <p:cNvCxnSpPr>
            <a:cxnSpLocks/>
          </p:cNvCxnSpPr>
          <p:nvPr/>
        </p:nvCxnSpPr>
        <p:spPr>
          <a:xfrm>
            <a:off x="5225265" y="1522051"/>
            <a:ext cx="677824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C3C8BD5E-FCA4-4E0F-BC66-474C98067C4D}"/>
              </a:ext>
            </a:extLst>
          </p:cNvPr>
          <p:cNvCxnSpPr>
            <a:cxnSpLocks/>
          </p:cNvCxnSpPr>
          <p:nvPr/>
        </p:nvCxnSpPr>
        <p:spPr>
          <a:xfrm>
            <a:off x="2597811" y="1817226"/>
            <a:ext cx="700974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Immagine 21">
            <a:extLst>
              <a:ext uri="{FF2B5EF4-FFF2-40B4-BE49-F238E27FC236}">
                <a16:creationId xmlns:a16="http://schemas.microsoft.com/office/drawing/2014/main" id="{2482443D-DA1E-66DE-751C-C806D7580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5481" y="1922773"/>
            <a:ext cx="9700503" cy="4385435"/>
          </a:xfrm>
          <a:prstGeom prst="rect">
            <a:avLst/>
          </a:prstGeom>
        </p:spPr>
      </p:pic>
      <p:sp>
        <p:nvSpPr>
          <p:cNvPr id="23" name="Ovale 22">
            <a:extLst>
              <a:ext uri="{FF2B5EF4-FFF2-40B4-BE49-F238E27FC236}">
                <a16:creationId xmlns:a16="http://schemas.microsoft.com/office/drawing/2014/main" id="{8FB7807B-CFDA-0B99-F8D9-E52EEFB5737C}"/>
              </a:ext>
            </a:extLst>
          </p:cNvPr>
          <p:cNvSpPr/>
          <p:nvPr/>
        </p:nvSpPr>
        <p:spPr>
          <a:xfrm>
            <a:off x="3037378" y="2546217"/>
            <a:ext cx="2639027" cy="3312340"/>
          </a:xfrm>
          <a:prstGeom prst="ellipse">
            <a:avLst/>
          </a:prstGeom>
          <a:noFill/>
          <a:ln w="66675">
            <a:solidFill>
              <a:srgbClr val="8BED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762FBAA8-AA46-1040-CF42-47F9E22F0346}"/>
              </a:ext>
            </a:extLst>
          </p:cNvPr>
          <p:cNvCxnSpPr>
            <a:cxnSpLocks/>
          </p:cNvCxnSpPr>
          <p:nvPr/>
        </p:nvCxnSpPr>
        <p:spPr>
          <a:xfrm flipH="1" flipV="1">
            <a:off x="2034371" y="3040111"/>
            <a:ext cx="1148667" cy="388889"/>
          </a:xfrm>
          <a:prstGeom prst="straightConnector1">
            <a:avLst/>
          </a:prstGeom>
          <a:ln w="47625">
            <a:solidFill>
              <a:srgbClr val="8BED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ttangolo 28">
            <a:extLst>
              <a:ext uri="{FF2B5EF4-FFF2-40B4-BE49-F238E27FC236}">
                <a16:creationId xmlns:a16="http://schemas.microsoft.com/office/drawing/2014/main" id="{F9897F7D-FB79-40B9-5C04-C4522DBFDD7F}"/>
              </a:ext>
            </a:extLst>
          </p:cNvPr>
          <p:cNvSpPr/>
          <p:nvPr/>
        </p:nvSpPr>
        <p:spPr>
          <a:xfrm>
            <a:off x="711893" y="2826765"/>
            <a:ext cx="1322478" cy="389747"/>
          </a:xfrm>
          <a:prstGeom prst="rect">
            <a:avLst/>
          </a:prstGeom>
          <a:noFill/>
          <a:ln w="47625">
            <a:solidFill>
              <a:srgbClr val="8BED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31B03793-2763-16DD-C629-5F9CD258738E}"/>
              </a:ext>
            </a:extLst>
          </p:cNvPr>
          <p:cNvSpPr txBox="1"/>
          <p:nvPr/>
        </p:nvSpPr>
        <p:spPr>
          <a:xfrm>
            <a:off x="711893" y="2861491"/>
            <a:ext cx="132247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/>
              <a:t>Central barrel</a:t>
            </a:r>
          </a:p>
        </p:txBody>
      </p:sp>
      <p:sp>
        <p:nvSpPr>
          <p:cNvPr id="2" name="Ovale 1">
            <a:extLst>
              <a:ext uri="{FF2B5EF4-FFF2-40B4-BE49-F238E27FC236}">
                <a16:creationId xmlns:a16="http://schemas.microsoft.com/office/drawing/2014/main" id="{CC684F6A-30DA-7026-9B67-7F87BE9CBB65}"/>
              </a:ext>
            </a:extLst>
          </p:cNvPr>
          <p:cNvSpPr/>
          <p:nvPr/>
        </p:nvSpPr>
        <p:spPr>
          <a:xfrm>
            <a:off x="5590573" y="3333509"/>
            <a:ext cx="2334226" cy="2257064"/>
          </a:xfrm>
          <a:prstGeom prst="ellipse">
            <a:avLst/>
          </a:prstGeom>
          <a:noFill/>
          <a:ln w="66675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Ovale 3">
            <a:extLst>
              <a:ext uri="{FF2B5EF4-FFF2-40B4-BE49-F238E27FC236}">
                <a16:creationId xmlns:a16="http://schemas.microsoft.com/office/drawing/2014/main" id="{F122327B-ABE8-47AE-D366-C3BD43BC4CBF}"/>
              </a:ext>
            </a:extLst>
          </p:cNvPr>
          <p:cNvSpPr/>
          <p:nvPr/>
        </p:nvSpPr>
        <p:spPr>
          <a:xfrm>
            <a:off x="8030122" y="2287347"/>
            <a:ext cx="781072" cy="734292"/>
          </a:xfrm>
          <a:prstGeom prst="ellipse">
            <a:avLst/>
          </a:prstGeom>
          <a:noFill/>
          <a:ln w="66675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61F12B25-D931-ED75-6F31-147959AC914A}"/>
              </a:ext>
            </a:extLst>
          </p:cNvPr>
          <p:cNvSpPr/>
          <p:nvPr/>
        </p:nvSpPr>
        <p:spPr>
          <a:xfrm>
            <a:off x="7948943" y="3316713"/>
            <a:ext cx="1472536" cy="599526"/>
          </a:xfrm>
          <a:prstGeom prst="rect">
            <a:avLst/>
          </a:prstGeom>
          <a:noFill/>
          <a:ln w="47625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BADC3A5-5772-5FD5-12D6-AE483ECF5AC9}"/>
              </a:ext>
            </a:extLst>
          </p:cNvPr>
          <p:cNvSpPr txBox="1"/>
          <p:nvPr/>
        </p:nvSpPr>
        <p:spPr>
          <a:xfrm>
            <a:off x="7991191" y="3338120"/>
            <a:ext cx="14129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500" dirty="0"/>
              <a:t>Forward Muon </a:t>
            </a:r>
          </a:p>
          <a:p>
            <a:pPr algn="ctr"/>
            <a:r>
              <a:rPr lang="en-GB" sz="1500" dirty="0"/>
              <a:t>Spectrometer</a:t>
            </a:r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2B072646-DB0D-95FD-A22A-DB20D05E943B}"/>
              </a:ext>
            </a:extLst>
          </p:cNvPr>
          <p:cNvCxnSpPr>
            <a:cxnSpLocks/>
          </p:cNvCxnSpPr>
          <p:nvPr/>
        </p:nvCxnSpPr>
        <p:spPr>
          <a:xfrm flipV="1">
            <a:off x="7924799" y="3944746"/>
            <a:ext cx="519867" cy="337050"/>
          </a:xfrm>
          <a:prstGeom prst="straightConnector1">
            <a:avLst/>
          </a:prstGeom>
          <a:ln w="47625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7BD030AA-7ADB-FA39-7537-E478B3F558FC}"/>
              </a:ext>
            </a:extLst>
          </p:cNvPr>
          <p:cNvCxnSpPr>
            <a:cxnSpLocks/>
          </p:cNvCxnSpPr>
          <p:nvPr/>
        </p:nvCxnSpPr>
        <p:spPr>
          <a:xfrm>
            <a:off x="8444666" y="2985069"/>
            <a:ext cx="0" cy="348440"/>
          </a:xfrm>
          <a:prstGeom prst="straightConnector1">
            <a:avLst/>
          </a:prstGeom>
          <a:ln w="47625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2C886BEA-E31D-3934-B58D-83ACB28BC34E}"/>
              </a:ext>
            </a:extLst>
          </p:cNvPr>
          <p:cNvSpPr txBox="1"/>
          <p:nvPr/>
        </p:nvSpPr>
        <p:spPr>
          <a:xfrm>
            <a:off x="4183428" y="6502470"/>
            <a:ext cx="3070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RPC 2024 – Santiago de Compostela – 09/09/24</a:t>
            </a:r>
          </a:p>
        </p:txBody>
      </p:sp>
      <p:sp>
        <p:nvSpPr>
          <p:cNvPr id="26" name="Titolo 1">
            <a:extLst>
              <a:ext uri="{FF2B5EF4-FFF2-40B4-BE49-F238E27FC236}">
                <a16:creationId xmlns:a16="http://schemas.microsoft.com/office/drawing/2014/main" id="{7779F448-33AD-33EB-989A-678CC1DAE6E3}"/>
              </a:ext>
            </a:extLst>
          </p:cNvPr>
          <p:cNvSpPr txBox="1">
            <a:spLocks/>
          </p:cNvSpPr>
          <p:nvPr/>
        </p:nvSpPr>
        <p:spPr>
          <a:xfrm>
            <a:off x="460664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ALICE experiment </a:t>
            </a:r>
            <a:r>
              <a:rPr lang="it-IT" b="1" dirty="0" err="1">
                <a:latin typeface="Georgia" panose="02040502050405020303" pitchFamily="18" charset="0"/>
              </a:rPr>
              <a:t>during</a:t>
            </a:r>
            <a:r>
              <a:rPr lang="it-IT" b="1" dirty="0">
                <a:latin typeface="Georgia" panose="02040502050405020303" pitchFamily="18" charset="0"/>
              </a:rPr>
              <a:t> the LHC RUN 3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D43A84C4-B221-923E-70D7-6EF80C5A0FB5}"/>
              </a:ext>
            </a:extLst>
          </p:cNvPr>
          <p:cNvSpPr txBox="1"/>
          <p:nvPr/>
        </p:nvSpPr>
        <p:spPr>
          <a:xfrm>
            <a:off x="11558493" y="645209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1/25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89F3225B-2C96-33EC-0DED-3573E5ECC9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098"/>
          <a:stretch/>
        </p:blipFill>
        <p:spPr>
          <a:xfrm>
            <a:off x="9448210" y="1191152"/>
            <a:ext cx="2595779" cy="5357878"/>
          </a:xfrm>
          <a:prstGeom prst="rect">
            <a:avLst/>
          </a:prstGeom>
        </p:spPr>
      </p:pic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2A7E31E4-5193-68CD-3EA5-342477E74E53}"/>
              </a:ext>
            </a:extLst>
          </p:cNvPr>
          <p:cNvSpPr txBox="1"/>
          <p:nvPr/>
        </p:nvSpPr>
        <p:spPr>
          <a:xfrm>
            <a:off x="4683127" y="6215875"/>
            <a:ext cx="26729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Sketch of the ALICE detector @ CERN</a:t>
            </a:r>
          </a:p>
        </p:txBody>
      </p:sp>
    </p:spTree>
    <p:extLst>
      <p:ext uri="{BB962C8B-B14F-4D97-AF65-F5344CB8AC3E}">
        <p14:creationId xmlns:p14="http://schemas.microsoft.com/office/powerpoint/2010/main" val="27971049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AC8E5C8-E155-D146-263F-518EBB88E5C0}"/>
              </a:ext>
            </a:extLst>
          </p:cNvPr>
          <p:cNvSpPr txBox="1"/>
          <p:nvPr/>
        </p:nvSpPr>
        <p:spPr>
          <a:xfrm>
            <a:off x="359592" y="4644991"/>
            <a:ext cx="4098974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  <a:effectLst/>
              </a:rPr>
              <a:t>Muon Forward Tracker (MFT)</a:t>
            </a:r>
            <a:r>
              <a:rPr lang="en-GB" sz="2000" b="0" dirty="0">
                <a:effectLst/>
              </a:rPr>
              <a:t>:</a:t>
            </a:r>
            <a:endParaRPr lang="en-GB" sz="2000" dirty="0">
              <a:effectLst/>
            </a:endParaRP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b="1" dirty="0"/>
              <a:t>S</a:t>
            </a:r>
            <a:r>
              <a:rPr lang="en-GB" sz="2000" b="1" dirty="0">
                <a:effectLst/>
              </a:rPr>
              <a:t>ilicon pixel detector </a:t>
            </a:r>
            <a:endParaRPr lang="en-GB" sz="2000" b="1" dirty="0"/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I</a:t>
            </a:r>
            <a:r>
              <a:rPr lang="en-GB" sz="2000" b="0" dirty="0">
                <a:effectLst/>
              </a:rPr>
              <a:t>mproves tracking and vertex finding of the spectrometer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2000" dirty="0"/>
              <a:t>Part of the Run 3 upgrades</a:t>
            </a:r>
            <a:endParaRPr lang="en-GB" sz="2000" b="0" dirty="0">
              <a:effectLst/>
            </a:endParaRPr>
          </a:p>
        </p:txBody>
      </p:sp>
      <p:pic>
        <p:nvPicPr>
          <p:cNvPr id="13" name="Immagine 12" descr="Immagine che contiene linea, diagramma, Diagramma, schermata&#10;&#10;Descrizione generata automaticamente">
            <a:extLst>
              <a:ext uri="{FF2B5EF4-FFF2-40B4-BE49-F238E27FC236}">
                <a16:creationId xmlns:a16="http://schemas.microsoft.com/office/drawing/2014/main" id="{60393BA8-6C9F-8E10-A35E-C8402B4AD0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872" t="4273" r="3509" b="2424"/>
          <a:stretch/>
        </p:blipFill>
        <p:spPr>
          <a:xfrm>
            <a:off x="2466753" y="1366966"/>
            <a:ext cx="7186756" cy="324720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2367EEB5-BDA7-70CF-F748-B974DFEB6E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2425"/>
          <a:stretch/>
        </p:blipFill>
        <p:spPr>
          <a:xfrm>
            <a:off x="9679111" y="1430193"/>
            <a:ext cx="317382" cy="252023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6CFAD55A-8C31-93BA-F712-34C92CD004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2365" r="34363" b="55439"/>
          <a:stretch/>
        </p:blipFill>
        <p:spPr>
          <a:xfrm>
            <a:off x="9996493" y="2520163"/>
            <a:ext cx="836428" cy="340294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0A67EDD8-A7C1-CB33-0F53-CE8FF067FD81}"/>
              </a:ext>
            </a:extLst>
          </p:cNvPr>
          <p:cNvSpPr txBox="1"/>
          <p:nvPr/>
        </p:nvSpPr>
        <p:spPr>
          <a:xfrm>
            <a:off x="6002818" y="1293371"/>
            <a:ext cx="5925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3 Tm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C5C52C40-88BB-97AD-0C3B-B48EFAA33749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2" name="Connettore 1 11">
            <a:extLst>
              <a:ext uri="{FF2B5EF4-FFF2-40B4-BE49-F238E27FC236}">
                <a16:creationId xmlns:a16="http://schemas.microsoft.com/office/drawing/2014/main" id="{DF984129-0159-DA65-4DD2-C7DF81BF7E10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6" name="Immagine 15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1AE2F587-651A-7B1E-20ED-62673604B0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19" name="Titolo 1">
            <a:extLst>
              <a:ext uri="{FF2B5EF4-FFF2-40B4-BE49-F238E27FC236}">
                <a16:creationId xmlns:a16="http://schemas.microsoft.com/office/drawing/2014/main" id="{9EA98825-BED4-CD73-C065-70B20CD2796C}"/>
              </a:ext>
            </a:extLst>
          </p:cNvPr>
          <p:cNvSpPr txBox="1">
            <a:spLocks/>
          </p:cNvSpPr>
          <p:nvPr/>
        </p:nvSpPr>
        <p:spPr>
          <a:xfrm>
            <a:off x="418605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Muon Spectrometer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95ED8817-51B7-1D9C-CECC-0033AA2D1456}"/>
              </a:ext>
            </a:extLst>
          </p:cNvPr>
          <p:cNvSpPr txBox="1"/>
          <p:nvPr/>
        </p:nvSpPr>
        <p:spPr>
          <a:xfrm>
            <a:off x="4183428" y="6502470"/>
            <a:ext cx="3070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RPC 2024 – Santiago de Compostela – 09/09/24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D1C718C4-F433-0DA9-0EDD-8D008D721878}"/>
              </a:ext>
            </a:extLst>
          </p:cNvPr>
          <p:cNvSpPr txBox="1"/>
          <p:nvPr/>
        </p:nvSpPr>
        <p:spPr>
          <a:xfrm>
            <a:off x="11558493" y="645209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2/25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486653E7-AEAD-13C7-AD7F-9AF417AB7F50}"/>
              </a:ext>
            </a:extLst>
          </p:cNvPr>
          <p:cNvSpPr txBox="1"/>
          <p:nvPr/>
        </p:nvSpPr>
        <p:spPr>
          <a:xfrm>
            <a:off x="4309866" y="4648543"/>
            <a:ext cx="40767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2E3BA1"/>
                </a:solidFill>
              </a:rPr>
              <a:t>Absorber</a:t>
            </a:r>
            <a:r>
              <a:rPr lang="en-GB" sz="2000" dirty="0"/>
              <a:t>: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Cone composed of low Z materials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Stops most hadrons and photons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60A4B69-8C55-906A-94F5-E7C461D49F6D}"/>
              </a:ext>
            </a:extLst>
          </p:cNvPr>
          <p:cNvSpPr txBox="1"/>
          <p:nvPr/>
        </p:nvSpPr>
        <p:spPr>
          <a:xfrm>
            <a:off x="7660665" y="4644991"/>
            <a:ext cx="4427812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AE8B"/>
                </a:solidFill>
                <a:effectLst/>
              </a:rPr>
              <a:t>Tracking chambers</a:t>
            </a:r>
            <a:r>
              <a:rPr lang="en-GB" sz="2000" b="0" dirty="0"/>
              <a:t>:</a:t>
            </a:r>
            <a:endParaRPr lang="en-GB" sz="2000" dirty="0">
              <a:effectLst/>
            </a:endParaRP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b="1" dirty="0"/>
              <a:t>5</a:t>
            </a:r>
            <a:r>
              <a:rPr lang="en-GB" sz="2000" b="1" dirty="0">
                <a:effectLst/>
              </a:rPr>
              <a:t> stations</a:t>
            </a:r>
            <a:r>
              <a:rPr lang="en-GB" sz="2000" b="0" dirty="0">
                <a:effectLst/>
              </a:rPr>
              <a:t>/10 planes of </a:t>
            </a:r>
            <a:r>
              <a:rPr lang="en-GB" sz="2000" b="1" dirty="0">
                <a:effectLst/>
              </a:rPr>
              <a:t>cathode pad/strip chambers</a:t>
            </a:r>
            <a:endParaRPr lang="en-GB" sz="2000" b="1" dirty="0"/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P</a:t>
            </a:r>
            <a:r>
              <a:rPr lang="en-GB" sz="2000" b="0" dirty="0">
                <a:effectLst/>
              </a:rPr>
              <a:t>rovide </a:t>
            </a:r>
            <a:r>
              <a:rPr lang="it-IT" sz="2000" dirty="0" err="1"/>
              <a:t>muons</a:t>
            </a:r>
            <a:r>
              <a:rPr lang="it-IT" sz="2000" dirty="0"/>
              <a:t> and </a:t>
            </a:r>
            <a:r>
              <a:rPr lang="it-IT" sz="2000" dirty="0" err="1"/>
              <a:t>residual</a:t>
            </a:r>
            <a:r>
              <a:rPr lang="it-IT" sz="2000" dirty="0"/>
              <a:t> </a:t>
            </a:r>
            <a:r>
              <a:rPr lang="it-IT" sz="2000" dirty="0" err="1"/>
              <a:t>hadrons</a:t>
            </a:r>
            <a:r>
              <a:rPr lang="it-IT" sz="2000" dirty="0"/>
              <a:t> </a:t>
            </a:r>
            <a:r>
              <a:rPr lang="en-GB" sz="2000" b="0" dirty="0">
                <a:effectLst/>
              </a:rPr>
              <a:t>tracking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DE1ECE24-0037-D016-8F20-4B8EB31251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5004" y="4288151"/>
            <a:ext cx="732334" cy="67310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31ED5584-0D87-1EDC-BDDB-79C60EC137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784" t="33721" r="34363" b="55439"/>
          <a:stretch/>
        </p:blipFill>
        <p:spPr>
          <a:xfrm>
            <a:off x="6277210" y="4351665"/>
            <a:ext cx="303961" cy="302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214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 descr="Immagine che contiene linea, diagramma, Diagramma, schermata&#10;&#10;Descrizione generata automaticamente">
            <a:extLst>
              <a:ext uri="{FF2B5EF4-FFF2-40B4-BE49-F238E27FC236}">
                <a16:creationId xmlns:a16="http://schemas.microsoft.com/office/drawing/2014/main" id="{60393BA8-6C9F-8E10-A35E-C8402B4AD0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872" t="4273" r="3509" b="2424"/>
          <a:stretch/>
        </p:blipFill>
        <p:spPr>
          <a:xfrm>
            <a:off x="2466753" y="1366966"/>
            <a:ext cx="7186756" cy="324720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2367EEB5-BDA7-70CF-F748-B974DFEB6E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2425"/>
          <a:stretch/>
        </p:blipFill>
        <p:spPr>
          <a:xfrm>
            <a:off x="9679111" y="1430193"/>
            <a:ext cx="317382" cy="252023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6CFAD55A-8C31-93BA-F712-34C92CD004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2365" r="34363" b="55439"/>
          <a:stretch/>
        </p:blipFill>
        <p:spPr>
          <a:xfrm>
            <a:off x="9996493" y="2520163"/>
            <a:ext cx="836428" cy="340294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0A67EDD8-A7C1-CB33-0F53-CE8FF067FD81}"/>
              </a:ext>
            </a:extLst>
          </p:cNvPr>
          <p:cNvSpPr txBox="1"/>
          <p:nvPr/>
        </p:nvSpPr>
        <p:spPr>
          <a:xfrm>
            <a:off x="6002818" y="1293371"/>
            <a:ext cx="5925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3 Tm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C5C52C40-88BB-97AD-0C3B-B48EFAA33749}"/>
              </a:ext>
            </a:extLst>
          </p:cNvPr>
          <p:cNvSpPr/>
          <p:nvPr/>
        </p:nvSpPr>
        <p:spPr>
          <a:xfrm>
            <a:off x="0" y="0"/>
            <a:ext cx="12192000" cy="938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2" name="Connettore 1 11">
            <a:extLst>
              <a:ext uri="{FF2B5EF4-FFF2-40B4-BE49-F238E27FC236}">
                <a16:creationId xmlns:a16="http://schemas.microsoft.com/office/drawing/2014/main" id="{DF984129-0159-DA65-4DD2-C7DF81BF7E10}"/>
              </a:ext>
            </a:extLst>
          </p:cNvPr>
          <p:cNvCxnSpPr>
            <a:cxnSpLocks/>
          </p:cNvCxnSpPr>
          <p:nvPr/>
        </p:nvCxnSpPr>
        <p:spPr>
          <a:xfrm flipV="1">
            <a:off x="0" y="895083"/>
            <a:ext cx="11352810" cy="3"/>
          </a:xfrm>
          <a:prstGeom prst="line">
            <a:avLst/>
          </a:prstGeom>
          <a:ln w="41275" cmpd="sng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6" name="Immagine 15" descr="Immagine che contiene Policromia, schermata, Elementi grafici, cerchio&#10;&#10;Descrizione generata automaticamente">
            <a:extLst>
              <a:ext uri="{FF2B5EF4-FFF2-40B4-BE49-F238E27FC236}">
                <a16:creationId xmlns:a16="http://schemas.microsoft.com/office/drawing/2014/main" id="{1AE2F587-651A-7B1E-20ED-62673604B0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6927" y="40059"/>
            <a:ext cx="631974" cy="855024"/>
          </a:xfrm>
          <a:prstGeom prst="rect">
            <a:avLst/>
          </a:prstGeom>
        </p:spPr>
      </p:pic>
      <p:sp>
        <p:nvSpPr>
          <p:cNvPr id="19" name="Titolo 1">
            <a:extLst>
              <a:ext uri="{FF2B5EF4-FFF2-40B4-BE49-F238E27FC236}">
                <a16:creationId xmlns:a16="http://schemas.microsoft.com/office/drawing/2014/main" id="{9EA98825-BED4-CD73-C065-70B20CD2796C}"/>
              </a:ext>
            </a:extLst>
          </p:cNvPr>
          <p:cNvSpPr txBox="1">
            <a:spLocks/>
          </p:cNvSpPr>
          <p:nvPr/>
        </p:nvSpPr>
        <p:spPr>
          <a:xfrm>
            <a:off x="418605" y="120177"/>
            <a:ext cx="10515600" cy="774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>
                <a:latin typeface="Georgia" panose="02040502050405020303" pitchFamily="18" charset="0"/>
              </a:rPr>
              <a:t>Muon Spectrometer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95ED8817-51B7-1D9C-CECC-0033AA2D1456}"/>
              </a:ext>
            </a:extLst>
          </p:cNvPr>
          <p:cNvSpPr txBox="1"/>
          <p:nvPr/>
        </p:nvSpPr>
        <p:spPr>
          <a:xfrm>
            <a:off x="4183428" y="6502470"/>
            <a:ext cx="3070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RPC 2024 – Santiago de Compostela – 09/09/24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D1C718C4-F433-0DA9-0EDD-8D008D721878}"/>
              </a:ext>
            </a:extLst>
          </p:cNvPr>
          <p:cNvSpPr txBox="1"/>
          <p:nvPr/>
        </p:nvSpPr>
        <p:spPr>
          <a:xfrm>
            <a:off x="11558493" y="645209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3/25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6063E59-9A75-42B3-3995-DE6B32A90011}"/>
              </a:ext>
            </a:extLst>
          </p:cNvPr>
          <p:cNvSpPr txBox="1"/>
          <p:nvPr/>
        </p:nvSpPr>
        <p:spPr>
          <a:xfrm>
            <a:off x="383229" y="4935201"/>
            <a:ext cx="26852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Dipole Magnet</a:t>
            </a:r>
            <a:r>
              <a:rPr lang="en-GB" sz="2000" dirty="0"/>
              <a:t>: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Curves muon tracks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3 </a:t>
            </a:r>
            <a:r>
              <a:rPr lang="en-GB" sz="2000" dirty="0" err="1"/>
              <a:t>T∙m</a:t>
            </a:r>
            <a:endParaRPr lang="en-GB" sz="20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7E4BDA4-427A-DE18-FECF-791D9558930D}"/>
              </a:ext>
            </a:extLst>
          </p:cNvPr>
          <p:cNvSpPr txBox="1"/>
          <p:nvPr/>
        </p:nvSpPr>
        <p:spPr>
          <a:xfrm>
            <a:off x="3936553" y="4922918"/>
            <a:ext cx="40767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2E3B9D"/>
                </a:solidFill>
              </a:rPr>
              <a:t>Filter</a:t>
            </a:r>
            <a:r>
              <a:rPr lang="en-GB" sz="2000" dirty="0"/>
              <a:t>: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Iron wall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Removes residual background of hadrons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ACB62F8-B8B5-96D9-93A7-17788103057E}"/>
              </a:ext>
            </a:extLst>
          </p:cNvPr>
          <p:cNvSpPr txBox="1"/>
          <p:nvPr/>
        </p:nvSpPr>
        <p:spPr>
          <a:xfrm>
            <a:off x="8434265" y="4687761"/>
            <a:ext cx="3274868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FF49A6"/>
                </a:solidFill>
                <a:effectLst/>
              </a:rPr>
              <a:t>Muon IDentifier (MID)</a:t>
            </a:r>
            <a:r>
              <a:rPr lang="en-GB" sz="2000" b="0" dirty="0">
                <a:effectLst/>
              </a:rPr>
              <a:t>:</a:t>
            </a:r>
            <a:endParaRPr lang="en-GB" sz="2000" dirty="0"/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b="1" dirty="0">
                <a:effectLst/>
              </a:rPr>
              <a:t>2 stations</a:t>
            </a:r>
            <a:r>
              <a:rPr lang="en-GB" sz="2000" b="0" dirty="0">
                <a:effectLst/>
              </a:rPr>
              <a:t>/4 planes of </a:t>
            </a:r>
            <a:r>
              <a:rPr lang="en-GB" sz="2000" b="1" dirty="0">
                <a:effectLst/>
              </a:rPr>
              <a:t>RPCs</a:t>
            </a:r>
            <a:r>
              <a:rPr lang="en-GB" sz="2000" b="0" dirty="0">
                <a:effectLst/>
              </a:rPr>
              <a:t> </a:t>
            </a:r>
            <a:endParaRPr lang="en-GB" sz="2000" dirty="0"/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P</a:t>
            </a:r>
            <a:r>
              <a:rPr lang="en-GB" sz="2000" b="0" dirty="0">
                <a:effectLst/>
              </a:rPr>
              <a:t>rovides muon identification </a:t>
            </a:r>
            <a:endParaRPr lang="en-GB" sz="2000" dirty="0">
              <a:effectLst/>
            </a:endParaRP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216F520E-4F31-7A64-7258-25F1A05A04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5004" y="4288151"/>
            <a:ext cx="732334" cy="673100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6576753A-E5AC-9E14-856A-FE5A323688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784" t="33721" r="34363" b="55439"/>
          <a:stretch/>
        </p:blipFill>
        <p:spPr>
          <a:xfrm>
            <a:off x="6277210" y="4351665"/>
            <a:ext cx="303961" cy="302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0807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55495</TotalTime>
  <Words>4267</Words>
  <Application>Microsoft Macintosh PowerPoint</Application>
  <PresentationFormat>Widescreen</PresentationFormat>
  <Paragraphs>969</Paragraphs>
  <Slides>69</Slides>
  <Notes>10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19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69</vt:i4>
      </vt:variant>
    </vt:vector>
  </HeadingPairs>
  <TitlesOfParts>
    <vt:vector size="89" baseType="lpstr">
      <vt:lpstr>APPLE CHANCERY</vt:lpstr>
      <vt:lpstr>Aptos</vt:lpstr>
      <vt:lpstr>Aptos Display</vt:lpstr>
      <vt:lpstr>Arial</vt:lpstr>
      <vt:lpstr>Cambria Math</vt:lpstr>
      <vt:lpstr>CMMI12</vt:lpstr>
      <vt:lpstr>CMMI8</vt:lpstr>
      <vt:lpstr>CMR12</vt:lpstr>
      <vt:lpstr>CMR8</vt:lpstr>
      <vt:lpstr>CMSY10</vt:lpstr>
      <vt:lpstr>Georgia</vt:lpstr>
      <vt:lpstr>Helvetica</vt:lpstr>
      <vt:lpstr>Helvetica Neue</vt:lpstr>
      <vt:lpstr>Lato</vt:lpstr>
      <vt:lpstr>Roboto</vt:lpstr>
      <vt:lpstr>SFSS1200</vt:lpstr>
      <vt:lpstr>sourcesans-regular</vt:lpstr>
      <vt:lpstr>Symbol</vt:lpstr>
      <vt:lpstr>Wingdings</vt:lpstr>
      <vt:lpstr>Tema di Office</vt:lpstr>
      <vt:lpstr>A new generation of RPCs for the ALICE Muon IDentifier</vt:lpstr>
      <vt:lpstr>Outline</vt:lpstr>
      <vt:lpstr>Outline</vt:lpstr>
      <vt:lpstr>ALICE Muon IDentifier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Outline</vt:lpstr>
      <vt:lpstr>New RPC production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Outline</vt:lpstr>
      <vt:lpstr>RPC characterization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Outline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Outline</vt:lpstr>
      <vt:lpstr>Presentazione standard di PowerPoint</vt:lpstr>
      <vt:lpstr>Presentazione standard di PowerPoint</vt:lpstr>
      <vt:lpstr>New RPCs installed at CERN: Performaces</vt:lpstr>
      <vt:lpstr>RPCs replaced @ CERN Performaces</vt:lpstr>
      <vt:lpstr>RPCs replaced @ CERN Performaces</vt:lpstr>
      <vt:lpstr>RPCs replaced @ CERN Performaces</vt:lpstr>
      <vt:lpstr>Outline</vt:lpstr>
      <vt:lpstr>Results of tests on RPC</vt:lpstr>
      <vt:lpstr>Thank you for your attention!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of tests on spare RPCs in Torino </dc:title>
  <dc:creator>Sara Garetti</dc:creator>
  <cp:lastModifiedBy>Sara Garetti</cp:lastModifiedBy>
  <cp:revision>406</cp:revision>
  <dcterms:created xsi:type="dcterms:W3CDTF">2024-06-26T07:42:14Z</dcterms:created>
  <dcterms:modified xsi:type="dcterms:W3CDTF">2024-09-09T08:43:36Z</dcterms:modified>
</cp:coreProperties>
</file>