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323" r:id="rId2"/>
    <p:sldId id="376" r:id="rId3"/>
    <p:sldId id="445" r:id="rId4"/>
    <p:sldId id="421" r:id="rId5"/>
    <p:sldId id="381" r:id="rId6"/>
    <p:sldId id="423" r:id="rId7"/>
    <p:sldId id="426" r:id="rId8"/>
    <p:sldId id="427" r:id="rId9"/>
    <p:sldId id="410" r:id="rId10"/>
    <p:sldId id="448" r:id="rId11"/>
    <p:sldId id="446" r:id="rId12"/>
    <p:sldId id="413" r:id="rId13"/>
    <p:sldId id="425" r:id="rId14"/>
    <p:sldId id="433" r:id="rId15"/>
    <p:sldId id="434" r:id="rId16"/>
    <p:sldId id="429" r:id="rId17"/>
    <p:sldId id="442" r:id="rId18"/>
    <p:sldId id="430" r:id="rId19"/>
    <p:sldId id="435" r:id="rId20"/>
    <p:sldId id="441" r:id="rId21"/>
    <p:sldId id="440" r:id="rId22"/>
    <p:sldId id="438" r:id="rId23"/>
    <p:sldId id="439" r:id="rId24"/>
    <p:sldId id="390" r:id="rId25"/>
    <p:sldId id="444" r:id="rId26"/>
    <p:sldId id="380" r:id="rId2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3962"/>
    <a:srgbClr val="1B416F"/>
    <a:srgbClr val="2457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18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44942E-BBCD-438C-90F6-621144C52277}" type="datetimeFigureOut">
              <a:rPr lang="it-IT" smtClean="0"/>
              <a:pPr/>
              <a:t>11/09/2024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FB3B76-8758-4793-ACF3-6E11E3CF2110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1697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11/09/2024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11/09/2024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11/09/2024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11/09/2024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11/09/2024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11/09/2024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11/09/2024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11/09/2024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11/09/2024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11/09/2024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11/09/2024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11/09/2024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 descr="Immagine che contiene nuvola, aria aperta, cielo, edificio&#10;&#10;Descrizione generata automaticamente">
            <a:extLst>
              <a:ext uri="{FF2B5EF4-FFF2-40B4-BE49-F238E27FC236}">
                <a16:creationId xmlns:a16="http://schemas.microsoft.com/office/drawing/2014/main" id="{C3D3C72F-1FF5-7355-2E4C-7C4BAA1780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32" y="949796"/>
            <a:ext cx="9144000" cy="5143500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683568" y="1850048"/>
            <a:ext cx="78488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Performance and long-term ageing studies on eco-friendly Resistive Plate Chamber detectors </a:t>
            </a:r>
            <a:endParaRPr lang="it-IT" sz="4000" dirty="0">
              <a:solidFill>
                <a:schemeClr val="bg1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259632" y="4408656"/>
            <a:ext cx="6553140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800" dirty="0">
                <a:solidFill>
                  <a:srgbClr val="FFFF00"/>
                </a:solidFill>
              </a:rPr>
              <a:t>Marcello </a:t>
            </a:r>
            <a:r>
              <a:rPr lang="it-IT" sz="2800" dirty="0" err="1">
                <a:solidFill>
                  <a:srgbClr val="FFFF00"/>
                </a:solidFill>
              </a:rPr>
              <a:t>Abbrescia</a:t>
            </a:r>
            <a:endParaRPr lang="it-IT" sz="2800" dirty="0">
              <a:solidFill>
                <a:srgbClr val="FFFF00"/>
              </a:solidFill>
            </a:endParaRPr>
          </a:p>
          <a:p>
            <a:pPr algn="ctr"/>
            <a:r>
              <a:rPr lang="en-US" sz="2400" dirty="0">
                <a:solidFill>
                  <a:srgbClr val="FFFF00"/>
                </a:solidFill>
              </a:rPr>
              <a:t>on behalf of the RPC </a:t>
            </a:r>
            <a:r>
              <a:rPr lang="en-US" sz="2400" dirty="0" err="1">
                <a:solidFill>
                  <a:srgbClr val="FFFF00"/>
                </a:solidFill>
              </a:rPr>
              <a:t>EcoGas</a:t>
            </a:r>
            <a:r>
              <a:rPr lang="en-US" sz="2400" dirty="0">
                <a:solidFill>
                  <a:srgbClr val="FFFF00"/>
                </a:solidFill>
              </a:rPr>
              <a:t> @ GIF++ collaboration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35496" y="6239053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RPC2024 - XVII Conference on Resistive Plate Chambers and </a:t>
            </a:r>
            <a:r>
              <a:rPr lang="it-IT" dirty="0" err="1"/>
              <a:t>related</a:t>
            </a:r>
            <a:r>
              <a:rPr lang="it-IT" dirty="0"/>
              <a:t> detectors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5632222" y="6211669"/>
            <a:ext cx="3512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dirty="0"/>
              <a:t>Santiago de Compostela (</a:t>
            </a:r>
            <a:r>
              <a:rPr lang="it-IT" dirty="0" err="1"/>
              <a:t>Spain</a:t>
            </a:r>
            <a:r>
              <a:rPr lang="it-IT" dirty="0"/>
              <a:t>) </a:t>
            </a:r>
            <a:r>
              <a:rPr lang="it-IT" dirty="0" err="1"/>
              <a:t>Sept</a:t>
            </a:r>
            <a:r>
              <a:rPr lang="it-IT" dirty="0"/>
              <a:t>. 9-13 2024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0"/>
            <a:ext cx="2304256" cy="883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62800" y="1"/>
            <a:ext cx="1763688" cy="90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magine 3" descr="Immagine che contiene Carattere, Elementi grafici, linea, testo&#10;&#10;Descrizione generata automaticamente">
            <a:extLst>
              <a:ext uri="{FF2B5EF4-FFF2-40B4-BE49-F238E27FC236}">
                <a16:creationId xmlns:a16="http://schemas.microsoft.com/office/drawing/2014/main" id="{AECEC997-6384-0A7A-B78B-0CAEC326933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-9096"/>
            <a:ext cx="1885112" cy="97170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579537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Efficiency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and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counting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rate with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irradiation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10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8604448" y="1052736"/>
            <a:ext cx="144016" cy="2376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Immagine 5" descr="Immagine che contiene linea, testo, diagramma, Diagramma&#10;&#10;Descrizione generata automaticamente">
            <a:extLst>
              <a:ext uri="{FF2B5EF4-FFF2-40B4-BE49-F238E27FC236}">
                <a16:creationId xmlns:a16="http://schemas.microsoft.com/office/drawing/2014/main" id="{674330C4-8A72-B91B-1040-5FEE6CA848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1124744"/>
            <a:ext cx="9144000" cy="1867500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C332BBFB-6B54-31D3-5FF2-5AF0FCA64BAC}"/>
              </a:ext>
            </a:extLst>
          </p:cNvPr>
          <p:cNvSpPr txBox="1"/>
          <p:nvPr/>
        </p:nvSpPr>
        <p:spPr>
          <a:xfrm>
            <a:off x="179512" y="755412"/>
            <a:ext cx="2376264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Source ON, 2021 data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71E65E8-62D7-89DD-C814-3BC9C2B025E9}"/>
              </a:ext>
            </a:extLst>
          </p:cNvPr>
          <p:cNvSpPr txBox="1"/>
          <p:nvPr/>
        </p:nvSpPr>
        <p:spPr>
          <a:xfrm>
            <a:off x="1907704" y="1830824"/>
            <a:ext cx="576064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STD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95798AD-FE90-D5DD-4596-970A9ADBDFD2}"/>
              </a:ext>
            </a:extLst>
          </p:cNvPr>
          <p:cNvSpPr txBox="1"/>
          <p:nvPr/>
        </p:nvSpPr>
        <p:spPr>
          <a:xfrm>
            <a:off x="3491880" y="1840116"/>
            <a:ext cx="72008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ECO2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AF182DD5-4EF1-6E67-C560-82B07747D2E0}"/>
              </a:ext>
            </a:extLst>
          </p:cNvPr>
          <p:cNvSpPr txBox="1"/>
          <p:nvPr/>
        </p:nvSpPr>
        <p:spPr>
          <a:xfrm>
            <a:off x="8172400" y="1974840"/>
            <a:ext cx="72008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EC03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F4257355-57E3-EB53-2E7E-C0B2927E9255}"/>
              </a:ext>
            </a:extLst>
          </p:cNvPr>
          <p:cNvSpPr txBox="1"/>
          <p:nvPr/>
        </p:nvSpPr>
        <p:spPr>
          <a:xfrm>
            <a:off x="251520" y="2996952"/>
            <a:ext cx="8640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dirty="0" err="1"/>
              <a:t>Efficiency</a:t>
            </a:r>
            <a:r>
              <a:rPr lang="it-IT" sz="2000" dirty="0"/>
              <a:t> </a:t>
            </a:r>
            <a:r>
              <a:rPr lang="it-IT" sz="2000" dirty="0" err="1"/>
              <a:t>curves</a:t>
            </a:r>
            <a:r>
              <a:rPr lang="it-IT" sz="2000" dirty="0"/>
              <a:t> </a:t>
            </a:r>
            <a:r>
              <a:rPr lang="it-IT" sz="2000" dirty="0" err="1"/>
              <a:t>at</a:t>
            </a:r>
            <a:r>
              <a:rPr lang="it-IT" sz="2000" dirty="0"/>
              <a:t> high rate </a:t>
            </a:r>
            <a:r>
              <a:rPr lang="it-IT" sz="2000" dirty="0" err="1"/>
              <a:t>analogous</a:t>
            </a:r>
            <a:r>
              <a:rPr lang="it-IT" sz="2000" dirty="0"/>
              <a:t> for </a:t>
            </a:r>
            <a:r>
              <a:rPr lang="it-IT" sz="2000" dirty="0" err="1"/>
              <a:t>all</a:t>
            </a:r>
            <a:r>
              <a:rPr lang="it-IT" sz="2000" dirty="0"/>
              <a:t> detectors</a:t>
            </a:r>
          </a:p>
          <a:p>
            <a:r>
              <a:rPr lang="it-IT" sz="2000" dirty="0">
                <a:sym typeface="Wingdings" panose="05000000000000000000" pitchFamily="2" charset="2"/>
              </a:rPr>
              <a:t> featuring an </a:t>
            </a:r>
            <a:r>
              <a:rPr lang="it-IT" sz="2000" dirty="0" err="1">
                <a:solidFill>
                  <a:srgbClr val="FF0000"/>
                </a:solidFill>
                <a:sym typeface="Wingdings" panose="05000000000000000000" pitchFamily="2" charset="2"/>
              </a:rPr>
              <a:t>efficiency</a:t>
            </a:r>
            <a:r>
              <a:rPr lang="it-IT" sz="2000" dirty="0">
                <a:solidFill>
                  <a:srgbClr val="FF0000"/>
                </a:solidFill>
                <a:sym typeface="Wingdings" panose="05000000000000000000" pitchFamily="2" charset="2"/>
              </a:rPr>
              <a:t> &gt; 90% </a:t>
            </a:r>
            <a:r>
              <a:rPr lang="it-IT" sz="2000" dirty="0" err="1">
                <a:solidFill>
                  <a:srgbClr val="FF0000"/>
                </a:solidFill>
                <a:sym typeface="Wingdings" panose="05000000000000000000" pitchFamily="2" charset="2"/>
              </a:rPr>
              <a:t>even</a:t>
            </a:r>
            <a:r>
              <a:rPr lang="it-IT" sz="20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it-IT" sz="2000" dirty="0" err="1">
                <a:solidFill>
                  <a:srgbClr val="FF0000"/>
                </a:solidFill>
                <a:sym typeface="Wingdings" panose="05000000000000000000" pitchFamily="2" charset="2"/>
              </a:rPr>
              <a:t>at</a:t>
            </a:r>
            <a:r>
              <a:rPr lang="it-IT" sz="2000" dirty="0">
                <a:solidFill>
                  <a:srgbClr val="FF0000"/>
                </a:solidFill>
                <a:sym typeface="Wingdings" panose="05000000000000000000" pitchFamily="2" charset="2"/>
              </a:rPr>
              <a:t> the </a:t>
            </a:r>
            <a:r>
              <a:rPr lang="it-IT" sz="2000" dirty="0" err="1">
                <a:solidFill>
                  <a:srgbClr val="FF0000"/>
                </a:solidFill>
                <a:sym typeface="Wingdings" panose="05000000000000000000" pitchFamily="2" charset="2"/>
              </a:rPr>
              <a:t>highest</a:t>
            </a:r>
            <a:r>
              <a:rPr lang="it-IT" sz="2000" dirty="0">
                <a:solidFill>
                  <a:srgbClr val="FF0000"/>
                </a:solidFill>
                <a:sym typeface="Wingdings" panose="05000000000000000000" pitchFamily="2" charset="2"/>
              </a:rPr>
              <a:t> rates</a:t>
            </a:r>
            <a:endParaRPr lang="it-IT" sz="2000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dirty="0" err="1"/>
              <a:t>Counting</a:t>
            </a:r>
            <a:r>
              <a:rPr lang="it-IT" sz="2000" dirty="0"/>
              <a:t> rate vs. dose </a:t>
            </a:r>
            <a:r>
              <a:rPr lang="it-IT" sz="2000" dirty="0" err="1"/>
              <a:t>analogous</a:t>
            </a:r>
            <a:r>
              <a:rPr lang="it-IT" sz="2000" dirty="0"/>
              <a:t> for ALICE, CERN EP-DT, </a:t>
            </a:r>
            <a:r>
              <a:rPr lang="it-IT" sz="2000" dirty="0" err="1"/>
              <a:t>expt</a:t>
            </a:r>
            <a:r>
              <a:rPr lang="it-IT" sz="2000" dirty="0"/>
              <a:t>. for CMS (DG)</a:t>
            </a:r>
          </a:p>
          <a:p>
            <a:r>
              <a:rPr lang="it-IT" sz="2000" dirty="0">
                <a:sym typeface="Wingdings" panose="05000000000000000000" pitchFamily="2" charset="2"/>
              </a:rPr>
              <a:t> </a:t>
            </a:r>
            <a:r>
              <a:rPr lang="it-IT" sz="2000" dirty="0">
                <a:solidFill>
                  <a:srgbClr val="FF0000"/>
                </a:solidFill>
              </a:rPr>
              <a:t>Rates </a:t>
            </a:r>
            <a:r>
              <a:rPr lang="it-IT" sz="2000" dirty="0" err="1">
                <a:solidFill>
                  <a:srgbClr val="FF0000"/>
                </a:solidFill>
              </a:rPr>
              <a:t>tested</a:t>
            </a:r>
            <a:r>
              <a:rPr lang="it-IT" sz="2000" dirty="0">
                <a:solidFill>
                  <a:srgbClr val="FF0000"/>
                </a:solidFill>
              </a:rPr>
              <a:t> up to 0.5- 1 kHz/cm</a:t>
            </a:r>
            <a:r>
              <a:rPr lang="it-IT" sz="2000" baseline="30000" dirty="0">
                <a:solidFill>
                  <a:srgbClr val="FF0000"/>
                </a:solidFill>
              </a:rPr>
              <a:t>2</a:t>
            </a:r>
          </a:p>
        </p:txBody>
      </p:sp>
      <p:pic>
        <p:nvPicPr>
          <p:cNvPr id="11" name="Immagine 10" descr="Immagine che contiene testo, linea, schermata, diagramma&#10;&#10;Descrizione generata automaticamente">
            <a:extLst>
              <a:ext uri="{FF2B5EF4-FFF2-40B4-BE49-F238E27FC236}">
                <a16:creationId xmlns:a16="http://schemas.microsoft.com/office/drawing/2014/main" id="{61D2D8CC-EC27-6E6F-FAC9-C96D177F13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" y="4281162"/>
            <a:ext cx="8999984" cy="2532214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938380B4-FBA0-131E-6E50-17DDC0D106CB}"/>
              </a:ext>
            </a:extLst>
          </p:cNvPr>
          <p:cNvSpPr txBox="1"/>
          <p:nvPr/>
        </p:nvSpPr>
        <p:spPr>
          <a:xfrm>
            <a:off x="6588224" y="753058"/>
            <a:ext cx="2376264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it-IT" dirty="0" err="1"/>
              <a:t>LHCb</a:t>
            </a:r>
            <a:r>
              <a:rPr lang="it-IT" dirty="0"/>
              <a:t>/</a:t>
            </a:r>
            <a:r>
              <a:rPr lang="it-IT" dirty="0" err="1"/>
              <a:t>SHiP</a:t>
            </a:r>
            <a:r>
              <a:rPr lang="it-IT" dirty="0"/>
              <a:t> (SG 1.6 mm)</a:t>
            </a:r>
          </a:p>
        </p:txBody>
      </p:sp>
    </p:spTree>
    <p:extLst>
      <p:ext uri="{BB962C8B-B14F-4D97-AF65-F5344CB8AC3E}">
        <p14:creationId xmlns:p14="http://schemas.microsoft.com/office/powerpoint/2010/main" val="15682212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 descr="Immagine che contiene testo, linea, diagramma, schermata&#10;&#10;Descrizione generata automaticamente">
            <a:extLst>
              <a:ext uri="{FF2B5EF4-FFF2-40B4-BE49-F238E27FC236}">
                <a16:creationId xmlns:a16="http://schemas.microsoft.com/office/drawing/2014/main" id="{9B1F23F5-0599-3E6E-1B27-9B26E637A7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207" y="4221088"/>
            <a:ext cx="8749289" cy="2487502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34280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Performance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with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irradiation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62068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11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8604448" y="1052736"/>
            <a:ext cx="144016" cy="2376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" name="Immagine 12" descr="Immagine che contiene testo, linea, diagramma, schermata&#10;&#10;Descrizione generata automaticamente">
            <a:extLst>
              <a:ext uri="{FF2B5EF4-FFF2-40B4-BE49-F238E27FC236}">
                <a16:creationId xmlns:a16="http://schemas.microsoft.com/office/drawing/2014/main" id="{C72EC448-8B16-BF85-B8C9-4EF94B97EA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7" y="852105"/>
            <a:ext cx="8989769" cy="2551450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BA59449D-6971-1D89-5B93-1F7E2951F41F}"/>
              </a:ext>
            </a:extLst>
          </p:cNvPr>
          <p:cNvSpPr txBox="1"/>
          <p:nvPr/>
        </p:nvSpPr>
        <p:spPr>
          <a:xfrm>
            <a:off x="179512" y="3441194"/>
            <a:ext cx="89400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With ECO2 and ECO3 </a:t>
            </a:r>
            <a:r>
              <a:rPr lang="it-IT" sz="2000" dirty="0" err="1">
                <a:solidFill>
                  <a:srgbClr val="FF0000"/>
                </a:solidFill>
              </a:rPr>
              <a:t>slightly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larger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efficiency</a:t>
            </a:r>
            <a:r>
              <a:rPr lang="it-IT" sz="2000" dirty="0">
                <a:solidFill>
                  <a:srgbClr val="FF0000"/>
                </a:solidFill>
              </a:rPr>
              <a:t> drop and </a:t>
            </a:r>
            <a:r>
              <a:rPr lang="it-IT" sz="2000" dirty="0" err="1">
                <a:solidFill>
                  <a:srgbClr val="FF0000"/>
                </a:solidFill>
              </a:rPr>
              <a:t>larger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efficiency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curves</a:t>
            </a:r>
            <a:r>
              <a:rPr lang="it-IT" sz="2000" dirty="0">
                <a:solidFill>
                  <a:srgbClr val="FF0000"/>
                </a:solidFill>
              </a:rPr>
              <a:t> shift </a:t>
            </a:r>
            <a:r>
              <a:rPr lang="it-IT" sz="2000" dirty="0" err="1"/>
              <a:t>at</a:t>
            </a:r>
            <a:r>
              <a:rPr lang="it-IT" sz="2000" dirty="0"/>
              <a:t> high rate </a:t>
            </a:r>
            <a:r>
              <a:rPr lang="it-IT" sz="2000" dirty="0" err="1"/>
              <a:t>wrt</a:t>
            </a:r>
            <a:r>
              <a:rPr lang="it-IT" sz="2000" dirty="0"/>
              <a:t>. STD (CMS </a:t>
            </a:r>
            <a:r>
              <a:rPr lang="it-IT" sz="2000" dirty="0" err="1"/>
              <a:t>exception</a:t>
            </a:r>
            <a:r>
              <a:rPr lang="it-IT" sz="2000" dirty="0"/>
              <a:t> </a:t>
            </a:r>
            <a:r>
              <a:rPr lang="it-IT" sz="2000" dirty="0" err="1"/>
              <a:t>beause</a:t>
            </a:r>
            <a:r>
              <a:rPr lang="it-IT" sz="2000" dirty="0"/>
              <a:t> of the double gap).</a:t>
            </a:r>
          </a:p>
        </p:txBody>
      </p:sp>
      <p:sp>
        <p:nvSpPr>
          <p:cNvPr id="17" name="Freccia a destra 16">
            <a:extLst>
              <a:ext uri="{FF2B5EF4-FFF2-40B4-BE49-F238E27FC236}">
                <a16:creationId xmlns:a16="http://schemas.microsoft.com/office/drawing/2014/main" id="{A6966273-6E03-3377-4626-90DF68B21809}"/>
              </a:ext>
            </a:extLst>
          </p:cNvPr>
          <p:cNvSpPr/>
          <p:nvPr/>
        </p:nvSpPr>
        <p:spPr>
          <a:xfrm rot="16840695">
            <a:off x="3969689" y="2682586"/>
            <a:ext cx="1286404" cy="260428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Freccia a destra 18">
            <a:extLst>
              <a:ext uri="{FF2B5EF4-FFF2-40B4-BE49-F238E27FC236}">
                <a16:creationId xmlns:a16="http://schemas.microsoft.com/office/drawing/2014/main" id="{1438322C-62E0-2981-29ED-5BB8403C0BAD}"/>
              </a:ext>
            </a:extLst>
          </p:cNvPr>
          <p:cNvSpPr/>
          <p:nvPr/>
        </p:nvSpPr>
        <p:spPr>
          <a:xfrm rot="19740707">
            <a:off x="4558728" y="2735317"/>
            <a:ext cx="2435953" cy="274695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45414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magine 19" descr="Immagine che contiene testo, linea, diagramma, schermata&#10;&#10;Descrizione generata automaticamente">
            <a:extLst>
              <a:ext uri="{FF2B5EF4-FFF2-40B4-BE49-F238E27FC236}">
                <a16:creationId xmlns:a16="http://schemas.microsoft.com/office/drawing/2014/main" id="{F35E0D6C-4FA7-28A5-479D-7D3C4E720B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811" y="4361801"/>
            <a:ext cx="8563661" cy="245157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602400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43408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Charge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and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current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density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12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8604448" y="1052736"/>
            <a:ext cx="144016" cy="2376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756" y="1029572"/>
            <a:ext cx="8964488" cy="211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F779400D-780F-17A4-0B36-8FC5B2297AC6}"/>
              </a:ext>
            </a:extLst>
          </p:cNvPr>
          <p:cNvSpPr txBox="1"/>
          <p:nvPr/>
        </p:nvSpPr>
        <p:spPr>
          <a:xfrm>
            <a:off x="190424" y="3212976"/>
            <a:ext cx="91341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With ECO2 and ECO3 the </a:t>
            </a:r>
            <a:r>
              <a:rPr lang="it-IT" sz="2000" dirty="0" err="1"/>
              <a:t>presence</a:t>
            </a:r>
            <a:r>
              <a:rPr lang="it-IT" sz="2000" dirty="0"/>
              <a:t> of </a:t>
            </a:r>
            <a:r>
              <a:rPr lang="it-IT" sz="2000" dirty="0" err="1"/>
              <a:t>larger</a:t>
            </a:r>
            <a:r>
              <a:rPr lang="it-IT" sz="2000" dirty="0"/>
              <a:t> </a:t>
            </a:r>
            <a:r>
              <a:rPr lang="it-IT" sz="2000" dirty="0" err="1"/>
              <a:t>charge</a:t>
            </a:r>
            <a:r>
              <a:rPr lang="it-IT" sz="2000" dirty="0"/>
              <a:t> events (</a:t>
            </a:r>
            <a:r>
              <a:rPr lang="it-IT" sz="2000" dirty="0" err="1"/>
              <a:t>not</a:t>
            </a:r>
            <a:r>
              <a:rPr lang="it-IT" sz="2000" dirty="0"/>
              <a:t> streamers) </a:t>
            </a:r>
            <a:r>
              <a:rPr lang="it-IT" sz="2000" dirty="0" err="1"/>
              <a:t>observed</a:t>
            </a:r>
            <a:endParaRPr lang="it-IT" sz="20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ED936B2-1565-8A31-477F-0063DFAFEE4F}"/>
              </a:ext>
            </a:extLst>
          </p:cNvPr>
          <p:cNvSpPr txBox="1"/>
          <p:nvPr/>
        </p:nvSpPr>
        <p:spPr>
          <a:xfrm>
            <a:off x="230810" y="814167"/>
            <a:ext cx="2304759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ATLAS 2021 (</a:t>
            </a:r>
            <a:r>
              <a:rPr lang="it-IT" dirty="0" err="1"/>
              <a:t>digitizer</a:t>
            </a:r>
            <a:r>
              <a:rPr lang="it-IT" dirty="0"/>
              <a:t>)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B3FB0D7C-774F-22E5-087A-C91DCFC71572}"/>
              </a:ext>
            </a:extLst>
          </p:cNvPr>
          <p:cNvSpPr txBox="1"/>
          <p:nvPr/>
        </p:nvSpPr>
        <p:spPr>
          <a:xfrm>
            <a:off x="107504" y="3645024"/>
            <a:ext cx="88651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 err="1"/>
              <a:t>Coherent</a:t>
            </a:r>
            <a:r>
              <a:rPr lang="it-IT" sz="2000" dirty="0"/>
              <a:t> </a:t>
            </a:r>
            <a:r>
              <a:rPr lang="it-IT" sz="2000" dirty="0">
                <a:solidFill>
                  <a:srgbClr val="FF0000"/>
                </a:solidFill>
              </a:rPr>
              <a:t>with </a:t>
            </a:r>
            <a:r>
              <a:rPr lang="it-IT" sz="2000" dirty="0" err="1">
                <a:solidFill>
                  <a:srgbClr val="FF0000"/>
                </a:solidFill>
              </a:rPr>
              <a:t>larger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current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density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at</a:t>
            </a:r>
            <a:r>
              <a:rPr lang="it-IT" sz="2000" dirty="0">
                <a:solidFill>
                  <a:srgbClr val="FF0000"/>
                </a:solidFill>
              </a:rPr>
              <a:t> WP for ECO2 and ECO3 </a:t>
            </a:r>
            <a:r>
              <a:rPr lang="it-IT" sz="2000" dirty="0"/>
              <a:t>under </a:t>
            </a:r>
            <a:r>
              <a:rPr lang="it-IT" sz="2000" dirty="0" err="1"/>
              <a:t>irradiation</a:t>
            </a:r>
            <a:endParaRPr lang="it-IT" sz="2000" dirty="0"/>
          </a:p>
          <a:p>
            <a:r>
              <a:rPr lang="it-IT" sz="2000" dirty="0">
                <a:sym typeface="Wingdings" panose="05000000000000000000" pitchFamily="2" charset="2"/>
              </a:rPr>
              <a:t> </a:t>
            </a:r>
            <a:r>
              <a:rPr lang="it-IT" sz="2000" dirty="0"/>
              <a:t>CMS </a:t>
            </a:r>
            <a:r>
              <a:rPr lang="it-IT" sz="2000" dirty="0" err="1"/>
              <a:t>exception</a:t>
            </a:r>
            <a:r>
              <a:rPr lang="it-IT" sz="2000" dirty="0"/>
              <a:t> </a:t>
            </a:r>
            <a:r>
              <a:rPr lang="it-IT" sz="2000" dirty="0" err="1"/>
              <a:t>because</a:t>
            </a:r>
            <a:r>
              <a:rPr lang="it-IT" sz="2000" dirty="0"/>
              <a:t> of the double gap</a:t>
            </a:r>
          </a:p>
        </p:txBody>
      </p:sp>
      <p:sp>
        <p:nvSpPr>
          <p:cNvPr id="14" name="Ovale 13">
            <a:extLst>
              <a:ext uri="{FF2B5EF4-FFF2-40B4-BE49-F238E27FC236}">
                <a16:creationId xmlns:a16="http://schemas.microsoft.com/office/drawing/2014/main" id="{6BA07AFF-E457-4FB0-30A6-28B50E23F68E}"/>
              </a:ext>
            </a:extLst>
          </p:cNvPr>
          <p:cNvSpPr/>
          <p:nvPr/>
        </p:nvSpPr>
        <p:spPr>
          <a:xfrm>
            <a:off x="4427984" y="2348880"/>
            <a:ext cx="1152128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Ovale 14">
            <a:extLst>
              <a:ext uri="{FF2B5EF4-FFF2-40B4-BE49-F238E27FC236}">
                <a16:creationId xmlns:a16="http://schemas.microsoft.com/office/drawing/2014/main" id="{3E4C9338-5506-67A1-D5C7-CABF8458C6A0}"/>
              </a:ext>
            </a:extLst>
          </p:cNvPr>
          <p:cNvSpPr/>
          <p:nvPr/>
        </p:nvSpPr>
        <p:spPr>
          <a:xfrm>
            <a:off x="7308304" y="2420888"/>
            <a:ext cx="1152128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reccia a destra 15">
            <a:extLst>
              <a:ext uri="{FF2B5EF4-FFF2-40B4-BE49-F238E27FC236}">
                <a16:creationId xmlns:a16="http://schemas.microsoft.com/office/drawing/2014/main" id="{ED08A8C5-B93A-B678-B060-4D48613626CE}"/>
              </a:ext>
            </a:extLst>
          </p:cNvPr>
          <p:cNvSpPr/>
          <p:nvPr/>
        </p:nvSpPr>
        <p:spPr>
          <a:xfrm rot="16840695">
            <a:off x="4695375" y="2888249"/>
            <a:ext cx="438121" cy="264995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Freccia a destra 17">
            <a:extLst>
              <a:ext uri="{FF2B5EF4-FFF2-40B4-BE49-F238E27FC236}">
                <a16:creationId xmlns:a16="http://schemas.microsoft.com/office/drawing/2014/main" id="{5BEAE38D-403F-1A1D-08A0-A67D78FEA204}"/>
              </a:ext>
            </a:extLst>
          </p:cNvPr>
          <p:cNvSpPr/>
          <p:nvPr/>
        </p:nvSpPr>
        <p:spPr>
          <a:xfrm rot="20858950">
            <a:off x="5029772" y="2817001"/>
            <a:ext cx="2155344" cy="200420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2241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62068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Aging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tests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methodology</a:t>
            </a:r>
            <a:endParaRPr lang="it-IT" sz="36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301B6FFA-A650-3454-18E3-F2C572641E26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13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3F1E20BA-B4F1-F20A-6FF7-64EEAB4039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1767" y="2705400"/>
            <a:ext cx="3780713" cy="4107976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ADA6E1A4-2D78-DE32-CDB8-E330B798BBF8}"/>
              </a:ext>
            </a:extLst>
          </p:cNvPr>
          <p:cNvSpPr txBox="1"/>
          <p:nvPr/>
        </p:nvSpPr>
        <p:spPr>
          <a:xfrm>
            <a:off x="179512" y="836712"/>
            <a:ext cx="869893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All the detectors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under test are 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flushed </a:t>
            </a:r>
            <a:r>
              <a:rPr lang="en-US" sz="2000" b="0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with the ECO2 gas mixture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while kept at fixed HV suitably chosen by the various groups: (irradiation voltage)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They are irradiated so that, depending on their position, they absorb a dose typically 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</a:rPr>
              <a:t>between ≈ 1 and 5 </a:t>
            </a:r>
            <a:r>
              <a:rPr lang="en-US" sz="2000" dirty="0" err="1">
                <a:solidFill>
                  <a:srgbClr val="FF0000"/>
                </a:solidFill>
                <a:latin typeface="Calibri" panose="020F0502020204030204" pitchFamily="34" charset="0"/>
              </a:rPr>
              <a:t>mGy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</a:rPr>
              <a:t>/h </a:t>
            </a:r>
          </a:p>
          <a:p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     they are subject to a background </a:t>
            </a:r>
            <a:r>
              <a:rPr lang="el-GR" sz="2000" dirty="0">
                <a:solidFill>
                  <a:srgbClr val="00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γ</a:t>
            </a:r>
            <a:r>
              <a:rPr lang="it-IT" sz="2000" dirty="0">
                <a:solidFill>
                  <a:srgbClr val="00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rate </a:t>
            </a:r>
            <a:r>
              <a:rPr lang="it-IT" sz="2000" dirty="0" err="1">
                <a:solidFill>
                  <a:srgbClr val="FF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between</a:t>
            </a:r>
            <a:r>
              <a:rPr lang="it-IT" sz="2000" dirty="0">
                <a:solidFill>
                  <a:srgbClr val="FF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400 and 1000 Hz/cm</a:t>
            </a:r>
            <a:r>
              <a:rPr lang="it-IT" sz="2000" baseline="30000" dirty="0">
                <a:solidFill>
                  <a:srgbClr val="FF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2</a:t>
            </a:r>
            <a:r>
              <a:rPr lang="en-US" sz="2000" b="0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The HV and absorbed current are continuously monitored and data stored every 30 s 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D76EA1D6-1D40-F550-9C83-95F9E936322B}"/>
              </a:ext>
            </a:extLst>
          </p:cNvPr>
          <p:cNvSpPr txBox="1"/>
          <p:nvPr/>
        </p:nvSpPr>
        <p:spPr>
          <a:xfrm>
            <a:off x="323850" y="3175808"/>
            <a:ext cx="46801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b="0" i="0" u="none" strike="noStrike" baseline="0" dirty="0">
                <a:solidFill>
                  <a:srgbClr val="000000"/>
                </a:solidFill>
              </a:rPr>
              <a:t>Weekly HV scans</a:t>
            </a:r>
            <a:r>
              <a:rPr lang="en-US" sz="2000" dirty="0">
                <a:solidFill>
                  <a:srgbClr val="000000"/>
                </a:solidFill>
              </a:rPr>
              <a:t> are performed to </a:t>
            </a:r>
            <a:r>
              <a:rPr lang="en-US" sz="2000" dirty="0">
                <a:solidFill>
                  <a:srgbClr val="FF0000"/>
                </a:solidFill>
              </a:rPr>
              <a:t>monitor the absorbed current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u="sng" dirty="0">
                <a:solidFill>
                  <a:srgbClr val="000000"/>
                </a:solidFill>
              </a:rPr>
              <a:t>without irradiation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rgbClr val="000000"/>
                </a:solidFill>
              </a:rPr>
              <a:t>Both the </a:t>
            </a:r>
            <a:r>
              <a:rPr lang="en-US" sz="2000" dirty="0">
                <a:solidFill>
                  <a:srgbClr val="FF0000"/>
                </a:solidFill>
              </a:rPr>
              <a:t>ohmic and the total current </a:t>
            </a:r>
            <a:r>
              <a:rPr lang="en-US" sz="2000" dirty="0">
                <a:solidFill>
                  <a:srgbClr val="000000"/>
                </a:solidFill>
              </a:rPr>
              <a:t>are measured (the ohmic current by means of a linear fit in the low voltage range).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8B89A306-B90D-0A13-E4CD-59EF563E5285}"/>
              </a:ext>
            </a:extLst>
          </p:cNvPr>
          <p:cNvSpPr txBox="1"/>
          <p:nvPr/>
        </p:nvSpPr>
        <p:spPr>
          <a:xfrm>
            <a:off x="107504" y="5301208"/>
            <a:ext cx="48965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2000" dirty="0" err="1">
                <a:solidFill>
                  <a:srgbClr val="FF0000"/>
                </a:solidFill>
              </a:rPr>
              <a:t>Resistivity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is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measured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/>
              <a:t>by the Ar </a:t>
            </a:r>
            <a:r>
              <a:rPr lang="it-IT" sz="2000" dirty="0" err="1"/>
              <a:t>method</a:t>
            </a:r>
            <a:r>
              <a:rPr lang="it-IT" sz="2000" dirty="0"/>
              <a:t> 2-3 times/</a:t>
            </a:r>
            <a:r>
              <a:rPr lang="it-IT" sz="2000" dirty="0" err="1"/>
              <a:t>year</a:t>
            </a:r>
            <a:endParaRPr lang="it-IT" sz="20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2000" dirty="0">
                <a:solidFill>
                  <a:srgbClr val="FF0000"/>
                </a:solidFill>
              </a:rPr>
              <a:t>Detectors performance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measured</a:t>
            </a:r>
            <a:r>
              <a:rPr lang="it-IT" sz="2000" dirty="0"/>
              <a:t> </a:t>
            </a:r>
            <a:r>
              <a:rPr lang="it-IT" sz="2000" dirty="0" err="1"/>
              <a:t>during</a:t>
            </a:r>
            <a:r>
              <a:rPr lang="it-IT" sz="2000" dirty="0"/>
              <a:t> </a:t>
            </a:r>
            <a:r>
              <a:rPr lang="it-IT" sz="2000" dirty="0" err="1"/>
              <a:t>dedicated</a:t>
            </a:r>
            <a:r>
              <a:rPr lang="it-IT" sz="2000" dirty="0"/>
              <a:t> </a:t>
            </a:r>
            <a:r>
              <a:rPr lang="it-IT" sz="2000" dirty="0" err="1"/>
              <a:t>beam</a:t>
            </a:r>
            <a:r>
              <a:rPr lang="it-IT" sz="2000" dirty="0"/>
              <a:t> </a:t>
            </a:r>
            <a:r>
              <a:rPr lang="it-IT" sz="2000" dirty="0" err="1"/>
              <a:t>tests</a:t>
            </a:r>
            <a:r>
              <a:rPr lang="it-IT" sz="2000" dirty="0"/>
              <a:t> 2-3 time/</a:t>
            </a:r>
            <a:r>
              <a:rPr lang="it-IT" sz="2000" dirty="0" err="1"/>
              <a:t>year</a:t>
            </a:r>
            <a:endParaRPr lang="it-IT" sz="2000" dirty="0"/>
          </a:p>
        </p:txBody>
      </p:sp>
      <p:sp>
        <p:nvSpPr>
          <p:cNvPr id="3" name="Freccia a destra 2">
            <a:extLst>
              <a:ext uri="{FF2B5EF4-FFF2-40B4-BE49-F238E27FC236}">
                <a16:creationId xmlns:a16="http://schemas.microsoft.com/office/drawing/2014/main" id="{7F3D5B11-8388-54CF-C347-4B263C6C03A7}"/>
              </a:ext>
            </a:extLst>
          </p:cNvPr>
          <p:cNvSpPr/>
          <p:nvPr/>
        </p:nvSpPr>
        <p:spPr>
          <a:xfrm rot="1183068">
            <a:off x="4760586" y="4056133"/>
            <a:ext cx="2024013" cy="189100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29967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43408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Causes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for aging in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RPCs</a:t>
            </a:r>
            <a:endParaRPr lang="it-IT" sz="36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62068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301B6FFA-A650-3454-18E3-F2C572641E26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14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Immagine 6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513C5481-55AC-9282-0D91-419346D54D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144985"/>
            <a:ext cx="5695950" cy="4524375"/>
          </a:xfrm>
          <a:prstGeom prst="rect">
            <a:avLst/>
          </a:prstGeom>
        </p:spPr>
      </p:pic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CCEBF444-6005-C265-07A1-76C2F7930B74}"/>
              </a:ext>
            </a:extLst>
          </p:cNvPr>
          <p:cNvCxnSpPr>
            <a:cxnSpLocks/>
          </p:cNvCxnSpPr>
          <p:nvPr/>
        </p:nvCxnSpPr>
        <p:spPr>
          <a:xfrm flipV="1">
            <a:off x="4644008" y="3717032"/>
            <a:ext cx="0" cy="2520280"/>
          </a:xfrm>
          <a:prstGeom prst="line">
            <a:avLst/>
          </a:prstGeom>
          <a:ln w="222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B87EF3B3-9E2E-8476-4834-051D198EDAD9}"/>
              </a:ext>
            </a:extLst>
          </p:cNvPr>
          <p:cNvCxnSpPr>
            <a:cxnSpLocks/>
          </p:cNvCxnSpPr>
          <p:nvPr/>
        </p:nvCxnSpPr>
        <p:spPr>
          <a:xfrm flipV="1">
            <a:off x="6525360" y="3698744"/>
            <a:ext cx="0" cy="2520280"/>
          </a:xfrm>
          <a:prstGeom prst="line">
            <a:avLst/>
          </a:prstGeom>
          <a:ln w="222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F2617CCE-7250-A674-72F0-DD64FCC50FAF}"/>
              </a:ext>
            </a:extLst>
          </p:cNvPr>
          <p:cNvSpPr txBox="1"/>
          <p:nvPr/>
        </p:nvSpPr>
        <p:spPr>
          <a:xfrm>
            <a:off x="4062084" y="3140968"/>
            <a:ext cx="1019831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dirty="0"/>
              <a:t>2023 </a:t>
            </a:r>
            <a:r>
              <a:rPr lang="it-IT" dirty="0" err="1"/>
              <a:t>t.b</a:t>
            </a:r>
            <a:r>
              <a:rPr lang="it-IT" dirty="0"/>
              <a:t>.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91E11EC-B45A-93CB-A206-D037DCC85925}"/>
              </a:ext>
            </a:extLst>
          </p:cNvPr>
          <p:cNvSpPr txBox="1"/>
          <p:nvPr/>
        </p:nvSpPr>
        <p:spPr>
          <a:xfrm>
            <a:off x="5940152" y="3140968"/>
            <a:ext cx="1019831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dirty="0"/>
              <a:t>2024 </a:t>
            </a:r>
            <a:r>
              <a:rPr lang="it-IT" dirty="0" err="1"/>
              <a:t>t.b</a:t>
            </a:r>
            <a:r>
              <a:rPr lang="it-IT" dirty="0"/>
              <a:t>.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968E46B-4884-B0D9-6661-90D3C1545AE0}"/>
              </a:ext>
            </a:extLst>
          </p:cNvPr>
          <p:cNvSpPr txBox="1"/>
          <p:nvPr/>
        </p:nvSpPr>
        <p:spPr>
          <a:xfrm>
            <a:off x="539555" y="5014917"/>
            <a:ext cx="1368149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Start of the </a:t>
            </a:r>
            <a:r>
              <a:rPr lang="it-IT" dirty="0" err="1"/>
              <a:t>irradiation</a:t>
            </a:r>
            <a:endParaRPr lang="it-IT" dirty="0"/>
          </a:p>
        </p:txBody>
      </p:sp>
      <p:sp>
        <p:nvSpPr>
          <p:cNvPr id="12" name="Freccia a destra 11">
            <a:extLst>
              <a:ext uri="{FF2B5EF4-FFF2-40B4-BE49-F238E27FC236}">
                <a16:creationId xmlns:a16="http://schemas.microsoft.com/office/drawing/2014/main" id="{3AB7686C-DB0A-D6FB-4437-89407FAB363C}"/>
              </a:ext>
            </a:extLst>
          </p:cNvPr>
          <p:cNvSpPr/>
          <p:nvPr/>
        </p:nvSpPr>
        <p:spPr>
          <a:xfrm rot="1747251">
            <a:off x="1742830" y="5526466"/>
            <a:ext cx="968839" cy="165926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ADA6E1A4-2D78-DE32-CDB8-E330B798BBF8}"/>
              </a:ext>
            </a:extLst>
          </p:cNvPr>
          <p:cNvSpPr txBox="1"/>
          <p:nvPr/>
        </p:nvSpPr>
        <p:spPr>
          <a:xfrm>
            <a:off x="344442" y="764704"/>
            <a:ext cx="818799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it-IT" sz="2000" b="0" i="0" u="none" strike="noStrike" baseline="0" dirty="0" err="1">
                <a:solidFill>
                  <a:srgbClr val="000000"/>
                </a:solidFill>
              </a:rPr>
              <a:t>Generally</a:t>
            </a:r>
            <a:r>
              <a:rPr lang="it-IT" sz="2000" b="0" i="0" u="none" strike="noStrike" baseline="0" dirty="0">
                <a:solidFill>
                  <a:srgbClr val="000000"/>
                </a:solidFill>
              </a:rPr>
              <a:t>, the </a:t>
            </a:r>
            <a:r>
              <a:rPr lang="it-IT" sz="2000" b="0" i="0" u="none" strike="noStrike" baseline="0" dirty="0" err="1">
                <a:solidFill>
                  <a:srgbClr val="FF0000"/>
                </a:solidFill>
              </a:rPr>
              <a:t>charge</a:t>
            </a:r>
            <a:r>
              <a:rPr lang="it-IT" sz="2000" b="0" i="0" u="none" strike="noStrike" baseline="0" dirty="0">
                <a:solidFill>
                  <a:srgbClr val="FF0000"/>
                </a:solidFill>
              </a:rPr>
              <a:t> </a:t>
            </a:r>
            <a:r>
              <a:rPr lang="it-IT" sz="2000" b="0" i="0" u="none" strike="noStrike" baseline="0" dirty="0" err="1">
                <a:solidFill>
                  <a:srgbClr val="FF0000"/>
                </a:solidFill>
              </a:rPr>
              <a:t>integrated</a:t>
            </a:r>
            <a:r>
              <a:rPr lang="it-IT" sz="2000" b="0" i="0" u="none" strike="noStrike" baseline="0" dirty="0">
                <a:solidFill>
                  <a:srgbClr val="FF0000"/>
                </a:solidFill>
              </a:rPr>
              <a:t> </a:t>
            </a:r>
            <a:r>
              <a:rPr lang="it-IT" sz="2000" b="0" i="0" u="none" strike="noStrike" baseline="0" dirty="0" err="1">
                <a:solidFill>
                  <a:srgbClr val="FF0000"/>
                </a:solidFill>
              </a:rPr>
              <a:t>along</a:t>
            </a:r>
            <a:r>
              <a:rPr lang="it-IT" sz="2000" b="0" i="0" u="none" strike="noStrike" baseline="0" dirty="0">
                <a:solidFill>
                  <a:srgbClr val="FF0000"/>
                </a:solidFill>
              </a:rPr>
              <a:t> a </a:t>
            </a:r>
            <a:r>
              <a:rPr lang="it-IT" sz="2000" b="0" i="0" u="none" strike="noStrike" baseline="0" dirty="0" err="1">
                <a:solidFill>
                  <a:srgbClr val="FF0000"/>
                </a:solidFill>
              </a:rPr>
              <a:t>certain</a:t>
            </a:r>
            <a:r>
              <a:rPr lang="it-IT" sz="2000" b="0" i="0" u="none" strike="noStrike" baseline="0" dirty="0">
                <a:solidFill>
                  <a:srgbClr val="FF0000"/>
                </a:solidFill>
              </a:rPr>
              <a:t> </a:t>
            </a:r>
            <a:r>
              <a:rPr lang="it-IT" sz="2000" b="0" i="0" u="none" strike="noStrike" baseline="0" dirty="0" err="1">
                <a:solidFill>
                  <a:srgbClr val="FF0000"/>
                </a:solidFill>
              </a:rPr>
              <a:t>elapsed</a:t>
            </a:r>
            <a:r>
              <a:rPr lang="it-IT" sz="2000" b="0" i="0" u="none" strike="noStrike" baseline="0" dirty="0">
                <a:solidFill>
                  <a:srgbClr val="FF0000"/>
                </a:solidFill>
              </a:rPr>
              <a:t> time</a:t>
            </a:r>
            <a:r>
              <a:rPr lang="it-IT" sz="2000" b="0" i="0" u="none" strike="noStrike" baseline="0" dirty="0">
                <a:solidFill>
                  <a:srgbClr val="000000"/>
                </a:solidFill>
              </a:rPr>
              <a:t> </a:t>
            </a:r>
            <a:r>
              <a:rPr lang="it-IT" sz="2000" b="0" i="0" u="none" strike="noStrike" baseline="0" dirty="0" err="1">
                <a:solidFill>
                  <a:srgbClr val="000000"/>
                </a:solidFill>
              </a:rPr>
              <a:t>is</a:t>
            </a:r>
            <a:r>
              <a:rPr lang="it-IT" sz="2000" b="0" i="0" u="none" strike="noStrike" baseline="0" dirty="0">
                <a:solidFill>
                  <a:srgbClr val="000000"/>
                </a:solidFill>
              </a:rPr>
              <a:t> </a:t>
            </a:r>
            <a:r>
              <a:rPr lang="it-IT" sz="2000" b="0" i="0" u="none" strike="noStrike" baseline="0" dirty="0" err="1">
                <a:solidFill>
                  <a:srgbClr val="000000"/>
                </a:solidFill>
              </a:rPr>
              <a:t>considered</a:t>
            </a:r>
            <a:r>
              <a:rPr lang="it-IT" sz="2000" b="0" i="0" u="none" strike="noStrike" baseline="0" dirty="0">
                <a:solidFill>
                  <a:srgbClr val="000000"/>
                </a:solidFill>
              </a:rPr>
              <a:t> the </a:t>
            </a:r>
            <a:r>
              <a:rPr lang="it-IT" sz="2000" b="0" i="0" u="none" strike="noStrike" baseline="0" dirty="0" err="1">
                <a:solidFill>
                  <a:srgbClr val="000000"/>
                </a:solidFill>
              </a:rPr>
              <a:t>most</a:t>
            </a:r>
            <a:r>
              <a:rPr lang="it-IT" sz="2000" b="0" i="0" u="none" strike="noStrike" baseline="0" dirty="0">
                <a:solidFill>
                  <a:srgbClr val="000000"/>
                </a:solidFill>
              </a:rPr>
              <a:t> </a:t>
            </a:r>
            <a:r>
              <a:rPr lang="it-IT" sz="2000" b="0" i="0" u="none" strike="noStrike" baseline="0" dirty="0" err="1">
                <a:solidFill>
                  <a:srgbClr val="000000"/>
                </a:solidFill>
              </a:rPr>
              <a:t>important</a:t>
            </a:r>
            <a:r>
              <a:rPr lang="it-IT" sz="2000" b="0" i="0" u="none" strike="noStrike" baseline="0" dirty="0">
                <a:solidFill>
                  <a:srgbClr val="000000"/>
                </a:solidFill>
              </a:rPr>
              <a:t> </a:t>
            </a:r>
            <a:r>
              <a:rPr lang="it-IT" sz="2000" b="0" i="0" u="none" strike="noStrike" baseline="0" dirty="0" err="1">
                <a:solidFill>
                  <a:srgbClr val="000000"/>
                </a:solidFill>
              </a:rPr>
              <a:t>factor</a:t>
            </a:r>
            <a:r>
              <a:rPr lang="it-IT" sz="2000" b="0" i="0" u="none" strike="noStrike" baseline="0" dirty="0">
                <a:solidFill>
                  <a:srgbClr val="000000"/>
                </a:solidFill>
              </a:rPr>
              <a:t> for aging in </a:t>
            </a:r>
            <a:r>
              <a:rPr lang="it-IT" sz="2000" b="0" i="0" u="none" strike="noStrike" baseline="0" dirty="0" err="1">
                <a:solidFill>
                  <a:srgbClr val="000000"/>
                </a:solidFill>
              </a:rPr>
              <a:t>RPCs</a:t>
            </a:r>
            <a:r>
              <a:rPr lang="it-IT" sz="2000" b="0" i="0" u="none" strike="noStrike" baseline="0" dirty="0">
                <a:solidFill>
                  <a:srgbClr val="000000"/>
                </a:solidFill>
              </a:rPr>
              <a:t>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>
                <a:solidFill>
                  <a:srgbClr val="000000"/>
                </a:solidFill>
              </a:rPr>
              <a:t>The t</a:t>
            </a:r>
            <a:r>
              <a:rPr lang="it-IT" sz="2000" dirty="0"/>
              <a:t>argets of </a:t>
            </a:r>
            <a:r>
              <a:rPr lang="it-IT" sz="2000" dirty="0" err="1"/>
              <a:t>integrated</a:t>
            </a:r>
            <a:r>
              <a:rPr lang="it-IT" sz="2000" dirty="0"/>
              <a:t> </a:t>
            </a:r>
            <a:r>
              <a:rPr lang="it-IT" sz="2000" dirty="0" err="1"/>
              <a:t>charge</a:t>
            </a:r>
            <a:r>
              <a:rPr lang="it-IT" sz="2000" dirty="0"/>
              <a:t> </a:t>
            </a:r>
            <a:r>
              <a:rPr lang="it-IT" sz="2000" dirty="0">
                <a:solidFill>
                  <a:srgbClr val="FF0000"/>
                </a:solidFill>
              </a:rPr>
              <a:t>are </a:t>
            </a:r>
            <a:r>
              <a:rPr lang="it-IT" sz="2000" dirty="0" err="1">
                <a:solidFill>
                  <a:srgbClr val="FF0000"/>
                </a:solidFill>
              </a:rPr>
              <a:t>different</a:t>
            </a:r>
            <a:r>
              <a:rPr lang="it-IT" sz="2000" dirty="0">
                <a:solidFill>
                  <a:srgbClr val="FF0000"/>
                </a:solidFill>
              </a:rPr>
              <a:t> for </a:t>
            </a:r>
            <a:r>
              <a:rPr lang="it-IT" sz="2000" dirty="0" err="1">
                <a:solidFill>
                  <a:srgbClr val="FF0000"/>
                </a:solidFill>
              </a:rPr>
              <a:t>various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experiment</a:t>
            </a:r>
            <a:r>
              <a:rPr lang="it-IT" sz="2000" dirty="0"/>
              <a:t>:  for </a:t>
            </a:r>
            <a:r>
              <a:rPr lang="it-IT" sz="2000" dirty="0" err="1"/>
              <a:t>instance</a:t>
            </a:r>
            <a:r>
              <a:rPr lang="it-IT" sz="2000" dirty="0"/>
              <a:t>, for ALICE </a:t>
            </a:r>
            <a:r>
              <a:rPr lang="it-IT" sz="2000" dirty="0" err="1"/>
              <a:t>is</a:t>
            </a:r>
            <a:r>
              <a:rPr lang="it-IT" sz="2000" dirty="0"/>
              <a:t> ≈ 100 </a:t>
            </a:r>
            <a:r>
              <a:rPr lang="it-IT" sz="2000" dirty="0" err="1"/>
              <a:t>mC</a:t>
            </a:r>
            <a:r>
              <a:rPr lang="it-IT" sz="2000" dirty="0"/>
              <a:t>/cm</a:t>
            </a:r>
            <a:r>
              <a:rPr lang="it-IT" sz="2000" baseline="30000" dirty="0"/>
              <a:t>2</a:t>
            </a:r>
            <a:r>
              <a:rPr lang="it-IT" sz="2000" dirty="0"/>
              <a:t>, for CMS </a:t>
            </a:r>
            <a:r>
              <a:rPr lang="it-IT" sz="2000" dirty="0" err="1"/>
              <a:t>is</a:t>
            </a:r>
            <a:r>
              <a:rPr lang="it-IT" sz="2000" dirty="0"/>
              <a:t> ≈ 1 C/cm</a:t>
            </a:r>
            <a:r>
              <a:rPr lang="it-IT" sz="2000" baseline="30000" dirty="0"/>
              <a:t>2</a:t>
            </a:r>
            <a:r>
              <a:rPr lang="it-IT" sz="2000" dirty="0"/>
              <a:t> CMS</a:t>
            </a:r>
            <a:r>
              <a:rPr lang="it-IT" sz="2000" u="sng" dirty="0"/>
              <a:t>, </a:t>
            </a:r>
            <a:r>
              <a:rPr lang="it-IT" sz="2000" u="sng" dirty="0" err="1"/>
              <a:t>including</a:t>
            </a:r>
            <a:r>
              <a:rPr lang="it-IT" sz="2000" u="sng" dirty="0"/>
              <a:t> a </a:t>
            </a:r>
            <a:r>
              <a:rPr lang="it-IT" sz="2000" u="sng" dirty="0" err="1"/>
              <a:t>safety</a:t>
            </a:r>
            <a:r>
              <a:rPr lang="it-IT" sz="2000" u="sng" dirty="0"/>
              <a:t> </a:t>
            </a:r>
            <a:r>
              <a:rPr lang="it-IT" sz="2000" u="sng" dirty="0" err="1"/>
              <a:t>factor</a:t>
            </a:r>
            <a:r>
              <a:rPr lang="it-IT" sz="2000" u="sng" dirty="0"/>
              <a:t> of 3</a:t>
            </a:r>
            <a:r>
              <a:rPr lang="it-IT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707762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651545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Further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considerations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about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aging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301B6FFA-A650-3454-18E3-F2C572641E26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15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5497B94-FF32-1186-3136-71117FFAB156}"/>
              </a:ext>
            </a:extLst>
          </p:cNvPr>
          <p:cNvSpPr txBox="1"/>
          <p:nvPr/>
        </p:nvSpPr>
        <p:spPr>
          <a:xfrm>
            <a:off x="395536" y="908720"/>
            <a:ext cx="83526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FF0000"/>
                </a:solidFill>
              </a:rPr>
              <a:t>Caveat: </a:t>
            </a:r>
            <a:r>
              <a:rPr lang="it-IT" sz="2000" dirty="0"/>
              <a:t>The </a:t>
            </a:r>
            <a:r>
              <a:rPr lang="it-IT" sz="2000" dirty="0" err="1"/>
              <a:t>importance</a:t>
            </a:r>
            <a:r>
              <a:rPr lang="it-IT" sz="2000" dirty="0"/>
              <a:t> of the </a:t>
            </a:r>
            <a:r>
              <a:rPr lang="it-IT" sz="2000" dirty="0" err="1"/>
              <a:t>integrated</a:t>
            </a:r>
            <a:r>
              <a:rPr lang="it-IT" sz="2000" dirty="0"/>
              <a:t> </a:t>
            </a:r>
            <a:r>
              <a:rPr lang="it-IT" sz="2000" dirty="0" err="1"/>
              <a:t>charge</a:t>
            </a:r>
            <a:r>
              <a:rPr lang="it-IT" sz="2000" dirty="0"/>
              <a:t> </a:t>
            </a:r>
            <a:r>
              <a:rPr lang="it-IT" sz="2000" dirty="0" err="1"/>
              <a:t>derives</a:t>
            </a:r>
            <a:r>
              <a:rPr lang="it-IT" sz="2000" dirty="0"/>
              <a:t> from the </a:t>
            </a:r>
            <a:r>
              <a:rPr lang="it-IT" sz="2000" dirty="0" err="1"/>
              <a:t>fact</a:t>
            </a:r>
            <a:r>
              <a:rPr lang="it-IT" sz="2000" dirty="0"/>
              <a:t> </a:t>
            </a:r>
            <a:r>
              <a:rPr lang="it-IT" sz="2000" dirty="0" err="1"/>
              <a:t>that</a:t>
            </a:r>
            <a:r>
              <a:rPr lang="it-IT" sz="2000" dirty="0"/>
              <a:t> production of  HF </a:t>
            </a:r>
            <a:r>
              <a:rPr lang="it-IT" sz="2000" dirty="0" err="1"/>
              <a:t>was</a:t>
            </a:r>
            <a:r>
              <a:rPr lang="it-IT" sz="2000" dirty="0"/>
              <a:t> </a:t>
            </a:r>
            <a:r>
              <a:rPr lang="it-IT" sz="2000" dirty="0" err="1"/>
              <a:t>measured</a:t>
            </a:r>
            <a:r>
              <a:rPr lang="it-IT" sz="2000" dirty="0"/>
              <a:t> to be </a:t>
            </a:r>
            <a:r>
              <a:rPr lang="it-IT" sz="2000" dirty="0" err="1"/>
              <a:t>proportional</a:t>
            </a:r>
            <a:r>
              <a:rPr lang="it-IT" sz="2000" dirty="0"/>
              <a:t> to the </a:t>
            </a:r>
            <a:r>
              <a:rPr lang="it-IT" sz="2000" dirty="0" err="1"/>
              <a:t>integrated</a:t>
            </a:r>
            <a:r>
              <a:rPr lang="it-IT" sz="2000" dirty="0"/>
              <a:t> </a:t>
            </a:r>
            <a:r>
              <a:rPr lang="it-IT" sz="2000" dirty="0" err="1"/>
              <a:t>charge</a:t>
            </a:r>
            <a:endParaRPr lang="it-IT" sz="2000" dirty="0"/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it-IT" sz="2000" dirty="0">
                <a:sym typeface="Wingdings" panose="05000000000000000000" pitchFamily="2" charset="2"/>
              </a:rPr>
              <a:t>Direct </a:t>
            </a:r>
            <a:r>
              <a:rPr lang="it-IT" sz="2000" dirty="0" err="1">
                <a:sym typeface="Wingdings" panose="05000000000000000000" pitchFamily="2" charset="2"/>
              </a:rPr>
              <a:t>damage</a:t>
            </a:r>
            <a:r>
              <a:rPr lang="it-IT" sz="2000" dirty="0">
                <a:sym typeface="Wingdings" panose="05000000000000000000" pitchFamily="2" charset="2"/>
              </a:rPr>
              <a:t> of the detector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 err="1">
                <a:sym typeface="Wingdings" panose="05000000000000000000" pitchFamily="2" charset="2"/>
              </a:rPr>
              <a:t>However</a:t>
            </a:r>
            <a:r>
              <a:rPr lang="it-IT" sz="2000" dirty="0">
                <a:sym typeface="Wingdings" panose="05000000000000000000" pitchFamily="2" charset="2"/>
              </a:rPr>
              <a:t>, HFO </a:t>
            </a:r>
            <a:r>
              <a:rPr lang="it-IT" sz="2000" dirty="0" err="1">
                <a:sym typeface="Wingdings" panose="05000000000000000000" pitchFamily="2" charset="2"/>
              </a:rPr>
              <a:t>typically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dissociates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producing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TriFluoroAcetic</a:t>
            </a:r>
            <a:r>
              <a:rPr lang="it-IT" sz="2000" dirty="0">
                <a:sym typeface="Wingdings" panose="05000000000000000000" pitchFamily="2" charset="2"/>
              </a:rPr>
              <a:t> acid</a:t>
            </a:r>
            <a:endParaRPr lang="it-IT" sz="2000" dirty="0"/>
          </a:p>
        </p:txBody>
      </p: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51223E83-12B8-CA76-D82D-F84759541485}"/>
              </a:ext>
            </a:extLst>
          </p:cNvPr>
          <p:cNvGrpSpPr/>
          <p:nvPr/>
        </p:nvGrpSpPr>
        <p:grpSpPr>
          <a:xfrm>
            <a:off x="4716016" y="2541598"/>
            <a:ext cx="4427984" cy="3751805"/>
            <a:chOff x="4716016" y="2181558"/>
            <a:chExt cx="4427984" cy="3751805"/>
          </a:xfrm>
        </p:grpSpPr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6D1AACAE-DB77-84B0-36A5-09E940A002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2252" r="4480"/>
            <a:stretch/>
          </p:blipFill>
          <p:spPr>
            <a:xfrm>
              <a:off x="4846153" y="2181558"/>
              <a:ext cx="4297847" cy="3751805"/>
            </a:xfrm>
            <a:prstGeom prst="rect">
              <a:avLst/>
            </a:prstGeom>
          </p:spPr>
        </p:pic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4ECE76A0-FC90-16DB-55AF-D443314C6197}"/>
                </a:ext>
              </a:extLst>
            </p:cNvPr>
            <p:cNvSpPr/>
            <p:nvPr/>
          </p:nvSpPr>
          <p:spPr>
            <a:xfrm>
              <a:off x="4716016" y="2446640"/>
              <a:ext cx="1152128" cy="399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571171CF-6802-D663-DEA2-2D5CDDF25477}"/>
              </a:ext>
            </a:extLst>
          </p:cNvPr>
          <p:cNvSpPr txBox="1"/>
          <p:nvPr/>
        </p:nvSpPr>
        <p:spPr>
          <a:xfrm>
            <a:off x="741696" y="2541598"/>
            <a:ext cx="3830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How TFA </a:t>
            </a:r>
            <a:r>
              <a:rPr lang="it-IT" sz="2000" dirty="0" err="1"/>
              <a:t>causes</a:t>
            </a:r>
            <a:r>
              <a:rPr lang="it-IT" sz="2000" dirty="0"/>
              <a:t> aging in </a:t>
            </a:r>
            <a:r>
              <a:rPr lang="it-IT" sz="2000" dirty="0" err="1"/>
              <a:t>RPCs</a:t>
            </a:r>
            <a:r>
              <a:rPr lang="it-IT" sz="2000" dirty="0"/>
              <a:t> and </a:t>
            </a:r>
            <a:r>
              <a:rPr lang="it-IT" sz="2000" dirty="0" err="1"/>
              <a:t>affects</a:t>
            </a:r>
            <a:r>
              <a:rPr lang="it-IT" sz="2000" dirty="0"/>
              <a:t> </a:t>
            </a:r>
            <a:r>
              <a:rPr lang="it-IT" sz="2000" dirty="0" err="1"/>
              <a:t>their</a:t>
            </a:r>
            <a:r>
              <a:rPr lang="it-IT" sz="2000" dirty="0"/>
              <a:t> performance on the long </a:t>
            </a:r>
            <a:r>
              <a:rPr lang="it-IT" sz="2000" dirty="0" err="1"/>
              <a:t>term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still</a:t>
            </a:r>
            <a:r>
              <a:rPr lang="it-IT" sz="2000" dirty="0"/>
              <a:t> to be </a:t>
            </a:r>
            <a:r>
              <a:rPr lang="it-IT" sz="2000" dirty="0" err="1"/>
              <a:t>investigated</a:t>
            </a:r>
            <a:r>
              <a:rPr lang="it-IT" sz="2000" dirty="0"/>
              <a:t>.</a:t>
            </a: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BC6B0275-A38A-5AF5-8B8F-02FBA5F06F2C}"/>
              </a:ext>
            </a:extLst>
          </p:cNvPr>
          <p:cNvSpPr/>
          <p:nvPr/>
        </p:nvSpPr>
        <p:spPr>
          <a:xfrm>
            <a:off x="557840" y="2492896"/>
            <a:ext cx="4032126" cy="11034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5D7B2C90-587E-1AD8-2D41-103F9372A8AC}"/>
              </a:ext>
            </a:extLst>
          </p:cNvPr>
          <p:cNvSpPr txBox="1"/>
          <p:nvPr/>
        </p:nvSpPr>
        <p:spPr>
          <a:xfrm>
            <a:off x="323850" y="3933056"/>
            <a:ext cx="43921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Aging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also</a:t>
            </a:r>
            <a:r>
              <a:rPr lang="it-IT" sz="2000" dirty="0"/>
              <a:t> </a:t>
            </a:r>
            <a:r>
              <a:rPr lang="it-IT" sz="2000" dirty="0" err="1"/>
              <a:t>caused</a:t>
            </a:r>
            <a:r>
              <a:rPr lang="it-IT" sz="2000" dirty="0"/>
              <a:t> by </a:t>
            </a:r>
            <a:r>
              <a:rPr lang="it-IT" sz="2000" dirty="0" err="1">
                <a:solidFill>
                  <a:srgbClr val="FF0000"/>
                </a:solidFill>
              </a:rPr>
              <a:t>irradiation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itself</a:t>
            </a:r>
            <a:endParaRPr lang="it-IT" sz="2000" dirty="0">
              <a:solidFill>
                <a:srgbClr val="FF0000"/>
              </a:solidFill>
            </a:endParaRPr>
          </a:p>
          <a:p>
            <a:r>
              <a:rPr lang="it-IT" sz="2000" dirty="0">
                <a:sym typeface="Wingdings" panose="05000000000000000000" pitchFamily="2" charset="2"/>
              </a:rPr>
              <a:t> Chemical </a:t>
            </a:r>
            <a:r>
              <a:rPr lang="it-IT" sz="2000" dirty="0" err="1">
                <a:sym typeface="Wingdings" panose="05000000000000000000" pitchFamily="2" charset="2"/>
              </a:rPr>
              <a:t>modifications</a:t>
            </a:r>
            <a:r>
              <a:rPr lang="it-IT" sz="2000" dirty="0">
                <a:sym typeface="Wingdings" panose="05000000000000000000" pitchFamily="2" charset="2"/>
              </a:rPr>
              <a:t> in the HPL </a:t>
            </a:r>
            <a:r>
              <a:rPr lang="it-IT" sz="2000" dirty="0" err="1">
                <a:sym typeface="Wingdings" panose="05000000000000000000" pitchFamily="2" charset="2"/>
              </a:rPr>
              <a:t>electrodes</a:t>
            </a:r>
            <a:endParaRPr lang="it-IT" sz="2000" dirty="0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3BF82B81-6291-E498-132F-71E03910FCED}"/>
              </a:ext>
            </a:extLst>
          </p:cNvPr>
          <p:cNvSpPr txBox="1"/>
          <p:nvPr/>
        </p:nvSpPr>
        <p:spPr>
          <a:xfrm>
            <a:off x="323850" y="5085184"/>
            <a:ext cx="43921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Aging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also</a:t>
            </a:r>
            <a:r>
              <a:rPr lang="it-IT" sz="2000" dirty="0"/>
              <a:t> </a:t>
            </a:r>
            <a:r>
              <a:rPr lang="it-IT" sz="2000" dirty="0" err="1"/>
              <a:t>caused</a:t>
            </a:r>
            <a:r>
              <a:rPr lang="it-IT" sz="2000" dirty="0"/>
              <a:t> by </a:t>
            </a:r>
            <a:r>
              <a:rPr lang="it-IT" sz="2000" dirty="0">
                <a:solidFill>
                  <a:srgbClr val="FF0000"/>
                </a:solidFill>
              </a:rPr>
              <a:t>time </a:t>
            </a:r>
            <a:r>
              <a:rPr lang="it-IT" sz="2000" dirty="0" err="1">
                <a:solidFill>
                  <a:srgbClr val="FF0000"/>
                </a:solidFill>
              </a:rPr>
              <a:t>itself</a:t>
            </a:r>
            <a:endParaRPr lang="it-IT" sz="2000" dirty="0">
              <a:solidFill>
                <a:srgbClr val="FF0000"/>
              </a:solidFill>
            </a:endParaRPr>
          </a:p>
          <a:p>
            <a:r>
              <a:rPr lang="it-IT" sz="2000" dirty="0">
                <a:sym typeface="Wingdings" panose="05000000000000000000" pitchFamily="2" charset="2"/>
              </a:rPr>
              <a:t> e.g. </a:t>
            </a:r>
            <a:r>
              <a:rPr lang="it-IT" sz="2000" dirty="0" err="1">
                <a:sym typeface="Wingdings" panose="05000000000000000000" pitchFamily="2" charset="2"/>
              </a:rPr>
              <a:t>changed</a:t>
            </a:r>
            <a:r>
              <a:rPr lang="it-IT" sz="2000" dirty="0">
                <a:sym typeface="Wingdings" panose="05000000000000000000" pitchFamily="2" charset="2"/>
              </a:rPr>
              <a:t> in HPL </a:t>
            </a:r>
            <a:r>
              <a:rPr lang="it-IT" sz="2000" dirty="0" err="1">
                <a:sym typeface="Wingdings" panose="05000000000000000000" pitchFamily="2" charset="2"/>
              </a:rPr>
              <a:t>resistivity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because</a:t>
            </a:r>
            <a:r>
              <a:rPr lang="it-IT" sz="2000" dirty="0">
                <a:sym typeface="Wingdings" panose="05000000000000000000" pitchFamily="2" charset="2"/>
              </a:rPr>
              <a:t> of </a:t>
            </a:r>
            <a:r>
              <a:rPr lang="it-IT" sz="2000" dirty="0" err="1">
                <a:sym typeface="Wingdings" panose="05000000000000000000" pitchFamily="2" charset="2"/>
              </a:rPr>
              <a:t>drying</a:t>
            </a:r>
            <a:r>
              <a:rPr lang="it-IT" sz="2000" dirty="0">
                <a:sym typeface="Wingdings" panose="05000000000000000000" pitchFamily="2" charset="2"/>
              </a:rPr>
              <a:t> up.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2870108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 descr="Immagine che contiene testo, diagramma, Diagramma, schermata&#10;&#10;Descrizione generata automaticamente">
            <a:extLst>
              <a:ext uri="{FF2B5EF4-FFF2-40B4-BE49-F238E27FC236}">
                <a16:creationId xmlns:a16="http://schemas.microsoft.com/office/drawing/2014/main" id="{CD1175BF-267A-9827-5237-7286D33A58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140968"/>
            <a:ext cx="4807204" cy="2955032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Current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density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vs.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integrated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charge</a:t>
            </a:r>
            <a:endParaRPr lang="it-IT" sz="36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692696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301B6FFA-A650-3454-18E3-F2C572641E26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16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A5FECC75-1252-B1B8-67C8-47BA0B696145}"/>
              </a:ext>
            </a:extLst>
          </p:cNvPr>
          <p:cNvSpPr txBox="1"/>
          <p:nvPr/>
        </p:nvSpPr>
        <p:spPr>
          <a:xfrm>
            <a:off x="395536" y="836712"/>
            <a:ext cx="842461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>
                <a:solidFill>
                  <a:schemeClr val="tx2"/>
                </a:solidFill>
              </a:rPr>
              <a:t>Up to ≈ 100 </a:t>
            </a:r>
            <a:r>
              <a:rPr lang="it-IT" sz="2000" dirty="0" err="1">
                <a:solidFill>
                  <a:schemeClr val="tx2"/>
                </a:solidFill>
              </a:rPr>
              <a:t>mC</a:t>
            </a:r>
            <a:r>
              <a:rPr lang="it-IT" sz="2000" dirty="0">
                <a:solidFill>
                  <a:schemeClr val="tx2"/>
                </a:solidFill>
              </a:rPr>
              <a:t>/cm</a:t>
            </a:r>
            <a:r>
              <a:rPr lang="it-IT" sz="2000" baseline="30000" dirty="0">
                <a:solidFill>
                  <a:schemeClr val="tx2"/>
                </a:solidFill>
              </a:rPr>
              <a:t>2</a:t>
            </a:r>
            <a:r>
              <a:rPr lang="it-IT" sz="2000" dirty="0">
                <a:solidFill>
                  <a:schemeClr val="tx2"/>
                </a:solidFill>
              </a:rPr>
              <a:t> </a:t>
            </a:r>
            <a:r>
              <a:rPr lang="it-IT" sz="2000" dirty="0"/>
              <a:t>of </a:t>
            </a:r>
            <a:r>
              <a:rPr lang="it-IT" sz="2000" dirty="0" err="1"/>
              <a:t>integrated</a:t>
            </a:r>
            <a:r>
              <a:rPr lang="it-IT" sz="2000" dirty="0"/>
              <a:t> </a:t>
            </a:r>
            <a:r>
              <a:rPr lang="it-IT" sz="2000" dirty="0" err="1"/>
              <a:t>charge</a:t>
            </a:r>
            <a:r>
              <a:rPr lang="it-IT" sz="2000" dirty="0"/>
              <a:t> (</a:t>
            </a:r>
            <a:r>
              <a:rPr lang="it-IT" sz="2000" dirty="0" err="1"/>
              <a:t>almost</a:t>
            </a:r>
            <a:r>
              <a:rPr lang="it-IT" sz="2000" dirty="0"/>
              <a:t>) </a:t>
            </a:r>
            <a:r>
              <a:rPr lang="it-IT" sz="2000" dirty="0" err="1"/>
              <a:t>all</a:t>
            </a:r>
            <a:r>
              <a:rPr lang="it-IT" sz="2000" dirty="0"/>
              <a:t> detectors </a:t>
            </a:r>
            <a:r>
              <a:rPr lang="it-IT" sz="2000" dirty="0" err="1"/>
              <a:t>present</a:t>
            </a:r>
            <a:r>
              <a:rPr lang="it-IT" sz="2000" dirty="0"/>
              <a:t> </a:t>
            </a:r>
            <a:r>
              <a:rPr lang="it-IT" sz="2000" dirty="0" err="1">
                <a:solidFill>
                  <a:srgbClr val="FF0000"/>
                </a:solidFill>
              </a:rPr>
              <a:t>currents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basically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stable</a:t>
            </a:r>
            <a:r>
              <a:rPr lang="it-IT" sz="2000" dirty="0">
                <a:solidFill>
                  <a:srgbClr val="FF0000"/>
                </a:solidFill>
              </a:rPr>
              <a:t> with time</a:t>
            </a:r>
            <a:r>
              <a:rPr lang="it-IT" sz="2000" dirty="0"/>
              <a:t>.</a:t>
            </a:r>
          </a:p>
          <a:p>
            <a:pPr marL="800100" lvl="1" indent="-342900">
              <a:buFont typeface="Wingdings" panose="05000000000000000000" pitchFamily="2" charset="2"/>
              <a:buChar char="à"/>
            </a:pPr>
            <a:r>
              <a:rPr lang="it-IT" sz="2000" dirty="0">
                <a:sym typeface="Wingdings" panose="05000000000000000000" pitchFamily="2" charset="2"/>
              </a:rPr>
              <a:t>CERN EP-DT detector 6 </a:t>
            </a:r>
            <a:r>
              <a:rPr lang="it-IT" sz="2000" dirty="0" err="1">
                <a:sym typeface="Wingdings" panose="05000000000000000000" pitchFamily="2" charset="2"/>
              </a:rPr>
              <a:t>replaced</a:t>
            </a:r>
            <a:r>
              <a:rPr lang="it-IT" sz="2000" dirty="0">
                <a:sym typeface="Wingdings" panose="05000000000000000000" pitchFamily="2" charset="2"/>
              </a:rPr>
              <a:t> by detector 25 in 2022 </a:t>
            </a:r>
            <a:r>
              <a:rPr lang="it-IT" sz="2000" dirty="0" err="1">
                <a:sym typeface="Wingdings" panose="05000000000000000000" pitchFamily="2" charset="2"/>
              </a:rPr>
              <a:t>because</a:t>
            </a:r>
            <a:r>
              <a:rPr lang="it-IT" sz="2000" dirty="0">
                <a:sym typeface="Wingdings" panose="05000000000000000000" pitchFamily="2" charset="2"/>
              </a:rPr>
              <a:t> of high </a:t>
            </a:r>
            <a:r>
              <a:rPr lang="it-IT" sz="2000" dirty="0" err="1">
                <a:sym typeface="Wingdings" panose="05000000000000000000" pitchFamily="2" charset="2"/>
              </a:rPr>
              <a:t>currents</a:t>
            </a:r>
            <a:r>
              <a:rPr lang="it-IT" sz="2000" dirty="0">
                <a:sym typeface="Wingdings" panose="05000000000000000000" pitchFamily="2" charset="2"/>
              </a:rPr>
              <a:t>, </a:t>
            </a:r>
            <a:r>
              <a:rPr lang="it-IT" sz="2000" dirty="0" err="1">
                <a:sym typeface="Wingdings" panose="05000000000000000000" pitchFamily="2" charset="2"/>
              </a:rPr>
              <a:t>present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already</a:t>
            </a:r>
            <a:r>
              <a:rPr lang="it-IT" sz="2000" dirty="0">
                <a:sym typeface="Wingdings" panose="05000000000000000000" pitchFamily="2" charset="2"/>
              </a:rPr>
              <a:t> from the </a:t>
            </a:r>
            <a:r>
              <a:rPr lang="it-IT" sz="2000" dirty="0" err="1">
                <a:sym typeface="Wingdings" panose="05000000000000000000" pitchFamily="2" charset="2"/>
              </a:rPr>
              <a:t>beginning</a:t>
            </a:r>
            <a:r>
              <a:rPr lang="it-IT" sz="2000" dirty="0">
                <a:sym typeface="Wingdings" panose="05000000000000000000" pitchFamily="2" charset="2"/>
              </a:rPr>
              <a:t> (</a:t>
            </a:r>
            <a:r>
              <a:rPr lang="it-IT" sz="2000" dirty="0" err="1">
                <a:sym typeface="Wingdings" panose="05000000000000000000" pitchFamily="2" charset="2"/>
              </a:rPr>
              <a:t>old</a:t>
            </a:r>
            <a:r>
              <a:rPr lang="it-IT" sz="2000" dirty="0">
                <a:sym typeface="Wingdings" panose="05000000000000000000" pitchFamily="2" charset="2"/>
              </a:rPr>
              <a:t> detector).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>
                <a:solidFill>
                  <a:schemeClr val="tx2"/>
                </a:solidFill>
                <a:sym typeface="Wingdings" panose="05000000000000000000" pitchFamily="2" charset="2"/>
              </a:rPr>
              <a:t>After </a:t>
            </a:r>
            <a:r>
              <a:rPr lang="it-IT" sz="2000" dirty="0">
                <a:solidFill>
                  <a:schemeClr val="tx2"/>
                </a:solidFill>
              </a:rPr>
              <a:t>≈ 100 </a:t>
            </a:r>
            <a:r>
              <a:rPr lang="it-IT" sz="2000" dirty="0" err="1">
                <a:solidFill>
                  <a:schemeClr val="tx2"/>
                </a:solidFill>
              </a:rPr>
              <a:t>mC</a:t>
            </a:r>
            <a:r>
              <a:rPr lang="it-IT" sz="2000" dirty="0">
                <a:solidFill>
                  <a:schemeClr val="tx2"/>
                </a:solidFill>
              </a:rPr>
              <a:t>/cm</a:t>
            </a:r>
            <a:r>
              <a:rPr lang="it-IT" sz="2000" baseline="30000" dirty="0">
                <a:solidFill>
                  <a:schemeClr val="tx2"/>
                </a:solidFill>
              </a:rPr>
              <a:t>2</a:t>
            </a:r>
            <a:r>
              <a:rPr lang="it-IT" sz="2000" dirty="0">
                <a:solidFill>
                  <a:schemeClr val="tx2"/>
                </a:solidFill>
              </a:rPr>
              <a:t> </a:t>
            </a:r>
            <a:r>
              <a:rPr lang="it-IT" sz="2000" dirty="0"/>
              <a:t>of </a:t>
            </a:r>
            <a:r>
              <a:rPr lang="it-IT" sz="2000" dirty="0" err="1"/>
              <a:t>integrated</a:t>
            </a:r>
            <a:r>
              <a:rPr lang="it-IT" sz="2000" dirty="0"/>
              <a:t> </a:t>
            </a:r>
            <a:r>
              <a:rPr lang="it-IT" sz="2000" dirty="0" err="1"/>
              <a:t>charge</a:t>
            </a:r>
            <a:r>
              <a:rPr lang="it-IT" sz="2000" dirty="0"/>
              <a:t> </a:t>
            </a:r>
            <a:r>
              <a:rPr lang="it-IT" sz="2000" dirty="0" err="1"/>
              <a:t>most</a:t>
            </a:r>
            <a:r>
              <a:rPr lang="it-IT" sz="2000" dirty="0"/>
              <a:t> detectors show the </a:t>
            </a:r>
            <a:r>
              <a:rPr lang="it-IT" sz="2000" dirty="0" err="1">
                <a:solidFill>
                  <a:srgbClr val="FF0000"/>
                </a:solidFill>
              </a:rPr>
              <a:t>current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fluctuations</a:t>
            </a:r>
            <a:r>
              <a:rPr lang="it-IT" sz="2000" dirty="0">
                <a:solidFill>
                  <a:srgbClr val="FF0000"/>
                </a:solidFill>
              </a:rPr>
              <a:t> and slow rise with time</a:t>
            </a:r>
            <a:r>
              <a:rPr lang="it-IT" sz="2000" dirty="0"/>
              <a:t>.</a:t>
            </a:r>
          </a:p>
          <a:p>
            <a:r>
              <a:rPr lang="it-IT" sz="2000" dirty="0">
                <a:sym typeface="Wingdings" panose="05000000000000000000" pitchFamily="2" charset="2"/>
              </a:rPr>
              <a:t>         </a:t>
            </a:r>
            <a:r>
              <a:rPr lang="it-IT" sz="2000" dirty="0" err="1">
                <a:sym typeface="Wingdings" panose="05000000000000000000" pitchFamily="2" charset="2"/>
              </a:rPr>
              <a:t>Behaviour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similar</a:t>
            </a:r>
            <a:r>
              <a:rPr lang="it-IT" sz="2000" dirty="0">
                <a:sym typeface="Wingdings" panose="05000000000000000000" pitchFamily="2" charset="2"/>
              </a:rPr>
              <a:t> in </a:t>
            </a:r>
            <a:r>
              <a:rPr lang="it-IT" sz="2000" dirty="0" err="1">
                <a:sym typeface="Wingdings" panose="05000000000000000000" pitchFamily="2" charset="2"/>
              </a:rPr>
              <a:t>all</a:t>
            </a:r>
            <a:r>
              <a:rPr lang="it-IT" sz="2000" dirty="0">
                <a:sym typeface="Wingdings" panose="05000000000000000000" pitchFamily="2" charset="2"/>
              </a:rPr>
              <a:t> detectors under test</a:t>
            </a:r>
            <a:endParaRPr lang="it-IT" sz="2000" dirty="0"/>
          </a:p>
        </p:txBody>
      </p:sp>
      <p:pic>
        <p:nvPicPr>
          <p:cNvPr id="8" name="Immagine 7" descr="Immagine che contiene testo, diagramma, Diagramma, linea&#10;&#10;Descrizione generata automaticamente">
            <a:extLst>
              <a:ext uri="{FF2B5EF4-FFF2-40B4-BE49-F238E27FC236}">
                <a16:creationId xmlns:a16="http://schemas.microsoft.com/office/drawing/2014/main" id="{AA278428-7E9A-9790-DF0E-4AFFB8C306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" r="4301"/>
          <a:stretch/>
        </p:blipFill>
        <p:spPr>
          <a:xfrm>
            <a:off x="4499992" y="3129744"/>
            <a:ext cx="4608000" cy="2955032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3FE63F3-C897-B2EA-BF58-13DB2AD3CCA5}"/>
              </a:ext>
            </a:extLst>
          </p:cNvPr>
          <p:cNvSpPr txBox="1"/>
          <p:nvPr/>
        </p:nvSpPr>
        <p:spPr>
          <a:xfrm>
            <a:off x="508167" y="6035134"/>
            <a:ext cx="1183337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dirty="0" err="1"/>
              <a:t>LHCb</a:t>
            </a:r>
            <a:r>
              <a:rPr lang="it-IT" dirty="0"/>
              <a:t>/</a:t>
            </a:r>
            <a:r>
              <a:rPr lang="it-IT" dirty="0" err="1"/>
              <a:t>SHiP</a:t>
            </a:r>
            <a:endParaRPr lang="it-IT" dirty="0"/>
          </a:p>
          <a:p>
            <a:pPr algn="ctr"/>
            <a:r>
              <a:rPr lang="it-IT" dirty="0"/>
              <a:t>HV=8.7 kV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5E69216-A5FF-1BAF-0628-C87140A19387}"/>
              </a:ext>
            </a:extLst>
          </p:cNvPr>
          <p:cNvSpPr txBox="1"/>
          <p:nvPr/>
        </p:nvSpPr>
        <p:spPr>
          <a:xfrm>
            <a:off x="4927955" y="6095037"/>
            <a:ext cx="1893275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dirty="0"/>
              <a:t>CMS (bottom gap)</a:t>
            </a:r>
          </a:p>
          <a:p>
            <a:r>
              <a:rPr lang="it-IT" dirty="0"/>
              <a:t>HV=10.6 kV</a:t>
            </a:r>
          </a:p>
        </p:txBody>
      </p: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7230874D-0615-887D-210B-FD8C8057C2BA}"/>
              </a:ext>
            </a:extLst>
          </p:cNvPr>
          <p:cNvCxnSpPr/>
          <p:nvPr/>
        </p:nvCxnSpPr>
        <p:spPr>
          <a:xfrm>
            <a:off x="2096296" y="3284984"/>
            <a:ext cx="0" cy="216024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F482B707-F635-9BBC-23E5-F02C43EB90EA}"/>
              </a:ext>
            </a:extLst>
          </p:cNvPr>
          <p:cNvCxnSpPr/>
          <p:nvPr/>
        </p:nvCxnSpPr>
        <p:spPr>
          <a:xfrm>
            <a:off x="6948264" y="3212976"/>
            <a:ext cx="0" cy="216024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91348E55-05DF-E057-2C3F-A38AAC499D01}"/>
              </a:ext>
            </a:extLst>
          </p:cNvPr>
          <p:cNvSpPr txBox="1"/>
          <p:nvPr/>
        </p:nvSpPr>
        <p:spPr>
          <a:xfrm>
            <a:off x="2065781" y="3234462"/>
            <a:ext cx="1210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/>
              <a:t>100 </a:t>
            </a:r>
            <a:r>
              <a:rPr lang="it-IT" sz="1600" dirty="0" err="1"/>
              <a:t>mC</a:t>
            </a:r>
            <a:r>
              <a:rPr lang="it-IT" sz="1600" dirty="0"/>
              <a:t>/cm</a:t>
            </a:r>
            <a:r>
              <a:rPr lang="it-IT" sz="1600" baseline="30000" dirty="0"/>
              <a:t>2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DC1B9F1D-5332-CFC9-9103-97AB0D05666C}"/>
              </a:ext>
            </a:extLst>
          </p:cNvPr>
          <p:cNvSpPr txBox="1"/>
          <p:nvPr/>
        </p:nvSpPr>
        <p:spPr>
          <a:xfrm>
            <a:off x="6890317" y="3212976"/>
            <a:ext cx="1210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/>
              <a:t>100 </a:t>
            </a:r>
            <a:r>
              <a:rPr lang="it-IT" sz="1600" dirty="0" err="1"/>
              <a:t>mC</a:t>
            </a:r>
            <a:r>
              <a:rPr lang="it-IT" sz="1600" dirty="0"/>
              <a:t>/cm</a:t>
            </a:r>
            <a:r>
              <a:rPr lang="it-IT" sz="1600" baseline="30000" dirty="0"/>
              <a:t>2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CDC0168-99FC-A08A-8513-82234754FCF6}"/>
              </a:ext>
            </a:extLst>
          </p:cNvPr>
          <p:cNvSpPr txBox="1"/>
          <p:nvPr/>
        </p:nvSpPr>
        <p:spPr>
          <a:xfrm>
            <a:off x="7579619" y="2492896"/>
            <a:ext cx="1240853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dirty="0"/>
              <a:t>Source OFF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E28867C-0B33-0AFB-5D77-FCEC6A556964}"/>
              </a:ext>
            </a:extLst>
          </p:cNvPr>
          <p:cNvSpPr txBox="1"/>
          <p:nvPr/>
        </p:nvSpPr>
        <p:spPr>
          <a:xfrm>
            <a:off x="6267147" y="2905199"/>
            <a:ext cx="26973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err="1"/>
              <a:t>EcoGasGIF</a:t>
            </a:r>
            <a:r>
              <a:rPr lang="it-IT" sz="1400" b="1" dirty="0"/>
              <a:t>++ </a:t>
            </a:r>
            <a:r>
              <a:rPr lang="it-IT" sz="1400" dirty="0"/>
              <a:t>and CMS </a:t>
            </a:r>
            <a:r>
              <a:rPr lang="it-IT" sz="1400" dirty="0" err="1"/>
              <a:t>preliminary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15842000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Ohmic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current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density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vs.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integrated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charge</a:t>
            </a:r>
            <a:endParaRPr lang="it-IT" sz="36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651545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301B6FFA-A650-3454-18E3-F2C572641E26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17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9" name="Immagine 8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24F70ACF-B487-F782-B199-6A7F8459C0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4" y="1556792"/>
            <a:ext cx="4807204" cy="2955032"/>
          </a:xfrm>
          <a:prstGeom prst="rect">
            <a:avLst/>
          </a:prstGeom>
        </p:spPr>
      </p:pic>
      <p:pic>
        <p:nvPicPr>
          <p:cNvPr id="18" name="Immagine 17" descr="Immagine che contiene testo, diagramma, linea, numero&#10;&#10;Descrizione generata automaticamente">
            <a:extLst>
              <a:ext uri="{FF2B5EF4-FFF2-40B4-BE49-F238E27FC236}">
                <a16:creationId xmlns:a16="http://schemas.microsoft.com/office/drawing/2014/main" id="{8F57784B-E070-6751-C7C7-5B1E9714DC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409" y="1632329"/>
            <a:ext cx="4489095" cy="2759487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DF7BFF0-1E61-19AF-BF56-907399C1E9A9}"/>
              </a:ext>
            </a:extLst>
          </p:cNvPr>
          <p:cNvSpPr txBox="1"/>
          <p:nvPr/>
        </p:nvSpPr>
        <p:spPr>
          <a:xfrm>
            <a:off x="657335" y="1727520"/>
            <a:ext cx="1803700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ALICE (SG, 2 mm)</a:t>
            </a:r>
          </a:p>
          <a:p>
            <a:pPr algn="ctr"/>
            <a:r>
              <a:rPr lang="it-IT" dirty="0"/>
              <a:t>HV=10.6 kV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0A82952B-5AF4-B0AA-96DD-A225FD103AEC}"/>
              </a:ext>
            </a:extLst>
          </p:cNvPr>
          <p:cNvSpPr txBox="1"/>
          <p:nvPr/>
        </p:nvSpPr>
        <p:spPr>
          <a:xfrm>
            <a:off x="5288321" y="1801269"/>
            <a:ext cx="1587935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CERN EP-DT 26</a:t>
            </a:r>
          </a:p>
          <a:p>
            <a:pPr algn="ctr"/>
            <a:r>
              <a:rPr lang="it-IT" dirty="0"/>
              <a:t>HV=10.6 kV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D63C5F84-DFC6-C9FB-01A3-143831A16B8C}"/>
              </a:ext>
            </a:extLst>
          </p:cNvPr>
          <p:cNvSpPr txBox="1"/>
          <p:nvPr/>
        </p:nvSpPr>
        <p:spPr>
          <a:xfrm>
            <a:off x="347874" y="4653136"/>
            <a:ext cx="828021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The </a:t>
            </a:r>
            <a:r>
              <a:rPr lang="it-IT" sz="2000" dirty="0" err="1"/>
              <a:t>increase</a:t>
            </a:r>
            <a:r>
              <a:rPr lang="it-IT" sz="2000" dirty="0"/>
              <a:t> of the </a:t>
            </a:r>
            <a:r>
              <a:rPr lang="it-IT" sz="2000" dirty="0" err="1"/>
              <a:t>ohmic</a:t>
            </a:r>
            <a:r>
              <a:rPr lang="it-IT" sz="2000" dirty="0"/>
              <a:t> part of the </a:t>
            </a:r>
            <a:r>
              <a:rPr lang="it-IT" sz="2000" dirty="0" err="1"/>
              <a:t>current</a:t>
            </a:r>
            <a:r>
              <a:rPr lang="it-IT" sz="2000" dirty="0"/>
              <a:t> </a:t>
            </a:r>
            <a:r>
              <a:rPr lang="it-IT" sz="2000" dirty="0" err="1"/>
              <a:t>might</a:t>
            </a:r>
            <a:r>
              <a:rPr lang="it-IT" sz="2000" dirty="0"/>
              <a:t> be a </a:t>
            </a:r>
            <a:r>
              <a:rPr lang="it-IT" sz="2000" dirty="0" err="1"/>
              <a:t>hint</a:t>
            </a:r>
            <a:r>
              <a:rPr lang="it-IT" sz="2000" dirty="0"/>
              <a:t> of </a:t>
            </a:r>
            <a:r>
              <a:rPr lang="it-IT" sz="2000" dirty="0" err="1"/>
              <a:t>degradation</a:t>
            </a:r>
            <a:r>
              <a:rPr lang="it-IT" sz="2000" dirty="0"/>
              <a:t> of the </a:t>
            </a:r>
            <a:r>
              <a:rPr lang="it-IT" sz="2000" dirty="0" err="1"/>
              <a:t>internal</a:t>
            </a:r>
            <a:r>
              <a:rPr lang="it-IT" sz="2000" dirty="0"/>
              <a:t> </a:t>
            </a:r>
            <a:r>
              <a:rPr lang="it-IT" sz="2000" dirty="0" err="1"/>
              <a:t>surfaces</a:t>
            </a:r>
            <a:r>
              <a:rPr lang="it-IT" sz="2000" dirty="0"/>
              <a:t> of the detectors.</a:t>
            </a:r>
          </a:p>
          <a:p>
            <a:r>
              <a:rPr lang="it-IT" sz="2000" dirty="0">
                <a:sym typeface="Wingdings" panose="05000000000000000000" pitchFamily="2" charset="2"/>
              </a:rPr>
              <a:t> At the end of the </a:t>
            </a:r>
            <a:r>
              <a:rPr lang="it-IT" sz="2000" dirty="0" err="1">
                <a:sym typeface="Wingdings" panose="05000000000000000000" pitchFamily="2" charset="2"/>
              </a:rPr>
              <a:t>tests</a:t>
            </a:r>
            <a:r>
              <a:rPr lang="it-IT" sz="2000" dirty="0">
                <a:sym typeface="Wingdings" panose="05000000000000000000" pitchFamily="2" charset="2"/>
              </a:rPr>
              <a:t>, </a:t>
            </a:r>
            <a:r>
              <a:rPr lang="it-IT" sz="2000" dirty="0" err="1">
                <a:sym typeface="Wingdings" panose="05000000000000000000" pitchFamily="2" charset="2"/>
              </a:rPr>
              <a:t>chambers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will</a:t>
            </a:r>
            <a:r>
              <a:rPr lang="it-IT" sz="2000" dirty="0">
                <a:sym typeface="Wingdings" panose="05000000000000000000" pitchFamily="2" charset="2"/>
              </a:rPr>
              <a:t> be </a:t>
            </a:r>
            <a:r>
              <a:rPr lang="it-IT" sz="2000" dirty="0" err="1">
                <a:sym typeface="Wingdings" panose="05000000000000000000" pitchFamily="2" charset="2"/>
              </a:rPr>
              <a:t>opened</a:t>
            </a:r>
            <a:r>
              <a:rPr lang="it-IT" sz="2000" dirty="0">
                <a:sym typeface="Wingdings" panose="05000000000000000000" pitchFamily="2" charset="2"/>
              </a:rPr>
              <a:t> and </a:t>
            </a:r>
            <a:r>
              <a:rPr lang="it-IT" sz="2000" dirty="0" err="1">
                <a:sym typeface="Wingdings" panose="05000000000000000000" pitchFamily="2" charset="2"/>
              </a:rPr>
              <a:t>internal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surfaces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will</a:t>
            </a:r>
            <a:r>
              <a:rPr lang="it-IT" sz="2000" dirty="0">
                <a:sym typeface="Wingdings" panose="05000000000000000000" pitchFamily="2" charset="2"/>
              </a:rPr>
              <a:t> be </a:t>
            </a:r>
            <a:r>
              <a:rPr lang="it-IT" sz="2000" dirty="0" err="1">
                <a:sym typeface="Wingdings" panose="05000000000000000000" pitchFamily="2" charset="2"/>
              </a:rPr>
              <a:t>examined</a:t>
            </a:r>
            <a:endParaRPr lang="it-IT" sz="2000" dirty="0"/>
          </a:p>
          <a:p>
            <a:r>
              <a:rPr lang="it-IT" sz="2000" dirty="0">
                <a:sym typeface="Wingdings" panose="05000000000000000000" pitchFamily="2" charset="2"/>
              </a:rPr>
              <a:t> Chemical </a:t>
            </a:r>
            <a:r>
              <a:rPr lang="it-IT" sz="2000" dirty="0" err="1">
                <a:sym typeface="Wingdings" panose="05000000000000000000" pitchFamily="2" charset="2"/>
              </a:rPr>
              <a:t>analysis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could</a:t>
            </a:r>
            <a:r>
              <a:rPr lang="it-IT" sz="2000" dirty="0">
                <a:sym typeface="Wingdings" panose="05000000000000000000" pitchFamily="2" charset="2"/>
              </a:rPr>
              <a:t> be </a:t>
            </a:r>
            <a:r>
              <a:rPr lang="it-IT" sz="2000" dirty="0" err="1">
                <a:sym typeface="Wingdings" panose="05000000000000000000" pitchFamily="2" charset="2"/>
              </a:rPr>
              <a:t>useful</a:t>
            </a:r>
            <a:r>
              <a:rPr lang="it-IT" sz="2000" dirty="0">
                <a:sym typeface="Wingdings" panose="05000000000000000000" pitchFamily="2" charset="2"/>
              </a:rPr>
              <a:t> to </a:t>
            </a:r>
            <a:r>
              <a:rPr lang="it-IT" sz="2000" dirty="0" err="1">
                <a:sym typeface="Wingdings" panose="05000000000000000000" pitchFamily="2" charset="2"/>
              </a:rPr>
              <a:t>understand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this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issue</a:t>
            </a:r>
            <a:endParaRPr lang="it-IT" sz="2000" dirty="0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F73585C4-F2AF-970B-0CF0-872265E55572}"/>
              </a:ext>
            </a:extLst>
          </p:cNvPr>
          <p:cNvSpPr txBox="1"/>
          <p:nvPr/>
        </p:nvSpPr>
        <p:spPr>
          <a:xfrm>
            <a:off x="395536" y="836712"/>
            <a:ext cx="77878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Note </a:t>
            </a:r>
            <a:r>
              <a:rPr lang="it-IT" sz="2000" dirty="0" err="1"/>
              <a:t>that</a:t>
            </a:r>
            <a:r>
              <a:rPr lang="it-IT" sz="2000" dirty="0"/>
              <a:t> some (</a:t>
            </a:r>
            <a:r>
              <a:rPr lang="it-IT" sz="2000" dirty="0" err="1"/>
              <a:t>not</a:t>
            </a:r>
            <a:r>
              <a:rPr lang="it-IT" sz="2000" dirty="0"/>
              <a:t> ALL) of the detectors under test feature </a:t>
            </a:r>
            <a:r>
              <a:rPr lang="it-IT" sz="2000" dirty="0" err="1"/>
              <a:t>also</a:t>
            </a:r>
            <a:r>
              <a:rPr lang="it-IT" sz="2000" dirty="0"/>
              <a:t> an </a:t>
            </a:r>
            <a:r>
              <a:rPr lang="it-IT" sz="2000" dirty="0" err="1"/>
              <a:t>increase</a:t>
            </a:r>
            <a:r>
              <a:rPr lang="it-IT" sz="2000" dirty="0"/>
              <a:t> of the </a:t>
            </a:r>
            <a:r>
              <a:rPr lang="it-IT" sz="2000" dirty="0" err="1"/>
              <a:t>ohmic</a:t>
            </a:r>
            <a:r>
              <a:rPr lang="it-IT" sz="2000" dirty="0"/>
              <a:t> part of the </a:t>
            </a:r>
            <a:r>
              <a:rPr lang="it-IT" sz="2000" dirty="0" err="1"/>
              <a:t>current</a:t>
            </a:r>
            <a:r>
              <a:rPr lang="it-IT" sz="2000" dirty="0"/>
              <a:t> </a:t>
            </a:r>
            <a:r>
              <a:rPr lang="it-IT" sz="2000" dirty="0" err="1"/>
              <a:t>density</a:t>
            </a:r>
            <a:endParaRPr lang="it-IT" sz="2000" dirty="0"/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8B7AC913-3844-CE7D-7C0C-10567E98F04C}"/>
              </a:ext>
            </a:extLst>
          </p:cNvPr>
          <p:cNvSpPr txBox="1"/>
          <p:nvPr/>
        </p:nvSpPr>
        <p:spPr>
          <a:xfrm>
            <a:off x="7732019" y="4310516"/>
            <a:ext cx="1240853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dirty="0"/>
              <a:t>Source OFF</a:t>
            </a:r>
          </a:p>
        </p:txBody>
      </p:sp>
    </p:spTree>
    <p:extLst>
      <p:ext uri="{BB962C8B-B14F-4D97-AF65-F5344CB8AC3E}">
        <p14:creationId xmlns:p14="http://schemas.microsoft.com/office/powerpoint/2010/main" val="16571900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 descr="Immagine che contiene testo, linea, diagramma, schermata&#10;&#10;Descrizione generata automaticamente">
            <a:extLst>
              <a:ext uri="{FF2B5EF4-FFF2-40B4-BE49-F238E27FC236}">
                <a16:creationId xmlns:a16="http://schemas.microsoft.com/office/drawing/2014/main" id="{F96AC2D9-7523-DE48-AF3E-6ABB2C9C8E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519474"/>
            <a:ext cx="3312368" cy="3312368"/>
          </a:xfrm>
          <a:prstGeom prst="rect">
            <a:avLst/>
          </a:prstGeom>
        </p:spPr>
      </p:pic>
      <p:pic>
        <p:nvPicPr>
          <p:cNvPr id="7" name="Immagine 6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3545D00B-1F1C-76E7-C3D3-39E93713D1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99" y="3463841"/>
            <a:ext cx="3394159" cy="3394159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Efficiency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before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and after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irradiation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campaign</a:t>
            </a:r>
            <a:endParaRPr lang="it-IT" sz="36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651545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301B6FFA-A650-3454-18E3-F2C572641E26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18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8E839105-0034-0B0D-4380-5F9F88EEB8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0759" y="836712"/>
            <a:ext cx="2891721" cy="287387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C57D5628-DB7D-3FE8-FE25-5A914CF49B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432" y="843162"/>
            <a:ext cx="2891720" cy="287387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411F7741-4CB1-8256-9275-C52639CC99B7}"/>
              </a:ext>
            </a:extLst>
          </p:cNvPr>
          <p:cNvSpPr txBox="1"/>
          <p:nvPr/>
        </p:nvSpPr>
        <p:spPr>
          <a:xfrm>
            <a:off x="467544" y="908720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ALICE,</a:t>
            </a:r>
            <a:r>
              <a:rPr lang="it-IT" dirty="0"/>
              <a:t> </a:t>
            </a:r>
            <a:r>
              <a:rPr lang="it-IT" dirty="0" err="1"/>
              <a:t>comparison</a:t>
            </a:r>
            <a:r>
              <a:rPr lang="it-IT" dirty="0"/>
              <a:t> 2022 – 2023</a:t>
            </a:r>
          </a:p>
          <a:p>
            <a:r>
              <a:rPr lang="it-IT" dirty="0"/>
              <a:t>SOURCE OFF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C5768838-95B9-1E80-6B0A-2998537708E9}"/>
              </a:ext>
            </a:extLst>
          </p:cNvPr>
          <p:cNvSpPr txBox="1"/>
          <p:nvPr/>
        </p:nvSpPr>
        <p:spPr>
          <a:xfrm>
            <a:off x="4932040" y="1268760"/>
            <a:ext cx="543739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dirty="0"/>
              <a:t>STD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E120CFDD-FE12-FF64-0719-F4D6D07937F0}"/>
              </a:ext>
            </a:extLst>
          </p:cNvPr>
          <p:cNvSpPr txBox="1"/>
          <p:nvPr/>
        </p:nvSpPr>
        <p:spPr>
          <a:xfrm>
            <a:off x="7800641" y="1268760"/>
            <a:ext cx="684867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dirty="0"/>
              <a:t>ECO2</a:t>
            </a:r>
          </a:p>
        </p:txBody>
      </p:sp>
      <p:sp>
        <p:nvSpPr>
          <p:cNvPr id="15" name="Freccia a destra 14">
            <a:extLst>
              <a:ext uri="{FF2B5EF4-FFF2-40B4-BE49-F238E27FC236}">
                <a16:creationId xmlns:a16="http://schemas.microsoft.com/office/drawing/2014/main" id="{B03D43E2-12FC-F7EF-95EC-27923AD83873}"/>
              </a:ext>
            </a:extLst>
          </p:cNvPr>
          <p:cNvSpPr/>
          <p:nvPr/>
        </p:nvSpPr>
        <p:spPr>
          <a:xfrm rot="981388">
            <a:off x="2334096" y="1638092"/>
            <a:ext cx="1368152" cy="156453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reccia a destra 15">
            <a:extLst>
              <a:ext uri="{FF2B5EF4-FFF2-40B4-BE49-F238E27FC236}">
                <a16:creationId xmlns:a16="http://schemas.microsoft.com/office/drawing/2014/main" id="{B802E551-1269-5ADA-7BC6-45CEF102B1DC}"/>
              </a:ext>
            </a:extLst>
          </p:cNvPr>
          <p:cNvSpPr/>
          <p:nvPr/>
        </p:nvSpPr>
        <p:spPr>
          <a:xfrm rot="2000082">
            <a:off x="1673380" y="3557569"/>
            <a:ext cx="1368152" cy="156453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A4181B68-702F-D82A-FB3D-3F24DC7A114F}"/>
              </a:ext>
            </a:extLst>
          </p:cNvPr>
          <p:cNvSpPr txBox="1"/>
          <p:nvPr/>
        </p:nvSpPr>
        <p:spPr>
          <a:xfrm>
            <a:off x="389835" y="1916832"/>
            <a:ext cx="25202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CMS</a:t>
            </a:r>
            <a:r>
              <a:rPr lang="it-IT" dirty="0"/>
              <a:t> (double gap), </a:t>
            </a:r>
            <a:r>
              <a:rPr lang="it-IT" dirty="0" err="1"/>
              <a:t>comparison</a:t>
            </a:r>
            <a:r>
              <a:rPr lang="it-IT" dirty="0"/>
              <a:t> 2021 – 2023</a:t>
            </a:r>
          </a:p>
          <a:p>
            <a:r>
              <a:rPr lang="it-IT" dirty="0"/>
              <a:t>Chamber OFF in 2022 </a:t>
            </a:r>
            <a:r>
              <a:rPr lang="it-IT" dirty="0" err="1"/>
              <a:t>because</a:t>
            </a:r>
            <a:r>
              <a:rPr lang="it-IT" dirty="0"/>
              <a:t> of low </a:t>
            </a:r>
            <a:r>
              <a:rPr lang="it-IT" dirty="0" err="1"/>
              <a:t>voltage</a:t>
            </a:r>
            <a:r>
              <a:rPr lang="it-IT" dirty="0"/>
              <a:t> </a:t>
            </a:r>
            <a:r>
              <a:rPr lang="it-IT" dirty="0" err="1"/>
              <a:t>connector</a:t>
            </a:r>
            <a:endParaRPr lang="it-IT" dirty="0"/>
          </a:p>
        </p:txBody>
      </p:sp>
      <p:sp>
        <p:nvSpPr>
          <p:cNvPr id="18" name="Freccia a destra 17">
            <a:extLst>
              <a:ext uri="{FF2B5EF4-FFF2-40B4-BE49-F238E27FC236}">
                <a16:creationId xmlns:a16="http://schemas.microsoft.com/office/drawing/2014/main" id="{A7A77474-89BF-36BB-6746-34E81281E809}"/>
              </a:ext>
            </a:extLst>
          </p:cNvPr>
          <p:cNvSpPr/>
          <p:nvPr/>
        </p:nvSpPr>
        <p:spPr>
          <a:xfrm rot="1486562">
            <a:off x="1661548" y="3813583"/>
            <a:ext cx="3847256" cy="152852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5D87E61E-6636-15D4-8107-5D96D0470925}"/>
              </a:ext>
            </a:extLst>
          </p:cNvPr>
          <p:cNvSpPr txBox="1"/>
          <p:nvPr/>
        </p:nvSpPr>
        <p:spPr>
          <a:xfrm>
            <a:off x="377127" y="4906237"/>
            <a:ext cx="1365630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dirty="0"/>
              <a:t>SOURCE OFF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EF0BAA73-F51A-8226-2D2F-1706A036FB64}"/>
              </a:ext>
            </a:extLst>
          </p:cNvPr>
          <p:cNvSpPr txBox="1"/>
          <p:nvPr/>
        </p:nvSpPr>
        <p:spPr>
          <a:xfrm>
            <a:off x="7380312" y="5157192"/>
            <a:ext cx="1709763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SOURCE ON</a:t>
            </a:r>
          </a:p>
          <a:p>
            <a:pPr algn="ctr"/>
            <a:r>
              <a:rPr lang="it-IT" dirty="0"/>
              <a:t>≈ 0.7-1 kHz/cm</a:t>
            </a:r>
            <a:r>
              <a:rPr lang="it-IT" baseline="30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7647630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651545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E5880905-D1F4-0588-5597-5F92F2DC0F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836712"/>
            <a:ext cx="4807268" cy="3251094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-180528" y="-198848"/>
            <a:ext cx="9144000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Efficiency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before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and after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irradiation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campaign</a:t>
            </a:r>
            <a:endParaRPr lang="it-IT" sz="36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301B6FFA-A650-3454-18E3-F2C572641E26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19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B8314D3-0806-5158-4937-3E06FBE509DB}"/>
              </a:ext>
            </a:extLst>
          </p:cNvPr>
          <p:cNvSpPr txBox="1"/>
          <p:nvPr/>
        </p:nvSpPr>
        <p:spPr>
          <a:xfrm>
            <a:off x="323528" y="3933056"/>
            <a:ext cx="8147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Other</a:t>
            </a:r>
            <a:r>
              <a:rPr lang="it-IT" dirty="0"/>
              <a:t> </a:t>
            </a:r>
            <a:r>
              <a:rPr lang="it-IT" dirty="0" err="1"/>
              <a:t>efficiency</a:t>
            </a:r>
            <a:r>
              <a:rPr lang="it-IT" dirty="0"/>
              <a:t> </a:t>
            </a:r>
            <a:r>
              <a:rPr lang="it-IT" dirty="0" err="1"/>
              <a:t>curves</a:t>
            </a:r>
            <a:r>
              <a:rPr lang="it-IT" dirty="0"/>
              <a:t>, </a:t>
            </a:r>
            <a:r>
              <a:rPr lang="it-IT" dirty="0" err="1"/>
              <a:t>obtained</a:t>
            </a:r>
            <a:r>
              <a:rPr lang="it-IT" dirty="0"/>
              <a:t> with </a:t>
            </a:r>
            <a:r>
              <a:rPr lang="it-IT" dirty="0" err="1"/>
              <a:t>digitizers</a:t>
            </a:r>
            <a:r>
              <a:rPr lang="it-IT" dirty="0"/>
              <a:t>, are </a:t>
            </a:r>
            <a:r>
              <a:rPr lang="it-IT" dirty="0" err="1"/>
              <a:t>contained</a:t>
            </a:r>
            <a:r>
              <a:rPr lang="it-IT" dirty="0"/>
              <a:t> in the </a:t>
            </a:r>
            <a:r>
              <a:rPr lang="it-IT" dirty="0" err="1"/>
              <a:t>presentation</a:t>
            </a:r>
            <a:r>
              <a:rPr lang="it-IT" dirty="0"/>
              <a:t> by L. Quaglia, </a:t>
            </a:r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morning</a:t>
            </a:r>
            <a:r>
              <a:rPr lang="it-IT" dirty="0"/>
              <a:t>.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5E5CB47-4997-4538-B704-2AD29B68C8CA}"/>
              </a:ext>
            </a:extLst>
          </p:cNvPr>
          <p:cNvSpPr txBox="1"/>
          <p:nvPr/>
        </p:nvSpPr>
        <p:spPr>
          <a:xfrm>
            <a:off x="323528" y="4699633"/>
            <a:ext cx="867968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In general, for </a:t>
            </a:r>
            <a:r>
              <a:rPr lang="it-IT" sz="2000" dirty="0" err="1"/>
              <a:t>all</a:t>
            </a:r>
            <a:r>
              <a:rPr lang="it-IT" sz="2000" dirty="0"/>
              <a:t> detectors: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A </a:t>
            </a:r>
            <a:r>
              <a:rPr lang="it-IT" sz="2000" dirty="0">
                <a:solidFill>
                  <a:srgbClr val="FF0000"/>
                </a:solidFill>
              </a:rPr>
              <a:t>shift of the </a:t>
            </a:r>
            <a:r>
              <a:rPr lang="it-IT" sz="2000" dirty="0" err="1">
                <a:solidFill>
                  <a:srgbClr val="FF0000"/>
                </a:solidFill>
              </a:rPr>
              <a:t>efficiency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curves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/>
              <a:t>(</a:t>
            </a:r>
            <a:r>
              <a:rPr lang="it-IT" sz="2000" dirty="0" err="1"/>
              <a:t>few</a:t>
            </a:r>
            <a:r>
              <a:rPr lang="it-IT" sz="2000" dirty="0"/>
              <a:t> </a:t>
            </a:r>
            <a:r>
              <a:rPr lang="it-IT" sz="2000" dirty="0" err="1"/>
              <a:t>hundreds</a:t>
            </a:r>
            <a:r>
              <a:rPr lang="it-IT" sz="2000" dirty="0"/>
              <a:t> V) </a:t>
            </a:r>
            <a:r>
              <a:rPr lang="it-IT" sz="2000" dirty="0" err="1"/>
              <a:t>towards</a:t>
            </a:r>
            <a:r>
              <a:rPr lang="it-IT" sz="2000" dirty="0"/>
              <a:t> </a:t>
            </a:r>
            <a:r>
              <a:rPr lang="it-IT" sz="2000" dirty="0" err="1"/>
              <a:t>larger</a:t>
            </a:r>
            <a:r>
              <a:rPr lang="it-IT" sz="2000" dirty="0"/>
              <a:t> HV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observed</a:t>
            </a:r>
            <a:endParaRPr lang="it-IT" sz="2000" dirty="0"/>
          </a:p>
          <a:p>
            <a:r>
              <a:rPr lang="it-IT" sz="2000" dirty="0">
                <a:sym typeface="Wingdings" panose="05000000000000000000" pitchFamily="2" charset="2"/>
              </a:rPr>
              <a:t>         For ALL gas </a:t>
            </a:r>
            <a:r>
              <a:rPr lang="it-IT" sz="2000" dirty="0" err="1">
                <a:sym typeface="Wingdings" panose="05000000000000000000" pitchFamily="2" charset="2"/>
              </a:rPr>
              <a:t>mixtures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used</a:t>
            </a:r>
            <a:r>
              <a:rPr lang="it-IT" sz="2000" dirty="0">
                <a:sym typeface="Wingdings" panose="05000000000000000000" pitchFamily="2" charset="2"/>
              </a:rPr>
              <a:t> (so </a:t>
            </a:r>
            <a:r>
              <a:rPr lang="it-IT" sz="2000" dirty="0" err="1">
                <a:sym typeface="Wingdings" panose="05000000000000000000" pitchFamily="2" charset="2"/>
              </a:rPr>
              <a:t>not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directly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caused</a:t>
            </a:r>
            <a:r>
              <a:rPr lang="it-IT" sz="2000" dirty="0">
                <a:sym typeface="Wingdings" panose="05000000000000000000" pitchFamily="2" charset="2"/>
              </a:rPr>
              <a:t> by the gas)</a:t>
            </a:r>
          </a:p>
          <a:p>
            <a:pPr marL="800100" lvl="1" indent="-342900">
              <a:buFont typeface="Wingdings" panose="05000000000000000000" pitchFamily="2" charset="2"/>
              <a:buChar char="à"/>
            </a:pPr>
            <a:r>
              <a:rPr lang="it-IT" sz="2000" dirty="0" err="1">
                <a:sym typeface="Wingdings" panose="05000000000000000000" pitchFamily="2" charset="2"/>
              </a:rPr>
              <a:t>Smaller</a:t>
            </a:r>
            <a:r>
              <a:rPr lang="it-IT" sz="2000" dirty="0">
                <a:sym typeface="Wingdings" panose="05000000000000000000" pitchFamily="2" charset="2"/>
              </a:rPr>
              <a:t> for STD with </a:t>
            </a:r>
            <a:r>
              <a:rPr lang="it-IT" sz="2000" dirty="0" err="1">
                <a:sym typeface="Wingdings" panose="05000000000000000000" pitchFamily="2" charset="2"/>
              </a:rPr>
              <a:t>respect</a:t>
            </a:r>
            <a:r>
              <a:rPr lang="it-IT" sz="2000" dirty="0">
                <a:sym typeface="Wingdings" panose="05000000000000000000" pitchFamily="2" charset="2"/>
              </a:rPr>
              <a:t> to ECO2 and ECO3</a:t>
            </a:r>
            <a:endParaRPr lang="it-IT" sz="2000" dirty="0"/>
          </a:p>
          <a:p>
            <a:pPr marL="800100" lvl="1" indent="-342900">
              <a:buFont typeface="Wingdings" panose="05000000000000000000" pitchFamily="2" charset="2"/>
              <a:buChar char="à"/>
            </a:pPr>
            <a:r>
              <a:rPr lang="it-IT" sz="2000" dirty="0" err="1">
                <a:sym typeface="Wingdings" panose="05000000000000000000" pitchFamily="2" charset="2"/>
              </a:rPr>
              <a:t>Might</a:t>
            </a:r>
            <a:r>
              <a:rPr lang="it-IT" sz="2000" dirty="0">
                <a:sym typeface="Wingdings" panose="05000000000000000000" pitchFamily="2" charset="2"/>
              </a:rPr>
              <a:t> be </a:t>
            </a:r>
            <a:r>
              <a:rPr lang="it-IT" sz="2000" dirty="0" err="1">
                <a:sym typeface="Wingdings" panose="05000000000000000000" pitchFamily="2" charset="2"/>
              </a:rPr>
              <a:t>caused</a:t>
            </a:r>
            <a:r>
              <a:rPr lang="it-IT" sz="2000" dirty="0">
                <a:sym typeface="Wingdings" panose="05000000000000000000" pitchFamily="2" charset="2"/>
              </a:rPr>
              <a:t> by </a:t>
            </a:r>
            <a:r>
              <a:rPr lang="it-IT" sz="2000" dirty="0" err="1">
                <a:sym typeface="Wingdings" panose="05000000000000000000" pitchFamily="2" charset="2"/>
              </a:rPr>
              <a:t>changes</a:t>
            </a:r>
            <a:r>
              <a:rPr lang="it-IT" sz="2000" dirty="0">
                <a:sym typeface="Wingdings" panose="05000000000000000000" pitchFamily="2" charset="2"/>
              </a:rPr>
              <a:t> in the HPL </a:t>
            </a:r>
            <a:r>
              <a:rPr lang="it-IT" sz="2000" dirty="0" err="1">
                <a:sym typeface="Wingdings" panose="05000000000000000000" pitchFamily="2" charset="2"/>
              </a:rPr>
              <a:t>resistivity</a:t>
            </a:r>
            <a:r>
              <a:rPr lang="it-IT" sz="2000" dirty="0">
                <a:sym typeface="Wingdings" panose="05000000000000000000" pitchFamily="2" charset="2"/>
              </a:rPr>
              <a:t>?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>
                <a:solidFill>
                  <a:srgbClr val="FF0000"/>
                </a:solidFill>
                <a:sym typeface="Wingdings" panose="05000000000000000000" pitchFamily="2" charset="2"/>
              </a:rPr>
              <a:t>Plateau </a:t>
            </a:r>
            <a:r>
              <a:rPr lang="it-IT" sz="2000" dirty="0" err="1">
                <a:solidFill>
                  <a:srgbClr val="FF0000"/>
                </a:solidFill>
                <a:sym typeface="Wingdings" panose="05000000000000000000" pitchFamily="2" charset="2"/>
              </a:rPr>
              <a:t>efficiency</a:t>
            </a:r>
            <a:r>
              <a:rPr lang="it-IT" sz="20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it-IT" sz="2000" dirty="0" err="1">
                <a:solidFill>
                  <a:srgbClr val="FF0000"/>
                </a:solidFill>
                <a:sym typeface="Wingdings" panose="05000000000000000000" pitchFamily="2" charset="2"/>
              </a:rPr>
              <a:t>remains</a:t>
            </a:r>
            <a:r>
              <a:rPr lang="it-IT" sz="20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it-IT" sz="2000" dirty="0" err="1">
                <a:solidFill>
                  <a:srgbClr val="FF0000"/>
                </a:solidFill>
                <a:sym typeface="Wingdings" panose="05000000000000000000" pitchFamily="2" charset="2"/>
              </a:rPr>
              <a:t>approximately</a:t>
            </a:r>
            <a:r>
              <a:rPr lang="it-IT" sz="20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it-IT" sz="2000" dirty="0" err="1">
                <a:solidFill>
                  <a:srgbClr val="FF0000"/>
                </a:solidFill>
                <a:sym typeface="Wingdings" panose="05000000000000000000" pitchFamily="2" charset="2"/>
              </a:rPr>
              <a:t>stable</a:t>
            </a:r>
            <a:r>
              <a:rPr lang="it-IT" sz="2000" dirty="0">
                <a:sym typeface="Wingdings" panose="05000000000000000000" pitchFamily="2" charset="2"/>
              </a:rPr>
              <a:t> after the </a:t>
            </a:r>
            <a:r>
              <a:rPr lang="it-IT" sz="2000" dirty="0" err="1">
                <a:sym typeface="Wingdings" panose="05000000000000000000" pitchFamily="2" charset="2"/>
              </a:rPr>
              <a:t>irradiation</a:t>
            </a:r>
            <a:endParaRPr lang="it-IT" sz="2000" dirty="0">
              <a:sym typeface="Wingdings" panose="05000000000000000000" pitchFamily="2" charset="2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CEA2B62-C614-BFBA-81EA-81E7BD4002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9992" y="836712"/>
            <a:ext cx="4657193" cy="314960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7AE8D3F-15B7-533C-ADB2-A5D9143773F2}"/>
              </a:ext>
            </a:extLst>
          </p:cNvPr>
          <p:cNvSpPr txBox="1"/>
          <p:nvPr/>
        </p:nvSpPr>
        <p:spPr>
          <a:xfrm>
            <a:off x="3980331" y="1657473"/>
            <a:ext cx="1183337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dirty="0" err="1"/>
              <a:t>LHCb</a:t>
            </a:r>
            <a:r>
              <a:rPr lang="it-IT" dirty="0"/>
              <a:t>/</a:t>
            </a:r>
            <a:r>
              <a:rPr lang="it-IT" dirty="0" err="1"/>
              <a:t>SHiP</a:t>
            </a:r>
            <a:endParaRPr lang="it-IT" dirty="0"/>
          </a:p>
          <a:p>
            <a:pPr algn="ctr"/>
            <a:r>
              <a:rPr lang="it-IT" dirty="0"/>
              <a:t>2022-23</a:t>
            </a:r>
          </a:p>
        </p:txBody>
      </p:sp>
    </p:spTree>
    <p:extLst>
      <p:ext uri="{BB962C8B-B14F-4D97-AF65-F5344CB8AC3E}">
        <p14:creationId xmlns:p14="http://schemas.microsoft.com/office/powerpoint/2010/main" val="1525990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90264"/>
            <a:ext cx="9144000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problem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use of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Greenhous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gases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HEP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764704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51520" y="1052736"/>
            <a:ext cx="864096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sz="2000" dirty="0" err="1"/>
              <a:t>We</a:t>
            </a:r>
            <a:r>
              <a:rPr lang="it-IT" sz="2000" dirty="0"/>
              <a:t> </a:t>
            </a:r>
            <a:r>
              <a:rPr lang="it-IT" sz="2000" dirty="0" err="1"/>
              <a:t>need</a:t>
            </a:r>
            <a:r>
              <a:rPr lang="it-IT" sz="2000" dirty="0"/>
              <a:t> to </a:t>
            </a:r>
            <a:r>
              <a:rPr lang="it-IT" sz="2000" dirty="0" err="1"/>
              <a:t>replace</a:t>
            </a:r>
            <a:r>
              <a:rPr lang="it-IT" sz="2000" dirty="0"/>
              <a:t>: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000" dirty="0"/>
              <a:t>C</a:t>
            </a:r>
            <a:r>
              <a:rPr lang="it-IT" sz="2000" baseline="-25000" dirty="0"/>
              <a:t>2</a:t>
            </a:r>
            <a:r>
              <a:rPr lang="it-IT" sz="2000" dirty="0"/>
              <a:t>H</a:t>
            </a:r>
            <a:r>
              <a:rPr lang="it-IT" sz="2000" baseline="-25000" dirty="0"/>
              <a:t>2</a:t>
            </a:r>
            <a:r>
              <a:rPr lang="it-IT" sz="2000" dirty="0"/>
              <a:t>F</a:t>
            </a:r>
            <a:r>
              <a:rPr lang="it-IT" sz="2000" baseline="-25000" dirty="0"/>
              <a:t>4</a:t>
            </a:r>
            <a:r>
              <a:rPr lang="it-IT" sz="2000" dirty="0"/>
              <a:t> = R134a = TFE </a:t>
            </a:r>
            <a:r>
              <a:rPr lang="it-IT" sz="2000" dirty="0" err="1"/>
              <a:t>mainly</a:t>
            </a:r>
            <a:r>
              <a:rPr lang="it-IT" sz="2000" dirty="0"/>
              <a:t> </a:t>
            </a:r>
            <a:r>
              <a:rPr lang="it-IT" sz="2000" dirty="0" err="1"/>
              <a:t>used</a:t>
            </a:r>
            <a:r>
              <a:rPr lang="it-IT" sz="2000" dirty="0"/>
              <a:t> in </a:t>
            </a:r>
            <a:r>
              <a:rPr lang="it-IT" sz="2000" dirty="0" err="1"/>
              <a:t>RPCs</a:t>
            </a:r>
            <a:endParaRPr lang="it-IT" sz="2000" dirty="0"/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000" dirty="0"/>
              <a:t>SF</a:t>
            </a:r>
            <a:r>
              <a:rPr lang="it-IT" sz="2000" baseline="-25000" dirty="0"/>
              <a:t>6</a:t>
            </a:r>
            <a:r>
              <a:rPr lang="it-IT" sz="2000" dirty="0"/>
              <a:t> </a:t>
            </a:r>
            <a:r>
              <a:rPr lang="it-IT" sz="2000" dirty="0" err="1"/>
              <a:t>mainly</a:t>
            </a:r>
            <a:r>
              <a:rPr lang="it-IT" sz="2000" dirty="0"/>
              <a:t> </a:t>
            </a:r>
            <a:r>
              <a:rPr lang="it-IT" sz="2000" dirty="0" err="1"/>
              <a:t>used</a:t>
            </a:r>
            <a:r>
              <a:rPr lang="it-IT" sz="2000" dirty="0"/>
              <a:t> in </a:t>
            </a:r>
            <a:r>
              <a:rPr lang="it-IT" sz="2000" dirty="0" err="1"/>
              <a:t>RPCs</a:t>
            </a:r>
            <a:endParaRPr lang="it-IT" sz="2000" dirty="0"/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000" dirty="0"/>
              <a:t>CF</a:t>
            </a:r>
            <a:r>
              <a:rPr lang="it-IT" sz="2000" baseline="-25000" dirty="0"/>
              <a:t>4 </a:t>
            </a:r>
            <a:r>
              <a:rPr lang="it-IT" sz="2000" dirty="0" err="1"/>
              <a:t>used</a:t>
            </a:r>
            <a:r>
              <a:rPr lang="it-IT" sz="2000" dirty="0"/>
              <a:t> in </a:t>
            </a:r>
            <a:r>
              <a:rPr lang="it-IT" sz="2000" dirty="0" err="1"/>
              <a:t>CSCs</a:t>
            </a:r>
            <a:r>
              <a:rPr lang="it-IT" sz="2000" dirty="0"/>
              <a:t>, </a:t>
            </a:r>
            <a:r>
              <a:rPr lang="it-IT" sz="2000" dirty="0" err="1"/>
              <a:t>GEMs</a:t>
            </a:r>
            <a:r>
              <a:rPr lang="it-IT" sz="2000" dirty="0"/>
              <a:t>, RICH, etc.</a:t>
            </a:r>
          </a:p>
          <a:p>
            <a:pPr>
              <a:spcAft>
                <a:spcPts val="600"/>
              </a:spcAft>
            </a:pPr>
            <a:r>
              <a:rPr lang="it-IT" sz="2000" dirty="0"/>
              <a:t>with more </a:t>
            </a:r>
            <a:r>
              <a:rPr lang="it-IT" sz="2000" dirty="0" err="1"/>
              <a:t>ecological</a:t>
            </a:r>
            <a:r>
              <a:rPr lang="it-IT" sz="2000" dirty="0"/>
              <a:t> </a:t>
            </a:r>
            <a:r>
              <a:rPr lang="it-IT" sz="2000" dirty="0" err="1"/>
              <a:t>gases</a:t>
            </a:r>
            <a:r>
              <a:rPr lang="it-IT" sz="2000" dirty="0"/>
              <a:t>, </a:t>
            </a:r>
            <a:r>
              <a:rPr lang="it-IT" sz="2000" dirty="0" err="1"/>
              <a:t>namely</a:t>
            </a:r>
            <a:r>
              <a:rPr lang="it-IT" sz="2000" dirty="0"/>
              <a:t> with a </a:t>
            </a:r>
            <a:r>
              <a:rPr lang="it-IT" sz="2000" dirty="0" err="1"/>
              <a:t>much</a:t>
            </a:r>
            <a:r>
              <a:rPr lang="it-IT" sz="2000" dirty="0"/>
              <a:t> </a:t>
            </a:r>
            <a:r>
              <a:rPr lang="it-IT" sz="2000" dirty="0" err="1"/>
              <a:t>lower</a:t>
            </a:r>
            <a:r>
              <a:rPr lang="it-IT" sz="2000" dirty="0"/>
              <a:t> </a:t>
            </a:r>
            <a:r>
              <a:rPr lang="it-IT" sz="2000" dirty="0">
                <a:solidFill>
                  <a:srgbClr val="0070C0"/>
                </a:solidFill>
              </a:rPr>
              <a:t>Global Warming </a:t>
            </a:r>
            <a:r>
              <a:rPr lang="it-IT" sz="2000" dirty="0" err="1">
                <a:solidFill>
                  <a:srgbClr val="0070C0"/>
                </a:solidFill>
              </a:rPr>
              <a:t>Potential</a:t>
            </a:r>
            <a:r>
              <a:rPr lang="it-IT" sz="2000" dirty="0"/>
              <a:t>.</a:t>
            </a:r>
          </a:p>
          <a:p>
            <a:r>
              <a:rPr lang="it-IT" sz="2000" dirty="0" err="1"/>
              <a:t>Difficult</a:t>
            </a:r>
            <a:r>
              <a:rPr lang="it-IT" sz="2000" dirty="0"/>
              <a:t> </a:t>
            </a:r>
            <a:r>
              <a:rPr lang="it-IT" sz="2000" dirty="0" err="1"/>
              <a:t>problem</a:t>
            </a:r>
            <a:r>
              <a:rPr lang="it-IT" sz="2000" dirty="0"/>
              <a:t>: </a:t>
            </a:r>
            <a:r>
              <a:rPr lang="it-IT" sz="2000" dirty="0" err="1"/>
              <a:t>gases</a:t>
            </a:r>
            <a:r>
              <a:rPr lang="it-IT" sz="2000" dirty="0"/>
              <a:t> are </a:t>
            </a:r>
            <a:r>
              <a:rPr lang="it-IT" sz="2000" u="sng" dirty="0">
                <a:solidFill>
                  <a:srgbClr val="FF0000"/>
                </a:solidFill>
              </a:rPr>
              <a:t>the core of gas-</a:t>
            </a:r>
            <a:r>
              <a:rPr lang="it-IT" sz="2000" u="sng" dirty="0" err="1">
                <a:solidFill>
                  <a:srgbClr val="FF0000"/>
                </a:solidFill>
              </a:rPr>
              <a:t>filled</a:t>
            </a:r>
            <a:r>
              <a:rPr lang="it-IT" sz="2000" u="sng" dirty="0">
                <a:solidFill>
                  <a:srgbClr val="FF0000"/>
                </a:solidFill>
              </a:rPr>
              <a:t> detectors</a:t>
            </a:r>
            <a:r>
              <a:rPr lang="it-IT" sz="2000" dirty="0"/>
              <a:t>.</a:t>
            </a:r>
          </a:p>
          <a:p>
            <a:r>
              <a:rPr lang="it-IT" sz="2000" dirty="0" err="1"/>
              <a:t>We</a:t>
            </a:r>
            <a:r>
              <a:rPr lang="it-IT" sz="2000" dirty="0"/>
              <a:t> </a:t>
            </a:r>
            <a:r>
              <a:rPr lang="it-IT" sz="2000" dirty="0" err="1"/>
              <a:t>also</a:t>
            </a:r>
            <a:r>
              <a:rPr lang="it-IT" sz="2000" dirty="0"/>
              <a:t> </a:t>
            </a:r>
            <a:r>
              <a:rPr lang="it-IT" sz="2000" dirty="0" err="1"/>
              <a:t>need</a:t>
            </a:r>
            <a:r>
              <a:rPr lang="it-IT" sz="2000" dirty="0"/>
              <a:t>:</a:t>
            </a:r>
          </a:p>
          <a:p>
            <a:pPr lvl="1">
              <a:buFontTx/>
              <a:buChar char="-"/>
            </a:pPr>
            <a:r>
              <a:rPr lang="it-IT" sz="2000" dirty="0"/>
              <a:t> to </a:t>
            </a:r>
            <a:r>
              <a:rPr lang="it-IT" sz="2000" dirty="0" err="1"/>
              <a:t>get</a:t>
            </a:r>
            <a:r>
              <a:rPr lang="it-IT" sz="2000" dirty="0"/>
              <a:t> the </a:t>
            </a:r>
            <a:r>
              <a:rPr lang="it-IT" sz="2000" dirty="0" err="1"/>
              <a:t>same</a:t>
            </a:r>
            <a:r>
              <a:rPr lang="it-IT" sz="2000" dirty="0"/>
              <a:t> performance</a:t>
            </a:r>
          </a:p>
          <a:p>
            <a:pPr lvl="1">
              <a:buFontTx/>
              <a:buChar char="-"/>
            </a:pPr>
            <a:r>
              <a:rPr lang="it-IT" sz="2000" dirty="0"/>
              <a:t> </a:t>
            </a:r>
            <a:r>
              <a:rPr lang="it-IT" sz="2000" dirty="0" err="1"/>
              <a:t>not</a:t>
            </a:r>
            <a:r>
              <a:rPr lang="it-IT" sz="2000" dirty="0"/>
              <a:t> to </a:t>
            </a:r>
            <a:r>
              <a:rPr lang="it-IT" sz="2000" dirty="0" err="1"/>
              <a:t>change</a:t>
            </a:r>
            <a:r>
              <a:rPr lang="it-IT" sz="2000" dirty="0"/>
              <a:t> the </a:t>
            </a:r>
            <a:r>
              <a:rPr lang="it-IT" sz="2000" dirty="0" err="1"/>
              <a:t>electronics</a:t>
            </a:r>
            <a:r>
              <a:rPr lang="it-IT" sz="2000" dirty="0"/>
              <a:t> and HV (for </a:t>
            </a:r>
            <a:r>
              <a:rPr lang="it-IT" sz="2000" dirty="0" err="1"/>
              <a:t>existing</a:t>
            </a:r>
            <a:r>
              <a:rPr lang="it-IT" sz="2000" dirty="0"/>
              <a:t> systems)</a:t>
            </a:r>
          </a:p>
        </p:txBody>
      </p:sp>
      <p:sp>
        <p:nvSpPr>
          <p:cNvPr id="7170" name="AutoShape 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2" name="AutoShape 4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4" name="AutoShape 6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6" name="AutoShape 8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8" name="AutoShape 10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0" name="AutoShape 1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3" name="AutoShape 15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5" name="AutoShape 17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1F7C2FE-247A-D757-0FDB-EC80B626244D}"/>
              </a:ext>
            </a:extLst>
          </p:cNvPr>
          <p:cNvSpPr txBox="1"/>
          <p:nvPr/>
        </p:nvSpPr>
        <p:spPr>
          <a:xfrm>
            <a:off x="456959" y="5601434"/>
            <a:ext cx="4043033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t-IT" sz="2000" dirty="0"/>
              <a:t>Of </a:t>
            </a:r>
            <a:r>
              <a:rPr lang="it-IT" sz="2000" dirty="0" err="1"/>
              <a:t>course</a:t>
            </a:r>
            <a:r>
              <a:rPr lang="it-IT" sz="2000" dirty="0"/>
              <a:t> </a:t>
            </a:r>
            <a:r>
              <a:rPr lang="it-IT" sz="2000" dirty="0" err="1"/>
              <a:t>we</a:t>
            </a:r>
            <a:r>
              <a:rPr lang="it-IT" sz="2000" dirty="0"/>
              <a:t> can </a:t>
            </a:r>
            <a:r>
              <a:rPr lang="it-IT" sz="2000" dirty="0" err="1"/>
              <a:t>also</a:t>
            </a:r>
            <a:r>
              <a:rPr lang="it-IT" sz="2000" dirty="0"/>
              <a:t> re-circulate </a:t>
            </a:r>
          </a:p>
          <a:p>
            <a:r>
              <a:rPr lang="it-IT" sz="2000" dirty="0"/>
              <a:t>the </a:t>
            </a:r>
            <a:r>
              <a:rPr lang="it-IT" sz="2000" dirty="0" err="1"/>
              <a:t>gases</a:t>
            </a:r>
            <a:r>
              <a:rPr lang="it-IT" sz="2000" dirty="0"/>
              <a:t>  </a:t>
            </a:r>
            <a:r>
              <a:rPr lang="it-IT" sz="2000" dirty="0" err="1"/>
              <a:t>used</a:t>
            </a:r>
            <a:r>
              <a:rPr lang="it-IT" sz="2000" dirty="0"/>
              <a:t>, after </a:t>
            </a:r>
            <a:r>
              <a:rPr lang="it-IT" sz="2000" dirty="0" err="1"/>
              <a:t>purifying</a:t>
            </a:r>
            <a:r>
              <a:rPr lang="it-IT" sz="2000" dirty="0"/>
              <a:t> </a:t>
            </a:r>
            <a:r>
              <a:rPr lang="it-IT" sz="2000" dirty="0" err="1"/>
              <a:t>them</a:t>
            </a:r>
            <a:endParaRPr lang="it-IT" sz="2000" dirty="0">
              <a:solidFill>
                <a:srgbClr val="FF0000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82213AA-5DBF-7F03-3920-D7AB07D21BCF}"/>
              </a:ext>
            </a:extLst>
          </p:cNvPr>
          <p:cNvSpPr txBox="1"/>
          <p:nvPr/>
        </p:nvSpPr>
        <p:spPr>
          <a:xfrm>
            <a:off x="219643" y="4158036"/>
            <a:ext cx="83275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HEP </a:t>
            </a:r>
            <a:r>
              <a:rPr lang="it-IT" sz="2000" dirty="0" err="1"/>
              <a:t>experiments</a:t>
            </a:r>
            <a:r>
              <a:rPr lang="it-IT" sz="2000" dirty="0"/>
              <a:t>, </a:t>
            </a:r>
            <a:r>
              <a:rPr lang="it-IT" sz="2000" dirty="0" err="1"/>
              <a:t>present</a:t>
            </a:r>
            <a:r>
              <a:rPr lang="it-IT" sz="2000" dirty="0"/>
              <a:t> and future, last </a:t>
            </a:r>
            <a:r>
              <a:rPr lang="it-IT" sz="2000" dirty="0" err="1"/>
              <a:t>several</a:t>
            </a:r>
            <a:r>
              <a:rPr lang="it-IT" sz="2000" dirty="0"/>
              <a:t> (</a:t>
            </a:r>
            <a:r>
              <a:rPr lang="it-IT" sz="2000" dirty="0" err="1"/>
              <a:t>dozens</a:t>
            </a:r>
            <a:r>
              <a:rPr lang="it-IT" sz="2000" dirty="0"/>
              <a:t>) of </a:t>
            </a:r>
            <a:r>
              <a:rPr lang="it-IT" sz="2000" dirty="0" err="1"/>
              <a:t>year</a:t>
            </a:r>
            <a:endParaRPr lang="it-IT" sz="2000" dirty="0"/>
          </a:p>
          <a:p>
            <a:r>
              <a:rPr lang="it-IT" sz="2000" dirty="0">
                <a:sym typeface="Wingdings" panose="05000000000000000000" pitchFamily="2" charset="2"/>
              </a:rPr>
              <a:t>       </a:t>
            </a:r>
            <a:r>
              <a:rPr lang="it-IT" sz="2000" dirty="0"/>
              <a:t>A good performance must be </a:t>
            </a:r>
            <a:r>
              <a:rPr lang="it-IT" sz="2000" dirty="0" err="1"/>
              <a:t>mantained</a:t>
            </a:r>
            <a:r>
              <a:rPr lang="it-IT" sz="2000" dirty="0"/>
              <a:t> for an </a:t>
            </a:r>
            <a:r>
              <a:rPr lang="it-IT" sz="2000" dirty="0" err="1"/>
              <a:t>adequate</a:t>
            </a:r>
            <a:r>
              <a:rPr lang="it-IT" sz="2000" dirty="0"/>
              <a:t> </a:t>
            </a:r>
            <a:r>
              <a:rPr lang="it-IT" sz="2000" dirty="0" err="1"/>
              <a:t>period</a:t>
            </a:r>
            <a:r>
              <a:rPr lang="it-IT" sz="2000" dirty="0"/>
              <a:t> of time</a:t>
            </a:r>
          </a:p>
          <a:p>
            <a:r>
              <a:rPr lang="it-IT" sz="2000" dirty="0">
                <a:sym typeface="Wingdings" panose="05000000000000000000" pitchFamily="2" charset="2"/>
              </a:rPr>
              <a:t>       </a:t>
            </a:r>
            <a:r>
              <a:rPr lang="it-IT" sz="2000" u="sng" dirty="0">
                <a:sym typeface="Wingdings" panose="05000000000000000000" pitchFamily="2" charset="2"/>
              </a:rPr>
              <a:t> </a:t>
            </a:r>
            <a:r>
              <a:rPr lang="it-IT" sz="2000" u="sng" dirty="0">
                <a:solidFill>
                  <a:srgbClr val="FF0000"/>
                </a:solidFill>
              </a:rPr>
              <a:t>Aging </a:t>
            </a:r>
            <a:r>
              <a:rPr lang="it-IT" sz="2000" u="sng" dirty="0" err="1">
                <a:solidFill>
                  <a:srgbClr val="FF0000"/>
                </a:solidFill>
              </a:rPr>
              <a:t>tests</a:t>
            </a:r>
            <a:r>
              <a:rPr lang="it-IT" sz="2000" u="sng" dirty="0">
                <a:solidFill>
                  <a:srgbClr val="FF0000"/>
                </a:solidFill>
              </a:rPr>
              <a:t> are </a:t>
            </a:r>
            <a:r>
              <a:rPr lang="it-IT" sz="2000" u="sng" dirty="0" err="1">
                <a:solidFill>
                  <a:srgbClr val="FF0000"/>
                </a:solidFill>
              </a:rPr>
              <a:t>needed</a:t>
            </a:r>
            <a:r>
              <a:rPr lang="it-IT" sz="2000" u="sng" dirty="0">
                <a:solidFill>
                  <a:srgbClr val="FF0000"/>
                </a:solidFill>
              </a:rPr>
              <a:t> </a:t>
            </a:r>
            <a:r>
              <a:rPr lang="it-IT" sz="2000" u="sng" dirty="0" err="1">
                <a:solidFill>
                  <a:srgbClr val="FF0000"/>
                </a:solidFill>
              </a:rPr>
              <a:t>as</a:t>
            </a:r>
            <a:r>
              <a:rPr lang="it-IT" sz="2000" u="sng" dirty="0">
                <a:solidFill>
                  <a:srgbClr val="FF0000"/>
                </a:solidFill>
              </a:rPr>
              <a:t> </a:t>
            </a:r>
            <a:r>
              <a:rPr lang="it-IT" sz="2000" u="sng" dirty="0" err="1">
                <a:solidFill>
                  <a:srgbClr val="FF0000"/>
                </a:solidFill>
              </a:rPr>
              <a:t>well</a:t>
            </a:r>
            <a:r>
              <a:rPr lang="it-IT" sz="2000" u="sng" dirty="0"/>
              <a:t>.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308CE423-B828-0905-6BC0-2265138BADB8}"/>
              </a:ext>
            </a:extLst>
          </p:cNvPr>
          <p:cNvSpPr/>
          <p:nvPr/>
        </p:nvSpPr>
        <p:spPr>
          <a:xfrm>
            <a:off x="2303176" y="2069992"/>
            <a:ext cx="2376264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D627B696-9ABB-458C-05F5-7F4BBCE0760B}"/>
              </a:ext>
            </a:extLst>
          </p:cNvPr>
          <p:cNvSpPr txBox="1"/>
          <p:nvPr/>
        </p:nvSpPr>
        <p:spPr>
          <a:xfrm>
            <a:off x="6732240" y="1065510"/>
            <a:ext cx="2195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It’s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a </a:t>
            </a:r>
            <a:r>
              <a:rPr lang="it-IT" dirty="0" err="1"/>
              <a:t>problem</a:t>
            </a:r>
            <a:r>
              <a:rPr lang="it-IT" dirty="0"/>
              <a:t> </a:t>
            </a:r>
            <a:r>
              <a:rPr lang="it-IT" dirty="0" err="1"/>
              <a:t>concerning</a:t>
            </a:r>
            <a:r>
              <a:rPr lang="it-IT" dirty="0"/>
              <a:t> just the RPC community</a:t>
            </a:r>
          </a:p>
        </p:txBody>
      </p:sp>
      <p:sp>
        <p:nvSpPr>
          <p:cNvPr id="9" name="Freccia a destra 8">
            <a:extLst>
              <a:ext uri="{FF2B5EF4-FFF2-40B4-BE49-F238E27FC236}">
                <a16:creationId xmlns:a16="http://schemas.microsoft.com/office/drawing/2014/main" id="{3200E768-8528-7689-53B2-8223EC893CB9}"/>
              </a:ext>
            </a:extLst>
          </p:cNvPr>
          <p:cNvSpPr/>
          <p:nvPr/>
        </p:nvSpPr>
        <p:spPr>
          <a:xfrm rot="19918842">
            <a:off x="5232641" y="1706707"/>
            <a:ext cx="1611329" cy="232920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1" name="Immagine 10" descr="Immagine che contiene simbolo, logo, verde, Carattere&#10;&#10;Descrizione generata automaticamente">
            <a:extLst>
              <a:ext uri="{FF2B5EF4-FFF2-40B4-BE49-F238E27FC236}">
                <a16:creationId xmlns:a16="http://schemas.microsoft.com/office/drawing/2014/main" id="{F94CB64C-EF14-4416-64A6-511172C86C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5173699"/>
            <a:ext cx="1346055" cy="1346055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D4C39E01-F30A-825A-F530-CE423778CD0C}"/>
              </a:ext>
            </a:extLst>
          </p:cNvPr>
          <p:cNvSpPr txBox="1"/>
          <p:nvPr/>
        </p:nvSpPr>
        <p:spPr>
          <a:xfrm>
            <a:off x="6506505" y="5770711"/>
            <a:ext cx="2036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See talk by R. Guida</a:t>
            </a:r>
          </a:p>
        </p:txBody>
      </p:sp>
      <p:sp>
        <p:nvSpPr>
          <p:cNvPr id="15" name="Freccia a destra 14">
            <a:extLst>
              <a:ext uri="{FF2B5EF4-FFF2-40B4-BE49-F238E27FC236}">
                <a16:creationId xmlns:a16="http://schemas.microsoft.com/office/drawing/2014/main" id="{BD6380BF-0770-AA13-E06C-AF78B1698425}"/>
              </a:ext>
            </a:extLst>
          </p:cNvPr>
          <p:cNvSpPr/>
          <p:nvPr/>
        </p:nvSpPr>
        <p:spPr>
          <a:xfrm>
            <a:off x="5806324" y="5868437"/>
            <a:ext cx="700182" cy="224859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4423C59A-B241-36D6-0D99-ADD5790886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992" y="1791239"/>
            <a:ext cx="4464496" cy="3365953"/>
          </a:xfrm>
          <a:prstGeom prst="rect">
            <a:avLst/>
          </a:prstGeom>
        </p:spPr>
      </p:pic>
      <p:pic>
        <p:nvPicPr>
          <p:cNvPr id="4" name="Immagine 3" descr="Immagine che contiene testo, schermata, linea, Carattere&#10;&#10;Descrizione generata automaticamente">
            <a:extLst>
              <a:ext uri="{FF2B5EF4-FFF2-40B4-BE49-F238E27FC236}">
                <a16:creationId xmlns:a16="http://schemas.microsoft.com/office/drawing/2014/main" id="{977C25CE-A6F8-363A-5D11-D4AAF3B5EB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12776"/>
            <a:ext cx="4032448" cy="4032448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Plateau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efficiency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before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and after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irradiation</a:t>
            </a:r>
            <a:endParaRPr lang="it-IT" sz="36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651545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301B6FFA-A650-3454-18E3-F2C572641E26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20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083A806-AE16-A998-3F06-CA75E4AEC552}"/>
              </a:ext>
            </a:extLst>
          </p:cNvPr>
          <p:cNvSpPr txBox="1"/>
          <p:nvPr/>
        </p:nvSpPr>
        <p:spPr>
          <a:xfrm>
            <a:off x="5394212" y="908720"/>
            <a:ext cx="3354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t-IT" sz="2000" dirty="0" err="1"/>
              <a:t>Comparison</a:t>
            </a:r>
            <a:r>
              <a:rPr lang="it-IT" sz="2000" dirty="0"/>
              <a:t> 2022-2023 data</a:t>
            </a:r>
          </a:p>
          <a:p>
            <a:pPr algn="r"/>
            <a:r>
              <a:rPr lang="it-IT" sz="2000" dirty="0"/>
              <a:t>(2024 data </a:t>
            </a:r>
            <a:r>
              <a:rPr lang="it-IT" sz="2000" dirty="0" err="1"/>
              <a:t>still</a:t>
            </a:r>
            <a:r>
              <a:rPr lang="it-IT" sz="2000" dirty="0"/>
              <a:t> under </a:t>
            </a:r>
            <a:r>
              <a:rPr lang="it-IT" sz="2000" dirty="0" err="1"/>
              <a:t>analysis</a:t>
            </a:r>
            <a:r>
              <a:rPr lang="it-IT" sz="2000" dirty="0"/>
              <a:t>)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6ADE777-F427-3048-2431-1DFDDE683A6A}"/>
              </a:ext>
            </a:extLst>
          </p:cNvPr>
          <p:cNvSpPr txBox="1"/>
          <p:nvPr/>
        </p:nvSpPr>
        <p:spPr>
          <a:xfrm>
            <a:off x="3498160" y="2132856"/>
            <a:ext cx="708848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ALICE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553EA6AC-2844-EA77-07CA-21E284EFAB5B}"/>
              </a:ext>
            </a:extLst>
          </p:cNvPr>
          <p:cNvSpPr txBox="1"/>
          <p:nvPr/>
        </p:nvSpPr>
        <p:spPr>
          <a:xfrm>
            <a:off x="6147032" y="4130792"/>
            <a:ext cx="1772814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LHCb</a:t>
            </a:r>
            <a:r>
              <a:rPr lang="it-IT" dirty="0"/>
              <a:t>/</a:t>
            </a:r>
            <a:r>
              <a:rPr lang="it-IT" dirty="0" err="1"/>
              <a:t>SHiP</a:t>
            </a:r>
            <a:r>
              <a:rPr lang="it-IT" dirty="0"/>
              <a:t> RPC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496157-8BEF-CC71-C5DD-6B60EABDCB9A}"/>
              </a:ext>
            </a:extLst>
          </p:cNvPr>
          <p:cNvSpPr txBox="1"/>
          <p:nvPr/>
        </p:nvSpPr>
        <p:spPr>
          <a:xfrm>
            <a:off x="251521" y="5445224"/>
            <a:ext cx="85686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dirty="0"/>
              <a:t>The </a:t>
            </a:r>
            <a:r>
              <a:rPr lang="it-IT" sz="2000" dirty="0" err="1"/>
              <a:t>usual</a:t>
            </a:r>
            <a:r>
              <a:rPr lang="it-IT" sz="2000" dirty="0"/>
              <a:t> </a:t>
            </a:r>
            <a:r>
              <a:rPr lang="it-IT" sz="2000" dirty="0" err="1"/>
              <a:t>decrease</a:t>
            </a:r>
            <a:r>
              <a:rPr lang="it-IT" sz="2000" dirty="0"/>
              <a:t> of plateau </a:t>
            </a:r>
            <a:r>
              <a:rPr lang="it-IT" sz="2000" dirty="0" err="1"/>
              <a:t>efficiency</a:t>
            </a:r>
            <a:r>
              <a:rPr lang="it-IT" sz="2000" dirty="0"/>
              <a:t> with rate (or dose)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observed</a:t>
            </a:r>
            <a:r>
              <a:rPr lang="it-IT" sz="2000" dirty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dirty="0" err="1"/>
              <a:t>Nevertheless</a:t>
            </a:r>
            <a:r>
              <a:rPr lang="it-IT" sz="2000" dirty="0"/>
              <a:t>, </a:t>
            </a:r>
            <a:r>
              <a:rPr lang="it-IT" sz="2000" dirty="0" err="1"/>
              <a:t>there</a:t>
            </a:r>
            <a:r>
              <a:rPr lang="it-IT" sz="2000" dirty="0"/>
              <a:t> </a:t>
            </a:r>
            <a:r>
              <a:rPr lang="it-IT" sz="2000" dirty="0" err="1"/>
              <a:t>seems</a:t>
            </a:r>
            <a:r>
              <a:rPr lang="it-IT" sz="2000" dirty="0"/>
              <a:t> </a:t>
            </a:r>
            <a:r>
              <a:rPr lang="it-IT" sz="2000" dirty="0">
                <a:solidFill>
                  <a:srgbClr val="FF0000"/>
                </a:solidFill>
              </a:rPr>
              <a:t>NOT to be </a:t>
            </a:r>
            <a:r>
              <a:rPr lang="it-IT" sz="2000" dirty="0" err="1">
                <a:solidFill>
                  <a:srgbClr val="FF0000"/>
                </a:solidFill>
              </a:rPr>
              <a:t>any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efficiency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degradation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/>
              <a:t>in the time </a:t>
            </a:r>
            <a:r>
              <a:rPr lang="it-IT" sz="2000" dirty="0" err="1"/>
              <a:t>lapse</a:t>
            </a:r>
            <a:r>
              <a:rPr lang="it-IT" sz="2000" dirty="0"/>
              <a:t> 2022-23</a:t>
            </a:r>
          </a:p>
        </p:txBody>
      </p:sp>
    </p:spTree>
    <p:extLst>
      <p:ext uri="{BB962C8B-B14F-4D97-AF65-F5344CB8AC3E}">
        <p14:creationId xmlns:p14="http://schemas.microsoft.com/office/powerpoint/2010/main" val="32403005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Shift of the WP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before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and after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irradiation</a:t>
            </a:r>
            <a:endParaRPr lang="it-IT" sz="36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651545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301B6FFA-A650-3454-18E3-F2C572641E26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21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C9ECC126-CA7C-DB2D-807A-BF6A401D8C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24" b="-733"/>
          <a:stretch/>
        </p:blipFill>
        <p:spPr>
          <a:xfrm>
            <a:off x="4207008" y="1628800"/>
            <a:ext cx="4973504" cy="3456384"/>
          </a:xfrm>
          <a:prstGeom prst="rect">
            <a:avLst/>
          </a:prstGeom>
        </p:spPr>
      </p:pic>
      <p:pic>
        <p:nvPicPr>
          <p:cNvPr id="9" name="Immagine 8" descr="Immagine che contiene testo, diagramma, linea, schermata&#10;&#10;Descrizione generata automaticamente">
            <a:extLst>
              <a:ext uri="{FF2B5EF4-FFF2-40B4-BE49-F238E27FC236}">
                <a16:creationId xmlns:a16="http://schemas.microsoft.com/office/drawing/2014/main" id="{80F9A3DA-47E7-E7FE-6CEC-2434E3194D2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46448"/>
            <a:ext cx="4149080" cy="414908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083A806-AE16-A998-3F06-CA75E4AEC552}"/>
              </a:ext>
            </a:extLst>
          </p:cNvPr>
          <p:cNvSpPr txBox="1"/>
          <p:nvPr/>
        </p:nvSpPr>
        <p:spPr>
          <a:xfrm>
            <a:off x="5394212" y="908720"/>
            <a:ext cx="3354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t-IT" sz="2000" dirty="0" err="1"/>
              <a:t>Comparison</a:t>
            </a:r>
            <a:r>
              <a:rPr lang="it-IT" sz="2000" dirty="0"/>
              <a:t> 2022-2023 data</a:t>
            </a:r>
          </a:p>
          <a:p>
            <a:pPr algn="r"/>
            <a:r>
              <a:rPr lang="it-IT" sz="2000" dirty="0"/>
              <a:t>(2024 data </a:t>
            </a:r>
            <a:r>
              <a:rPr lang="it-IT" sz="2000" dirty="0" err="1"/>
              <a:t>still</a:t>
            </a:r>
            <a:r>
              <a:rPr lang="it-IT" sz="2000" dirty="0"/>
              <a:t> under </a:t>
            </a:r>
            <a:r>
              <a:rPr lang="it-IT" sz="2000" dirty="0" err="1"/>
              <a:t>analysis</a:t>
            </a:r>
            <a:r>
              <a:rPr lang="it-IT" sz="2000" dirty="0"/>
              <a:t>)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6ADE777-F427-3048-2431-1DFDDE683A6A}"/>
              </a:ext>
            </a:extLst>
          </p:cNvPr>
          <p:cNvSpPr txBox="1"/>
          <p:nvPr/>
        </p:nvSpPr>
        <p:spPr>
          <a:xfrm>
            <a:off x="3498160" y="2132856"/>
            <a:ext cx="708848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ALICE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553EA6AC-2844-EA77-07CA-21E284EFAB5B}"/>
              </a:ext>
            </a:extLst>
          </p:cNvPr>
          <p:cNvSpPr txBox="1"/>
          <p:nvPr/>
        </p:nvSpPr>
        <p:spPr>
          <a:xfrm>
            <a:off x="4869130" y="3978776"/>
            <a:ext cx="1772814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LHCb</a:t>
            </a:r>
            <a:r>
              <a:rPr lang="it-IT" dirty="0"/>
              <a:t>/</a:t>
            </a:r>
            <a:r>
              <a:rPr lang="it-IT" dirty="0" err="1"/>
              <a:t>SHiP</a:t>
            </a:r>
            <a:r>
              <a:rPr lang="it-IT" dirty="0"/>
              <a:t> RPC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19E6561C-0B26-C7A0-849B-E35D31AEA84A}"/>
              </a:ext>
            </a:extLst>
          </p:cNvPr>
          <p:cNvSpPr txBox="1"/>
          <p:nvPr/>
        </p:nvSpPr>
        <p:spPr>
          <a:xfrm>
            <a:off x="445337" y="5497267"/>
            <a:ext cx="75233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Shift of the WP </a:t>
            </a:r>
            <a:r>
              <a:rPr lang="it-IT" sz="2000" dirty="0" err="1"/>
              <a:t>seems</a:t>
            </a:r>
            <a:r>
              <a:rPr lang="it-IT" sz="2000" dirty="0"/>
              <a:t> to be </a:t>
            </a:r>
            <a:r>
              <a:rPr lang="it-IT" sz="2000" dirty="0">
                <a:solidFill>
                  <a:srgbClr val="FF0000"/>
                </a:solidFill>
              </a:rPr>
              <a:t>common to </a:t>
            </a:r>
            <a:r>
              <a:rPr lang="it-IT" sz="2000" dirty="0" err="1">
                <a:solidFill>
                  <a:srgbClr val="FF0000"/>
                </a:solidFill>
              </a:rPr>
              <a:t>all</a:t>
            </a:r>
            <a:r>
              <a:rPr lang="it-IT" sz="2000" dirty="0">
                <a:solidFill>
                  <a:srgbClr val="FF0000"/>
                </a:solidFill>
              </a:rPr>
              <a:t> detectors under test</a:t>
            </a:r>
          </a:p>
          <a:p>
            <a:r>
              <a:rPr lang="it-IT" sz="2000" dirty="0">
                <a:sym typeface="Wingdings" panose="05000000000000000000" pitchFamily="2" charset="2"/>
              </a:rPr>
              <a:t>	 </a:t>
            </a:r>
            <a:r>
              <a:rPr lang="it-IT" sz="2000" dirty="0" err="1"/>
              <a:t>Variable</a:t>
            </a:r>
            <a:r>
              <a:rPr lang="it-IT" sz="2000" dirty="0"/>
              <a:t> </a:t>
            </a:r>
            <a:r>
              <a:rPr lang="it-IT" sz="2000" dirty="0" err="1"/>
              <a:t>amount</a:t>
            </a:r>
            <a:r>
              <a:rPr lang="it-IT" sz="2000" dirty="0"/>
              <a:t>, </a:t>
            </a:r>
            <a:r>
              <a:rPr lang="it-IT" sz="2000" dirty="0" err="1"/>
              <a:t>generally</a:t>
            </a:r>
            <a:r>
              <a:rPr lang="it-IT" sz="2000" dirty="0"/>
              <a:t> </a:t>
            </a:r>
            <a:r>
              <a:rPr lang="it-IT" sz="2000" dirty="0" err="1"/>
              <a:t>less</a:t>
            </a:r>
            <a:r>
              <a:rPr lang="it-IT" sz="2000" dirty="0"/>
              <a:t> for «standard» gas </a:t>
            </a:r>
            <a:r>
              <a:rPr lang="it-IT" sz="2000" dirty="0" err="1"/>
              <a:t>mixture</a:t>
            </a:r>
            <a:endParaRPr lang="it-IT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To be </a:t>
            </a:r>
            <a:r>
              <a:rPr lang="it-IT" sz="2000" dirty="0" err="1"/>
              <a:t>checked</a:t>
            </a:r>
            <a:r>
              <a:rPr lang="it-IT" sz="2000" dirty="0"/>
              <a:t> </a:t>
            </a:r>
            <a:r>
              <a:rPr lang="it-IT" sz="2000" dirty="0" err="1"/>
              <a:t>if</a:t>
            </a:r>
            <a:r>
              <a:rPr lang="it-IT" sz="2000" dirty="0"/>
              <a:t> </a:t>
            </a:r>
            <a:r>
              <a:rPr lang="it-IT" sz="2000" dirty="0" err="1"/>
              <a:t>this</a:t>
            </a:r>
            <a:r>
              <a:rPr lang="it-IT" sz="2000" dirty="0"/>
              <a:t> </a:t>
            </a:r>
            <a:r>
              <a:rPr lang="it-IT" sz="2000" dirty="0" err="1">
                <a:solidFill>
                  <a:srgbClr val="FF0000"/>
                </a:solidFill>
              </a:rPr>
              <a:t>will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increase</a:t>
            </a:r>
            <a:r>
              <a:rPr lang="it-IT" sz="2000" dirty="0">
                <a:solidFill>
                  <a:srgbClr val="FF0000"/>
                </a:solidFill>
              </a:rPr>
              <a:t> with time </a:t>
            </a:r>
            <a:r>
              <a:rPr lang="it-IT" sz="2000" dirty="0"/>
              <a:t>(2024 data)</a:t>
            </a:r>
          </a:p>
        </p:txBody>
      </p:sp>
    </p:spTree>
    <p:extLst>
      <p:ext uri="{BB962C8B-B14F-4D97-AF65-F5344CB8AC3E}">
        <p14:creationId xmlns:p14="http://schemas.microsoft.com/office/powerpoint/2010/main" val="20799196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Resistivity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measurement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campaign</a:t>
            </a:r>
            <a:endParaRPr lang="it-IT" sz="36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692696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301B6FFA-A650-3454-18E3-F2C572641E26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22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A5869F3-C07A-1595-9F35-221F11CF3D2E}"/>
              </a:ext>
            </a:extLst>
          </p:cNvPr>
          <p:cNvSpPr txBox="1"/>
          <p:nvPr/>
        </p:nvSpPr>
        <p:spPr>
          <a:xfrm>
            <a:off x="395535" y="4653136"/>
            <a:ext cx="842461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dirty="0"/>
              <a:t>The shift of the </a:t>
            </a:r>
            <a:r>
              <a:rPr lang="it-IT" sz="2000" dirty="0" err="1"/>
              <a:t>operating</a:t>
            </a:r>
            <a:r>
              <a:rPr lang="it-IT" sz="2000" dirty="0"/>
              <a:t> </a:t>
            </a:r>
            <a:r>
              <a:rPr lang="it-IT" sz="2000" dirty="0" err="1"/>
              <a:t>voltage</a:t>
            </a:r>
            <a:r>
              <a:rPr lang="it-IT" sz="2000" dirty="0"/>
              <a:t> </a:t>
            </a:r>
            <a:r>
              <a:rPr lang="it-IT" sz="2000" dirty="0" err="1"/>
              <a:t>observed</a:t>
            </a:r>
            <a:r>
              <a:rPr lang="it-IT" sz="2000" dirty="0"/>
              <a:t> </a:t>
            </a:r>
            <a:r>
              <a:rPr lang="it-IT" sz="2000" dirty="0" err="1"/>
              <a:t>might</a:t>
            </a:r>
            <a:r>
              <a:rPr lang="it-IT" sz="2000" dirty="0"/>
              <a:t> be </a:t>
            </a:r>
            <a:r>
              <a:rPr lang="it-IT" sz="2000" dirty="0" err="1"/>
              <a:t>related</a:t>
            </a:r>
            <a:r>
              <a:rPr lang="it-IT" sz="2000" dirty="0"/>
              <a:t> to the </a:t>
            </a:r>
            <a:r>
              <a:rPr lang="it-IT" sz="2000" dirty="0" err="1">
                <a:solidFill>
                  <a:srgbClr val="FF0000"/>
                </a:solidFill>
              </a:rPr>
              <a:t>increase</a:t>
            </a:r>
            <a:r>
              <a:rPr lang="it-IT" sz="2000" dirty="0">
                <a:solidFill>
                  <a:srgbClr val="FF0000"/>
                </a:solidFill>
              </a:rPr>
              <a:t> of bakelite </a:t>
            </a:r>
            <a:r>
              <a:rPr lang="it-IT" sz="2000" dirty="0" err="1">
                <a:solidFill>
                  <a:srgbClr val="FF0000"/>
                </a:solidFill>
              </a:rPr>
              <a:t>resistivity</a:t>
            </a:r>
            <a:r>
              <a:rPr lang="it-IT" sz="2000" dirty="0"/>
              <a:t> and/or </a:t>
            </a:r>
            <a:r>
              <a:rPr lang="it-IT" sz="2000" dirty="0" err="1"/>
              <a:t>current</a:t>
            </a:r>
            <a:r>
              <a:rPr lang="it-IT" sz="2000" dirty="0"/>
              <a:t> </a:t>
            </a:r>
            <a:r>
              <a:rPr lang="it-IT" sz="2000" dirty="0" err="1"/>
              <a:t>observed</a:t>
            </a:r>
            <a:r>
              <a:rPr lang="it-IT" sz="2000" dirty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dirty="0" err="1"/>
              <a:t>Indeed</a:t>
            </a:r>
            <a:r>
              <a:rPr lang="it-IT" sz="2000" dirty="0"/>
              <a:t> an </a:t>
            </a:r>
            <a:r>
              <a:rPr lang="it-IT" sz="2000" dirty="0" err="1"/>
              <a:t>increase</a:t>
            </a:r>
            <a:r>
              <a:rPr lang="it-IT" sz="2000" dirty="0"/>
              <a:t> of </a:t>
            </a:r>
            <a:r>
              <a:rPr lang="it-IT" sz="2000" dirty="0" err="1">
                <a:solidFill>
                  <a:srgbClr val="FF0000"/>
                </a:solidFill>
              </a:rPr>
              <a:t>resistivity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is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observed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/>
              <a:t>when</a:t>
            </a:r>
            <a:r>
              <a:rPr lang="it-IT" sz="2000" dirty="0"/>
              <a:t> </a:t>
            </a:r>
            <a:r>
              <a:rPr lang="it-IT" sz="2000" dirty="0" err="1"/>
              <a:t>measured</a:t>
            </a:r>
            <a:r>
              <a:rPr lang="it-IT" sz="2000" dirty="0"/>
              <a:t> with the Ar </a:t>
            </a:r>
            <a:r>
              <a:rPr lang="it-IT" sz="2000" dirty="0" err="1"/>
              <a:t>method</a:t>
            </a:r>
            <a:r>
              <a:rPr lang="it-IT" sz="2000" dirty="0"/>
              <a:t>, with some </a:t>
            </a:r>
            <a:r>
              <a:rPr lang="it-IT" sz="2000" dirty="0" err="1"/>
              <a:t>differences</a:t>
            </a:r>
            <a:r>
              <a:rPr lang="it-IT" sz="2000" dirty="0"/>
              <a:t> </a:t>
            </a:r>
            <a:r>
              <a:rPr lang="it-IT" sz="2000" dirty="0" err="1"/>
              <a:t>across</a:t>
            </a:r>
            <a:r>
              <a:rPr lang="it-IT" sz="2000" dirty="0"/>
              <a:t> the detectors under test</a:t>
            </a:r>
          </a:p>
          <a:p>
            <a:r>
              <a:rPr lang="it-IT" sz="2000" dirty="0">
                <a:sym typeface="Wingdings" panose="05000000000000000000" pitchFamily="2" charset="2"/>
              </a:rPr>
              <a:t> A study to </a:t>
            </a:r>
            <a:r>
              <a:rPr lang="it-IT" sz="2000" dirty="0" err="1">
                <a:sym typeface="Wingdings" panose="05000000000000000000" pitchFamily="2" charset="2"/>
              </a:rPr>
              <a:t>quantify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these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effects</a:t>
            </a:r>
            <a:r>
              <a:rPr lang="it-IT" sz="2000" dirty="0">
                <a:sym typeface="Wingdings" panose="05000000000000000000" pitchFamily="2" charset="2"/>
              </a:rPr>
              <a:t> on WP and </a:t>
            </a:r>
            <a:r>
              <a:rPr lang="it-IT" sz="2000" dirty="0" err="1">
                <a:sym typeface="Wingdings" panose="05000000000000000000" pitchFamily="2" charset="2"/>
              </a:rPr>
              <a:t>current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will</a:t>
            </a:r>
            <a:r>
              <a:rPr lang="it-IT" sz="2000" dirty="0">
                <a:sym typeface="Wingdings" panose="05000000000000000000" pitchFamily="2" charset="2"/>
              </a:rPr>
              <a:t> be </a:t>
            </a:r>
            <a:r>
              <a:rPr lang="it-IT" sz="2000" dirty="0" err="1">
                <a:sym typeface="Wingdings" panose="05000000000000000000" pitchFamily="2" charset="2"/>
              </a:rPr>
              <a:t>done</a:t>
            </a:r>
            <a:r>
              <a:rPr lang="it-IT" sz="2000" dirty="0">
                <a:sym typeface="Wingdings" panose="05000000000000000000" pitchFamily="2" charset="2"/>
              </a:rPr>
              <a:t> in 	the future.</a:t>
            </a:r>
            <a:endParaRPr lang="it-IT" sz="2000" dirty="0"/>
          </a:p>
        </p:txBody>
      </p:sp>
      <p:pic>
        <p:nvPicPr>
          <p:cNvPr id="5" name="Immagine 4" descr="Immagine che contiene testo, diagramma, schermata, numero&#10;&#10;Descrizione generata automaticamente">
            <a:extLst>
              <a:ext uri="{FF2B5EF4-FFF2-40B4-BE49-F238E27FC236}">
                <a16:creationId xmlns:a16="http://schemas.microsoft.com/office/drawing/2014/main" id="{8826A864-28C6-706C-D542-23074A28F4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2" b="-11"/>
          <a:stretch/>
        </p:blipFill>
        <p:spPr>
          <a:xfrm>
            <a:off x="971600" y="1165895"/>
            <a:ext cx="3553791" cy="3308732"/>
          </a:xfrm>
          <a:prstGeom prst="rect">
            <a:avLst/>
          </a:prstGeom>
        </p:spPr>
      </p:pic>
      <p:pic>
        <p:nvPicPr>
          <p:cNvPr id="7" name="Immagine 6" descr="Immagine che contiene testo, diagramma, schermata, numero&#10;&#10;Descrizione generata automaticamente">
            <a:extLst>
              <a:ext uri="{FF2B5EF4-FFF2-40B4-BE49-F238E27FC236}">
                <a16:creationId xmlns:a16="http://schemas.microsoft.com/office/drawing/2014/main" id="{3C651874-5054-A30C-ADC4-30CE7114F3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73" b="941"/>
          <a:stretch/>
        </p:blipFill>
        <p:spPr>
          <a:xfrm>
            <a:off x="4860032" y="1229174"/>
            <a:ext cx="3445823" cy="3150009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BFF281C7-159D-F2DC-CCC1-C8561DC0B7C4}"/>
              </a:ext>
            </a:extLst>
          </p:cNvPr>
          <p:cNvSpPr txBox="1"/>
          <p:nvPr/>
        </p:nvSpPr>
        <p:spPr>
          <a:xfrm>
            <a:off x="3316656" y="2874223"/>
            <a:ext cx="1183336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dirty="0" err="1"/>
              <a:t>LHCb</a:t>
            </a:r>
            <a:r>
              <a:rPr lang="it-IT" dirty="0"/>
              <a:t>/</a:t>
            </a:r>
            <a:r>
              <a:rPr lang="it-IT" dirty="0" err="1"/>
              <a:t>SHiP</a:t>
            </a:r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EEC7791B-A17C-5FD5-69FE-D6CE6219D3D6}"/>
              </a:ext>
            </a:extLst>
          </p:cNvPr>
          <p:cNvSpPr txBox="1"/>
          <p:nvPr/>
        </p:nvSpPr>
        <p:spPr>
          <a:xfrm>
            <a:off x="6922127" y="3026623"/>
            <a:ext cx="189327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CMS (bottom gap)</a:t>
            </a: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C196A9D8-60CC-0D3C-306D-C0760D9AEE66}"/>
              </a:ext>
            </a:extLst>
          </p:cNvPr>
          <p:cNvCxnSpPr/>
          <p:nvPr/>
        </p:nvCxnSpPr>
        <p:spPr>
          <a:xfrm flipV="1">
            <a:off x="1306980" y="1813967"/>
            <a:ext cx="2842116" cy="360040"/>
          </a:xfrm>
          <a:prstGeom prst="line">
            <a:avLst/>
          </a:prstGeom>
          <a:ln w="190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A44CCFDF-1046-F00D-3EFF-52E498DFAC37}"/>
              </a:ext>
            </a:extLst>
          </p:cNvPr>
          <p:cNvCxnSpPr>
            <a:cxnSpLocks/>
          </p:cNvCxnSpPr>
          <p:nvPr/>
        </p:nvCxnSpPr>
        <p:spPr>
          <a:xfrm flipV="1">
            <a:off x="5472672" y="1840255"/>
            <a:ext cx="2232248" cy="1368152"/>
          </a:xfrm>
          <a:prstGeom prst="line">
            <a:avLst/>
          </a:prstGeom>
          <a:ln w="190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61BBDE77-2E0E-3CFA-D4B2-CA2757A29DCC}"/>
              </a:ext>
            </a:extLst>
          </p:cNvPr>
          <p:cNvSpPr txBox="1"/>
          <p:nvPr/>
        </p:nvSpPr>
        <p:spPr>
          <a:xfrm>
            <a:off x="5417196" y="1069935"/>
            <a:ext cx="26973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err="1"/>
              <a:t>EcoGasGIF</a:t>
            </a:r>
            <a:r>
              <a:rPr lang="it-IT" sz="1400" b="1" dirty="0"/>
              <a:t>++ </a:t>
            </a:r>
            <a:r>
              <a:rPr lang="it-IT" sz="1400" dirty="0"/>
              <a:t>and CMS </a:t>
            </a:r>
            <a:r>
              <a:rPr lang="it-IT" sz="1400" dirty="0" err="1"/>
              <a:t>preliminary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15732250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Corrent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density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during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beam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tests</a:t>
            </a:r>
            <a:endParaRPr lang="it-IT" sz="36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301B6FFA-A650-3454-18E3-F2C572641E26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23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281C7A8-6F27-F144-53B0-3F936409BCA2}"/>
              </a:ext>
            </a:extLst>
          </p:cNvPr>
          <p:cNvSpPr txBox="1"/>
          <p:nvPr/>
        </p:nvSpPr>
        <p:spPr>
          <a:xfrm>
            <a:off x="303258" y="4446337"/>
            <a:ext cx="82802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Current</a:t>
            </a:r>
            <a:r>
              <a:rPr lang="it-IT" sz="2000" dirty="0"/>
              <a:t> </a:t>
            </a:r>
            <a:r>
              <a:rPr lang="it-IT" sz="2000" dirty="0" err="1"/>
              <a:t>density</a:t>
            </a:r>
            <a:r>
              <a:rPr lang="it-IT" sz="2000" dirty="0"/>
              <a:t> </a:t>
            </a:r>
            <a:r>
              <a:rPr lang="it-IT" sz="2000" dirty="0" err="1"/>
              <a:t>during</a:t>
            </a:r>
            <a:r>
              <a:rPr lang="it-IT" sz="2000" dirty="0"/>
              <a:t> TB (can be </a:t>
            </a:r>
            <a:r>
              <a:rPr lang="it-IT" sz="2000" dirty="0" err="1"/>
              <a:t>correlated</a:t>
            </a:r>
            <a:r>
              <a:rPr lang="it-IT" sz="2000" dirty="0"/>
              <a:t> to the WP)</a:t>
            </a:r>
          </a:p>
          <a:p>
            <a:r>
              <a:rPr lang="it-IT" sz="2000" dirty="0">
                <a:sym typeface="Wingdings" panose="05000000000000000000" pitchFamily="2" charset="2"/>
              </a:rPr>
              <a:t>	 </a:t>
            </a:r>
            <a:r>
              <a:rPr lang="it-IT" sz="2000" dirty="0" err="1">
                <a:sym typeface="Wingdings" panose="05000000000000000000" pitchFamily="2" charset="2"/>
              </a:rPr>
              <a:t>mainly</a:t>
            </a:r>
            <a:r>
              <a:rPr lang="it-IT" sz="2000" dirty="0">
                <a:sym typeface="Wingdings" panose="05000000000000000000" pitchFamily="2" charset="2"/>
              </a:rPr>
              <a:t> due to </a:t>
            </a:r>
            <a:r>
              <a:rPr lang="it-IT" sz="2000" dirty="0" err="1">
                <a:sym typeface="Wingdings" panose="05000000000000000000" pitchFamily="2" charset="2"/>
              </a:rPr>
              <a:t>muons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at</a:t>
            </a:r>
            <a:r>
              <a:rPr lang="it-IT" sz="2000" dirty="0">
                <a:sym typeface="Wingdings" panose="05000000000000000000" pitchFamily="2" charset="2"/>
              </a:rPr>
              <a:t> Source OFF</a:t>
            </a:r>
          </a:p>
          <a:p>
            <a:r>
              <a:rPr lang="it-IT" sz="2000" dirty="0">
                <a:sym typeface="Wingdings" panose="05000000000000000000" pitchFamily="2" charset="2"/>
              </a:rPr>
              <a:t>	 </a:t>
            </a:r>
            <a:r>
              <a:rPr lang="it-IT" sz="2000" dirty="0" err="1">
                <a:sym typeface="Wingdings" panose="05000000000000000000" pitchFamily="2" charset="2"/>
              </a:rPr>
              <a:t>mainly</a:t>
            </a:r>
            <a:r>
              <a:rPr lang="it-IT" sz="2000" dirty="0">
                <a:sym typeface="Wingdings" panose="05000000000000000000" pitchFamily="2" charset="2"/>
              </a:rPr>
              <a:t> due to γ </a:t>
            </a:r>
            <a:r>
              <a:rPr lang="it-IT" sz="2000" dirty="0" err="1">
                <a:sym typeface="Wingdings" panose="05000000000000000000" pitchFamily="2" charset="2"/>
              </a:rPr>
              <a:t>at</a:t>
            </a:r>
            <a:r>
              <a:rPr lang="it-IT" sz="2000" dirty="0">
                <a:sym typeface="Wingdings" panose="05000000000000000000" pitchFamily="2" charset="2"/>
              </a:rPr>
              <a:t> Source ON</a:t>
            </a:r>
            <a:endParaRPr lang="it-IT" sz="2000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5ECF0F3-E54D-E626-8E26-E97362A6134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9320" b="283"/>
          <a:stretch/>
        </p:blipFill>
        <p:spPr>
          <a:xfrm>
            <a:off x="107504" y="1557120"/>
            <a:ext cx="4827131" cy="295200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F449C50C-B255-4DD1-F650-450E3906DB7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4" t="9362" r="6524" b="766"/>
          <a:stretch/>
        </p:blipFill>
        <p:spPr>
          <a:xfrm>
            <a:off x="4572000" y="1557120"/>
            <a:ext cx="4428000" cy="2879992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BFF281C7-159D-F2DC-CCC1-C8561DC0B7C4}"/>
              </a:ext>
            </a:extLst>
          </p:cNvPr>
          <p:cNvSpPr txBox="1"/>
          <p:nvPr/>
        </p:nvSpPr>
        <p:spPr>
          <a:xfrm>
            <a:off x="3037694" y="1657908"/>
            <a:ext cx="1240853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dirty="0" err="1"/>
              <a:t>LHCb</a:t>
            </a:r>
            <a:r>
              <a:rPr lang="it-IT" dirty="0"/>
              <a:t>/</a:t>
            </a:r>
            <a:r>
              <a:rPr lang="it-IT" dirty="0" err="1"/>
              <a:t>SHiP</a:t>
            </a:r>
            <a:endParaRPr lang="it-IT" dirty="0"/>
          </a:p>
          <a:p>
            <a:pPr algn="ctr"/>
            <a:r>
              <a:rPr lang="it-IT" dirty="0"/>
              <a:t>Source OFF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EF9C646A-6A35-7A4C-4400-BC4FF05ED483}"/>
              </a:ext>
            </a:extLst>
          </p:cNvPr>
          <p:cNvSpPr txBox="1"/>
          <p:nvPr/>
        </p:nvSpPr>
        <p:spPr>
          <a:xfrm>
            <a:off x="6231925" y="1629128"/>
            <a:ext cx="1585499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dirty="0" err="1"/>
              <a:t>LHCb</a:t>
            </a:r>
            <a:r>
              <a:rPr lang="it-IT" dirty="0"/>
              <a:t>/</a:t>
            </a:r>
            <a:r>
              <a:rPr lang="it-IT" dirty="0" err="1"/>
              <a:t>SHiP</a:t>
            </a:r>
            <a:endParaRPr lang="it-IT" dirty="0"/>
          </a:p>
          <a:p>
            <a:pPr algn="ctr"/>
            <a:r>
              <a:rPr lang="it-IT" dirty="0"/>
              <a:t>Source ABS 2.2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89D04094-BEA1-BFB8-7A9F-A59495FBB494}"/>
              </a:ext>
            </a:extLst>
          </p:cNvPr>
          <p:cNvSpPr txBox="1"/>
          <p:nvPr/>
        </p:nvSpPr>
        <p:spPr>
          <a:xfrm>
            <a:off x="5686663" y="1084674"/>
            <a:ext cx="3133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t-IT" sz="2000" dirty="0" err="1"/>
              <a:t>Comparison</a:t>
            </a:r>
            <a:r>
              <a:rPr lang="it-IT" sz="2000" dirty="0"/>
              <a:t> 2022-2023 data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D25F10F9-52AF-4B5F-6F5F-A2137FB95495}"/>
              </a:ext>
            </a:extLst>
          </p:cNvPr>
          <p:cNvSpPr txBox="1"/>
          <p:nvPr/>
        </p:nvSpPr>
        <p:spPr>
          <a:xfrm>
            <a:off x="395536" y="5529426"/>
            <a:ext cx="77527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 err="1"/>
              <a:t>Observed</a:t>
            </a:r>
            <a:r>
              <a:rPr lang="it-IT" sz="2000" dirty="0"/>
              <a:t> </a:t>
            </a:r>
            <a:r>
              <a:rPr lang="it-IT" sz="2000" dirty="0">
                <a:solidFill>
                  <a:srgbClr val="FF0000"/>
                </a:solidFill>
              </a:rPr>
              <a:t>an </a:t>
            </a:r>
            <a:r>
              <a:rPr lang="it-IT" sz="2000" dirty="0" err="1">
                <a:solidFill>
                  <a:srgbClr val="FF0000"/>
                </a:solidFill>
              </a:rPr>
              <a:t>increase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both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at</a:t>
            </a:r>
            <a:r>
              <a:rPr lang="it-IT" sz="2000" dirty="0">
                <a:solidFill>
                  <a:srgbClr val="FF0000"/>
                </a:solidFill>
              </a:rPr>
              <a:t> Source OFF and ON</a:t>
            </a:r>
            <a:r>
              <a:rPr lang="it-IT" sz="2000" dirty="0"/>
              <a:t>, for </a:t>
            </a:r>
            <a:r>
              <a:rPr lang="it-IT" sz="2000" dirty="0" err="1"/>
              <a:t>all</a:t>
            </a:r>
            <a:r>
              <a:rPr lang="it-IT" sz="2000" dirty="0"/>
              <a:t> gas </a:t>
            </a:r>
            <a:r>
              <a:rPr lang="it-IT" sz="2000" dirty="0" err="1"/>
              <a:t>mixtures</a:t>
            </a:r>
            <a:endParaRPr lang="it-IT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CMS </a:t>
            </a:r>
            <a:r>
              <a:rPr lang="it-IT" sz="2000" dirty="0" err="1"/>
              <a:t>is</a:t>
            </a:r>
            <a:r>
              <a:rPr lang="it-IT" sz="2000" dirty="0"/>
              <a:t> the </a:t>
            </a:r>
            <a:r>
              <a:rPr lang="it-IT" sz="2000" dirty="0" err="1"/>
              <a:t>exception</a:t>
            </a:r>
            <a:r>
              <a:rPr lang="it-IT" sz="2000" dirty="0"/>
              <a:t> (no </a:t>
            </a:r>
            <a:r>
              <a:rPr lang="it-IT" sz="2000" dirty="0" err="1"/>
              <a:t>significant</a:t>
            </a:r>
            <a:r>
              <a:rPr lang="it-IT" sz="2000" dirty="0"/>
              <a:t> </a:t>
            </a:r>
            <a:r>
              <a:rPr lang="it-IT" sz="2000" dirty="0" err="1"/>
              <a:t>increase</a:t>
            </a:r>
            <a:r>
              <a:rPr lang="it-IT" sz="2000" dirty="0"/>
              <a:t> </a:t>
            </a:r>
            <a:r>
              <a:rPr lang="it-IT" sz="2000" dirty="0" err="1"/>
              <a:t>observed</a:t>
            </a:r>
            <a:r>
              <a:rPr lang="it-IT" sz="2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44295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162272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other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piece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of the puzzle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692696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24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79190" y="1002416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The </a:t>
            </a:r>
            <a:r>
              <a:rPr lang="it-IT" sz="2000" dirty="0" err="1"/>
              <a:t>replacement</a:t>
            </a:r>
            <a:r>
              <a:rPr lang="it-IT" sz="2000" dirty="0"/>
              <a:t> of TFE </a:t>
            </a:r>
            <a:r>
              <a:rPr lang="it-IT" sz="2000" dirty="0" err="1"/>
              <a:t>is</a:t>
            </a:r>
            <a:r>
              <a:rPr lang="it-IT" sz="2000" dirty="0"/>
              <a:t> just </a:t>
            </a:r>
            <a:r>
              <a:rPr lang="it-IT" sz="2000" b="1" dirty="0">
                <a:solidFill>
                  <a:srgbClr val="C00000"/>
                </a:solidFill>
              </a:rPr>
              <a:t>part of the </a:t>
            </a:r>
            <a:r>
              <a:rPr lang="it-IT" sz="2000" b="1" dirty="0" err="1">
                <a:solidFill>
                  <a:srgbClr val="C00000"/>
                </a:solidFill>
              </a:rPr>
              <a:t>problem</a:t>
            </a:r>
            <a:r>
              <a:rPr lang="it-IT" sz="2000" dirty="0"/>
              <a:t>; in ECO2 and ECO3 the </a:t>
            </a:r>
            <a:r>
              <a:rPr lang="it-IT" sz="2000" dirty="0" err="1"/>
              <a:t>residual</a:t>
            </a:r>
            <a:r>
              <a:rPr lang="it-IT" sz="2000" dirty="0"/>
              <a:t> GWP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almost</a:t>
            </a:r>
            <a:r>
              <a:rPr lang="it-IT" sz="2000" b="1" dirty="0">
                <a:solidFill>
                  <a:srgbClr val="C00000"/>
                </a:solidFill>
              </a:rPr>
              <a:t> ALL due to the </a:t>
            </a:r>
            <a:r>
              <a:rPr lang="it-IT" sz="2000" b="1" dirty="0" err="1">
                <a:solidFill>
                  <a:srgbClr val="C00000"/>
                </a:solidFill>
              </a:rPr>
              <a:t>presence</a:t>
            </a:r>
            <a:r>
              <a:rPr lang="it-IT" sz="2000" b="1" dirty="0">
                <a:solidFill>
                  <a:srgbClr val="C00000"/>
                </a:solidFill>
              </a:rPr>
              <a:t> of SF6.</a:t>
            </a:r>
          </a:p>
        </p:txBody>
      </p:sp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DE43BF29-20A9-4E4C-60A2-726A386426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1558650"/>
              </p:ext>
            </p:extLst>
          </p:nvPr>
        </p:nvGraphicFramePr>
        <p:xfrm>
          <a:off x="1500336" y="2809736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59412660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01171940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1813622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err="1"/>
                        <a:t>Mixture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GWP (100 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CO2e (g/l)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21066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Standard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1485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6824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066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ECO2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475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1522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04628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ECO3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527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1529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3566170"/>
                  </a:ext>
                </a:extLst>
              </a:tr>
            </a:tbl>
          </a:graphicData>
        </a:graphic>
      </p:graphicFrame>
      <p:sp>
        <p:nvSpPr>
          <p:cNvPr id="9" name="CasellaDiTesto 8">
            <a:extLst>
              <a:ext uri="{FF2B5EF4-FFF2-40B4-BE49-F238E27FC236}">
                <a16:creationId xmlns:a16="http://schemas.microsoft.com/office/drawing/2014/main" id="{2FFFCCB5-6452-EA36-B8FE-00E186502FBD}"/>
              </a:ext>
            </a:extLst>
          </p:cNvPr>
          <p:cNvSpPr txBox="1"/>
          <p:nvPr/>
        </p:nvSpPr>
        <p:spPr>
          <a:xfrm>
            <a:off x="251520" y="1772816"/>
            <a:ext cx="8640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>
                <a:sym typeface="Wingdings" panose="05000000000000000000" pitchFamily="2" charset="2"/>
              </a:rPr>
              <a:t>Gas </a:t>
            </a:r>
            <a:r>
              <a:rPr lang="it-IT" sz="2000" dirty="0" err="1">
                <a:sym typeface="Wingdings" panose="05000000000000000000" pitchFamily="2" charset="2"/>
              </a:rPr>
              <a:t>mixture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replacement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is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generally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done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at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olidFill>
                  <a:srgbClr val="0070C0"/>
                </a:solidFill>
                <a:sym typeface="Wingdings" panose="05000000000000000000" pitchFamily="2" charset="2"/>
              </a:rPr>
              <a:t>constant</a:t>
            </a:r>
            <a:r>
              <a:rPr lang="it-IT" sz="20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it-IT" sz="2000" dirty="0" err="1">
                <a:solidFill>
                  <a:srgbClr val="0070C0"/>
                </a:solidFill>
                <a:sym typeface="Wingdings" panose="05000000000000000000" pitchFamily="2" charset="2"/>
              </a:rPr>
              <a:t>number</a:t>
            </a:r>
            <a:r>
              <a:rPr lang="it-IT" sz="2000" dirty="0">
                <a:solidFill>
                  <a:srgbClr val="0070C0"/>
                </a:solidFill>
                <a:sym typeface="Wingdings" panose="05000000000000000000" pitchFamily="2" charset="2"/>
              </a:rPr>
              <a:t> of gas </a:t>
            </a:r>
            <a:r>
              <a:rPr lang="it-IT" sz="2000" dirty="0" err="1">
                <a:solidFill>
                  <a:srgbClr val="0070C0"/>
                </a:solidFill>
                <a:sym typeface="Wingdings" panose="05000000000000000000" pitchFamily="2" charset="2"/>
              </a:rPr>
              <a:t>volumes</a:t>
            </a:r>
            <a:endParaRPr lang="it-IT" sz="200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it-IT" sz="2000" dirty="0">
                <a:sym typeface="Wingdings" panose="05000000000000000000" pitchFamily="2" charset="2"/>
              </a:rPr>
              <a:t>	 CO2e </a:t>
            </a:r>
            <a:r>
              <a:rPr lang="it-IT" sz="2000" dirty="0" err="1">
                <a:sym typeface="Wingdings" panose="05000000000000000000" pitchFamily="2" charset="2"/>
              </a:rPr>
              <a:t>is</a:t>
            </a:r>
            <a:r>
              <a:rPr lang="it-IT" sz="2000" dirty="0">
                <a:sym typeface="Wingdings" panose="05000000000000000000" pitchFamily="2" charset="2"/>
              </a:rPr>
              <a:t> the </a:t>
            </a:r>
            <a:r>
              <a:rPr lang="it-IT" sz="2000" dirty="0" err="1">
                <a:sym typeface="Wingdings" panose="05000000000000000000" pitchFamily="2" charset="2"/>
              </a:rPr>
              <a:t>parameter</a:t>
            </a:r>
            <a:r>
              <a:rPr lang="it-IT" sz="2000" dirty="0">
                <a:sym typeface="Wingdings" panose="05000000000000000000" pitchFamily="2" charset="2"/>
              </a:rPr>
              <a:t> to </a:t>
            </a:r>
            <a:r>
              <a:rPr lang="it-IT" sz="2000" dirty="0" err="1">
                <a:sym typeface="Wingdings" panose="05000000000000000000" pitchFamily="2" charset="2"/>
              </a:rPr>
              <a:t>consider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when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evaluating</a:t>
            </a:r>
            <a:r>
              <a:rPr lang="it-IT" sz="2000" dirty="0">
                <a:sym typeface="Wingdings" panose="05000000000000000000" pitchFamily="2" charset="2"/>
              </a:rPr>
              <a:t> the </a:t>
            </a:r>
            <a:r>
              <a:rPr lang="it-IT" sz="2000" dirty="0" err="1">
                <a:sym typeface="Wingdings" panose="05000000000000000000" pitchFamily="2" charset="2"/>
              </a:rPr>
              <a:t>reduction</a:t>
            </a:r>
            <a:r>
              <a:rPr lang="it-IT" sz="2000" dirty="0">
                <a:sym typeface="Wingdings" panose="05000000000000000000" pitchFamily="2" charset="2"/>
              </a:rPr>
              <a:t> of 	the impact on </a:t>
            </a:r>
            <a:r>
              <a:rPr lang="it-IT" sz="2000" dirty="0" err="1">
                <a:sym typeface="Wingdings" panose="05000000000000000000" pitchFamily="2" charset="2"/>
              </a:rPr>
              <a:t>greenhouse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effects</a:t>
            </a:r>
            <a:r>
              <a:rPr lang="it-IT" sz="2000" dirty="0">
                <a:sym typeface="Wingdings" panose="05000000000000000000" pitchFamily="2" charset="2"/>
              </a:rPr>
              <a:t>  </a:t>
            </a:r>
            <a:endParaRPr lang="it-IT" sz="2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5A08354-82D9-721E-0D26-97C5643334B7}"/>
              </a:ext>
            </a:extLst>
          </p:cNvPr>
          <p:cNvSpPr txBox="1"/>
          <p:nvPr/>
        </p:nvSpPr>
        <p:spPr>
          <a:xfrm>
            <a:off x="323528" y="4481825"/>
            <a:ext cx="84966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With ECO2 and ECO3 </a:t>
            </a:r>
            <a:r>
              <a:rPr lang="it-IT" sz="2000" dirty="0" err="1"/>
              <a:t>achieved</a:t>
            </a:r>
            <a:r>
              <a:rPr lang="it-IT" sz="2000" dirty="0"/>
              <a:t> a </a:t>
            </a:r>
            <a:r>
              <a:rPr lang="it-IT" sz="2000" dirty="0" err="1"/>
              <a:t>reduction</a:t>
            </a:r>
            <a:r>
              <a:rPr lang="it-IT" sz="2000" dirty="0"/>
              <a:t> of 4 times the CO2e </a:t>
            </a:r>
            <a:r>
              <a:rPr lang="it-IT" sz="2000" dirty="0" err="1"/>
              <a:t>wrt</a:t>
            </a:r>
            <a:r>
              <a:rPr lang="it-IT" sz="2000" dirty="0"/>
              <a:t>. STD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The </a:t>
            </a:r>
            <a:r>
              <a:rPr lang="it-IT" sz="2000" dirty="0" err="1"/>
              <a:t>residual</a:t>
            </a:r>
            <a:r>
              <a:rPr lang="it-IT" sz="2000" dirty="0"/>
              <a:t> CO2 </a:t>
            </a:r>
            <a:r>
              <a:rPr lang="it-IT" sz="2000" dirty="0" err="1"/>
              <a:t>is</a:t>
            </a:r>
            <a:r>
              <a:rPr lang="it-IT" sz="2000" dirty="0"/>
              <a:t> ALL due to SF6</a:t>
            </a:r>
          </a:p>
          <a:p>
            <a:r>
              <a:rPr lang="it-IT" sz="2000" dirty="0">
                <a:sym typeface="Wingdings" panose="05000000000000000000" pitchFamily="2" charset="2"/>
              </a:rPr>
              <a:t> </a:t>
            </a:r>
            <a:r>
              <a:rPr lang="it-IT" sz="2000" dirty="0" err="1">
                <a:sym typeface="Wingdings" panose="05000000000000000000" pitchFamily="2" charset="2"/>
              </a:rPr>
              <a:t>Need</a:t>
            </a:r>
            <a:r>
              <a:rPr lang="it-IT" sz="2000" dirty="0">
                <a:sym typeface="Wingdings" panose="05000000000000000000" pitchFamily="2" charset="2"/>
              </a:rPr>
              <a:t> to </a:t>
            </a:r>
            <a:r>
              <a:rPr lang="it-IT" sz="2000" dirty="0" err="1">
                <a:sym typeface="Wingdings" panose="05000000000000000000" pitchFamily="2" charset="2"/>
              </a:rPr>
              <a:t>find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replacement</a:t>
            </a:r>
            <a:r>
              <a:rPr lang="it-IT" sz="2000" dirty="0">
                <a:sym typeface="Wingdings" panose="05000000000000000000" pitchFamily="2" charset="2"/>
              </a:rPr>
              <a:t> for SF</a:t>
            </a:r>
            <a:r>
              <a:rPr lang="it-IT" sz="2000" baseline="-25000" dirty="0">
                <a:sym typeface="Wingdings" panose="05000000000000000000" pitchFamily="2" charset="2"/>
              </a:rPr>
              <a:t>6</a:t>
            </a:r>
            <a:r>
              <a:rPr lang="it-IT" sz="2000" dirty="0">
                <a:sym typeface="Wingdings" panose="05000000000000000000" pitchFamily="2" charset="2"/>
              </a:rPr>
              <a:t>, with low GWP and CO</a:t>
            </a:r>
            <a:r>
              <a:rPr lang="it-IT" sz="2000" baseline="-25000" dirty="0">
                <a:sym typeface="Wingdings" panose="05000000000000000000" pitchFamily="2" charset="2"/>
              </a:rPr>
              <a:t>2</a:t>
            </a:r>
            <a:r>
              <a:rPr lang="it-IT" sz="2000" dirty="0">
                <a:sym typeface="Wingdings" panose="05000000000000000000" pitchFamily="2" charset="2"/>
              </a:rPr>
              <a:t>e, </a:t>
            </a:r>
            <a:r>
              <a:rPr lang="it-IT" sz="2000" dirty="0" err="1">
                <a:sym typeface="Wingdings" panose="05000000000000000000" pitchFamily="2" charset="2"/>
              </a:rPr>
              <a:t>which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could</a:t>
            </a:r>
            <a:r>
              <a:rPr lang="it-IT" sz="2000" dirty="0">
                <a:sym typeface="Wingdings" panose="05000000000000000000" pitchFamily="2" charset="2"/>
              </a:rPr>
              <a:t> reduce the </a:t>
            </a:r>
            <a:r>
              <a:rPr lang="it-IT" sz="2000" dirty="0" err="1">
                <a:sym typeface="Wingdings" panose="05000000000000000000" pitchFamily="2" charset="2"/>
              </a:rPr>
              <a:t>fraction</a:t>
            </a:r>
            <a:r>
              <a:rPr lang="it-IT" sz="2000" dirty="0">
                <a:sym typeface="Wingdings" panose="05000000000000000000" pitchFamily="2" charset="2"/>
              </a:rPr>
              <a:t> of  large </a:t>
            </a:r>
            <a:r>
              <a:rPr lang="it-IT" sz="2000" dirty="0" err="1">
                <a:sym typeface="Wingdings" panose="05000000000000000000" pitchFamily="2" charset="2"/>
              </a:rPr>
              <a:t>charge</a:t>
            </a:r>
            <a:r>
              <a:rPr lang="it-IT" sz="2000" dirty="0">
                <a:sym typeface="Wingdings" panose="05000000000000000000" pitchFamily="2" charset="2"/>
              </a:rPr>
              <a:t> events </a:t>
            </a:r>
            <a:r>
              <a:rPr lang="it-IT" sz="2000" dirty="0" err="1">
                <a:sym typeface="Wingdings" panose="05000000000000000000" pitchFamily="2" charset="2"/>
              </a:rPr>
              <a:t>when</a:t>
            </a:r>
            <a:r>
              <a:rPr lang="it-IT" sz="2000" dirty="0">
                <a:sym typeface="Wingdings" panose="05000000000000000000" pitchFamily="2" charset="2"/>
              </a:rPr>
              <a:t> in </a:t>
            </a:r>
            <a:r>
              <a:rPr lang="it-IT" sz="2000" dirty="0" err="1">
                <a:sym typeface="Wingdings" panose="05000000000000000000" pitchFamily="2" charset="2"/>
              </a:rPr>
              <a:t>combination</a:t>
            </a:r>
            <a:r>
              <a:rPr lang="it-IT" sz="2000" dirty="0">
                <a:sym typeface="Wingdings" panose="05000000000000000000" pitchFamily="2" charset="2"/>
              </a:rPr>
              <a:t> with HFO.</a:t>
            </a:r>
            <a:endParaRPr lang="it-IT" sz="20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>
            <a:extLst>
              <a:ext uri="{FF2B5EF4-FFF2-40B4-BE49-F238E27FC236}">
                <a16:creationId xmlns:a16="http://schemas.microsoft.com/office/drawing/2014/main" id="{13D46FCF-77F6-E0F7-B6C0-DAE41181A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3894888"/>
            <a:ext cx="4838949" cy="2883048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162272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Looking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for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replacements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for SF</a:t>
            </a:r>
            <a:r>
              <a:rPr lang="it-IT" sz="3600" baseline="-25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6</a:t>
            </a:r>
            <a:endParaRPr lang="it-IT" sz="36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692696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25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B245442-F30F-BCBB-2365-F97D6C57FAF1}"/>
              </a:ext>
            </a:extLst>
          </p:cNvPr>
          <p:cNvSpPr txBox="1"/>
          <p:nvPr/>
        </p:nvSpPr>
        <p:spPr>
          <a:xfrm>
            <a:off x="179512" y="1124744"/>
            <a:ext cx="403244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One </a:t>
            </a:r>
            <a:r>
              <a:rPr lang="it-IT" sz="2000" dirty="0" err="1"/>
              <a:t>proposed</a:t>
            </a:r>
            <a:r>
              <a:rPr lang="it-IT" sz="2000" dirty="0"/>
              <a:t> </a:t>
            </a:r>
            <a:r>
              <a:rPr lang="it-IT" sz="2000" dirty="0" err="1"/>
              <a:t>solution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</a:p>
          <a:p>
            <a:r>
              <a:rPr lang="it-IT" sz="2000" dirty="0" err="1"/>
              <a:t>Chloro-trifluoropopene</a:t>
            </a:r>
            <a:r>
              <a:rPr lang="it-IT" sz="2000" dirty="0"/>
              <a:t> C</a:t>
            </a:r>
            <a:r>
              <a:rPr lang="it-IT" sz="2000" baseline="-25000" dirty="0"/>
              <a:t>3</a:t>
            </a:r>
            <a:r>
              <a:rPr lang="it-IT" sz="2000" dirty="0"/>
              <a:t>H</a:t>
            </a:r>
            <a:r>
              <a:rPr lang="it-IT" sz="2000" baseline="-25000" dirty="0"/>
              <a:t>2</a:t>
            </a:r>
            <a:r>
              <a:rPr lang="it-IT" sz="2000" dirty="0"/>
              <a:t>ClF</a:t>
            </a:r>
            <a:r>
              <a:rPr lang="it-IT" sz="2000" baseline="-25000" dirty="0"/>
              <a:t>3</a:t>
            </a:r>
            <a:r>
              <a:rPr lang="it-IT" sz="2000" dirty="0"/>
              <a:t> (HFO1233zd)</a:t>
            </a:r>
          </a:p>
          <a:p>
            <a:r>
              <a:rPr lang="it-IT" sz="2000" dirty="0" err="1"/>
              <a:t>Avalanche</a:t>
            </a:r>
            <a:r>
              <a:rPr lang="it-IT" sz="2000" dirty="0"/>
              <a:t>/streamer </a:t>
            </a:r>
            <a:r>
              <a:rPr lang="it-IT" sz="2000" dirty="0" err="1"/>
              <a:t>separation</a:t>
            </a:r>
            <a:r>
              <a:rPr lang="it-IT" sz="2000" dirty="0"/>
              <a:t> (“</a:t>
            </a:r>
            <a:r>
              <a:rPr lang="it-IT" sz="2000" dirty="0" err="1"/>
              <a:t>useful</a:t>
            </a:r>
            <a:r>
              <a:rPr lang="it-IT" sz="2000" dirty="0"/>
              <a:t>” plateau) </a:t>
            </a:r>
            <a:r>
              <a:rPr lang="it-IT" sz="2000" b="1" dirty="0" err="1">
                <a:solidFill>
                  <a:srgbClr val="C00000"/>
                </a:solidFill>
              </a:rPr>
              <a:t>larger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than</a:t>
            </a:r>
            <a:r>
              <a:rPr lang="it-IT" sz="2000" b="1" dirty="0">
                <a:solidFill>
                  <a:srgbClr val="C00000"/>
                </a:solidFill>
              </a:rPr>
              <a:t> 400V</a:t>
            </a:r>
            <a:endParaRPr lang="it-IT" sz="2000" dirty="0"/>
          </a:p>
          <a:p>
            <a:r>
              <a:rPr lang="it-IT" sz="2000" dirty="0">
                <a:sym typeface="Wingdings" panose="05000000000000000000" pitchFamily="2" charset="2"/>
              </a:rPr>
              <a:t> See talk by G. Proto</a:t>
            </a:r>
            <a:endParaRPr lang="it-IT" sz="2000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61D5891-E678-BA1A-F511-6D3EA870B7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 l="-2307" t="-1180" r="2307" b="50274"/>
          <a:stretch/>
        </p:blipFill>
        <p:spPr bwMode="auto">
          <a:xfrm>
            <a:off x="4139952" y="1341104"/>
            <a:ext cx="4680520" cy="30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71B70C5F-91D7-35CF-8CA8-31C550644AA6}"/>
              </a:ext>
            </a:extLst>
          </p:cNvPr>
          <p:cNvSpPr txBox="1"/>
          <p:nvPr/>
        </p:nvSpPr>
        <p:spPr>
          <a:xfrm>
            <a:off x="4939276" y="1146230"/>
            <a:ext cx="3665172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nb-NO" sz="1600" dirty="0"/>
              <a:t>G.Proto et al, 2022 </a:t>
            </a:r>
            <a:r>
              <a:rPr lang="nb-NO" sz="1600" i="1" dirty="0"/>
              <a:t>JINST</a:t>
            </a:r>
            <a:r>
              <a:rPr lang="nb-NO" sz="1600" dirty="0"/>
              <a:t> </a:t>
            </a:r>
            <a:r>
              <a:rPr lang="nb-NO" sz="1600" b="1" dirty="0"/>
              <a:t>17</a:t>
            </a:r>
            <a:r>
              <a:rPr lang="nb-NO" sz="1600" dirty="0"/>
              <a:t> P05005</a:t>
            </a:r>
            <a:endParaRPr lang="it-IT" sz="1600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B047F67D-4C6A-36D2-869E-A5F3B6A99392}"/>
              </a:ext>
            </a:extLst>
          </p:cNvPr>
          <p:cNvSpPr txBox="1"/>
          <p:nvPr/>
        </p:nvSpPr>
        <p:spPr>
          <a:xfrm>
            <a:off x="5435587" y="5085184"/>
            <a:ext cx="297639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NOVEC 5110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GWP &lt; 1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Atm. </a:t>
            </a:r>
            <a:r>
              <a:rPr lang="it-IT" sz="2000" dirty="0" err="1"/>
              <a:t>lifetime</a:t>
            </a:r>
            <a:r>
              <a:rPr lang="it-IT" sz="2000" dirty="0"/>
              <a:t> = 15 days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Application in </a:t>
            </a:r>
            <a:r>
              <a:rPr lang="it-IT" sz="2000" dirty="0" err="1"/>
              <a:t>industry</a:t>
            </a:r>
            <a:endParaRPr lang="it-IT" sz="2000" dirty="0"/>
          </a:p>
          <a:p>
            <a:r>
              <a:rPr lang="it-IT" sz="2000" dirty="0">
                <a:sym typeface="Wingdings" panose="05000000000000000000" pitchFamily="2" charset="2"/>
              </a:rPr>
              <a:t> See talk by. M. </a:t>
            </a:r>
            <a:r>
              <a:rPr lang="it-IT" sz="2000" dirty="0" err="1">
                <a:sym typeface="Wingdings" panose="05000000000000000000" pitchFamily="2" charset="2"/>
              </a:rPr>
              <a:t>Verzeroli</a:t>
            </a:r>
            <a:endParaRPr lang="it-IT" sz="2000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9D06D261-9CD3-DCAD-BD70-1FEE2FEC272B}"/>
              </a:ext>
            </a:extLst>
          </p:cNvPr>
          <p:cNvSpPr txBox="1"/>
          <p:nvPr/>
        </p:nvSpPr>
        <p:spPr>
          <a:xfrm>
            <a:off x="395536" y="3420289"/>
            <a:ext cx="3744416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600" dirty="0"/>
              <a:t>B. Mandelli, </a:t>
            </a:r>
            <a:r>
              <a:rPr lang="en-US" sz="1600" i="0" u="none" strike="noStrike" baseline="0" dirty="0">
                <a:latin typeface="AAAAAB+HelveticaNeue-Bold"/>
              </a:rPr>
              <a:t>Possible alternatives to SF6 for Resistive Plate Chambers </a:t>
            </a:r>
            <a:r>
              <a:rPr lang="it-IT" sz="1600" dirty="0"/>
              <a:t> RPC2022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EF56C775-50E1-4C9D-2C97-5FA64A781F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2443" y="4603160"/>
            <a:ext cx="1341279" cy="1118660"/>
          </a:xfrm>
          <a:prstGeom prst="rect">
            <a:avLst/>
          </a:prstGeom>
        </p:spPr>
      </p:pic>
      <p:sp>
        <p:nvSpPr>
          <p:cNvPr id="23" name="Freccia a destra 22">
            <a:extLst>
              <a:ext uri="{FF2B5EF4-FFF2-40B4-BE49-F238E27FC236}">
                <a16:creationId xmlns:a16="http://schemas.microsoft.com/office/drawing/2014/main" id="{F4061217-0A46-FEFA-EB27-D6514188C785}"/>
              </a:ext>
            </a:extLst>
          </p:cNvPr>
          <p:cNvSpPr/>
          <p:nvPr/>
        </p:nvSpPr>
        <p:spPr>
          <a:xfrm rot="503900">
            <a:off x="3990280" y="2791324"/>
            <a:ext cx="1368152" cy="156453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3C00FC45-26B9-4FDD-38D3-8FDF1E0376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57813" y="4232729"/>
            <a:ext cx="990651" cy="279414"/>
          </a:xfrm>
          <a:prstGeom prst="rect">
            <a:avLst/>
          </a:prstGeom>
        </p:spPr>
      </p:pic>
      <p:sp>
        <p:nvSpPr>
          <p:cNvPr id="24" name="Freccia a destra 23">
            <a:extLst>
              <a:ext uri="{FF2B5EF4-FFF2-40B4-BE49-F238E27FC236}">
                <a16:creationId xmlns:a16="http://schemas.microsoft.com/office/drawing/2014/main" id="{A2768ADB-9E3B-FEB4-1BD3-7E3F005CB5A1}"/>
              </a:ext>
            </a:extLst>
          </p:cNvPr>
          <p:cNvSpPr/>
          <p:nvPr/>
        </p:nvSpPr>
        <p:spPr>
          <a:xfrm rot="11361339">
            <a:off x="3927546" y="6059445"/>
            <a:ext cx="1368152" cy="156453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09364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Immagine che contiene erba, cielo, esterni, campo&#10;&#10;Descrizione generata automaticamente">
            <a:extLst>
              <a:ext uri="{FF2B5EF4-FFF2-40B4-BE49-F238E27FC236}">
                <a16:creationId xmlns:a16="http://schemas.microsoft.com/office/drawing/2014/main" id="{94F1A8EC-6D4C-346B-8E90-1D6284AC5D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72" r="3003"/>
          <a:stretch>
            <a:fillRect/>
          </a:stretch>
        </p:blipFill>
        <p:spPr>
          <a:xfrm>
            <a:off x="11875" y="4460862"/>
            <a:ext cx="9126389" cy="241634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43408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Conclusions</a:t>
            </a:r>
            <a:endParaRPr lang="it-IT" sz="36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651545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26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79513" y="876776"/>
            <a:ext cx="871296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it-IT" sz="2400" dirty="0"/>
              <a:t> In general the idea of </a:t>
            </a:r>
            <a:r>
              <a:rPr lang="it-IT" sz="2400" dirty="0" err="1"/>
              <a:t>replacing</a:t>
            </a:r>
            <a:r>
              <a:rPr lang="it-IT" sz="2400" dirty="0"/>
              <a:t> TFE with HFO (+CO</a:t>
            </a:r>
            <a:r>
              <a:rPr lang="it-IT" sz="2400" baseline="-25000" dirty="0"/>
              <a:t>2</a:t>
            </a:r>
            <a:r>
              <a:rPr lang="it-IT" sz="2400" dirty="0"/>
              <a:t> to reduce the </a:t>
            </a:r>
            <a:r>
              <a:rPr lang="it-IT" sz="2400" dirty="0" err="1"/>
              <a:t>operating</a:t>
            </a:r>
            <a:r>
              <a:rPr lang="it-IT" sz="2400" dirty="0"/>
              <a:t> </a:t>
            </a:r>
            <a:r>
              <a:rPr lang="it-IT" sz="2400" dirty="0" err="1"/>
              <a:t>voltage</a:t>
            </a:r>
            <a:r>
              <a:rPr lang="it-IT" sz="2400" dirty="0"/>
              <a:t>) </a:t>
            </a:r>
            <a:r>
              <a:rPr lang="it-IT" sz="2400" dirty="0" err="1"/>
              <a:t>seems</a:t>
            </a:r>
            <a:r>
              <a:rPr lang="it-IT" sz="2400" dirty="0"/>
              <a:t> to work.</a:t>
            </a:r>
          </a:p>
          <a:p>
            <a:pPr lvl="1">
              <a:buFont typeface="Wingdings" pitchFamily="2" charset="2"/>
              <a:buChar char="Ø"/>
            </a:pPr>
            <a:r>
              <a:rPr lang="it-IT" sz="2400" dirty="0">
                <a:solidFill>
                  <a:srgbClr val="0070C0"/>
                </a:solidFill>
              </a:rPr>
              <a:t>ECO2 and ECO3 </a:t>
            </a:r>
            <a:r>
              <a:rPr lang="it-IT" sz="2400" dirty="0" err="1">
                <a:solidFill>
                  <a:srgbClr val="0070C0"/>
                </a:solidFill>
              </a:rPr>
              <a:t>might</a:t>
            </a:r>
            <a:r>
              <a:rPr lang="it-IT" sz="2400" dirty="0">
                <a:solidFill>
                  <a:srgbClr val="0070C0"/>
                </a:solidFill>
              </a:rPr>
              <a:t> be good candidate gas </a:t>
            </a:r>
            <a:r>
              <a:rPr lang="it-IT" sz="2400" dirty="0" err="1">
                <a:solidFill>
                  <a:srgbClr val="0070C0"/>
                </a:solidFill>
              </a:rPr>
              <a:t>mixtures</a:t>
            </a:r>
            <a:endParaRPr lang="it-IT" sz="2400" dirty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it-IT" sz="2400" dirty="0"/>
              <a:t> </a:t>
            </a:r>
            <a:r>
              <a:rPr lang="it-IT" sz="2400" dirty="0" err="1"/>
              <a:t>Interpretation</a:t>
            </a:r>
            <a:r>
              <a:rPr lang="it-IT" sz="2400" dirty="0"/>
              <a:t> of the </a:t>
            </a:r>
            <a:r>
              <a:rPr lang="it-IT" sz="2400" dirty="0" err="1">
                <a:solidFill>
                  <a:srgbClr val="FF0000"/>
                </a:solidFill>
              </a:rPr>
              <a:t>effects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observed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not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trivial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</a:p>
          <a:p>
            <a:r>
              <a:rPr lang="it-IT" sz="2400" dirty="0">
                <a:sym typeface="Wingdings" pitchFamily="2" charset="2"/>
              </a:rPr>
              <a:t>    	 stay </a:t>
            </a:r>
            <a:r>
              <a:rPr lang="it-IT" sz="2400" dirty="0" err="1">
                <a:sym typeface="Wingdings" pitchFamily="2" charset="2"/>
              </a:rPr>
              <a:t>tuned</a:t>
            </a:r>
            <a:r>
              <a:rPr lang="it-IT" sz="2400" dirty="0">
                <a:sym typeface="Wingdings" pitchFamily="2" charset="2"/>
              </a:rPr>
              <a:t>!</a:t>
            </a:r>
          </a:p>
          <a:p>
            <a:pPr>
              <a:buFont typeface="Wingdings" pitchFamily="2" charset="2"/>
              <a:buChar char="Ø"/>
            </a:pPr>
            <a:r>
              <a:rPr lang="it-IT" sz="2400" dirty="0">
                <a:sym typeface="Wingdings" pitchFamily="2" charset="2"/>
              </a:rPr>
              <a:t> The </a:t>
            </a:r>
            <a:r>
              <a:rPr lang="it-IT" sz="2400" dirty="0" err="1">
                <a:sym typeface="Wingdings" pitchFamily="2" charset="2"/>
              </a:rPr>
              <a:t>effects</a:t>
            </a:r>
            <a:r>
              <a:rPr lang="it-IT" sz="2400" dirty="0">
                <a:sym typeface="Wingdings" pitchFamily="2" charset="2"/>
              </a:rPr>
              <a:t> </a:t>
            </a:r>
            <a:r>
              <a:rPr lang="it-IT" sz="2400" dirty="0" err="1">
                <a:sym typeface="Wingdings" pitchFamily="2" charset="2"/>
              </a:rPr>
              <a:t>observed</a:t>
            </a:r>
            <a:r>
              <a:rPr lang="it-IT" sz="2400" dirty="0">
                <a:sym typeface="Wingdings" pitchFamily="2" charset="2"/>
              </a:rPr>
              <a:t> </a:t>
            </a:r>
            <a:r>
              <a:rPr lang="it-IT" sz="2400" dirty="0" err="1">
                <a:sym typeface="Wingdings" pitchFamily="2" charset="2"/>
              </a:rPr>
              <a:t>migth</a:t>
            </a:r>
            <a:r>
              <a:rPr lang="it-IT" sz="2400" dirty="0">
                <a:sym typeface="Wingdings" pitchFamily="2" charset="2"/>
              </a:rPr>
              <a:t> be due to the </a:t>
            </a:r>
            <a:r>
              <a:rPr lang="it-IT" sz="2400" dirty="0" err="1">
                <a:sym typeface="Wingdings" pitchFamily="2" charset="2"/>
              </a:rPr>
              <a:t>increased</a:t>
            </a:r>
            <a:r>
              <a:rPr lang="it-IT" sz="2400" dirty="0">
                <a:sym typeface="Wingdings" pitchFamily="2" charset="2"/>
              </a:rPr>
              <a:t> </a:t>
            </a:r>
            <a:r>
              <a:rPr lang="it-IT" sz="2400" dirty="0" err="1">
                <a:sym typeface="Wingdings" pitchFamily="2" charset="2"/>
              </a:rPr>
              <a:t>presence</a:t>
            </a:r>
            <a:r>
              <a:rPr lang="it-IT" sz="2400" dirty="0">
                <a:sym typeface="Wingdings" pitchFamily="2" charset="2"/>
              </a:rPr>
              <a:t> of large </a:t>
            </a:r>
            <a:r>
              <a:rPr lang="it-IT" sz="2400" dirty="0" err="1">
                <a:sym typeface="Wingdings" pitchFamily="2" charset="2"/>
              </a:rPr>
              <a:t>charge</a:t>
            </a:r>
            <a:r>
              <a:rPr lang="it-IT" sz="2400" dirty="0">
                <a:sym typeface="Wingdings" pitchFamily="2" charset="2"/>
              </a:rPr>
              <a:t> events</a:t>
            </a:r>
          </a:p>
          <a:p>
            <a:r>
              <a:rPr lang="it-IT" sz="2400" dirty="0">
                <a:sym typeface="Wingdings" pitchFamily="2" charset="2"/>
              </a:rPr>
              <a:t>	check </a:t>
            </a:r>
            <a:r>
              <a:rPr lang="it-IT" sz="2400" dirty="0" err="1">
                <a:sym typeface="Wingdings" panose="05000000000000000000" pitchFamily="2" charset="2"/>
              </a:rPr>
              <a:t>if</a:t>
            </a:r>
            <a:r>
              <a:rPr lang="it-IT" sz="2400" dirty="0">
                <a:sym typeface="Wingdings" panose="05000000000000000000" pitchFamily="2" charset="2"/>
              </a:rPr>
              <a:t> the </a:t>
            </a:r>
            <a:r>
              <a:rPr lang="it-IT" sz="2400" dirty="0" err="1">
                <a:sym typeface="Wingdings" panose="05000000000000000000" pitchFamily="2" charset="2"/>
              </a:rPr>
              <a:t>replacement</a:t>
            </a:r>
            <a:r>
              <a:rPr lang="it-IT" sz="2400" dirty="0">
                <a:sym typeface="Wingdings" panose="05000000000000000000" pitchFamily="2" charset="2"/>
              </a:rPr>
              <a:t> for SF</a:t>
            </a:r>
            <a:r>
              <a:rPr lang="it-IT" sz="2400" baseline="-25000" dirty="0">
                <a:sym typeface="Wingdings" panose="05000000000000000000" pitchFamily="2" charset="2"/>
              </a:rPr>
              <a:t>6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will</a:t>
            </a:r>
            <a:r>
              <a:rPr lang="it-IT" sz="2400" dirty="0">
                <a:sym typeface="Wingdings" panose="05000000000000000000" pitchFamily="2" charset="2"/>
              </a:rPr>
              <a:t> be </a:t>
            </a:r>
            <a:r>
              <a:rPr lang="it-IT" sz="2400" dirty="0" err="1">
                <a:sym typeface="Wingdings" panose="05000000000000000000" pitchFamily="2" charset="2"/>
              </a:rPr>
              <a:t>better</a:t>
            </a:r>
            <a:r>
              <a:rPr lang="it-IT" sz="2400" dirty="0">
                <a:sym typeface="Wingdings" panose="05000000000000000000" pitchFamily="2" charset="2"/>
              </a:rPr>
              <a:t> or </a:t>
            </a:r>
            <a:r>
              <a:rPr lang="it-IT" sz="2400" dirty="0" err="1">
                <a:sym typeface="Wingdings" panose="05000000000000000000" pitchFamily="2" charset="2"/>
              </a:rPr>
              <a:t>worse</a:t>
            </a:r>
            <a:endParaRPr lang="it-IT" sz="2400" dirty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it-IT" sz="2400" dirty="0">
                <a:solidFill>
                  <a:srgbClr val="FF0000"/>
                </a:solidFill>
                <a:sym typeface="Wingdings" pitchFamily="2" charset="2"/>
              </a:rPr>
              <a:t>Collaborative </a:t>
            </a:r>
            <a:r>
              <a:rPr lang="it-IT" sz="2400" dirty="0" err="1">
                <a:solidFill>
                  <a:srgbClr val="FF0000"/>
                </a:solidFill>
                <a:sym typeface="Wingdings" pitchFamily="2" charset="2"/>
              </a:rPr>
              <a:t>effors</a:t>
            </a:r>
            <a:r>
              <a:rPr lang="it-IT" sz="2400" dirty="0">
                <a:solidFill>
                  <a:srgbClr val="FF0000"/>
                </a:solidFill>
                <a:sym typeface="Wingdings" pitchFamily="2" charset="2"/>
              </a:rPr>
              <a:t> of </a:t>
            </a:r>
            <a:r>
              <a:rPr lang="it-IT" sz="2400" dirty="0" err="1">
                <a:solidFill>
                  <a:srgbClr val="FF0000"/>
                </a:solidFill>
                <a:sym typeface="Wingdings" pitchFamily="2" charset="2"/>
              </a:rPr>
              <a:t>paramount</a:t>
            </a:r>
            <a:r>
              <a:rPr lang="it-IT" sz="2400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it-IT" sz="2400" dirty="0" err="1">
                <a:solidFill>
                  <a:srgbClr val="FF0000"/>
                </a:solidFill>
                <a:sym typeface="Wingdings" pitchFamily="2" charset="2"/>
              </a:rPr>
              <a:t>importance</a:t>
            </a:r>
            <a:r>
              <a:rPr lang="it-IT" sz="2400" dirty="0">
                <a:sym typeface="Wingdings" pitchFamily="2" charset="2"/>
              </a:rPr>
              <a:t> </a:t>
            </a:r>
            <a:r>
              <a:rPr lang="it-IT" sz="2400" dirty="0" err="1">
                <a:sym typeface="Wingdings" pitchFamily="2" charset="2"/>
              </a:rPr>
              <a:t>at</a:t>
            </a:r>
            <a:r>
              <a:rPr lang="it-IT" sz="2400" dirty="0">
                <a:sym typeface="Wingdings" pitchFamily="2" charset="2"/>
              </a:rPr>
              <a:t> </a:t>
            </a:r>
            <a:r>
              <a:rPr lang="it-IT" sz="2400" dirty="0" err="1">
                <a:sym typeface="Wingdings" pitchFamily="2" charset="2"/>
              </a:rPr>
              <a:t>this</a:t>
            </a:r>
            <a:r>
              <a:rPr lang="it-IT" sz="2400" dirty="0">
                <a:sym typeface="Wingdings" pitchFamily="2" charset="2"/>
              </a:rPr>
              <a:t> stage.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467544" y="5647613"/>
            <a:ext cx="5328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FFFF00"/>
                </a:solidFill>
              </a:rPr>
              <a:t>The RPC detector community </a:t>
            </a:r>
            <a:r>
              <a:rPr lang="it-IT" sz="2400" b="1" dirty="0" err="1">
                <a:solidFill>
                  <a:srgbClr val="FFFF00"/>
                </a:solidFill>
              </a:rPr>
              <a:t>is</a:t>
            </a:r>
            <a:r>
              <a:rPr lang="it-IT" sz="2400" b="1" dirty="0">
                <a:solidFill>
                  <a:srgbClr val="FFFF00"/>
                </a:solidFill>
              </a:rPr>
              <a:t> on the </a:t>
            </a:r>
            <a:r>
              <a:rPr lang="it-IT" sz="2400" b="1" dirty="0" err="1">
                <a:solidFill>
                  <a:srgbClr val="FFFF00"/>
                </a:solidFill>
              </a:rPr>
              <a:t>eve</a:t>
            </a:r>
            <a:r>
              <a:rPr lang="it-IT" sz="2400" b="1" dirty="0">
                <a:solidFill>
                  <a:srgbClr val="FFFF00"/>
                </a:solidFill>
              </a:rPr>
              <a:t> of </a:t>
            </a:r>
            <a:r>
              <a:rPr lang="it-IT" sz="2400" b="1" dirty="0" err="1">
                <a:solidFill>
                  <a:srgbClr val="FFFF00"/>
                </a:solidFill>
              </a:rPr>
              <a:t>its</a:t>
            </a:r>
            <a:r>
              <a:rPr lang="it-IT" sz="2400" b="1" dirty="0">
                <a:solidFill>
                  <a:srgbClr val="FFFF00"/>
                </a:solidFill>
              </a:rPr>
              <a:t> </a:t>
            </a:r>
            <a:r>
              <a:rPr lang="it-IT" sz="2400" b="1" dirty="0" err="1">
                <a:solidFill>
                  <a:srgbClr val="FFFF00"/>
                </a:solidFill>
              </a:rPr>
              <a:t>ecological</a:t>
            </a:r>
            <a:r>
              <a:rPr lang="it-IT" sz="2400" b="1" dirty="0">
                <a:solidFill>
                  <a:srgbClr val="FFFF00"/>
                </a:solidFill>
              </a:rPr>
              <a:t> </a:t>
            </a:r>
            <a:r>
              <a:rPr lang="it-IT" sz="2400" b="1" dirty="0" err="1">
                <a:solidFill>
                  <a:srgbClr val="FFFF00"/>
                </a:solidFill>
              </a:rPr>
              <a:t>transition</a:t>
            </a:r>
            <a:endParaRPr lang="it-IT" sz="2400" b="1" dirty="0">
              <a:solidFill>
                <a:srgbClr val="FFFF00"/>
              </a:solidFill>
            </a:endParaRPr>
          </a:p>
        </p:txBody>
      </p:sp>
      <p:pic>
        <p:nvPicPr>
          <p:cNvPr id="8" name="Picture 2" descr="SVG, Vettoriale - Simboli Di Ambiente Verde Sulla Terra. Image 40326717.">
            <a:extLst>
              <a:ext uri="{FF2B5EF4-FFF2-40B4-BE49-F238E27FC236}">
                <a16:creationId xmlns:a16="http://schemas.microsoft.com/office/drawing/2014/main" id="{3BACEA19-CF3C-C270-AA17-87837ECCA4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3218" y="4440746"/>
            <a:ext cx="2417254" cy="2417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importance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of collaborative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effort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67569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3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170" name="AutoShape 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2" name="AutoShape 4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4" name="AutoShape 6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6" name="AutoShape 8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8" name="AutoShape 10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0" name="AutoShape 1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3" name="AutoShape 15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5" name="AutoShape 17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" name="Rettangolo 9"/>
          <p:cNvSpPr/>
          <p:nvPr/>
        </p:nvSpPr>
        <p:spPr>
          <a:xfrm>
            <a:off x="323528" y="1189201"/>
            <a:ext cx="84246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it-IT" sz="2000" dirty="0" err="1">
                <a:solidFill>
                  <a:prstClr val="black"/>
                </a:solidFill>
              </a:rPr>
              <a:t>All</a:t>
            </a:r>
            <a:r>
              <a:rPr lang="it-IT" sz="2000" dirty="0">
                <a:solidFill>
                  <a:prstClr val="black"/>
                </a:solidFill>
              </a:rPr>
              <a:t> high energy </a:t>
            </a:r>
            <a:r>
              <a:rPr lang="it-IT" sz="2000" dirty="0" err="1">
                <a:solidFill>
                  <a:prstClr val="black"/>
                </a:solidFill>
              </a:rPr>
              <a:t>experiments</a:t>
            </a:r>
            <a:r>
              <a:rPr lang="it-IT" sz="2000" dirty="0">
                <a:solidFill>
                  <a:prstClr val="black"/>
                </a:solidFill>
              </a:rPr>
              <a:t> (ALICE, ATLAS, CMS, </a:t>
            </a:r>
            <a:r>
              <a:rPr lang="it-IT" sz="2000" dirty="0" err="1">
                <a:solidFill>
                  <a:prstClr val="black"/>
                </a:solidFill>
              </a:rPr>
              <a:t>LHCb</a:t>
            </a:r>
            <a:r>
              <a:rPr lang="it-IT" sz="2000" dirty="0">
                <a:solidFill>
                  <a:prstClr val="black"/>
                </a:solidFill>
              </a:rPr>
              <a:t>, etc.) and the CERN gas group (CERN EP-DT) </a:t>
            </a:r>
            <a:r>
              <a:rPr lang="it-IT" sz="2000" dirty="0" err="1">
                <a:solidFill>
                  <a:prstClr val="black"/>
                </a:solidFill>
              </a:rPr>
              <a:t>started</a:t>
            </a:r>
            <a:r>
              <a:rPr lang="it-IT" sz="2000" dirty="0">
                <a:solidFill>
                  <a:prstClr val="black"/>
                </a:solidFill>
              </a:rPr>
              <a:t>, </a:t>
            </a:r>
            <a:r>
              <a:rPr lang="it-IT" sz="2000" dirty="0" err="1">
                <a:solidFill>
                  <a:prstClr val="black"/>
                </a:solidFill>
              </a:rPr>
              <a:t>already</a:t>
            </a:r>
            <a:r>
              <a:rPr lang="it-IT" sz="2000" dirty="0">
                <a:solidFill>
                  <a:prstClr val="black"/>
                </a:solidFill>
              </a:rPr>
              <a:t> </a:t>
            </a:r>
            <a:r>
              <a:rPr lang="it-IT" sz="2000" dirty="0" err="1">
                <a:solidFill>
                  <a:prstClr val="black"/>
                </a:solidFill>
              </a:rPr>
              <a:t>several</a:t>
            </a:r>
            <a:r>
              <a:rPr lang="it-IT" sz="2000" dirty="0">
                <a:solidFill>
                  <a:prstClr val="black"/>
                </a:solidFill>
              </a:rPr>
              <a:t> </a:t>
            </a:r>
            <a:r>
              <a:rPr lang="it-IT" sz="2000" dirty="0" err="1">
                <a:solidFill>
                  <a:prstClr val="black"/>
                </a:solidFill>
              </a:rPr>
              <a:t>years</a:t>
            </a:r>
            <a:r>
              <a:rPr lang="it-IT" sz="2000" dirty="0">
                <a:solidFill>
                  <a:prstClr val="black"/>
                </a:solidFill>
              </a:rPr>
              <a:t> ago, an </a:t>
            </a:r>
            <a:r>
              <a:rPr lang="it-IT" sz="2000" dirty="0">
                <a:solidFill>
                  <a:srgbClr val="0070C0"/>
                </a:solidFill>
              </a:rPr>
              <a:t>intense R&amp;D </a:t>
            </a:r>
            <a:r>
              <a:rPr lang="it-IT" sz="2000" dirty="0" err="1">
                <a:solidFill>
                  <a:srgbClr val="0070C0"/>
                </a:solidFill>
              </a:rPr>
              <a:t>program</a:t>
            </a:r>
            <a:r>
              <a:rPr lang="it-IT" sz="2000" dirty="0">
                <a:solidFill>
                  <a:srgbClr val="0070C0"/>
                </a:solidFill>
              </a:rPr>
              <a:t> </a:t>
            </a:r>
            <a:r>
              <a:rPr lang="it-IT" sz="2000" dirty="0">
                <a:solidFill>
                  <a:prstClr val="black"/>
                </a:solidFill>
              </a:rPr>
              <a:t>to </a:t>
            </a:r>
            <a:r>
              <a:rPr lang="it-IT" sz="2000" dirty="0" err="1">
                <a:solidFill>
                  <a:prstClr val="black"/>
                </a:solidFill>
              </a:rPr>
              <a:t>find</a:t>
            </a:r>
            <a:r>
              <a:rPr lang="it-IT" sz="2000" dirty="0">
                <a:solidFill>
                  <a:prstClr val="black"/>
                </a:solidFill>
              </a:rPr>
              <a:t> </a:t>
            </a:r>
            <a:r>
              <a:rPr lang="it-IT" sz="2000" dirty="0" err="1">
                <a:solidFill>
                  <a:prstClr val="black"/>
                </a:solidFill>
              </a:rPr>
              <a:t>suitable</a:t>
            </a:r>
            <a:r>
              <a:rPr lang="it-IT" sz="2000" dirty="0">
                <a:solidFill>
                  <a:prstClr val="black"/>
                </a:solidFill>
              </a:rPr>
              <a:t> gas </a:t>
            </a:r>
            <a:r>
              <a:rPr lang="it-IT" sz="2000" dirty="0" err="1">
                <a:solidFill>
                  <a:prstClr val="black"/>
                </a:solidFill>
              </a:rPr>
              <a:t>mixtures</a:t>
            </a:r>
            <a:r>
              <a:rPr lang="it-IT" sz="2000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256032" y="2276872"/>
            <a:ext cx="8820472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 err="1"/>
              <a:t>Practically</a:t>
            </a:r>
            <a:r>
              <a:rPr lang="it-IT" sz="2000" dirty="0"/>
              <a:t> </a:t>
            </a:r>
            <a:r>
              <a:rPr lang="it-IT" sz="2000" dirty="0" err="1">
                <a:solidFill>
                  <a:srgbClr val="0070C0"/>
                </a:solidFill>
              </a:rPr>
              <a:t>all</a:t>
            </a:r>
            <a:r>
              <a:rPr lang="it-IT" sz="2000" dirty="0">
                <a:solidFill>
                  <a:srgbClr val="0070C0"/>
                </a:solidFill>
              </a:rPr>
              <a:t> </a:t>
            </a:r>
            <a:r>
              <a:rPr lang="it-IT" sz="2000" dirty="0" err="1">
                <a:solidFill>
                  <a:srgbClr val="0070C0"/>
                </a:solidFill>
              </a:rPr>
              <a:t>research</a:t>
            </a:r>
            <a:r>
              <a:rPr lang="it-IT" sz="2000" dirty="0">
                <a:solidFill>
                  <a:srgbClr val="0070C0"/>
                </a:solidFill>
              </a:rPr>
              <a:t> trendlines concentrate </a:t>
            </a:r>
            <a:r>
              <a:rPr lang="it-IT" sz="2000" dirty="0" err="1"/>
              <a:t>around</a:t>
            </a:r>
            <a:r>
              <a:rPr lang="it-IT" sz="2000" dirty="0"/>
              <a:t> the idea of </a:t>
            </a:r>
            <a:r>
              <a:rPr lang="it-IT" sz="2000" dirty="0" err="1"/>
              <a:t>replacing</a:t>
            </a:r>
            <a:r>
              <a:rPr lang="it-IT" sz="2000" dirty="0"/>
              <a:t>:</a:t>
            </a:r>
          </a:p>
          <a:p>
            <a:r>
              <a:rPr lang="it-IT" sz="2000" dirty="0">
                <a:solidFill>
                  <a:srgbClr val="C00000"/>
                </a:solidFill>
              </a:rPr>
              <a:t>      C</a:t>
            </a:r>
            <a:r>
              <a:rPr lang="it-IT" sz="2000" baseline="-25000" dirty="0">
                <a:solidFill>
                  <a:srgbClr val="C00000"/>
                </a:solidFill>
              </a:rPr>
              <a:t>2</a:t>
            </a:r>
            <a:r>
              <a:rPr lang="it-IT" sz="2000" dirty="0">
                <a:solidFill>
                  <a:srgbClr val="C00000"/>
                </a:solidFill>
              </a:rPr>
              <a:t>H</a:t>
            </a:r>
            <a:r>
              <a:rPr lang="it-IT" sz="2000" baseline="-25000" dirty="0">
                <a:solidFill>
                  <a:srgbClr val="C00000"/>
                </a:solidFill>
              </a:rPr>
              <a:t>2</a:t>
            </a:r>
            <a:r>
              <a:rPr lang="it-IT" sz="2000" dirty="0">
                <a:solidFill>
                  <a:srgbClr val="C00000"/>
                </a:solidFill>
              </a:rPr>
              <a:t>F</a:t>
            </a:r>
            <a:r>
              <a:rPr lang="it-IT" sz="2000" baseline="-25000" dirty="0">
                <a:solidFill>
                  <a:srgbClr val="C00000"/>
                </a:solidFill>
              </a:rPr>
              <a:t>4</a:t>
            </a:r>
            <a:r>
              <a:rPr lang="it-IT" sz="2000" dirty="0">
                <a:solidFill>
                  <a:srgbClr val="C00000"/>
                </a:solidFill>
              </a:rPr>
              <a:t> (GWP=1430)</a:t>
            </a:r>
            <a:r>
              <a:rPr lang="it-IT" sz="2000" dirty="0">
                <a:solidFill>
                  <a:srgbClr val="C00000"/>
                </a:solidFill>
                <a:sym typeface="Wingdings" pitchFamily="2" charset="2"/>
              </a:rPr>
              <a:t> C</a:t>
            </a:r>
            <a:r>
              <a:rPr lang="it-IT" sz="2000" baseline="-25000" dirty="0">
                <a:solidFill>
                  <a:srgbClr val="C00000"/>
                </a:solidFill>
                <a:sym typeface="Wingdings" pitchFamily="2" charset="2"/>
              </a:rPr>
              <a:t>3</a:t>
            </a:r>
            <a:r>
              <a:rPr lang="it-IT" sz="2000" dirty="0">
                <a:solidFill>
                  <a:srgbClr val="C00000"/>
                </a:solidFill>
                <a:sym typeface="Wingdings" pitchFamily="2" charset="2"/>
              </a:rPr>
              <a:t>H</a:t>
            </a:r>
            <a:r>
              <a:rPr lang="it-IT" sz="2000" baseline="-25000" dirty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it-IT" sz="2000" dirty="0">
                <a:solidFill>
                  <a:srgbClr val="C00000"/>
                </a:solidFill>
                <a:sym typeface="Wingdings" pitchFamily="2" charset="2"/>
              </a:rPr>
              <a:t>F</a:t>
            </a:r>
            <a:r>
              <a:rPr lang="it-IT" sz="2000" baseline="-25000" dirty="0">
                <a:solidFill>
                  <a:srgbClr val="C00000"/>
                </a:solidFill>
                <a:sym typeface="Wingdings" pitchFamily="2" charset="2"/>
              </a:rPr>
              <a:t>4</a:t>
            </a:r>
            <a:r>
              <a:rPr lang="it-IT" sz="2000" dirty="0">
                <a:solidFill>
                  <a:srgbClr val="C00000"/>
                </a:solidFill>
                <a:sym typeface="Wingdings" pitchFamily="2" charset="2"/>
              </a:rPr>
              <a:t>ze (GWP=4) </a:t>
            </a:r>
          </a:p>
          <a:p>
            <a:r>
              <a:rPr lang="it-IT" sz="2000" dirty="0">
                <a:solidFill>
                  <a:srgbClr val="C00000"/>
                </a:solidFill>
                <a:sym typeface="Wingdings" pitchFamily="2" charset="2"/>
              </a:rPr>
              <a:t>                                               + CO</a:t>
            </a:r>
            <a:r>
              <a:rPr lang="it-IT" sz="2000" baseline="-25000" dirty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it-IT" sz="2000" dirty="0">
                <a:solidFill>
                  <a:srgbClr val="C00000"/>
                </a:solidFill>
                <a:sym typeface="Wingdings" pitchFamily="2" charset="2"/>
              </a:rPr>
              <a:t> (GWP=1) </a:t>
            </a:r>
            <a:r>
              <a:rPr lang="it-IT" sz="2000" dirty="0">
                <a:sym typeface="Wingdings" pitchFamily="2" charset="2"/>
              </a:rPr>
              <a:t>or He</a:t>
            </a:r>
            <a:endParaRPr lang="it-IT" sz="20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37AD453-BE7A-706D-A0EC-B4B728E06D83}"/>
              </a:ext>
            </a:extLst>
          </p:cNvPr>
          <p:cNvSpPr txBox="1"/>
          <p:nvPr/>
        </p:nvSpPr>
        <p:spPr>
          <a:xfrm>
            <a:off x="5724128" y="3290715"/>
            <a:ext cx="5597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EEE</a:t>
            </a:r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A3673EF3-9554-BC42-B76E-B0E63A929621}"/>
              </a:ext>
            </a:extLst>
          </p:cNvPr>
          <p:cNvSpPr/>
          <p:nvPr/>
        </p:nvSpPr>
        <p:spPr>
          <a:xfrm>
            <a:off x="4814312" y="2834648"/>
            <a:ext cx="504056" cy="4988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E97E50F3-09FE-004B-4DC5-DBA7F5865466}"/>
              </a:ext>
            </a:extLst>
          </p:cNvPr>
          <p:cNvSpPr txBox="1"/>
          <p:nvPr/>
        </p:nvSpPr>
        <p:spPr>
          <a:xfrm>
            <a:off x="179512" y="4141529"/>
            <a:ext cx="88204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>
                <a:sym typeface="Wingdings" pitchFamily="2" charset="2"/>
              </a:rPr>
              <a:t>C</a:t>
            </a:r>
            <a:r>
              <a:rPr lang="it-IT" sz="2000" baseline="-25000" dirty="0">
                <a:sym typeface="Wingdings" pitchFamily="2" charset="2"/>
              </a:rPr>
              <a:t>3</a:t>
            </a:r>
            <a:r>
              <a:rPr lang="it-IT" sz="2000" dirty="0">
                <a:sym typeface="Wingdings" pitchFamily="2" charset="2"/>
              </a:rPr>
              <a:t>H</a:t>
            </a:r>
            <a:r>
              <a:rPr lang="it-IT" sz="2000" baseline="-25000" dirty="0">
                <a:sym typeface="Wingdings" pitchFamily="2" charset="2"/>
              </a:rPr>
              <a:t>2</a:t>
            </a:r>
            <a:r>
              <a:rPr lang="it-IT" sz="2000" dirty="0">
                <a:sym typeface="Wingdings" pitchFamily="2" charset="2"/>
              </a:rPr>
              <a:t>F</a:t>
            </a:r>
            <a:r>
              <a:rPr lang="it-IT" sz="2000" baseline="-25000" dirty="0">
                <a:sym typeface="Wingdings" pitchFamily="2" charset="2"/>
              </a:rPr>
              <a:t>4</a:t>
            </a:r>
            <a:r>
              <a:rPr lang="it-IT" sz="2000" dirty="0">
                <a:sym typeface="Wingdings" pitchFamily="2" charset="2"/>
              </a:rPr>
              <a:t> (</a:t>
            </a:r>
            <a:r>
              <a:rPr lang="it-IT" sz="2000" dirty="0" err="1">
                <a:sym typeface="Wingdings" pitchFamily="2" charset="2"/>
              </a:rPr>
              <a:t>here</a:t>
            </a:r>
            <a:r>
              <a:rPr lang="it-IT" sz="2000" dirty="0">
                <a:sym typeface="Wingdings" pitchFamily="2" charset="2"/>
              </a:rPr>
              <a:t> </a:t>
            </a:r>
            <a:r>
              <a:rPr lang="it-IT" sz="2000" dirty="0" err="1">
                <a:sym typeface="Wingdings" pitchFamily="2" charset="2"/>
              </a:rPr>
              <a:t>indicated</a:t>
            </a:r>
            <a:r>
              <a:rPr lang="it-IT" sz="2000" dirty="0">
                <a:sym typeface="Wingdings" pitchFamily="2" charset="2"/>
              </a:rPr>
              <a:t> </a:t>
            </a:r>
            <a:r>
              <a:rPr lang="it-IT" sz="2000" dirty="0" err="1">
                <a:sym typeface="Wingdings" pitchFamily="2" charset="2"/>
              </a:rPr>
              <a:t>as</a:t>
            </a:r>
            <a:r>
              <a:rPr lang="it-IT" sz="2000" dirty="0">
                <a:sym typeface="Wingdings" pitchFamily="2" charset="2"/>
              </a:rPr>
              <a:t> HFO for short) </a:t>
            </a:r>
            <a:r>
              <a:rPr lang="it-IT" sz="2000" dirty="0" err="1">
                <a:sym typeface="Wingdings" pitchFamily="2" charset="2"/>
              </a:rPr>
              <a:t>is</a:t>
            </a:r>
            <a:r>
              <a:rPr lang="it-IT" sz="2000" dirty="0">
                <a:sym typeface="Wingdings" pitchFamily="2" charset="2"/>
              </a:rPr>
              <a:t> the </a:t>
            </a:r>
            <a:r>
              <a:rPr lang="it-IT" sz="2000" dirty="0" err="1">
                <a:sym typeface="Wingdings" pitchFamily="2" charset="2"/>
              </a:rPr>
              <a:t>molecule</a:t>
            </a:r>
            <a:r>
              <a:rPr lang="it-IT" sz="2000" dirty="0">
                <a:sym typeface="Wingdings" pitchFamily="2" charset="2"/>
              </a:rPr>
              <a:t> </a:t>
            </a:r>
            <a:r>
              <a:rPr lang="it-IT" sz="2000" dirty="0" err="1">
                <a:sym typeface="Wingdings" pitchFamily="2" charset="2"/>
              </a:rPr>
              <a:t>most</a:t>
            </a:r>
            <a:r>
              <a:rPr lang="it-IT" sz="2000" dirty="0">
                <a:sym typeface="Wingdings" pitchFamily="2" charset="2"/>
              </a:rPr>
              <a:t> </a:t>
            </a:r>
            <a:r>
              <a:rPr lang="it-IT" sz="2000" dirty="0" err="1">
                <a:sym typeface="Wingdings" pitchFamily="2" charset="2"/>
              </a:rPr>
              <a:t>similar</a:t>
            </a:r>
            <a:r>
              <a:rPr lang="it-IT" sz="2000" dirty="0">
                <a:sym typeface="Wingdings" pitchFamily="2" charset="2"/>
              </a:rPr>
              <a:t> to TFE </a:t>
            </a:r>
            <a:r>
              <a:rPr lang="it-IT" sz="2000" dirty="0" err="1">
                <a:sym typeface="Wingdings" pitchFamily="2" charset="2"/>
              </a:rPr>
              <a:t>but</a:t>
            </a:r>
            <a:r>
              <a:rPr lang="it-IT" sz="2000" dirty="0">
                <a:sym typeface="Wingdings" pitchFamily="2" charset="2"/>
              </a:rPr>
              <a:t> with low GWP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>
                <a:sym typeface="Wingdings" pitchFamily="2" charset="2"/>
              </a:rPr>
              <a:t>CO</a:t>
            </a:r>
            <a:r>
              <a:rPr lang="it-IT" sz="2000" baseline="-25000" dirty="0">
                <a:sym typeface="Wingdings" pitchFamily="2" charset="2"/>
              </a:rPr>
              <a:t>2</a:t>
            </a:r>
            <a:r>
              <a:rPr lang="it-IT" sz="2000" dirty="0">
                <a:sym typeface="Wingdings" pitchFamily="2" charset="2"/>
              </a:rPr>
              <a:t> (or He) are </a:t>
            </a:r>
            <a:r>
              <a:rPr lang="it-IT" sz="2000" dirty="0" err="1">
                <a:sym typeface="Wingdings" pitchFamily="2" charset="2"/>
              </a:rPr>
              <a:t>essentially</a:t>
            </a:r>
            <a:r>
              <a:rPr lang="it-IT" sz="2000" dirty="0">
                <a:sym typeface="Wingdings" pitchFamily="2" charset="2"/>
              </a:rPr>
              <a:t> </a:t>
            </a:r>
            <a:r>
              <a:rPr lang="it-IT" sz="2000" dirty="0" err="1">
                <a:sym typeface="Wingdings" pitchFamily="2" charset="2"/>
              </a:rPr>
              <a:t>added</a:t>
            </a:r>
            <a:r>
              <a:rPr lang="it-IT" sz="2000" dirty="0">
                <a:sym typeface="Wingdings" pitchFamily="2" charset="2"/>
              </a:rPr>
              <a:t> to reduce the </a:t>
            </a:r>
            <a:r>
              <a:rPr lang="it-IT" sz="2000" dirty="0" err="1">
                <a:sym typeface="Wingdings" pitchFamily="2" charset="2"/>
              </a:rPr>
              <a:t>operating</a:t>
            </a:r>
            <a:r>
              <a:rPr lang="it-IT" sz="2000" dirty="0">
                <a:sym typeface="Wingdings" pitchFamily="2" charset="2"/>
              </a:rPr>
              <a:t> </a:t>
            </a:r>
            <a:r>
              <a:rPr lang="it-IT" sz="2000" dirty="0" err="1">
                <a:sym typeface="Wingdings" pitchFamily="2" charset="2"/>
              </a:rPr>
              <a:t>voltage</a:t>
            </a:r>
            <a:r>
              <a:rPr lang="it-IT" sz="2000" dirty="0">
                <a:sym typeface="Wingdings" pitchFamily="2" charset="2"/>
              </a:rPr>
              <a:t>.</a:t>
            </a:r>
            <a:endParaRPr lang="it-IT" sz="2000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197815" y="5417929"/>
            <a:ext cx="86226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The RPC EcoGas@GIF++ </a:t>
            </a:r>
            <a:r>
              <a:rPr lang="it-IT" sz="2000" dirty="0" err="1"/>
              <a:t>is</a:t>
            </a:r>
            <a:r>
              <a:rPr lang="it-IT" sz="2000" dirty="0"/>
              <a:t> a Collaboration </a:t>
            </a:r>
            <a:r>
              <a:rPr lang="it-IT" sz="2000" b="1" dirty="0" err="1">
                <a:solidFill>
                  <a:srgbClr val="FF0000"/>
                </a:solidFill>
              </a:rPr>
              <a:t>transversal</a:t>
            </a:r>
            <a:r>
              <a:rPr lang="it-IT" sz="2000" b="1" dirty="0">
                <a:solidFill>
                  <a:srgbClr val="FF0000"/>
                </a:solidFill>
              </a:rPr>
              <a:t> to ALICE, ATLAS, CERN EP-DT, CMS</a:t>
            </a:r>
            <a:r>
              <a:rPr lang="it-IT" sz="2000" dirty="0"/>
              <a:t>, </a:t>
            </a:r>
            <a:r>
              <a:rPr lang="it-IT" sz="2000" b="1" dirty="0">
                <a:solidFill>
                  <a:srgbClr val="FF0000"/>
                </a:solidFill>
              </a:rPr>
              <a:t>and </a:t>
            </a:r>
            <a:r>
              <a:rPr lang="it-IT" sz="2000" b="1" dirty="0" err="1">
                <a:solidFill>
                  <a:srgbClr val="FF0000"/>
                </a:solidFill>
              </a:rPr>
              <a:t>LHCb</a:t>
            </a:r>
            <a:r>
              <a:rPr lang="it-IT" sz="2000" b="1" dirty="0">
                <a:solidFill>
                  <a:srgbClr val="FF0000"/>
                </a:solidFill>
              </a:rPr>
              <a:t> </a:t>
            </a:r>
            <a:r>
              <a:rPr lang="it-IT" sz="2000" dirty="0" err="1"/>
              <a:t>willing</a:t>
            </a:r>
            <a:r>
              <a:rPr lang="it-IT" sz="2000" dirty="0"/>
              <a:t> to put </a:t>
            </a:r>
            <a:r>
              <a:rPr lang="it-IT" sz="2000" dirty="0" err="1"/>
              <a:t>together</a:t>
            </a:r>
            <a:r>
              <a:rPr lang="it-IT" sz="2000" dirty="0"/>
              <a:t> expertise and </a:t>
            </a:r>
            <a:r>
              <a:rPr lang="it-IT" sz="2000" dirty="0" err="1"/>
              <a:t>resources</a:t>
            </a:r>
            <a:r>
              <a:rPr lang="it-IT" sz="2000" dirty="0"/>
              <a:t> in </a:t>
            </a:r>
            <a:r>
              <a:rPr lang="it-IT" sz="2000" dirty="0" err="1"/>
              <a:t>order</a:t>
            </a:r>
            <a:r>
              <a:rPr lang="it-IT" sz="2000" dirty="0"/>
              <a:t> to test </a:t>
            </a:r>
            <a:r>
              <a:rPr lang="it-IT" sz="2000" dirty="0" err="1"/>
              <a:t>potential</a:t>
            </a:r>
            <a:r>
              <a:rPr lang="it-IT" sz="2000" dirty="0"/>
              <a:t> </a:t>
            </a:r>
            <a:r>
              <a:rPr lang="it-IT" sz="2000" dirty="0" err="1"/>
              <a:t>candidates</a:t>
            </a:r>
            <a:r>
              <a:rPr lang="it-IT" sz="2000" dirty="0"/>
              <a:t> of eco-friendly gas </a:t>
            </a:r>
            <a:r>
              <a:rPr lang="it-IT" sz="2000" dirty="0" err="1"/>
              <a:t>mixtures</a:t>
            </a:r>
            <a:r>
              <a:rPr lang="it-IT" sz="2000" dirty="0"/>
              <a:t> with </a:t>
            </a:r>
            <a:r>
              <a:rPr lang="it-IT" sz="2000" dirty="0" err="1"/>
              <a:t>different</a:t>
            </a:r>
            <a:r>
              <a:rPr lang="it-IT" sz="2000" dirty="0"/>
              <a:t> detectors and </a:t>
            </a:r>
            <a:r>
              <a:rPr lang="it-IT" sz="2000" dirty="0" err="1"/>
              <a:t>electronics</a:t>
            </a:r>
            <a:r>
              <a:rPr lang="it-IT" sz="2000" dirty="0"/>
              <a:t>.</a:t>
            </a:r>
          </a:p>
        </p:txBody>
      </p:sp>
      <p:pic>
        <p:nvPicPr>
          <p:cNvPr id="12" name="Picture 4" descr="File:HFO-1234ze alt.svg - Wikimedia Commons">
            <a:extLst>
              <a:ext uri="{FF2B5EF4-FFF2-40B4-BE49-F238E27FC236}">
                <a16:creationId xmlns:a16="http://schemas.microsoft.com/office/drawing/2014/main" id="{21674CFD-3D2E-881F-060F-B54A575F75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134" y="3053046"/>
            <a:ext cx="1294570" cy="1024025"/>
          </a:xfrm>
          <a:prstGeom prst="rect">
            <a:avLst/>
          </a:prstGeom>
          <a:noFill/>
        </p:spPr>
      </p:pic>
      <p:sp>
        <p:nvSpPr>
          <p:cNvPr id="16" name="Freccia a destra 15">
            <a:extLst>
              <a:ext uri="{FF2B5EF4-FFF2-40B4-BE49-F238E27FC236}">
                <a16:creationId xmlns:a16="http://schemas.microsoft.com/office/drawing/2014/main" id="{B67038D2-0894-77C2-93E4-5D0E8A0A34C5}"/>
              </a:ext>
            </a:extLst>
          </p:cNvPr>
          <p:cNvSpPr/>
          <p:nvPr/>
        </p:nvSpPr>
        <p:spPr>
          <a:xfrm rot="1183068">
            <a:off x="5232213" y="3272138"/>
            <a:ext cx="587213" cy="228504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e 16">
            <a:extLst>
              <a:ext uri="{FF2B5EF4-FFF2-40B4-BE49-F238E27FC236}">
                <a16:creationId xmlns:a16="http://schemas.microsoft.com/office/drawing/2014/main" id="{D5088806-7195-7DEC-9ACC-D1A0D79EC4D1}"/>
              </a:ext>
            </a:extLst>
          </p:cNvPr>
          <p:cNvSpPr/>
          <p:nvPr/>
        </p:nvSpPr>
        <p:spPr>
          <a:xfrm>
            <a:off x="3194704" y="4082296"/>
            <a:ext cx="504056" cy="4988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Freccia a destra 17">
            <a:extLst>
              <a:ext uri="{FF2B5EF4-FFF2-40B4-BE49-F238E27FC236}">
                <a16:creationId xmlns:a16="http://schemas.microsoft.com/office/drawing/2014/main" id="{576F3237-53BB-A7EE-E695-73F34EB49E57}"/>
              </a:ext>
            </a:extLst>
          </p:cNvPr>
          <p:cNvSpPr/>
          <p:nvPr/>
        </p:nvSpPr>
        <p:spPr>
          <a:xfrm rot="11790203">
            <a:off x="1922901" y="3778339"/>
            <a:ext cx="898460" cy="204906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Freccia a destra 18">
            <a:extLst>
              <a:ext uri="{FF2B5EF4-FFF2-40B4-BE49-F238E27FC236}">
                <a16:creationId xmlns:a16="http://schemas.microsoft.com/office/drawing/2014/main" id="{367529A9-3194-125F-63C4-32B431F2A85F}"/>
              </a:ext>
            </a:extLst>
          </p:cNvPr>
          <p:cNvSpPr/>
          <p:nvPr/>
        </p:nvSpPr>
        <p:spPr>
          <a:xfrm rot="5400000">
            <a:off x="4346991" y="5049157"/>
            <a:ext cx="428213" cy="520200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5470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-36512" y="-171400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RPC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ECOGas@GIF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++ timeline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692696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4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79512" y="5890046"/>
            <a:ext cx="8892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The RPC EcoGas@GIF++ </a:t>
            </a:r>
            <a:r>
              <a:rPr lang="it-IT" dirty="0" err="1"/>
              <a:t>is</a:t>
            </a:r>
            <a:r>
              <a:rPr lang="it-IT" dirty="0"/>
              <a:t> a </a:t>
            </a:r>
            <a:r>
              <a:rPr lang="it-IT" dirty="0" err="1"/>
              <a:t>collaboration</a:t>
            </a:r>
            <a:r>
              <a:rPr lang="it-IT" dirty="0"/>
              <a:t> </a:t>
            </a:r>
            <a:r>
              <a:rPr lang="it-IT" b="1" dirty="0" err="1">
                <a:solidFill>
                  <a:srgbClr val="FF0000"/>
                </a:solidFill>
              </a:rPr>
              <a:t>transversal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to</a:t>
            </a:r>
            <a:r>
              <a:rPr lang="it-IT" b="1" dirty="0">
                <a:solidFill>
                  <a:srgbClr val="FF0000"/>
                </a:solidFill>
              </a:rPr>
              <a:t> ALICE, ATLAS, CERN EP-DT, CMS</a:t>
            </a:r>
            <a:r>
              <a:rPr lang="it-IT" dirty="0"/>
              <a:t>, </a:t>
            </a:r>
            <a:r>
              <a:rPr lang="it-IT" b="1" dirty="0">
                <a:solidFill>
                  <a:srgbClr val="FF0000"/>
                </a:solidFill>
              </a:rPr>
              <a:t>and </a:t>
            </a:r>
            <a:r>
              <a:rPr lang="it-IT" b="1" dirty="0" err="1">
                <a:solidFill>
                  <a:srgbClr val="FF0000"/>
                </a:solidFill>
              </a:rPr>
              <a:t>LHCb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dirty="0" err="1"/>
              <a:t>willing</a:t>
            </a:r>
            <a:r>
              <a:rPr lang="it-IT" dirty="0"/>
              <a:t> </a:t>
            </a:r>
            <a:r>
              <a:rPr lang="it-IT" dirty="0" err="1"/>
              <a:t>to</a:t>
            </a:r>
            <a:r>
              <a:rPr lang="it-IT" dirty="0"/>
              <a:t> put </a:t>
            </a:r>
            <a:r>
              <a:rPr lang="it-IT" dirty="0" err="1"/>
              <a:t>togethere</a:t>
            </a:r>
            <a:r>
              <a:rPr lang="it-IT" dirty="0"/>
              <a:t> expertise and </a:t>
            </a:r>
            <a:r>
              <a:rPr lang="it-IT" dirty="0" err="1"/>
              <a:t>resources</a:t>
            </a:r>
            <a:r>
              <a:rPr lang="it-IT" dirty="0"/>
              <a:t> in </a:t>
            </a:r>
            <a:r>
              <a:rPr lang="it-IT" dirty="0" err="1"/>
              <a:t>order</a:t>
            </a:r>
            <a:r>
              <a:rPr lang="it-IT" dirty="0"/>
              <a:t> </a:t>
            </a:r>
            <a:r>
              <a:rPr lang="it-IT" dirty="0" err="1"/>
              <a:t>to</a:t>
            </a:r>
            <a:r>
              <a:rPr lang="it-IT" dirty="0"/>
              <a:t> test </a:t>
            </a:r>
            <a:r>
              <a:rPr lang="it-IT" dirty="0" err="1"/>
              <a:t>different</a:t>
            </a:r>
            <a:r>
              <a:rPr lang="it-IT" dirty="0"/>
              <a:t> </a:t>
            </a:r>
            <a:r>
              <a:rPr lang="it-IT" dirty="0" err="1"/>
              <a:t>detectors</a:t>
            </a:r>
            <a:r>
              <a:rPr lang="it-IT" dirty="0"/>
              <a:t> and </a:t>
            </a:r>
            <a:r>
              <a:rPr lang="it-IT" dirty="0" err="1"/>
              <a:t>electronics</a:t>
            </a:r>
            <a:r>
              <a:rPr lang="it-IT" dirty="0"/>
              <a:t>, in the </a:t>
            </a:r>
            <a:r>
              <a:rPr lang="it-IT" dirty="0" err="1"/>
              <a:t>same</a:t>
            </a:r>
            <a:r>
              <a:rPr lang="it-IT" dirty="0"/>
              <a:t> </a:t>
            </a:r>
            <a:r>
              <a:rPr lang="it-IT" dirty="0" err="1"/>
              <a:t>conditions</a:t>
            </a:r>
            <a:r>
              <a:rPr lang="it-IT" dirty="0"/>
              <a:t> and 2-3 </a:t>
            </a:r>
            <a:r>
              <a:rPr lang="it-IT" dirty="0" err="1"/>
              <a:t>potential</a:t>
            </a:r>
            <a:r>
              <a:rPr lang="it-IT" dirty="0"/>
              <a:t> </a:t>
            </a:r>
            <a:r>
              <a:rPr lang="it-IT" dirty="0" err="1"/>
              <a:t>candidates</a:t>
            </a:r>
            <a:r>
              <a:rPr lang="it-IT" dirty="0"/>
              <a:t> </a:t>
            </a:r>
            <a:r>
              <a:rPr lang="it-IT" dirty="0" err="1"/>
              <a:t>of</a:t>
            </a:r>
            <a:r>
              <a:rPr lang="it-IT" dirty="0"/>
              <a:t> </a:t>
            </a:r>
            <a:r>
              <a:rPr lang="it-IT" dirty="0" err="1"/>
              <a:t>eco-friendly</a:t>
            </a:r>
            <a:r>
              <a:rPr lang="it-IT" dirty="0"/>
              <a:t> gas </a:t>
            </a:r>
            <a:r>
              <a:rPr lang="it-IT" dirty="0" err="1"/>
              <a:t>mixtures</a:t>
            </a:r>
            <a:r>
              <a:rPr lang="it-IT" dirty="0"/>
              <a:t>.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D974D8AA-89D3-4B37-4775-119D1FE71F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8186"/>
            <a:ext cx="8939959" cy="5895190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1258E51E-8C47-C6EB-F225-A6179C22C43B}"/>
              </a:ext>
            </a:extLst>
          </p:cNvPr>
          <p:cNvSpPr/>
          <p:nvPr/>
        </p:nvSpPr>
        <p:spPr>
          <a:xfrm>
            <a:off x="3419872" y="6669360"/>
            <a:ext cx="2088232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BF70FEF7-23B1-EF6B-14F6-8367DB8BBC29}"/>
              </a:ext>
            </a:extLst>
          </p:cNvPr>
          <p:cNvSpPr/>
          <p:nvPr/>
        </p:nvSpPr>
        <p:spPr>
          <a:xfrm>
            <a:off x="8232425" y="6669360"/>
            <a:ext cx="876079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585A8CA-2F8F-BBBC-96B8-BA8E0C9A3855}"/>
              </a:ext>
            </a:extLst>
          </p:cNvPr>
          <p:cNvSpPr txBox="1"/>
          <p:nvPr/>
        </p:nvSpPr>
        <p:spPr>
          <a:xfrm>
            <a:off x="971600" y="1916832"/>
            <a:ext cx="2808312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it-IT" dirty="0" err="1"/>
              <a:t>Assessment</a:t>
            </a:r>
            <a:r>
              <a:rPr lang="it-IT" dirty="0"/>
              <a:t> of the </a:t>
            </a:r>
            <a:r>
              <a:rPr lang="it-IT" dirty="0" err="1"/>
              <a:t>possibility</a:t>
            </a:r>
            <a:r>
              <a:rPr lang="it-IT" dirty="0"/>
              <a:t> of </a:t>
            </a:r>
            <a:r>
              <a:rPr lang="it-IT" dirty="0" err="1"/>
              <a:t>using</a:t>
            </a:r>
            <a:r>
              <a:rPr lang="it-IT" dirty="0"/>
              <a:t> HFO in place of TFE</a:t>
            </a:r>
          </a:p>
          <a:p>
            <a:r>
              <a:rPr lang="it-IT" dirty="0">
                <a:sym typeface="Wingdings" panose="05000000000000000000" pitchFamily="2" charset="2"/>
              </a:rPr>
              <a:t> ECO1, ECO2 and ECO3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04771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Tests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at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the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various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home-labs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692696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5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AC8CE34-2E4B-DD2B-E827-EBF237C5E4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0" y="836712"/>
            <a:ext cx="5461590" cy="3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39B5322D-70F6-C59C-BEA3-BA80BD5DA5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/>
          <a:srcRect l="52490" r="2699" b="49910"/>
          <a:stretch/>
        </p:blipFill>
        <p:spPr bwMode="auto">
          <a:xfrm>
            <a:off x="5436096" y="1730172"/>
            <a:ext cx="3600078" cy="2274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4606795F-8BA4-317D-FA1F-96F334BD26FA}"/>
              </a:ext>
            </a:extLst>
          </p:cNvPr>
          <p:cNvSpPr txBox="1"/>
          <p:nvPr/>
        </p:nvSpPr>
        <p:spPr>
          <a:xfrm>
            <a:off x="35496" y="2636912"/>
            <a:ext cx="100811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CMS Frascati</a:t>
            </a:r>
          </a:p>
        </p:txBody>
      </p:sp>
      <p:pic>
        <p:nvPicPr>
          <p:cNvPr id="10" name="Picture 5">
            <a:extLst>
              <a:ext uri="{FF2B5EF4-FFF2-40B4-BE49-F238E27FC236}">
                <a16:creationId xmlns:a16="http://schemas.microsoft.com/office/drawing/2014/main" id="{AC8EF410-181A-3F7B-955F-BE4D91D2D6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1168" y="4077072"/>
            <a:ext cx="3819344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>
            <a:extLst>
              <a:ext uri="{FF2B5EF4-FFF2-40B4-BE49-F238E27FC236}">
                <a16:creationId xmlns:a16="http://schemas.microsoft.com/office/drawing/2014/main" id="{8DAD6612-F05C-4FFE-B8F0-E66148543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75656" y="4077072"/>
            <a:ext cx="3816424" cy="273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BB9C2FE-65C0-7B5B-1E6B-7C99E7CCE2F4}"/>
              </a:ext>
            </a:extLst>
          </p:cNvPr>
          <p:cNvSpPr txBox="1"/>
          <p:nvPr/>
        </p:nvSpPr>
        <p:spPr>
          <a:xfrm>
            <a:off x="107504" y="3861048"/>
            <a:ext cx="118813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ATLAS Tor Vergata</a:t>
            </a:r>
          </a:p>
        </p:txBody>
      </p:sp>
      <p:sp>
        <p:nvSpPr>
          <p:cNvPr id="13" name="CasellaDiTesto 9">
            <a:extLst>
              <a:ext uri="{FF2B5EF4-FFF2-40B4-BE49-F238E27FC236}">
                <a16:creationId xmlns:a16="http://schemas.microsoft.com/office/drawing/2014/main" id="{A1F4152E-2894-7E8D-286F-F0691885402D}"/>
              </a:ext>
            </a:extLst>
          </p:cNvPr>
          <p:cNvSpPr txBox="1"/>
          <p:nvPr/>
        </p:nvSpPr>
        <p:spPr>
          <a:xfrm>
            <a:off x="-36512" y="4509120"/>
            <a:ext cx="158876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B. Liberti, “</a:t>
            </a:r>
            <a:r>
              <a:rPr lang="it-IT" sz="1400" dirty="0" err="1"/>
              <a:t>Recent</a:t>
            </a:r>
            <a:r>
              <a:rPr lang="it-IT" sz="1400" dirty="0"/>
              <a:t> </a:t>
            </a:r>
            <a:r>
              <a:rPr lang="it-IT" sz="1400" dirty="0" err="1"/>
              <a:t>results</a:t>
            </a:r>
            <a:r>
              <a:rPr lang="it-IT" sz="1400" dirty="0"/>
              <a:t> on </a:t>
            </a:r>
            <a:r>
              <a:rPr lang="it-IT" sz="1400" dirty="0" err="1"/>
              <a:t>environmental-friendly</a:t>
            </a:r>
            <a:r>
              <a:rPr lang="it-IT" sz="1400" dirty="0"/>
              <a:t> gas </a:t>
            </a:r>
            <a:r>
              <a:rPr lang="it-IT" sz="1400" dirty="0" err="1"/>
              <a:t>mixtures</a:t>
            </a:r>
            <a:r>
              <a:rPr lang="it-IT" sz="1400" dirty="0"/>
              <a:t> </a:t>
            </a:r>
            <a:r>
              <a:rPr lang="it-IT" sz="1400" dirty="0" err="1"/>
              <a:t>for</a:t>
            </a:r>
            <a:r>
              <a:rPr lang="it-IT" sz="1400" dirty="0"/>
              <a:t> ATLAS RPC”, 66th INFN </a:t>
            </a:r>
            <a:r>
              <a:rPr lang="it-IT" sz="1400" dirty="0" err="1"/>
              <a:t>Eloisatron</a:t>
            </a:r>
            <a:r>
              <a:rPr lang="it-IT" sz="1400" dirty="0"/>
              <a:t> workshop: New gas </a:t>
            </a:r>
            <a:r>
              <a:rPr lang="it-IT" sz="1400" dirty="0" err="1"/>
              <a:t>mixtures</a:t>
            </a:r>
            <a:r>
              <a:rPr lang="it-IT" sz="1400" dirty="0"/>
              <a:t> </a:t>
            </a:r>
            <a:r>
              <a:rPr lang="it-IT" sz="1400" dirty="0" err="1"/>
              <a:t>for</a:t>
            </a:r>
            <a:r>
              <a:rPr lang="it-IT" sz="1400" dirty="0"/>
              <a:t> RPC and MRPC </a:t>
            </a:r>
            <a:r>
              <a:rPr lang="it-IT" sz="1400" dirty="0" err="1"/>
              <a:t>detectors</a:t>
            </a:r>
            <a:endParaRPr lang="it-IT" sz="1400" dirty="0"/>
          </a:p>
        </p:txBody>
      </p:sp>
      <p:sp>
        <p:nvSpPr>
          <p:cNvPr id="14" name="Freccia a destra 13">
            <a:extLst>
              <a:ext uri="{FF2B5EF4-FFF2-40B4-BE49-F238E27FC236}">
                <a16:creationId xmlns:a16="http://schemas.microsoft.com/office/drawing/2014/main" id="{904CD99F-26C2-29DA-F523-3F44485FEF3E}"/>
              </a:ext>
            </a:extLst>
          </p:cNvPr>
          <p:cNvSpPr/>
          <p:nvPr/>
        </p:nvSpPr>
        <p:spPr>
          <a:xfrm rot="20470487">
            <a:off x="1331640" y="6434656"/>
            <a:ext cx="504056" cy="30671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A26831F4-E576-7775-8FF6-BDF3F867B129}"/>
              </a:ext>
            </a:extLst>
          </p:cNvPr>
          <p:cNvSpPr txBox="1"/>
          <p:nvPr/>
        </p:nvSpPr>
        <p:spPr>
          <a:xfrm>
            <a:off x="5364088" y="836712"/>
            <a:ext cx="36000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Preliminary </a:t>
            </a:r>
            <a:r>
              <a:rPr lang="it-IT" sz="1400" dirty="0" err="1"/>
              <a:t>results</a:t>
            </a:r>
            <a:r>
              <a:rPr lang="it-IT" sz="1400" dirty="0"/>
              <a:t> of Resistive Plate Chambers </a:t>
            </a:r>
            <a:r>
              <a:rPr lang="it-IT" sz="1400" dirty="0" err="1"/>
              <a:t>operated</a:t>
            </a:r>
            <a:r>
              <a:rPr lang="it-IT" sz="1400" dirty="0"/>
              <a:t> with eco-friendly gas </a:t>
            </a:r>
            <a:r>
              <a:rPr lang="it-IT" sz="1400" dirty="0" err="1"/>
              <a:t>mixtures</a:t>
            </a:r>
            <a:r>
              <a:rPr lang="it-IT" sz="1400" dirty="0"/>
              <a:t> for </a:t>
            </a:r>
            <a:r>
              <a:rPr lang="it-IT" sz="1400" dirty="0" err="1"/>
              <a:t>application</a:t>
            </a:r>
            <a:r>
              <a:rPr lang="it-IT" sz="1400" dirty="0"/>
              <a:t> in the CMS </a:t>
            </a:r>
            <a:r>
              <a:rPr lang="it-IT" sz="1400" dirty="0" err="1"/>
              <a:t>experiment</a:t>
            </a:r>
            <a:r>
              <a:rPr lang="it-IT" sz="1400" dirty="0"/>
              <a:t>, JINST 11 C09018 (2016) </a:t>
            </a:r>
          </a:p>
        </p:txBody>
      </p:sp>
      <p:sp>
        <p:nvSpPr>
          <p:cNvPr id="16" name="Freccia a destra 15">
            <a:extLst>
              <a:ext uri="{FF2B5EF4-FFF2-40B4-BE49-F238E27FC236}">
                <a16:creationId xmlns:a16="http://schemas.microsoft.com/office/drawing/2014/main" id="{BA001667-3FF1-285B-2413-BD7325701566}"/>
              </a:ext>
            </a:extLst>
          </p:cNvPr>
          <p:cNvSpPr/>
          <p:nvPr/>
        </p:nvSpPr>
        <p:spPr>
          <a:xfrm rot="21260485">
            <a:off x="985493" y="2949047"/>
            <a:ext cx="504056" cy="30671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60552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Tests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at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the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various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home-labs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79537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6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606795F-8BA4-317D-FA1F-96F334BD26FA}"/>
              </a:ext>
            </a:extLst>
          </p:cNvPr>
          <p:cNvSpPr txBox="1"/>
          <p:nvPr/>
        </p:nvSpPr>
        <p:spPr>
          <a:xfrm>
            <a:off x="35496" y="908720"/>
            <a:ext cx="150943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rgbClr val="FF0000"/>
                </a:solidFill>
              </a:rPr>
              <a:t>LHCb</a:t>
            </a:r>
            <a:r>
              <a:rPr lang="it-IT" b="1" dirty="0">
                <a:solidFill>
                  <a:srgbClr val="FF0000"/>
                </a:solidFill>
              </a:rPr>
              <a:t>/</a:t>
            </a:r>
            <a:r>
              <a:rPr lang="it-IT" b="1" dirty="0" err="1">
                <a:solidFill>
                  <a:srgbClr val="FF0000"/>
                </a:solidFill>
              </a:rPr>
              <a:t>SHip</a:t>
            </a:r>
            <a:r>
              <a:rPr lang="it-IT" b="1" dirty="0">
                <a:solidFill>
                  <a:srgbClr val="FF0000"/>
                </a:solidFill>
              </a:rPr>
              <a:t> Bari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351463E-EF99-3DCD-DC65-0CAABE014ED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77" t="33791" r="15556" b="2144"/>
          <a:stretch>
            <a:fillRect/>
          </a:stretch>
        </p:blipFill>
        <p:spPr bwMode="auto">
          <a:xfrm>
            <a:off x="1115616" y="908720"/>
            <a:ext cx="4040386" cy="2725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099BB0A6-EA04-CA4A-8FD8-882697444B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6056" y="836712"/>
            <a:ext cx="4032447" cy="1008112"/>
          </a:xfrm>
          <a:prstGeom prst="rect">
            <a:avLst/>
          </a:prstGeom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0DF47DAB-597F-3D70-2BBA-3300AAB6AB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 t="13184" r="59413" b="13917"/>
          <a:stretch>
            <a:fillRect/>
          </a:stretch>
        </p:blipFill>
        <p:spPr bwMode="auto">
          <a:xfrm>
            <a:off x="5148596" y="2113672"/>
            <a:ext cx="3959908" cy="347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39F22341-3611-62DC-BBA0-8A6CD639CC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/>
          <a:srcRect b="51966"/>
          <a:stretch/>
        </p:blipFill>
        <p:spPr bwMode="auto">
          <a:xfrm>
            <a:off x="251520" y="3747385"/>
            <a:ext cx="4989541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46869907-02AE-7190-C947-7A44915509CC}"/>
              </a:ext>
            </a:extLst>
          </p:cNvPr>
          <p:cNvSpPr txBox="1"/>
          <p:nvPr/>
        </p:nvSpPr>
        <p:spPr>
          <a:xfrm>
            <a:off x="6677000" y="1844824"/>
            <a:ext cx="163941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ALICE Torino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48DC7224-7DA7-426B-7D82-2D836B18FB4E}"/>
              </a:ext>
            </a:extLst>
          </p:cNvPr>
          <p:cNvSpPr txBox="1"/>
          <p:nvPr/>
        </p:nvSpPr>
        <p:spPr>
          <a:xfrm>
            <a:off x="5436096" y="5517232"/>
            <a:ext cx="251755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CERN EP-DT</a:t>
            </a:r>
          </a:p>
        </p:txBody>
      </p:sp>
      <p:sp>
        <p:nvSpPr>
          <p:cNvPr id="20" name="CasellaDiTesto 12">
            <a:extLst>
              <a:ext uri="{FF2B5EF4-FFF2-40B4-BE49-F238E27FC236}">
                <a16:creationId xmlns:a16="http://schemas.microsoft.com/office/drawing/2014/main" id="{6CB7386E-3B22-C0A3-23F6-BBAD2412DB6D}"/>
              </a:ext>
            </a:extLst>
          </p:cNvPr>
          <p:cNvSpPr txBox="1"/>
          <p:nvPr/>
        </p:nvSpPr>
        <p:spPr>
          <a:xfrm>
            <a:off x="5364088" y="5859269"/>
            <a:ext cx="36724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err="1"/>
              <a:t>From</a:t>
            </a:r>
            <a:r>
              <a:rPr lang="it-IT" sz="1400" dirty="0"/>
              <a:t>: G. </a:t>
            </a:r>
            <a:r>
              <a:rPr lang="it-IT" sz="1400" dirty="0" err="1"/>
              <a:t>Rigoletti</a:t>
            </a:r>
            <a:r>
              <a:rPr lang="it-IT" sz="1400" dirty="0"/>
              <a:t>, “</a:t>
            </a:r>
            <a:r>
              <a:rPr lang="it-IT" sz="1400" dirty="0" err="1"/>
              <a:t>Environment</a:t>
            </a:r>
            <a:r>
              <a:rPr lang="it-IT" sz="1400" dirty="0"/>
              <a:t> </a:t>
            </a:r>
            <a:r>
              <a:rPr lang="it-IT" sz="1400" dirty="0" err="1"/>
              <a:t>friendly</a:t>
            </a:r>
            <a:r>
              <a:rPr lang="it-IT" sz="1400" dirty="0"/>
              <a:t> gas </a:t>
            </a:r>
            <a:r>
              <a:rPr lang="it-IT" sz="1400" dirty="0" err="1"/>
              <a:t>mixtures</a:t>
            </a:r>
            <a:r>
              <a:rPr lang="it-IT" sz="1400" dirty="0"/>
              <a:t> </a:t>
            </a:r>
            <a:r>
              <a:rPr lang="it-IT" sz="1400" dirty="0" err="1"/>
              <a:t>for</a:t>
            </a:r>
            <a:r>
              <a:rPr lang="it-IT" sz="1400" dirty="0"/>
              <a:t> Resistive </a:t>
            </a:r>
            <a:r>
              <a:rPr lang="it-IT" sz="1400" dirty="0" err="1"/>
              <a:t>Plate</a:t>
            </a:r>
            <a:r>
              <a:rPr lang="it-IT" sz="1400" dirty="0"/>
              <a:t> </a:t>
            </a:r>
            <a:r>
              <a:rPr lang="it-IT" sz="1400" dirty="0" err="1"/>
              <a:t>Chambers</a:t>
            </a:r>
            <a:r>
              <a:rPr lang="it-IT" sz="1400" dirty="0"/>
              <a:t>”, 66th INFN </a:t>
            </a:r>
            <a:r>
              <a:rPr lang="it-IT" sz="1400" dirty="0" err="1"/>
              <a:t>Eloisatron</a:t>
            </a:r>
            <a:r>
              <a:rPr lang="it-IT" sz="1400" dirty="0"/>
              <a:t> workshop: New gas </a:t>
            </a:r>
            <a:r>
              <a:rPr lang="it-IT" sz="1400" dirty="0" err="1"/>
              <a:t>mixtures</a:t>
            </a:r>
            <a:r>
              <a:rPr lang="it-IT" sz="1400" dirty="0"/>
              <a:t> </a:t>
            </a:r>
            <a:r>
              <a:rPr lang="it-IT" sz="1400" dirty="0" err="1"/>
              <a:t>for</a:t>
            </a:r>
            <a:r>
              <a:rPr lang="it-IT" sz="1400" dirty="0"/>
              <a:t> RPC and MRPC </a:t>
            </a:r>
            <a:r>
              <a:rPr lang="it-IT" sz="1400" dirty="0" err="1"/>
              <a:t>detectors</a:t>
            </a:r>
            <a:endParaRPr lang="it-IT" sz="1400" dirty="0"/>
          </a:p>
        </p:txBody>
      </p:sp>
      <p:sp>
        <p:nvSpPr>
          <p:cNvPr id="23" name="CasellaDiTesto 35">
            <a:extLst>
              <a:ext uri="{FF2B5EF4-FFF2-40B4-BE49-F238E27FC236}">
                <a16:creationId xmlns:a16="http://schemas.microsoft.com/office/drawing/2014/main" id="{92ED13A5-0E44-8796-30D4-87BB0C5B897D}"/>
              </a:ext>
            </a:extLst>
          </p:cNvPr>
          <p:cNvSpPr txBox="1"/>
          <p:nvPr/>
        </p:nvSpPr>
        <p:spPr>
          <a:xfrm>
            <a:off x="-59239" y="1772816"/>
            <a:ext cx="150943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R. Albanese </a:t>
            </a:r>
            <a:r>
              <a:rPr lang="it-IT" sz="1400" dirty="0" err="1"/>
              <a:t>et</a:t>
            </a:r>
            <a:r>
              <a:rPr lang="it-IT" sz="1400" dirty="0"/>
              <a:t> al., </a:t>
            </a:r>
            <a:r>
              <a:rPr lang="it-IT" sz="1400" dirty="0" err="1"/>
              <a:t>RPC-based</a:t>
            </a:r>
            <a:r>
              <a:rPr lang="it-IT" sz="1400" dirty="0"/>
              <a:t> </a:t>
            </a:r>
            <a:r>
              <a:rPr lang="it-IT" sz="1400" dirty="0" err="1"/>
              <a:t>Muon</a:t>
            </a:r>
            <a:r>
              <a:rPr lang="it-IT" sz="1400" dirty="0"/>
              <a:t> </a:t>
            </a:r>
            <a:r>
              <a:rPr lang="it-IT" sz="1400" dirty="0" err="1"/>
              <a:t>Identification</a:t>
            </a:r>
            <a:r>
              <a:rPr lang="it-IT" sz="1400" dirty="0"/>
              <a:t> System </a:t>
            </a:r>
            <a:r>
              <a:rPr lang="it-IT" sz="1400" dirty="0" err="1"/>
              <a:t>for</a:t>
            </a:r>
            <a:r>
              <a:rPr lang="it-IT" sz="1400" dirty="0"/>
              <a:t> the neutrino detector </a:t>
            </a:r>
            <a:r>
              <a:rPr lang="it-IT" sz="1400" dirty="0" err="1"/>
              <a:t>of</a:t>
            </a:r>
            <a:r>
              <a:rPr lang="it-IT" sz="1400" dirty="0"/>
              <a:t> the </a:t>
            </a:r>
            <a:r>
              <a:rPr lang="it-IT" sz="1400" dirty="0" err="1"/>
              <a:t>SHiP</a:t>
            </a:r>
            <a:r>
              <a:rPr lang="it-IT" sz="1400" dirty="0"/>
              <a:t> </a:t>
            </a:r>
            <a:r>
              <a:rPr lang="it-IT" sz="1400" dirty="0" err="1"/>
              <a:t>experiment</a:t>
            </a:r>
            <a:r>
              <a:rPr lang="it-IT" sz="1400" dirty="0"/>
              <a:t>, 2023 JINST 18 P02022</a:t>
            </a:r>
          </a:p>
        </p:txBody>
      </p:sp>
      <p:sp>
        <p:nvSpPr>
          <p:cNvPr id="24" name="Freccia a destra 23">
            <a:extLst>
              <a:ext uri="{FF2B5EF4-FFF2-40B4-BE49-F238E27FC236}">
                <a16:creationId xmlns:a16="http://schemas.microsoft.com/office/drawing/2014/main" id="{9C9508EC-1CD4-5CEF-D003-41CEC0220414}"/>
              </a:ext>
            </a:extLst>
          </p:cNvPr>
          <p:cNvSpPr/>
          <p:nvPr/>
        </p:nvSpPr>
        <p:spPr>
          <a:xfrm>
            <a:off x="1331640" y="2276872"/>
            <a:ext cx="504056" cy="30671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Freccia a destra 24">
            <a:extLst>
              <a:ext uri="{FF2B5EF4-FFF2-40B4-BE49-F238E27FC236}">
                <a16:creationId xmlns:a16="http://schemas.microsoft.com/office/drawing/2014/main" id="{77A39D1C-BAC3-396B-EA4F-738CC1277C63}"/>
              </a:ext>
            </a:extLst>
          </p:cNvPr>
          <p:cNvSpPr/>
          <p:nvPr/>
        </p:nvSpPr>
        <p:spPr>
          <a:xfrm rot="11453136">
            <a:off x="4812451" y="5706084"/>
            <a:ext cx="504056" cy="30671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Freccia a destra 25">
            <a:extLst>
              <a:ext uri="{FF2B5EF4-FFF2-40B4-BE49-F238E27FC236}">
                <a16:creationId xmlns:a16="http://schemas.microsoft.com/office/drawing/2014/main" id="{C5BCDB5A-CA39-FFE2-384C-7A53F42C0CA7}"/>
              </a:ext>
            </a:extLst>
          </p:cNvPr>
          <p:cNvSpPr/>
          <p:nvPr/>
        </p:nvSpPr>
        <p:spPr>
          <a:xfrm rot="6939633">
            <a:off x="8239750" y="2129065"/>
            <a:ext cx="504056" cy="30671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8359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 descr="Immagine che contiene diagramma, linea, Parallelo, Piano&#10;&#10;Descrizione generata automaticamente">
            <a:extLst>
              <a:ext uri="{FF2B5EF4-FFF2-40B4-BE49-F238E27FC236}">
                <a16:creationId xmlns:a16="http://schemas.microsoft.com/office/drawing/2014/main" id="{9B25FE6B-C974-CD56-5D2D-2733099B79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356992"/>
            <a:ext cx="5179887" cy="3032844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-36512" y="-171400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Experimental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set-up @GIF++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651545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7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BD30955-E747-6A6E-852B-9AA25F3CE5D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5021" b="31468"/>
          <a:stretch/>
        </p:blipFill>
        <p:spPr>
          <a:xfrm>
            <a:off x="107504" y="1389966"/>
            <a:ext cx="8954666" cy="998872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86F14230-6101-2615-D093-B646B3AC095C}"/>
              </a:ext>
            </a:extLst>
          </p:cNvPr>
          <p:cNvSpPr txBox="1"/>
          <p:nvPr/>
        </p:nvSpPr>
        <p:spPr>
          <a:xfrm>
            <a:off x="179512" y="980728"/>
            <a:ext cx="8364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Three gas </a:t>
            </a:r>
            <a:r>
              <a:rPr lang="it-IT" sz="2000" dirty="0" err="1"/>
              <a:t>mixtures</a:t>
            </a:r>
            <a:r>
              <a:rPr lang="it-IT" sz="2000" dirty="0"/>
              <a:t> </a:t>
            </a:r>
            <a:r>
              <a:rPr lang="it-IT" sz="2000" dirty="0" err="1"/>
              <a:t>identified</a:t>
            </a:r>
            <a:r>
              <a:rPr lang="it-IT" sz="2000" dirty="0"/>
              <a:t>, with </a:t>
            </a:r>
            <a:r>
              <a:rPr lang="it-IT" sz="2000" dirty="0" err="1"/>
              <a:t>various</a:t>
            </a:r>
            <a:r>
              <a:rPr lang="it-IT" sz="2000" dirty="0"/>
              <a:t> </a:t>
            </a:r>
            <a:r>
              <a:rPr lang="it-IT" sz="2000" dirty="0" err="1"/>
              <a:t>concentrations</a:t>
            </a:r>
            <a:r>
              <a:rPr lang="it-IT" sz="2000" dirty="0"/>
              <a:t> of HFO and CO</a:t>
            </a:r>
            <a:r>
              <a:rPr lang="it-IT" sz="2000" baseline="-25000" dirty="0"/>
              <a:t>2</a:t>
            </a:r>
            <a:r>
              <a:rPr lang="it-IT" sz="2000" dirty="0"/>
              <a:t>. 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65F06FF-67C5-AA1A-9249-8C4AF30B52A4}"/>
              </a:ext>
            </a:extLst>
          </p:cNvPr>
          <p:cNvSpPr txBox="1"/>
          <p:nvPr/>
        </p:nvSpPr>
        <p:spPr>
          <a:xfrm>
            <a:off x="251520" y="2460958"/>
            <a:ext cx="8712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Attention</a:t>
            </a:r>
            <a:r>
              <a:rPr lang="it-IT" sz="2000" dirty="0"/>
              <a:t> </a:t>
            </a:r>
            <a:r>
              <a:rPr lang="it-IT" sz="2000" dirty="0" err="1">
                <a:solidFill>
                  <a:srgbClr val="FF0000"/>
                </a:solidFill>
              </a:rPr>
              <a:t>focussed</a:t>
            </a:r>
            <a:r>
              <a:rPr lang="it-IT" sz="2000" dirty="0">
                <a:solidFill>
                  <a:srgbClr val="FF0000"/>
                </a:solidFill>
              </a:rPr>
              <a:t> on ECO2 and ECO3 </a:t>
            </a:r>
            <a:r>
              <a:rPr lang="it-IT" sz="2000" dirty="0" err="1"/>
              <a:t>because</a:t>
            </a:r>
            <a:r>
              <a:rPr lang="it-IT" sz="2000" dirty="0"/>
              <a:t> of the good </a:t>
            </a:r>
            <a:r>
              <a:rPr lang="it-IT" sz="2000" dirty="0" err="1"/>
              <a:t>stability</a:t>
            </a:r>
            <a:r>
              <a:rPr lang="it-IT" sz="2000" dirty="0"/>
              <a:t> and performance </a:t>
            </a:r>
            <a:r>
              <a:rPr lang="it-IT" sz="2000" dirty="0" err="1"/>
              <a:t>demonstrated</a:t>
            </a:r>
            <a:r>
              <a:rPr lang="it-IT" sz="2000" dirty="0"/>
              <a:t>  in home-labs </a:t>
            </a:r>
            <a:r>
              <a:rPr lang="it-IT" sz="2000" dirty="0" err="1"/>
              <a:t>tests</a:t>
            </a:r>
            <a:r>
              <a:rPr lang="it-IT" sz="2000" dirty="0"/>
              <a:t>.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CE0B7CA-E09A-FD16-7C83-5DD9D28A33E9}"/>
              </a:ext>
            </a:extLst>
          </p:cNvPr>
          <p:cNvSpPr txBox="1"/>
          <p:nvPr/>
        </p:nvSpPr>
        <p:spPr>
          <a:xfrm>
            <a:off x="107504" y="3528298"/>
            <a:ext cx="42484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Aging </a:t>
            </a:r>
            <a:r>
              <a:rPr lang="it-IT" sz="2000" dirty="0" err="1"/>
              <a:t>tests</a:t>
            </a:r>
            <a:r>
              <a:rPr lang="it-IT" sz="2000" dirty="0"/>
              <a:t> </a:t>
            </a:r>
            <a:r>
              <a:rPr lang="it-IT" sz="2000" dirty="0" err="1"/>
              <a:t>performed</a:t>
            </a:r>
            <a:r>
              <a:rPr lang="it-IT" sz="2000" dirty="0"/>
              <a:t> </a:t>
            </a:r>
            <a:r>
              <a:rPr lang="it-IT" sz="2000" dirty="0" err="1"/>
              <a:t>at</a:t>
            </a:r>
            <a:r>
              <a:rPr lang="it-IT" sz="2000" dirty="0"/>
              <a:t> GIF++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12.5 </a:t>
            </a:r>
            <a:r>
              <a:rPr lang="it-IT" sz="2000" dirty="0" err="1"/>
              <a:t>TBq</a:t>
            </a:r>
            <a:r>
              <a:rPr lang="it-IT" sz="2000" dirty="0"/>
              <a:t> 137Cs source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/>
              <a:t>to generate background (high rate)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/>
              <a:t>to accelerate aging </a:t>
            </a:r>
            <a:r>
              <a:rPr lang="it-IT" sz="2000" dirty="0" err="1"/>
              <a:t>processes</a:t>
            </a:r>
            <a:endParaRPr lang="it-IT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100 GeV </a:t>
            </a:r>
            <a:r>
              <a:rPr lang="it-IT" sz="2000" dirty="0" err="1"/>
              <a:t>muon</a:t>
            </a:r>
            <a:r>
              <a:rPr lang="it-IT" sz="2000" dirty="0"/>
              <a:t> </a:t>
            </a:r>
            <a:r>
              <a:rPr lang="it-IT" sz="2000" dirty="0" err="1"/>
              <a:t>beam</a:t>
            </a:r>
            <a:endParaRPr lang="it-IT" sz="20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/>
              <a:t>to </a:t>
            </a:r>
            <a:r>
              <a:rPr lang="it-IT" sz="2000" dirty="0" err="1"/>
              <a:t>measure</a:t>
            </a:r>
            <a:r>
              <a:rPr lang="it-IT" sz="2000" dirty="0"/>
              <a:t> detector performance</a:t>
            </a:r>
          </a:p>
        </p:txBody>
      </p:sp>
      <p:sp>
        <p:nvSpPr>
          <p:cNvPr id="15" name="Freccia a destra 14">
            <a:extLst>
              <a:ext uri="{FF2B5EF4-FFF2-40B4-BE49-F238E27FC236}">
                <a16:creationId xmlns:a16="http://schemas.microsoft.com/office/drawing/2014/main" id="{FC29478F-4348-0795-35C5-8534D7B82399}"/>
              </a:ext>
            </a:extLst>
          </p:cNvPr>
          <p:cNvSpPr/>
          <p:nvPr/>
        </p:nvSpPr>
        <p:spPr>
          <a:xfrm rot="667417">
            <a:off x="3197604" y="4145139"/>
            <a:ext cx="2592255" cy="187694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reccia a destra 15">
            <a:extLst>
              <a:ext uri="{FF2B5EF4-FFF2-40B4-BE49-F238E27FC236}">
                <a16:creationId xmlns:a16="http://schemas.microsoft.com/office/drawing/2014/main" id="{FAB14A70-BF60-5595-6394-82B20D19FBC8}"/>
              </a:ext>
            </a:extLst>
          </p:cNvPr>
          <p:cNvSpPr/>
          <p:nvPr/>
        </p:nvSpPr>
        <p:spPr>
          <a:xfrm rot="21102560">
            <a:off x="2907982" y="4825170"/>
            <a:ext cx="2031892" cy="111985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09723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62068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Detectors @ GIF++ 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8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8604448" y="1052736"/>
            <a:ext cx="144016" cy="2376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A1AD190-0EA2-9D3F-37D7-C8A976AF26DC}"/>
              </a:ext>
            </a:extLst>
          </p:cNvPr>
          <p:cNvSpPr txBox="1"/>
          <p:nvPr/>
        </p:nvSpPr>
        <p:spPr>
          <a:xfrm>
            <a:off x="395536" y="836712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 err="1"/>
              <a:t>Various</a:t>
            </a:r>
            <a:r>
              <a:rPr lang="it-IT" sz="2000" dirty="0"/>
              <a:t> detectors, </a:t>
            </a:r>
            <a:r>
              <a:rPr lang="it-IT" sz="2000" dirty="0" err="1"/>
              <a:t>mounted</a:t>
            </a:r>
            <a:r>
              <a:rPr lang="it-IT" sz="2000" dirty="0"/>
              <a:t> on </a:t>
            </a:r>
            <a:r>
              <a:rPr lang="it-IT" sz="2000" dirty="0" err="1"/>
              <a:t>two</a:t>
            </a:r>
            <a:r>
              <a:rPr lang="it-IT" sz="2000" dirty="0"/>
              <a:t> trolleys, </a:t>
            </a:r>
            <a:r>
              <a:rPr lang="it-IT" sz="2000" dirty="0" err="1"/>
              <a:t>equipped</a:t>
            </a:r>
            <a:r>
              <a:rPr lang="it-IT" sz="2000" dirty="0"/>
              <a:t> with </a:t>
            </a:r>
            <a:r>
              <a:rPr lang="it-IT" sz="2000" dirty="0" err="1"/>
              <a:t>various</a:t>
            </a:r>
            <a:r>
              <a:rPr lang="it-IT" sz="2000" dirty="0"/>
              <a:t> </a:t>
            </a:r>
            <a:r>
              <a:rPr lang="it-IT" sz="2000" dirty="0" err="1"/>
              <a:t>electronics</a:t>
            </a:r>
            <a:r>
              <a:rPr lang="it-IT" sz="2000" dirty="0"/>
              <a:t>.</a:t>
            </a:r>
          </a:p>
          <a:p>
            <a:r>
              <a:rPr lang="it-IT" sz="2000" dirty="0">
                <a:sym typeface="Wingdings" panose="05000000000000000000" pitchFamily="2" charset="2"/>
              </a:rPr>
              <a:t> Help in </a:t>
            </a:r>
            <a:r>
              <a:rPr lang="it-IT" sz="2000" dirty="0" err="1">
                <a:sym typeface="Wingdings" panose="05000000000000000000" pitchFamily="2" charset="2"/>
              </a:rPr>
              <a:t>disentagling</a:t>
            </a:r>
            <a:r>
              <a:rPr lang="it-IT" sz="2000" dirty="0">
                <a:sym typeface="Wingdings" panose="05000000000000000000" pitchFamily="2" charset="2"/>
              </a:rPr>
              <a:t> common </a:t>
            </a:r>
            <a:r>
              <a:rPr lang="it-IT" sz="2000" dirty="0" err="1">
                <a:sym typeface="Wingdings" panose="05000000000000000000" pitchFamily="2" charset="2"/>
              </a:rPr>
              <a:t>observed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effect</a:t>
            </a:r>
            <a:r>
              <a:rPr lang="it-IT" sz="2000" dirty="0">
                <a:sym typeface="Wingdings" panose="05000000000000000000" pitchFamily="2" charset="2"/>
              </a:rPr>
              <a:t> from </a:t>
            </a:r>
            <a:r>
              <a:rPr lang="it-IT" sz="2000" dirty="0" err="1">
                <a:sym typeface="Wingdings" panose="05000000000000000000" pitchFamily="2" charset="2"/>
              </a:rPr>
              <a:t>effects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specific</a:t>
            </a:r>
            <a:r>
              <a:rPr lang="it-IT" sz="2000" dirty="0">
                <a:sym typeface="Wingdings" panose="05000000000000000000" pitchFamily="2" charset="2"/>
              </a:rPr>
              <a:t> of ONE detector</a:t>
            </a:r>
            <a:endParaRPr lang="it-IT" sz="2000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303F6597-FA0F-316B-DD99-9CACF2C521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2276872"/>
            <a:ext cx="4968552" cy="271339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77A1CFAB-2C6B-648B-016E-990EEC28C2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1881" y="908720"/>
            <a:ext cx="2928591" cy="2960351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799FF068-1271-35FD-3370-8CA96E8F79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1559" y="3858788"/>
            <a:ext cx="2928591" cy="2980767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6354A43B-570F-28B4-DE42-AE0CB722ABDC}"/>
              </a:ext>
            </a:extLst>
          </p:cNvPr>
          <p:cNvSpPr txBox="1"/>
          <p:nvPr/>
        </p:nvSpPr>
        <p:spPr>
          <a:xfrm>
            <a:off x="6028871" y="5075316"/>
            <a:ext cx="974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FFFF00"/>
                </a:solidFill>
              </a:rPr>
              <a:t>Trolley 3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1CEE2CF8-341C-3E60-5454-6E398D085DC9}"/>
              </a:ext>
            </a:extLst>
          </p:cNvPr>
          <p:cNvSpPr txBox="1"/>
          <p:nvPr/>
        </p:nvSpPr>
        <p:spPr>
          <a:xfrm>
            <a:off x="6012160" y="3140968"/>
            <a:ext cx="974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FFFF00"/>
                </a:solidFill>
              </a:rPr>
              <a:t>Trolley 1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5D617F3F-818F-6285-ACF7-2B89C885578F}"/>
              </a:ext>
            </a:extLst>
          </p:cNvPr>
          <p:cNvSpPr txBox="1"/>
          <p:nvPr/>
        </p:nvSpPr>
        <p:spPr>
          <a:xfrm>
            <a:off x="395536" y="5013176"/>
            <a:ext cx="53285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The </a:t>
            </a:r>
            <a:r>
              <a:rPr lang="it-IT" sz="2000" dirty="0" err="1"/>
              <a:t>results</a:t>
            </a:r>
            <a:r>
              <a:rPr lang="it-IT" sz="2000" dirty="0"/>
              <a:t> </a:t>
            </a:r>
            <a:r>
              <a:rPr lang="it-IT" sz="2000" dirty="0" err="1"/>
              <a:t>presented</a:t>
            </a:r>
            <a:r>
              <a:rPr lang="it-IT" sz="2000" dirty="0"/>
              <a:t> </a:t>
            </a:r>
            <a:r>
              <a:rPr lang="it-IT" sz="2000" dirty="0" err="1"/>
              <a:t>here</a:t>
            </a:r>
            <a:r>
              <a:rPr lang="it-IT" sz="2000" dirty="0"/>
              <a:t> </a:t>
            </a:r>
            <a:r>
              <a:rPr lang="it-IT" sz="2000" dirty="0" err="1"/>
              <a:t>refer</a:t>
            </a:r>
            <a:r>
              <a:rPr lang="it-IT" sz="2000" dirty="0"/>
              <a:t> </a:t>
            </a:r>
            <a:r>
              <a:rPr lang="it-IT" sz="2000" dirty="0" err="1"/>
              <a:t>particularly</a:t>
            </a:r>
            <a:r>
              <a:rPr lang="it-IT" sz="2000" dirty="0"/>
              <a:t> to the detectors </a:t>
            </a:r>
            <a:r>
              <a:rPr lang="it-IT" sz="2000" dirty="0" err="1"/>
              <a:t>equipped</a:t>
            </a:r>
            <a:r>
              <a:rPr lang="it-IT" sz="2000" dirty="0"/>
              <a:t> with TDC</a:t>
            </a:r>
          </a:p>
          <a:p>
            <a:r>
              <a:rPr lang="it-IT" dirty="0">
                <a:sym typeface="Wingdings" panose="05000000000000000000" pitchFamily="2" charset="2"/>
              </a:rPr>
              <a:t> </a:t>
            </a:r>
            <a:r>
              <a:rPr lang="it-IT" dirty="0"/>
              <a:t>For </a:t>
            </a:r>
            <a:r>
              <a:rPr lang="it-IT" dirty="0" err="1"/>
              <a:t>other</a:t>
            </a:r>
            <a:r>
              <a:rPr lang="it-IT" dirty="0"/>
              <a:t> </a:t>
            </a:r>
            <a:r>
              <a:rPr lang="it-IT" dirty="0" err="1"/>
              <a:t>results</a:t>
            </a:r>
            <a:r>
              <a:rPr lang="it-IT" dirty="0"/>
              <a:t>, </a:t>
            </a:r>
            <a:r>
              <a:rPr lang="it-IT" dirty="0" err="1"/>
              <a:t>obtained</a:t>
            </a:r>
            <a:r>
              <a:rPr lang="it-IT" dirty="0"/>
              <a:t> with </a:t>
            </a:r>
            <a:r>
              <a:rPr lang="it-IT" dirty="0" err="1"/>
              <a:t>digitizers</a:t>
            </a:r>
            <a:r>
              <a:rPr lang="it-IT" dirty="0"/>
              <a:t> </a:t>
            </a:r>
            <a:r>
              <a:rPr lang="it-IT" dirty="0" err="1"/>
              <a:t>see</a:t>
            </a:r>
            <a:r>
              <a:rPr lang="it-IT" dirty="0"/>
              <a:t> talk by  L. Quaglia</a:t>
            </a:r>
          </a:p>
          <a:p>
            <a:r>
              <a:rPr lang="it-IT" dirty="0">
                <a:sym typeface="Wingdings" panose="05000000000000000000" pitchFamily="2" charset="2"/>
              </a:rPr>
              <a:t> </a:t>
            </a:r>
            <a:r>
              <a:rPr lang="it-IT" dirty="0"/>
              <a:t>For </a:t>
            </a:r>
            <a:r>
              <a:rPr lang="it-IT" dirty="0" err="1"/>
              <a:t>other</a:t>
            </a:r>
            <a:r>
              <a:rPr lang="it-IT" dirty="0"/>
              <a:t> </a:t>
            </a:r>
            <a:r>
              <a:rPr lang="it-IT" dirty="0" err="1"/>
              <a:t>results</a:t>
            </a:r>
            <a:r>
              <a:rPr lang="it-IT" dirty="0"/>
              <a:t>, </a:t>
            </a:r>
            <a:r>
              <a:rPr lang="it-IT" dirty="0" err="1"/>
              <a:t>obtained</a:t>
            </a:r>
            <a:r>
              <a:rPr lang="it-IT" dirty="0"/>
              <a:t> with CMS upgrade </a:t>
            </a:r>
            <a:r>
              <a:rPr lang="it-IT" dirty="0" err="1"/>
              <a:t>chamber</a:t>
            </a:r>
            <a:r>
              <a:rPr lang="it-IT" dirty="0"/>
              <a:t>, </a:t>
            </a:r>
            <a:r>
              <a:rPr lang="it-IT" dirty="0" err="1"/>
              <a:t>see</a:t>
            </a:r>
            <a:r>
              <a:rPr lang="it-IT" dirty="0"/>
              <a:t> talk by D. R. Lopez</a:t>
            </a:r>
          </a:p>
        </p:txBody>
      </p:sp>
      <p:sp>
        <p:nvSpPr>
          <p:cNvPr id="10" name="Freccia a destra 9">
            <a:extLst>
              <a:ext uri="{FF2B5EF4-FFF2-40B4-BE49-F238E27FC236}">
                <a16:creationId xmlns:a16="http://schemas.microsoft.com/office/drawing/2014/main" id="{1109CA34-9B4A-5587-AE33-EB3B600F5BBD}"/>
              </a:ext>
            </a:extLst>
          </p:cNvPr>
          <p:cNvSpPr/>
          <p:nvPr/>
        </p:nvSpPr>
        <p:spPr>
          <a:xfrm rot="2051071">
            <a:off x="4662153" y="1737189"/>
            <a:ext cx="2592255" cy="187694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2" name="Freccia a destra 11">
            <a:extLst>
              <a:ext uri="{FF2B5EF4-FFF2-40B4-BE49-F238E27FC236}">
                <a16:creationId xmlns:a16="http://schemas.microsoft.com/office/drawing/2014/main" id="{774831AB-3E6E-20D0-95A9-E2973594B49C}"/>
              </a:ext>
            </a:extLst>
          </p:cNvPr>
          <p:cNvSpPr/>
          <p:nvPr/>
        </p:nvSpPr>
        <p:spPr>
          <a:xfrm rot="3662992">
            <a:off x="4705461" y="2714545"/>
            <a:ext cx="2592255" cy="187694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5A235EBC-2823-CC94-C7E9-C404DE8BA65D}"/>
              </a:ext>
            </a:extLst>
          </p:cNvPr>
          <p:cNvSpPr/>
          <p:nvPr/>
        </p:nvSpPr>
        <p:spPr>
          <a:xfrm>
            <a:off x="476366" y="2623250"/>
            <a:ext cx="4887722" cy="3737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EF71BD0E-0A3A-FA26-2E30-41EBE9EB7E68}"/>
              </a:ext>
            </a:extLst>
          </p:cNvPr>
          <p:cNvSpPr/>
          <p:nvPr/>
        </p:nvSpPr>
        <p:spPr>
          <a:xfrm>
            <a:off x="476688" y="3271322"/>
            <a:ext cx="4887722" cy="3737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0B04863C-1D9E-704E-195C-93B2E11DA2F8}"/>
              </a:ext>
            </a:extLst>
          </p:cNvPr>
          <p:cNvSpPr/>
          <p:nvPr/>
        </p:nvSpPr>
        <p:spPr>
          <a:xfrm>
            <a:off x="467544" y="4549178"/>
            <a:ext cx="4887722" cy="3737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3135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43408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Determination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of baseline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perfomance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</a:p>
        </p:txBody>
      </p:sp>
      <p:sp>
        <p:nvSpPr>
          <p:cNvPr id="9" name="Rettangolo 8"/>
          <p:cNvSpPr/>
          <p:nvPr/>
        </p:nvSpPr>
        <p:spPr>
          <a:xfrm>
            <a:off x="9036496" y="4388694"/>
            <a:ext cx="144016" cy="2376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FF94B248-B127-0EC5-A7D3-BFBA941B9E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79" y="4136666"/>
            <a:ext cx="4284613" cy="929853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60C5031C-D3EE-BA58-1486-DC778F0B3BFC}"/>
              </a:ext>
            </a:extLst>
          </p:cNvPr>
          <p:cNvSpPr txBox="1"/>
          <p:nvPr/>
        </p:nvSpPr>
        <p:spPr>
          <a:xfrm>
            <a:off x="230751" y="3920642"/>
            <a:ext cx="43053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Fit</a:t>
            </a:r>
            <a:r>
              <a:rPr lang="it-IT" sz="2000" dirty="0"/>
              <a:t> of </a:t>
            </a:r>
            <a:r>
              <a:rPr lang="it-IT" sz="2000" dirty="0" err="1"/>
              <a:t>efficiency</a:t>
            </a:r>
            <a:r>
              <a:rPr lang="it-IT" sz="2000" dirty="0"/>
              <a:t> </a:t>
            </a:r>
            <a:r>
              <a:rPr lang="it-IT" sz="2000" dirty="0" err="1"/>
              <a:t>curves</a:t>
            </a:r>
            <a:r>
              <a:rPr lang="it-IT" sz="2000" dirty="0"/>
              <a:t> with a </a:t>
            </a:r>
            <a:r>
              <a:rPr lang="it-IT" sz="2000" dirty="0" err="1"/>
              <a:t>sigmoid</a:t>
            </a:r>
            <a:r>
              <a:rPr lang="it-IT" sz="2000" dirty="0"/>
              <a:t>: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FFFAF477-6A0A-69D1-C728-2FB34908F0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479" y="968314"/>
            <a:ext cx="9144000" cy="2888529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D854B86C-DC60-443B-E735-3B8DE7F7BA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7984" y="3920642"/>
            <a:ext cx="4735897" cy="2888529"/>
          </a:xfrm>
          <a:prstGeom prst="rect">
            <a:avLst/>
          </a:prstGeom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9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934FA2C6-F93A-9E13-C87A-FFCD046DFDD2}"/>
              </a:ext>
            </a:extLst>
          </p:cNvPr>
          <p:cNvSpPr txBox="1"/>
          <p:nvPr/>
        </p:nvSpPr>
        <p:spPr>
          <a:xfrm>
            <a:off x="107504" y="5169746"/>
            <a:ext cx="47358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 err="1"/>
              <a:t>Efficiency</a:t>
            </a:r>
            <a:r>
              <a:rPr lang="it-IT" sz="2000" dirty="0"/>
              <a:t> </a:t>
            </a:r>
            <a:r>
              <a:rPr lang="it-IT" sz="2000" dirty="0" err="1"/>
              <a:t>at</a:t>
            </a:r>
            <a:r>
              <a:rPr lang="it-IT" sz="2000" dirty="0"/>
              <a:t> </a:t>
            </a:r>
            <a:r>
              <a:rPr lang="it-IT" sz="2000" dirty="0">
                <a:solidFill>
                  <a:srgbClr val="FF0000"/>
                </a:solidFill>
              </a:rPr>
              <a:t>plateau </a:t>
            </a:r>
            <a:r>
              <a:rPr lang="it-IT" sz="2000" dirty="0" err="1">
                <a:solidFill>
                  <a:srgbClr val="FF0000"/>
                </a:solidFill>
              </a:rPr>
              <a:t>basically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similar</a:t>
            </a:r>
            <a:r>
              <a:rPr lang="it-IT" sz="2000" dirty="0">
                <a:solidFill>
                  <a:srgbClr val="FF0000"/>
                </a:solidFill>
              </a:rPr>
              <a:t> for STD, ECO2 and ECO3</a:t>
            </a:r>
            <a:r>
              <a:rPr lang="it-IT" sz="2000" dirty="0"/>
              <a:t> &gt; 95%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 err="1"/>
              <a:t>Efficiency</a:t>
            </a:r>
            <a:r>
              <a:rPr lang="it-IT" sz="2000" dirty="0"/>
              <a:t> </a:t>
            </a:r>
            <a:r>
              <a:rPr lang="it-IT" sz="2000" dirty="0" err="1"/>
              <a:t>curves</a:t>
            </a:r>
            <a:r>
              <a:rPr lang="it-IT" sz="2000" dirty="0"/>
              <a:t> </a:t>
            </a:r>
            <a:r>
              <a:rPr lang="it-IT" sz="2000" dirty="0" err="1"/>
              <a:t>shifted</a:t>
            </a:r>
            <a:r>
              <a:rPr lang="it-IT" sz="2000" dirty="0"/>
              <a:t> </a:t>
            </a:r>
            <a:r>
              <a:rPr lang="it-IT" sz="2000" dirty="0" err="1"/>
              <a:t>at</a:t>
            </a:r>
            <a:r>
              <a:rPr lang="it-IT" sz="2000" dirty="0"/>
              <a:t> </a:t>
            </a:r>
            <a:r>
              <a:rPr lang="it-IT" sz="2000" dirty="0" err="1">
                <a:solidFill>
                  <a:srgbClr val="FF0000"/>
                </a:solidFill>
              </a:rPr>
              <a:t>higher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voltages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depending</a:t>
            </a:r>
            <a:r>
              <a:rPr lang="it-IT" sz="2000" dirty="0">
                <a:solidFill>
                  <a:srgbClr val="FF0000"/>
                </a:solidFill>
              </a:rPr>
              <a:t> on </a:t>
            </a:r>
            <a:r>
              <a:rPr lang="it-IT" sz="2000" dirty="0" err="1">
                <a:solidFill>
                  <a:srgbClr val="FF0000"/>
                </a:solidFill>
              </a:rPr>
              <a:t>fraction</a:t>
            </a:r>
            <a:r>
              <a:rPr lang="it-IT" sz="2000" dirty="0">
                <a:solidFill>
                  <a:srgbClr val="FF0000"/>
                </a:solidFill>
              </a:rPr>
              <a:t> of HFO</a:t>
            </a:r>
          </a:p>
          <a:p>
            <a:r>
              <a:rPr lang="it-IT" sz="2000" dirty="0">
                <a:sym typeface="Wingdings" panose="05000000000000000000" pitchFamily="2" charset="2"/>
              </a:rPr>
              <a:t> </a:t>
            </a:r>
            <a:r>
              <a:rPr lang="it-IT" sz="2000" dirty="0"/>
              <a:t>WP(ECO2) &gt; WP(ECO3) &gt; WP(STD)</a:t>
            </a:r>
          </a:p>
        </p:txBody>
      </p:sp>
      <p:sp>
        <p:nvSpPr>
          <p:cNvPr id="20" name="Freccia a destra 19">
            <a:extLst>
              <a:ext uri="{FF2B5EF4-FFF2-40B4-BE49-F238E27FC236}">
                <a16:creationId xmlns:a16="http://schemas.microsoft.com/office/drawing/2014/main" id="{0FD65525-066A-3AB8-4ECC-1D61BA16A505}"/>
              </a:ext>
            </a:extLst>
          </p:cNvPr>
          <p:cNvSpPr/>
          <p:nvPr/>
        </p:nvSpPr>
        <p:spPr>
          <a:xfrm rot="1252183">
            <a:off x="4349287" y="4727239"/>
            <a:ext cx="1310807" cy="207626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1" name="Freccia a destra 20">
            <a:extLst>
              <a:ext uri="{FF2B5EF4-FFF2-40B4-BE49-F238E27FC236}">
                <a16:creationId xmlns:a16="http://schemas.microsoft.com/office/drawing/2014/main" id="{0196C38D-CE0B-F44F-EB3A-79B8F65B44A5}"/>
              </a:ext>
            </a:extLst>
          </p:cNvPr>
          <p:cNvSpPr/>
          <p:nvPr/>
        </p:nvSpPr>
        <p:spPr>
          <a:xfrm rot="20455325">
            <a:off x="4353910" y="4080560"/>
            <a:ext cx="1310807" cy="207626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507529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50287F6C-3B9D-D2DE-3CBB-EE8E12D86D6A}"/>
              </a:ext>
            </a:extLst>
          </p:cNvPr>
          <p:cNvSpPr txBox="1"/>
          <p:nvPr/>
        </p:nvSpPr>
        <p:spPr>
          <a:xfrm>
            <a:off x="24479" y="706338"/>
            <a:ext cx="288032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Source OFF, 2021 data</a:t>
            </a:r>
          </a:p>
        </p:txBody>
      </p:sp>
    </p:spTree>
    <p:extLst>
      <p:ext uri="{BB962C8B-B14F-4D97-AF65-F5344CB8AC3E}">
        <p14:creationId xmlns:p14="http://schemas.microsoft.com/office/powerpoint/2010/main" val="11807624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2193</Words>
  <Application>Microsoft Office PowerPoint</Application>
  <PresentationFormat>Presentazione su schermo (4:3)</PresentationFormat>
  <Paragraphs>253</Paragraphs>
  <Slides>26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26</vt:i4>
      </vt:variant>
    </vt:vector>
  </HeadingPairs>
  <TitlesOfParts>
    <vt:vector size="32" baseType="lpstr">
      <vt:lpstr>AAAAAB+HelveticaNeue-Bold</vt:lpstr>
      <vt:lpstr>Arial</vt:lpstr>
      <vt:lpstr>Arial Unicode MS</vt:lpstr>
      <vt:lpstr>Calibri</vt:lpstr>
      <vt:lpstr>Wingdings</vt:lpstr>
      <vt:lpstr>Tema di Office</vt:lpstr>
      <vt:lpstr>Presentazione standard di PowerPoint</vt:lpstr>
      <vt:lpstr>The problem: use of Greenhous gases in HEP</vt:lpstr>
      <vt:lpstr>The importance of collaborative effort </vt:lpstr>
      <vt:lpstr>The RPC ECOGas@GIF++ timeline</vt:lpstr>
      <vt:lpstr>Tests at the various home-labs</vt:lpstr>
      <vt:lpstr>Tests at the various home-labs</vt:lpstr>
      <vt:lpstr>Experimental set-up @GIF++</vt:lpstr>
      <vt:lpstr>Detectors @ GIF++ </vt:lpstr>
      <vt:lpstr>Determination of baseline perfomance  </vt:lpstr>
      <vt:lpstr>Efficiency and counting rate with irradiation </vt:lpstr>
      <vt:lpstr>Performance with irradiation </vt:lpstr>
      <vt:lpstr>Charge and current density </vt:lpstr>
      <vt:lpstr>Aging tests: methodology</vt:lpstr>
      <vt:lpstr>Causes for aging in RPCs</vt:lpstr>
      <vt:lpstr>Further considerations about aging</vt:lpstr>
      <vt:lpstr>Current density vs. integrated charge</vt:lpstr>
      <vt:lpstr>Ohmic current density vs. integrated charge</vt:lpstr>
      <vt:lpstr>Efficiency before and after irradiation campaign</vt:lpstr>
      <vt:lpstr>Efficiency before and after irradiation campaign</vt:lpstr>
      <vt:lpstr>Plateau efficiency before and after irradiation</vt:lpstr>
      <vt:lpstr>Shift of the WP before and after irradiation</vt:lpstr>
      <vt:lpstr>Resistivity measurement campaign</vt:lpstr>
      <vt:lpstr>Corrent density during beam tests</vt:lpstr>
      <vt:lpstr>The other piece of the puzzle</vt:lpstr>
      <vt:lpstr>Looking for replacements for SF6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definitions</dc:title>
  <dc:creator>Marcello</dc:creator>
  <cp:lastModifiedBy>Marcello Abbrescia</cp:lastModifiedBy>
  <cp:revision>236</cp:revision>
  <dcterms:created xsi:type="dcterms:W3CDTF">2021-09-14T07:13:54Z</dcterms:created>
  <dcterms:modified xsi:type="dcterms:W3CDTF">2024-09-11T05:46:37Z</dcterms:modified>
</cp:coreProperties>
</file>