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0"/>
  </p:notesMasterIdLst>
  <p:sldIdLst>
    <p:sldId id="641" r:id="rId2"/>
    <p:sldId id="635" r:id="rId3"/>
    <p:sldId id="661" r:id="rId4"/>
    <p:sldId id="642" r:id="rId5"/>
    <p:sldId id="662" r:id="rId6"/>
    <p:sldId id="637" r:id="rId7"/>
    <p:sldId id="643" r:id="rId8"/>
    <p:sldId id="586" r:id="rId9"/>
    <p:sldId id="571" r:id="rId10"/>
    <p:sldId id="611" r:id="rId11"/>
    <p:sldId id="640" r:id="rId12"/>
    <p:sldId id="638" r:id="rId13"/>
    <p:sldId id="659" r:id="rId14"/>
    <p:sldId id="645" r:id="rId15"/>
    <p:sldId id="646" r:id="rId16"/>
    <p:sldId id="647" r:id="rId17"/>
    <p:sldId id="648" r:id="rId18"/>
    <p:sldId id="649" r:id="rId19"/>
    <p:sldId id="650" r:id="rId20"/>
    <p:sldId id="651" r:id="rId21"/>
    <p:sldId id="652" r:id="rId22"/>
    <p:sldId id="654" r:id="rId23"/>
    <p:sldId id="655" r:id="rId24"/>
    <p:sldId id="656" r:id="rId25"/>
    <p:sldId id="657" r:id="rId26"/>
    <p:sldId id="658" r:id="rId27"/>
    <p:sldId id="660" r:id="rId28"/>
    <p:sldId id="663" r:id="rId29"/>
  </p:sldIdLst>
  <p:sldSz cx="9144000" cy="6858000" type="screen4x3"/>
  <p:notesSz cx="6888163" cy="10021888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Agency FB" panose="020B0503020202020204" pitchFamily="34" charset="0"/>
      <p:regular r:id="rId35"/>
      <p:bold r:id="rId36"/>
    </p:embeddedFont>
    <p:embeddedFont>
      <p:font typeface="Cambria Math" panose="02040503050406030204" pitchFamily="18" charset="0"/>
      <p:regular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1" roundtripDataSignature="AMtx7mifIeVF7KfotfmY9bwGoNYqouFR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FF"/>
    <a:srgbClr val="F9860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41C53183-A43F-4BE5-BC4B-5E8CE9062092}">
  <a:tblStyle styleId="{41C53183-A43F-4BE5-BC4B-5E8CE9062092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4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7" autoAdjust="0"/>
  </p:normalViewPr>
  <p:slideViewPr>
    <p:cSldViewPr snapToGrid="0">
      <p:cViewPr varScale="1">
        <p:scale>
          <a:sx n="95" d="100"/>
          <a:sy n="95" d="100"/>
        </p:scale>
        <p:origin x="118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21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21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211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21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14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84871" cy="501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01698" y="0"/>
            <a:ext cx="2984871" cy="501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38213" y="750888"/>
            <a:ext cx="5011737" cy="3759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8817" y="4760397"/>
            <a:ext cx="5510530" cy="4509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rm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519054"/>
            <a:ext cx="2984871" cy="501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01698" y="9519054"/>
            <a:ext cx="2984871" cy="501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92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8817" y="4760397"/>
            <a:ext cx="5510530" cy="4509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901698" y="9519054"/>
            <a:ext cx="2984871" cy="5010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6625" tIns="48300" rIns="96625" bIns="483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>
                <a:latin typeface="Arial"/>
                <a:ea typeface="Arial"/>
                <a:cs typeface="Arial"/>
                <a:sym typeface="Arial"/>
              </a:rPr>
              <a:t>1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52907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3298523885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3298523885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- </a:t>
            </a:r>
            <a:r>
              <a:rPr lang="es-ES" dirty="0" err="1" smtClean="0"/>
              <a:t>Promising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results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analysis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ongoing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02955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3298523885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3298523885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- Combine PGI-PET </a:t>
            </a:r>
            <a:r>
              <a:rPr lang="es-ES" dirty="0" err="1" smtClean="0"/>
              <a:t>with</a:t>
            </a:r>
            <a:r>
              <a:rPr lang="es-ES" dirty="0" smtClean="0"/>
              <a:t> time-resolved </a:t>
            </a:r>
            <a:r>
              <a:rPr lang="es-ES" dirty="0" err="1" smtClean="0"/>
              <a:t>neutron</a:t>
            </a:r>
            <a:r>
              <a:rPr lang="es-ES" dirty="0" smtClean="0"/>
              <a:t> </a:t>
            </a:r>
            <a:r>
              <a:rPr lang="es-ES" dirty="0" err="1" smtClean="0"/>
              <a:t>dosimetry</a:t>
            </a:r>
            <a:r>
              <a:rPr lang="es-ES" dirty="0" smtClean="0"/>
              <a:t>, </a:t>
            </a:r>
            <a:r>
              <a:rPr lang="es-ES" dirty="0" err="1" smtClean="0"/>
              <a:t>aim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to explore </a:t>
            </a:r>
            <a:r>
              <a:rPr lang="es-ES" baseline="0" dirty="0" err="1" smtClean="0"/>
              <a:t>relationship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gather</a:t>
            </a:r>
            <a:r>
              <a:rPr lang="es-ES" baseline="0" dirty="0" smtClean="0"/>
              <a:t> more </a:t>
            </a:r>
            <a:r>
              <a:rPr lang="es-ES" baseline="0" dirty="0" err="1" smtClean="0"/>
              <a:t>information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about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relationship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between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primary</a:t>
            </a:r>
            <a:r>
              <a:rPr lang="es-ES" baseline="0" dirty="0" smtClean="0"/>
              <a:t> (</a:t>
            </a:r>
            <a:r>
              <a:rPr lang="es-ES" baseline="0" dirty="0" err="1" smtClean="0"/>
              <a:t>proton</a:t>
            </a:r>
            <a:r>
              <a:rPr lang="es-ES" baseline="0" dirty="0" smtClean="0"/>
              <a:t>) and </a:t>
            </a:r>
            <a:r>
              <a:rPr lang="es-ES" baseline="0" dirty="0" err="1" smtClean="0"/>
              <a:t>secondary</a:t>
            </a:r>
            <a:r>
              <a:rPr lang="es-ES" baseline="0" dirty="0" smtClean="0"/>
              <a:t> (</a:t>
            </a:r>
            <a:r>
              <a:rPr lang="es-ES" baseline="0" dirty="0" err="1" smtClean="0"/>
              <a:t>neutron</a:t>
            </a:r>
            <a:r>
              <a:rPr lang="es-ES" baseline="0" dirty="0" smtClean="0"/>
              <a:t>) </a:t>
            </a:r>
            <a:r>
              <a:rPr lang="es-ES" baseline="0" dirty="0" err="1" smtClean="0"/>
              <a:t>dose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52501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3298523885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3298523885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-</a:t>
            </a:r>
            <a:r>
              <a:rPr lang="es-ES" dirty="0" err="1" smtClean="0"/>
              <a:t>Highlight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need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a </a:t>
            </a:r>
            <a:r>
              <a:rPr lang="es-ES" dirty="0" err="1" smtClean="0"/>
              <a:t>dedicated</a:t>
            </a:r>
            <a:r>
              <a:rPr lang="es-ES" dirty="0" smtClean="0"/>
              <a:t> experimental </a:t>
            </a:r>
            <a:r>
              <a:rPr lang="es-ES" dirty="0" err="1" smtClean="0"/>
              <a:t>room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proton-therapy</a:t>
            </a:r>
            <a:r>
              <a:rPr lang="es-ES" dirty="0" smtClean="0"/>
              <a:t> </a:t>
            </a:r>
            <a:r>
              <a:rPr lang="es-ES" dirty="0" err="1" smtClean="0"/>
              <a:t>experimentation</a:t>
            </a:r>
            <a:r>
              <a:rPr lang="es-ES" dirty="0" smtClean="0"/>
              <a:t>, </a:t>
            </a:r>
            <a:r>
              <a:rPr lang="es-ES" dirty="0" err="1" smtClean="0"/>
              <a:t>developments</a:t>
            </a:r>
            <a:r>
              <a:rPr lang="es-ES" dirty="0" smtClean="0"/>
              <a:t> and </a:t>
            </a:r>
            <a:r>
              <a:rPr lang="es-ES" dirty="0" err="1" smtClean="0"/>
              <a:t>innovation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64526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8" name="Google Shape;1618;ge275be7224_3_1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9" name="Google Shape;1619;ge275be7224_3_1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029274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06" name="Google Shape;406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Examples of reconstructed DoI coordinates for the central scan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position (a-c) and for a peripheral scan position (d-f). In each case the 2D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(x; y) positions as reconstructed using a NN-algorithm are shown (a,d) and the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corresponding calibrated DoI distributions are shown in panels (b,e). The distribution of 3D-coordinates is shown in (c,f).  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DoI-calibrated from the measured area (A</a:t>
            </a:r>
            <a:r>
              <a:rPr lang="es-ES" sz="6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of the scintillationlight distribubion at half maximum (red-line histogram). MC simulation of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 values without broadening (dashed-line histogram) and with 5 mm fwhm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broadening (blue-line histogram).  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prominent peak in the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experimental distribution arises from γ-ray hits near the optical window (large DoIs), where most of the charge above h</a:t>
            </a:r>
            <a:r>
              <a:rPr lang="es-ES" sz="7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 </a:t>
            </a: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concentrated in just one single pixel of the Si-PM. This leads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a slight overestimation of events with large DoI-values.  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5449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06" name="Google Shape;406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noAutofit/>
          </a:bodyPr>
          <a:lstStyle/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Examples of reconstructed DoI coordinates for the central scan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position (a-c) and for a peripheral scan position (d-f). In each case the 2D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(x; y) positions as reconstructed using a NN-algorithm are shown (a,d) and the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corresponding calibrated DoI distributions are shown in panels (b,e). The distribution of 3D-coordinates is shown in (c,f).  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DoI-calibrated from the measured area (A</a:t>
            </a:r>
            <a:r>
              <a:rPr lang="es-ES" sz="6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</a:t>
            </a: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of the scintillationlight distribubion at half maximum (red-line histogram). MC simulation of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DoI values without broadening (dashed-line histogram) and with 5 mm fwhm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broadening (blue-line histogram).  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prominent peak in the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experimental distribution arises from γ-ray hits near the optical window (large DoIs), where most of the charge above h</a:t>
            </a:r>
            <a:r>
              <a:rPr lang="es-ES" sz="7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 </a:t>
            </a: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concentrated in just one single pixel of the Si-PM. This leads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b="0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a slight overestimation of events with large DoI-values.  </a:t>
            </a: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strike="noStrike">
              <a:latin typeface="Arial"/>
              <a:ea typeface="Arial"/>
              <a:cs typeface="Arial"/>
              <a:sym typeface="Arial"/>
            </a:endParaRPr>
          </a:p>
          <a:p>
            <a:pPr marL="216000" lvl="0" indent="-216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strike="noStrik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8403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0b20d7ff9_2_2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PET: </a:t>
            </a:r>
            <a:r>
              <a:rPr lang="es-ES" dirty="0" err="1" smtClean="0"/>
              <a:t>limited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delayed</a:t>
            </a:r>
            <a:r>
              <a:rPr lang="es-ES" dirty="0" smtClean="0"/>
              <a:t> </a:t>
            </a:r>
            <a:r>
              <a:rPr lang="es-ES" dirty="0" err="1" smtClean="0"/>
              <a:t>signature</a:t>
            </a:r>
            <a:r>
              <a:rPr lang="es-ES" dirty="0" smtClean="0"/>
              <a:t> and </a:t>
            </a:r>
            <a:r>
              <a:rPr lang="es-ES" dirty="0" err="1" smtClean="0"/>
              <a:t>spatial</a:t>
            </a:r>
            <a:r>
              <a:rPr lang="es-ES" dirty="0" smtClean="0"/>
              <a:t> </a:t>
            </a:r>
            <a:r>
              <a:rPr lang="es-ES" dirty="0" err="1" smtClean="0"/>
              <a:t>distribution</a:t>
            </a:r>
            <a:r>
              <a:rPr lang="es-ES" dirty="0" smtClean="0"/>
              <a:t> of beta+ </a:t>
            </a:r>
            <a:r>
              <a:rPr lang="es-ES" dirty="0" err="1" smtClean="0"/>
              <a:t>emitters</a:t>
            </a:r>
            <a:r>
              <a:rPr lang="es-ES" dirty="0" smtClean="0"/>
              <a:t>, </a:t>
            </a:r>
            <a:r>
              <a:rPr lang="es-ES" dirty="0" err="1" smtClean="0"/>
              <a:t>but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 has a </a:t>
            </a:r>
            <a:r>
              <a:rPr lang="es-ES" dirty="0" err="1" smtClean="0"/>
              <a:t>very</a:t>
            </a:r>
            <a:r>
              <a:rPr lang="es-ES" dirty="0" smtClean="0"/>
              <a:t> </a:t>
            </a:r>
            <a:r>
              <a:rPr lang="es-ES" dirty="0" err="1" smtClean="0"/>
              <a:t>high</a:t>
            </a:r>
            <a:r>
              <a:rPr lang="es-ES" dirty="0" smtClean="0"/>
              <a:t> </a:t>
            </a:r>
            <a:r>
              <a:rPr lang="es-ES" dirty="0" err="1" smtClean="0"/>
              <a:t>intrinsic</a:t>
            </a:r>
            <a:r>
              <a:rPr lang="es-ES" dirty="0" smtClean="0"/>
              <a:t> </a:t>
            </a:r>
            <a:r>
              <a:rPr lang="es-ES" dirty="0" err="1" smtClean="0"/>
              <a:t>image</a:t>
            </a:r>
            <a:r>
              <a:rPr lang="es-ES" dirty="0" smtClean="0"/>
              <a:t> </a:t>
            </a:r>
            <a:r>
              <a:rPr lang="es-ES" dirty="0" err="1" smtClean="0"/>
              <a:t>resolution</a:t>
            </a:r>
            <a:endParaRPr lang="es-ES" dirty="0" smtClean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PGI: </a:t>
            </a:r>
            <a:r>
              <a:rPr lang="es-ES" dirty="0" err="1" smtClean="0"/>
              <a:t>limited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</a:t>
            </a:r>
            <a:r>
              <a:rPr lang="es-ES" dirty="0" err="1" smtClean="0"/>
              <a:t>image</a:t>
            </a:r>
            <a:r>
              <a:rPr lang="es-ES" dirty="0" smtClean="0"/>
              <a:t> </a:t>
            </a:r>
            <a:r>
              <a:rPr lang="es-ES" dirty="0" err="1" smtClean="0"/>
              <a:t>resolution</a:t>
            </a:r>
            <a:r>
              <a:rPr lang="es-ES" dirty="0" smtClean="0"/>
              <a:t>, </a:t>
            </a:r>
            <a:r>
              <a:rPr lang="es-ES" dirty="0" err="1" smtClean="0"/>
              <a:t>detection</a:t>
            </a:r>
            <a:r>
              <a:rPr lang="es-ES" dirty="0" smtClean="0"/>
              <a:t> </a:t>
            </a:r>
            <a:r>
              <a:rPr lang="es-ES" dirty="0" err="1" smtClean="0"/>
              <a:t>efficiency</a:t>
            </a:r>
            <a:r>
              <a:rPr lang="es-ES" dirty="0" smtClean="0"/>
              <a:t> and </a:t>
            </a:r>
            <a:r>
              <a:rPr lang="es-ES" dirty="0" err="1" smtClean="0"/>
              <a:t>neutron-induced</a:t>
            </a:r>
            <a:r>
              <a:rPr lang="es-ES" dirty="0" smtClean="0"/>
              <a:t> </a:t>
            </a:r>
            <a:r>
              <a:rPr lang="es-ES" dirty="0" err="1" smtClean="0"/>
              <a:t>backgrounds</a:t>
            </a:r>
            <a:r>
              <a:rPr lang="es-ES" dirty="0" smtClean="0"/>
              <a:t>,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but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sensitive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directly</a:t>
            </a:r>
            <a:r>
              <a:rPr lang="es-ES" baseline="0" dirty="0" smtClean="0"/>
              <a:t> to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Bragg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peak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itself</a:t>
            </a:r>
            <a:endParaRPr dirty="0"/>
          </a:p>
        </p:txBody>
      </p:sp>
      <p:sp>
        <p:nvSpPr>
          <p:cNvPr id="71" name="Google Shape;71;g130b20d7ff9_2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52861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0b20d7ff9_2_2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err="1" smtClean="0"/>
              <a:t>Question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whether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one</a:t>
            </a:r>
            <a:r>
              <a:rPr lang="es-ES" baseline="0" dirty="0" smtClean="0"/>
              <a:t> can combine </a:t>
            </a:r>
            <a:r>
              <a:rPr lang="es-ES" baseline="0" dirty="0" err="1" smtClean="0"/>
              <a:t>both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techniques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order</a:t>
            </a:r>
            <a:r>
              <a:rPr lang="es-ES" baseline="0" dirty="0" smtClean="0"/>
              <a:t> to </a:t>
            </a:r>
            <a:r>
              <a:rPr lang="es-ES" baseline="0" dirty="0" err="1" smtClean="0"/>
              <a:t>exploit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best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aspect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each</a:t>
            </a:r>
            <a:r>
              <a:rPr lang="es-ES" baseline="0" dirty="0" smtClean="0"/>
              <a:t> of </a:t>
            </a:r>
            <a:r>
              <a:rPr lang="es-ES" baseline="0" dirty="0" err="1" smtClean="0"/>
              <a:t>them</a:t>
            </a:r>
            <a:r>
              <a:rPr lang="es-ES" baseline="0" dirty="0" smtClean="0"/>
              <a:t>?</a:t>
            </a:r>
            <a:endParaRPr dirty="0"/>
          </a:p>
        </p:txBody>
      </p:sp>
      <p:sp>
        <p:nvSpPr>
          <p:cNvPr id="71" name="Google Shape;71;g130b20d7ff9_2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49091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0b20d7ff9_2_2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ES" dirty="0" smtClean="0"/>
              <a:t>Idea </a:t>
            </a:r>
            <a:r>
              <a:rPr lang="es-ES" dirty="0" err="1" smtClean="0"/>
              <a:t>raised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K. Parodi in 2016, </a:t>
            </a:r>
            <a:r>
              <a:rPr lang="es-ES" baseline="0" dirty="0" err="1" smtClean="0"/>
              <a:t>hybrid</a:t>
            </a:r>
            <a:r>
              <a:rPr lang="es-ES" baseline="0" dirty="0" smtClean="0"/>
              <a:t> concept, </a:t>
            </a:r>
            <a:r>
              <a:rPr lang="es-ES" baseline="0" dirty="0" err="1" smtClean="0"/>
              <a:t>Compton</a:t>
            </a:r>
            <a:r>
              <a:rPr lang="es-ES" baseline="0" dirty="0" smtClean="0"/>
              <a:t>  </a:t>
            </a:r>
            <a:r>
              <a:rPr lang="es-ES" baseline="0" dirty="0" err="1" smtClean="0"/>
              <a:t>imgagers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front</a:t>
            </a:r>
            <a:r>
              <a:rPr lang="es-ES" baseline="0" dirty="0" smtClean="0"/>
              <a:t>-to-</a:t>
            </a:r>
            <a:r>
              <a:rPr lang="es-ES" baseline="0" dirty="0" err="1" smtClean="0"/>
              <a:t>front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cross-configuration</a:t>
            </a:r>
            <a:r>
              <a:rPr lang="es-ES" baseline="0" dirty="0" smtClean="0"/>
              <a:t> to </a:t>
            </a:r>
            <a:r>
              <a:rPr lang="es-ES" baseline="0" dirty="0" err="1" smtClean="0"/>
              <a:t>achieve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highe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efficiency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both</a:t>
            </a:r>
            <a:r>
              <a:rPr lang="es-ES" baseline="0" dirty="0" smtClean="0"/>
              <a:t> PET and PGI</a:t>
            </a:r>
          </a:p>
          <a:p>
            <a:pPr>
              <a:buFontTx/>
              <a:buChar char="-"/>
            </a:pPr>
            <a:r>
              <a:rPr lang="es-ES" baseline="0" dirty="0" smtClean="0"/>
              <a:t>In </a:t>
            </a:r>
            <a:r>
              <a:rPr lang="es-ES" baseline="0" dirty="0" err="1" smtClean="0"/>
              <a:t>parallel</a:t>
            </a:r>
            <a:r>
              <a:rPr lang="es-ES" baseline="0" dirty="0" smtClean="0"/>
              <a:t> a similar </a:t>
            </a:r>
            <a:r>
              <a:rPr lang="es-ES" baseline="0" dirty="0" err="1" smtClean="0"/>
              <a:t>system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was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developed</a:t>
            </a:r>
            <a:r>
              <a:rPr lang="es-ES" baseline="0" dirty="0" smtClean="0"/>
              <a:t> </a:t>
            </a:r>
            <a:r>
              <a:rPr lang="es-ES" baseline="0" dirty="0" err="1" smtClean="0"/>
              <a:t>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ourselves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nuclear </a:t>
            </a:r>
            <a:r>
              <a:rPr lang="es-ES" baseline="0" dirty="0" err="1" smtClean="0"/>
              <a:t>astrophysics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experimnets</a:t>
            </a:r>
            <a:r>
              <a:rPr lang="es-ES" baseline="0" dirty="0" smtClean="0"/>
              <a:t> at CERN, </a:t>
            </a:r>
            <a:r>
              <a:rPr lang="es-ES" baseline="0" dirty="0" err="1" smtClean="0"/>
              <a:t>thereby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aiming</a:t>
            </a:r>
            <a:r>
              <a:rPr lang="es-ES" baseline="0" dirty="0" smtClean="0"/>
              <a:t> at:</a:t>
            </a:r>
          </a:p>
          <a:p>
            <a:pPr lvl="1">
              <a:buFontTx/>
              <a:buChar char="-"/>
            </a:pPr>
            <a:r>
              <a:rPr lang="es-ES" baseline="0" dirty="0" err="1" smtClean="0"/>
              <a:t>Maximizing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efficiency</a:t>
            </a:r>
            <a:r>
              <a:rPr lang="es-ES" baseline="0" dirty="0" smtClean="0"/>
              <a:t> (</a:t>
            </a:r>
            <a:endParaRPr dirty="0"/>
          </a:p>
        </p:txBody>
      </p:sp>
      <p:sp>
        <p:nvSpPr>
          <p:cNvPr id="71" name="Google Shape;71;g130b20d7ff9_2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556861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0b20d7ff9_2_2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ES" dirty="0" smtClean="0"/>
              <a:t>-</a:t>
            </a:r>
            <a:r>
              <a:rPr lang="es-ES" dirty="0" err="1" smtClean="0"/>
              <a:t>Review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James </a:t>
            </a:r>
            <a:r>
              <a:rPr lang="es-ES" dirty="0" err="1" smtClean="0"/>
              <a:t>Krimmer</a:t>
            </a:r>
            <a:r>
              <a:rPr lang="es-ES" dirty="0" smtClean="0"/>
              <a:t>: </a:t>
            </a:r>
            <a:r>
              <a:rPr lang="es-ES" dirty="0" err="1" smtClean="0"/>
              <a:t>most</a:t>
            </a:r>
            <a:r>
              <a:rPr lang="es-ES" dirty="0" smtClean="0"/>
              <a:t> </a:t>
            </a:r>
            <a:r>
              <a:rPr lang="es-ES" dirty="0" err="1" smtClean="0"/>
              <a:t>important</a:t>
            </a:r>
            <a:r>
              <a:rPr lang="es-ES" dirty="0" smtClean="0"/>
              <a:t> </a:t>
            </a:r>
            <a:r>
              <a:rPr lang="es-ES" dirty="0" err="1" smtClean="0"/>
              <a:t>aspects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CC </a:t>
            </a:r>
            <a:r>
              <a:rPr lang="es-ES" dirty="0" err="1" smtClean="0"/>
              <a:t>design</a:t>
            </a:r>
            <a:r>
              <a:rPr lang="es-ES" dirty="0" smtClean="0"/>
              <a:t> are</a:t>
            </a:r>
            <a:r>
              <a:rPr lang="es-ES" baseline="0" dirty="0" smtClean="0"/>
              <a:t> 1) </a:t>
            </a:r>
            <a:r>
              <a:rPr lang="es-ES" baseline="0" dirty="0" err="1" smtClean="0"/>
              <a:t>high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efficiency</a:t>
            </a:r>
            <a:r>
              <a:rPr lang="es-ES" baseline="0" dirty="0" smtClean="0"/>
              <a:t> and 2) </a:t>
            </a:r>
            <a:r>
              <a:rPr lang="es-ES" baseline="0" dirty="0" err="1" smtClean="0"/>
              <a:t>low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sensitivity</a:t>
            </a:r>
            <a:r>
              <a:rPr lang="es-ES" baseline="0" dirty="0" smtClean="0"/>
              <a:t> to </a:t>
            </a:r>
            <a:r>
              <a:rPr lang="es-ES" baseline="0" dirty="0" err="1" smtClean="0"/>
              <a:t>backgrounds</a:t>
            </a:r>
            <a:endParaRPr dirty="0"/>
          </a:p>
        </p:txBody>
      </p:sp>
      <p:sp>
        <p:nvSpPr>
          <p:cNvPr id="71" name="Google Shape;71;g130b20d7ff9_2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57391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0b20d7ff9_2_20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s-ES" dirty="0" smtClean="0"/>
              <a:t>-</a:t>
            </a:r>
            <a:r>
              <a:rPr lang="es-ES" dirty="0" err="1" smtClean="0"/>
              <a:t>Review</a:t>
            </a:r>
            <a:r>
              <a:rPr lang="es-ES" dirty="0" smtClean="0"/>
              <a:t> </a:t>
            </a:r>
            <a:r>
              <a:rPr lang="es-ES" dirty="0" err="1" smtClean="0"/>
              <a:t>work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James </a:t>
            </a:r>
            <a:r>
              <a:rPr lang="es-ES" dirty="0" err="1" smtClean="0"/>
              <a:t>Krimmer</a:t>
            </a:r>
            <a:r>
              <a:rPr lang="es-ES" dirty="0" smtClean="0"/>
              <a:t>: </a:t>
            </a:r>
            <a:r>
              <a:rPr lang="es-ES" dirty="0" err="1" smtClean="0"/>
              <a:t>most</a:t>
            </a:r>
            <a:r>
              <a:rPr lang="es-ES" dirty="0" smtClean="0"/>
              <a:t> </a:t>
            </a:r>
            <a:r>
              <a:rPr lang="es-ES" dirty="0" err="1" smtClean="0"/>
              <a:t>important</a:t>
            </a:r>
            <a:r>
              <a:rPr lang="es-ES" dirty="0" smtClean="0"/>
              <a:t> </a:t>
            </a:r>
            <a:r>
              <a:rPr lang="es-ES" dirty="0" err="1" smtClean="0"/>
              <a:t>aspects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CC </a:t>
            </a:r>
            <a:r>
              <a:rPr lang="es-ES" dirty="0" err="1" smtClean="0"/>
              <a:t>design</a:t>
            </a:r>
            <a:r>
              <a:rPr lang="es-ES" dirty="0" smtClean="0"/>
              <a:t> are</a:t>
            </a:r>
            <a:r>
              <a:rPr lang="es-ES" baseline="0" dirty="0" smtClean="0"/>
              <a:t> 1) </a:t>
            </a:r>
            <a:r>
              <a:rPr lang="es-ES" baseline="0" dirty="0" err="1" smtClean="0"/>
              <a:t>high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efficiency</a:t>
            </a:r>
            <a:r>
              <a:rPr lang="es-ES" baseline="0" dirty="0" smtClean="0"/>
              <a:t> and 2) </a:t>
            </a:r>
            <a:r>
              <a:rPr lang="es-ES" baseline="0" dirty="0" err="1" smtClean="0"/>
              <a:t>low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sensitivity</a:t>
            </a:r>
            <a:r>
              <a:rPr lang="es-ES" baseline="0" dirty="0" smtClean="0"/>
              <a:t> to </a:t>
            </a:r>
            <a:r>
              <a:rPr lang="es-ES" baseline="0" dirty="0" err="1" smtClean="0"/>
              <a:t>backgrounds</a:t>
            </a:r>
            <a:endParaRPr dirty="0"/>
          </a:p>
        </p:txBody>
      </p:sp>
      <p:sp>
        <p:nvSpPr>
          <p:cNvPr id="71" name="Google Shape;71;g130b20d7ff9_2_2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34461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- </a:t>
            </a:r>
            <a:r>
              <a:rPr lang="es-ES" dirty="0" err="1" smtClean="0"/>
              <a:t>Study</a:t>
            </a:r>
            <a:r>
              <a:rPr lang="es-ES" dirty="0" smtClean="0"/>
              <a:t>/</a:t>
            </a:r>
            <a:r>
              <a:rPr lang="es-ES" dirty="0" err="1" smtClean="0"/>
              <a:t>summarize</a:t>
            </a:r>
            <a:r>
              <a:rPr lang="es-ES" dirty="0" smtClean="0"/>
              <a:t> </a:t>
            </a:r>
            <a:r>
              <a:rPr lang="es-ES" dirty="0" err="1" smtClean="0"/>
              <a:t>nature</a:t>
            </a:r>
            <a:r>
              <a:rPr lang="es-ES" dirty="0" smtClean="0"/>
              <a:t> </a:t>
            </a:r>
            <a:r>
              <a:rPr lang="es-ES" dirty="0" err="1" smtClean="0"/>
              <a:t>paper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3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lang="es-ES"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73353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-POC </a:t>
            </a:r>
            <a:r>
              <a:rPr lang="es-ES" dirty="0" err="1" smtClean="0"/>
              <a:t>measurements</a:t>
            </a:r>
            <a:r>
              <a:rPr lang="es-ES" dirty="0" smtClean="0"/>
              <a:t> at CNA 18MeV </a:t>
            </a:r>
            <a:r>
              <a:rPr lang="es-ES" dirty="0" err="1" smtClean="0"/>
              <a:t>only</a:t>
            </a:r>
            <a:r>
              <a:rPr lang="es-ES" dirty="0" smtClean="0"/>
              <a:t> </a:t>
            </a: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CCs</a:t>
            </a:r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300" b="0" i="0" u="none" strike="noStrike" cap="none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</a:t>
            </a:fld>
            <a:endParaRPr lang="es-ES"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3951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3298523885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3298523885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smtClean="0"/>
              <a:t>- </a:t>
            </a:r>
            <a:r>
              <a:rPr lang="es-ES" dirty="0" err="1" smtClean="0"/>
              <a:t>Clinical</a:t>
            </a:r>
            <a:r>
              <a:rPr lang="es-ES" dirty="0" smtClean="0"/>
              <a:t> </a:t>
            </a:r>
            <a:r>
              <a:rPr lang="es-ES" dirty="0" err="1" smtClean="0"/>
              <a:t>conditions</a:t>
            </a:r>
            <a:r>
              <a:rPr lang="es-ES" dirty="0" smtClean="0"/>
              <a:t> </a:t>
            </a:r>
            <a:r>
              <a:rPr lang="es-ES" dirty="0" err="1" smtClean="0"/>
              <a:t>study</a:t>
            </a:r>
            <a:r>
              <a:rPr lang="es-ES" dirty="0" smtClean="0"/>
              <a:t> at HIT, </a:t>
            </a:r>
            <a:r>
              <a:rPr lang="es-ES" dirty="0" err="1" smtClean="0"/>
              <a:t>four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CCs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sequential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configuration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44664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5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7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7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7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7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4" name="Google Shape;24;p7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7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7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9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9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9" name="Google Shape;39;p7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5" name="Google Shape;45;p80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46" name="Google Shape;46;p8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53" name="Google Shape;53;p8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8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55" name="Google Shape;55;p8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2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8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61" name="Google Shape;61;p82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8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8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8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8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8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8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8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8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8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84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5" name="Google Shape;75;p8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8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8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5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85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81" name="Google Shape;81;p8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8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8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3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11" Type="http://schemas.openxmlformats.org/officeDocument/2006/relationships/image" Target="../media/image50.jpeg"/><Relationship Id="rId5" Type="http://schemas.openxmlformats.org/officeDocument/2006/relationships/image" Target="../media/image46.png"/><Relationship Id="rId10" Type="http://schemas.openxmlformats.org/officeDocument/2006/relationships/image" Target="../media/image30.jpeg"/><Relationship Id="rId4" Type="http://schemas.openxmlformats.org/officeDocument/2006/relationships/image" Target="../media/image45.png"/><Relationship Id="rId9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910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68.jpeg"/><Relationship Id="rId3" Type="http://schemas.openxmlformats.org/officeDocument/2006/relationships/image" Target="../media/image63.emf"/><Relationship Id="rId7" Type="http://schemas.openxmlformats.org/officeDocument/2006/relationships/image" Target="../media/image27.jpeg"/><Relationship Id="rId12" Type="http://schemas.openxmlformats.org/officeDocument/2006/relationships/image" Target="../media/image67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11" Type="http://schemas.openxmlformats.org/officeDocument/2006/relationships/image" Target="../media/image66.png"/><Relationship Id="rId5" Type="http://schemas.openxmlformats.org/officeDocument/2006/relationships/hyperlink" Target="material/Olleros_2018_J._Inst._13_P03014.pdf" TargetMode="External"/><Relationship Id="rId10" Type="http://schemas.openxmlformats.org/officeDocument/2006/relationships/hyperlink" Target="material/ML-aided_3D_PositionReconstructionLaCl3_JBC_NIMA2021.pdf" TargetMode="External"/><Relationship Id="rId4" Type="http://schemas.openxmlformats.org/officeDocument/2006/relationships/image" Target="../media/image64.emf"/><Relationship Id="rId9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15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emf"/><Relationship Id="rId4" Type="http://schemas.openxmlformats.org/officeDocument/2006/relationships/image" Target="../media/image8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86.emf"/><Relationship Id="rId7" Type="http://schemas.openxmlformats.org/officeDocument/2006/relationships/image" Target="../media/image90.emf"/><Relationship Id="rId12" Type="http://schemas.openxmlformats.org/officeDocument/2006/relationships/image" Target="../media/image93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png"/><Relationship Id="rId11" Type="http://schemas.openxmlformats.org/officeDocument/2006/relationships/image" Target="../media/image92.png"/><Relationship Id="rId5" Type="http://schemas.openxmlformats.org/officeDocument/2006/relationships/image" Target="../media/image88.png"/><Relationship Id="rId10" Type="http://schemas.openxmlformats.org/officeDocument/2006/relationships/image" Target="../media/image91.png"/><Relationship Id="rId4" Type="http://schemas.openxmlformats.org/officeDocument/2006/relationships/image" Target="../media/image87.png"/><Relationship Id="rId9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13" Type="http://schemas.openxmlformats.org/officeDocument/2006/relationships/image" Target="../media/image105.png"/><Relationship Id="rId3" Type="http://schemas.openxmlformats.org/officeDocument/2006/relationships/image" Target="../media/image95.emf"/><Relationship Id="rId7" Type="http://schemas.openxmlformats.org/officeDocument/2006/relationships/image" Target="../media/image99.jpeg"/><Relationship Id="rId12" Type="http://schemas.openxmlformats.org/officeDocument/2006/relationships/image" Target="../media/image104.png"/><Relationship Id="rId2" Type="http://schemas.openxmlformats.org/officeDocument/2006/relationships/image" Target="../media/image9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emf"/><Relationship Id="rId11" Type="http://schemas.openxmlformats.org/officeDocument/2006/relationships/image" Target="../media/image103.emf"/><Relationship Id="rId5" Type="http://schemas.openxmlformats.org/officeDocument/2006/relationships/image" Target="../media/image97.emf"/><Relationship Id="rId10" Type="http://schemas.openxmlformats.org/officeDocument/2006/relationships/image" Target="../media/image102.png"/><Relationship Id="rId4" Type="http://schemas.openxmlformats.org/officeDocument/2006/relationships/image" Target="../media/image96.emf"/><Relationship Id="rId9" Type="http://schemas.openxmlformats.org/officeDocument/2006/relationships/image" Target="../media/image101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image" Target="../media/image22.png"/><Relationship Id="rId7" Type="http://schemas.openxmlformats.org/officeDocument/2006/relationships/image" Target="../media/image10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27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image" Target="../media/image115.png"/><Relationship Id="rId3" Type="http://schemas.openxmlformats.org/officeDocument/2006/relationships/image" Target="../media/image21.png"/><Relationship Id="rId7" Type="http://schemas.openxmlformats.org/officeDocument/2006/relationships/image" Target="../media/image109.png"/><Relationship Id="rId12" Type="http://schemas.openxmlformats.org/officeDocument/2006/relationships/image" Target="../media/image114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11" Type="http://schemas.openxmlformats.org/officeDocument/2006/relationships/image" Target="../media/image113.png"/><Relationship Id="rId5" Type="http://schemas.openxmlformats.org/officeDocument/2006/relationships/image" Target="../media/image2.png"/><Relationship Id="rId10" Type="http://schemas.openxmlformats.org/officeDocument/2006/relationships/image" Target="../media/image112.png"/><Relationship Id="rId4" Type="http://schemas.openxmlformats.org/officeDocument/2006/relationships/image" Target="../media/image27.jpeg"/><Relationship Id="rId9" Type="http://schemas.openxmlformats.org/officeDocument/2006/relationships/image" Target="../media/image111.png"/><Relationship Id="rId14" Type="http://schemas.openxmlformats.org/officeDocument/2006/relationships/hyperlink" Target="material/draft_ScientificRep_JLM21.pdf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3.gi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20.jpeg"/><Relationship Id="rId7" Type="http://schemas.openxmlformats.org/officeDocument/2006/relationships/image" Target="../media/image27.jpe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2.png"/><Relationship Id="rId11" Type="http://schemas.openxmlformats.org/officeDocument/2006/relationships/hyperlink" Target="material/draft_ScientificRep_JLM21.pdf" TargetMode="External"/><Relationship Id="rId5" Type="http://schemas.openxmlformats.org/officeDocument/2006/relationships/image" Target="../media/image21.png"/><Relationship Id="rId10" Type="http://schemas.openxmlformats.org/officeDocument/2006/relationships/image" Target="../media/image123.jpeg"/><Relationship Id="rId4" Type="http://schemas.openxmlformats.org/officeDocument/2006/relationships/image" Target="../media/image121.png"/><Relationship Id="rId9" Type="http://schemas.openxmlformats.org/officeDocument/2006/relationships/image" Target="../media/image3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4" Type="http://schemas.openxmlformats.org/officeDocument/2006/relationships/image" Target="../media/image3.gi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.gif"/><Relationship Id="rId3" Type="http://schemas.openxmlformats.org/officeDocument/2006/relationships/image" Target="../media/image127.jpg"/><Relationship Id="rId7" Type="http://schemas.openxmlformats.org/officeDocument/2006/relationships/image" Target="../media/image130.gif"/><Relationship Id="rId2" Type="http://schemas.openxmlformats.org/officeDocument/2006/relationships/image" Target="../media/image12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134.png"/><Relationship Id="rId5" Type="http://schemas.openxmlformats.org/officeDocument/2006/relationships/image" Target="../media/image129.png"/><Relationship Id="rId10" Type="http://schemas.openxmlformats.org/officeDocument/2006/relationships/image" Target="../media/image133.png"/><Relationship Id="rId4" Type="http://schemas.openxmlformats.org/officeDocument/2006/relationships/image" Target="../media/image128.png"/><Relationship Id="rId9" Type="http://schemas.openxmlformats.org/officeDocument/2006/relationships/image" Target="../media/image1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jpeg"/><Relationship Id="rId2" Type="http://schemas.openxmlformats.org/officeDocument/2006/relationships/image" Target="../media/image1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hyperlink" Target="https://cordis.europa.eu/project/id/681740" TargetMode="External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cordis.europa.eu/project/id/681740" TargetMode="External"/><Relationship Id="rId3" Type="http://schemas.openxmlformats.org/officeDocument/2006/relationships/image" Target="../media/image1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10" Type="http://schemas.openxmlformats.org/officeDocument/2006/relationships/image" Target="../media/image15.png"/><Relationship Id="rId4" Type="http://schemas.openxmlformats.org/officeDocument/2006/relationships/image" Target="../media/image12.jpeg"/><Relationship Id="rId9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hyperlink" Target="https://cordis.europa.eu/project/id/68174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15.png"/><Relationship Id="rId4" Type="http://schemas.openxmlformats.org/officeDocument/2006/relationships/image" Target="../media/image12.jpeg"/><Relationship Id="rId9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3.gif"/><Relationship Id="rId5" Type="http://schemas.openxmlformats.org/officeDocument/2006/relationships/image" Target="../media/image23.png"/><Relationship Id="rId15" Type="http://schemas.openxmlformats.org/officeDocument/2006/relationships/image" Target="../media/image31.png"/><Relationship Id="rId10" Type="http://schemas.openxmlformats.org/officeDocument/2006/relationships/image" Target="../media/image2.png"/><Relationship Id="rId4" Type="http://schemas.openxmlformats.org/officeDocument/2006/relationships/image" Target="../media/image22.png"/><Relationship Id="rId9" Type="http://schemas.openxmlformats.org/officeDocument/2006/relationships/image" Target="../media/image27.jpeg"/><Relationship Id="rId1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32.png"/><Relationship Id="rId7" Type="http://schemas.openxmlformats.org/officeDocument/2006/relationships/image" Target="../media/image3.gif"/><Relationship Id="rId12" Type="http://schemas.openxmlformats.org/officeDocument/2006/relationships/image" Target="../media/image37.gif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36.gif"/><Relationship Id="rId5" Type="http://schemas.openxmlformats.org/officeDocument/2006/relationships/image" Target="../media/image27.jpeg"/><Relationship Id="rId15" Type="http://schemas.openxmlformats.org/officeDocument/2006/relationships/image" Target="../media/image18.png"/><Relationship Id="rId10" Type="http://schemas.openxmlformats.org/officeDocument/2006/relationships/image" Target="../media/image35.gif"/><Relationship Id="rId4" Type="http://schemas.openxmlformats.org/officeDocument/2006/relationships/hyperlink" Target="https://rdcu.be/c3mjl" TargetMode="External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21281"/>
          <a:stretch/>
        </p:blipFill>
        <p:spPr>
          <a:xfrm>
            <a:off x="12110" y="1366929"/>
            <a:ext cx="9144000" cy="5445351"/>
          </a:xfrm>
          <a:prstGeom prst="rect">
            <a:avLst/>
          </a:prstGeom>
        </p:spPr>
      </p:pic>
      <p:sp>
        <p:nvSpPr>
          <p:cNvPr id="90" name="Google Shape;90;p1"/>
          <p:cNvSpPr/>
          <p:nvPr/>
        </p:nvSpPr>
        <p:spPr>
          <a:xfrm>
            <a:off x="0" y="0"/>
            <a:ext cx="9144000" cy="1366929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1"/>
          <p:cNvGrpSpPr/>
          <p:nvPr/>
        </p:nvGrpSpPr>
        <p:grpSpPr>
          <a:xfrm>
            <a:off x="0" y="6550025"/>
            <a:ext cx="9144000" cy="307975"/>
            <a:chOff x="0" y="6550025"/>
            <a:chExt cx="11907520" cy="307975"/>
          </a:xfrm>
        </p:grpSpPr>
        <p:sp>
          <p:nvSpPr>
            <p:cNvPr id="92" name="Google Shape;92;p1"/>
            <p:cNvSpPr/>
            <p:nvPr/>
          </p:nvSpPr>
          <p:spPr>
            <a:xfrm>
              <a:off x="0" y="6553200"/>
              <a:ext cx="9144000" cy="304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1"/>
            <p:cNvSpPr txBox="1"/>
            <p:nvPr/>
          </p:nvSpPr>
          <p:spPr>
            <a:xfrm>
              <a:off x="0" y="6550025"/>
              <a:ext cx="11907520" cy="307736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algn="ctr">
                <a:buSzPts val="1500"/>
              </a:pPr>
              <a:r>
                <a:rPr lang="en-US" b="1" dirty="0" smtClean="0">
                  <a:solidFill>
                    <a:schemeClr val="bg1"/>
                  </a:solidFill>
                </a:rPr>
                <a:t>César Domingo-Pardo, IGFAE Workshop Proton-Therapy, Santiago de </a:t>
              </a:r>
              <a:r>
                <a:rPr lang="en-US" b="1" dirty="0" err="1" smtClean="0">
                  <a:solidFill>
                    <a:schemeClr val="bg1"/>
                  </a:solidFill>
                </a:rPr>
                <a:t>Compostela</a:t>
              </a:r>
              <a:r>
                <a:rPr lang="en-US" b="1" dirty="0" smtClean="0">
                  <a:solidFill>
                    <a:schemeClr val="bg1"/>
                  </a:solidFill>
                </a:rPr>
                <a:t>, May 2023</a:t>
              </a:r>
              <a:endParaRPr sz="1400" b="0" i="0" u="none" strike="noStrike" cap="none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97" name="Google Shape;97;p1" descr="Image result for CSIC logo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1525" y="113663"/>
            <a:ext cx="615279" cy="7549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82181" y="119392"/>
            <a:ext cx="566896" cy="74918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026115" y="194679"/>
            <a:ext cx="70917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 err="1" smtClean="0">
                <a:solidFill>
                  <a:schemeClr val="bg1"/>
                </a:solidFill>
              </a:rPr>
              <a:t>Hybrid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Compton</a:t>
            </a:r>
            <a:r>
              <a:rPr lang="es-ES" sz="2400" dirty="0">
                <a:solidFill>
                  <a:schemeClr val="bg1"/>
                </a:solidFill>
              </a:rPr>
              <a:t>-</a:t>
            </a:r>
            <a:r>
              <a:rPr lang="es-ES" sz="2400" dirty="0" smtClean="0">
                <a:solidFill>
                  <a:schemeClr val="bg1"/>
                </a:solidFill>
              </a:rPr>
              <a:t>PET </a:t>
            </a:r>
            <a:r>
              <a:rPr lang="es-ES" sz="2400" dirty="0" err="1" smtClean="0">
                <a:solidFill>
                  <a:schemeClr val="bg1"/>
                </a:solidFill>
              </a:rPr>
              <a:t>imaging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for</a:t>
            </a:r>
            <a:r>
              <a:rPr lang="es-ES" sz="2400" dirty="0" smtClean="0">
                <a:solidFill>
                  <a:schemeClr val="bg1"/>
                </a:solidFill>
              </a:rPr>
              <a:t> ion-</a:t>
            </a:r>
            <a:r>
              <a:rPr lang="es-ES" sz="2400" dirty="0" err="1" smtClean="0">
                <a:solidFill>
                  <a:schemeClr val="bg1"/>
                </a:solidFill>
              </a:rPr>
              <a:t>range</a:t>
            </a:r>
            <a:r>
              <a:rPr lang="es-ES" sz="2400" dirty="0" smtClean="0">
                <a:solidFill>
                  <a:schemeClr val="bg1"/>
                </a:solidFill>
              </a:rPr>
              <a:t> </a:t>
            </a:r>
            <a:r>
              <a:rPr lang="es-ES" sz="2400" dirty="0" err="1" smtClean="0">
                <a:solidFill>
                  <a:schemeClr val="bg1"/>
                </a:solidFill>
              </a:rPr>
              <a:t>monitoring</a:t>
            </a:r>
            <a:r>
              <a:rPr lang="es-ES" sz="2400" dirty="0" smtClean="0">
                <a:solidFill>
                  <a:schemeClr val="bg1"/>
                </a:solidFill>
              </a:rPr>
              <a:t> in </a:t>
            </a:r>
            <a:r>
              <a:rPr lang="es-ES" sz="2400" dirty="0" err="1" smtClean="0">
                <a:solidFill>
                  <a:schemeClr val="bg1"/>
                </a:solidFill>
              </a:rPr>
              <a:t>hadron-therapy</a:t>
            </a:r>
            <a:endParaRPr lang="es-ES" sz="2400" dirty="0">
              <a:solidFill>
                <a:schemeClr val="bg1"/>
              </a:solidFill>
            </a:endParaRPr>
          </a:p>
        </p:txBody>
      </p:sp>
      <p:pic>
        <p:nvPicPr>
          <p:cNvPr id="11" name="Google Shape;191;p3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6321" y="5559543"/>
            <a:ext cx="670483" cy="6104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s://webific.ific.uv.es/web/sites/all/themes/ific_theme2/logo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875" y="232459"/>
            <a:ext cx="1192350" cy="77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53205" y="1730056"/>
            <a:ext cx="92746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u="sng" dirty="0" smtClean="0">
                <a:solidFill>
                  <a:srgbClr val="0000CC"/>
                </a:solidFill>
              </a:rPr>
              <a:t>J. </a:t>
            </a:r>
            <a:r>
              <a:rPr lang="es-ES" b="1" u="sng" dirty="0" err="1" smtClean="0">
                <a:solidFill>
                  <a:srgbClr val="0000CC"/>
                </a:solidFill>
              </a:rPr>
              <a:t>Balibrea</a:t>
            </a:r>
            <a:r>
              <a:rPr lang="es-ES" b="1" u="sng" dirty="0" smtClean="0">
                <a:solidFill>
                  <a:srgbClr val="0000CC"/>
                </a:solidFill>
              </a:rPr>
              <a:t>-Correa</a:t>
            </a:r>
            <a:r>
              <a:rPr lang="es-ES" b="1" dirty="0" smtClean="0">
                <a:solidFill>
                  <a:srgbClr val="0000CC"/>
                </a:solidFill>
              </a:rPr>
              <a:t>, C. Domingo-Pardo, I. </a:t>
            </a:r>
            <a:r>
              <a:rPr lang="es-ES" b="1" dirty="0" err="1" smtClean="0">
                <a:solidFill>
                  <a:srgbClr val="0000CC"/>
                </a:solidFill>
              </a:rPr>
              <a:t>Ladarescu</a:t>
            </a:r>
            <a:r>
              <a:rPr lang="es-ES" b="1" dirty="0" smtClean="0">
                <a:solidFill>
                  <a:srgbClr val="0000CC"/>
                </a:solidFill>
              </a:rPr>
              <a:t>, </a:t>
            </a:r>
            <a:r>
              <a:rPr lang="es-ES" b="1" u="sng" dirty="0" smtClean="0">
                <a:solidFill>
                  <a:srgbClr val="0000CC"/>
                </a:solidFill>
              </a:rPr>
              <a:t>J. </a:t>
            </a:r>
            <a:r>
              <a:rPr lang="es-ES" b="1" u="sng" dirty="0" err="1" smtClean="0">
                <a:solidFill>
                  <a:srgbClr val="0000CC"/>
                </a:solidFill>
              </a:rPr>
              <a:t>Lerendegui</a:t>
            </a:r>
            <a:r>
              <a:rPr lang="es-ES" b="1" u="sng" dirty="0" smtClean="0">
                <a:solidFill>
                  <a:srgbClr val="0000CC"/>
                </a:solidFill>
              </a:rPr>
              <a:t>-Marco</a:t>
            </a:r>
            <a:r>
              <a:rPr lang="es-ES" b="1" dirty="0" smtClean="0">
                <a:solidFill>
                  <a:srgbClr val="0000CC"/>
                </a:solidFill>
              </a:rPr>
              <a:t>, I. </a:t>
            </a:r>
            <a:r>
              <a:rPr lang="es-ES" b="1" dirty="0" err="1" smtClean="0">
                <a:solidFill>
                  <a:srgbClr val="0000CC"/>
                </a:solidFill>
              </a:rPr>
              <a:t>Ladarescu</a:t>
            </a:r>
            <a:r>
              <a:rPr lang="es-ES" b="1" dirty="0" smtClean="0">
                <a:solidFill>
                  <a:srgbClr val="0000CC"/>
                </a:solidFill>
              </a:rPr>
              <a:t>, A. Tarifeño-</a:t>
            </a:r>
            <a:r>
              <a:rPr lang="es-ES" b="1" dirty="0" err="1" smtClean="0">
                <a:solidFill>
                  <a:srgbClr val="0000CC"/>
                </a:solidFill>
              </a:rPr>
              <a:t>Saldivia</a:t>
            </a:r>
            <a:endParaRPr lang="es-ES" b="1" dirty="0" smtClean="0">
              <a:solidFill>
                <a:srgbClr val="0000CC"/>
              </a:solidFill>
            </a:endParaRPr>
          </a:p>
          <a:p>
            <a:pPr algn="ctr"/>
            <a:endParaRPr lang="es-ES" b="1" dirty="0">
              <a:solidFill>
                <a:srgbClr val="0000CC"/>
              </a:solidFill>
            </a:endParaRPr>
          </a:p>
          <a:p>
            <a:pPr algn="ctr"/>
            <a:r>
              <a:rPr lang="es-ES" dirty="0" smtClean="0">
                <a:solidFill>
                  <a:srgbClr val="0000CC"/>
                </a:solidFill>
              </a:rPr>
              <a:t>IFIC (CSIC-UV)</a:t>
            </a:r>
            <a:endParaRPr lang="es-ES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562" y="3537260"/>
            <a:ext cx="79152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00CC"/>
                </a:solidFill>
              </a:rPr>
              <a:t>V. Babiano-Suarez, F. Calviño, M. </a:t>
            </a:r>
            <a:r>
              <a:rPr lang="es-ES" b="1" dirty="0" err="1" smtClean="0">
                <a:solidFill>
                  <a:srgbClr val="0000CC"/>
                </a:solidFill>
              </a:rPr>
              <a:t>Pallás</a:t>
            </a:r>
            <a:endParaRPr lang="es-ES" b="1" dirty="0" smtClean="0">
              <a:solidFill>
                <a:srgbClr val="0000CC"/>
              </a:solidFill>
            </a:endParaRPr>
          </a:p>
          <a:p>
            <a:pPr algn="ctr"/>
            <a:endParaRPr lang="es-ES" dirty="0">
              <a:solidFill>
                <a:srgbClr val="0000CC"/>
              </a:solidFill>
            </a:endParaRPr>
          </a:p>
          <a:p>
            <a:pPr algn="ctr"/>
            <a:r>
              <a:rPr lang="es-ES" dirty="0" smtClean="0">
                <a:solidFill>
                  <a:srgbClr val="0000CC"/>
                </a:solidFill>
              </a:rPr>
              <a:t>UPC-Barcelona</a:t>
            </a:r>
            <a:endParaRPr lang="es-ES" dirty="0">
              <a:solidFill>
                <a:srgbClr val="0000C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7775" y="2639346"/>
            <a:ext cx="79152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rgbClr val="0000CC"/>
                </a:solidFill>
              </a:rPr>
              <a:t>C. Guerrero, M.C. </a:t>
            </a:r>
            <a:r>
              <a:rPr lang="es-ES" b="1" dirty="0" err="1" smtClean="0">
                <a:solidFill>
                  <a:srgbClr val="0000CC"/>
                </a:solidFill>
              </a:rPr>
              <a:t>Jimenez</a:t>
            </a:r>
            <a:r>
              <a:rPr lang="es-ES" b="1" dirty="0" smtClean="0">
                <a:solidFill>
                  <a:srgbClr val="0000CC"/>
                </a:solidFill>
              </a:rPr>
              <a:t>, J.M. Quesada,  T. </a:t>
            </a:r>
            <a:r>
              <a:rPr lang="es-ES" b="1" dirty="0" err="1" smtClean="0">
                <a:solidFill>
                  <a:srgbClr val="0000CC"/>
                </a:solidFill>
              </a:rPr>
              <a:t>Rodriguez</a:t>
            </a:r>
            <a:r>
              <a:rPr lang="es-ES" b="1" dirty="0" smtClean="0">
                <a:solidFill>
                  <a:srgbClr val="0000CC"/>
                </a:solidFill>
              </a:rPr>
              <a:t>-González</a:t>
            </a:r>
          </a:p>
          <a:p>
            <a:pPr algn="ctr"/>
            <a:endParaRPr lang="es-ES" b="1" dirty="0">
              <a:solidFill>
                <a:srgbClr val="0000CC"/>
              </a:solidFill>
            </a:endParaRPr>
          </a:p>
          <a:p>
            <a:pPr algn="ctr"/>
            <a:r>
              <a:rPr lang="es-ES" dirty="0" err="1" smtClean="0">
                <a:solidFill>
                  <a:srgbClr val="0000CC"/>
                </a:solidFill>
              </a:rPr>
              <a:t>University</a:t>
            </a:r>
            <a:r>
              <a:rPr lang="es-ES" dirty="0" smtClean="0">
                <a:solidFill>
                  <a:srgbClr val="0000CC"/>
                </a:solidFill>
              </a:rPr>
              <a:t> of </a:t>
            </a:r>
            <a:r>
              <a:rPr lang="es-ES" dirty="0" err="1" smtClean="0">
                <a:solidFill>
                  <a:srgbClr val="0000CC"/>
                </a:solidFill>
              </a:rPr>
              <a:t>Seville</a:t>
            </a:r>
            <a:r>
              <a:rPr lang="es-ES" dirty="0" smtClean="0">
                <a:solidFill>
                  <a:srgbClr val="0000CC"/>
                </a:solidFill>
              </a:rPr>
              <a:t> / Centro Nacional de Aceleradores</a:t>
            </a:r>
            <a:endParaRPr lang="es-ES" dirty="0">
              <a:solidFill>
                <a:srgbClr val="0000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29761" y="3951104"/>
            <a:ext cx="1488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Thanks</a:t>
            </a: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</a:t>
            </a:r>
            <a:r>
              <a:rPr lang="es-E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4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450" y="978889"/>
            <a:ext cx="2079986" cy="775229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9"/>
          <p:cNvSpPr txBox="1"/>
          <p:nvPr/>
        </p:nvSpPr>
        <p:spPr>
          <a:xfrm>
            <a:off x="0" y="8641"/>
            <a:ext cx="9144000" cy="348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 fontScale="92500" lnSpcReduction="20000"/>
          </a:bodyPr>
          <a:lstStyle/>
          <a:p>
            <a:pPr algn="ctr">
              <a:lnSpc>
                <a:spcPct val="90000"/>
              </a:lnSpc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9"/>
          <p:cNvSpPr txBox="1"/>
          <p:nvPr/>
        </p:nvSpPr>
        <p:spPr>
          <a:xfrm>
            <a:off x="0" y="16241"/>
            <a:ext cx="9144000" cy="3462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algn="ctr"/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First hybrid Compton-PET </a:t>
            </a:r>
            <a:r>
              <a:rPr lang="en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imaging with </a:t>
            </a:r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i-TED </a:t>
            </a:r>
            <a:r>
              <a:rPr lang="en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 clinical conditions at HIT Heidelberg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1365" y="364242"/>
            <a:ext cx="2857266" cy="21408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1703" y="434575"/>
            <a:ext cx="3105532" cy="21408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9066" y="6602083"/>
            <a:ext cx="71818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rgbClr val="0000CC"/>
                </a:solidFill>
              </a:rPr>
              <a:t>J. </a:t>
            </a:r>
            <a:r>
              <a:rPr lang="es-ES" sz="1200" dirty="0" err="1" smtClean="0">
                <a:solidFill>
                  <a:srgbClr val="0000CC"/>
                </a:solidFill>
              </a:rPr>
              <a:t>Balibrea</a:t>
            </a:r>
            <a:r>
              <a:rPr lang="es-ES" sz="1200" dirty="0" smtClean="0">
                <a:solidFill>
                  <a:srgbClr val="0000CC"/>
                </a:solidFill>
              </a:rPr>
              <a:t>-Correa, J. </a:t>
            </a:r>
            <a:r>
              <a:rPr lang="es-ES" sz="1200" dirty="0" err="1" smtClean="0">
                <a:solidFill>
                  <a:srgbClr val="0000CC"/>
                </a:solidFill>
              </a:rPr>
              <a:t>Lerendegui</a:t>
            </a:r>
            <a:r>
              <a:rPr lang="es-ES" sz="1200" dirty="0" smtClean="0">
                <a:solidFill>
                  <a:srgbClr val="0000CC"/>
                </a:solidFill>
              </a:rPr>
              <a:t>-Marco, et al. (HIT, </a:t>
            </a:r>
            <a:r>
              <a:rPr lang="es-ES" sz="1200" dirty="0" err="1" smtClean="0">
                <a:solidFill>
                  <a:srgbClr val="0000CC"/>
                </a:solidFill>
              </a:rPr>
              <a:t>USe</a:t>
            </a:r>
            <a:r>
              <a:rPr lang="es-ES" sz="1200" dirty="0" smtClean="0">
                <a:solidFill>
                  <a:srgbClr val="0000CC"/>
                </a:solidFill>
              </a:rPr>
              <a:t>) (</a:t>
            </a:r>
            <a:r>
              <a:rPr lang="es-ES" sz="1200" dirty="0" err="1" smtClean="0">
                <a:solidFill>
                  <a:srgbClr val="0000CC"/>
                </a:solidFill>
              </a:rPr>
              <a:t>publication</a:t>
            </a:r>
            <a:r>
              <a:rPr lang="es-ES" sz="1200" dirty="0" smtClean="0">
                <a:solidFill>
                  <a:srgbClr val="0000CC"/>
                </a:solidFill>
              </a:rPr>
              <a:t> in </a:t>
            </a:r>
            <a:r>
              <a:rPr lang="es-ES" sz="1200" dirty="0" err="1" smtClean="0">
                <a:solidFill>
                  <a:srgbClr val="0000CC"/>
                </a:solidFill>
              </a:rPr>
              <a:t>preparation</a:t>
            </a:r>
            <a:r>
              <a:rPr lang="es-ES" sz="1200" dirty="0" smtClean="0">
                <a:solidFill>
                  <a:srgbClr val="0000CC"/>
                </a:solidFill>
              </a:rPr>
              <a:t>)</a:t>
            </a:r>
            <a:endParaRPr lang="es-ES" sz="1200" dirty="0">
              <a:solidFill>
                <a:srgbClr val="0000CC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91121" y="2505075"/>
            <a:ext cx="7896046" cy="1445246"/>
            <a:chOff x="791121" y="2505075"/>
            <a:chExt cx="7896046" cy="1445246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91121" y="2505075"/>
              <a:ext cx="6752680" cy="144524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658467" y="2966068"/>
              <a:ext cx="1028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dirty="0" err="1" smtClean="0">
                  <a:solidFill>
                    <a:srgbClr val="0000CC"/>
                  </a:solidFill>
                </a:rPr>
                <a:t>Compton</a:t>
              </a:r>
              <a:endParaRPr lang="es-ES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72950" y="3760275"/>
            <a:ext cx="7814217" cy="1444331"/>
            <a:chOff x="872950" y="3760275"/>
            <a:chExt cx="7814217" cy="144433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72950" y="3760275"/>
              <a:ext cx="6670851" cy="1444331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7658467" y="4224634"/>
              <a:ext cx="10287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smtClean="0">
                  <a:solidFill>
                    <a:srgbClr val="0000CC"/>
                  </a:solidFill>
                </a:rPr>
                <a:t>PET</a:t>
              </a:r>
              <a:endParaRPr lang="es-ES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85851" y="5204606"/>
            <a:ext cx="7884815" cy="1404843"/>
            <a:chOff x="985851" y="5204606"/>
            <a:chExt cx="7884815" cy="140484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85851" y="5204606"/>
              <a:ext cx="6557950" cy="1404843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518117" y="5569735"/>
              <a:ext cx="135254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dirty="0" err="1" smtClean="0">
                  <a:solidFill>
                    <a:srgbClr val="0000CC"/>
                  </a:solidFill>
                </a:rPr>
                <a:t>Hybrid</a:t>
              </a:r>
              <a:r>
                <a:rPr lang="es-ES" dirty="0" smtClean="0">
                  <a:solidFill>
                    <a:srgbClr val="0000CC"/>
                  </a:solidFill>
                </a:rPr>
                <a:t> </a:t>
              </a:r>
              <a:r>
                <a:rPr lang="es-ES" dirty="0" err="1" smtClean="0">
                  <a:solidFill>
                    <a:srgbClr val="0000CC"/>
                  </a:solidFill>
                </a:rPr>
                <a:t>Compton</a:t>
              </a:r>
              <a:r>
                <a:rPr lang="es-ES" dirty="0" smtClean="0">
                  <a:solidFill>
                    <a:srgbClr val="0000CC"/>
                  </a:solidFill>
                </a:rPr>
                <a:t>-PET</a:t>
              </a:r>
              <a:endParaRPr lang="es-ES" dirty="0">
                <a:solidFill>
                  <a:srgbClr val="0000CC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475763" y="6132227"/>
            <a:ext cx="1628490" cy="725773"/>
            <a:chOff x="7475763" y="6132227"/>
            <a:chExt cx="1628490" cy="725773"/>
          </a:xfrm>
        </p:grpSpPr>
        <p:pic>
          <p:nvPicPr>
            <p:cNvPr id="21" name="Picture 2" descr="http://webgamma.ific.uv.es/gamma/wp-content/uploads/2019/11/lerendegui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09" t="20385" r="9241"/>
            <a:stretch/>
          </p:blipFill>
          <p:spPr bwMode="auto">
            <a:xfrm>
              <a:off x="8039471" y="6150081"/>
              <a:ext cx="501074" cy="6849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" descr="http://webgamma.ific.uv.es/gamma/wp-content/uploads/2019/11/balibrea3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110"/>
            <a:stretch/>
          </p:blipFill>
          <p:spPr bwMode="auto">
            <a:xfrm>
              <a:off x="7475763" y="6162340"/>
              <a:ext cx="424546" cy="672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https://lh3.googleusercontent.com/Xxy80zzaJDNavahHgxofxlOIcSweJ9FiUXykFQkR_4wPQoHGOEBHk8wPJieudDq6DtEgaFxKLo7P6-ZfFW93o3HR0RNlG32rF2g4EruxMN1vpnxwW_opESRUvpo7nlzI22yHRWwJ51PywwwqvUMpe7Uy-yApozpLFAhWx5nt_J5QVRGrTLIqvGclaC4BIyuu041lu8RfcBW5WglupBQyjutMjpJeyd2J4pPPjAgfZNGvz0IRVQFaPYLuy-SJFcvZCJTJGHiyFD1_Hy1x5WX1ijF9X6kGHUKq5N359S9Fhcuv5upkezxPD_50oin5vtf9ZhhZ_ImT3d9VdMk4M0BXHn0nhBtdug8lvKO0CIqD8LvgMsLWUULKkfF5bauqHOYCwPDWj6756jYJQOSJIMQAvjPvw_hyEHJf4TEMMk8cgIPNP9ZSL5X-D2HwDQEVxXlIHtljaA6S0reAlOBD3ZR99rznUnKnFmpCNR8pFTBq_gUQYRuW_LZM2wb1eUJNq_VzSUzZoc6bVRfxCW2fn4mHlOHM1SmfPRrwwkgdeIwN_wUEI8cZlh06lRoPZKdUECejlexjc4R6JBleN82kCw14X5dPpbVc2bMyEn6VMZeyx1XG4VEZRO_xGJbyymDfuZpcle290MOzEQyfm8EQMcDr_i9xKqTedo-V4yRx2ooiUSn-PgStJmdtBKqaXyXYXofWOKm1D-apdwtQWJYEAcTCGcSl=w1415-h1061-no?authuser=1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565" b="30813"/>
            <a:stretch/>
          </p:blipFill>
          <p:spPr bwMode="auto">
            <a:xfrm>
              <a:off x="8637078" y="6132227"/>
              <a:ext cx="467175" cy="725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9034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9"/>
          <p:cNvSpPr txBox="1"/>
          <p:nvPr/>
        </p:nvSpPr>
        <p:spPr>
          <a:xfrm>
            <a:off x="0" y="8641"/>
            <a:ext cx="9144000" cy="348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 fontScale="92500" lnSpcReduction="20000"/>
          </a:bodyPr>
          <a:lstStyle/>
          <a:p>
            <a:pPr algn="ctr">
              <a:lnSpc>
                <a:spcPct val="90000"/>
              </a:lnSpc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9"/>
          <p:cNvSpPr txBox="1"/>
          <p:nvPr/>
        </p:nvSpPr>
        <p:spPr>
          <a:xfrm>
            <a:off x="0" y="16241"/>
            <a:ext cx="9144000" cy="623217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algn="ctr"/>
            <a:r>
              <a:rPr lang="es-ES_tradnl" sz="1800" b="1" dirty="0" err="1" smtClean="0">
                <a:solidFill>
                  <a:schemeClr val="bg1"/>
                </a:solidFill>
              </a:rPr>
              <a:t>Next</a:t>
            </a:r>
            <a:r>
              <a:rPr lang="es-ES_tradnl" sz="1800" b="1" dirty="0" smtClean="0">
                <a:solidFill>
                  <a:schemeClr val="bg1"/>
                </a:solidFill>
              </a:rPr>
              <a:t> </a:t>
            </a:r>
            <a:r>
              <a:rPr lang="es-ES_tradnl" sz="1800" b="1" dirty="0" err="1" smtClean="0">
                <a:solidFill>
                  <a:schemeClr val="bg1"/>
                </a:solidFill>
              </a:rPr>
              <a:t>steps</a:t>
            </a:r>
            <a:r>
              <a:rPr lang="es-ES_tradnl" sz="1800" b="1" dirty="0" smtClean="0">
                <a:solidFill>
                  <a:schemeClr val="bg1"/>
                </a:solidFill>
              </a:rPr>
              <a:t>: </a:t>
            </a:r>
            <a:r>
              <a:rPr lang="es-ES_tradnl" sz="1800" b="1" dirty="0" err="1" smtClean="0">
                <a:solidFill>
                  <a:schemeClr val="bg1"/>
                </a:solidFill>
              </a:rPr>
              <a:t>Hybrid</a:t>
            </a:r>
            <a:r>
              <a:rPr lang="es-ES_tradnl" sz="1800" b="1" dirty="0" smtClean="0">
                <a:solidFill>
                  <a:schemeClr val="bg1"/>
                </a:solidFill>
              </a:rPr>
              <a:t> </a:t>
            </a:r>
            <a:r>
              <a:rPr lang="es-ES_tradnl" sz="1800" b="1" dirty="0" err="1" smtClean="0">
                <a:solidFill>
                  <a:schemeClr val="bg1"/>
                </a:solidFill>
              </a:rPr>
              <a:t>Compton</a:t>
            </a:r>
            <a:r>
              <a:rPr lang="es-ES_tradnl" sz="1800" b="1" dirty="0" smtClean="0">
                <a:solidFill>
                  <a:schemeClr val="bg1"/>
                </a:solidFill>
              </a:rPr>
              <a:t>-PET and “</a:t>
            </a:r>
            <a:r>
              <a:rPr lang="es-ES_tradnl" sz="1800" b="1" dirty="0" err="1" smtClean="0">
                <a:solidFill>
                  <a:schemeClr val="bg1"/>
                </a:solidFill>
              </a:rPr>
              <a:t>multimessenger</a:t>
            </a:r>
            <a:r>
              <a:rPr lang="es-ES_tradnl" sz="1800" b="1" dirty="0" smtClean="0">
                <a:solidFill>
                  <a:schemeClr val="bg1"/>
                </a:solidFill>
              </a:rPr>
              <a:t>” </a:t>
            </a:r>
            <a:r>
              <a:rPr lang="es-ES_tradnl" sz="1800" b="1" dirty="0" err="1" smtClean="0">
                <a:solidFill>
                  <a:schemeClr val="bg1"/>
                </a:solidFill>
              </a:rPr>
              <a:t>approach</a:t>
            </a:r>
            <a:r>
              <a:rPr lang="es-ES_tradnl" sz="1800" b="1" dirty="0" smtClean="0">
                <a:solidFill>
                  <a:schemeClr val="bg1"/>
                </a:solidFill>
              </a:rPr>
              <a:t>: </a:t>
            </a:r>
            <a:r>
              <a:rPr lang="es-ES_tradnl" sz="1800" b="1" dirty="0" err="1" smtClean="0">
                <a:solidFill>
                  <a:schemeClr val="bg1"/>
                </a:solidFill>
              </a:rPr>
              <a:t>combining</a:t>
            </a:r>
            <a:r>
              <a:rPr lang="es-ES_tradnl" sz="1800" b="1" dirty="0" smtClean="0">
                <a:solidFill>
                  <a:schemeClr val="bg1"/>
                </a:solidFill>
              </a:rPr>
              <a:t> gamma-</a:t>
            </a:r>
            <a:r>
              <a:rPr lang="es-ES_tradnl" sz="1800" b="1" dirty="0" err="1" smtClean="0">
                <a:solidFill>
                  <a:schemeClr val="bg1"/>
                </a:solidFill>
              </a:rPr>
              <a:t>rays</a:t>
            </a:r>
            <a:r>
              <a:rPr lang="es-ES_tradnl" sz="1800" b="1" dirty="0" smtClean="0">
                <a:solidFill>
                  <a:schemeClr val="bg1"/>
                </a:solidFill>
              </a:rPr>
              <a:t> and </a:t>
            </a:r>
            <a:r>
              <a:rPr lang="es-ES_tradnl" sz="1800" b="1" dirty="0" err="1" smtClean="0">
                <a:solidFill>
                  <a:schemeClr val="bg1"/>
                </a:solidFill>
              </a:rPr>
              <a:t>neutrons</a:t>
            </a:r>
            <a:r>
              <a:rPr lang="es-ES_tradnl" sz="1800" b="1" dirty="0" smtClean="0">
                <a:solidFill>
                  <a:schemeClr val="bg1"/>
                </a:solidFill>
              </a:rPr>
              <a:t> MCIN-PDC2021-12536-C21</a:t>
            </a: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68401"/>
          <a:stretch/>
        </p:blipFill>
        <p:spPr>
          <a:xfrm>
            <a:off x="6523798" y="1993945"/>
            <a:ext cx="2133787" cy="14452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r="66841"/>
          <a:stretch/>
        </p:blipFill>
        <p:spPr>
          <a:xfrm>
            <a:off x="6471137" y="693408"/>
            <a:ext cx="2239108" cy="14452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08987" y="3949936"/>
            <a:ext cx="2608512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s-ES" dirty="0" err="1" smtClean="0">
                <a:solidFill>
                  <a:srgbClr val="0000CC"/>
                </a:solidFill>
              </a:rPr>
              <a:t>Next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measurements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planned</a:t>
            </a:r>
            <a:r>
              <a:rPr lang="es-ES" dirty="0" smtClean="0">
                <a:solidFill>
                  <a:srgbClr val="0000CC"/>
                </a:solidFill>
              </a:rPr>
              <a:t> at </a:t>
            </a:r>
            <a:r>
              <a:rPr lang="es-ES" dirty="0" err="1" smtClean="0">
                <a:solidFill>
                  <a:srgbClr val="0000CC"/>
                </a:solidFill>
              </a:rPr>
              <a:t>Quironsalud</a:t>
            </a:r>
            <a:r>
              <a:rPr lang="es-ES" dirty="0" smtClean="0">
                <a:solidFill>
                  <a:srgbClr val="0000CC"/>
                </a:solidFill>
              </a:rPr>
              <a:t>, Madrid in </a:t>
            </a:r>
            <a:r>
              <a:rPr lang="es-ES" dirty="0" err="1" smtClean="0">
                <a:solidFill>
                  <a:srgbClr val="0000CC"/>
                </a:solidFill>
              </a:rPr>
              <a:t>july</a:t>
            </a:r>
            <a:r>
              <a:rPr lang="es-ES" dirty="0" smtClean="0">
                <a:solidFill>
                  <a:srgbClr val="0000CC"/>
                </a:solidFill>
              </a:rPr>
              <a:t> 2023,</a:t>
            </a:r>
          </a:p>
          <a:p>
            <a:pPr marL="285750" indent="-285750">
              <a:buFontTx/>
              <a:buChar char="-"/>
            </a:pPr>
            <a:r>
              <a:rPr lang="es-ES" dirty="0" err="1" smtClean="0">
                <a:solidFill>
                  <a:srgbClr val="0000CC"/>
                </a:solidFill>
              </a:rPr>
              <a:t>Future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access</a:t>
            </a:r>
            <a:r>
              <a:rPr lang="es-ES" dirty="0" smtClean="0">
                <a:solidFill>
                  <a:srgbClr val="0000CC"/>
                </a:solidFill>
              </a:rPr>
              <a:t> to </a:t>
            </a:r>
            <a:r>
              <a:rPr lang="es-ES" dirty="0" err="1" smtClean="0">
                <a:solidFill>
                  <a:srgbClr val="0000CC"/>
                </a:solidFill>
              </a:rPr>
              <a:t>an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b="1" dirty="0" smtClean="0">
                <a:solidFill>
                  <a:srgbClr val="0000CC"/>
                </a:solidFill>
              </a:rPr>
              <a:t>experimental </a:t>
            </a:r>
            <a:r>
              <a:rPr lang="es-ES" b="1" dirty="0" err="1" smtClean="0">
                <a:solidFill>
                  <a:srgbClr val="0000CC"/>
                </a:solidFill>
              </a:rPr>
              <a:t>proton-therapy</a:t>
            </a:r>
            <a:r>
              <a:rPr lang="es-ES" b="1" dirty="0" smtClean="0">
                <a:solidFill>
                  <a:srgbClr val="0000CC"/>
                </a:solidFill>
              </a:rPr>
              <a:t> </a:t>
            </a:r>
            <a:r>
              <a:rPr lang="es-ES" b="1" dirty="0" err="1" smtClean="0">
                <a:solidFill>
                  <a:srgbClr val="0000CC"/>
                </a:solidFill>
              </a:rPr>
              <a:t>room</a:t>
            </a:r>
            <a:r>
              <a:rPr lang="es-ES" dirty="0" smtClean="0">
                <a:solidFill>
                  <a:srgbClr val="0000CC"/>
                </a:solidFill>
              </a:rPr>
              <a:t>, </a:t>
            </a:r>
            <a:r>
              <a:rPr lang="es-ES" dirty="0" err="1" smtClean="0">
                <a:solidFill>
                  <a:srgbClr val="0000CC"/>
                </a:solidFill>
              </a:rPr>
              <a:t>like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the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one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foreseen</a:t>
            </a:r>
            <a:r>
              <a:rPr lang="es-ES" dirty="0" smtClean="0">
                <a:solidFill>
                  <a:srgbClr val="0000CC"/>
                </a:solidFill>
              </a:rPr>
              <a:t> at Santiago </a:t>
            </a:r>
            <a:r>
              <a:rPr lang="es-ES" dirty="0" err="1" smtClean="0">
                <a:solidFill>
                  <a:srgbClr val="0000CC"/>
                </a:solidFill>
              </a:rPr>
              <a:t>dC</a:t>
            </a:r>
            <a:r>
              <a:rPr lang="es-ES" dirty="0" smtClean="0">
                <a:solidFill>
                  <a:srgbClr val="0000CC"/>
                </a:solidFill>
              </a:rPr>
              <a:t>, </a:t>
            </a:r>
            <a:r>
              <a:rPr lang="es-ES" dirty="0" err="1" smtClean="0">
                <a:solidFill>
                  <a:srgbClr val="0000CC"/>
                </a:solidFill>
              </a:rPr>
              <a:t>would</a:t>
            </a:r>
            <a:r>
              <a:rPr lang="es-ES" dirty="0" smtClean="0">
                <a:solidFill>
                  <a:srgbClr val="0000CC"/>
                </a:solidFill>
              </a:rPr>
              <a:t> be </a:t>
            </a:r>
            <a:r>
              <a:rPr lang="es-ES" dirty="0" err="1" smtClean="0">
                <a:solidFill>
                  <a:srgbClr val="0000CC"/>
                </a:solidFill>
              </a:rPr>
              <a:t>an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excellent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opportunity</a:t>
            </a:r>
            <a:r>
              <a:rPr lang="es-ES" dirty="0" smtClean="0">
                <a:solidFill>
                  <a:srgbClr val="0000CC"/>
                </a:solidFill>
              </a:rPr>
              <a:t>!</a:t>
            </a:r>
            <a:endParaRPr lang="es-ES" dirty="0">
              <a:solidFill>
                <a:srgbClr val="0000CC"/>
              </a:solidFill>
            </a:endParaRPr>
          </a:p>
        </p:txBody>
      </p:sp>
      <p:pic>
        <p:nvPicPr>
          <p:cNvPr id="2052" name="Picture 4" descr="https://lh6.googleusercontent.com/RK4XEiHByD8qe6sah2ShqZvY0VaXW73MjnesqbEj4R794qO9vJSCM7Ocv_XRrEE7Mvuz86SF6TJYiFPoY-8LfJVrVyIdxF2BghaPOR3ybm82FsyYbEtzUudhnMpa0OXyktr4VDQtDnSbfn4=s20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10" y="3439191"/>
            <a:ext cx="3781887" cy="216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120" y="5475394"/>
            <a:ext cx="59939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s-ES" altLang="es-ES" b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ICPO</a:t>
            </a:r>
            <a:endParaRPr lang="es-ES" altLang="es-ES" sz="500" dirty="0">
              <a:solidFill>
                <a:srgbClr val="0000CC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Collimator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Brass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collimator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65mm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thickness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55 mm circular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aperture</a:t>
            </a:r>
            <a:endParaRPr lang="es-ES" altLang="es-ES" sz="500" dirty="0">
              <a:solidFill>
                <a:srgbClr val="0000CC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Phantom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34×40×35 cm³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phantom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s-ES" altLang="es-ES" sz="500" dirty="0">
              <a:solidFill>
                <a:srgbClr val="0000CC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dose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3.5 Gy at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entrance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phantom</a:t>
            </a:r>
            <a:endParaRPr lang="es-ES" altLang="es-ES" sz="500" dirty="0">
              <a:solidFill>
                <a:srgbClr val="0000CC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Energies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100, 150 and 200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endParaRPr lang="es-ES" altLang="es-ES" sz="500" dirty="0">
              <a:solidFill>
                <a:srgbClr val="0000CC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spots 10 ms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  10 ms 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es-ES" altLang="es-ES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-off (</a:t>
            </a:r>
            <a:r>
              <a:rPr lang="es-ES" altLang="es-ES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approx</a:t>
            </a:r>
            <a:r>
              <a:rPr lang="es-ES" altLang="es-ES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s-ES" dirty="0">
              <a:solidFill>
                <a:srgbClr val="0000CC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154987" y="1137205"/>
            <a:ext cx="3239704" cy="2343911"/>
            <a:chOff x="2655749" y="747342"/>
            <a:chExt cx="3239704" cy="2343911"/>
          </a:xfrm>
        </p:grpSpPr>
        <p:pic>
          <p:nvPicPr>
            <p:cNvPr id="5" name="Picture 8" descr="https://lh3.googleusercontent.com/5ILDO0BGDXjibS11l7WDH90jYMZBKvlV_F_MkayO3eZr9LoPOrW5dKOlJki71hu0emjJ7_qZ7oDR4CGubCFhNczAZqmCsJjAwKMGyjR4D4MNUKp6DLpw0SsDWYNrD8LEl9QzPkBb7KLUwrqYkpZYRZRSatydk-PKeMbvuqrY1hnRDP8VxFmo6qxzqN1jVShZPJFCbbDVdzfNE997i_tFrp3GBI9Yokz9pgufNIMKR23ZanHb6cHhqDlJY-qkay5CMTwnrjV-gdZ4UQPorYmxJaqps6AUv5uATPBTm8yuv8Rh9GykikqNfhxUhpYmd7FdM9y9w6wlCjkC2bTkkQSF6B2wGKZFiT3O-R6NmBjfMmk51z7oXQ4Zl9md7qB3Vy5jYTVfsSQA3nWpWh3z9YemkRGkkzu1YuUJhDmJ2HVtxdeisgoz0RALs_zO6jLTdQQ4u2wDhq9ovuJYaa-HdyKEPktGGG1_-5_yukaAuqVYRu3N-9kXBScRUQ--N5Yd5roVrrzGThTD_TrTkqiz68jfkso0ds2TEVaFjTjL3UXyS4eLzS4Kn2dl302ill_vZ4ddm3AqOM3-MKHaY8UUKI9mpRZPIlxqUye6_sn72u6XY37AFN_6dKNjkJA4Rs-eF3ISbrUqWSItBz6V5wQPbN2M-stlyCoj_PlPPjOuDE6nYiet1RGZ_tz8s7GJsABLTEiSwqcb9TL9cflq4j-u4JjmlvbE_2mD0dVz_M2ZzuhVzcHeevW17sJApk6AuvgYPPLKrrDhhIdjTKCSfgt6UWIa1gmIbqT80jxzV2stanaP0Nf_DTshp5UKhQ93mjxiCpelzWisRWMpmXdyZBQfsV8PpBAx8GMCMon529T4qRw9DnjeR9E2iyqcoWW-P9By5cDIr28-GEesIAfxOiQPU2Pj_Qf2gOkmFoe2c2l-kx3HfGeUzj9SxLCn74hcIBdlS7MnRwTxYCk9JzaWbLJPYP3wqN4mKCXXPqe2M5b2ruOrvKRGFEPY4P2EPO8=w1132-h849-no?authuser=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0239" y="747342"/>
              <a:ext cx="3125214" cy="2343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val 10"/>
            <p:cNvSpPr/>
            <p:nvPr/>
          </p:nvSpPr>
          <p:spPr>
            <a:xfrm>
              <a:off x="2655749" y="2005652"/>
              <a:ext cx="1038687" cy="77438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6" name="Oval 15"/>
            <p:cNvSpPr/>
            <p:nvPr/>
          </p:nvSpPr>
          <p:spPr>
            <a:xfrm>
              <a:off x="4322781" y="1837678"/>
              <a:ext cx="1243518" cy="93065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831356" y="4090376"/>
            <a:ext cx="2234181" cy="116955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Prev</a:t>
            </a:r>
            <a:r>
              <a:rPr lang="es-ES" dirty="0" smtClean="0"/>
              <a:t>. </a:t>
            </a:r>
            <a:r>
              <a:rPr lang="es-ES" dirty="0" err="1" smtClean="0"/>
              <a:t>Talk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A. Tarifeño “</a:t>
            </a:r>
            <a:r>
              <a:rPr lang="es-ES" dirty="0" err="1" smtClean="0"/>
              <a:t>Neutron</a:t>
            </a:r>
            <a:r>
              <a:rPr lang="es-ES" dirty="0" smtClean="0"/>
              <a:t> </a:t>
            </a:r>
            <a:r>
              <a:rPr lang="es-ES" dirty="0" err="1" smtClean="0"/>
              <a:t>dosimetry</a:t>
            </a:r>
            <a:r>
              <a:rPr lang="es-ES" dirty="0" smtClean="0"/>
              <a:t> in </a:t>
            </a:r>
            <a:r>
              <a:rPr lang="es-ES" dirty="0" err="1" smtClean="0"/>
              <a:t>particle</a:t>
            </a:r>
            <a:r>
              <a:rPr lang="es-ES" dirty="0" smtClean="0"/>
              <a:t> </a:t>
            </a:r>
            <a:r>
              <a:rPr lang="es-ES" dirty="0" err="1" smtClean="0"/>
              <a:t>therapy</a:t>
            </a:r>
            <a:r>
              <a:rPr lang="es-ES" dirty="0"/>
              <a:t> </a:t>
            </a:r>
            <a:r>
              <a:rPr lang="es-ES" dirty="0" err="1" smtClean="0"/>
              <a:t>facilities</a:t>
            </a:r>
            <a:r>
              <a:rPr lang="es-ES" dirty="0" smtClean="0"/>
              <a:t>: status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LINrem</a:t>
            </a:r>
            <a:r>
              <a:rPr lang="es-ES" dirty="0" smtClean="0"/>
              <a:t> </a:t>
            </a:r>
            <a:r>
              <a:rPr lang="es-ES" dirty="0" err="1" smtClean="0"/>
              <a:t>project</a:t>
            </a:r>
            <a:r>
              <a:rPr lang="es-ES" dirty="0" smtClean="0"/>
              <a:t>”</a:t>
            </a:r>
            <a:endParaRPr lang="es-E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807383"/>
            <a:ext cx="3607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00CC"/>
                </a:solidFill>
              </a:rPr>
              <a:t>4x i-TED </a:t>
            </a:r>
            <a:r>
              <a:rPr lang="es-ES" dirty="0" err="1" smtClean="0">
                <a:solidFill>
                  <a:srgbClr val="0000CC"/>
                </a:solidFill>
              </a:rPr>
              <a:t>CCs</a:t>
            </a:r>
            <a:r>
              <a:rPr lang="es-ES" dirty="0" smtClean="0">
                <a:solidFill>
                  <a:srgbClr val="0000CC"/>
                </a:solidFill>
              </a:rPr>
              <a:t> in </a:t>
            </a:r>
            <a:r>
              <a:rPr lang="es-ES" dirty="0" err="1" smtClean="0">
                <a:solidFill>
                  <a:srgbClr val="0000CC"/>
                </a:solidFill>
              </a:rPr>
              <a:t>cross-config</a:t>
            </a:r>
            <a:r>
              <a:rPr lang="es-ES" dirty="0" smtClean="0">
                <a:solidFill>
                  <a:srgbClr val="0000CC"/>
                </a:solidFill>
              </a:rPr>
              <a:t>:</a:t>
            </a:r>
            <a:endParaRPr lang="es-ES" dirty="0">
              <a:solidFill>
                <a:srgbClr val="0000C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35569" y="798582"/>
            <a:ext cx="3607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00CC"/>
                </a:solidFill>
              </a:rPr>
              <a:t>DACQ </a:t>
            </a:r>
            <a:r>
              <a:rPr lang="es-ES" dirty="0" err="1" smtClean="0">
                <a:solidFill>
                  <a:srgbClr val="0000CC"/>
                </a:solidFill>
              </a:rPr>
              <a:t>synchro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LINrem</a:t>
            </a:r>
            <a:r>
              <a:rPr lang="es-ES" dirty="0" smtClean="0">
                <a:solidFill>
                  <a:srgbClr val="0000CC"/>
                </a:solidFill>
              </a:rPr>
              <a:t> &amp; CC:</a:t>
            </a:r>
            <a:endParaRPr lang="es-ES" dirty="0">
              <a:solidFill>
                <a:srgbClr val="0000CC"/>
              </a:solidFill>
            </a:endParaRPr>
          </a:p>
        </p:txBody>
      </p:sp>
      <p:pic>
        <p:nvPicPr>
          <p:cNvPr id="2056" name="Picture 8" descr="https://lh3.googleusercontent.com/wmtab-K2bv0x3OqDksEyjBoys9tNb7p809oIdFWUWd-YxRqgFqwaHQu5_Z0fWpl1HF1J_jQd5wBXvIrOBHX52vcwqOrTXA8egknl5b1Fb08Gj9rqB4T2vbcCjaBhc9VwlTUV3zCF1m157CbzWt55HiZHVUCtPK8yjteoJtZDUaB1r5-jqVjV8BPCAwL166LU04e3COdEV0vlLMvSsOYKT-7ZqrYJOiBvK_Bwn5OU4swpd1RL4bjq0R280S8pqpLqjFFM2fqRQB6e0AoVI2KBv6iSztYcGAScxgysMxoK-NBhnN9vEofaiSnq22c3OU86MK37iNcY2EWxrUMMZNQU9buEaBSwUpYKLDf4ci3VJGaDKHoS2nGt6cQc4i9WChNPdIYKrSmMV7JTncYdJTsOVOck5QhSevpeyZsLmPBrHxdUFpbNkzBar0nUfparRFZjYrdBOotKNq9Di0z7GfpISq8yG1EHImt_ZkNevmK32CakhUrpG-SCT-MvIR2wlTcmfYGA4VQyHKarg2DWzPyLDVfpAi3Dm27pqcM2F3N8hNtUAB93Up8ctoI-5DFT6PPslAVvmVVP4w66KN4J7ikcyDlBpF40myEsk30e4V_9F1C33r2YTCr_nJcBmML_biHAdQuodvLwxZp-gNgzY95qrvvHJhaU17TdK1tdZPU7vjHg9q9ge7kzNrdldu56_5t4R9L379oFRUa9jmqIt7YxDqy94y3590IfKhbmEHECS64aPpDs-FB33nJ7WQdcpU4kobWsvwgSZXZYoOw47bGAo-JPZri60fyuYscxmKEYJj0v_ByZS35xUSS89VvTMBlKubaORqz5ZV9PX9J-Jon7x_xDXk9elu0fNyU8rDMcXkl16lqZv7VrcDA8CcV55ZDMBh_oyRzcaX2rijFfN8KIECZUQqILLnZEXFLxrJVYmjHktW4jVOEHfe9avb0gopj_QheiYOlRNObOem04w2QECQq7TmJa80luCAhtLGqAGlqq1bAt=w720-h960-s-no?authuser=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5842" r="572" b="10683"/>
          <a:stretch/>
        </p:blipFill>
        <p:spPr bwMode="auto">
          <a:xfrm>
            <a:off x="606392" y="1106359"/>
            <a:ext cx="2101297" cy="235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lh5.googleusercontent.com/GnIvhxqvb0gbCkBrgRPcsDOAM8td9G5i9KWMud-QGis56ym1apY6gwtKyEajuv---dztnWOKliUw_CCTlXcWr3mY4YuLQzq9Qmi2dj9MityceebGh40v6vT3WefPRbZZM8nM6yUiqkG0Bow=s204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477" y="1146006"/>
            <a:ext cx="714375" cy="73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716969" y="2184186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rgbClr val="FF0000"/>
                </a:solidFill>
              </a:rPr>
              <a:t>LINrem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37444" y="1872704"/>
            <a:ext cx="91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1xi-TED CC</a:t>
            </a:r>
            <a:endParaRPr lang="es-E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50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9"/>
          <p:cNvSpPr txBox="1"/>
          <p:nvPr/>
        </p:nvSpPr>
        <p:spPr>
          <a:xfrm>
            <a:off x="0" y="8641"/>
            <a:ext cx="9144000" cy="348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 fontScale="92500" lnSpcReduction="20000"/>
          </a:bodyPr>
          <a:lstStyle/>
          <a:p>
            <a:pPr algn="ctr">
              <a:lnSpc>
                <a:spcPct val="90000"/>
              </a:lnSpc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9"/>
          <p:cNvSpPr txBox="1"/>
          <p:nvPr/>
        </p:nvSpPr>
        <p:spPr>
          <a:xfrm>
            <a:off x="0" y="16241"/>
            <a:ext cx="9144000" cy="346218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algn="ctr"/>
            <a:r>
              <a:rPr lang="es-ES_tradnl" sz="1800" b="1" dirty="0" err="1" smtClean="0">
                <a:solidFill>
                  <a:schemeClr val="bg1"/>
                </a:solidFill>
              </a:rPr>
              <a:t>Summary</a:t>
            </a:r>
            <a:r>
              <a:rPr lang="es-ES_tradnl" sz="1800" b="1" dirty="0" smtClean="0">
                <a:solidFill>
                  <a:schemeClr val="bg1"/>
                </a:solidFill>
              </a:rPr>
              <a:t> &amp; Outlook</a:t>
            </a: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-77559" y="409414"/>
            <a:ext cx="9085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 smtClean="0">
                <a:solidFill>
                  <a:srgbClr val="0000CC"/>
                </a:solidFill>
              </a:rPr>
              <a:t>We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have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developed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an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array</a:t>
            </a:r>
            <a:r>
              <a:rPr lang="es-ES" sz="1600" dirty="0" smtClean="0">
                <a:solidFill>
                  <a:srgbClr val="0000CC"/>
                </a:solidFill>
              </a:rPr>
              <a:t> of </a:t>
            </a:r>
            <a:r>
              <a:rPr lang="es-ES" sz="1600" dirty="0" err="1" smtClean="0">
                <a:solidFill>
                  <a:srgbClr val="0000CC"/>
                </a:solidFill>
              </a:rPr>
              <a:t>four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Compton</a:t>
            </a:r>
            <a:r>
              <a:rPr lang="es-ES" sz="1600" dirty="0" smtClean="0">
                <a:solidFill>
                  <a:srgbClr val="0000CC"/>
                </a:solidFill>
              </a:rPr>
              <a:t> cameras </a:t>
            </a:r>
            <a:r>
              <a:rPr lang="es-ES" sz="1600" dirty="0" err="1" smtClean="0">
                <a:solidFill>
                  <a:srgbClr val="0000CC"/>
                </a:solidFill>
              </a:rPr>
              <a:t>optimized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for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high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detection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sensitivity</a:t>
            </a:r>
            <a:r>
              <a:rPr lang="es-ES" sz="1600" dirty="0" smtClean="0">
                <a:solidFill>
                  <a:srgbClr val="0000CC"/>
                </a:solidFill>
              </a:rPr>
              <a:t> and </a:t>
            </a:r>
            <a:r>
              <a:rPr lang="es-ES" sz="1600" dirty="0" err="1" smtClean="0">
                <a:solidFill>
                  <a:srgbClr val="0000CC"/>
                </a:solidFill>
              </a:rPr>
              <a:t>low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neutron-induced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backgrounds</a:t>
            </a:r>
            <a:r>
              <a:rPr lang="es-ES" sz="1600" dirty="0" smtClean="0">
                <a:solidFill>
                  <a:srgbClr val="0000CC"/>
                </a:solidFill>
              </a:rPr>
              <a:t>, </a:t>
            </a:r>
            <a:r>
              <a:rPr lang="es-ES" sz="1600" dirty="0" err="1" smtClean="0">
                <a:solidFill>
                  <a:srgbClr val="0000CC"/>
                </a:solidFill>
              </a:rPr>
              <a:t>whith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potential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applications</a:t>
            </a:r>
            <a:r>
              <a:rPr lang="es-ES" sz="1600" dirty="0" smtClean="0">
                <a:solidFill>
                  <a:srgbClr val="0000CC"/>
                </a:solidFill>
              </a:rPr>
              <a:t> in ion-</a:t>
            </a:r>
            <a:r>
              <a:rPr lang="es-ES" sz="1600" dirty="0" err="1" smtClean="0">
                <a:solidFill>
                  <a:srgbClr val="0000CC"/>
                </a:solidFill>
              </a:rPr>
              <a:t>range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monitoring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for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proton-therapy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r>
              <a:rPr lang="es-ES" sz="1600" dirty="0" err="1" smtClean="0">
                <a:solidFill>
                  <a:srgbClr val="0000CC"/>
                </a:solidFill>
              </a:rPr>
              <a:t>treatments</a:t>
            </a:r>
            <a:endParaRPr lang="es-ES" sz="1600" dirty="0" smtClean="0">
              <a:solidFill>
                <a:srgbClr val="0000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272765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>
                <a:solidFill>
                  <a:srgbClr val="0000CC"/>
                </a:solidFill>
              </a:rPr>
              <a:t>MC </a:t>
            </a:r>
            <a:r>
              <a:rPr lang="es-ES" sz="1600" dirty="0" err="1">
                <a:solidFill>
                  <a:srgbClr val="0000CC"/>
                </a:solidFill>
              </a:rPr>
              <a:t>Simulations</a:t>
            </a:r>
            <a:r>
              <a:rPr lang="es-ES" sz="1600" dirty="0">
                <a:solidFill>
                  <a:srgbClr val="0000CC"/>
                </a:solidFill>
              </a:rPr>
              <a:t> [Lerendegui22], as </a:t>
            </a:r>
            <a:r>
              <a:rPr lang="es-ES" sz="1600" dirty="0" err="1">
                <a:solidFill>
                  <a:srgbClr val="0000CC"/>
                </a:solidFill>
              </a:rPr>
              <a:t>well</a:t>
            </a:r>
            <a:r>
              <a:rPr lang="es-ES" sz="1600" dirty="0">
                <a:solidFill>
                  <a:srgbClr val="0000CC"/>
                </a:solidFill>
              </a:rPr>
              <a:t> as </a:t>
            </a:r>
            <a:r>
              <a:rPr lang="es-ES" sz="1600" dirty="0" err="1">
                <a:solidFill>
                  <a:srgbClr val="0000CC"/>
                </a:solidFill>
              </a:rPr>
              <a:t>previous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review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studies</a:t>
            </a:r>
            <a:r>
              <a:rPr lang="es-ES" sz="1600" dirty="0">
                <a:solidFill>
                  <a:srgbClr val="0000CC"/>
                </a:solidFill>
              </a:rPr>
              <a:t> (</a:t>
            </a:r>
            <a:r>
              <a:rPr lang="es-ES" sz="1600" dirty="0" smtClean="0">
                <a:solidFill>
                  <a:srgbClr val="0000CC"/>
                </a:solidFill>
              </a:rPr>
              <a:t>Krimmer’18) </a:t>
            </a:r>
            <a:r>
              <a:rPr lang="es-ES" sz="1600" dirty="0">
                <a:solidFill>
                  <a:srgbClr val="0000CC"/>
                </a:solidFill>
              </a:rPr>
              <a:t>show </a:t>
            </a:r>
            <a:r>
              <a:rPr lang="es-ES" sz="1600" dirty="0" err="1">
                <a:solidFill>
                  <a:srgbClr val="0000CC"/>
                </a:solidFill>
              </a:rPr>
              <a:t>the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relevance</a:t>
            </a:r>
            <a:r>
              <a:rPr lang="es-ES" sz="1600" dirty="0">
                <a:solidFill>
                  <a:srgbClr val="0000CC"/>
                </a:solidFill>
              </a:rPr>
              <a:t> of </a:t>
            </a:r>
            <a:r>
              <a:rPr lang="es-ES" sz="1600" dirty="0" err="1">
                <a:solidFill>
                  <a:srgbClr val="0000CC"/>
                </a:solidFill>
              </a:rPr>
              <a:t>large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efficiency</a:t>
            </a:r>
            <a:r>
              <a:rPr lang="es-ES" sz="1600" dirty="0">
                <a:solidFill>
                  <a:srgbClr val="0000CC"/>
                </a:solidFill>
              </a:rPr>
              <a:t> and </a:t>
            </a:r>
            <a:r>
              <a:rPr lang="es-ES" sz="1600" dirty="0" err="1">
                <a:solidFill>
                  <a:srgbClr val="0000CC"/>
                </a:solidFill>
              </a:rPr>
              <a:t>low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neutron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backgrounds</a:t>
            </a:r>
            <a:r>
              <a:rPr lang="es-ES" sz="1600" dirty="0">
                <a:solidFill>
                  <a:srgbClr val="0000CC"/>
                </a:solidFill>
              </a:rPr>
              <a:t> to </a:t>
            </a:r>
            <a:r>
              <a:rPr lang="es-ES" sz="1600" dirty="0" err="1">
                <a:solidFill>
                  <a:srgbClr val="0000CC"/>
                </a:solidFill>
              </a:rPr>
              <a:t>aim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for</a:t>
            </a:r>
            <a:r>
              <a:rPr lang="es-ES" sz="1600" dirty="0">
                <a:solidFill>
                  <a:srgbClr val="0000CC"/>
                </a:solidFill>
              </a:rPr>
              <a:t> real-time ion-</a:t>
            </a:r>
            <a:r>
              <a:rPr lang="es-ES" sz="1600" dirty="0" err="1">
                <a:solidFill>
                  <a:srgbClr val="0000CC"/>
                </a:solidFill>
              </a:rPr>
              <a:t>range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monitoring</a:t>
            </a:r>
            <a:endParaRPr lang="es-ES" sz="1600" dirty="0">
              <a:solidFill>
                <a:srgbClr val="0000CC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17419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>
                <a:solidFill>
                  <a:srgbClr val="0000CC"/>
                </a:solidFill>
              </a:rPr>
              <a:t>First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proof</a:t>
            </a:r>
            <a:r>
              <a:rPr lang="es-ES" sz="1600" dirty="0">
                <a:solidFill>
                  <a:srgbClr val="0000CC"/>
                </a:solidFill>
              </a:rPr>
              <a:t>-of-concept </a:t>
            </a:r>
            <a:r>
              <a:rPr lang="es-ES" sz="1600" dirty="0" err="1">
                <a:solidFill>
                  <a:srgbClr val="0000CC"/>
                </a:solidFill>
              </a:rPr>
              <a:t>measurements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for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the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hybrid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Compton</a:t>
            </a:r>
            <a:r>
              <a:rPr lang="es-ES" sz="1600" dirty="0">
                <a:solidFill>
                  <a:srgbClr val="0000CC"/>
                </a:solidFill>
              </a:rPr>
              <a:t>-PET </a:t>
            </a:r>
            <a:r>
              <a:rPr lang="es-ES" sz="1600" dirty="0" err="1">
                <a:solidFill>
                  <a:srgbClr val="0000CC"/>
                </a:solidFill>
              </a:rPr>
              <a:t>approach</a:t>
            </a:r>
            <a:r>
              <a:rPr lang="es-ES" sz="1600" dirty="0">
                <a:solidFill>
                  <a:srgbClr val="0000CC"/>
                </a:solidFill>
              </a:rPr>
              <a:t> [Parodi2016] </a:t>
            </a:r>
            <a:r>
              <a:rPr lang="es-ES" sz="1600" dirty="0" err="1">
                <a:solidFill>
                  <a:srgbClr val="0000CC"/>
                </a:solidFill>
              </a:rPr>
              <a:t>have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been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carried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out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with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two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CCs</a:t>
            </a:r>
            <a:r>
              <a:rPr lang="es-ES" sz="1600" dirty="0">
                <a:solidFill>
                  <a:srgbClr val="0000CC"/>
                </a:solidFill>
              </a:rPr>
              <a:t> in </a:t>
            </a:r>
            <a:r>
              <a:rPr lang="es-ES" sz="1600" dirty="0" err="1">
                <a:solidFill>
                  <a:srgbClr val="0000CC"/>
                </a:solidFill>
              </a:rPr>
              <a:t>front</a:t>
            </a:r>
            <a:r>
              <a:rPr lang="es-ES" sz="1600" dirty="0">
                <a:solidFill>
                  <a:srgbClr val="0000CC"/>
                </a:solidFill>
              </a:rPr>
              <a:t>-to-</a:t>
            </a:r>
            <a:r>
              <a:rPr lang="es-ES" sz="1600" dirty="0" err="1">
                <a:solidFill>
                  <a:srgbClr val="0000CC"/>
                </a:solidFill>
              </a:rPr>
              <a:t>front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configuration</a:t>
            </a:r>
            <a:r>
              <a:rPr lang="es-ES" sz="1600" dirty="0">
                <a:solidFill>
                  <a:srgbClr val="0000CC"/>
                </a:solidFill>
              </a:rPr>
              <a:t> at </a:t>
            </a:r>
            <a:r>
              <a:rPr lang="es-ES" sz="1600" dirty="0" err="1">
                <a:solidFill>
                  <a:srgbClr val="0000CC"/>
                </a:solidFill>
              </a:rPr>
              <a:t>the</a:t>
            </a:r>
            <a:r>
              <a:rPr lang="es-ES" sz="1600" dirty="0">
                <a:solidFill>
                  <a:srgbClr val="0000CC"/>
                </a:solidFill>
              </a:rPr>
              <a:t> CNA </a:t>
            </a:r>
            <a:r>
              <a:rPr lang="es-ES" sz="1600" dirty="0" err="1">
                <a:solidFill>
                  <a:srgbClr val="0000CC"/>
                </a:solidFill>
              </a:rPr>
              <a:t>cyclotron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using</a:t>
            </a:r>
            <a:r>
              <a:rPr lang="es-ES" sz="1600" dirty="0">
                <a:solidFill>
                  <a:srgbClr val="0000CC"/>
                </a:solidFill>
              </a:rPr>
              <a:t> 18 </a:t>
            </a:r>
            <a:r>
              <a:rPr lang="es-ES" sz="1600" dirty="0" err="1">
                <a:solidFill>
                  <a:srgbClr val="0000CC"/>
                </a:solidFill>
              </a:rPr>
              <a:t>MeV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proton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beam</a:t>
            </a:r>
            <a:r>
              <a:rPr lang="es-ES" sz="1600" dirty="0">
                <a:solidFill>
                  <a:srgbClr val="0000CC"/>
                </a:solidFill>
              </a:rPr>
              <a:t>, </a:t>
            </a:r>
            <a:r>
              <a:rPr lang="es-ES" sz="1600" dirty="0" err="1">
                <a:solidFill>
                  <a:srgbClr val="0000CC"/>
                </a:solidFill>
              </a:rPr>
              <a:t>delivering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excellent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results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for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both</a:t>
            </a:r>
            <a:r>
              <a:rPr lang="es-ES" sz="1600" dirty="0">
                <a:solidFill>
                  <a:srgbClr val="0000CC"/>
                </a:solidFill>
              </a:rPr>
              <a:t> PET and </a:t>
            </a:r>
            <a:r>
              <a:rPr lang="es-ES" sz="1600" dirty="0" err="1">
                <a:solidFill>
                  <a:srgbClr val="0000CC"/>
                </a:solidFill>
              </a:rPr>
              <a:t>Compton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imaging</a:t>
            </a:r>
            <a:r>
              <a:rPr lang="es-ES" sz="1600" dirty="0">
                <a:solidFill>
                  <a:srgbClr val="0000CC"/>
                </a:solidFill>
              </a:rPr>
              <a:t> [Balibrea23]</a:t>
            </a:r>
          </a:p>
        </p:txBody>
      </p:sp>
      <p:sp>
        <p:nvSpPr>
          <p:cNvPr id="4" name="Rectangle 3"/>
          <p:cNvSpPr/>
          <p:nvPr/>
        </p:nvSpPr>
        <p:spPr>
          <a:xfrm>
            <a:off x="-23707" y="3075631"/>
            <a:ext cx="91914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>
                <a:solidFill>
                  <a:srgbClr val="0000CC"/>
                </a:solidFill>
              </a:rPr>
              <a:t>Measurements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have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been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made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with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four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CCs</a:t>
            </a:r>
            <a:r>
              <a:rPr lang="es-ES" sz="1600" dirty="0">
                <a:solidFill>
                  <a:srgbClr val="0000CC"/>
                </a:solidFill>
              </a:rPr>
              <a:t> in </a:t>
            </a:r>
            <a:r>
              <a:rPr lang="es-ES" sz="1600" dirty="0" err="1">
                <a:solidFill>
                  <a:srgbClr val="0000CC"/>
                </a:solidFill>
              </a:rPr>
              <a:t>front</a:t>
            </a:r>
            <a:r>
              <a:rPr lang="es-ES" sz="1600" dirty="0">
                <a:solidFill>
                  <a:srgbClr val="0000CC"/>
                </a:solidFill>
              </a:rPr>
              <a:t>-to-</a:t>
            </a:r>
            <a:r>
              <a:rPr lang="es-ES" sz="1600" dirty="0" err="1">
                <a:solidFill>
                  <a:srgbClr val="0000CC"/>
                </a:solidFill>
              </a:rPr>
              <a:t>front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configuration</a:t>
            </a:r>
            <a:r>
              <a:rPr lang="es-ES" sz="1600" dirty="0">
                <a:solidFill>
                  <a:srgbClr val="0000CC"/>
                </a:solidFill>
              </a:rPr>
              <a:t> at HIT Heidelberg, </a:t>
            </a:r>
            <a:r>
              <a:rPr lang="es-ES" sz="1600" dirty="0" err="1">
                <a:solidFill>
                  <a:srgbClr val="0000CC"/>
                </a:solidFill>
              </a:rPr>
              <a:t>using</a:t>
            </a:r>
            <a:r>
              <a:rPr lang="es-ES" sz="1600" dirty="0">
                <a:solidFill>
                  <a:srgbClr val="0000CC"/>
                </a:solidFill>
              </a:rPr>
              <a:t> p-, He- and C-</a:t>
            </a:r>
            <a:r>
              <a:rPr lang="es-ES" sz="1600" dirty="0" err="1">
                <a:solidFill>
                  <a:srgbClr val="0000CC"/>
                </a:solidFill>
              </a:rPr>
              <a:t>beams</a:t>
            </a:r>
            <a:r>
              <a:rPr lang="es-ES" sz="1600" dirty="0">
                <a:solidFill>
                  <a:srgbClr val="0000CC"/>
                </a:solidFill>
              </a:rPr>
              <a:t> at </a:t>
            </a:r>
            <a:r>
              <a:rPr lang="es-ES" sz="1600" dirty="0" err="1">
                <a:solidFill>
                  <a:srgbClr val="0000CC"/>
                </a:solidFill>
              </a:rPr>
              <a:t>clinical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energies</a:t>
            </a:r>
            <a:r>
              <a:rPr lang="es-ES" sz="1600" dirty="0">
                <a:solidFill>
                  <a:srgbClr val="0000CC"/>
                </a:solidFill>
              </a:rPr>
              <a:t> and </a:t>
            </a:r>
            <a:r>
              <a:rPr lang="es-ES" sz="1600" dirty="0" err="1">
                <a:solidFill>
                  <a:srgbClr val="0000CC"/>
                </a:solidFill>
              </a:rPr>
              <a:t>intensities</a:t>
            </a:r>
            <a:r>
              <a:rPr lang="es-ES" sz="1600" dirty="0">
                <a:solidFill>
                  <a:srgbClr val="0000CC"/>
                </a:solidFill>
              </a:rPr>
              <a:t>. Data </a:t>
            </a:r>
            <a:r>
              <a:rPr lang="es-ES" sz="1600" dirty="0" err="1">
                <a:solidFill>
                  <a:srgbClr val="0000CC"/>
                </a:solidFill>
              </a:rPr>
              <a:t>analysis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is</a:t>
            </a:r>
            <a:r>
              <a:rPr lang="es-ES" sz="1600" dirty="0">
                <a:solidFill>
                  <a:srgbClr val="0000CC"/>
                </a:solidFill>
              </a:rPr>
              <a:t> in </a:t>
            </a:r>
            <a:r>
              <a:rPr lang="es-ES" sz="1600" dirty="0" err="1">
                <a:solidFill>
                  <a:srgbClr val="0000CC"/>
                </a:solidFill>
              </a:rPr>
              <a:t>progress</a:t>
            </a:r>
            <a:r>
              <a:rPr lang="es-ES" sz="1600" dirty="0">
                <a:solidFill>
                  <a:srgbClr val="0000CC"/>
                </a:solidFill>
              </a:rPr>
              <a:t> and </a:t>
            </a:r>
            <a:r>
              <a:rPr lang="es-ES" sz="1600" dirty="0" err="1">
                <a:solidFill>
                  <a:srgbClr val="0000CC"/>
                </a:solidFill>
              </a:rPr>
              <a:t>preliminary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results</a:t>
            </a:r>
            <a:r>
              <a:rPr lang="es-ES" sz="1600" dirty="0">
                <a:solidFill>
                  <a:srgbClr val="0000CC"/>
                </a:solidFill>
              </a:rPr>
              <a:t> are quite </a:t>
            </a:r>
            <a:r>
              <a:rPr lang="es-ES" sz="1600" dirty="0" err="1">
                <a:solidFill>
                  <a:srgbClr val="0000CC"/>
                </a:solidFill>
              </a:rPr>
              <a:t>satisfactory</a:t>
            </a:r>
            <a:r>
              <a:rPr lang="es-ES" sz="1600" dirty="0">
                <a:solidFill>
                  <a:srgbClr val="0000CC"/>
                </a:solidFill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-23707" y="407526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err="1">
                <a:solidFill>
                  <a:srgbClr val="0000CC"/>
                </a:solidFill>
              </a:rPr>
              <a:t>Next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steps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involve</a:t>
            </a:r>
            <a:r>
              <a:rPr lang="es-ES" sz="1600" dirty="0">
                <a:solidFill>
                  <a:srgbClr val="0000CC"/>
                </a:solidFill>
              </a:rPr>
              <a:t> new </a:t>
            </a:r>
            <a:r>
              <a:rPr lang="es-ES" sz="1600" dirty="0" err="1">
                <a:solidFill>
                  <a:srgbClr val="0000CC"/>
                </a:solidFill>
              </a:rPr>
              <a:t>measurements</a:t>
            </a:r>
            <a:r>
              <a:rPr lang="es-ES" sz="1600" dirty="0">
                <a:solidFill>
                  <a:srgbClr val="0000CC"/>
                </a:solidFill>
              </a:rPr>
              <a:t> (in plan </a:t>
            </a:r>
            <a:r>
              <a:rPr lang="es-ES" sz="1600" dirty="0" smtClean="0">
                <a:solidFill>
                  <a:srgbClr val="0000CC"/>
                </a:solidFill>
              </a:rPr>
              <a:t>at </a:t>
            </a:r>
            <a:r>
              <a:rPr lang="es-ES" sz="1600" dirty="0" err="1">
                <a:solidFill>
                  <a:srgbClr val="0000CC"/>
                </a:solidFill>
              </a:rPr>
              <a:t>Quironsalud</a:t>
            </a:r>
            <a:r>
              <a:rPr lang="es-ES" sz="1600" dirty="0">
                <a:solidFill>
                  <a:srgbClr val="0000CC"/>
                </a:solidFill>
              </a:rPr>
              <a:t> in </a:t>
            </a:r>
            <a:r>
              <a:rPr lang="es-ES" sz="1600" dirty="0" err="1">
                <a:solidFill>
                  <a:srgbClr val="0000CC"/>
                </a:solidFill>
              </a:rPr>
              <a:t>july</a:t>
            </a:r>
            <a:r>
              <a:rPr lang="es-ES" sz="1600" dirty="0">
                <a:solidFill>
                  <a:srgbClr val="0000CC"/>
                </a:solidFill>
              </a:rPr>
              <a:t> 2023 at Madrid), </a:t>
            </a:r>
            <a:r>
              <a:rPr lang="es-ES" sz="1600" dirty="0" err="1">
                <a:solidFill>
                  <a:srgbClr val="0000CC"/>
                </a:solidFill>
              </a:rPr>
              <a:t>thereby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aiming</a:t>
            </a:r>
            <a:r>
              <a:rPr lang="es-ES" sz="1600" dirty="0">
                <a:solidFill>
                  <a:srgbClr val="0000CC"/>
                </a:solidFill>
              </a:rPr>
              <a:t> at </a:t>
            </a:r>
            <a:r>
              <a:rPr lang="es-ES" sz="1600" dirty="0" err="1">
                <a:solidFill>
                  <a:srgbClr val="0000CC"/>
                </a:solidFill>
              </a:rPr>
              <a:t>four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CCs</a:t>
            </a:r>
            <a:r>
              <a:rPr lang="es-ES" sz="1600" dirty="0">
                <a:solidFill>
                  <a:srgbClr val="0000CC"/>
                </a:solidFill>
              </a:rPr>
              <a:t> in </a:t>
            </a:r>
            <a:r>
              <a:rPr lang="es-ES" sz="1600" dirty="0" err="1">
                <a:solidFill>
                  <a:srgbClr val="0000CC"/>
                </a:solidFill>
              </a:rPr>
              <a:t>cross-configuration</a:t>
            </a:r>
            <a:r>
              <a:rPr lang="es-ES" sz="1600" dirty="0">
                <a:solidFill>
                  <a:srgbClr val="0000CC"/>
                </a:solidFill>
              </a:rPr>
              <a:t> and time-</a:t>
            </a:r>
            <a:r>
              <a:rPr lang="es-ES" sz="1600" dirty="0" err="1">
                <a:solidFill>
                  <a:srgbClr val="0000CC"/>
                </a:solidFill>
              </a:rPr>
              <a:t>synchronization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with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baseline="30000" dirty="0">
                <a:solidFill>
                  <a:srgbClr val="0000CC"/>
                </a:solidFill>
              </a:rPr>
              <a:t>3</a:t>
            </a:r>
            <a:r>
              <a:rPr lang="es-ES" sz="1600" dirty="0">
                <a:solidFill>
                  <a:srgbClr val="0000CC"/>
                </a:solidFill>
              </a:rPr>
              <a:t>He-based </a:t>
            </a:r>
            <a:r>
              <a:rPr lang="es-ES" sz="1600" dirty="0" err="1">
                <a:solidFill>
                  <a:srgbClr val="0000CC"/>
                </a:solidFill>
              </a:rPr>
              <a:t>neutron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dosimeters</a:t>
            </a:r>
            <a:r>
              <a:rPr lang="es-ES" sz="1600" dirty="0">
                <a:solidFill>
                  <a:srgbClr val="0000CC"/>
                </a:solidFill>
              </a:rPr>
              <a:t> (</a:t>
            </a:r>
            <a:r>
              <a:rPr lang="es-ES" sz="1600" dirty="0" err="1">
                <a:solidFill>
                  <a:srgbClr val="0000CC"/>
                </a:solidFill>
              </a:rPr>
              <a:t>LINrem</a:t>
            </a:r>
            <a:r>
              <a:rPr lang="es-ES" sz="1600" dirty="0">
                <a:solidFill>
                  <a:srgbClr val="0000CC"/>
                </a:solidFill>
              </a:rPr>
              <a:t>) </a:t>
            </a:r>
            <a:r>
              <a:rPr lang="es-ES" sz="1600" dirty="0" err="1">
                <a:solidFill>
                  <a:srgbClr val="0000CC"/>
                </a:solidFill>
              </a:rPr>
              <a:t>for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exploring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the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interplay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between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primary</a:t>
            </a:r>
            <a:r>
              <a:rPr lang="es-ES" sz="1600" dirty="0">
                <a:solidFill>
                  <a:srgbClr val="0000CC"/>
                </a:solidFill>
              </a:rPr>
              <a:t> and </a:t>
            </a:r>
            <a:r>
              <a:rPr lang="es-ES" sz="1600" dirty="0" err="1">
                <a:solidFill>
                  <a:srgbClr val="0000CC"/>
                </a:solidFill>
              </a:rPr>
              <a:t>secondary</a:t>
            </a:r>
            <a:r>
              <a:rPr lang="es-ES" sz="1600" dirty="0">
                <a:solidFill>
                  <a:srgbClr val="0000CC"/>
                </a:solidFill>
              </a:rPr>
              <a:t> </a:t>
            </a:r>
            <a:r>
              <a:rPr lang="es-ES" sz="1600" dirty="0" err="1">
                <a:solidFill>
                  <a:srgbClr val="0000CC"/>
                </a:solidFill>
              </a:rPr>
              <a:t>dose</a:t>
            </a:r>
            <a:endParaRPr lang="es-ES" sz="1600" dirty="0">
              <a:solidFill>
                <a:srgbClr val="0000CC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500879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b="1" dirty="0" smtClean="0">
                <a:solidFill>
                  <a:srgbClr val="0000CC"/>
                </a:solidFill>
              </a:rPr>
              <a:t>A</a:t>
            </a:r>
            <a:r>
              <a:rPr lang="es-ES" sz="1600" b="1" dirty="0" smtClean="0">
                <a:solidFill>
                  <a:srgbClr val="0000CC"/>
                </a:solidFill>
              </a:rPr>
              <a:t> </a:t>
            </a:r>
            <a:r>
              <a:rPr lang="es-ES" sz="1600" b="1" dirty="0" err="1" smtClean="0">
                <a:solidFill>
                  <a:srgbClr val="0000CC"/>
                </a:solidFill>
              </a:rPr>
              <a:t>dedicated</a:t>
            </a:r>
            <a:r>
              <a:rPr lang="es-ES" sz="1600" b="1" dirty="0" smtClean="0">
                <a:solidFill>
                  <a:srgbClr val="0000CC"/>
                </a:solidFill>
              </a:rPr>
              <a:t> experimental </a:t>
            </a:r>
            <a:r>
              <a:rPr lang="es-ES" sz="1600" b="1" dirty="0" err="1" smtClean="0">
                <a:solidFill>
                  <a:srgbClr val="0000CC"/>
                </a:solidFill>
              </a:rPr>
              <a:t>proton-therapy</a:t>
            </a:r>
            <a:r>
              <a:rPr lang="es-ES" sz="1600" b="1" dirty="0" smtClean="0">
                <a:solidFill>
                  <a:srgbClr val="0000CC"/>
                </a:solidFill>
              </a:rPr>
              <a:t> </a:t>
            </a:r>
            <a:r>
              <a:rPr lang="es-ES" sz="1600" b="1" dirty="0" err="1" smtClean="0">
                <a:solidFill>
                  <a:srgbClr val="0000CC"/>
                </a:solidFill>
              </a:rPr>
              <a:t>room</a:t>
            </a:r>
            <a:r>
              <a:rPr lang="es-ES" sz="1600" b="1" dirty="0" smtClean="0">
                <a:solidFill>
                  <a:srgbClr val="0000CC"/>
                </a:solidFill>
              </a:rPr>
              <a:t> at Santiago de Compostela </a:t>
            </a:r>
            <a:r>
              <a:rPr lang="es-ES" sz="1600" b="1" dirty="0" err="1" smtClean="0">
                <a:solidFill>
                  <a:srgbClr val="0000CC"/>
                </a:solidFill>
              </a:rPr>
              <a:t>would</a:t>
            </a:r>
            <a:r>
              <a:rPr lang="es-ES" sz="1600" b="1" dirty="0" smtClean="0">
                <a:solidFill>
                  <a:srgbClr val="0000CC"/>
                </a:solidFill>
              </a:rPr>
              <a:t> </a:t>
            </a:r>
            <a:r>
              <a:rPr lang="es-ES" sz="1600" b="1" dirty="0" smtClean="0">
                <a:solidFill>
                  <a:srgbClr val="0000CC"/>
                </a:solidFill>
              </a:rPr>
              <a:t>be </a:t>
            </a:r>
            <a:r>
              <a:rPr lang="es-ES" sz="1600" b="1" dirty="0" err="1" smtClean="0">
                <a:solidFill>
                  <a:srgbClr val="0000CC"/>
                </a:solidFill>
              </a:rPr>
              <a:t>highly</a:t>
            </a:r>
            <a:r>
              <a:rPr lang="es-ES" sz="1600" b="1" dirty="0" smtClean="0">
                <a:solidFill>
                  <a:srgbClr val="0000CC"/>
                </a:solidFill>
              </a:rPr>
              <a:t> </a:t>
            </a:r>
            <a:r>
              <a:rPr lang="es-ES" sz="1600" b="1" dirty="0" smtClean="0">
                <a:solidFill>
                  <a:srgbClr val="0000CC"/>
                </a:solidFill>
              </a:rPr>
              <a:t>beneficial </a:t>
            </a:r>
            <a:r>
              <a:rPr lang="es-ES" sz="1600" b="1" dirty="0" err="1" smtClean="0">
                <a:solidFill>
                  <a:srgbClr val="0000CC"/>
                </a:solidFill>
              </a:rPr>
              <a:t>for</a:t>
            </a:r>
            <a:r>
              <a:rPr lang="es-ES" sz="1600" b="1" dirty="0" smtClean="0">
                <a:solidFill>
                  <a:srgbClr val="0000CC"/>
                </a:solidFill>
              </a:rPr>
              <a:t> </a:t>
            </a:r>
            <a:r>
              <a:rPr lang="es-ES" sz="1600" b="1" dirty="0" err="1" smtClean="0">
                <a:solidFill>
                  <a:srgbClr val="0000CC"/>
                </a:solidFill>
              </a:rPr>
              <a:t>future</a:t>
            </a:r>
            <a:r>
              <a:rPr lang="es-ES" sz="1600" b="1" dirty="0" smtClean="0">
                <a:solidFill>
                  <a:srgbClr val="0000CC"/>
                </a:solidFill>
              </a:rPr>
              <a:t> </a:t>
            </a:r>
            <a:r>
              <a:rPr lang="es-ES" sz="1600" b="1" dirty="0">
                <a:solidFill>
                  <a:srgbClr val="0000CC"/>
                </a:solidFill>
              </a:rPr>
              <a:t>R+D+I </a:t>
            </a:r>
            <a:r>
              <a:rPr lang="es-ES" sz="1600" b="1" dirty="0" err="1">
                <a:solidFill>
                  <a:srgbClr val="0000CC"/>
                </a:solidFill>
              </a:rPr>
              <a:t>works</a:t>
            </a:r>
            <a:r>
              <a:rPr lang="es-ES" sz="1600" b="1" dirty="0">
                <a:solidFill>
                  <a:srgbClr val="0000CC"/>
                </a:solidFill>
              </a:rPr>
              <a:t> and </a:t>
            </a:r>
            <a:r>
              <a:rPr lang="es-ES" sz="1600" b="1" dirty="0" err="1" smtClean="0">
                <a:solidFill>
                  <a:srgbClr val="0000CC"/>
                </a:solidFill>
              </a:rPr>
              <a:t>developments</a:t>
            </a:r>
            <a:r>
              <a:rPr lang="es-ES" sz="1600" b="1" dirty="0" smtClean="0">
                <a:solidFill>
                  <a:srgbClr val="0000CC"/>
                </a:solidFill>
              </a:rPr>
              <a:t>!!!</a:t>
            </a:r>
            <a:r>
              <a:rPr lang="es-ES" sz="1600" dirty="0" smtClean="0">
                <a:solidFill>
                  <a:srgbClr val="0000CC"/>
                </a:solidFill>
              </a:rPr>
              <a:t> </a:t>
            </a:r>
            <a:endParaRPr lang="es-ES" sz="1600" dirty="0">
              <a:solidFill>
                <a:srgbClr val="0000CC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36" y="5976772"/>
            <a:ext cx="6631912" cy="813977"/>
          </a:xfrm>
          <a:prstGeom prst="rect">
            <a:avLst/>
          </a:prstGeom>
        </p:spPr>
      </p:pic>
      <p:pic>
        <p:nvPicPr>
          <p:cNvPr id="22" name="Picture 2" descr="Cultura Científica y de la Innovación del CNA - Presentación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4333" y="6238643"/>
            <a:ext cx="834263" cy="45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Al-ACM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0581" y="6135638"/>
            <a:ext cx="640120" cy="56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92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29" y="2606871"/>
            <a:ext cx="8229600" cy="1143000"/>
          </a:xfrm>
        </p:spPr>
        <p:txBody>
          <a:bodyPr/>
          <a:lstStyle/>
          <a:p>
            <a:r>
              <a:rPr lang="es-ES" dirty="0" err="1" smtClean="0"/>
              <a:t>Backup</a:t>
            </a:r>
            <a:r>
              <a:rPr lang="es-ES" dirty="0" smtClean="0"/>
              <a:t> </a:t>
            </a:r>
            <a:r>
              <a:rPr lang="es-ES" dirty="0" err="1" smtClean="0"/>
              <a:t>slides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3806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63500"/>
            <a:ext cx="9144000" cy="575368"/>
          </a:xfrm>
        </p:spPr>
        <p:txBody>
          <a:bodyPr/>
          <a:lstStyle/>
          <a:p>
            <a:pPr algn="l"/>
            <a:r>
              <a:rPr lang="es-ES" sz="2400" dirty="0" err="1">
                <a:solidFill>
                  <a:schemeClr val="accent2">
                    <a:lumMod val="75000"/>
                  </a:schemeClr>
                </a:solidFill>
              </a:rPr>
              <a:t>The</a:t>
            </a:r>
            <a:r>
              <a:rPr lang="es-ES" sz="2400" dirty="0">
                <a:solidFill>
                  <a:schemeClr val="accent2">
                    <a:lumMod val="75000"/>
                  </a:schemeClr>
                </a:solidFill>
              </a:rPr>
              <a:t> concept of Total-</a:t>
            </a:r>
            <a:r>
              <a:rPr lang="es-ES" sz="2400" dirty="0" err="1">
                <a:solidFill>
                  <a:schemeClr val="accent2">
                    <a:lumMod val="75000"/>
                  </a:schemeClr>
                </a:solidFill>
              </a:rPr>
              <a:t>Energy</a:t>
            </a:r>
            <a:r>
              <a:rPr lang="es-ES" sz="2400" dirty="0">
                <a:solidFill>
                  <a:schemeClr val="accent2">
                    <a:lumMod val="75000"/>
                  </a:schemeClr>
                </a:solidFill>
              </a:rPr>
              <a:t> Detector </a:t>
            </a:r>
            <a:r>
              <a:rPr lang="es-ES" sz="2400" dirty="0" err="1">
                <a:solidFill>
                  <a:schemeClr val="accent2">
                    <a:lumMod val="75000"/>
                  </a:schemeClr>
                </a:solidFill>
              </a:rPr>
              <a:t>with</a:t>
            </a:r>
            <a:r>
              <a:rPr lang="es-E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2800" dirty="0">
                <a:solidFill>
                  <a:schemeClr val="accent2">
                    <a:lumMod val="75000"/>
                  </a:schemeClr>
                </a:solidFill>
                <a:latin typeface="Symbol" pitchFamily="18" charset="2"/>
              </a:rPr>
              <a:t>g</a:t>
            </a:r>
            <a:r>
              <a:rPr lang="es-ES" sz="2400" dirty="0">
                <a:solidFill>
                  <a:schemeClr val="accent2">
                    <a:lumMod val="75000"/>
                  </a:schemeClr>
                </a:solidFill>
              </a:rPr>
              <a:t>-</a:t>
            </a:r>
            <a:r>
              <a:rPr lang="es-ES" sz="2400" dirty="0" err="1">
                <a:solidFill>
                  <a:schemeClr val="accent2">
                    <a:lumMod val="75000"/>
                  </a:schemeClr>
                </a:solidFill>
              </a:rPr>
              <a:t>imaging</a:t>
            </a:r>
            <a:r>
              <a:rPr lang="es-ES" sz="2400" dirty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2" y="2469116"/>
            <a:ext cx="2810471" cy="20266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1" y="2484103"/>
            <a:ext cx="2716324" cy="19587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615548"/>
            <a:ext cx="2852576" cy="20570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1195" y="4648203"/>
            <a:ext cx="2807295" cy="20243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61982"/>
            <a:ext cx="2362200" cy="13554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99183" y="1911296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E/E = 3.5%</a:t>
            </a:r>
            <a:endParaRPr lang="es-ES" dirty="0">
              <a:solidFill>
                <a:schemeClr val="accent2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113125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r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=1mm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06211" y="1858321"/>
            <a:ext cx="1486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E/E = 6.5%</a:t>
            </a:r>
            <a:endParaRPr lang="es-ES" dirty="0">
              <a:solidFill>
                <a:schemeClr val="accent2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5459407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r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=3mm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3491763" y="6581005"/>
            <a:ext cx="3657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V.Babiano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et al., NIM-A </a:t>
            </a:r>
            <a:r>
              <a:rPr lang="es-ES" sz="12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(2019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)</a:t>
            </a:r>
            <a:endParaRPr lang="en-US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1"/>
            <a:ext cx="9144000" cy="4249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TextBox 17"/>
          <p:cNvSpPr txBox="1"/>
          <p:nvPr/>
        </p:nvSpPr>
        <p:spPr bwMode="auto">
          <a:xfrm>
            <a:off x="76200" y="24884"/>
            <a:ext cx="9220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  <a:latin typeface="+mj-lt"/>
              </a:rPr>
              <a:t>i-TED 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requirements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for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(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n,</a:t>
            </a:r>
            <a:r>
              <a:rPr lang="es-ES" sz="2000" dirty="0" err="1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) 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experiments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2000" b="1" dirty="0" err="1">
                <a:solidFill>
                  <a:schemeClr val="bg1"/>
                </a:solidFill>
                <a:latin typeface="+mj-lt"/>
              </a:rPr>
              <a:t>with</a:t>
            </a:r>
            <a:r>
              <a:rPr lang="es-ES" sz="20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2000" b="1" dirty="0" err="1">
                <a:solidFill>
                  <a:schemeClr val="bg1"/>
                </a:solidFill>
                <a:latin typeface="+mj-lt"/>
              </a:rPr>
              <a:t>enhanced</a:t>
            </a:r>
            <a:r>
              <a:rPr lang="es-ES" sz="2000" b="1" dirty="0">
                <a:solidFill>
                  <a:schemeClr val="bg1"/>
                </a:solidFill>
                <a:latin typeface="+mj-lt"/>
              </a:rPr>
              <a:t> S/B-ratio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 bwMode="auto">
              <a:xfrm>
                <a:off x="3785624" y="764563"/>
                <a:ext cx="4141786" cy="7979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𝛿𝜃</m:t>
                      </m:r>
                      <m:r>
                        <a:rPr lang="en-US" sz="1600" i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6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s-ES" sz="16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𝑠𝑖𝑛</m:t>
                          </m:r>
                          <m:r>
                            <a:rPr lang="es-ES" sz="16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den>
                      </m:f>
                      <m:sSup>
                        <m:sSupPr>
                          <m:ctrlPr>
                            <a:rPr lang="en-US" sz="1600" i="1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ad>
                            <m:radPr>
                              <m:degHide m:val="on"/>
                              <m:ctrlPr>
                                <a:rPr lang="en-US" sz="1600" i="1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600" i="1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s-ES" sz="1600" i="1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p>
                                        <m:sSupPr>
                                          <m:ctrlPr>
                                            <a:rPr lang="es-ES" sz="1600" i="1" smtClean="0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s-ES" sz="16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  <m:r>
                                            <a:rPr lang="es-ES" sz="16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´</m:t>
                                          </m:r>
                                        </m:e>
                                        <m:sup>
                                          <m:r>
                                            <a:rPr lang="es-ES" sz="16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  <m:sSup>
                                    <m:sSupPr>
                                      <m:ctrlPr>
                                        <a:rPr lang="en-US" sz="1600" i="1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16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1600" i="1">
                                                  <a:solidFill>
                                                    <a:schemeClr val="accent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n-US" sz="1600" i="1">
                                                  <a:solidFill>
                                                    <a:schemeClr val="accent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𝛿</m:t>
                                              </m:r>
                                              <m:r>
                                                <a:rPr lang="es-ES" sz="1600" i="1">
                                                  <a:solidFill>
                                                    <a:schemeClr val="accent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  <m:r>
                                                <a:rPr lang="es-ES" sz="1600" i="1">
                                                  <a:solidFill>
                                                    <a:schemeClr val="accent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´</m:t>
                                              </m:r>
                                            </m:num>
                                            <m:den>
                                              <m:r>
                                                <a:rPr lang="es-ES" sz="1600" i="1">
                                                  <a:solidFill>
                                                    <a:schemeClr val="accent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𝐸</m:t>
                                              </m:r>
                                              <m:r>
                                                <a:rPr lang="es-ES" sz="1600" i="1">
                                                  <a:solidFill>
                                                    <a:schemeClr val="accent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´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ES" sz="1600" i="1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s-ES" sz="1600" i="1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  <m:r>
                                    <a:rPr lang="es-ES" sz="1600" i="1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𝑠𝑖𝑛</m:t>
                                  </m:r>
                                  <m:r>
                                    <a:rPr lang="es-ES" sz="1600" i="1" baseline="3000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s-ES" sz="1600" i="1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sSup>
                                    <m:sSupPr>
                                      <m:ctrlPr>
                                        <a:rPr lang="es-ES" sz="1600" i="1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s-ES" sz="1600" i="1">
                                              <a:solidFill>
                                                <a:schemeClr val="accent2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s-ES" sz="1600" i="1">
                                                  <a:solidFill>
                                                    <a:schemeClr val="accent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es-ES" sz="1600" i="1">
                                                  <a:solidFill>
                                                    <a:schemeClr val="accent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𝛿</m:t>
                                              </m:r>
                                              <m:r>
                                                <a:rPr lang="es-ES" sz="1600" i="1">
                                                  <a:solidFill>
                                                    <a:schemeClr val="accent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</m:num>
                                            <m:den>
                                              <m:r>
                                                <a:rPr lang="es-ES" sz="1600" i="1">
                                                  <a:solidFill>
                                                    <a:schemeClr val="accent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𝑟</m:t>
                                              </m:r>
                                              <m:r>
                                                <a:rPr lang="es-ES" sz="1600" i="1" baseline="-25000">
                                                  <a:solidFill>
                                                    <a:schemeClr val="accent2">
                                                      <a:lumMod val="75000"/>
                                                    </a:schemeClr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12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s-ES" sz="1600" i="1">
                                          <a:solidFill>
                                            <a:schemeClr val="accent2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rad>
                        </m:e>
                        <m:sup/>
                      </m:sSup>
                    </m:oMath>
                  </m:oMathPara>
                </a14:m>
                <a:endParaRPr lang="en-US" sz="1600" baseline="30000" dirty="0">
                  <a:solidFill>
                    <a:schemeClr val="accent2">
                      <a:lumMod val="75000"/>
                    </a:schemeClr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85624" y="764563"/>
                <a:ext cx="4141786" cy="79791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729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65" y="623386"/>
            <a:ext cx="2186453" cy="12292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 bwMode="auto">
          <a:xfrm>
            <a:off x="160319" y="515718"/>
            <a:ext cx="2286000" cy="398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SiPM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r>
              <a:rPr lang="es-ES" sz="788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(</a:t>
            </a:r>
            <a:r>
              <a:rPr lang="es-ES" sz="788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sensL</a:t>
            </a:r>
            <a:r>
              <a:rPr lang="es-ES" sz="788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ArrayJ-30065-P-PCB)</a:t>
            </a:r>
            <a:endParaRPr lang="en-GB" sz="788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2217719" y="574986"/>
            <a:ext cx="137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LaCl3(Ce)</a:t>
            </a:r>
          </a:p>
          <a:p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[White reflector]</a:t>
            </a:r>
            <a:endParaRPr lang="en-GB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0" y="2531209"/>
            <a:ext cx="3714750" cy="3093400"/>
            <a:chOff x="0" y="2769036"/>
            <a:chExt cx="3886200" cy="3399543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048000"/>
              <a:ext cx="3886200" cy="3120579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000" y="2769036"/>
              <a:ext cx="999200" cy="899591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 bwMode="auto">
          <a:xfrm>
            <a:off x="0" y="6295406"/>
            <a:ext cx="5013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hlinkClick r:id="rId5" action="ppaction://hlinkfile"/>
              </a:rPr>
              <a:t>P. Olleros et al., JINST 13-P03014 (2018)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P.Olleros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, TFM@HYMNS,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Avail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. https://hymnserc.ific.uv.es</a:t>
            </a:r>
            <a:endParaRPr lang="en-US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2025353" y="2114384"/>
            <a:ext cx="211455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05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&lt;</a:t>
            </a:r>
            <a:r>
              <a:rPr lang="es-ES" sz="1050" dirty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</a:rPr>
              <a:t>D</a:t>
            </a:r>
            <a:r>
              <a:rPr lang="es-ES" sz="105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E/E&gt; = 4.5% @ 662keV </a:t>
            </a:r>
            <a:endParaRPr lang="en-GB" sz="105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46520" y="619827"/>
            <a:ext cx="2049521" cy="1628909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4446569" y="993967"/>
            <a:ext cx="1278194" cy="8586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0" y="0"/>
            <a:ext cx="9144000" cy="460508"/>
          </a:xfrm>
          <a:prstGeom prst="rect">
            <a:avLst/>
          </a:prstGeom>
          <a:solidFill>
            <a:srgbClr val="333399"/>
          </a:solidFill>
          <a:ln w="255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 sz="1050"/>
          </a:p>
        </p:txBody>
      </p:sp>
      <p:pic>
        <p:nvPicPr>
          <p:cNvPr id="30" name="Picture 2" descr="Image result for ERC Consolidator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065" y="68213"/>
            <a:ext cx="605735" cy="331838"/>
          </a:xfrm>
          <a:prstGeom prst="rect">
            <a:avLst/>
          </a:prstGeom>
          <a:noFill/>
        </p:spPr>
      </p:pic>
      <p:pic>
        <p:nvPicPr>
          <p:cNvPr id="33" name="Picture 6" descr="Image result for CSIC 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15332" y="45910"/>
            <a:ext cx="271519" cy="376954"/>
          </a:xfrm>
          <a:prstGeom prst="rect">
            <a:avLst/>
          </a:prstGeom>
          <a:noFill/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732" y="46326"/>
            <a:ext cx="276449" cy="365342"/>
          </a:xfrm>
          <a:prstGeom prst="rect">
            <a:avLst/>
          </a:prstGeom>
        </p:spPr>
      </p:pic>
      <p:sp>
        <p:nvSpPr>
          <p:cNvPr id="41" name="Text Box 2"/>
          <p:cNvSpPr txBox="1">
            <a:spLocks noChangeArrowheads="1"/>
          </p:cNvSpPr>
          <p:nvPr/>
        </p:nvSpPr>
        <p:spPr bwMode="auto">
          <a:xfrm>
            <a:off x="1828800" y="72994"/>
            <a:ext cx="5543550" cy="2324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67500" tIns="35100" rIns="67500" bIns="35100">
            <a:spAutoFit/>
          </a:bodyPr>
          <a:lstStyle/>
          <a:p>
            <a:pPr>
              <a:tabLst>
                <a:tab pos="0" algn="l"/>
                <a:tab pos="685783" algn="l"/>
                <a:tab pos="1371566" algn="l"/>
                <a:tab pos="2057348" algn="l"/>
                <a:tab pos="2743132" algn="l"/>
                <a:tab pos="3428915" algn="l"/>
                <a:tab pos="4114697" algn="l"/>
                <a:tab pos="4800480" algn="l"/>
                <a:tab pos="5486263" algn="l"/>
                <a:tab pos="6172046" algn="l"/>
                <a:tab pos="6857828" algn="l"/>
                <a:tab pos="7543612" algn="l"/>
              </a:tabLst>
            </a:pPr>
            <a:r>
              <a:rPr lang="es-ES" sz="1050" dirty="0" err="1">
                <a:solidFill>
                  <a:srgbClr val="FFFFFF"/>
                </a:solidFill>
              </a:rPr>
              <a:t>Technical</a:t>
            </a:r>
            <a:r>
              <a:rPr lang="es-ES" sz="1050" dirty="0">
                <a:solidFill>
                  <a:srgbClr val="FFFFFF"/>
                </a:solidFill>
              </a:rPr>
              <a:t> </a:t>
            </a:r>
            <a:r>
              <a:rPr lang="es-ES" sz="1050" dirty="0" err="1">
                <a:solidFill>
                  <a:srgbClr val="FFFFFF"/>
                </a:solidFill>
              </a:rPr>
              <a:t>implementation</a:t>
            </a:r>
            <a:r>
              <a:rPr lang="es-ES" sz="1050" dirty="0">
                <a:solidFill>
                  <a:srgbClr val="FFFFFF"/>
                </a:solidFill>
              </a:rPr>
              <a:t> of </a:t>
            </a:r>
            <a:r>
              <a:rPr lang="es-ES" sz="1050" dirty="0" err="1">
                <a:solidFill>
                  <a:srgbClr val="FFFFFF"/>
                </a:solidFill>
              </a:rPr>
              <a:t>Compton</a:t>
            </a:r>
            <a:r>
              <a:rPr lang="es-ES" sz="1050" dirty="0">
                <a:solidFill>
                  <a:srgbClr val="FFFFFF"/>
                </a:solidFill>
              </a:rPr>
              <a:t> </a:t>
            </a:r>
            <a:r>
              <a:rPr lang="es-ES" sz="1050" dirty="0" err="1">
                <a:solidFill>
                  <a:srgbClr val="FFFFFF"/>
                </a:solidFill>
              </a:rPr>
              <a:t>imaging</a:t>
            </a:r>
            <a:r>
              <a:rPr lang="es-ES" sz="1050" dirty="0">
                <a:solidFill>
                  <a:srgbClr val="FFFFFF"/>
                </a:solidFill>
              </a:rPr>
              <a:t> </a:t>
            </a:r>
            <a:r>
              <a:rPr lang="es-ES" sz="1050" dirty="0" err="1">
                <a:solidFill>
                  <a:srgbClr val="FFFFFF"/>
                </a:solidFill>
              </a:rPr>
              <a:t>for</a:t>
            </a:r>
            <a:r>
              <a:rPr lang="es-ES" sz="1050" dirty="0">
                <a:solidFill>
                  <a:srgbClr val="FFFFFF"/>
                </a:solidFill>
              </a:rPr>
              <a:t> (</a:t>
            </a:r>
            <a:r>
              <a:rPr lang="es-ES" sz="1050" dirty="0" err="1">
                <a:solidFill>
                  <a:srgbClr val="FFFFFF"/>
                </a:solidFill>
              </a:rPr>
              <a:t>n,</a:t>
            </a:r>
            <a:r>
              <a:rPr lang="es-ES" sz="1050" dirty="0" err="1">
                <a:solidFill>
                  <a:srgbClr val="FFFFFF"/>
                </a:solidFill>
                <a:latin typeface="Symbol" panose="05050102010706020507" pitchFamily="18" charset="2"/>
              </a:rPr>
              <a:t>g</a:t>
            </a:r>
            <a:r>
              <a:rPr lang="es-ES" sz="1050" dirty="0">
                <a:solidFill>
                  <a:srgbClr val="FFFFFF"/>
                </a:solidFill>
              </a:rPr>
              <a:t>) </a:t>
            </a:r>
            <a:r>
              <a:rPr lang="es-ES" sz="1050" dirty="0" err="1">
                <a:solidFill>
                  <a:srgbClr val="FFFFFF"/>
                </a:solidFill>
              </a:rPr>
              <a:t>experiments</a:t>
            </a:r>
            <a:endParaRPr lang="es-ES" sz="1050" dirty="0">
              <a:solidFill>
                <a:srgbClr val="FFFF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5085666" y="6401006"/>
            <a:ext cx="396609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chemeClr val="accent2">
                    <a:lumMod val="75000"/>
                  </a:schemeClr>
                </a:solidFill>
                <a:latin typeface="+mn-lt"/>
                <a:hlinkClick r:id="rId10" action="ppaction://hlinkfile"/>
              </a:rPr>
              <a:t>J. </a:t>
            </a:r>
            <a:r>
              <a:rPr lang="es-ES" sz="1100" dirty="0" err="1">
                <a:solidFill>
                  <a:schemeClr val="accent2">
                    <a:lumMod val="75000"/>
                  </a:schemeClr>
                </a:solidFill>
                <a:latin typeface="+mn-lt"/>
                <a:hlinkClick r:id="rId10" action="ppaction://hlinkfile"/>
              </a:rPr>
              <a:t>Balibrea</a:t>
            </a:r>
            <a:r>
              <a:rPr lang="es-ES" sz="1100" dirty="0">
                <a:solidFill>
                  <a:schemeClr val="accent2">
                    <a:lumMod val="75000"/>
                  </a:schemeClr>
                </a:solidFill>
                <a:latin typeface="+mn-lt"/>
                <a:hlinkClick r:id="rId10" action="ppaction://hlinkfile"/>
              </a:rPr>
              <a:t>-Correa et al. (CDP), NIM-A 1001 (2021) 165249</a:t>
            </a:r>
            <a:endParaRPr lang="en-GB" sz="11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29318" y="2800486"/>
            <a:ext cx="3650743" cy="271442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16530" y="619826"/>
            <a:ext cx="2028454" cy="1628910"/>
          </a:xfrm>
          <a:prstGeom prst="rect">
            <a:avLst/>
          </a:prstGeom>
        </p:spPr>
      </p:pic>
      <p:sp>
        <p:nvSpPr>
          <p:cNvPr id="34" name="Right Arrow 33"/>
          <p:cNvSpPr/>
          <p:nvPr/>
        </p:nvSpPr>
        <p:spPr>
          <a:xfrm>
            <a:off x="6159198" y="1066403"/>
            <a:ext cx="236480" cy="41542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35" name="Rectangle 34"/>
          <p:cNvSpPr/>
          <p:nvPr/>
        </p:nvSpPr>
        <p:spPr>
          <a:xfrm>
            <a:off x="6675419" y="881094"/>
            <a:ext cx="1579080" cy="11880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37" name="TextBox 36"/>
          <p:cNvSpPr txBox="1"/>
          <p:nvPr/>
        </p:nvSpPr>
        <p:spPr bwMode="auto">
          <a:xfrm>
            <a:off x="4085552" y="2366532"/>
            <a:ext cx="439618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050" b="1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Support</a:t>
            </a:r>
            <a:r>
              <a:rPr lang="es-ES" sz="105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Vector Machine (linear </a:t>
            </a:r>
            <a:r>
              <a:rPr lang="es-ES" sz="1050" b="1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kernel</a:t>
            </a:r>
            <a:r>
              <a:rPr lang="es-ES" sz="1050" b="1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) Python </a:t>
            </a:r>
            <a:r>
              <a:rPr lang="es-ES" sz="1050" b="1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sklearn-learn</a:t>
            </a:r>
            <a:endParaRPr lang="en-GB" sz="105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8" name="Picture 2" descr="http://webgamma.ific.uv.es/gamma/wp-content/uploads/2019/11/balibrea3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0"/>
          <a:stretch/>
        </p:blipFill>
        <p:spPr bwMode="auto">
          <a:xfrm>
            <a:off x="8444984" y="4743583"/>
            <a:ext cx="626393" cy="991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 bwMode="auto">
          <a:xfrm>
            <a:off x="4443498" y="5528114"/>
            <a:ext cx="22860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05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Size</a:t>
            </a:r>
            <a:r>
              <a:rPr lang="es-ES" sz="105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: 50x50 mm</a:t>
            </a:r>
            <a:r>
              <a:rPr lang="es-ES" sz="1050" baseline="300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2</a:t>
            </a:r>
            <a:endParaRPr lang="en-GB" sz="1050" baseline="300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5699597" y="5347610"/>
            <a:ext cx="2399000" cy="2769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r"/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Crystal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Thickness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(mm)</a:t>
            </a:r>
            <a:endParaRPr lang="en-GB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471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 bwMode="auto">
          <a:xfrm>
            <a:off x="-25349" y="4098"/>
            <a:ext cx="9169349" cy="323165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500" dirty="0">
                <a:solidFill>
                  <a:schemeClr val="bg1"/>
                </a:solidFill>
                <a:latin typeface="+mj-lt"/>
              </a:rPr>
              <a:t>i-TED </a:t>
            </a:r>
            <a:r>
              <a:rPr lang="es-ES" sz="1500" dirty="0" err="1">
                <a:solidFill>
                  <a:schemeClr val="bg1"/>
                </a:solidFill>
                <a:latin typeface="+mj-lt"/>
              </a:rPr>
              <a:t>requirements</a:t>
            </a:r>
            <a:r>
              <a:rPr lang="es-ES" sz="1500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1500" dirty="0" err="1">
                <a:solidFill>
                  <a:schemeClr val="bg1"/>
                </a:solidFill>
                <a:latin typeface="+mj-lt"/>
              </a:rPr>
              <a:t>for</a:t>
            </a:r>
            <a:r>
              <a:rPr lang="es-ES" sz="1500" dirty="0">
                <a:solidFill>
                  <a:schemeClr val="bg1"/>
                </a:solidFill>
                <a:latin typeface="+mj-lt"/>
              </a:rPr>
              <a:t> (</a:t>
            </a:r>
            <a:r>
              <a:rPr lang="es-ES" sz="1500" dirty="0" err="1">
                <a:solidFill>
                  <a:schemeClr val="bg1"/>
                </a:solidFill>
                <a:latin typeface="+mj-lt"/>
              </a:rPr>
              <a:t>n,</a:t>
            </a:r>
            <a:r>
              <a:rPr lang="es-ES" sz="1500" dirty="0" err="1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s-ES" sz="1500" dirty="0">
                <a:solidFill>
                  <a:schemeClr val="bg1"/>
                </a:solidFill>
                <a:latin typeface="+mj-lt"/>
              </a:rPr>
              <a:t>) </a:t>
            </a:r>
            <a:r>
              <a:rPr lang="es-ES" sz="1500" dirty="0" err="1">
                <a:solidFill>
                  <a:schemeClr val="bg1"/>
                </a:solidFill>
                <a:latin typeface="+mj-lt"/>
              </a:rPr>
              <a:t>experiments</a:t>
            </a:r>
            <a:r>
              <a:rPr lang="es-ES" sz="1500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1500" b="1" dirty="0" err="1">
                <a:solidFill>
                  <a:schemeClr val="bg1"/>
                </a:solidFill>
                <a:latin typeface="+mj-lt"/>
              </a:rPr>
              <a:t>with</a:t>
            </a:r>
            <a:r>
              <a:rPr lang="es-ES" sz="15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1500" b="1" dirty="0" err="1">
                <a:solidFill>
                  <a:schemeClr val="bg1"/>
                </a:solidFill>
                <a:latin typeface="+mj-lt"/>
              </a:rPr>
              <a:t>enhanced</a:t>
            </a:r>
            <a:r>
              <a:rPr lang="es-ES" sz="1500" b="1" dirty="0">
                <a:solidFill>
                  <a:schemeClr val="bg1"/>
                </a:solidFill>
                <a:latin typeface="+mj-lt"/>
              </a:rPr>
              <a:t> S/B-ratio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170820" y="6535826"/>
            <a:ext cx="465489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05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J. </a:t>
            </a:r>
            <a:r>
              <a:rPr lang="es-ES" sz="105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Balibrea</a:t>
            </a:r>
            <a:r>
              <a:rPr lang="es-ES" sz="105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-Correa et al. (CDP), NIM-A 1001 (2021) 165249</a:t>
            </a:r>
            <a:endParaRPr lang="en-GB" sz="105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7212" y="851828"/>
            <a:ext cx="1662245" cy="17398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8527" y="6300709"/>
            <a:ext cx="2079122" cy="5572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t="3118"/>
          <a:stretch/>
        </p:blipFill>
        <p:spPr>
          <a:xfrm>
            <a:off x="57150" y="564313"/>
            <a:ext cx="7473169" cy="237137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/>
          <a:srcRect t="6027"/>
          <a:stretch/>
        </p:blipFill>
        <p:spPr>
          <a:xfrm>
            <a:off x="57150" y="3205424"/>
            <a:ext cx="4313883" cy="311088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0176" y="3155200"/>
            <a:ext cx="4422036" cy="316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9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1" name="Google Shape;1621;p79"/>
          <p:cNvGrpSpPr/>
          <p:nvPr/>
        </p:nvGrpSpPr>
        <p:grpSpPr>
          <a:xfrm>
            <a:off x="86050" y="1384"/>
            <a:ext cx="8994926" cy="481438"/>
            <a:chOff x="86050" y="22688"/>
            <a:chExt cx="8994926" cy="481438"/>
          </a:xfrm>
        </p:grpSpPr>
        <p:pic>
          <p:nvPicPr>
            <p:cNvPr id="1622" name="Google Shape;1622;p79"/>
            <p:cNvPicPr preferRelativeResize="0"/>
            <p:nvPr/>
          </p:nvPicPr>
          <p:blipFill rotWithShape="1">
            <a:blip r:embed="rId3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3" name="Google Shape;1623;p7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24" name="Google Shape;1624;p79"/>
          <p:cNvSpPr txBox="1">
            <a:spLocks noGrp="1"/>
          </p:cNvSpPr>
          <p:nvPr>
            <p:ph type="ctrTitle"/>
          </p:nvPr>
        </p:nvSpPr>
        <p:spPr>
          <a:xfrm>
            <a:off x="0" y="-21304"/>
            <a:ext cx="9144000" cy="5304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91425" rIns="68575" bIns="91425" anchor="b" anchorCtr="0">
            <a:noAutofit/>
          </a:bodyPr>
          <a:lstStyle/>
          <a:p>
            <a:pPr>
              <a:lnSpc>
                <a:spcPct val="90000"/>
              </a:lnSpc>
              <a:buClr>
                <a:schemeClr val="lt1"/>
              </a:buClr>
              <a:buSzPts val="4100"/>
            </a:pPr>
            <a:r>
              <a:rPr lang="en" sz="2400">
                <a:solidFill>
                  <a:schemeClr val="lt1"/>
                </a:solidFill>
              </a:rPr>
              <a:t>Improved Compton imaging algorithms</a:t>
            </a:r>
            <a:endParaRPr sz="2400">
              <a:solidFill>
                <a:schemeClr val="lt1"/>
              </a:solidFill>
            </a:endParaRPr>
          </a:p>
        </p:txBody>
      </p:sp>
      <p:grpSp>
        <p:nvGrpSpPr>
          <p:cNvPr id="1625" name="Google Shape;1625;p79"/>
          <p:cNvGrpSpPr/>
          <p:nvPr/>
        </p:nvGrpSpPr>
        <p:grpSpPr>
          <a:xfrm>
            <a:off x="86050" y="1384"/>
            <a:ext cx="8994926" cy="481438"/>
            <a:chOff x="86050" y="22688"/>
            <a:chExt cx="8994926" cy="481438"/>
          </a:xfrm>
        </p:grpSpPr>
        <p:pic>
          <p:nvPicPr>
            <p:cNvPr id="1626" name="Google Shape;1626;p79"/>
            <p:cNvPicPr preferRelativeResize="0"/>
            <p:nvPr/>
          </p:nvPicPr>
          <p:blipFill rotWithShape="1">
            <a:blip r:embed="rId3">
              <a:alphaModFix/>
            </a:blip>
            <a:srcRect l="5644" t="15350" r="10101" b="12851"/>
            <a:stretch/>
          </p:blipFill>
          <p:spPr>
            <a:xfrm>
              <a:off x="86050" y="22688"/>
              <a:ext cx="860100" cy="4814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27" name="Google Shape;1627;p79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8300205" y="22700"/>
              <a:ext cx="780771" cy="48142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628" name="Google Shape;1628;p7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48961" y="3172895"/>
            <a:ext cx="2266884" cy="2358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9" name="Google Shape;1629;p7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848961" y="1007595"/>
            <a:ext cx="2311280" cy="2404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0" name="Google Shape;1630;p7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85491" y="1050670"/>
            <a:ext cx="2591380" cy="2084035"/>
          </a:xfrm>
          <a:prstGeom prst="rect">
            <a:avLst/>
          </a:prstGeom>
          <a:noFill/>
          <a:ln>
            <a:noFill/>
          </a:ln>
        </p:spPr>
      </p:pic>
      <p:sp>
        <p:nvSpPr>
          <p:cNvPr id="1631" name="Google Shape;1631;p79"/>
          <p:cNvSpPr txBox="1"/>
          <p:nvPr/>
        </p:nvSpPr>
        <p:spPr>
          <a:xfrm>
            <a:off x="359009" y="1253518"/>
            <a:ext cx="3254693" cy="1046410"/>
          </a:xfrm>
          <a:prstGeom prst="rect">
            <a:avLst/>
          </a:prstGeom>
          <a:noFill/>
          <a:ln w="28575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b="1"/>
              <a:t>Back-projection</a:t>
            </a:r>
            <a:r>
              <a:rPr lang="en" b="1" baseline="30000"/>
              <a:t> [1]</a:t>
            </a:r>
            <a:endParaRPr baseline="30000"/>
          </a:p>
          <a:p>
            <a:pPr marL="457200" indent="-317500">
              <a:buSzPts val="1400"/>
              <a:buChar char="-"/>
            </a:pPr>
            <a:r>
              <a:rPr lang="en"/>
              <a:t>Very Fast</a:t>
            </a:r>
            <a:endParaRPr/>
          </a:p>
          <a:p>
            <a:pPr marL="457200" indent="-317500">
              <a:buSzPts val="1400"/>
              <a:buChar char="-"/>
            </a:pPr>
            <a:r>
              <a:rPr lang="en"/>
              <a:t>Poor resolution</a:t>
            </a:r>
            <a:endParaRPr/>
          </a:p>
          <a:p>
            <a:pPr marL="457200" indent="-317500">
              <a:buSzPts val="1400"/>
              <a:buChar char="-"/>
            </a:pPr>
            <a:r>
              <a:rPr lang="en"/>
              <a:t>Poor peak to background</a:t>
            </a:r>
            <a:endParaRPr/>
          </a:p>
        </p:txBody>
      </p:sp>
      <p:pic>
        <p:nvPicPr>
          <p:cNvPr id="1632" name="Google Shape;1632;p7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285490" y="3024668"/>
            <a:ext cx="2692960" cy="24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1633" name="Google Shape;1633;p79"/>
          <p:cNvSpPr/>
          <p:nvPr/>
        </p:nvSpPr>
        <p:spPr>
          <a:xfrm>
            <a:off x="1587959" y="2397593"/>
            <a:ext cx="498357" cy="74081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34" name="Google Shape;1634;p79"/>
          <p:cNvSpPr txBox="1"/>
          <p:nvPr/>
        </p:nvSpPr>
        <p:spPr>
          <a:xfrm>
            <a:off x="228009" y="3184394"/>
            <a:ext cx="3254693" cy="1261854"/>
          </a:xfrm>
          <a:prstGeom prst="rect">
            <a:avLst/>
          </a:prstGeom>
          <a:noFill/>
          <a:ln w="28575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b="1">
                <a:solidFill>
                  <a:schemeClr val="dk1"/>
                </a:solidFill>
              </a:rPr>
              <a:t>Analytical algorithm</a:t>
            </a:r>
            <a:r>
              <a:rPr lang="en" b="1" baseline="30000">
                <a:solidFill>
                  <a:schemeClr val="dk1"/>
                </a:solidFill>
              </a:rPr>
              <a:t>[2]</a:t>
            </a:r>
            <a:endParaRPr b="1" baseline="30000">
              <a:solidFill>
                <a:schemeClr val="dk1"/>
              </a:solidFill>
            </a:endParaRPr>
          </a:p>
          <a:p>
            <a:pPr marL="457200" indent="-317500"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Computational costly</a:t>
            </a:r>
            <a:endParaRPr>
              <a:solidFill>
                <a:schemeClr val="dk1"/>
              </a:solidFill>
            </a:endParaRPr>
          </a:p>
          <a:p>
            <a:pPr marL="457200" indent="-317500"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Improved resolution</a:t>
            </a:r>
            <a:endParaRPr>
              <a:solidFill>
                <a:schemeClr val="dk1"/>
              </a:solidFill>
            </a:endParaRPr>
          </a:p>
          <a:p>
            <a:pPr marL="457200" indent="-317500">
              <a:buClr>
                <a:schemeClr val="dk1"/>
              </a:buClr>
              <a:buSzPts val="1400"/>
              <a:buChar char="-"/>
            </a:pPr>
            <a:r>
              <a:rPr lang="en">
                <a:solidFill>
                  <a:schemeClr val="dk1"/>
                </a:solidFill>
              </a:rPr>
              <a:t>Huge improvement in peak/background</a:t>
            </a:r>
            <a:endParaRPr baseline="30000">
              <a:solidFill>
                <a:schemeClr val="dk1"/>
              </a:solidFill>
            </a:endParaRPr>
          </a:p>
        </p:txBody>
      </p:sp>
      <p:sp>
        <p:nvSpPr>
          <p:cNvPr id="1635" name="Google Shape;1635;p79"/>
          <p:cNvSpPr txBox="1"/>
          <p:nvPr/>
        </p:nvSpPr>
        <p:spPr>
          <a:xfrm>
            <a:off x="4482900" y="461521"/>
            <a:ext cx="45231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b="1">
                <a:solidFill>
                  <a:srgbClr val="0000FF"/>
                </a:solidFill>
              </a:rPr>
              <a:t>Na-22 source, 1274 keV peak, i-TED @ 100 mm  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1636" name="Google Shape;1636;p79"/>
          <p:cNvSpPr txBox="1"/>
          <p:nvPr/>
        </p:nvSpPr>
        <p:spPr>
          <a:xfrm>
            <a:off x="287585" y="4601494"/>
            <a:ext cx="39453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b="1"/>
              <a:t>SOLUTION: </a:t>
            </a:r>
            <a:r>
              <a:rPr lang="en" b="1">
                <a:solidFill>
                  <a:srgbClr val="FF3300"/>
                </a:solidFill>
              </a:rPr>
              <a:t>GPU-BOOSTING </a:t>
            </a:r>
            <a:r>
              <a:rPr lang="en" b="1"/>
              <a:t> </a:t>
            </a:r>
            <a:endParaRPr b="1"/>
          </a:p>
          <a:p>
            <a:r>
              <a:rPr lang="en"/>
              <a:t>Back to computation times similar to  BP </a:t>
            </a:r>
            <a:endParaRPr/>
          </a:p>
          <a:p>
            <a:r>
              <a:rPr lang="en"/>
              <a:t> </a:t>
            </a:r>
            <a:endParaRPr/>
          </a:p>
        </p:txBody>
      </p:sp>
      <p:sp>
        <p:nvSpPr>
          <p:cNvPr id="1637" name="Google Shape;1637;p79"/>
          <p:cNvSpPr txBox="1"/>
          <p:nvPr/>
        </p:nvSpPr>
        <p:spPr>
          <a:xfrm>
            <a:off x="152400" y="6012163"/>
            <a:ext cx="4751196" cy="661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sz="1050" dirty="0">
                <a:solidFill>
                  <a:srgbClr val="0000CC"/>
                </a:solidFill>
              </a:rPr>
              <a:t>[1] Wilderman, S. J., et al. DOI:10.1109/NSSMIC.1998.773871 (1998)</a:t>
            </a:r>
            <a:endParaRPr sz="1050" dirty="0">
              <a:solidFill>
                <a:srgbClr val="0000CC"/>
              </a:solidFill>
            </a:endParaRPr>
          </a:p>
          <a:p>
            <a:pPr>
              <a:buClr>
                <a:schemeClr val="dk1"/>
              </a:buClr>
              <a:buSzPts val="1100"/>
            </a:pPr>
            <a:r>
              <a:rPr lang="en" sz="1050" dirty="0">
                <a:solidFill>
                  <a:srgbClr val="0000CC"/>
                </a:solidFill>
              </a:rPr>
              <a:t>[2] Tomitani et al., DOI: 10.1088/0031-9155/47/12/309 (2002)</a:t>
            </a:r>
            <a:endParaRPr sz="1050" dirty="0">
              <a:solidFill>
                <a:srgbClr val="0000CC"/>
              </a:solidFill>
            </a:endParaRPr>
          </a:p>
          <a:p>
            <a:endParaRPr sz="1000" dirty="0">
              <a:solidFill>
                <a:schemeClr val="dk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93379" y="5858274"/>
            <a:ext cx="2983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ARM(BP) =  11º  </a:t>
            </a:r>
            <a:r>
              <a:rPr lang="es-ES" dirty="0" smtClean="0">
                <a:sym typeface="Wingdings" panose="05000000000000000000" pitchFamily="2" charset="2"/>
              </a:rPr>
              <a:t></a:t>
            </a:r>
            <a:r>
              <a:rPr lang="es-ES" dirty="0" smtClean="0"/>
              <a:t> ARM(AA) = 5º  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113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"/>
            <a:ext cx="9144000" cy="4249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10" name="Google Shape;410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066800" y="833619"/>
            <a:ext cx="4705200" cy="356004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803"/>
              </a:srgbClr>
            </a:outerShdw>
          </a:effectLst>
        </p:spPr>
      </p:pic>
      <p:pic>
        <p:nvPicPr>
          <p:cNvPr id="412" name="Google Shape;412;p2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2961" y="1568829"/>
            <a:ext cx="6167640" cy="4188915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26"/>
          <p:cNvSpPr/>
          <p:nvPr/>
        </p:nvSpPr>
        <p:spPr>
          <a:xfrm>
            <a:off x="7199640" y="808489"/>
            <a:ext cx="1944360" cy="626760"/>
          </a:xfrm>
          <a:prstGeom prst="rect">
            <a:avLst/>
          </a:prstGeom>
          <a:noFill/>
          <a:ln>
            <a:noFill/>
          </a:ln>
          <a:effectLst>
            <a:outerShdw blurRad="157163" dist="19050" dir="5400000" algn="bl" rotWithShape="0">
              <a:srgbClr val="000000">
                <a:alpha val="49803"/>
              </a:srgbClr>
            </a:outerShdw>
          </a:effectLst>
        </p:spPr>
        <p:txBody>
          <a:bodyPr spcFirstLastPara="1" wrap="square" lIns="90000" tIns="91425" rIns="90000" bIns="91425" anchor="ctr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s-ES" sz="3600" b="1" dirty="0" err="1">
                <a:solidFill>
                  <a:srgbClr val="FB8C00"/>
                </a:solidFill>
                <a:latin typeface="Arial"/>
                <a:ea typeface="Arial"/>
                <a:cs typeface="Arial"/>
                <a:sym typeface="Arial"/>
              </a:rPr>
              <a:t>DoI</a:t>
            </a:r>
            <a:endParaRPr sz="3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4" name="Google Shape;414;p26"/>
          <p:cNvSpPr/>
          <p:nvPr/>
        </p:nvSpPr>
        <p:spPr>
          <a:xfrm>
            <a:off x="212961" y="1121869"/>
            <a:ext cx="5836680" cy="445320"/>
          </a:xfrm>
          <a:prstGeom prst="rect">
            <a:avLst/>
          </a:prstGeom>
          <a:solidFill>
            <a:srgbClr val="000000">
              <a:alpha val="31764"/>
            </a:srgbClr>
          </a:solidFill>
          <a:ln>
            <a:noFill/>
          </a:ln>
          <a:effectLst>
            <a:outerShdw blurRad="57150" dist="19050" dir="5400000" algn="bl" rotWithShape="0">
              <a:srgbClr val="F46524">
                <a:alpha val="49803"/>
              </a:srgbClr>
            </a:outerShdw>
          </a:effectLst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reconstructed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DoI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coordinates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central </a:t>
            </a: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scan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position  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Google Shape;415;p26"/>
          <p:cNvSpPr/>
          <p:nvPr/>
        </p:nvSpPr>
        <p:spPr>
          <a:xfrm>
            <a:off x="413311" y="5757743"/>
            <a:ext cx="5938560" cy="445320"/>
          </a:xfrm>
          <a:prstGeom prst="rect">
            <a:avLst/>
          </a:prstGeom>
          <a:solidFill>
            <a:srgbClr val="000000">
              <a:alpha val="31764"/>
            </a:srgbClr>
          </a:solidFill>
          <a:ln>
            <a:noFill/>
          </a:ln>
          <a:effectLst>
            <a:outerShdw blurRad="57150" dist="19050" dir="5400000" algn="bl" rotWithShape="0">
              <a:srgbClr val="F46524">
                <a:alpha val="49803"/>
              </a:srgbClr>
            </a:outerShdw>
          </a:effectLst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reconstructed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DoI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coordinates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peripheral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b="1" dirty="0" err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scan</a:t>
            </a:r>
            <a:r>
              <a:rPr lang="es-ES" sz="14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position  </a:t>
            </a:r>
            <a:endParaRPr sz="1400" dirty="0">
              <a:latin typeface="Arial"/>
              <a:ea typeface="Arial"/>
              <a:cs typeface="Arial"/>
              <a:sym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sz="1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6" name="Google Shape;416;p2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95242" y="1546142"/>
            <a:ext cx="2763399" cy="1898873"/>
          </a:xfrm>
          <a:prstGeom prst="rect">
            <a:avLst/>
          </a:prstGeom>
          <a:noFill/>
          <a:ln>
            <a:noFill/>
          </a:ln>
        </p:spPr>
      </p:pic>
      <p:sp>
        <p:nvSpPr>
          <p:cNvPr id="418" name="Google Shape;418;p26"/>
          <p:cNvSpPr/>
          <p:nvPr/>
        </p:nvSpPr>
        <p:spPr>
          <a:xfrm>
            <a:off x="6454080" y="3578889"/>
            <a:ext cx="2599560" cy="162972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F46524">
                <a:alpha val="49803"/>
              </a:srgbClr>
            </a:outerShdw>
          </a:effectLst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The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measured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values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for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Aw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at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half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maximum</a:t>
            </a:r>
            <a:endParaRPr sz="1400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already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calibrated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1400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are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compared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against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MC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calculated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DoIs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endParaRPr sz="1400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true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or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ideal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simulated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DoI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1400" dirty="0" err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values</a:t>
            </a:r>
            <a:r>
              <a:rPr lang="es-ES" sz="1400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76200" y="24884"/>
            <a:ext cx="9220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  <a:latin typeface="+mj-lt"/>
              </a:rPr>
              <a:t>i-TED: 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intrinsic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position 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resolution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Symbol" panose="05050102010706020507" pitchFamily="18" charset="2"/>
              </a:rPr>
              <a:t>D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r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FWHM / DOI</a:t>
            </a:r>
            <a:endParaRPr lang="es-E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0" y="6532039"/>
            <a:ext cx="4648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V.Babiano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et al, NIM-A 931 (2019)</a:t>
            </a:r>
            <a:endParaRPr lang="en-US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685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"/>
            <a:ext cx="9144000" cy="4249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TextBox 12"/>
          <p:cNvSpPr txBox="1"/>
          <p:nvPr/>
        </p:nvSpPr>
        <p:spPr bwMode="auto">
          <a:xfrm>
            <a:off x="76200" y="24884"/>
            <a:ext cx="9220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  <a:latin typeface="+mj-lt"/>
              </a:rPr>
              <a:t>i-TED: 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intrinsic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position 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resolution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Symbol" panose="05050102010706020507" pitchFamily="18" charset="2"/>
              </a:rPr>
              <a:t>D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r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FWHM / SUMMARY &amp; COMPARISON</a:t>
            </a:r>
            <a:endParaRPr lang="es-E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0" y="6532039"/>
            <a:ext cx="4648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V.Babiano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et al, NIM-A 931 (2019)</a:t>
            </a:r>
            <a:endParaRPr lang="en-US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3" y="530237"/>
            <a:ext cx="5367593" cy="44028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3021" y="5500206"/>
            <a:ext cx="4284589" cy="10318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180" y="5008097"/>
            <a:ext cx="4193840" cy="146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03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 descr="https://www.cancernetwork.com/sites/default/files/1703kushsal2Figure2.png"/>
          <p:cNvSpPr/>
          <p:nvPr/>
        </p:nvSpPr>
        <p:spPr>
          <a:xfrm>
            <a:off x="1230511" y="-114614"/>
            <a:ext cx="171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0" y="-6317"/>
            <a:ext cx="9144000" cy="348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 fontScale="92500" lnSpcReduction="20000"/>
          </a:bodyPr>
          <a:lstStyle/>
          <a:p>
            <a:pPr algn="ctr">
              <a:lnSpc>
                <a:spcPct val="90000"/>
              </a:lnSpc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1012433" y="11895"/>
            <a:ext cx="9679524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PET monitoring, pros &amp; cons                 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303" y="2677963"/>
            <a:ext cx="46140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 smtClean="0">
                <a:solidFill>
                  <a:srgbClr val="FF0000"/>
                </a:solidFill>
              </a:rPr>
              <a:t>Delayed</a:t>
            </a:r>
            <a:r>
              <a:rPr lang="es-ES" sz="1100" dirty="0">
                <a:solidFill>
                  <a:srgbClr val="FF0000"/>
                </a:solidFill>
              </a:rPr>
              <a:t> </a:t>
            </a:r>
            <a:r>
              <a:rPr lang="es-ES" sz="1100" dirty="0" smtClean="0">
                <a:solidFill>
                  <a:srgbClr val="FF0000"/>
                </a:solidFill>
              </a:rPr>
              <a:t>(</a:t>
            </a:r>
            <a:r>
              <a:rPr lang="es-ES" sz="1100" dirty="0" err="1" smtClean="0">
                <a:solidFill>
                  <a:srgbClr val="FF0000"/>
                </a:solidFill>
              </a:rPr>
              <a:t>biological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washout</a:t>
            </a:r>
            <a:r>
              <a:rPr lang="es-ES" sz="1100" dirty="0" smtClean="0">
                <a:solidFill>
                  <a:srgbClr val="FF0000"/>
                </a:solidFill>
              </a:rPr>
              <a:t>, </a:t>
            </a:r>
            <a:r>
              <a:rPr lang="es-ES" sz="1100" dirty="0" err="1" smtClean="0">
                <a:solidFill>
                  <a:srgbClr val="FF0000"/>
                </a:solidFill>
              </a:rPr>
              <a:t>organ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motion</a:t>
            </a:r>
            <a:r>
              <a:rPr lang="es-ES" sz="1100" dirty="0" smtClean="0">
                <a:solidFill>
                  <a:srgbClr val="FF0000"/>
                </a:solidFill>
              </a:rPr>
              <a:t>…)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 smtClean="0">
                <a:solidFill>
                  <a:srgbClr val="FF0000"/>
                </a:solidFill>
              </a:rPr>
              <a:t>Not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directly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coinciding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with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the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Bragg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peak</a:t>
            </a:r>
            <a:endParaRPr lang="es-ES" sz="1100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 smtClean="0">
                <a:solidFill>
                  <a:srgbClr val="FF0000"/>
                </a:solidFill>
              </a:rPr>
              <a:t>Low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counting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statistics</a:t>
            </a:r>
            <a:r>
              <a:rPr lang="es-ES" sz="1100" dirty="0" smtClean="0">
                <a:solidFill>
                  <a:srgbClr val="FF0000"/>
                </a:solidFill>
              </a:rPr>
              <a:t> (10 Bq/ml) </a:t>
            </a:r>
            <a:r>
              <a:rPr lang="es-ES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s-ES" sz="11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Low</a:t>
            </a:r>
            <a:r>
              <a:rPr lang="es-ES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efficiency</a:t>
            </a:r>
            <a:endParaRPr lang="es-ES" sz="1100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>
                <a:solidFill>
                  <a:srgbClr val="00B050"/>
                </a:solidFill>
              </a:rPr>
              <a:t>Sensitive</a:t>
            </a:r>
            <a:r>
              <a:rPr lang="es-ES" sz="1100" dirty="0">
                <a:solidFill>
                  <a:srgbClr val="00B050"/>
                </a:solidFill>
              </a:rPr>
              <a:t> to </a:t>
            </a:r>
            <a:r>
              <a:rPr lang="es-ES" sz="1100" dirty="0" err="1">
                <a:solidFill>
                  <a:srgbClr val="00B050"/>
                </a:solidFill>
              </a:rPr>
              <a:t>tissue</a:t>
            </a:r>
            <a:r>
              <a:rPr lang="es-ES" sz="1100" dirty="0">
                <a:solidFill>
                  <a:srgbClr val="00B050"/>
                </a:solidFill>
              </a:rPr>
              <a:t> </a:t>
            </a:r>
            <a:r>
              <a:rPr lang="es-ES" sz="1100" dirty="0" err="1">
                <a:solidFill>
                  <a:srgbClr val="00B050"/>
                </a:solidFill>
              </a:rPr>
              <a:t>stoichiometry</a:t>
            </a:r>
            <a:r>
              <a:rPr lang="es-ES" sz="1100" dirty="0">
                <a:solidFill>
                  <a:srgbClr val="00B050"/>
                </a:solidFill>
              </a:rPr>
              <a:t> and </a:t>
            </a:r>
            <a:r>
              <a:rPr lang="es-ES" sz="1100" dirty="0" err="1">
                <a:solidFill>
                  <a:srgbClr val="00B050"/>
                </a:solidFill>
              </a:rPr>
              <a:t>mass</a:t>
            </a:r>
            <a:r>
              <a:rPr lang="es-ES" sz="1100" dirty="0">
                <a:solidFill>
                  <a:srgbClr val="00B050"/>
                </a:solidFill>
              </a:rPr>
              <a:t> </a:t>
            </a:r>
            <a:r>
              <a:rPr lang="es-ES" sz="1100" dirty="0" err="1" smtClean="0">
                <a:solidFill>
                  <a:srgbClr val="00B050"/>
                </a:solidFill>
              </a:rPr>
              <a:t>density</a:t>
            </a:r>
            <a:endParaRPr lang="es-ES" sz="1100" dirty="0" smtClean="0">
              <a:solidFill>
                <a:srgbClr val="00B05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>
                <a:solidFill>
                  <a:srgbClr val="00B050"/>
                </a:solidFill>
              </a:rPr>
              <a:t>F</a:t>
            </a:r>
            <a:r>
              <a:rPr lang="es-ES" sz="1100" dirty="0" err="1" smtClean="0">
                <a:solidFill>
                  <a:srgbClr val="00B050"/>
                </a:solidFill>
              </a:rPr>
              <a:t>unctional</a:t>
            </a:r>
            <a:r>
              <a:rPr lang="es-ES" sz="1100" dirty="0" smtClean="0">
                <a:solidFill>
                  <a:srgbClr val="00B050"/>
                </a:solidFill>
              </a:rPr>
              <a:t> </a:t>
            </a:r>
            <a:r>
              <a:rPr lang="es-ES" sz="1100" dirty="0" err="1" smtClean="0">
                <a:solidFill>
                  <a:srgbClr val="00B050"/>
                </a:solidFill>
              </a:rPr>
              <a:t>character</a:t>
            </a:r>
            <a:r>
              <a:rPr lang="es-ES" sz="1100" dirty="0" smtClean="0">
                <a:solidFill>
                  <a:srgbClr val="00B050"/>
                </a:solidFill>
              </a:rPr>
              <a:t>: </a:t>
            </a:r>
            <a:r>
              <a:rPr lang="es-ES" sz="1100" dirty="0" err="1" smtClean="0">
                <a:solidFill>
                  <a:srgbClr val="00B050"/>
                </a:solidFill>
              </a:rPr>
              <a:t>physiological</a:t>
            </a:r>
            <a:r>
              <a:rPr lang="es-ES" sz="1100" dirty="0" smtClean="0">
                <a:solidFill>
                  <a:srgbClr val="00B050"/>
                </a:solidFill>
              </a:rPr>
              <a:t> </a:t>
            </a:r>
            <a:r>
              <a:rPr lang="es-ES" sz="1100" dirty="0" err="1" smtClean="0">
                <a:solidFill>
                  <a:srgbClr val="00B050"/>
                </a:solidFill>
              </a:rPr>
              <a:t>processes</a:t>
            </a:r>
            <a:r>
              <a:rPr lang="es-ES" sz="1100" dirty="0" smtClean="0">
                <a:solidFill>
                  <a:srgbClr val="00B050"/>
                </a:solidFill>
              </a:rPr>
              <a:t> and </a:t>
            </a:r>
            <a:r>
              <a:rPr lang="es-ES" sz="1100" dirty="0" err="1" smtClean="0">
                <a:solidFill>
                  <a:srgbClr val="00B050"/>
                </a:solidFill>
              </a:rPr>
              <a:t>tumour</a:t>
            </a:r>
            <a:r>
              <a:rPr lang="es-ES" sz="1100" dirty="0" smtClean="0">
                <a:solidFill>
                  <a:srgbClr val="00B050"/>
                </a:solidFill>
              </a:rPr>
              <a:t> RF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 smtClean="0">
                <a:solidFill>
                  <a:srgbClr val="00B050"/>
                </a:solidFill>
              </a:rPr>
              <a:t>Excellent</a:t>
            </a:r>
            <a:r>
              <a:rPr lang="es-ES" sz="1100" dirty="0" smtClean="0">
                <a:solidFill>
                  <a:srgbClr val="00B050"/>
                </a:solidFill>
              </a:rPr>
              <a:t> </a:t>
            </a:r>
            <a:r>
              <a:rPr lang="es-ES" sz="1100" dirty="0" err="1" smtClean="0">
                <a:solidFill>
                  <a:srgbClr val="00B050"/>
                </a:solidFill>
              </a:rPr>
              <a:t>sensitivity</a:t>
            </a:r>
            <a:r>
              <a:rPr lang="es-ES" sz="1100" dirty="0" smtClean="0">
                <a:solidFill>
                  <a:srgbClr val="00B050"/>
                </a:solidFill>
              </a:rPr>
              <a:t> (</a:t>
            </a:r>
            <a:r>
              <a:rPr lang="es-ES" sz="1100" b="1" dirty="0" smtClean="0">
                <a:solidFill>
                  <a:srgbClr val="00B050"/>
                </a:solidFill>
              </a:rPr>
              <a:t>1.3 mm, 50ms, 10</a:t>
            </a:r>
            <a:r>
              <a:rPr lang="es-ES" sz="1100" b="1" baseline="30000" dirty="0" smtClean="0">
                <a:solidFill>
                  <a:srgbClr val="00B050"/>
                </a:solidFill>
              </a:rPr>
              <a:t>8</a:t>
            </a:r>
            <a:r>
              <a:rPr lang="es-ES" sz="1100" b="1" dirty="0" smtClean="0">
                <a:solidFill>
                  <a:srgbClr val="00B050"/>
                </a:solidFill>
              </a:rPr>
              <a:t>p</a:t>
            </a:r>
            <a:r>
              <a:rPr lang="es-ES" sz="1100" dirty="0" smtClean="0">
                <a:solidFill>
                  <a:srgbClr val="00B050"/>
                </a:solidFill>
              </a:rPr>
              <a:t>) and </a:t>
            </a:r>
            <a:r>
              <a:rPr lang="es-ES" sz="1100" dirty="0" err="1" smtClean="0">
                <a:solidFill>
                  <a:srgbClr val="00B050"/>
                </a:solidFill>
              </a:rPr>
              <a:t>tomographic</a:t>
            </a:r>
            <a:r>
              <a:rPr lang="es-ES" sz="1100" dirty="0" smtClean="0">
                <a:solidFill>
                  <a:srgbClr val="00B050"/>
                </a:solidFill>
              </a:rPr>
              <a:t> </a:t>
            </a:r>
            <a:r>
              <a:rPr lang="es-ES" sz="1100" dirty="0" err="1" smtClean="0">
                <a:solidFill>
                  <a:srgbClr val="00B050"/>
                </a:solidFill>
              </a:rPr>
              <a:t>functionality</a:t>
            </a:r>
            <a:r>
              <a:rPr lang="es-ES" sz="1100" dirty="0" smtClean="0">
                <a:solidFill>
                  <a:srgbClr val="00B050"/>
                </a:solidFill>
              </a:rPr>
              <a:t> (KVI-</a:t>
            </a:r>
            <a:r>
              <a:rPr lang="es-ES" sz="1100" dirty="0" err="1" smtClean="0">
                <a:solidFill>
                  <a:srgbClr val="00B050"/>
                </a:solidFill>
              </a:rPr>
              <a:t>Group</a:t>
            </a:r>
            <a:r>
              <a:rPr lang="es-ES" sz="1100" dirty="0" smtClean="0">
                <a:solidFill>
                  <a:srgbClr val="00B050"/>
                </a:solidFill>
              </a:rPr>
              <a:t>, Siemens PET </a:t>
            </a:r>
            <a:r>
              <a:rPr lang="es-ES" sz="1100" dirty="0" err="1" smtClean="0">
                <a:solidFill>
                  <a:srgbClr val="00B050"/>
                </a:solidFill>
              </a:rPr>
              <a:t>heads</a:t>
            </a:r>
            <a:r>
              <a:rPr lang="es-ES" sz="1100" dirty="0" smtClean="0">
                <a:solidFill>
                  <a:srgbClr val="00B050"/>
                </a:solidFill>
              </a:rPr>
              <a:t>, </a:t>
            </a:r>
            <a:r>
              <a:rPr lang="es-ES" sz="1100" baseline="30000" dirty="0" smtClean="0">
                <a:solidFill>
                  <a:srgbClr val="00B050"/>
                </a:solidFill>
              </a:rPr>
              <a:t>12</a:t>
            </a:r>
            <a:r>
              <a:rPr lang="es-ES" sz="1100" dirty="0" smtClean="0">
                <a:solidFill>
                  <a:srgbClr val="00B050"/>
                </a:solidFill>
              </a:rPr>
              <a:t>N, </a:t>
            </a:r>
            <a:r>
              <a:rPr lang="es-ES" sz="1100" baseline="30000" dirty="0" smtClean="0">
                <a:solidFill>
                  <a:srgbClr val="00B050"/>
                </a:solidFill>
              </a:rPr>
              <a:t>13</a:t>
            </a:r>
            <a:r>
              <a:rPr lang="es-ES" sz="1100" dirty="0" smtClean="0">
                <a:solidFill>
                  <a:srgbClr val="00B050"/>
                </a:solidFill>
              </a:rPr>
              <a:t>O, b+ 10ms </a:t>
            </a:r>
            <a:r>
              <a:rPr lang="es-ES" sz="1100" dirty="0" err="1" smtClean="0">
                <a:solidFill>
                  <a:srgbClr val="00B050"/>
                </a:solidFill>
              </a:rPr>
              <a:t>Ozoemelam</a:t>
            </a:r>
            <a:r>
              <a:rPr lang="es-ES" sz="1100" dirty="0" smtClean="0">
                <a:solidFill>
                  <a:srgbClr val="00B050"/>
                </a:solidFill>
              </a:rPr>
              <a:t> 2020)</a:t>
            </a:r>
            <a:endParaRPr lang="es-ES" sz="1100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71889" y="2390793"/>
            <a:ext cx="374276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Range</a:t>
            </a:r>
            <a:r>
              <a:rPr lang="es-ES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verification</a:t>
            </a:r>
            <a:r>
              <a:rPr lang="es-ES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via</a:t>
            </a:r>
            <a:r>
              <a:rPr lang="es-ES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PET (</a:t>
            </a:r>
            <a:r>
              <a:rPr lang="es-ES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Llacer</a:t>
            </a:r>
            <a:r>
              <a:rPr lang="es-ES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, 1979)</a:t>
            </a:r>
            <a:endParaRPr lang="en-GB" dirty="0">
              <a:solidFill>
                <a:srgbClr val="0000CC"/>
              </a:solidFill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15091" y="697992"/>
            <a:ext cx="1828182" cy="1623737"/>
            <a:chOff x="3574167" y="618163"/>
            <a:chExt cx="1984260" cy="177031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74167" y="908771"/>
              <a:ext cx="1984260" cy="1479705"/>
            </a:xfrm>
            <a:prstGeom prst="rect">
              <a:avLst/>
            </a:prstGeom>
          </p:spPr>
        </p:pic>
        <p:cxnSp>
          <p:nvCxnSpPr>
            <p:cNvPr id="43" name="Straight Arrow Connector 42"/>
            <p:cNvCxnSpPr/>
            <p:nvPr/>
          </p:nvCxnSpPr>
          <p:spPr>
            <a:xfrm flipH="1" flipV="1">
              <a:off x="4848651" y="618163"/>
              <a:ext cx="214199" cy="349933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5160650" y="618163"/>
              <a:ext cx="286844" cy="36530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2078150" y="572283"/>
            <a:ext cx="2321599" cy="1932458"/>
            <a:chOff x="5781842" y="571960"/>
            <a:chExt cx="3630607" cy="2974672"/>
          </a:xfrm>
        </p:grpSpPr>
        <p:grpSp>
          <p:nvGrpSpPr>
            <p:cNvPr id="15" name="Group 14"/>
            <p:cNvGrpSpPr/>
            <p:nvPr/>
          </p:nvGrpSpPr>
          <p:grpSpPr>
            <a:xfrm>
              <a:off x="5873345" y="571960"/>
              <a:ext cx="3539104" cy="2974672"/>
              <a:chOff x="5776871" y="554911"/>
              <a:chExt cx="3539104" cy="2974672"/>
            </a:xfrm>
          </p:grpSpPr>
          <p:pic>
            <p:nvPicPr>
              <p:cNvPr id="27650" name="Picture 2" descr="Enghardt_fig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76871" y="554911"/>
                <a:ext cx="2750438" cy="29429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6015267" y="3103193"/>
                <a:ext cx="3300708" cy="426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200" b="1" dirty="0" smtClean="0">
                    <a:solidFill>
                      <a:schemeClr val="bg1"/>
                    </a:solidFill>
                  </a:rPr>
                  <a:t>GSI, </a:t>
                </a:r>
                <a:r>
                  <a:rPr lang="es-ES" sz="1200" b="1" dirty="0" err="1" smtClean="0">
                    <a:solidFill>
                      <a:schemeClr val="bg1"/>
                    </a:solidFill>
                  </a:rPr>
                  <a:t>Enghardt</a:t>
                </a:r>
                <a:r>
                  <a:rPr lang="es-ES" sz="1200" b="1" dirty="0" smtClean="0">
                    <a:solidFill>
                      <a:schemeClr val="bg1"/>
                    </a:solidFill>
                  </a:rPr>
                  <a:t> (2020)</a:t>
                </a:r>
                <a:endParaRPr lang="es-ES" sz="12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781842" y="1118723"/>
              <a:ext cx="3019085" cy="1324897"/>
              <a:chOff x="5781842" y="1118723"/>
              <a:chExt cx="3019085" cy="1324897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781842" y="1223076"/>
                <a:ext cx="2748038" cy="1220544"/>
                <a:chOff x="5781842" y="1223076"/>
                <a:chExt cx="2748038" cy="1220544"/>
              </a:xfrm>
            </p:grpSpPr>
            <p:cxnSp>
              <p:nvCxnSpPr>
                <p:cNvPr id="4" name="Straight Arrow Connector 3"/>
                <p:cNvCxnSpPr/>
                <p:nvPr/>
              </p:nvCxnSpPr>
              <p:spPr>
                <a:xfrm>
                  <a:off x="6960475" y="1772792"/>
                  <a:ext cx="472966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Arrow Connector 5"/>
                <p:cNvCxnSpPr/>
                <p:nvPr/>
              </p:nvCxnSpPr>
              <p:spPr>
                <a:xfrm flipV="1">
                  <a:off x="7614379" y="1223076"/>
                  <a:ext cx="70945" cy="425813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 flipH="1">
                  <a:off x="7433466" y="1867408"/>
                  <a:ext cx="116928" cy="463817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TextBox 7"/>
                <p:cNvSpPr txBox="1"/>
                <p:nvPr/>
              </p:nvSpPr>
              <p:spPr>
                <a:xfrm>
                  <a:off x="5781842" y="1488353"/>
                  <a:ext cx="1292466" cy="4263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200" b="1" dirty="0" smtClean="0">
                      <a:solidFill>
                        <a:srgbClr val="FF0000"/>
                      </a:solidFill>
                    </a:rPr>
                    <a:t>p-</a:t>
                  </a:r>
                  <a:r>
                    <a:rPr lang="es-ES" sz="1200" b="1" dirty="0" err="1" smtClean="0">
                      <a:solidFill>
                        <a:srgbClr val="FF0000"/>
                      </a:solidFill>
                    </a:rPr>
                    <a:t>beam</a:t>
                  </a:r>
                  <a:endParaRPr lang="es-ES" sz="12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7267167" y="2166621"/>
                  <a:ext cx="126271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200" b="1" dirty="0" smtClean="0">
                      <a:solidFill>
                        <a:srgbClr val="00B050"/>
                      </a:solidFill>
                    </a:rPr>
                    <a:t>511 </a:t>
                  </a:r>
                  <a:r>
                    <a:rPr lang="es-ES" sz="1200" b="1" dirty="0" err="1" smtClean="0">
                      <a:solidFill>
                        <a:srgbClr val="00B050"/>
                      </a:solidFill>
                    </a:rPr>
                    <a:t>keV</a:t>
                  </a:r>
                  <a:endParaRPr lang="es-ES" sz="1200" b="1" dirty="0">
                    <a:solidFill>
                      <a:srgbClr val="00B050"/>
                    </a:solidFill>
                  </a:endParaRPr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>
                <a:off x="7538214" y="1118723"/>
                <a:ext cx="126271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200" b="1" dirty="0" smtClean="0">
                    <a:solidFill>
                      <a:srgbClr val="00B050"/>
                    </a:solidFill>
                  </a:rPr>
                  <a:t>511 </a:t>
                </a:r>
                <a:r>
                  <a:rPr lang="es-ES" sz="1200" b="1" dirty="0" err="1" smtClean="0">
                    <a:solidFill>
                      <a:srgbClr val="00B050"/>
                    </a:solidFill>
                  </a:rPr>
                  <a:t>keV</a:t>
                </a:r>
                <a:endParaRPr lang="es-ES" sz="1200" b="1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5" name="Rectangle 4"/>
          <p:cNvSpPr/>
          <p:nvPr/>
        </p:nvSpPr>
        <p:spPr>
          <a:xfrm>
            <a:off x="20304" y="358095"/>
            <a:ext cx="4578406" cy="6358015"/>
          </a:xfrm>
          <a:prstGeom prst="rect">
            <a:avLst/>
          </a:prstGeom>
          <a:noFill/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Google Shape;102;p15"/>
          <p:cNvSpPr txBox="1"/>
          <p:nvPr/>
        </p:nvSpPr>
        <p:spPr>
          <a:xfrm>
            <a:off x="5095513" y="6035"/>
            <a:ext cx="5068621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Prompt-Gamma Imaging, pros &amp;cons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07855" y="576228"/>
            <a:ext cx="460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g</a:t>
            </a:r>
            <a:endParaRPr lang="es-ES" b="1" dirty="0">
              <a:solidFill>
                <a:srgbClr val="00B050"/>
              </a:solidFill>
              <a:latin typeface="Symbol" panose="05050102010706020507" pitchFamily="18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03621" y="578075"/>
            <a:ext cx="460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g</a:t>
            </a:r>
            <a:endParaRPr lang="es-ES" b="1" dirty="0">
              <a:solidFill>
                <a:srgbClr val="00B050"/>
              </a:solidFill>
              <a:latin typeface="Symbol" panose="05050102010706020507" pitchFamily="18" charset="2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598709" y="358095"/>
            <a:ext cx="4545291" cy="6358015"/>
            <a:chOff x="4598709" y="358095"/>
            <a:chExt cx="4545291" cy="6358015"/>
          </a:xfrm>
        </p:grpSpPr>
        <p:grpSp>
          <p:nvGrpSpPr>
            <p:cNvPr id="17" name="Group 16"/>
            <p:cNvGrpSpPr/>
            <p:nvPr/>
          </p:nvGrpSpPr>
          <p:grpSpPr>
            <a:xfrm>
              <a:off x="4598709" y="358095"/>
              <a:ext cx="4545291" cy="6358015"/>
              <a:chOff x="4598709" y="358095"/>
              <a:chExt cx="4545291" cy="6358015"/>
            </a:xfrm>
          </p:grpSpPr>
          <p:pic>
            <p:nvPicPr>
              <p:cNvPr id="59" name="Picture 5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868" r="5397"/>
              <a:stretch/>
            </p:blipFill>
            <p:spPr>
              <a:xfrm>
                <a:off x="6412696" y="1001907"/>
                <a:ext cx="2553358" cy="1539968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5095513" y="1558531"/>
                <a:ext cx="5091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>
                    <a:solidFill>
                      <a:srgbClr val="92D050"/>
                    </a:solidFill>
                    <a:latin typeface="Symbol" panose="05050102010706020507" pitchFamily="18" charset="2"/>
                  </a:rPr>
                  <a:t>t</a:t>
                </a:r>
                <a:endParaRPr lang="es-ES" dirty="0">
                  <a:solidFill>
                    <a:srgbClr val="92D050"/>
                  </a:solidFill>
                  <a:latin typeface="Symbol" panose="05050102010706020507" pitchFamily="18" charset="2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4598709" y="358095"/>
                <a:ext cx="4545291" cy="6358015"/>
              </a:xfrm>
              <a:prstGeom prst="rect">
                <a:avLst/>
              </a:prstGeom>
              <a:noFill/>
              <a:ln w="57150">
                <a:solidFill>
                  <a:srgbClr val="0000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4662347" y="661307"/>
                <a:ext cx="2379583" cy="1293622"/>
                <a:chOff x="4662348" y="661307"/>
                <a:chExt cx="2055452" cy="1060391"/>
              </a:xfrm>
            </p:grpSpPr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 rotWithShape="1">
                <a:blip r:embed="rId3"/>
                <a:srcRect b="57001"/>
                <a:stretch/>
              </p:blipFill>
              <p:spPr>
                <a:xfrm>
                  <a:off x="4662348" y="1085448"/>
                  <a:ext cx="1984260" cy="636250"/>
                </a:xfrm>
                <a:prstGeom prst="rect">
                  <a:avLst/>
                </a:prstGeom>
              </p:spPr>
            </p:pic>
            <p:cxnSp>
              <p:nvCxnSpPr>
                <p:cNvPr id="56" name="Straight Arrow Connector 55"/>
                <p:cNvCxnSpPr/>
                <p:nvPr/>
              </p:nvCxnSpPr>
              <p:spPr>
                <a:xfrm flipH="1" flipV="1">
                  <a:off x="5936832" y="794839"/>
                  <a:ext cx="214199" cy="349933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Arrow Connector 56"/>
                <p:cNvCxnSpPr/>
                <p:nvPr/>
              </p:nvCxnSpPr>
              <p:spPr>
                <a:xfrm flipV="1">
                  <a:off x="6248831" y="794839"/>
                  <a:ext cx="286844" cy="365308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Rectangle 57"/>
                <p:cNvSpPr/>
                <p:nvPr/>
              </p:nvSpPr>
              <p:spPr>
                <a:xfrm rot="2285301">
                  <a:off x="6473467" y="661307"/>
                  <a:ext cx="244333" cy="117346"/>
                </a:xfrm>
                <a:prstGeom prst="rect">
                  <a:avLst/>
                </a:prstGeom>
                <a:ln w="63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60" name="TextBox 59"/>
              <p:cNvSpPr txBox="1"/>
              <p:nvPr/>
            </p:nvSpPr>
            <p:spPr bwMode="auto">
              <a:xfrm>
                <a:off x="4713182" y="2684423"/>
                <a:ext cx="425287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214313" indent="-214313">
                  <a:buFont typeface="Wingdings" panose="05000000000000000000" pitchFamily="2" charset="2"/>
                  <a:buChar char="à"/>
                </a:pP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Range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 </a:t>
                </a: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verification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 </a:t>
                </a: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via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 </a:t>
                </a: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Prompt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 Gamma </a:t>
                </a: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Imaging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 (</a:t>
                </a: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Stichelbault&amp;Jongen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, 2003)</a:t>
                </a:r>
                <a:endParaRPr lang="en-GB" dirty="0">
                  <a:solidFill>
                    <a:srgbClr val="0000CC"/>
                  </a:solidFill>
                  <a:latin typeface="+mn-lt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713182" y="3282605"/>
                <a:ext cx="4374857" cy="2377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100" dirty="0" err="1" smtClean="0">
                    <a:solidFill>
                      <a:srgbClr val="0000CC"/>
                    </a:solidFill>
                  </a:rPr>
                  <a:t>Most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0000CC"/>
                    </a:solidFill>
                  </a:rPr>
                  <a:t>advanced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0000CC"/>
                    </a:solidFill>
                  </a:rPr>
                  <a:t>electronic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 (</a:t>
                </a:r>
                <a:r>
                  <a:rPr lang="es-ES" sz="1100" dirty="0" err="1" smtClean="0">
                    <a:solidFill>
                      <a:srgbClr val="0000CC"/>
                    </a:solidFill>
                  </a:rPr>
                  <a:t>Compton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) </a:t>
                </a:r>
                <a:r>
                  <a:rPr lang="es-ES" sz="1100" dirty="0" err="1" smtClean="0">
                    <a:solidFill>
                      <a:srgbClr val="0000CC"/>
                    </a:solidFill>
                  </a:rPr>
                  <a:t>imagers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: Kabuki, 2009; Richard</a:t>
                </a:r>
                <a:r>
                  <a:rPr lang="es-ES" sz="1100" dirty="0">
                    <a:solidFill>
                      <a:srgbClr val="0000CC"/>
                    </a:solidFill>
                  </a:rPr>
                  <a:t>, 2012; 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Peterson, 2010;</a:t>
                </a:r>
                <a:r>
                  <a:rPr lang="es-ES" sz="1100" dirty="0">
                    <a:solidFill>
                      <a:srgbClr val="0000CC"/>
                    </a:solidFill>
                  </a:rPr>
                  <a:t> </a:t>
                </a:r>
                <a:r>
                  <a:rPr lang="es-ES" sz="1100" dirty="0" err="1">
                    <a:solidFill>
                      <a:srgbClr val="0000CC"/>
                    </a:solidFill>
                  </a:rPr>
                  <a:t>Kormoll</a:t>
                </a:r>
                <a:r>
                  <a:rPr lang="es-ES" sz="1100" dirty="0">
                    <a:solidFill>
                      <a:srgbClr val="0000CC"/>
                    </a:solidFill>
                  </a:rPr>
                  <a:t>, 2011;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 Llosa, 2013; </a:t>
                </a:r>
                <a:r>
                  <a:rPr lang="es-ES" sz="1100" dirty="0" err="1" smtClean="0">
                    <a:solidFill>
                      <a:srgbClr val="0000CC"/>
                    </a:solidFill>
                  </a:rPr>
                  <a:t>etc</a:t>
                </a:r>
                <a:endParaRPr lang="es-ES" sz="1100" dirty="0" smtClean="0">
                  <a:solidFill>
                    <a:srgbClr val="0000CC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100" dirty="0" smtClean="0">
                    <a:solidFill>
                      <a:srgbClr val="00B050"/>
                    </a:solidFill>
                  </a:rPr>
                  <a:t>High g-</a:t>
                </a:r>
                <a:r>
                  <a:rPr lang="es-ES" sz="1100" dirty="0" err="1" smtClean="0">
                    <a:solidFill>
                      <a:srgbClr val="00B050"/>
                    </a:solidFill>
                  </a:rPr>
                  <a:t>ray</a:t>
                </a:r>
                <a:r>
                  <a:rPr lang="es-ES" sz="1100" dirty="0" smtClean="0">
                    <a:solidFill>
                      <a:srgbClr val="00B05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00B050"/>
                    </a:solidFill>
                  </a:rPr>
                  <a:t>yield</a:t>
                </a:r>
                <a:r>
                  <a:rPr lang="es-ES" sz="1100" dirty="0" smtClean="0">
                    <a:solidFill>
                      <a:srgbClr val="00B050"/>
                    </a:solidFill>
                  </a:rPr>
                  <a:t> at </a:t>
                </a:r>
                <a:r>
                  <a:rPr lang="es-ES" sz="1100" dirty="0" err="1" smtClean="0">
                    <a:solidFill>
                      <a:srgbClr val="00B050"/>
                    </a:solidFill>
                  </a:rPr>
                  <a:t>the</a:t>
                </a:r>
                <a:r>
                  <a:rPr lang="es-ES" sz="1100" dirty="0" smtClean="0">
                    <a:solidFill>
                      <a:srgbClr val="00B05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00B050"/>
                    </a:solidFill>
                  </a:rPr>
                  <a:t>Bragg</a:t>
                </a:r>
                <a:r>
                  <a:rPr lang="es-ES" sz="1100" dirty="0" smtClean="0">
                    <a:solidFill>
                      <a:srgbClr val="00B05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00B050"/>
                    </a:solidFill>
                  </a:rPr>
                  <a:t>peak</a:t>
                </a:r>
                <a:r>
                  <a:rPr lang="es-ES" sz="1100" dirty="0" err="1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reliable</a:t>
                </a:r>
                <a:r>
                  <a:rPr lang="es-ES" sz="11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ES" sz="1100" dirty="0" err="1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signature</a:t>
                </a:r>
                <a:r>
                  <a:rPr lang="es-ES" sz="11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of </a:t>
                </a:r>
                <a:r>
                  <a:rPr lang="es-ES" sz="1100" dirty="0" err="1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the</a:t>
                </a:r>
                <a:r>
                  <a:rPr lang="es-ES" sz="11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ion-</a:t>
                </a:r>
                <a:r>
                  <a:rPr lang="es-ES" sz="1100" dirty="0" err="1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range</a:t>
                </a:r>
                <a:endParaRPr lang="es-ES" sz="1100" dirty="0" smtClean="0">
                  <a:solidFill>
                    <a:srgbClr val="00B050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100" dirty="0" err="1" smtClean="0">
                    <a:solidFill>
                      <a:srgbClr val="FF0000"/>
                    </a:solidFill>
                  </a:rPr>
                  <a:t>Limited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intrinsic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imaging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resolution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vs. PET </a:t>
                </a:r>
                <a:r>
                  <a:rPr lang="es-ES" sz="11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s-ES" sz="1100" dirty="0" err="1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Still</a:t>
                </a:r>
                <a:r>
                  <a:rPr lang="es-ES" sz="11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few</a:t>
                </a:r>
                <a:r>
                  <a:rPr lang="es-ES" sz="11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mm </a:t>
                </a:r>
                <a:r>
                  <a:rPr lang="es-ES" sz="1100" dirty="0" err="1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range-shift</a:t>
                </a:r>
                <a:r>
                  <a:rPr lang="es-ES" sz="1100" dirty="0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  <a:sym typeface="Wingdings" panose="05000000000000000000" pitchFamily="2" charset="2"/>
                  </a:rPr>
                  <a:t>feasible</a:t>
                </a:r>
                <a:endParaRPr lang="es-ES" sz="1100" dirty="0" smtClean="0">
                  <a:solidFill>
                    <a:srgbClr val="FF0000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100" dirty="0" err="1" smtClean="0">
                    <a:solidFill>
                      <a:srgbClr val="FF0000"/>
                    </a:solidFill>
                  </a:rPr>
                  <a:t>Low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efficiency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(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particularly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for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more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than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two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detection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planes)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100" dirty="0" err="1" smtClean="0">
                    <a:solidFill>
                      <a:srgbClr val="FF0000"/>
                    </a:solidFill>
                  </a:rPr>
                  <a:t>Large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neutron-induced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backgrounds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(in-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beam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s-ES" sz="1100" dirty="0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6185192" y="753507"/>
              <a:ext cx="460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rgbClr val="00B050"/>
                  </a:solidFill>
                  <a:latin typeface="Symbol" panose="05050102010706020507" pitchFamily="18" charset="2"/>
                </a:rPr>
                <a:t>g</a:t>
              </a:r>
              <a:endParaRPr lang="es-ES" b="1" dirty="0">
                <a:solidFill>
                  <a:srgbClr val="00B05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698990" y="825446"/>
              <a:ext cx="460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rgbClr val="00B050"/>
                  </a:solidFill>
                  <a:latin typeface="Symbol" panose="05050102010706020507" pitchFamily="18" charset="2"/>
                </a:rPr>
                <a:t>g</a:t>
              </a:r>
              <a:endParaRPr lang="es-ES" b="1" dirty="0">
                <a:solidFill>
                  <a:srgbClr val="00B050"/>
                </a:solidFill>
                <a:latin typeface="Symbol" panose="05050102010706020507" pitchFamily="18" charset="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9536" y="4792331"/>
            <a:ext cx="2490952" cy="1484427"/>
            <a:chOff x="39536" y="4792331"/>
            <a:chExt cx="2490952" cy="1484427"/>
          </a:xfrm>
        </p:grpSpPr>
        <p:pic>
          <p:nvPicPr>
            <p:cNvPr id="50" name="Picture 4" descr="Enghardt_fig.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119" y="5095843"/>
              <a:ext cx="1628848" cy="118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TextBox 50"/>
            <p:cNvSpPr txBox="1"/>
            <p:nvPr/>
          </p:nvSpPr>
          <p:spPr>
            <a:xfrm>
              <a:off x="39536" y="4792331"/>
              <a:ext cx="24909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 err="1" smtClean="0">
                  <a:solidFill>
                    <a:srgbClr val="0000CC"/>
                  </a:solidFill>
                </a:rPr>
                <a:t>Dresden</a:t>
              </a:r>
              <a:r>
                <a:rPr lang="es-ES" sz="1000" dirty="0" smtClean="0">
                  <a:solidFill>
                    <a:srgbClr val="0000CC"/>
                  </a:solidFill>
                </a:rPr>
                <a:t>, </a:t>
              </a:r>
              <a:r>
                <a:rPr lang="es-ES" sz="1000" dirty="0" err="1" smtClean="0">
                  <a:solidFill>
                    <a:srgbClr val="0000CC"/>
                  </a:solidFill>
                </a:rPr>
                <a:t>Enghardt</a:t>
              </a:r>
              <a:r>
                <a:rPr lang="es-ES" sz="1000" dirty="0" smtClean="0">
                  <a:solidFill>
                    <a:srgbClr val="0000CC"/>
                  </a:solidFill>
                </a:rPr>
                <a:t> (2020)</a:t>
              </a:r>
              <a:endParaRPr lang="es-ES" sz="1000" dirty="0">
                <a:solidFill>
                  <a:srgbClr val="0000CC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122260" y="4818033"/>
            <a:ext cx="2277488" cy="116955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Prev</a:t>
            </a:r>
            <a:r>
              <a:rPr lang="es-ES" dirty="0" smtClean="0"/>
              <a:t>. </a:t>
            </a:r>
            <a:r>
              <a:rPr lang="es-ES" dirty="0" err="1" smtClean="0"/>
              <a:t>Talks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: Laura </a:t>
            </a:r>
            <a:r>
              <a:rPr lang="es-ES" dirty="0" smtClean="0"/>
              <a:t>Moliner (I3M), Antoni </a:t>
            </a:r>
            <a:r>
              <a:rPr lang="es-ES" dirty="0" err="1" smtClean="0"/>
              <a:t>Rucinski</a:t>
            </a:r>
            <a:r>
              <a:rPr lang="es-ES" dirty="0" smtClean="0"/>
              <a:t> (CCB</a:t>
            </a:r>
            <a:r>
              <a:rPr lang="es-ES" dirty="0" smtClean="0"/>
              <a:t>), </a:t>
            </a:r>
            <a:r>
              <a:rPr lang="es-ES" dirty="0" smtClean="0"/>
              <a:t>A. Espinosa, C. Guerrero (</a:t>
            </a:r>
            <a:r>
              <a:rPr lang="es-ES" dirty="0" err="1" smtClean="0"/>
              <a:t>USe</a:t>
            </a:r>
            <a:r>
              <a:rPr lang="es-ES" dirty="0" smtClean="0"/>
              <a:t>)</a:t>
            </a:r>
            <a:endParaRPr lang="es-ES" dirty="0"/>
          </a:p>
        </p:txBody>
      </p:sp>
      <p:sp>
        <p:nvSpPr>
          <p:cNvPr id="52" name="TextBox 51"/>
          <p:cNvSpPr txBox="1"/>
          <p:nvPr/>
        </p:nvSpPr>
        <p:spPr>
          <a:xfrm>
            <a:off x="6010490" y="5608933"/>
            <a:ext cx="2234181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Prev</a:t>
            </a:r>
            <a:r>
              <a:rPr lang="es-ES" dirty="0" smtClean="0"/>
              <a:t>. </a:t>
            </a:r>
            <a:r>
              <a:rPr lang="es-ES" dirty="0" err="1" smtClean="0"/>
              <a:t>Talks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G. </a:t>
            </a:r>
            <a:r>
              <a:rPr lang="es-ES" dirty="0" err="1" smtClean="0"/>
              <a:t>Llosà</a:t>
            </a:r>
            <a:r>
              <a:rPr lang="es-ES" dirty="0" smtClean="0"/>
              <a:t> (IFIC), P. Crespo (LIP)</a:t>
            </a:r>
            <a:endParaRPr lang="es-ES" dirty="0"/>
          </a:p>
        </p:txBody>
      </p:sp>
      <p:sp>
        <p:nvSpPr>
          <p:cNvPr id="23" name="Oval 22"/>
          <p:cNvSpPr/>
          <p:nvPr/>
        </p:nvSpPr>
        <p:spPr>
          <a:xfrm>
            <a:off x="226031" y="1413855"/>
            <a:ext cx="1176080" cy="9078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Oval 61"/>
          <p:cNvSpPr/>
          <p:nvPr/>
        </p:nvSpPr>
        <p:spPr>
          <a:xfrm>
            <a:off x="6251578" y="518144"/>
            <a:ext cx="1176080" cy="9078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012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798" y="2819400"/>
            <a:ext cx="2731867" cy="260792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48" name="Rectangle 47"/>
          <p:cNvSpPr/>
          <p:nvPr/>
        </p:nvSpPr>
        <p:spPr>
          <a:xfrm>
            <a:off x="0" y="-41921"/>
            <a:ext cx="9144000" cy="60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9572" y="3228402"/>
            <a:ext cx="2172455" cy="1641556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13414" y="687851"/>
            <a:ext cx="3718203" cy="248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-12368" y="2"/>
            <a:ext cx="9144000" cy="601663"/>
          </a:xfrm>
          <a:noFill/>
        </p:spPr>
        <p:txBody>
          <a:bodyPr/>
          <a:lstStyle/>
          <a:p>
            <a:r>
              <a:rPr lang="es-ES" sz="1800" dirty="0">
                <a:solidFill>
                  <a:schemeClr val="bg1"/>
                </a:solidFill>
              </a:rPr>
              <a:t>HYMNS: High </a:t>
            </a:r>
            <a:r>
              <a:rPr lang="es-ES" sz="1800" dirty="0" err="1">
                <a:solidFill>
                  <a:schemeClr val="bg1"/>
                </a:solidFill>
              </a:rPr>
              <a:t>sensitivitY</a:t>
            </a:r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err="1">
                <a:solidFill>
                  <a:schemeClr val="bg1"/>
                </a:solidFill>
              </a:rPr>
              <a:t>Measurements</a:t>
            </a:r>
            <a:r>
              <a:rPr lang="es-ES" sz="1800" dirty="0">
                <a:solidFill>
                  <a:schemeClr val="bg1"/>
                </a:solidFill>
              </a:rPr>
              <a:t> of </a:t>
            </a:r>
            <a:r>
              <a:rPr lang="es-ES" sz="1800" dirty="0" err="1">
                <a:solidFill>
                  <a:schemeClr val="bg1"/>
                </a:solidFill>
              </a:rPr>
              <a:t>key</a:t>
            </a:r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err="1">
                <a:solidFill>
                  <a:schemeClr val="bg1"/>
                </a:solidFill>
              </a:rPr>
              <a:t>stellar</a:t>
            </a:r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err="1">
                <a:solidFill>
                  <a:schemeClr val="bg1"/>
                </a:solidFill>
              </a:rPr>
              <a:t>Nucleo-Synthesis</a:t>
            </a:r>
            <a:r>
              <a:rPr lang="es-ES" sz="1800" dirty="0">
                <a:solidFill>
                  <a:schemeClr val="bg1"/>
                </a:solidFill>
              </a:rPr>
              <a:t> </a:t>
            </a:r>
            <a:r>
              <a:rPr lang="es-ES" sz="1800" dirty="0" err="1">
                <a:solidFill>
                  <a:schemeClr val="bg1"/>
                </a:solidFill>
              </a:rPr>
              <a:t>reactions</a:t>
            </a:r>
            <a:endParaRPr lang="es-ES" sz="1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41505" y="2264386"/>
            <a:ext cx="34163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buFont typeface="Wingdings"/>
              <a:buChar char="à"/>
            </a:pPr>
            <a:r>
              <a:rPr lang="es-ES" sz="1400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Full </a:t>
            </a:r>
            <a:r>
              <a:rPr lang="es-ES" sz="1400" baseline="30000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 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i-TED = 4S+4A= 500 cm</a:t>
            </a:r>
            <a:r>
              <a:rPr lang="es-ES" sz="1400" baseline="30000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2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  <a:sym typeface="Wingdings" pitchFamily="2" charset="2"/>
              </a:rPr>
              <a:t> </a:t>
            </a:r>
            <a:endParaRPr lang="es-ES" sz="1400" baseline="30000" dirty="0">
              <a:solidFill>
                <a:schemeClr val="accent2">
                  <a:lumMod val="75000"/>
                </a:schemeClr>
              </a:solidFill>
              <a:sym typeface="Wingdings" pitchFamily="2" charset="2"/>
            </a:endParaRPr>
          </a:p>
        </p:txBody>
      </p:sp>
      <p:sp>
        <p:nvSpPr>
          <p:cNvPr id="14" name="TextBox 13"/>
          <p:cNvSpPr txBox="1"/>
          <p:nvPr/>
        </p:nvSpPr>
        <p:spPr bwMode="auto">
          <a:xfrm>
            <a:off x="107494" y="2792480"/>
            <a:ext cx="20345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</a:rPr>
              <a:t>Readout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</a:rPr>
              <a:t>: 1280 </a:t>
            </a:r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</a:rPr>
              <a:t>channels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</a:rPr>
              <a:t> (!)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302773" y="916049"/>
            <a:ext cx="4242053" cy="1725083"/>
            <a:chOff x="5939057" y="886978"/>
            <a:chExt cx="4242053" cy="172508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0000000-0000-0000-0000-000000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7860716" y="886978"/>
              <a:ext cx="2320394" cy="172508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</p:pic>
        <p:sp>
          <p:nvSpPr>
            <p:cNvPr id="6" name="Rectangle 5"/>
            <p:cNvSpPr/>
            <p:nvPr/>
          </p:nvSpPr>
          <p:spPr>
            <a:xfrm>
              <a:off x="5939057" y="1236701"/>
              <a:ext cx="1299944" cy="116591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>
              <a:stCxn id="16" idx="1"/>
            </p:cNvCxnSpPr>
            <p:nvPr/>
          </p:nvCxnSpPr>
          <p:spPr>
            <a:xfrm flipH="1">
              <a:off x="7250768" y="1749520"/>
              <a:ext cx="609948" cy="16767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6729" y="4152433"/>
            <a:ext cx="768925" cy="7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 bwMode="auto">
          <a:xfrm>
            <a:off x="46981" y="5005107"/>
            <a:ext cx="40475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</a:rPr>
              <a:t>PETsys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</a:rPr>
              <a:t>Electronics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</a:rPr>
              <a:t> S.A. (</a:t>
            </a:r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</a:rPr>
              <a:t>Customized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6072575" y="601663"/>
            <a:ext cx="20280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i-TED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Demonstrator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35" y="3105870"/>
            <a:ext cx="1130100" cy="925625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 bwMode="auto">
          <a:xfrm>
            <a:off x="58011" y="5275616"/>
            <a:ext cx="35639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R.Bugalho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et al., JINST_079P_0918</a:t>
            </a:r>
            <a:endParaRPr lang="en-US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01224" y="2819401"/>
            <a:ext cx="3229813" cy="276858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2" descr="Image result for ERC Consolidator logo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12368" y="601436"/>
            <a:ext cx="1524000" cy="834887"/>
          </a:xfrm>
          <a:prstGeom prst="rect">
            <a:avLst/>
          </a:prstGeom>
          <a:noFill/>
        </p:spPr>
      </p:pic>
      <p:grpSp>
        <p:nvGrpSpPr>
          <p:cNvPr id="27" name="Group 26"/>
          <p:cNvGrpSpPr/>
          <p:nvPr/>
        </p:nvGrpSpPr>
        <p:grpSpPr>
          <a:xfrm>
            <a:off x="3385277" y="3110798"/>
            <a:ext cx="2441694" cy="2164816"/>
            <a:chOff x="3404993" y="3428999"/>
            <a:chExt cx="2441694" cy="2164815"/>
          </a:xfrm>
        </p:grpSpPr>
        <p:grpSp>
          <p:nvGrpSpPr>
            <p:cNvPr id="29" name="Group 28"/>
            <p:cNvGrpSpPr/>
            <p:nvPr/>
          </p:nvGrpSpPr>
          <p:grpSpPr>
            <a:xfrm>
              <a:off x="3574528" y="3860154"/>
              <a:ext cx="2028186" cy="1733660"/>
              <a:chOff x="38429" y="2978916"/>
              <a:chExt cx="2028186" cy="1733660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38429" y="2978916"/>
                <a:ext cx="2028186" cy="1733660"/>
                <a:chOff x="2376194" y="5052485"/>
                <a:chExt cx="2028186" cy="1733660"/>
              </a:xfrm>
            </p:grpSpPr>
            <p:sp>
              <p:nvSpPr>
                <p:cNvPr id="11" name="Rectangle 10"/>
                <p:cNvSpPr/>
                <p:nvPr/>
              </p:nvSpPr>
              <p:spPr>
                <a:xfrm>
                  <a:off x="2376194" y="6016704"/>
                  <a:ext cx="2028186" cy="76944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s-ES" sz="1100" dirty="0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 # </a:t>
                  </a:r>
                  <a:r>
                    <a:rPr lang="es-ES" sz="1100" dirty="0" err="1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pixels</a:t>
                  </a:r>
                  <a:r>
                    <a:rPr lang="es-ES" sz="1100" dirty="0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= 8x8y = 64 ch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s-ES" sz="1100" dirty="0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 pixel </a:t>
                  </a:r>
                  <a:r>
                    <a:rPr lang="es-ES" sz="1100" dirty="0" err="1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size</a:t>
                  </a:r>
                  <a:r>
                    <a:rPr lang="es-ES" sz="1100" dirty="0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 </a:t>
                  </a:r>
                  <a:r>
                    <a:rPr lang="es-ES" sz="1100" b="1" dirty="0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= 6x6 mm</a:t>
                  </a:r>
                  <a:r>
                    <a:rPr lang="es-ES" sz="1100" b="1" baseline="30000" dirty="0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2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s-ES" sz="1100" dirty="0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 </a:t>
                  </a:r>
                  <a:r>
                    <a:rPr lang="es-ES" sz="1100" dirty="0" err="1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area</a:t>
                  </a:r>
                  <a:r>
                    <a:rPr lang="es-ES" sz="1100" dirty="0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 = 5x5 cm</a:t>
                  </a:r>
                  <a:r>
                    <a:rPr lang="es-ES" sz="1100" baseline="30000" dirty="0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2 </a:t>
                  </a:r>
                  <a:r>
                    <a:rPr lang="es-ES" sz="1100" dirty="0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= 25 cm</a:t>
                  </a:r>
                  <a:r>
                    <a:rPr lang="es-ES" sz="1100" baseline="30000" dirty="0">
                      <a:solidFill>
                        <a:schemeClr val="accent2">
                          <a:lumMod val="75000"/>
                        </a:schemeClr>
                      </a:solidFill>
                      <a:sym typeface="Wingdings" pitchFamily="2" charset="2"/>
                    </a:rPr>
                    <a:t>2</a:t>
                  </a:r>
                  <a:endParaRPr lang="es-ES" sz="1100" baseline="30000" dirty="0">
                    <a:solidFill>
                      <a:schemeClr val="accent2">
                        <a:lumMod val="75000"/>
                      </a:schemeClr>
                    </a:solidFill>
                  </a:endParaRPr>
                </a:p>
              </p:txBody>
            </p:sp>
            <p:pic>
              <p:nvPicPr>
                <p:cNvPr id="17" name="Picture 16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83772" y="5052485"/>
                  <a:ext cx="1743871" cy="980430"/>
                </a:xfrm>
                <a:prstGeom prst="rect">
                  <a:avLst/>
                </a:prstGeom>
              </p:spPr>
            </p:pic>
          </p:grpSp>
          <p:sp>
            <p:nvSpPr>
              <p:cNvPr id="13" name="TextBox 12"/>
              <p:cNvSpPr txBox="1"/>
              <p:nvPr/>
            </p:nvSpPr>
            <p:spPr bwMode="auto">
              <a:xfrm>
                <a:off x="906766" y="3225735"/>
                <a:ext cx="7620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1600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</a:rPr>
                  <a:t>LaCl</a:t>
                </a:r>
                <a:r>
                  <a:rPr lang="es-ES" sz="1600" baseline="-25000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</a:rPr>
                  <a:t>3</a:t>
                </a:r>
                <a:endParaRPr lang="en-US" sz="1600" baseline="-25000" dirty="0">
                  <a:solidFill>
                    <a:schemeClr val="accent2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 bwMode="auto">
              <a:xfrm>
                <a:off x="177458" y="2983903"/>
                <a:ext cx="762000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1600" dirty="0" err="1">
                    <a:solidFill>
                      <a:schemeClr val="accent2">
                        <a:lumMod val="75000"/>
                      </a:schemeClr>
                    </a:solidFill>
                    <a:latin typeface="+mn-lt"/>
                  </a:rPr>
                  <a:t>SiPM</a:t>
                </a:r>
                <a:endParaRPr lang="en-US" sz="1600" baseline="-25000" dirty="0">
                  <a:solidFill>
                    <a:schemeClr val="accent2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sp>
          <p:nvSpPr>
            <p:cNvPr id="45" name="Rectangle 44"/>
            <p:cNvSpPr/>
            <p:nvPr/>
          </p:nvSpPr>
          <p:spPr>
            <a:xfrm>
              <a:off x="3434667" y="3428999"/>
              <a:ext cx="2356534" cy="215898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 bwMode="auto">
            <a:xfrm>
              <a:off x="3404993" y="3477930"/>
              <a:ext cx="2441694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200" dirty="0" err="1">
                  <a:solidFill>
                    <a:schemeClr val="accent2">
                      <a:lumMod val="75000"/>
                    </a:schemeClr>
                  </a:solidFill>
                </a:rPr>
                <a:t>PSDs</a:t>
              </a:r>
              <a:r>
                <a:rPr lang="es-ES" sz="1200" dirty="0">
                  <a:solidFill>
                    <a:schemeClr val="accent2">
                      <a:lumMod val="75000"/>
                    </a:schemeClr>
                  </a:solidFill>
                </a:rPr>
                <a:t>: 10 mm (S) and 25 mm (A)</a:t>
              </a: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44" y="4724918"/>
            <a:ext cx="1143544" cy="651628"/>
          </a:xfrm>
          <a:prstGeom prst="rect">
            <a:avLst/>
          </a:prstGeom>
        </p:spPr>
      </p:pic>
      <p:grpSp>
        <p:nvGrpSpPr>
          <p:cNvPr id="49" name="Group 48"/>
          <p:cNvGrpSpPr/>
          <p:nvPr/>
        </p:nvGrpSpPr>
        <p:grpSpPr>
          <a:xfrm>
            <a:off x="5771487" y="5791197"/>
            <a:ext cx="3254969" cy="797502"/>
            <a:chOff x="0" y="4615218"/>
            <a:chExt cx="4546978" cy="1421957"/>
          </a:xfrm>
        </p:grpSpPr>
        <p:grpSp>
          <p:nvGrpSpPr>
            <p:cNvPr id="50" name="Group 49"/>
            <p:cNvGrpSpPr/>
            <p:nvPr/>
          </p:nvGrpSpPr>
          <p:grpSpPr>
            <a:xfrm>
              <a:off x="1842447" y="4749421"/>
              <a:ext cx="2442949" cy="313898"/>
              <a:chOff x="846161" y="4749421"/>
              <a:chExt cx="2442949" cy="313898"/>
            </a:xfrm>
          </p:grpSpPr>
          <p:sp>
            <p:nvSpPr>
              <p:cNvPr id="58" name="Rectangle 57"/>
              <p:cNvSpPr/>
              <p:nvPr/>
            </p:nvSpPr>
            <p:spPr>
              <a:xfrm>
                <a:off x="846161" y="4749421"/>
                <a:ext cx="2442949" cy="31389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51"/>
              </a:p>
            </p:txBody>
          </p:sp>
          <p:sp>
            <p:nvSpPr>
              <p:cNvPr id="59" name="Isosceles Triangle 58"/>
              <p:cNvSpPr/>
              <p:nvPr/>
            </p:nvSpPr>
            <p:spPr>
              <a:xfrm rot="16200000">
                <a:off x="1955047" y="3729250"/>
                <a:ext cx="266129" cy="2347417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51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858370" y="5174776"/>
              <a:ext cx="2442949" cy="313898"/>
              <a:chOff x="848436" y="5065594"/>
              <a:chExt cx="2442949" cy="313898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848436" y="5065594"/>
                <a:ext cx="2442949" cy="31389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51"/>
              </a:p>
            </p:txBody>
          </p:sp>
          <p:sp>
            <p:nvSpPr>
              <p:cNvPr id="57" name="Isosceles Triangle 56"/>
              <p:cNvSpPr/>
              <p:nvPr/>
            </p:nvSpPr>
            <p:spPr>
              <a:xfrm rot="5400000">
                <a:off x="1958452" y="4005621"/>
                <a:ext cx="245662" cy="2415652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1051"/>
              </a:p>
            </p:txBody>
          </p:sp>
        </p:grpSp>
        <p:sp>
          <p:nvSpPr>
            <p:cNvPr id="52" name="TextBox 51"/>
            <p:cNvSpPr txBox="1"/>
            <p:nvPr/>
          </p:nvSpPr>
          <p:spPr bwMode="auto">
            <a:xfrm>
              <a:off x="163772" y="5069007"/>
              <a:ext cx="2047164" cy="493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200" b="1" dirty="0">
                  <a:solidFill>
                    <a:schemeClr val="accent2">
                      <a:lumMod val="75000"/>
                    </a:schemeClr>
                  </a:solidFill>
                  <a:latin typeface="Symbol" pitchFamily="18" charset="2"/>
                </a:rPr>
                <a:t>g</a:t>
              </a:r>
              <a:r>
                <a:rPr lang="es-ES" sz="1051" b="1" dirty="0">
                  <a:solidFill>
                    <a:schemeClr val="accent2">
                      <a:lumMod val="75000"/>
                    </a:schemeClr>
                  </a:solidFill>
                </a:rPr>
                <a:t>  EFFICIENCY</a:t>
              </a:r>
            </a:p>
          </p:txBody>
        </p:sp>
        <p:sp>
          <p:nvSpPr>
            <p:cNvPr id="53" name="TextBox 52"/>
            <p:cNvSpPr txBox="1"/>
            <p:nvPr/>
          </p:nvSpPr>
          <p:spPr bwMode="auto">
            <a:xfrm>
              <a:off x="0" y="4615218"/>
              <a:ext cx="2047164" cy="493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200" b="1" dirty="0">
                  <a:solidFill>
                    <a:schemeClr val="accent2">
                      <a:lumMod val="75000"/>
                    </a:schemeClr>
                  </a:solidFill>
                  <a:latin typeface="Symbol" pitchFamily="18" charset="2"/>
                </a:rPr>
                <a:t>f</a:t>
              </a:r>
              <a:r>
                <a:rPr lang="es-ES" sz="1051" b="1" dirty="0">
                  <a:solidFill>
                    <a:schemeClr val="accent2">
                      <a:lumMod val="75000"/>
                    </a:schemeClr>
                  </a:solidFill>
                </a:rPr>
                <a:t> RESOLUTION</a:t>
              </a:r>
            </a:p>
          </p:txBody>
        </p:sp>
        <p:sp>
          <p:nvSpPr>
            <p:cNvPr id="54" name="TextBox 53"/>
            <p:cNvSpPr txBox="1"/>
            <p:nvPr/>
          </p:nvSpPr>
          <p:spPr bwMode="auto">
            <a:xfrm>
              <a:off x="2499814" y="5584211"/>
              <a:ext cx="2047164" cy="4529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1051" b="1" dirty="0" err="1">
                  <a:solidFill>
                    <a:schemeClr val="accent2">
                      <a:lumMod val="75000"/>
                    </a:schemeClr>
                  </a:solidFill>
                </a:rPr>
                <a:t>distance</a:t>
              </a:r>
              <a:endParaRPr lang="es-ES" sz="1051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55" name="Straight Arrow Connector 54"/>
            <p:cNvCxnSpPr/>
            <p:nvPr/>
          </p:nvCxnSpPr>
          <p:spPr>
            <a:xfrm flipV="1">
              <a:off x="1869743" y="5595582"/>
              <a:ext cx="2429302" cy="13648"/>
            </a:xfrm>
            <a:prstGeom prst="straightConnector1">
              <a:avLst/>
            </a:prstGeom>
            <a:ln>
              <a:solidFill>
                <a:srgbClr val="000000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Rectangle 59"/>
          <p:cNvSpPr/>
          <p:nvPr/>
        </p:nvSpPr>
        <p:spPr>
          <a:xfrm>
            <a:off x="5742993" y="5776811"/>
            <a:ext cx="3184953" cy="8190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51"/>
          </a:p>
        </p:txBody>
      </p:sp>
      <p:grpSp>
        <p:nvGrpSpPr>
          <p:cNvPr id="61" name="Group 60"/>
          <p:cNvGrpSpPr/>
          <p:nvPr/>
        </p:nvGrpSpPr>
        <p:grpSpPr>
          <a:xfrm>
            <a:off x="3999379" y="5454627"/>
            <a:ext cx="1583620" cy="1423881"/>
            <a:chOff x="528036" y="1584099"/>
            <a:chExt cx="3825024" cy="3289170"/>
          </a:xfrm>
        </p:grpSpPr>
        <p:grpSp>
          <p:nvGrpSpPr>
            <p:cNvPr id="62" name="Group 61"/>
            <p:cNvGrpSpPr/>
            <p:nvPr/>
          </p:nvGrpSpPr>
          <p:grpSpPr>
            <a:xfrm>
              <a:off x="528036" y="1584099"/>
              <a:ext cx="3293333" cy="3289170"/>
              <a:chOff x="528036" y="1584099"/>
              <a:chExt cx="3293333" cy="3289170"/>
            </a:xfrm>
          </p:grpSpPr>
          <p:pic>
            <p:nvPicPr>
              <p:cNvPr id="64" name="Picture 63" descr="iTED_1ModuleSample.png"/>
              <p:cNvPicPr>
                <a:picLocks noChangeAspect="1"/>
              </p:cNvPicPr>
              <p:nvPr/>
            </p:nvPicPr>
            <p:blipFill>
              <a:blip r:embed="rId11"/>
              <a:srcRect l="16243" t="27218" r="51107" b="24743"/>
              <a:stretch>
                <a:fillRect/>
              </a:stretch>
            </p:blipFill>
            <p:spPr>
              <a:xfrm>
                <a:off x="528036" y="1651360"/>
                <a:ext cx="2202286" cy="2075320"/>
              </a:xfrm>
              <a:prstGeom prst="rect">
                <a:avLst/>
              </a:prstGeom>
            </p:spPr>
          </p:pic>
          <p:cxnSp>
            <p:nvCxnSpPr>
              <p:cNvPr id="65" name="Straight Arrow Connector 64"/>
              <p:cNvCxnSpPr/>
              <p:nvPr/>
            </p:nvCxnSpPr>
            <p:spPr>
              <a:xfrm rot="10800000" flipV="1">
                <a:off x="1365163" y="2614411"/>
                <a:ext cx="528032" cy="193180"/>
              </a:xfrm>
              <a:prstGeom prst="straightConnector1">
                <a:avLst/>
              </a:prstGeom>
              <a:ln>
                <a:solidFill>
                  <a:srgbClr val="00CC6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10800000">
                <a:off x="1893195" y="2627291"/>
                <a:ext cx="618192" cy="12879"/>
              </a:xfrm>
              <a:prstGeom prst="line">
                <a:avLst/>
              </a:prstGeom>
              <a:ln>
                <a:solidFill>
                  <a:srgbClr val="00CC6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/>
              <p:nvPr/>
            </p:nvCxnSpPr>
            <p:spPr>
              <a:xfrm>
                <a:off x="978795" y="4134118"/>
                <a:ext cx="991673" cy="15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16200000" flipH="1">
                <a:off x="-373488" y="2807592"/>
                <a:ext cx="2575779" cy="128793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16200000" flipH="1">
                <a:off x="583839" y="2876282"/>
                <a:ext cx="2577924" cy="11805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TextBox 69"/>
              <p:cNvSpPr txBox="1"/>
              <p:nvPr/>
            </p:nvSpPr>
            <p:spPr bwMode="auto">
              <a:xfrm>
                <a:off x="850004" y="4039103"/>
                <a:ext cx="2534988" cy="53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900" b="1" dirty="0" err="1">
                    <a:solidFill>
                      <a:schemeClr val="accent2">
                        <a:lumMod val="75000"/>
                      </a:schemeClr>
                    </a:solidFill>
                  </a:rPr>
                  <a:t>distance</a:t>
                </a:r>
                <a:endParaRPr lang="es-ES" sz="900" b="1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 bwMode="auto">
              <a:xfrm>
                <a:off x="850004" y="4340046"/>
                <a:ext cx="2971365" cy="5332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900" b="1" dirty="0">
                    <a:solidFill>
                      <a:schemeClr val="accent2">
                        <a:lumMod val="75000"/>
                      </a:schemeClr>
                    </a:solidFill>
                  </a:rPr>
                  <a:t>variable</a:t>
                </a:r>
              </a:p>
            </p:txBody>
          </p:sp>
        </p:grpSp>
        <p:sp>
          <p:nvSpPr>
            <p:cNvPr id="63" name="TextBox 62"/>
            <p:cNvSpPr txBox="1"/>
            <p:nvPr/>
          </p:nvSpPr>
          <p:spPr bwMode="auto">
            <a:xfrm>
              <a:off x="2498502" y="2794714"/>
              <a:ext cx="1854558" cy="533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rtlCol="0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sz="900" dirty="0" err="1">
                  <a:solidFill>
                    <a:schemeClr val="accent2">
                      <a:lumMod val="75000"/>
                    </a:schemeClr>
                  </a:solidFill>
                </a:rPr>
                <a:t>Sample</a:t>
              </a:r>
              <a:endParaRPr lang="es-ES" sz="900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77015" y="5955498"/>
            <a:ext cx="34300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</a:rPr>
              <a:t>Patent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</a:rPr>
              <a:t> PCT/ES2016/070916 “</a:t>
            </a:r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</a:rPr>
              <a:t>Focusable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</a:rPr>
              <a:t>Compton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</a:rPr>
              <a:t> Camera”, 21/12/2016 - WO 2017/109256 Al (CDP et al.)</a:t>
            </a:r>
          </a:p>
        </p:txBody>
      </p:sp>
      <p:cxnSp>
        <p:nvCxnSpPr>
          <p:cNvPr id="73" name="Straight Connector 72"/>
          <p:cNvCxnSpPr/>
          <p:nvPr/>
        </p:nvCxnSpPr>
        <p:spPr>
          <a:xfrm flipH="1">
            <a:off x="6500795" y="4667634"/>
            <a:ext cx="120663" cy="239323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Picture 7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94" y="5961315"/>
            <a:ext cx="856065" cy="617327"/>
          </a:xfrm>
          <a:prstGeom prst="rect">
            <a:avLst/>
          </a:prstGeom>
        </p:spPr>
      </p:pic>
      <p:grpSp>
        <p:nvGrpSpPr>
          <p:cNvPr id="72" name="Group 71"/>
          <p:cNvGrpSpPr/>
          <p:nvPr/>
        </p:nvGrpSpPr>
        <p:grpSpPr>
          <a:xfrm>
            <a:off x="139244" y="1492302"/>
            <a:ext cx="1585868" cy="604709"/>
            <a:chOff x="332613" y="1452935"/>
            <a:chExt cx="3912093" cy="1433890"/>
          </a:xfrm>
        </p:grpSpPr>
        <p:grpSp>
          <p:nvGrpSpPr>
            <p:cNvPr id="74" name="Group 73"/>
            <p:cNvGrpSpPr/>
            <p:nvPr/>
          </p:nvGrpSpPr>
          <p:grpSpPr>
            <a:xfrm>
              <a:off x="332613" y="1452935"/>
              <a:ext cx="3912093" cy="1433890"/>
              <a:chOff x="2014336" y="551982"/>
              <a:chExt cx="3912093" cy="1433890"/>
            </a:xfrm>
          </p:grpSpPr>
          <p:sp>
            <p:nvSpPr>
              <p:cNvPr id="78" name="TextBox 77"/>
              <p:cNvSpPr txBox="1"/>
              <p:nvPr/>
            </p:nvSpPr>
            <p:spPr bwMode="auto">
              <a:xfrm>
                <a:off x="3144593" y="760898"/>
                <a:ext cx="2781836" cy="12249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s-ES" sz="3600" b="1" dirty="0" smtClean="0">
                    <a:solidFill>
                      <a:schemeClr val="accent2">
                        <a:lumMod val="75000"/>
                      </a:schemeClr>
                    </a:solidFill>
                    <a:latin typeface="Agency FB" pitchFamily="34" charset="0"/>
                  </a:rPr>
                  <a:t>YMNS</a:t>
                </a:r>
                <a:endParaRPr lang="es-ES" sz="3600" b="1" dirty="0">
                  <a:solidFill>
                    <a:schemeClr val="accent2">
                      <a:lumMod val="75000"/>
                    </a:schemeClr>
                  </a:solidFill>
                  <a:latin typeface="Agency FB" pitchFamily="34" charset="0"/>
                </a:endParaRPr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2014336" y="551982"/>
                <a:ext cx="456263" cy="1418822"/>
                <a:chOff x="2014336" y="551982"/>
                <a:chExt cx="456263" cy="1418822"/>
              </a:xfrm>
            </p:grpSpPr>
            <p:sp>
              <p:nvSpPr>
                <p:cNvPr id="84" name="Rounded Rectangle 83"/>
                <p:cNvSpPr/>
                <p:nvPr/>
              </p:nvSpPr>
              <p:spPr>
                <a:xfrm rot="16200000">
                  <a:off x="2071354" y="1209004"/>
                  <a:ext cx="669701" cy="128789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700"/>
                </a:p>
              </p:txBody>
            </p:sp>
            <p:sp>
              <p:nvSpPr>
                <p:cNvPr id="85" name="Rounded Rectangle 84"/>
                <p:cNvSpPr/>
                <p:nvPr/>
              </p:nvSpPr>
              <p:spPr>
                <a:xfrm rot="16200000">
                  <a:off x="1434787" y="1131531"/>
                  <a:ext cx="1418822" cy="259723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700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 rot="10800000">
                <a:off x="2714423" y="555901"/>
                <a:ext cx="456263" cy="1418822"/>
                <a:chOff x="2014336" y="567113"/>
                <a:chExt cx="456263" cy="1418822"/>
              </a:xfrm>
            </p:grpSpPr>
            <p:sp>
              <p:nvSpPr>
                <p:cNvPr id="82" name="Rounded Rectangle 81"/>
                <p:cNvSpPr/>
                <p:nvPr/>
              </p:nvSpPr>
              <p:spPr>
                <a:xfrm rot="16200000">
                  <a:off x="2071354" y="1200320"/>
                  <a:ext cx="669701" cy="128789"/>
                </a:xfrm>
                <a:prstGeom prst="round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700"/>
                </a:p>
              </p:txBody>
            </p:sp>
            <p:sp>
              <p:nvSpPr>
                <p:cNvPr id="83" name="Rounded Rectangle 82"/>
                <p:cNvSpPr/>
                <p:nvPr/>
              </p:nvSpPr>
              <p:spPr>
                <a:xfrm rot="16200000">
                  <a:off x="1434787" y="1146662"/>
                  <a:ext cx="1418822" cy="259723"/>
                </a:xfrm>
                <a:prstGeom prst="roundRect">
                  <a:avLst/>
                </a:prstGeom>
                <a:solidFill>
                  <a:schemeClr val="accent2">
                    <a:lumMod val="7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sz="700"/>
                </a:p>
              </p:txBody>
            </p:sp>
          </p:grpSp>
          <p:sp>
            <p:nvSpPr>
              <p:cNvPr id="81" name="Oval 80"/>
              <p:cNvSpPr/>
              <p:nvPr/>
            </p:nvSpPr>
            <p:spPr>
              <a:xfrm>
                <a:off x="2538413" y="1209674"/>
                <a:ext cx="119063" cy="12382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sz="700"/>
              </a:p>
            </p:txBody>
          </p:sp>
        </p:grpSp>
        <p:sp>
          <p:nvSpPr>
            <p:cNvPr id="76" name="Freeform 75"/>
            <p:cNvSpPr/>
            <p:nvPr/>
          </p:nvSpPr>
          <p:spPr>
            <a:xfrm>
              <a:off x="921543" y="1938338"/>
              <a:ext cx="421482" cy="240506"/>
            </a:xfrm>
            <a:custGeom>
              <a:avLst/>
              <a:gdLst>
                <a:gd name="connsiteX0" fmla="*/ 0 w 421482"/>
                <a:gd name="connsiteY0" fmla="*/ 240506 h 240506"/>
                <a:gd name="connsiteX1" fmla="*/ 50007 w 421482"/>
                <a:gd name="connsiteY1" fmla="*/ 159544 h 240506"/>
                <a:gd name="connsiteX2" fmla="*/ 130969 w 421482"/>
                <a:gd name="connsiteY2" fmla="*/ 192881 h 240506"/>
                <a:gd name="connsiteX3" fmla="*/ 164307 w 421482"/>
                <a:gd name="connsiteY3" fmla="*/ 128588 h 240506"/>
                <a:gd name="connsiteX4" fmla="*/ 223838 w 421482"/>
                <a:gd name="connsiteY4" fmla="*/ 145256 h 240506"/>
                <a:gd name="connsiteX5" fmla="*/ 257175 w 421482"/>
                <a:gd name="connsiteY5" fmla="*/ 88106 h 240506"/>
                <a:gd name="connsiteX6" fmla="*/ 316707 w 421482"/>
                <a:gd name="connsiteY6" fmla="*/ 109538 h 240506"/>
                <a:gd name="connsiteX7" fmla="*/ 335757 w 421482"/>
                <a:gd name="connsiteY7" fmla="*/ 42863 h 240506"/>
                <a:gd name="connsiteX8" fmla="*/ 400050 w 421482"/>
                <a:gd name="connsiteY8" fmla="*/ 64294 h 240506"/>
                <a:gd name="connsiteX9" fmla="*/ 419100 w 421482"/>
                <a:gd name="connsiteY9" fmla="*/ 4763 h 240506"/>
                <a:gd name="connsiteX10" fmla="*/ 419100 w 421482"/>
                <a:gd name="connsiteY10" fmla="*/ 4763 h 240506"/>
                <a:gd name="connsiteX11" fmla="*/ 419100 w 421482"/>
                <a:gd name="connsiteY11" fmla="*/ 4763 h 240506"/>
                <a:gd name="connsiteX12" fmla="*/ 421482 w 421482"/>
                <a:gd name="connsiteY12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1482" h="240506">
                  <a:moveTo>
                    <a:pt x="0" y="240506"/>
                  </a:moveTo>
                  <a:cubicBezTo>
                    <a:pt x="14089" y="203993"/>
                    <a:pt x="28179" y="167481"/>
                    <a:pt x="50007" y="159544"/>
                  </a:cubicBezTo>
                  <a:cubicBezTo>
                    <a:pt x="71835" y="151607"/>
                    <a:pt x="111919" y="198040"/>
                    <a:pt x="130969" y="192881"/>
                  </a:cubicBezTo>
                  <a:cubicBezTo>
                    <a:pt x="150019" y="187722"/>
                    <a:pt x="148829" y="136525"/>
                    <a:pt x="164307" y="128588"/>
                  </a:cubicBezTo>
                  <a:cubicBezTo>
                    <a:pt x="179785" y="120651"/>
                    <a:pt x="208360" y="152003"/>
                    <a:pt x="223838" y="145256"/>
                  </a:cubicBezTo>
                  <a:cubicBezTo>
                    <a:pt x="239316" y="138509"/>
                    <a:pt x="241697" y="94059"/>
                    <a:pt x="257175" y="88106"/>
                  </a:cubicBezTo>
                  <a:cubicBezTo>
                    <a:pt x="272653" y="82153"/>
                    <a:pt x="303610" y="117079"/>
                    <a:pt x="316707" y="109538"/>
                  </a:cubicBezTo>
                  <a:cubicBezTo>
                    <a:pt x="329804" y="101998"/>
                    <a:pt x="321867" y="50404"/>
                    <a:pt x="335757" y="42863"/>
                  </a:cubicBezTo>
                  <a:cubicBezTo>
                    <a:pt x="349647" y="35322"/>
                    <a:pt x="386159" y="70644"/>
                    <a:pt x="400050" y="64294"/>
                  </a:cubicBezTo>
                  <a:cubicBezTo>
                    <a:pt x="413941" y="57944"/>
                    <a:pt x="419100" y="4763"/>
                    <a:pt x="419100" y="4763"/>
                  </a:cubicBezTo>
                  <a:lnTo>
                    <a:pt x="419100" y="4763"/>
                  </a:lnTo>
                  <a:lnTo>
                    <a:pt x="419100" y="4763"/>
                  </a:lnTo>
                  <a:lnTo>
                    <a:pt x="421482" y="0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sz="700"/>
            </a:p>
          </p:txBody>
        </p:sp>
        <p:sp>
          <p:nvSpPr>
            <p:cNvPr id="77" name="Freeform 76"/>
            <p:cNvSpPr/>
            <p:nvPr/>
          </p:nvSpPr>
          <p:spPr>
            <a:xfrm>
              <a:off x="476250" y="2174082"/>
              <a:ext cx="421482" cy="240506"/>
            </a:xfrm>
            <a:custGeom>
              <a:avLst/>
              <a:gdLst>
                <a:gd name="connsiteX0" fmla="*/ 0 w 421482"/>
                <a:gd name="connsiteY0" fmla="*/ 240506 h 240506"/>
                <a:gd name="connsiteX1" fmla="*/ 50007 w 421482"/>
                <a:gd name="connsiteY1" fmla="*/ 159544 h 240506"/>
                <a:gd name="connsiteX2" fmla="*/ 130969 w 421482"/>
                <a:gd name="connsiteY2" fmla="*/ 192881 h 240506"/>
                <a:gd name="connsiteX3" fmla="*/ 164307 w 421482"/>
                <a:gd name="connsiteY3" fmla="*/ 128588 h 240506"/>
                <a:gd name="connsiteX4" fmla="*/ 223838 w 421482"/>
                <a:gd name="connsiteY4" fmla="*/ 145256 h 240506"/>
                <a:gd name="connsiteX5" fmla="*/ 257175 w 421482"/>
                <a:gd name="connsiteY5" fmla="*/ 88106 h 240506"/>
                <a:gd name="connsiteX6" fmla="*/ 316707 w 421482"/>
                <a:gd name="connsiteY6" fmla="*/ 109538 h 240506"/>
                <a:gd name="connsiteX7" fmla="*/ 335757 w 421482"/>
                <a:gd name="connsiteY7" fmla="*/ 42863 h 240506"/>
                <a:gd name="connsiteX8" fmla="*/ 400050 w 421482"/>
                <a:gd name="connsiteY8" fmla="*/ 64294 h 240506"/>
                <a:gd name="connsiteX9" fmla="*/ 419100 w 421482"/>
                <a:gd name="connsiteY9" fmla="*/ 4763 h 240506"/>
                <a:gd name="connsiteX10" fmla="*/ 419100 w 421482"/>
                <a:gd name="connsiteY10" fmla="*/ 4763 h 240506"/>
                <a:gd name="connsiteX11" fmla="*/ 419100 w 421482"/>
                <a:gd name="connsiteY11" fmla="*/ 4763 h 240506"/>
                <a:gd name="connsiteX12" fmla="*/ 421482 w 421482"/>
                <a:gd name="connsiteY12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1482" h="240506">
                  <a:moveTo>
                    <a:pt x="0" y="240506"/>
                  </a:moveTo>
                  <a:cubicBezTo>
                    <a:pt x="14089" y="203993"/>
                    <a:pt x="28179" y="167481"/>
                    <a:pt x="50007" y="159544"/>
                  </a:cubicBezTo>
                  <a:cubicBezTo>
                    <a:pt x="71835" y="151607"/>
                    <a:pt x="111919" y="198040"/>
                    <a:pt x="130969" y="192881"/>
                  </a:cubicBezTo>
                  <a:cubicBezTo>
                    <a:pt x="150019" y="187722"/>
                    <a:pt x="148829" y="136525"/>
                    <a:pt x="164307" y="128588"/>
                  </a:cubicBezTo>
                  <a:cubicBezTo>
                    <a:pt x="179785" y="120651"/>
                    <a:pt x="208360" y="152003"/>
                    <a:pt x="223838" y="145256"/>
                  </a:cubicBezTo>
                  <a:cubicBezTo>
                    <a:pt x="239316" y="138509"/>
                    <a:pt x="241697" y="94059"/>
                    <a:pt x="257175" y="88106"/>
                  </a:cubicBezTo>
                  <a:cubicBezTo>
                    <a:pt x="272653" y="82153"/>
                    <a:pt x="303610" y="117079"/>
                    <a:pt x="316707" y="109538"/>
                  </a:cubicBezTo>
                  <a:cubicBezTo>
                    <a:pt x="329804" y="101998"/>
                    <a:pt x="321867" y="50404"/>
                    <a:pt x="335757" y="42863"/>
                  </a:cubicBezTo>
                  <a:cubicBezTo>
                    <a:pt x="349647" y="35322"/>
                    <a:pt x="386159" y="70644"/>
                    <a:pt x="400050" y="64294"/>
                  </a:cubicBezTo>
                  <a:cubicBezTo>
                    <a:pt x="413941" y="57944"/>
                    <a:pt x="419100" y="4763"/>
                    <a:pt x="419100" y="4763"/>
                  </a:cubicBezTo>
                  <a:lnTo>
                    <a:pt x="419100" y="4763"/>
                  </a:lnTo>
                  <a:lnTo>
                    <a:pt x="419100" y="4763"/>
                  </a:lnTo>
                  <a:lnTo>
                    <a:pt x="421482" y="0"/>
                  </a:ln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ES" sz="700"/>
            </a:p>
          </p:txBody>
        </p:sp>
      </p:grpSp>
    </p:spTree>
    <p:extLst>
      <p:ext uri="{BB962C8B-B14F-4D97-AF65-F5344CB8AC3E}">
        <p14:creationId xmlns:p14="http://schemas.microsoft.com/office/powerpoint/2010/main" val="16462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"/>
            <a:ext cx="9144000" cy="4609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TextBox 4"/>
          <p:cNvSpPr txBox="1"/>
          <p:nvPr/>
        </p:nvSpPr>
        <p:spPr bwMode="auto">
          <a:xfrm>
            <a:off x="0" y="0"/>
            <a:ext cx="9220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chemeClr val="bg1"/>
                </a:solidFill>
                <a:latin typeface="+mj-lt"/>
              </a:rPr>
              <a:t>i-TED Total 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Energy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Detector 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with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2000" dirty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-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ray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imaging</a:t>
            </a:r>
            <a:r>
              <a:rPr lang="es-ES" sz="2000" dirty="0">
                <a:solidFill>
                  <a:schemeClr val="bg1"/>
                </a:solidFill>
                <a:latin typeface="+mj-lt"/>
              </a:rPr>
              <a:t> </a:t>
            </a:r>
            <a:r>
              <a:rPr lang="es-ES" sz="2000" dirty="0" err="1">
                <a:solidFill>
                  <a:schemeClr val="bg1"/>
                </a:solidFill>
                <a:latin typeface="+mj-lt"/>
              </a:rPr>
              <a:t>capability</a:t>
            </a:r>
            <a:endParaRPr lang="es-ES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482" y="3189377"/>
            <a:ext cx="2530028" cy="225536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9825" y="4479969"/>
            <a:ext cx="2717368" cy="20872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0383" y="4366956"/>
            <a:ext cx="2484173" cy="21983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 bwMode="auto">
          <a:xfrm>
            <a:off x="6542043" y="4258573"/>
            <a:ext cx="2362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Efficiency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at 662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keV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998208" y="4171130"/>
            <a:ext cx="2362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</a:rPr>
              <a:t>q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-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resolution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at 662 </a:t>
            </a:r>
            <a:r>
              <a:rPr lang="es-ES" sz="16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keV</a:t>
            </a:r>
            <a:endParaRPr lang="en-US" sz="16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931596" y="2965736"/>
            <a:ext cx="2286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6346689" y="2028878"/>
            <a:ext cx="2333729" cy="2257467"/>
            <a:chOff x="6429792" y="904313"/>
            <a:chExt cx="2058943" cy="19575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40474" y="904313"/>
              <a:ext cx="2048261" cy="195750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6429792" y="937798"/>
              <a:ext cx="228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395690" y="646811"/>
            <a:ext cx="1640999" cy="1421271"/>
            <a:chOff x="3918626" y="1136733"/>
            <a:chExt cx="2223940" cy="195666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/>
            <a:srcRect l="3730" t="2068" b="50371"/>
            <a:stretch/>
          </p:blipFill>
          <p:spPr>
            <a:xfrm>
              <a:off x="3946998" y="1136733"/>
              <a:ext cx="2195568" cy="1956661"/>
            </a:xfrm>
            <a:prstGeom prst="rect">
              <a:avLst/>
            </a:prstGeom>
          </p:spPr>
        </p:pic>
        <p:sp>
          <p:nvSpPr>
            <p:cNvPr id="38" name="Rectangle 37"/>
            <p:cNvSpPr/>
            <p:nvPr/>
          </p:nvSpPr>
          <p:spPr>
            <a:xfrm>
              <a:off x="3918626" y="1143000"/>
              <a:ext cx="228600" cy="152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0" t="17094" r="1800" b="-1798"/>
          <a:stretch/>
        </p:blipFill>
        <p:spPr>
          <a:xfrm>
            <a:off x="82014" y="703595"/>
            <a:ext cx="3800747" cy="2414543"/>
          </a:xfrm>
          <a:prstGeom prst="rect">
            <a:avLst/>
          </a:prstGeom>
        </p:spPr>
      </p:pic>
      <p:pic>
        <p:nvPicPr>
          <p:cNvPr id="925698" name="Picture 2" descr="https://lh4.googleusercontent.com/vQ6giouSyxhLzIFyUOLcZt4cCBxsWprxrg0Giv31Ji5vdY8P85lvxlRCa2KhpTf6NJxrots-_RTfQYkNGzTU-X3KKXgWp6LS6o-WhNqfpxSHhY608cYDYTtwNLyT_7kQyIY2yxSj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27" y="3404315"/>
            <a:ext cx="1199557" cy="107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5702" name="Picture 6" descr="https://lh4.googleusercontent.com/jsJYf0HN5ctcEHcEnzV_z9_C2P9xJLJz_Vd7ngl8EfLfjUG35iV06zKwKs3zXj27qadSl7biCVe6EkCAH9OcSeZTi-lE4KAPgK3VGOQFSLWJHX2sym1GN76kvpEQryqA-uryD6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78" y="4616213"/>
            <a:ext cx="1838723" cy="90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 bwMode="auto">
          <a:xfrm>
            <a:off x="4158659" y="473797"/>
            <a:ext cx="3962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Back-</a:t>
            </a:r>
            <a:r>
              <a:rPr lang="es-ES" sz="14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projection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s-ES" sz="14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Compton</a:t>
            </a:r>
            <a:r>
              <a:rPr lang="es-ES" sz="14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test:</a:t>
            </a:r>
            <a:endParaRPr lang="en-US" sz="14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4378803" y="2024781"/>
            <a:ext cx="129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FoV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: 2/3x2</a:t>
            </a:r>
            <a:r>
              <a:rPr lang="es-ES" sz="1600" dirty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</a:rPr>
              <a:t>p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sr</a:t>
            </a:r>
            <a:endParaRPr lang="en-US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204" y="5775238"/>
            <a:ext cx="1704279" cy="97115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828800" y="5782387"/>
            <a:ext cx="1639936" cy="107561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 bwMode="auto">
          <a:xfrm>
            <a:off x="5303843" y="6569502"/>
            <a:ext cx="3657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V.Babiano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et al., NIM-A (in </a:t>
            </a:r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review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, 2019)</a:t>
            </a:r>
            <a:endParaRPr lang="en-US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25"/>
          <a:stretch/>
        </p:blipFill>
        <p:spPr>
          <a:xfrm>
            <a:off x="3799470" y="2285359"/>
            <a:ext cx="2396521" cy="19732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3" t="12903" r="5859" b="1659"/>
          <a:stretch/>
        </p:blipFill>
        <p:spPr>
          <a:xfrm>
            <a:off x="6617906" y="726064"/>
            <a:ext cx="1568568" cy="140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80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269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50"/>
          </a:p>
        </p:txBody>
      </p:sp>
      <p:sp>
        <p:nvSpPr>
          <p:cNvPr id="5" name="TextBox 4"/>
          <p:cNvSpPr txBox="1"/>
          <p:nvPr/>
        </p:nvSpPr>
        <p:spPr bwMode="auto">
          <a:xfrm>
            <a:off x="2239472" y="93308"/>
            <a:ext cx="60579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500" dirty="0">
                <a:solidFill>
                  <a:schemeClr val="bg1"/>
                </a:solidFill>
              </a:rPr>
              <a:t>i-TED </a:t>
            </a:r>
            <a:r>
              <a:rPr lang="es-ES" sz="1500" dirty="0" err="1">
                <a:solidFill>
                  <a:schemeClr val="bg1"/>
                </a:solidFill>
              </a:rPr>
              <a:t>applied</a:t>
            </a:r>
            <a:r>
              <a:rPr lang="es-ES" sz="1500" dirty="0">
                <a:solidFill>
                  <a:schemeClr val="bg1"/>
                </a:solidFill>
              </a:rPr>
              <a:t> to </a:t>
            </a:r>
            <a:r>
              <a:rPr lang="es-ES" sz="1500" dirty="0" err="1">
                <a:solidFill>
                  <a:schemeClr val="bg1"/>
                </a:solidFill>
              </a:rPr>
              <a:t>Hadron</a:t>
            </a:r>
            <a:r>
              <a:rPr lang="es-ES" sz="1500" dirty="0">
                <a:solidFill>
                  <a:schemeClr val="bg1"/>
                </a:solidFill>
              </a:rPr>
              <a:t> </a:t>
            </a:r>
            <a:r>
              <a:rPr lang="es-ES" sz="1500" dirty="0" err="1">
                <a:solidFill>
                  <a:schemeClr val="bg1"/>
                </a:solidFill>
              </a:rPr>
              <a:t>Therapy</a:t>
            </a:r>
            <a:r>
              <a:rPr lang="es-ES" sz="1500" dirty="0">
                <a:solidFill>
                  <a:schemeClr val="bg1"/>
                </a:solidFill>
              </a:rPr>
              <a:t>: A MC </a:t>
            </a:r>
            <a:r>
              <a:rPr lang="es-ES" sz="1500" dirty="0" err="1">
                <a:solidFill>
                  <a:schemeClr val="bg1"/>
                </a:solidFill>
              </a:rPr>
              <a:t>viewpoint</a:t>
            </a:r>
            <a:endParaRPr lang="es-ES" sz="15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043" y="650543"/>
            <a:ext cx="1758132" cy="182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125" y="2648560"/>
            <a:ext cx="2098451" cy="13716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 bwMode="auto">
          <a:xfrm>
            <a:off x="0" y="6618096"/>
            <a:ext cx="414107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J. </a:t>
            </a:r>
            <a:r>
              <a:rPr lang="es-ES" sz="9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Lerendegui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, J. </a:t>
            </a:r>
            <a:r>
              <a:rPr lang="es-ES" sz="9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Balibrea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, et al. (CDP),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Nat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Scientific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Reports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(2022)</a:t>
            </a:r>
            <a:endParaRPr lang="en-GB" sz="9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5625" y="550508"/>
            <a:ext cx="2457450" cy="352903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20" name="TextBox 19"/>
          <p:cNvSpPr txBox="1"/>
          <p:nvPr/>
        </p:nvSpPr>
        <p:spPr bwMode="auto">
          <a:xfrm>
            <a:off x="181608" y="590351"/>
            <a:ext cx="8021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MC</a:t>
            </a:r>
            <a:endParaRPr lang="en-GB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717125" y="2479344"/>
            <a:ext cx="685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baseline="30000" dirty="0">
                <a:solidFill>
                  <a:srgbClr val="FF0000"/>
                </a:solidFill>
                <a:latin typeface="+mn-lt"/>
              </a:rPr>
              <a:t>14</a:t>
            </a:r>
            <a:r>
              <a:rPr lang="es-ES" sz="900" dirty="0">
                <a:solidFill>
                  <a:srgbClr val="FF0000"/>
                </a:solidFill>
                <a:latin typeface="+mn-lt"/>
              </a:rPr>
              <a:t>N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1060025" y="2479344"/>
            <a:ext cx="685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baseline="30000" dirty="0">
                <a:solidFill>
                  <a:srgbClr val="FF0000"/>
                </a:solidFill>
                <a:latin typeface="+mn-lt"/>
              </a:rPr>
              <a:t>12</a:t>
            </a:r>
            <a:r>
              <a:rPr lang="es-ES" sz="900" dirty="0">
                <a:solidFill>
                  <a:srgbClr val="FF0000"/>
                </a:solidFill>
                <a:latin typeface="+mn-lt"/>
              </a:rPr>
              <a:t>C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1268301" y="2480928"/>
            <a:ext cx="685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baseline="30000" dirty="0">
                <a:solidFill>
                  <a:srgbClr val="FF0000"/>
                </a:solidFill>
                <a:latin typeface="+mn-lt"/>
              </a:rPr>
              <a:t>15</a:t>
            </a:r>
            <a:r>
              <a:rPr lang="es-ES" sz="900" dirty="0">
                <a:solidFill>
                  <a:srgbClr val="FF0000"/>
                </a:solidFill>
                <a:latin typeface="+mn-lt"/>
              </a:rPr>
              <a:t>O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1484626" y="2478060"/>
            <a:ext cx="6858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baseline="30000" dirty="0">
                <a:solidFill>
                  <a:srgbClr val="FF0000"/>
                </a:solidFill>
                <a:latin typeface="+mn-lt"/>
              </a:rPr>
              <a:t>16</a:t>
            </a:r>
            <a:r>
              <a:rPr lang="es-ES" sz="900" dirty="0">
                <a:solidFill>
                  <a:srgbClr val="FF0000"/>
                </a:solidFill>
                <a:latin typeface="+mn-lt"/>
              </a:rPr>
              <a:t>O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88575" y="2879393"/>
            <a:ext cx="742950" cy="9715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33" name="Rectangle 32"/>
          <p:cNvSpPr/>
          <p:nvPr/>
        </p:nvSpPr>
        <p:spPr>
          <a:xfrm>
            <a:off x="1231475" y="2885776"/>
            <a:ext cx="114300" cy="965168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pic>
        <p:nvPicPr>
          <p:cNvPr id="29" name="Picture 2" descr="Image result for ERC Consolidator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1" y="74482"/>
            <a:ext cx="605735" cy="331838"/>
          </a:xfrm>
          <a:prstGeom prst="rect">
            <a:avLst/>
          </a:prstGeom>
          <a:noFill/>
        </p:spPr>
      </p:pic>
      <p:pic>
        <p:nvPicPr>
          <p:cNvPr id="30" name="Picture 6" descr="Image result for CSIC 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15332" y="52179"/>
            <a:ext cx="271519" cy="376954"/>
          </a:xfrm>
          <a:prstGeom prst="rect">
            <a:avLst/>
          </a:prstGeom>
          <a:noFill/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732" y="52595"/>
            <a:ext cx="276449" cy="36534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 bwMode="auto">
          <a:xfrm>
            <a:off x="153674" y="1966043"/>
            <a:ext cx="734901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750" dirty="0">
                <a:solidFill>
                  <a:srgbClr val="FF0000"/>
                </a:solidFill>
                <a:latin typeface="+mn-lt"/>
              </a:rPr>
              <a:t>120 </a:t>
            </a:r>
            <a:r>
              <a:rPr lang="es-ES" sz="750" dirty="0" err="1">
                <a:solidFill>
                  <a:srgbClr val="FF0000"/>
                </a:solidFill>
                <a:latin typeface="+mn-lt"/>
              </a:rPr>
              <a:t>MeV</a:t>
            </a:r>
            <a:endParaRPr lang="es-ES" sz="750" dirty="0">
              <a:solidFill>
                <a:srgbClr val="FF0000"/>
              </a:solidFill>
              <a:latin typeface="+mn-lt"/>
            </a:endParaRPr>
          </a:p>
          <a:p>
            <a:r>
              <a:rPr lang="es-ES" sz="750" dirty="0">
                <a:solidFill>
                  <a:srgbClr val="FF0000"/>
                </a:solidFill>
                <a:latin typeface="+mn-lt"/>
              </a:rPr>
              <a:t>2x10</a:t>
            </a:r>
            <a:r>
              <a:rPr lang="es-ES" sz="750" baseline="30000" dirty="0">
                <a:solidFill>
                  <a:srgbClr val="FF0000"/>
                </a:solidFill>
                <a:latin typeface="+mn-lt"/>
              </a:rPr>
              <a:t>10</a:t>
            </a:r>
            <a:r>
              <a:rPr lang="es-ES" sz="750" dirty="0">
                <a:solidFill>
                  <a:srgbClr val="FF0000"/>
                </a:solidFill>
                <a:latin typeface="+mn-lt"/>
              </a:rPr>
              <a:t> p</a:t>
            </a:r>
            <a:endParaRPr lang="en-GB" sz="750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83364" y="4107562"/>
            <a:ext cx="3361343" cy="2197609"/>
            <a:chOff x="1345775" y="4305070"/>
            <a:chExt cx="3361343" cy="2197609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45775" y="4305070"/>
              <a:ext cx="3361343" cy="2197609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2003454" y="4438292"/>
              <a:ext cx="4720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aseline="30000" dirty="0" smtClean="0"/>
                <a:t>14</a:t>
              </a:r>
              <a:r>
                <a:rPr lang="es-ES" dirty="0" smtClean="0"/>
                <a:t>N</a:t>
              </a:r>
              <a:endParaRPr lang="es-E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559622" y="4525837"/>
              <a:ext cx="4720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aseline="30000" dirty="0" smtClean="0"/>
                <a:t>12</a:t>
              </a:r>
              <a:r>
                <a:rPr lang="es-ES" dirty="0" smtClean="0"/>
                <a:t>C</a:t>
              </a:r>
              <a:endParaRPr lang="es-ES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941900" y="4663296"/>
              <a:ext cx="4720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aseline="30000" dirty="0" smtClean="0"/>
                <a:t>15</a:t>
              </a:r>
              <a:r>
                <a:rPr lang="es-ES" dirty="0" smtClean="0"/>
                <a:t>O</a:t>
              </a:r>
              <a:endParaRPr lang="es-E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177917" y="4844629"/>
              <a:ext cx="4720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aseline="30000" dirty="0" smtClean="0"/>
                <a:t>16</a:t>
              </a:r>
              <a:r>
                <a:rPr lang="es-ES" dirty="0" smtClean="0"/>
                <a:t>O</a:t>
              </a:r>
              <a:endParaRPr lang="es-ES" dirty="0"/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51057" y="550508"/>
            <a:ext cx="4464275" cy="6037806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 bwMode="auto">
          <a:xfrm>
            <a:off x="5268422" y="6588314"/>
            <a:ext cx="414107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J.M.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Verburg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,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J.Seco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,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Phys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Med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.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Biol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(2014)</a:t>
            </a:r>
            <a:endParaRPr lang="en-GB" sz="9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8626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5421" y="1524365"/>
            <a:ext cx="6665764" cy="222783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903" y="-3449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5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1631517"/>
            <a:ext cx="2036821" cy="21186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31903" y="418733"/>
            <a:ext cx="645795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High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detection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efficiency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,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high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CR-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capability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 Real time</a:t>
            </a:r>
          </a:p>
          <a:p>
            <a:pPr marL="214313" indent="-214313">
              <a:buFontTx/>
              <a:buChar char="-"/>
            </a:pP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Low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sensitivity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to n-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induced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backgrounds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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Improved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S/B-ratio</a:t>
            </a:r>
          </a:p>
          <a:p>
            <a:pPr marL="214313" indent="-214313">
              <a:buFontTx/>
              <a:buChar char="-"/>
            </a:pP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Good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E- and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spatial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resolution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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Few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mm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accuracy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+mn-lt"/>
              <a:sym typeface="Wingdings" panose="05000000000000000000" pitchFamily="2" charset="2"/>
            </a:endParaRPr>
          </a:p>
          <a:p>
            <a:pPr marL="214313" indent="-214313">
              <a:buFontTx/>
              <a:buChar char="-"/>
            </a:pP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Suitable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performance in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the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gamma-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ray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energy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range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up to 5-6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MeV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+mn-lt"/>
              <a:sym typeface="Wingdings" panose="05000000000000000000" pitchFamily="2" charset="2"/>
            </a:endParaRPr>
          </a:p>
          <a:p>
            <a:pPr marL="214313" indent="-214313">
              <a:buFontTx/>
              <a:buChar char="-"/>
            </a:pP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Compact &amp;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lightweight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 Compatible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with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clinical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environment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" y="1588284"/>
            <a:ext cx="8598512" cy="505566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pic>
        <p:nvPicPr>
          <p:cNvPr id="16" name="Picture 2" descr="Image result for ERC Consolidator 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054" y="64763"/>
            <a:ext cx="605735" cy="331838"/>
          </a:xfrm>
          <a:prstGeom prst="rect">
            <a:avLst/>
          </a:prstGeom>
          <a:noFill/>
        </p:spPr>
      </p:pic>
      <p:pic>
        <p:nvPicPr>
          <p:cNvPr id="17" name="Picture 6" descr="Image result for CSIC 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823703" y="42461"/>
            <a:ext cx="271519" cy="376954"/>
          </a:xfrm>
          <a:prstGeom prst="rect">
            <a:avLst/>
          </a:prstGeom>
          <a:noFill/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103" y="42877"/>
            <a:ext cx="276449" cy="36534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 bwMode="auto">
          <a:xfrm>
            <a:off x="2560014" y="93830"/>
            <a:ext cx="6057900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500" dirty="0">
                <a:solidFill>
                  <a:schemeClr val="bg1"/>
                </a:solidFill>
              </a:rPr>
              <a:t>i-TED </a:t>
            </a:r>
            <a:r>
              <a:rPr lang="es-ES" sz="1500" dirty="0" err="1">
                <a:solidFill>
                  <a:schemeClr val="bg1"/>
                </a:solidFill>
              </a:rPr>
              <a:t>applied</a:t>
            </a:r>
            <a:r>
              <a:rPr lang="es-ES" sz="1500" dirty="0">
                <a:solidFill>
                  <a:schemeClr val="bg1"/>
                </a:solidFill>
              </a:rPr>
              <a:t> to </a:t>
            </a:r>
            <a:r>
              <a:rPr lang="es-ES" sz="1500" dirty="0" err="1">
                <a:solidFill>
                  <a:schemeClr val="bg1"/>
                </a:solidFill>
              </a:rPr>
              <a:t>Hadron</a:t>
            </a:r>
            <a:r>
              <a:rPr lang="es-ES" sz="1500" dirty="0">
                <a:solidFill>
                  <a:schemeClr val="bg1"/>
                </a:solidFill>
              </a:rPr>
              <a:t> </a:t>
            </a:r>
            <a:r>
              <a:rPr lang="es-ES" sz="1500" dirty="0" err="1">
                <a:solidFill>
                  <a:schemeClr val="bg1"/>
                </a:solidFill>
              </a:rPr>
              <a:t>Therapy</a:t>
            </a:r>
            <a:r>
              <a:rPr lang="es-ES" sz="1500" dirty="0">
                <a:solidFill>
                  <a:schemeClr val="bg1"/>
                </a:solidFill>
              </a:rPr>
              <a:t>: A MC </a:t>
            </a:r>
            <a:r>
              <a:rPr lang="es-ES" sz="1500" dirty="0" err="1">
                <a:solidFill>
                  <a:schemeClr val="bg1"/>
                </a:solidFill>
              </a:rPr>
              <a:t>viewpoint</a:t>
            </a:r>
            <a:endParaRPr lang="es-ES" sz="15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304647" y="3673123"/>
            <a:ext cx="859851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128588" indent="-128588">
              <a:buFont typeface="Wingdings" panose="05000000000000000000" pitchFamily="2" charset="2"/>
              <a:buChar char="à"/>
            </a:pP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Best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ML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algorithms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Boosted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Decision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Trees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(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XGBoost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) and ANN (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Tensorflow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),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out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of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kNN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,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Logistic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Regression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, SVM,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Gaussian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Naive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Bayes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,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RandomForest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,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AdaBoost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and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Quadratic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Discriminant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Analysis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+mn-lt"/>
              <a:sym typeface="Wingdings" panose="05000000000000000000" pitchFamily="2" charset="2"/>
            </a:endParaRPr>
          </a:p>
          <a:p>
            <a:pPr marL="128588" indent="-128588">
              <a:buFont typeface="Wingdings" panose="05000000000000000000" pitchFamily="2" charset="2"/>
              <a:buChar char="à"/>
            </a:pP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Trained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with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5x10</a:t>
            </a:r>
            <a:r>
              <a:rPr lang="es-ES" baseline="30000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10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-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rays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in 200keV-7MeV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Energy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range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, using r1(x1,y1,z1), r2(x2,y2,z2), E1, E2, Compton angle, KN-formula</a:t>
            </a:r>
          </a:p>
          <a:p>
            <a:pPr marL="128588" indent="-128588">
              <a:buFont typeface="Wingdings" panose="05000000000000000000" pitchFamily="2" charset="2"/>
              <a:buChar char="à"/>
            </a:pP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Classifier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Output: 0 (Non FEE)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or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1 (FEE)</a:t>
            </a:r>
          </a:p>
          <a:p>
            <a:pPr marL="128588" indent="-128588">
              <a:buFont typeface="Wingdings" panose="05000000000000000000" pitchFamily="2" charset="2"/>
              <a:buChar char="à"/>
            </a:pP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Accuracy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between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65% (6MeV) and 73% (1MeV),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Confussion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: 35-40% of Non FEE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predicted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as FEE.</a:t>
            </a:r>
          </a:p>
          <a:p>
            <a:pPr marL="128588" indent="-128588">
              <a:buFont typeface="Wingdings" panose="05000000000000000000" pitchFamily="2" charset="2"/>
              <a:buChar char="à"/>
            </a:pP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S/N ratio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enhanced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between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1.5 and 2.1</a:t>
            </a:r>
          </a:p>
          <a:p>
            <a:pPr marL="128588" indent="-128588">
              <a:buFont typeface="Wingdings" panose="05000000000000000000" pitchFamily="2" charset="2"/>
              <a:buChar char="à"/>
            </a:pP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Capable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of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rejecting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50% of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neutron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events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(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neutron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sensitivity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2744" y="5720133"/>
            <a:ext cx="1543050" cy="851589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3883414" y="5694334"/>
            <a:ext cx="4883138" cy="893244"/>
            <a:chOff x="3946693" y="5417860"/>
            <a:chExt cx="6510850" cy="1190992"/>
          </a:xfrm>
        </p:grpSpPr>
        <p:pic>
          <p:nvPicPr>
            <p:cNvPr id="963586" name="Picture 2" descr="https://lh5.googleusercontent.com/le7KNkCSNVJXvrgK-r-hkk4hrcr4v2NOPHRgL6tIoWFFancKhcL2AxP7B1wU8fNAAmiOW9L_jaYxUtwVR8CllYVh_WVmoK6oKWHcRHQoyeqgV6tVOp2lO4bKSDPcXMxS5yt_p2lqw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6693" y="5417860"/>
              <a:ext cx="1157257" cy="1190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3588" name="Picture 4" descr="https://lh5.googleusercontent.com/S9b5GUCo5QJR2GtzHurlpjrhi6jv-BhIkrGSLBr0ek0LdqAYlwn4m1ktxnFkM4WHRjvKc5geIpjI5hXvDLB4fAl7BZOCFJM39ZNeRykpii1HUMcPFd4Ibs3UfFWR7xx9fT4bZz0aYQ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0118" y="5464437"/>
              <a:ext cx="1096926" cy="11289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3592" name="Picture 8" descr="https://lh5.googleusercontent.com/S0wWlamRySz0HRqE_nXXM-1clcvUJzxowpv2RghTcqQfx0q8qeOCf4fv20kEj5NqL18lv6-IdW6IvIgVgR5Bm5eci-0AAIVRl0QLZq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3212" y="5464437"/>
              <a:ext cx="1109727" cy="11432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3594" name="Picture 10" descr="https://lh4.googleusercontent.com/g8-akwfmQHvoJs5EGIYLQk-Z4hjg08aQraIbZGmb1hWUJH-hG8b5CvbS4m9tnenqeS_beVFYZWnvfVqwhSGxx433QeK_gG5wHkYi1kc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9582" y="5484004"/>
              <a:ext cx="1076835" cy="11093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3596" name="Picture 12" descr="https://lh5.googleusercontent.com/-HP2hwtSYAbrEm5DKn354U_4gEHL0TBCOMSPOz5-ntjkDkh24gK1hj_jGrU8nhqbmf54o3FFLE8owJB_cv6fFJwXfCDhVx16iflVcnOQzh_F7FBLQXmv-RcAOfVoDWm9xoEj4YYy6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2119" y="5474479"/>
              <a:ext cx="1087168" cy="11188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3598" name="Picture 14" descr="https://lh5.googleusercontent.com/4XXngTi0kqVljXRqcO5K0dH888V-Vdt-NSb2O-mScWe2RojatHBuvafWIZ3ROTbnR_1RMAJ_T4xeAvPsHnoz1F_vknT8QawcDyxl5C8axMdVJuAt6Fy2aOpSAiCQ9BTrnOkA1_8jA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9171" y="5469917"/>
              <a:ext cx="1078372" cy="11098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TextBox 22"/>
          <p:cNvSpPr txBox="1"/>
          <p:nvPr/>
        </p:nvSpPr>
        <p:spPr bwMode="auto">
          <a:xfrm>
            <a:off x="0" y="6643945"/>
            <a:ext cx="398165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  <a:hlinkClick r:id="rId14" action="ppaction://hlinkfile"/>
              </a:rPr>
              <a:t>J. </a:t>
            </a:r>
            <a:r>
              <a:rPr lang="es-ES" sz="900" dirty="0" err="1">
                <a:solidFill>
                  <a:schemeClr val="accent2">
                    <a:lumMod val="75000"/>
                  </a:schemeClr>
                </a:solidFill>
                <a:latin typeface="+mn-lt"/>
                <a:hlinkClick r:id="rId14" action="ppaction://hlinkfile"/>
              </a:rPr>
              <a:t>Lerendegui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  <a:hlinkClick r:id="rId14" action="ppaction://hlinkfile"/>
              </a:rPr>
              <a:t>, J. </a:t>
            </a:r>
            <a:r>
              <a:rPr lang="es-ES" sz="900" dirty="0" err="1">
                <a:solidFill>
                  <a:schemeClr val="accent2">
                    <a:lumMod val="75000"/>
                  </a:schemeClr>
                </a:solidFill>
                <a:latin typeface="+mn-lt"/>
                <a:hlinkClick r:id="rId14" action="ppaction://hlinkfile"/>
              </a:rPr>
              <a:t>Balibrea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  <a:hlinkClick r:id="rId14" action="ppaction://hlinkfile"/>
              </a:rPr>
              <a:t>, et al. (CDP),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4" action="ppaction://hlinkfile"/>
              </a:rPr>
              <a:t>Nat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4" action="ppaction://hlinkfile"/>
              </a:rPr>
              <a:t>.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4" action="ppaction://hlinkfile"/>
              </a:rPr>
              <a:t>Scientific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4" action="ppaction://hlinkfile"/>
              </a:rPr>
              <a:t>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4" action="ppaction://hlinkfile"/>
              </a:rPr>
              <a:t>Reports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4" action="ppaction://hlinkfile"/>
              </a:rPr>
              <a:t>, 2021</a:t>
            </a:r>
            <a:endParaRPr lang="en-GB" sz="9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801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7462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50"/>
          </a:p>
        </p:txBody>
      </p:sp>
      <p:sp>
        <p:nvSpPr>
          <p:cNvPr id="5" name="TextBox 4"/>
          <p:cNvSpPr txBox="1"/>
          <p:nvPr/>
        </p:nvSpPr>
        <p:spPr bwMode="auto">
          <a:xfrm>
            <a:off x="646792" y="59424"/>
            <a:ext cx="8414561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500" dirty="0" err="1" smtClean="0">
                <a:solidFill>
                  <a:schemeClr val="bg1"/>
                </a:solidFill>
              </a:rPr>
              <a:t>Neutrons</a:t>
            </a:r>
            <a:r>
              <a:rPr lang="es-ES" sz="1500" dirty="0" smtClean="0">
                <a:solidFill>
                  <a:schemeClr val="bg1"/>
                </a:solidFill>
              </a:rPr>
              <a:t> in HT: </a:t>
            </a:r>
            <a:r>
              <a:rPr lang="es-ES" sz="1500" dirty="0" err="1" smtClean="0">
                <a:solidFill>
                  <a:schemeClr val="bg1"/>
                </a:solidFill>
              </a:rPr>
              <a:t>the</a:t>
            </a:r>
            <a:r>
              <a:rPr lang="es-ES" sz="1500" dirty="0" smtClean="0">
                <a:solidFill>
                  <a:schemeClr val="bg1"/>
                </a:solidFill>
              </a:rPr>
              <a:t> role of a CC </a:t>
            </a:r>
            <a:r>
              <a:rPr lang="es-ES" sz="1500" dirty="0" err="1" smtClean="0">
                <a:solidFill>
                  <a:schemeClr val="bg1"/>
                </a:solidFill>
              </a:rPr>
              <a:t>optimized</a:t>
            </a:r>
            <a:r>
              <a:rPr lang="es-ES" sz="1500" dirty="0" smtClean="0">
                <a:solidFill>
                  <a:schemeClr val="bg1"/>
                </a:solidFill>
              </a:rPr>
              <a:t> </a:t>
            </a:r>
            <a:r>
              <a:rPr lang="es-ES" sz="1500" dirty="0" err="1" smtClean="0">
                <a:solidFill>
                  <a:schemeClr val="bg1"/>
                </a:solidFill>
              </a:rPr>
              <a:t>for</a:t>
            </a:r>
            <a:r>
              <a:rPr lang="es-ES" sz="1500" dirty="0" smtClean="0">
                <a:solidFill>
                  <a:schemeClr val="bg1"/>
                </a:solidFill>
              </a:rPr>
              <a:t> </a:t>
            </a:r>
            <a:r>
              <a:rPr lang="es-ES" sz="1500" dirty="0" err="1" smtClean="0">
                <a:solidFill>
                  <a:schemeClr val="bg1"/>
                </a:solidFill>
              </a:rPr>
              <a:t>low</a:t>
            </a:r>
            <a:r>
              <a:rPr lang="es-ES" sz="1500" dirty="0" smtClean="0">
                <a:solidFill>
                  <a:schemeClr val="bg1"/>
                </a:solidFill>
              </a:rPr>
              <a:t> </a:t>
            </a:r>
            <a:r>
              <a:rPr lang="es-ES" sz="1500" dirty="0" err="1" smtClean="0">
                <a:solidFill>
                  <a:schemeClr val="bg1"/>
                </a:solidFill>
              </a:rPr>
              <a:t>neutron</a:t>
            </a:r>
            <a:r>
              <a:rPr lang="es-ES" sz="1500" dirty="0" smtClean="0">
                <a:solidFill>
                  <a:schemeClr val="bg1"/>
                </a:solidFill>
              </a:rPr>
              <a:t> </a:t>
            </a:r>
            <a:r>
              <a:rPr lang="es-ES" sz="1500" dirty="0" err="1" smtClean="0">
                <a:solidFill>
                  <a:schemeClr val="bg1"/>
                </a:solidFill>
              </a:rPr>
              <a:t>sensitivity</a:t>
            </a:r>
            <a:endParaRPr lang="es-ES" sz="1500" dirty="0">
              <a:solidFill>
                <a:schemeClr val="bg1"/>
              </a:solidFill>
            </a:endParaRPr>
          </a:p>
        </p:txBody>
      </p:sp>
      <p:pic>
        <p:nvPicPr>
          <p:cNvPr id="16" name="Picture 2" descr="Image result for ERC Consolidat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1" y="50751"/>
            <a:ext cx="605735" cy="331838"/>
          </a:xfrm>
          <a:prstGeom prst="rect">
            <a:avLst/>
          </a:prstGeom>
          <a:noFill/>
        </p:spPr>
      </p:pic>
      <p:pic>
        <p:nvPicPr>
          <p:cNvPr id="17" name="Picture 6" descr="Image result for CSIC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15332" y="28448"/>
            <a:ext cx="271519" cy="376954"/>
          </a:xfrm>
          <a:prstGeom prst="rect">
            <a:avLst/>
          </a:prstGeom>
          <a:noFill/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732" y="28864"/>
            <a:ext cx="276449" cy="3653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1" y="472546"/>
            <a:ext cx="3373986" cy="16153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41347" y="435962"/>
            <a:ext cx="4737748" cy="23739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1854" y="3051561"/>
            <a:ext cx="6589499" cy="23378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2897672"/>
            <a:ext cx="34894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J. </a:t>
            </a:r>
            <a:r>
              <a:rPr lang="es-ES" dirty="0" err="1" smtClean="0"/>
              <a:t>Krimmer</a:t>
            </a:r>
            <a:r>
              <a:rPr lang="es-ES" dirty="0" smtClean="0"/>
              <a:t> et al. NIM-A (2018)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0031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4376" name="Picture 8" descr="https://lh4.googleusercontent.com/w6wPwTLWzNoXQSUzAH870KKXBSjvb5oKDgo7StW0Y0_5QbEWPxKq-kyL1jL5BocpCX80_D0ZY115GhBKjIhjY__3y2ca1740Uvc2Gixa7In7eRQf94WL7C0R1r65swJdjC-sRIIlhG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641" y="4220080"/>
            <a:ext cx="3187361" cy="198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3586" name="Picture 2" descr="https://lh3.googleusercontent.com/VTyR9iX05QJNYT3WBbMr3cPtfEIdAEEXS8vLwjzZVnKra0jzZJ6tc3-HRfY-ZhKJ0W_SPOkEF_VWbUUkQBuqlKNcfH0BKkEOcOCozPCNfB-pYgDcSMDQQyLDM1mVQmV_WgcDRHcec9j5wBMHfN40z8qdQMk36dpp-E5sJb0H-wj9fBek7aAk5j4DyNCJ_Vex8vtLbJ447bZNC9f7zoVFvzktvJIw9j6f6GA_4NmfFRyF-VXvJy4ut8JfSnHWyiKBR3RHsntnWyBV-q6VDkSV0o1vgf0RoAkl4DNxqdMeFm2YNtMv5yf-rZXcXLQW1bWNt0seiQmxLHQ-fIEmM4lV_blzdexJaU0-DfgiD1pzNUnv5pKCSpsLFaQmcXbe4sWyKOXYqqUbk9A-p0rbz47gFmsNtXMDMgXue_kJBg62DyH-oHPVZyI37qKodUpvJ7IKdqhtJBfY8ZY0LrwH5_JCxgmIJI_k4t68ckDPfX1Cz2CMcF8r3iGZ8pZgMORBQSbIvXLvN1HAVHT0-Jogcor9ISYmVNJMc_5NbE78T4Mt2TXwQDh8G6zNDnvDq8nAUoip9hepSwtbKbt9KMNi8DKHdV7wnnDCRdWqHocg7FJ4kG3_kf_QEbWNNklaiAhbI4KQiFazsdbYbhK3IzZZZY9NRUf4CwAtG_lj9ZJb_WmVxS2msXFpNjFG7xtGMd0M5ru3ytZyWa7kyOBZKSb_lGrMxXdp=w1083-h812-no?authuser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90" y="4153786"/>
            <a:ext cx="2829352" cy="2121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4374" name="Picture 6" descr="https://lh5.googleusercontent.com/OaX9GUwKH2O8p6itxEZT2CzOmgB3eQ-LwyLAt6uWF36A02Z5O4DukhJPNhaIBR5AawArAaIyGLCeFzD8LXRBC2qVc1mcbxUjFz1IeO7AAVZ2LlkVMKc5kmOtJv2SdhDR1TVTkFn1Tp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445" y="4089680"/>
            <a:ext cx="3307741" cy="210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0" y="-17462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50"/>
          </a:p>
        </p:txBody>
      </p:sp>
      <p:sp>
        <p:nvSpPr>
          <p:cNvPr id="5" name="TextBox 4"/>
          <p:cNvSpPr txBox="1"/>
          <p:nvPr/>
        </p:nvSpPr>
        <p:spPr bwMode="auto">
          <a:xfrm>
            <a:off x="646792" y="59424"/>
            <a:ext cx="8414561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500" dirty="0">
                <a:solidFill>
                  <a:schemeClr val="bg1"/>
                </a:solidFill>
              </a:rPr>
              <a:t>i-TED </a:t>
            </a:r>
            <a:r>
              <a:rPr lang="es-ES" sz="1500" dirty="0" err="1">
                <a:solidFill>
                  <a:schemeClr val="bg1"/>
                </a:solidFill>
              </a:rPr>
              <a:t>applied</a:t>
            </a:r>
            <a:r>
              <a:rPr lang="es-ES" sz="1500" dirty="0">
                <a:solidFill>
                  <a:schemeClr val="bg1"/>
                </a:solidFill>
              </a:rPr>
              <a:t> to </a:t>
            </a:r>
            <a:r>
              <a:rPr lang="es-ES" sz="1500" dirty="0" smtClean="0">
                <a:solidFill>
                  <a:schemeClr val="bg1"/>
                </a:solidFill>
              </a:rPr>
              <a:t>HT: </a:t>
            </a:r>
            <a:r>
              <a:rPr lang="es-ES" sz="1500" dirty="0">
                <a:solidFill>
                  <a:schemeClr val="bg1"/>
                </a:solidFill>
              </a:rPr>
              <a:t>A MC </a:t>
            </a:r>
            <a:r>
              <a:rPr lang="es-ES" sz="1500" dirty="0" err="1" smtClean="0">
                <a:solidFill>
                  <a:schemeClr val="bg1"/>
                </a:solidFill>
              </a:rPr>
              <a:t>constrasted</a:t>
            </a:r>
            <a:r>
              <a:rPr lang="es-ES" sz="1500" dirty="0" smtClean="0">
                <a:solidFill>
                  <a:schemeClr val="bg1"/>
                </a:solidFill>
              </a:rPr>
              <a:t> </a:t>
            </a:r>
            <a:r>
              <a:rPr lang="es-ES" sz="1500" dirty="0" err="1" smtClean="0">
                <a:solidFill>
                  <a:schemeClr val="bg1"/>
                </a:solidFill>
              </a:rPr>
              <a:t>with</a:t>
            </a:r>
            <a:r>
              <a:rPr lang="es-ES" sz="1500" dirty="0" smtClean="0">
                <a:solidFill>
                  <a:schemeClr val="bg1"/>
                </a:solidFill>
              </a:rPr>
              <a:t> </a:t>
            </a:r>
            <a:r>
              <a:rPr lang="es-ES" sz="1500" dirty="0" err="1" smtClean="0">
                <a:solidFill>
                  <a:schemeClr val="bg1"/>
                </a:solidFill>
              </a:rPr>
              <a:t>neutron</a:t>
            </a:r>
            <a:r>
              <a:rPr lang="es-ES" sz="1500" dirty="0" smtClean="0">
                <a:solidFill>
                  <a:schemeClr val="bg1"/>
                </a:solidFill>
              </a:rPr>
              <a:t> </a:t>
            </a:r>
            <a:r>
              <a:rPr lang="es-ES" sz="1500" dirty="0" err="1" smtClean="0">
                <a:solidFill>
                  <a:schemeClr val="bg1"/>
                </a:solidFill>
              </a:rPr>
              <a:t>measurements</a:t>
            </a:r>
            <a:r>
              <a:rPr lang="es-ES" sz="1500" dirty="0" smtClean="0">
                <a:solidFill>
                  <a:schemeClr val="bg1"/>
                </a:solidFill>
              </a:rPr>
              <a:t> at CNA-</a:t>
            </a:r>
            <a:r>
              <a:rPr lang="es-ES" sz="1500" dirty="0" err="1" smtClean="0">
                <a:solidFill>
                  <a:schemeClr val="bg1"/>
                </a:solidFill>
              </a:rPr>
              <a:t>Seville</a:t>
            </a:r>
            <a:endParaRPr lang="es-ES" sz="15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950" y="1801513"/>
            <a:ext cx="1666225" cy="17331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3175" y="1642203"/>
            <a:ext cx="6706650" cy="22510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 bwMode="auto">
          <a:xfrm>
            <a:off x="0" y="459475"/>
            <a:ext cx="645795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High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detection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efficiency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,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high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CR-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capability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 Real time</a:t>
            </a:r>
          </a:p>
          <a:p>
            <a:pPr marL="214313" indent="-214313">
              <a:buFontTx/>
              <a:buChar char="-"/>
            </a:pPr>
            <a:r>
              <a:rPr lang="es-ES" b="1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Low</a:t>
            </a:r>
            <a:r>
              <a:rPr lang="es-ES" b="1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b="1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sensitivity</a:t>
            </a:r>
            <a:r>
              <a:rPr lang="es-ES" b="1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to n-</a:t>
            </a:r>
            <a:r>
              <a:rPr lang="es-ES" b="1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induced</a:t>
            </a:r>
            <a:r>
              <a:rPr lang="es-ES" b="1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b="1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backgrounds</a:t>
            </a:r>
            <a:r>
              <a:rPr lang="es-ES" b="1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Improved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S/B-ratio</a:t>
            </a:r>
          </a:p>
          <a:p>
            <a:pPr marL="214313" indent="-214313">
              <a:buFontTx/>
              <a:buChar char="-"/>
            </a:pP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Good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E- and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spatial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resolution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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Few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mm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accuracy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+mn-lt"/>
              <a:sym typeface="Wingdings" panose="05000000000000000000" pitchFamily="2" charset="2"/>
            </a:endParaRPr>
          </a:p>
          <a:p>
            <a:pPr marL="214313" indent="-214313">
              <a:buFontTx/>
              <a:buChar char="-"/>
            </a:pP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Suitable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performance in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the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gamma-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ray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energy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range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up to 5-6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MeV</a:t>
            </a:r>
            <a:endParaRPr lang="es-ES" dirty="0">
              <a:solidFill>
                <a:schemeClr val="accent2">
                  <a:lumMod val="75000"/>
                </a:schemeClr>
              </a:solidFill>
              <a:latin typeface="+mn-lt"/>
              <a:sym typeface="Wingdings" panose="05000000000000000000" pitchFamily="2" charset="2"/>
            </a:endParaRPr>
          </a:p>
          <a:p>
            <a:pPr marL="214313" indent="-214313">
              <a:buFontTx/>
              <a:buChar char="-"/>
            </a:pP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Compact &amp;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lightweight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 Compatible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with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clinical</a:t>
            </a:r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environment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1201" y="1604991"/>
            <a:ext cx="8990152" cy="246452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13" name="Rectangle 12"/>
          <p:cNvSpPr/>
          <p:nvPr/>
        </p:nvSpPr>
        <p:spPr>
          <a:xfrm>
            <a:off x="71201" y="4089680"/>
            <a:ext cx="8990152" cy="227017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14" name="TextBox 13"/>
          <p:cNvSpPr txBox="1"/>
          <p:nvPr/>
        </p:nvSpPr>
        <p:spPr bwMode="auto">
          <a:xfrm>
            <a:off x="6586301" y="6627168"/>
            <a:ext cx="270132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    J. </a:t>
            </a:r>
            <a:r>
              <a:rPr lang="es-ES" sz="9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Lerendegui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, et al. (CDP), NIM-A (in </a:t>
            </a:r>
            <a:r>
              <a:rPr lang="es-ES" sz="9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prep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.)</a:t>
            </a:r>
            <a:endParaRPr lang="en-GB" sz="9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3620207" y="4391997"/>
            <a:ext cx="685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baseline="300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7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Li(</a:t>
            </a:r>
            <a:r>
              <a:rPr lang="es-ES" sz="12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p,n</a:t>
            </a:r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)</a:t>
            </a:r>
            <a:endParaRPr lang="en-GB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6" name="Picture 2" descr="Image result for ERC Consolidator 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1" y="50751"/>
            <a:ext cx="605735" cy="331838"/>
          </a:xfrm>
          <a:prstGeom prst="rect">
            <a:avLst/>
          </a:prstGeom>
          <a:noFill/>
        </p:spPr>
      </p:pic>
      <p:pic>
        <p:nvPicPr>
          <p:cNvPr id="17" name="Picture 6" descr="Image result for CSIC 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15332" y="28448"/>
            <a:ext cx="271519" cy="376954"/>
          </a:xfrm>
          <a:prstGeom prst="rect">
            <a:avLst/>
          </a:prstGeom>
          <a:noFill/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732" y="28864"/>
            <a:ext cx="276449" cy="365342"/>
          </a:xfrm>
          <a:prstGeom prst="rect">
            <a:avLst/>
          </a:prstGeom>
        </p:spPr>
      </p:pic>
      <p:pic>
        <p:nvPicPr>
          <p:cNvPr id="960514" name="Picture 2" descr="Sponsorship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466" y="4241999"/>
            <a:ext cx="710651" cy="30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 bwMode="auto">
          <a:xfrm>
            <a:off x="7075741" y="4835969"/>
            <a:ext cx="9715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Neutron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s-ES" sz="900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events</a:t>
            </a:r>
            <a:endParaRPr lang="en-GB" sz="9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011059" y="5064796"/>
            <a:ext cx="257175" cy="1758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 bwMode="auto">
          <a:xfrm>
            <a:off x="7186435" y="5645240"/>
            <a:ext cx="1171575" cy="21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825" dirty="0" err="1">
                <a:solidFill>
                  <a:srgbClr val="FF0000"/>
                </a:solidFill>
                <a:latin typeface="+mn-lt"/>
              </a:rPr>
              <a:t>Background</a:t>
            </a:r>
            <a:endParaRPr lang="en-GB" sz="825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7054440" y="5616062"/>
            <a:ext cx="170414" cy="16174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 bwMode="auto">
          <a:xfrm>
            <a:off x="-1" y="6605091"/>
            <a:ext cx="50543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J. </a:t>
            </a:r>
            <a:r>
              <a:rPr lang="es-ES" sz="900" dirty="0" err="1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Lerendegui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, J. </a:t>
            </a:r>
            <a:r>
              <a:rPr lang="es-ES" sz="900" dirty="0" err="1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Balibrea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, et al. (CDP),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Nat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.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Scientific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Reports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 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  <a:hlinkClick r:id="rId11" action="ppaction://hlinkfile"/>
              </a:rPr>
              <a:t>202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2</a:t>
            </a:r>
            <a:endParaRPr lang="en-GB" sz="9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614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17462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50"/>
          </a:p>
        </p:txBody>
      </p:sp>
      <p:pic>
        <p:nvPicPr>
          <p:cNvPr id="16" name="Picture 2" descr="Image result for ERC Consolidator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1" y="50751"/>
            <a:ext cx="605735" cy="331838"/>
          </a:xfrm>
          <a:prstGeom prst="rect">
            <a:avLst/>
          </a:prstGeom>
          <a:noFill/>
        </p:spPr>
      </p:pic>
      <p:pic>
        <p:nvPicPr>
          <p:cNvPr id="17" name="Picture 6" descr="Image result for CSIC 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15332" y="28448"/>
            <a:ext cx="271519" cy="376954"/>
          </a:xfrm>
          <a:prstGeom prst="rect">
            <a:avLst/>
          </a:prstGeom>
          <a:noFill/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732" y="28864"/>
            <a:ext cx="276449" cy="3653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095" y="519111"/>
            <a:ext cx="4230355" cy="16691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2697" y="2369883"/>
            <a:ext cx="3821149" cy="371295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793975" y="5022983"/>
            <a:ext cx="446055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Key </a:t>
            </a:r>
            <a:r>
              <a:rPr lang="es-ES" dirty="0" err="1" smtClean="0"/>
              <a:t>aspects</a:t>
            </a:r>
            <a:r>
              <a:rPr lang="es-ES" dirty="0" smtClean="0"/>
              <a:t> of CC </a:t>
            </a:r>
            <a:r>
              <a:rPr lang="es-ES" dirty="0" err="1" smtClean="0"/>
              <a:t>for</a:t>
            </a:r>
            <a:r>
              <a:rPr lang="es-ES" dirty="0" smtClean="0"/>
              <a:t> PGI in HT: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s-ES" dirty="0" err="1" smtClean="0">
                <a:sym typeface="Wingdings" panose="05000000000000000000" pitchFamily="2" charset="2"/>
              </a:rPr>
              <a:t>Efficiency</a:t>
            </a:r>
            <a:r>
              <a:rPr lang="es-ES" dirty="0" smtClean="0">
                <a:sym typeface="Wingdings" panose="05000000000000000000" pitchFamily="2" charset="2"/>
              </a:rPr>
              <a:t> ( i-TED </a:t>
            </a:r>
            <a:r>
              <a:rPr lang="es-ES" dirty="0" err="1" smtClean="0">
                <a:sym typeface="Wingdings" panose="05000000000000000000" pitchFamily="2" charset="2"/>
              </a:rPr>
              <a:t>array</a:t>
            </a:r>
            <a:r>
              <a:rPr lang="es-ES" dirty="0" smtClean="0">
                <a:sym typeface="Wingdings" panose="05000000000000000000" pitchFamily="2" charset="2"/>
              </a:rPr>
              <a:t> 4 </a:t>
            </a:r>
            <a:r>
              <a:rPr lang="es-ES" dirty="0" err="1" smtClean="0">
                <a:sym typeface="Wingdings" panose="05000000000000000000" pitchFamily="2" charset="2"/>
              </a:rPr>
              <a:t>CCs</a:t>
            </a:r>
            <a:r>
              <a:rPr lang="es-ES" dirty="0">
                <a:sym typeface="Wingdings" panose="05000000000000000000" pitchFamily="2" charset="2"/>
              </a:rPr>
              <a:t> </a:t>
            </a:r>
            <a:r>
              <a:rPr lang="es-ES" dirty="0" smtClean="0">
                <a:sym typeface="Wingdings" panose="05000000000000000000" pitchFamily="2" charset="2"/>
              </a:rPr>
              <a:t>of </a:t>
            </a:r>
            <a:r>
              <a:rPr lang="es-ES" dirty="0" err="1" smtClean="0">
                <a:sym typeface="Wingdings" panose="05000000000000000000" pitchFamily="2" charset="2"/>
              </a:rPr>
              <a:t>large</a:t>
            </a:r>
            <a:r>
              <a:rPr lang="es-ES" dirty="0" smtClean="0">
                <a:sym typeface="Wingdings" panose="05000000000000000000" pitchFamily="2" charset="2"/>
              </a:rPr>
              <a:t> S.A.)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s-ES" dirty="0" err="1" smtClean="0">
                <a:sym typeface="Wingdings" panose="05000000000000000000" pitchFamily="2" charset="2"/>
              </a:rPr>
              <a:t>Background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rejection</a:t>
            </a:r>
            <a:r>
              <a:rPr lang="es-ES" dirty="0" smtClean="0">
                <a:sym typeface="Wingdings" panose="05000000000000000000" pitchFamily="2" charset="2"/>
              </a:rPr>
              <a:t> ( i-TED </a:t>
            </a:r>
            <a:r>
              <a:rPr lang="es-ES" dirty="0" err="1" smtClean="0">
                <a:sym typeface="Wingdings" panose="05000000000000000000" pitchFamily="2" charset="2"/>
              </a:rPr>
              <a:t>low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Neutron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Sensitivity</a:t>
            </a:r>
            <a:r>
              <a:rPr lang="es-ES" dirty="0" smtClean="0">
                <a:sym typeface="Wingdings" panose="05000000000000000000" pitchFamily="2" charset="2"/>
              </a:rPr>
              <a:t>)</a:t>
            </a:r>
            <a:endParaRPr lang="es-ES" dirty="0"/>
          </a:p>
        </p:txBody>
      </p:sp>
      <p:sp>
        <p:nvSpPr>
          <p:cNvPr id="27" name="TextBox 26"/>
          <p:cNvSpPr txBox="1"/>
          <p:nvPr/>
        </p:nvSpPr>
        <p:spPr>
          <a:xfrm>
            <a:off x="4854072" y="2369883"/>
            <a:ext cx="40997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Precision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falloff</a:t>
            </a:r>
            <a:r>
              <a:rPr lang="es-ES" dirty="0" smtClean="0"/>
              <a:t> </a:t>
            </a:r>
            <a:r>
              <a:rPr lang="es-ES" dirty="0" err="1" smtClean="0"/>
              <a:t>determination</a:t>
            </a:r>
            <a:r>
              <a:rPr lang="es-ES" dirty="0" smtClean="0"/>
              <a:t> in 1D </a:t>
            </a:r>
            <a:r>
              <a:rPr lang="es-ES" dirty="0" err="1" smtClean="0"/>
              <a:t>profile</a:t>
            </a:r>
            <a:endParaRPr lang="es-ES" dirty="0" smtClean="0"/>
          </a:p>
          <a:p>
            <a:r>
              <a:rPr lang="es-ES" dirty="0" smtClean="0"/>
              <a:t>C = </a:t>
            </a:r>
            <a:r>
              <a:rPr lang="es-ES" dirty="0" err="1" smtClean="0"/>
              <a:t>contrast</a:t>
            </a:r>
            <a:endParaRPr lang="es-ES" dirty="0" smtClean="0"/>
          </a:p>
          <a:p>
            <a:r>
              <a:rPr lang="es-ES" dirty="0" smtClean="0"/>
              <a:t>FW = </a:t>
            </a:r>
            <a:r>
              <a:rPr lang="es-ES" dirty="0" err="1" smtClean="0"/>
              <a:t>Falloff</a:t>
            </a:r>
            <a:r>
              <a:rPr lang="es-ES" dirty="0" smtClean="0"/>
              <a:t> </a:t>
            </a:r>
            <a:r>
              <a:rPr lang="es-ES" dirty="0" err="1" smtClean="0"/>
              <a:t>width</a:t>
            </a:r>
            <a:endParaRPr lang="es-ES" dirty="0" smtClean="0"/>
          </a:p>
          <a:p>
            <a:r>
              <a:rPr lang="es-ES" dirty="0" smtClean="0"/>
              <a:t>B = </a:t>
            </a:r>
            <a:r>
              <a:rPr lang="es-ES" dirty="0" err="1" smtClean="0"/>
              <a:t>Background</a:t>
            </a:r>
            <a:r>
              <a:rPr lang="es-ES" dirty="0" smtClean="0"/>
              <a:t> </a:t>
            </a:r>
            <a:r>
              <a:rPr lang="es-ES" dirty="0" err="1" smtClean="0"/>
              <a:t>level</a:t>
            </a:r>
            <a:endParaRPr lang="es-ES" dirty="0" smtClean="0"/>
          </a:p>
          <a:p>
            <a:endParaRPr lang="es-ES" b="1" dirty="0">
              <a:solidFill>
                <a:srgbClr val="FF0000"/>
              </a:solidFill>
            </a:endParaRPr>
          </a:p>
          <a:p>
            <a:r>
              <a:rPr lang="es-ES" b="1" dirty="0" err="1" smtClean="0">
                <a:solidFill>
                  <a:srgbClr val="FF0000"/>
                </a:solidFill>
              </a:rPr>
              <a:t>Falloff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</a:rPr>
              <a:t>Retrieval</a:t>
            </a:r>
            <a:r>
              <a:rPr lang="es-ES" b="1" dirty="0" smtClean="0">
                <a:solidFill>
                  <a:srgbClr val="FF0000"/>
                </a:solidFill>
              </a:rPr>
              <a:t> </a:t>
            </a:r>
            <a:r>
              <a:rPr lang="es-ES" b="1" dirty="0" err="1" smtClean="0">
                <a:solidFill>
                  <a:srgbClr val="FF0000"/>
                </a:solidFill>
              </a:rPr>
              <a:t>Precision</a:t>
            </a:r>
            <a:r>
              <a:rPr lang="es-ES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s-ES" dirty="0" smtClean="0"/>
              <a:t>FRP = B</a:t>
            </a:r>
            <a:r>
              <a:rPr lang="es-ES" baseline="30000" dirty="0"/>
              <a:t>1/2</a:t>
            </a:r>
            <a:r>
              <a:rPr lang="es-ES" dirty="0" smtClean="0"/>
              <a:t>/C = 1/N</a:t>
            </a:r>
            <a:r>
              <a:rPr lang="es-ES" baseline="30000" dirty="0" smtClean="0"/>
              <a:t>1/2</a:t>
            </a:r>
            <a:endParaRPr lang="es-ES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5441638" y="4049390"/>
            <a:ext cx="31652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ym typeface="Wingdings" panose="05000000000000000000" pitchFamily="2" charset="2"/>
              </a:rPr>
              <a:t>[ </a:t>
            </a:r>
            <a:r>
              <a:rPr lang="es-ES" dirty="0" err="1" smtClean="0">
                <a:sym typeface="Wingdings" panose="05000000000000000000" pitchFamily="2" charset="2"/>
              </a:rPr>
              <a:t>Falloff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width</a:t>
            </a:r>
            <a:r>
              <a:rPr lang="es-ES" dirty="0" smtClean="0">
                <a:sym typeface="Wingdings" panose="05000000000000000000" pitchFamily="2" charset="2"/>
              </a:rPr>
              <a:t> has no </a:t>
            </a:r>
            <a:r>
              <a:rPr lang="es-ES" dirty="0" err="1" smtClean="0">
                <a:sym typeface="Wingdings" panose="05000000000000000000" pitchFamily="2" charset="2"/>
              </a:rPr>
              <a:t>impact</a:t>
            </a:r>
            <a:r>
              <a:rPr lang="es-ES" dirty="0" smtClean="0">
                <a:sym typeface="Wingdings" panose="05000000000000000000" pitchFamily="2" charset="2"/>
              </a:rPr>
              <a:t>  (non </a:t>
            </a:r>
            <a:r>
              <a:rPr lang="es-ES" dirty="0" err="1" smtClean="0">
                <a:sym typeface="Wingdings" panose="05000000000000000000" pitchFamily="2" charset="2"/>
              </a:rPr>
              <a:t>Bragg-peak</a:t>
            </a:r>
            <a:r>
              <a:rPr lang="es-ES" dirty="0" smtClean="0">
                <a:sym typeface="Wingdings" panose="05000000000000000000" pitchFamily="2" charset="2"/>
              </a:rPr>
              <a:t> </a:t>
            </a:r>
            <a:r>
              <a:rPr lang="es-ES" dirty="0" err="1" smtClean="0">
                <a:sym typeface="Wingdings" panose="05000000000000000000" pitchFamily="2" charset="2"/>
              </a:rPr>
              <a:t>PGs</a:t>
            </a:r>
            <a:r>
              <a:rPr lang="es-ES" dirty="0" smtClean="0">
                <a:sym typeface="Wingdings" panose="05000000000000000000" pitchFamily="2" charset="2"/>
              </a:rPr>
              <a:t> and </a:t>
            </a:r>
            <a:r>
              <a:rPr lang="es-ES" dirty="0" err="1" smtClean="0">
                <a:sym typeface="Wingdings" panose="05000000000000000000" pitchFamily="2" charset="2"/>
              </a:rPr>
              <a:t>broad</a:t>
            </a:r>
            <a:r>
              <a:rPr lang="es-ES" dirty="0" smtClean="0">
                <a:sym typeface="Wingdings" panose="05000000000000000000" pitchFamily="2" charset="2"/>
              </a:rPr>
              <a:t> e+ </a:t>
            </a:r>
            <a:r>
              <a:rPr lang="es-ES" dirty="0" err="1" smtClean="0">
                <a:sym typeface="Wingdings" panose="05000000000000000000" pitchFamily="2" charset="2"/>
              </a:rPr>
              <a:t>distributions</a:t>
            </a:r>
            <a:r>
              <a:rPr lang="es-ES" dirty="0" smtClean="0">
                <a:sym typeface="Wingdings" panose="05000000000000000000" pitchFamily="2" charset="2"/>
              </a:rPr>
              <a:t> (PET) are ok)]</a:t>
            </a:r>
            <a:endParaRPr lang="es-ES" dirty="0"/>
          </a:p>
        </p:txBody>
      </p:sp>
      <p:sp>
        <p:nvSpPr>
          <p:cNvPr id="29" name="TextBox 28"/>
          <p:cNvSpPr txBox="1"/>
          <p:nvPr/>
        </p:nvSpPr>
        <p:spPr bwMode="auto">
          <a:xfrm>
            <a:off x="646792" y="59424"/>
            <a:ext cx="8414561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500" dirty="0" err="1" smtClean="0">
                <a:solidFill>
                  <a:schemeClr val="bg1"/>
                </a:solidFill>
              </a:rPr>
              <a:t>Neutrons</a:t>
            </a:r>
            <a:r>
              <a:rPr lang="es-ES" sz="1500" dirty="0" smtClean="0">
                <a:solidFill>
                  <a:schemeClr val="bg1"/>
                </a:solidFill>
              </a:rPr>
              <a:t> in HT: </a:t>
            </a:r>
            <a:r>
              <a:rPr lang="es-ES" sz="1500" dirty="0" err="1" smtClean="0">
                <a:solidFill>
                  <a:schemeClr val="bg1"/>
                </a:solidFill>
              </a:rPr>
              <a:t>the</a:t>
            </a:r>
            <a:r>
              <a:rPr lang="es-ES" sz="1500" dirty="0" smtClean="0">
                <a:solidFill>
                  <a:schemeClr val="bg1"/>
                </a:solidFill>
              </a:rPr>
              <a:t> role of a CC </a:t>
            </a:r>
            <a:r>
              <a:rPr lang="es-ES" sz="1500" dirty="0" err="1" smtClean="0">
                <a:solidFill>
                  <a:schemeClr val="bg1"/>
                </a:solidFill>
              </a:rPr>
              <a:t>optimized</a:t>
            </a:r>
            <a:r>
              <a:rPr lang="es-ES" sz="1500" dirty="0" smtClean="0">
                <a:solidFill>
                  <a:schemeClr val="bg1"/>
                </a:solidFill>
              </a:rPr>
              <a:t> </a:t>
            </a:r>
            <a:r>
              <a:rPr lang="es-ES" sz="1500" dirty="0" err="1" smtClean="0">
                <a:solidFill>
                  <a:schemeClr val="bg1"/>
                </a:solidFill>
              </a:rPr>
              <a:t>for</a:t>
            </a:r>
            <a:r>
              <a:rPr lang="es-ES" sz="1500" dirty="0" smtClean="0">
                <a:solidFill>
                  <a:schemeClr val="bg1"/>
                </a:solidFill>
              </a:rPr>
              <a:t> </a:t>
            </a:r>
            <a:r>
              <a:rPr lang="es-ES" sz="1500" dirty="0" err="1" smtClean="0">
                <a:solidFill>
                  <a:schemeClr val="bg1"/>
                </a:solidFill>
              </a:rPr>
              <a:t>low</a:t>
            </a:r>
            <a:r>
              <a:rPr lang="es-ES" sz="1500" dirty="0" smtClean="0">
                <a:solidFill>
                  <a:schemeClr val="bg1"/>
                </a:solidFill>
              </a:rPr>
              <a:t> </a:t>
            </a:r>
            <a:r>
              <a:rPr lang="es-ES" sz="1500" dirty="0" err="1" smtClean="0">
                <a:solidFill>
                  <a:schemeClr val="bg1"/>
                </a:solidFill>
              </a:rPr>
              <a:t>neutron</a:t>
            </a:r>
            <a:r>
              <a:rPr lang="es-ES" sz="1500" dirty="0" smtClean="0">
                <a:solidFill>
                  <a:schemeClr val="bg1"/>
                </a:solidFill>
              </a:rPr>
              <a:t> </a:t>
            </a:r>
            <a:r>
              <a:rPr lang="es-ES" sz="1500" dirty="0" err="1" smtClean="0">
                <a:solidFill>
                  <a:schemeClr val="bg1"/>
                </a:solidFill>
              </a:rPr>
              <a:t>sensitivity</a:t>
            </a:r>
            <a:endParaRPr lang="es-ES" sz="1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01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214;p21" descr="https://lh3.googleusercontent.com/UjuaZjS66VF1Ynet3TG4XrTWXdwnOzVIxN2fFx4OkaWZniIqDCZ8RfosNyVh93-yxyn_1pN-prPGWlf_1XBJ0PTBfzrAcNfmPkiCLkBNItUBXebt1NocgN-BzbMSeWKA3nz6XwD17QS34QjNxhghgV-1LRvoPeeaFx3_XEbwVlNXE8OMd8SftSwYlI6JR1_DrzmWJQ9b3-29CwzkD5OWOGieXvahkqSAT65yFRbQYOleGIHVqe98dT_vHLucn5iMBm1pLtriFgn7KGp-sIeym1x3l5oYEz36Op5_v1D8fVBPHMqqTmPG7UFjWb70scWW8yaR_fFnSQmRJJSETP8LSckyBoJN35SAY7s62Z5b0i5TWNngiv0tN0wz0iWNYke2z_1bAzfmChQVh_TjCTzMwobbJhLadkFOUqU0hY40IihbrEKv8EZoM6VOiC1jBk6tFryyehqsFd8CKP8FgLvS-1p7vENJlnSsplUo-m4Gm6xgp4uxY6AZmWr0KltCAz5PC8a11fFhmbhxFECYWjYz0tbZUc1Tj3xwwWTxGDR7ZT45xjEhc5V7h7ItE_Ub6zpO_KGVmXVJuD2DrkMNThEkQwVSksy8i98n0G1DAdR3BJPMMiqoAIT2ib21nt8E64Fp8mqqbxGBFAFCrDjPRHN_LaLezsyNeun8YEnVlsJp-aRmNuMHX9AtLsYm-WHVLcAI3OISORAtbfGfA8AzXPBSKVmE=w1294-h970-no?authuser=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97808" y="2720938"/>
            <a:ext cx="2380646" cy="1826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15;p21" descr="https://lh3.googleusercontent.com/wAy7LX4u7I5kANphOHG_yp3kmP9HTipj45a5AnKs1ysvj8Z38DqZ4cIqQo7aoX7pnGVd0IeCPw4U3ait4enEDFo2mxWYSsUwOqM-gm4sNA5VtGqjJ4lURSCsE-uVufgFsirMmtCoIMnAc5yQsqGyQbfj96Ju2p4EeU6zrFxjHSo45nPuXyOGGBNmkRfQ9nP9CSLrja7yvW6FybRM0BaOeBmKdH3icKQkZhdK1D2UpmHz1H4rS-vzdrsIf42kbLb2_fatIamx1ChLhyLJ5Gt96Gfjm7hfiCp5ufaEeBWgZfFYv4RpHo1kR1TzDneFHYSkLvSQaU_Z-iVY6ou_y_Dr6ODCjGkAvny7g8-EDQDj4yGt7XkvTOoy-YygFoChcSb3LikYOP2z7BeM-D9lDsc5nYvEjhe3vdFSGjofnJeszvUJWSMIRHSvInQUjGEqJd-UH6IC5KNZVzM6xYyPF6dGa7tozr5B8HZCtVUYnXCDlL6f4f-X24_1UiqtLFPIt-iAmGYEMzRuPFLt0Vsh7HLwfDmih7Q9EnCND_6qeDRiiLt6n-NcGAJLSt2ZdlCQI5has7Yn5ZqH-Nu7d4Xoheg2PzA7dIVlKJeGvdwc9izqdUJ9wFZimeOxoiokhSp9dFjM1bygt_ctrJ0SeRKYttX5FbscfbwUoF0wotikDZhtl9lt_9gS2H7rrtuyvHyxw3sorALy0hWTZWafUvWjCXXHi1vt=w1294-h970-no?authuser=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5693" y="2623091"/>
            <a:ext cx="2380075" cy="1924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16;p21"/>
          <p:cNvPicPr preferRelativeResize="0"/>
          <p:nvPr/>
        </p:nvPicPr>
        <p:blipFill rotWithShape="1">
          <a:blip r:embed="rId4">
            <a:alphaModFix/>
          </a:blip>
          <a:srcRect t="67149"/>
          <a:stretch/>
        </p:blipFill>
        <p:spPr>
          <a:xfrm>
            <a:off x="5797689" y="295950"/>
            <a:ext cx="2947463" cy="1335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17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042883" y="1276633"/>
            <a:ext cx="2613998" cy="1640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18;p21"/>
          <p:cNvPicPr preferRelativeResize="0"/>
          <p:nvPr/>
        </p:nvPicPr>
        <p:blipFill rotWithShape="1">
          <a:blip r:embed="rId6">
            <a:alphaModFix/>
          </a:blip>
          <a:srcRect l="32809" b="17484"/>
          <a:stretch/>
        </p:blipFill>
        <p:spPr>
          <a:xfrm>
            <a:off x="695348" y="1240876"/>
            <a:ext cx="2443503" cy="353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19;p21" descr="https://lh3.googleusercontent.com/vnnmrLrDXrMOkjd22HOW1H1GYkoCRKYjA7qFWD2LAJlnSGG6OjzW2dn9Zt-c-cZeGWPPZSMT8wCmeesnz-T4ZaGmUDl4ckmB_NUqN4NvMFQkMN7WF2RbHZIIuvS7z74PYG8Ck7ox79c"/>
          <p:cNvPicPr preferRelativeResize="0"/>
          <p:nvPr/>
        </p:nvPicPr>
        <p:blipFill rotWithShape="1">
          <a:blip r:embed="rId7">
            <a:alphaModFix/>
          </a:blip>
          <a:srcRect t="7604"/>
          <a:stretch/>
        </p:blipFill>
        <p:spPr>
          <a:xfrm>
            <a:off x="78142" y="4596132"/>
            <a:ext cx="2567626" cy="18785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20;p21" descr="https://lh6.googleusercontent.com/mYfWZS96Z6HspwrDfI9PGTIzk2kFzmqXK-weqhkhCBReHHIyXd2Bx7xtQB1-90idRzzswHikXX2fuaTW68ojrkg5l72gEbTnY4iCRE7_H2I4ozN_Rx12-BgvFFVPdJKuxouG6Dn-go4"/>
          <p:cNvPicPr preferRelativeResize="0"/>
          <p:nvPr/>
        </p:nvPicPr>
        <p:blipFill rotWithShape="1">
          <a:blip r:embed="rId8">
            <a:alphaModFix/>
          </a:blip>
          <a:srcRect t="7175"/>
          <a:stretch/>
        </p:blipFill>
        <p:spPr>
          <a:xfrm>
            <a:off x="2905128" y="4619876"/>
            <a:ext cx="2618334" cy="18732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224;p21" descr="Universitätsklinikum Heidelberg: Heidelberger Ionenstrahl-Therapiezentrum ( HIT)"/>
          <p:cNvPicPr preferRelativeResize="0"/>
          <p:nvPr/>
        </p:nvPicPr>
        <p:blipFill rotWithShape="1">
          <a:blip r:embed="rId9">
            <a:alphaModFix/>
          </a:blip>
          <a:srcRect t="14751" b="11675"/>
          <a:stretch/>
        </p:blipFill>
        <p:spPr>
          <a:xfrm>
            <a:off x="1214684" y="719032"/>
            <a:ext cx="1783124" cy="50905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225;p21"/>
          <p:cNvSpPr txBox="1"/>
          <p:nvPr/>
        </p:nvSpPr>
        <p:spPr>
          <a:xfrm>
            <a:off x="260420" y="2332591"/>
            <a:ext cx="15675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Compton 4x i-TED</a:t>
            </a:r>
            <a:endParaRPr sz="1400" dirty="0">
              <a:solidFill>
                <a:srgbClr val="0000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226;p21"/>
          <p:cNvSpPr txBox="1"/>
          <p:nvPr/>
        </p:nvSpPr>
        <p:spPr>
          <a:xfrm>
            <a:off x="3111166" y="2285518"/>
            <a:ext cx="19578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rPr>
              <a:t>Compton &amp; PET 4x i-TED</a:t>
            </a:r>
            <a:endParaRPr sz="1400" dirty="0">
              <a:solidFill>
                <a:srgbClr val="0000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227;p21"/>
          <p:cNvSpPr txBox="1"/>
          <p:nvPr/>
        </p:nvSpPr>
        <p:spPr>
          <a:xfrm>
            <a:off x="4394242" y="3238370"/>
            <a:ext cx="1221900" cy="19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 baseline="30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12</a:t>
            </a:r>
            <a:r>
              <a:rPr lang="en" sz="8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C(p,*)</a:t>
            </a:r>
            <a:r>
              <a:rPr lang="en" sz="800" b="1" baseline="30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12</a:t>
            </a:r>
            <a:r>
              <a:rPr lang="en" sz="8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 (11ms)</a:t>
            </a:r>
            <a:endParaRPr sz="8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228;p21"/>
          <p:cNvPicPr preferRelativeResize="0"/>
          <p:nvPr/>
        </p:nvPicPr>
        <p:blipFill rotWithShape="1">
          <a:blip r:embed="rId10">
            <a:alphaModFix/>
          </a:blip>
          <a:srcRect t="6603"/>
          <a:stretch/>
        </p:blipFill>
        <p:spPr>
          <a:xfrm>
            <a:off x="5548204" y="2818134"/>
            <a:ext cx="3249320" cy="192539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229;p21"/>
          <p:cNvSpPr txBox="1"/>
          <p:nvPr/>
        </p:nvSpPr>
        <p:spPr>
          <a:xfrm>
            <a:off x="7607156" y="3399723"/>
            <a:ext cx="1155988" cy="192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100 MeV</a:t>
            </a:r>
            <a:endParaRPr sz="1100"/>
          </a:p>
        </p:txBody>
      </p:sp>
      <p:sp>
        <p:nvSpPr>
          <p:cNvPr id="20" name="Google Shape;230;p21"/>
          <p:cNvSpPr txBox="1"/>
          <p:nvPr/>
        </p:nvSpPr>
        <p:spPr>
          <a:xfrm>
            <a:off x="6613888" y="3390270"/>
            <a:ext cx="920011" cy="192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 b="1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95 MeV</a:t>
            </a:r>
            <a:endParaRPr sz="1100"/>
          </a:p>
        </p:txBody>
      </p:sp>
      <p:grpSp>
        <p:nvGrpSpPr>
          <p:cNvPr id="21" name="Google Shape;231;p21"/>
          <p:cNvGrpSpPr/>
          <p:nvPr/>
        </p:nvGrpSpPr>
        <p:grpSpPr>
          <a:xfrm>
            <a:off x="6513138" y="5051674"/>
            <a:ext cx="2350122" cy="1447790"/>
            <a:chOff x="1304348" y="4140600"/>
            <a:chExt cx="3583049" cy="2160559"/>
          </a:xfrm>
        </p:grpSpPr>
        <p:grpSp>
          <p:nvGrpSpPr>
            <p:cNvPr id="22" name="Google Shape;232;p21"/>
            <p:cNvGrpSpPr/>
            <p:nvPr/>
          </p:nvGrpSpPr>
          <p:grpSpPr>
            <a:xfrm>
              <a:off x="1304348" y="4140600"/>
              <a:ext cx="3583049" cy="2160559"/>
              <a:chOff x="7769874" y="3768204"/>
              <a:chExt cx="3583049" cy="2160559"/>
            </a:xfrm>
          </p:grpSpPr>
          <p:pic>
            <p:nvPicPr>
              <p:cNvPr id="25" name="Google Shape;233;p21"/>
              <p:cNvPicPr preferRelativeResize="0"/>
              <p:nvPr/>
            </p:nvPicPr>
            <p:blipFill rotWithShape="1">
              <a:blip r:embed="rId11">
                <a:alphaModFix/>
              </a:blip>
              <a:srcRect t="8767"/>
              <a:stretch/>
            </p:blipFill>
            <p:spPr>
              <a:xfrm>
                <a:off x="7769874" y="3768204"/>
                <a:ext cx="3583049" cy="216055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6" name="Google Shape;234;p21"/>
              <p:cNvSpPr txBox="1"/>
              <p:nvPr/>
            </p:nvSpPr>
            <p:spPr>
              <a:xfrm>
                <a:off x="8195190" y="3868924"/>
                <a:ext cx="1446300" cy="516600"/>
              </a:xfrm>
              <a:prstGeom prst="rect">
                <a:avLst/>
              </a:prstGeom>
              <a:solidFill>
                <a:srgbClr val="EAF2F7"/>
              </a:solidFill>
              <a:ln w="19050" cap="flat" cmpd="sng">
                <a:solidFill>
                  <a:srgbClr val="00206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68575" tIns="34275" rIns="68575" bIns="34275" anchor="t" anchorCtr="0">
                <a:sp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900">
                    <a:solidFill>
                      <a:srgbClr val="0000CC"/>
                    </a:solidFill>
                    <a:latin typeface="Arial"/>
                    <a:ea typeface="Arial"/>
                    <a:cs typeface="Arial"/>
                    <a:sym typeface="Arial"/>
                  </a:rPr>
                  <a:t>Sub-mm range verification!</a:t>
                </a:r>
                <a:endParaRPr sz="900">
                  <a:solidFill>
                    <a:srgbClr val="0000CC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" name="Google Shape;235;p21"/>
            <p:cNvSpPr/>
            <p:nvPr/>
          </p:nvSpPr>
          <p:spPr>
            <a:xfrm rot="10800000">
              <a:off x="3884705" y="5038929"/>
              <a:ext cx="426300" cy="99600"/>
            </a:xfrm>
            <a:prstGeom prst="rightArrow">
              <a:avLst>
                <a:gd name="adj1" fmla="val 50000"/>
                <a:gd name="adj2" fmla="val 98564"/>
              </a:avLst>
            </a:prstGeom>
            <a:solidFill>
              <a:schemeClr val="accent1"/>
            </a:solidFill>
            <a:ln w="12700" cap="flat" cmpd="sng">
              <a:solidFill>
                <a:srgbClr val="42719B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rgbClr val="0000C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36;p21"/>
            <p:cNvSpPr txBox="1"/>
            <p:nvPr/>
          </p:nvSpPr>
          <p:spPr>
            <a:xfrm>
              <a:off x="3884793" y="4843595"/>
              <a:ext cx="763800" cy="287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rgbClr val="0000CC"/>
                  </a:solidFill>
                  <a:latin typeface="Arial"/>
                  <a:ea typeface="Arial"/>
                  <a:cs typeface="Arial"/>
                  <a:sym typeface="Arial"/>
                </a:rPr>
                <a:t>Beam </a:t>
              </a:r>
              <a:endParaRPr sz="1100"/>
            </a:p>
          </p:txBody>
        </p:sp>
      </p:grpSp>
      <p:sp>
        <p:nvSpPr>
          <p:cNvPr id="27" name="Google Shape;237;p21"/>
          <p:cNvSpPr txBox="1"/>
          <p:nvPr/>
        </p:nvSpPr>
        <p:spPr>
          <a:xfrm>
            <a:off x="8007228" y="3568213"/>
            <a:ext cx="815038" cy="192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Beam </a:t>
            </a:r>
            <a:endParaRPr sz="1100"/>
          </a:p>
        </p:txBody>
      </p:sp>
      <p:sp>
        <p:nvSpPr>
          <p:cNvPr id="28" name="Google Shape;238;p21"/>
          <p:cNvSpPr/>
          <p:nvPr/>
        </p:nvSpPr>
        <p:spPr>
          <a:xfrm rot="10800000">
            <a:off x="8130724" y="3830264"/>
            <a:ext cx="454885" cy="142861"/>
          </a:xfrm>
          <a:prstGeom prst="rightArrow">
            <a:avLst>
              <a:gd name="adj1" fmla="val 50000"/>
              <a:gd name="adj2" fmla="val 98564"/>
            </a:avLst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39;p21"/>
          <p:cNvSpPr txBox="1"/>
          <p:nvPr/>
        </p:nvSpPr>
        <p:spPr>
          <a:xfrm>
            <a:off x="6852690" y="3568371"/>
            <a:ext cx="815038" cy="192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00CC"/>
                </a:solidFill>
                <a:latin typeface="Arial"/>
                <a:ea typeface="Arial"/>
                <a:cs typeface="Arial"/>
                <a:sym typeface="Arial"/>
              </a:rPr>
              <a:t>Beam </a:t>
            </a:r>
            <a:endParaRPr sz="1100"/>
          </a:p>
        </p:txBody>
      </p:sp>
      <p:sp>
        <p:nvSpPr>
          <p:cNvPr id="30" name="Google Shape;240;p21"/>
          <p:cNvSpPr/>
          <p:nvPr/>
        </p:nvSpPr>
        <p:spPr>
          <a:xfrm rot="10800000">
            <a:off x="6976186" y="3830421"/>
            <a:ext cx="454885" cy="142861"/>
          </a:xfrm>
          <a:prstGeom prst="rightArrow">
            <a:avLst>
              <a:gd name="adj1" fmla="val 50000"/>
              <a:gd name="adj2" fmla="val 98564"/>
            </a:avLst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0000CC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241;p21"/>
          <p:cNvSpPr txBox="1"/>
          <p:nvPr/>
        </p:nvSpPr>
        <p:spPr>
          <a:xfrm>
            <a:off x="0" y="-50"/>
            <a:ext cx="9144000" cy="348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 b="0" u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242;p21"/>
          <p:cNvSpPr txBox="1"/>
          <p:nvPr/>
        </p:nvSpPr>
        <p:spPr>
          <a:xfrm>
            <a:off x="-100325" y="7550"/>
            <a:ext cx="93174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Simultaneous Compton and PET imaging with i-TED in-situ in clinical conditions at HIT Heidelberg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5380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lh3.googleusercontent.com/kUryHe0Iciu63k6SpTWZp2s5ZmEKe2ZNNB1HFslWGvnxnLjFqyLyo6qSVBqaIP0lkE3e02ie0MS32Jx-r_c7FirhEcNE_LtPEc95cAPbOz5wtJWJhfioRuViWFndVkYY8HlPBD685WqOaa8aL38fPBsdrlCNlqXOEsInk5izdcyht336mArCyu1If4epccvdGRH3X-oGN779P2qtQt2CEnoK_gMvPMjTnWjjb-2uA8UL6FVJFPb7Jl-JjxmtJHP44PUv8vRYFPNlOFARujyjHtmLjgsxcDDGsALF-tiYtFBbAS1rvU-b8n_yinDw8sjRtlldeYl1ytUlzt47jlW3CyNgrA0O9f0ax5MUfb9n0YG2Y8mWoeqs5SZIYftVvSR6xaIoUlSsW742sNH5naLxa40Rd4MAvCcLTrWy8J6U6C-c-wRm2YoOcL9e4BXFicdXYYavLJszfGgGVEbO4ImljUrhEhjByGFBKtguyaCH43iHdaMy4BYVXpS7i8OrWWq_663CQzSnywwc-ks9Kw3OIffZHYzikIWzlzyYUkTIGehWwyPy7N1FhqhtN3LdSD8zA2j9hv4WM5roN-Jq8SuQx_MgIFomvRVviG5QXbmKX4jyyqRoNZNgKV9fNd9crUnaqods_9ji178iMuoBkh_LclEXkrbCr_rWh04Ujhh3U8D4_bV_Dlgr2RjRyt7nAj8FUI5yYiymchor95ig1KNh9w_AGYlVS71zjOJq69LMWmZvbXOyErBhbwj63UCwxsQA1QwwdRcdAjDqHCrTnVPnHE1SHPu-4q6PirzUPRJR23CYhMStBd2gnconctsQPo9-kqyPwhmj3hB2uNEiZBrSh0OgG13gOt62GD14wcgv4N0IRwlHGKwGUMjjbdsz9DBQVSC64m9YF0PUg54OwL0WjbfWSVC32FNRT-LCsJeMHZhYCw_SraBu-lz4_TP4gHK1JODPkp159iSGvMcG-Gpm0HN5x3AjV-SSZo8_PCkyT47tbwMC5ZsKbgqc9H2LSxmVMMclFfk_3buwgDibBkVVA3XC2mjit7wiDEEmlsLtXdiV8ZQotQHBku97UM2eFtKN1bwqqZQBHBdg182QyjdQojJV-0z0w4AjJw=w484-h861-s-no?authuser=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" t="17684" r="2675" b="10148"/>
          <a:stretch/>
        </p:blipFill>
        <p:spPr bwMode="auto">
          <a:xfrm>
            <a:off x="120582" y="1126974"/>
            <a:ext cx="3755184" cy="500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lh3.googleusercontent.com/hEaTeu8glGn7BphcUtD54VzejkKH4Md1jyWFXYSLevAb__XMQxzfknMo-RS80gGvB37FFsWDhsJ-vhi7JrqMmrN5_o0Pi89kHBqkNgzRaivwnuaYykv45zO0pbxcgHoQMNNXVdUgh8yo7i_0HpaqhWXM51I37ZJoydTi9wOK2OqHZfF6VzYqd50Q7xKwgeWnPTckQC7goA42v6lra4Z4XtemYpy4Wsj17dmZdTwaMzTtWNciHwO_7GPU00nkfC_b3Xe9EEKwyrXt7YcMdZROxcDw6K54tC94XQ0cXKh5XkYSezYWSXvtFI3XUSqhYGANgMwgXUBFrGu_4uJjFU57j03UevDBcuTUFoyhQvGQPgkNXpUGJB-PRjP6pWwYsUzpULy4x0cH9QofT3Y_T9XASvheJIRFius7V9zbyyt38XDwJXIkYSyU3us_J0mbpd_vTlUJYSOXK1jVbeE0GHjvkR5_-sFfj2hLJ1RldoPamVrp7Lo5PCwIxj78wvXg597C1ogngL9Kb75R3_Z0QCDv2B-NyLYV2e-rwFFFft3YJapMhyli2DoGtalqULGh8SycpLWvxjsbBvUfRf74CEn-X5FBuvpcY0vqnIOVWcbMkqIgfjtuGpkwcs2yHsCN2gGNP8WY4kENeIKX2FLxehhBiALeEe87zyJjf76WN8-77SLnS9Vn2c1Ht0XC8a0Xy3WQeQUDms5wmsau-4zT1xk0GKLMthLNLOTtSgMUdVy2MemZs6r5lFZcM7QznEv1unCLDT3josWDrrzfNrmSFRgb4y1nq9Qc-qqW0KcjOzBMKkUqvFv837o0FbCs2SKOWDdOuVnOERET89rzlG3rhGMEspUDM9j7Rd4SP7UoZSf3UMPohor5YVr_tuJHtXJ6kpvO-yr7ZN4Uy5dlcTF5JhRR9lh-dOno9mfbmzbEG6aHkddTDmdpalrKNiXfO98uebtNt4QVvIIjyqhbzbDOQxMCftrPRMDfEWhcXVyt9UDMrUyHwD9zptodeg4VlpW02S-kxa4RhixUzi2Cp_M8NN02kSZWx1Tp6cJ6UDRmYVa25Hrgxde9Cr_HH_hN3Cylyw1GcvfzNwVxyksphRAX6SUyE00T23RxtOMl0w=w484-h861-s-no?authuser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401" y="1409115"/>
            <a:ext cx="2981115" cy="5303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lh3.googleusercontent.com/alum3aF_BVQKEkxiX5euhm3sOOL16Z2f8Zp9kKPPVKtzVhklXfS98lRp1JcHNX95Mzq65p42Wf3R2qqc2PmcwnfyQTCLO8FPW3VC7taQn1Cs5myq_3ArDpWyGWNylkSW53hPP6O7m4iKEQVxRArophzEYKeQwYtvQhoHUMCc0ppNhRb2C-zFZ9dhEYGC8UI7pa9WBLkmaTUPcwU8AQt1wsJ2WbqEdQ8laLPr_ntOKJ1ki-mPMeGxO8PYXhDA1wpfOQCQmPVsKT6SA_lLnfrO8Tx1F6OPjc0buNSMzpLXQ7Y5q2L-rlDaTb5pq4T0VLoqVjJh4YOnYMmdB-1p8c2aV3ipO8YJy0iBkEedekCcYt06XP18vhaydqclB_-omKC_YGj9A05KIPx0F8RB8iCe5VHh13Kgr_6C0LNw4dzKlGsK4BiDzLkWJJDPJMqUsGsAVbMLAj-GvpZ7mbT3pkxrXe1KCc7_2970LXm4DPybXukvIC9O1zgzxT8MR4bKGV6xDU0EHf6qablHXc9dIMD4A7eETrLnrF3tFh_jLpR_3ne7GQ3COQbgpL0WGgv40uXzXjo3DX6B83UH1xOXkJi1QeVrjy-ySo_rfwJKOoXyVpXv-25JzGgbaxy9kYZ_ZzrYrDkV58G_BxB0QbdCGPGpXo0KwTVOeC704smRdkk8I_Y7ykMsfu31PAMfFer8eFohVRPOE2Tl-QEnNPTgPsElYUiNaJjk9vJiFh9JWDT3IZbkVAAoAHcjKSAwyqaxtI8PML8ATn5yiCNAqucyvGS0m7ShiaBiXsJKQ1K_9gPYkhnx5iQR9KjVxHyPEipIDTj3HZsnQZ2wEkpAD5E3UwC_pTKH5fsmGBzulp-RXntXNUaHCXlTqcND-oOzlbb43NUoti4omvNeah_Gxgy3d1g_1EM5nkmxovpQoyQnCPaWKNz6OWKl4BQ8apLQN_SiqcUuCyUMJLSqLs6hL2pLNiAg0ETxnOWvM1OFN5H212sXE8Y2HDbsZy5iVq43X1f3tbE7oE22SWeTJ9ThHOYnB98V69cA6_lu6nJnLCF5YxIlFzv2Y6aW9Wg8Gs730Lal9Bz8DnlZEWswpyAJOE8J14plNh5pt_mTNs7wjQ=w484-h861-s-no?authuser=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2" t="11313" r="5072" b="4022"/>
          <a:stretch/>
        </p:blipFill>
        <p:spPr bwMode="auto">
          <a:xfrm>
            <a:off x="3875766" y="1537398"/>
            <a:ext cx="2356148" cy="4183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41;p21"/>
          <p:cNvSpPr txBox="1"/>
          <p:nvPr/>
        </p:nvSpPr>
        <p:spPr>
          <a:xfrm>
            <a:off x="0" y="-50"/>
            <a:ext cx="9144000" cy="348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 fontScale="92500" lnSpcReduction="20000"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700" b="0" u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242;p21"/>
          <p:cNvSpPr txBox="1"/>
          <p:nvPr/>
        </p:nvSpPr>
        <p:spPr>
          <a:xfrm>
            <a:off x="-100325" y="7550"/>
            <a:ext cx="93174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Latest upgrades: portability (wheels), adjustability (slider arms), new CPU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5649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Box 106"/>
          <p:cNvSpPr txBox="1"/>
          <p:nvPr/>
        </p:nvSpPr>
        <p:spPr>
          <a:xfrm>
            <a:off x="2122260" y="4818033"/>
            <a:ext cx="2277488" cy="116955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Prev</a:t>
            </a:r>
            <a:r>
              <a:rPr lang="es-ES" dirty="0" smtClean="0"/>
              <a:t>. </a:t>
            </a:r>
            <a:r>
              <a:rPr lang="es-ES" dirty="0" err="1" smtClean="0"/>
              <a:t>Talks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: Laura </a:t>
            </a:r>
            <a:r>
              <a:rPr lang="es-ES" dirty="0" smtClean="0"/>
              <a:t>Moliner (I3M), Antoni </a:t>
            </a:r>
            <a:r>
              <a:rPr lang="es-ES" dirty="0" err="1" smtClean="0"/>
              <a:t>Rucinski</a:t>
            </a:r>
            <a:r>
              <a:rPr lang="es-ES" dirty="0" smtClean="0"/>
              <a:t> (CCB</a:t>
            </a:r>
            <a:r>
              <a:rPr lang="es-ES" dirty="0" smtClean="0"/>
              <a:t>), </a:t>
            </a:r>
            <a:r>
              <a:rPr lang="es-ES" dirty="0" smtClean="0"/>
              <a:t>A. Espinosa, C. Guerrero (</a:t>
            </a:r>
            <a:r>
              <a:rPr lang="es-ES" dirty="0" err="1" smtClean="0"/>
              <a:t>USe</a:t>
            </a:r>
            <a:r>
              <a:rPr lang="es-ES" dirty="0" smtClean="0"/>
              <a:t>)</a:t>
            </a:r>
            <a:endParaRPr lang="es-ES" dirty="0"/>
          </a:p>
        </p:txBody>
      </p:sp>
      <p:sp>
        <p:nvSpPr>
          <p:cNvPr id="73" name="Google Shape;73;p15" descr="https://www.cancernetwork.com/sites/default/files/1703kushsal2Figure2.png"/>
          <p:cNvSpPr/>
          <p:nvPr/>
        </p:nvSpPr>
        <p:spPr>
          <a:xfrm>
            <a:off x="1230511" y="-114614"/>
            <a:ext cx="171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0" y="-6317"/>
            <a:ext cx="9144000" cy="348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 fontScale="92500" lnSpcReduction="20000"/>
          </a:bodyPr>
          <a:lstStyle/>
          <a:p>
            <a:pPr algn="ctr">
              <a:lnSpc>
                <a:spcPct val="90000"/>
              </a:lnSpc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1012433" y="11895"/>
            <a:ext cx="9679524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PET monitoring, pros &amp; cons                 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303" y="2677963"/>
            <a:ext cx="46140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 smtClean="0">
                <a:solidFill>
                  <a:srgbClr val="FF0000"/>
                </a:solidFill>
              </a:rPr>
              <a:t>Delayed</a:t>
            </a:r>
            <a:r>
              <a:rPr lang="es-ES" sz="1100" dirty="0">
                <a:solidFill>
                  <a:srgbClr val="FF0000"/>
                </a:solidFill>
              </a:rPr>
              <a:t> </a:t>
            </a:r>
            <a:r>
              <a:rPr lang="es-ES" sz="1100" dirty="0" smtClean="0">
                <a:solidFill>
                  <a:srgbClr val="FF0000"/>
                </a:solidFill>
              </a:rPr>
              <a:t>(</a:t>
            </a:r>
            <a:r>
              <a:rPr lang="es-ES" sz="1100" dirty="0" err="1" smtClean="0">
                <a:solidFill>
                  <a:srgbClr val="FF0000"/>
                </a:solidFill>
              </a:rPr>
              <a:t>biological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washout</a:t>
            </a:r>
            <a:r>
              <a:rPr lang="es-ES" sz="1100" dirty="0" smtClean="0">
                <a:solidFill>
                  <a:srgbClr val="FF0000"/>
                </a:solidFill>
              </a:rPr>
              <a:t>, </a:t>
            </a:r>
            <a:r>
              <a:rPr lang="es-ES" sz="1100" dirty="0" err="1" smtClean="0">
                <a:solidFill>
                  <a:srgbClr val="FF0000"/>
                </a:solidFill>
              </a:rPr>
              <a:t>organ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motion</a:t>
            </a:r>
            <a:r>
              <a:rPr lang="es-ES" sz="1100" dirty="0" smtClean="0">
                <a:solidFill>
                  <a:srgbClr val="FF0000"/>
                </a:solidFill>
              </a:rPr>
              <a:t>…)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 smtClean="0">
                <a:solidFill>
                  <a:srgbClr val="FF0000"/>
                </a:solidFill>
              </a:rPr>
              <a:t>Not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directly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coinciding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with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the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Bragg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peak</a:t>
            </a:r>
            <a:endParaRPr lang="es-ES" sz="1100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 smtClean="0">
                <a:solidFill>
                  <a:srgbClr val="FF0000"/>
                </a:solidFill>
              </a:rPr>
              <a:t>Low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counting</a:t>
            </a:r>
            <a:r>
              <a:rPr lang="es-ES" sz="1100" dirty="0" smtClean="0">
                <a:solidFill>
                  <a:srgbClr val="FF0000"/>
                </a:solidFill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</a:rPr>
              <a:t>statistics</a:t>
            </a:r>
            <a:r>
              <a:rPr lang="es-ES" sz="1100" dirty="0" smtClean="0">
                <a:solidFill>
                  <a:srgbClr val="FF0000"/>
                </a:solidFill>
              </a:rPr>
              <a:t> (10 Bq/ml) </a:t>
            </a:r>
            <a:r>
              <a:rPr lang="es-ES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s-ES" sz="11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Low</a:t>
            </a:r>
            <a:r>
              <a:rPr lang="es-ES" sz="11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efficiency</a:t>
            </a:r>
            <a:endParaRPr lang="es-ES" sz="1100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>
                <a:solidFill>
                  <a:srgbClr val="00B050"/>
                </a:solidFill>
              </a:rPr>
              <a:t>Sensitive</a:t>
            </a:r>
            <a:r>
              <a:rPr lang="es-ES" sz="1100" dirty="0">
                <a:solidFill>
                  <a:srgbClr val="00B050"/>
                </a:solidFill>
              </a:rPr>
              <a:t> to </a:t>
            </a:r>
            <a:r>
              <a:rPr lang="es-ES" sz="1100" dirty="0" err="1">
                <a:solidFill>
                  <a:srgbClr val="00B050"/>
                </a:solidFill>
              </a:rPr>
              <a:t>tissue</a:t>
            </a:r>
            <a:r>
              <a:rPr lang="es-ES" sz="1100" dirty="0">
                <a:solidFill>
                  <a:srgbClr val="00B050"/>
                </a:solidFill>
              </a:rPr>
              <a:t> </a:t>
            </a:r>
            <a:r>
              <a:rPr lang="es-ES" sz="1100" dirty="0" err="1">
                <a:solidFill>
                  <a:srgbClr val="00B050"/>
                </a:solidFill>
              </a:rPr>
              <a:t>stoichiometry</a:t>
            </a:r>
            <a:r>
              <a:rPr lang="es-ES" sz="1100" dirty="0">
                <a:solidFill>
                  <a:srgbClr val="00B050"/>
                </a:solidFill>
              </a:rPr>
              <a:t> and </a:t>
            </a:r>
            <a:r>
              <a:rPr lang="es-ES" sz="1100" dirty="0" err="1">
                <a:solidFill>
                  <a:srgbClr val="00B050"/>
                </a:solidFill>
              </a:rPr>
              <a:t>mass</a:t>
            </a:r>
            <a:r>
              <a:rPr lang="es-ES" sz="1100" dirty="0">
                <a:solidFill>
                  <a:srgbClr val="00B050"/>
                </a:solidFill>
              </a:rPr>
              <a:t> </a:t>
            </a:r>
            <a:r>
              <a:rPr lang="es-ES" sz="1100" dirty="0" err="1" smtClean="0">
                <a:solidFill>
                  <a:srgbClr val="00B050"/>
                </a:solidFill>
              </a:rPr>
              <a:t>density</a:t>
            </a:r>
            <a:endParaRPr lang="es-ES" sz="1100" dirty="0" smtClean="0">
              <a:solidFill>
                <a:srgbClr val="00B05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>
                <a:solidFill>
                  <a:srgbClr val="00B050"/>
                </a:solidFill>
              </a:rPr>
              <a:t>F</a:t>
            </a:r>
            <a:r>
              <a:rPr lang="es-ES" sz="1100" dirty="0" err="1" smtClean="0">
                <a:solidFill>
                  <a:srgbClr val="00B050"/>
                </a:solidFill>
              </a:rPr>
              <a:t>unctional</a:t>
            </a:r>
            <a:r>
              <a:rPr lang="es-ES" sz="1100" dirty="0" smtClean="0">
                <a:solidFill>
                  <a:srgbClr val="00B050"/>
                </a:solidFill>
              </a:rPr>
              <a:t> </a:t>
            </a:r>
            <a:r>
              <a:rPr lang="es-ES" sz="1100" dirty="0" err="1" smtClean="0">
                <a:solidFill>
                  <a:srgbClr val="00B050"/>
                </a:solidFill>
              </a:rPr>
              <a:t>character</a:t>
            </a:r>
            <a:r>
              <a:rPr lang="es-ES" sz="1100" dirty="0" smtClean="0">
                <a:solidFill>
                  <a:srgbClr val="00B050"/>
                </a:solidFill>
              </a:rPr>
              <a:t>: </a:t>
            </a:r>
            <a:r>
              <a:rPr lang="es-ES" sz="1100" dirty="0" err="1" smtClean="0">
                <a:solidFill>
                  <a:srgbClr val="00B050"/>
                </a:solidFill>
              </a:rPr>
              <a:t>physiological</a:t>
            </a:r>
            <a:r>
              <a:rPr lang="es-ES" sz="1100" dirty="0" smtClean="0">
                <a:solidFill>
                  <a:srgbClr val="00B050"/>
                </a:solidFill>
              </a:rPr>
              <a:t> </a:t>
            </a:r>
            <a:r>
              <a:rPr lang="es-ES" sz="1100" dirty="0" err="1" smtClean="0">
                <a:solidFill>
                  <a:srgbClr val="00B050"/>
                </a:solidFill>
              </a:rPr>
              <a:t>processes</a:t>
            </a:r>
            <a:r>
              <a:rPr lang="es-ES" sz="1100" dirty="0" smtClean="0">
                <a:solidFill>
                  <a:srgbClr val="00B050"/>
                </a:solidFill>
              </a:rPr>
              <a:t> and </a:t>
            </a:r>
            <a:r>
              <a:rPr lang="es-ES" sz="1100" dirty="0" err="1" smtClean="0">
                <a:solidFill>
                  <a:srgbClr val="00B050"/>
                </a:solidFill>
              </a:rPr>
              <a:t>tumour</a:t>
            </a:r>
            <a:r>
              <a:rPr lang="es-ES" sz="1100" dirty="0" smtClean="0">
                <a:solidFill>
                  <a:srgbClr val="00B050"/>
                </a:solidFill>
              </a:rPr>
              <a:t> RF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100" dirty="0" err="1" smtClean="0">
                <a:solidFill>
                  <a:srgbClr val="00B050"/>
                </a:solidFill>
              </a:rPr>
              <a:t>Excellent</a:t>
            </a:r>
            <a:r>
              <a:rPr lang="es-ES" sz="1100" dirty="0" smtClean="0">
                <a:solidFill>
                  <a:srgbClr val="00B050"/>
                </a:solidFill>
              </a:rPr>
              <a:t> </a:t>
            </a:r>
            <a:r>
              <a:rPr lang="es-ES" sz="1100" dirty="0" err="1" smtClean="0">
                <a:solidFill>
                  <a:srgbClr val="00B050"/>
                </a:solidFill>
              </a:rPr>
              <a:t>sensitivity</a:t>
            </a:r>
            <a:r>
              <a:rPr lang="es-ES" sz="1100" dirty="0" smtClean="0">
                <a:solidFill>
                  <a:srgbClr val="00B050"/>
                </a:solidFill>
              </a:rPr>
              <a:t> (</a:t>
            </a:r>
            <a:r>
              <a:rPr lang="es-ES" sz="1100" b="1" dirty="0" smtClean="0">
                <a:solidFill>
                  <a:srgbClr val="00B050"/>
                </a:solidFill>
              </a:rPr>
              <a:t>1.3 mm, 50ms, 10</a:t>
            </a:r>
            <a:r>
              <a:rPr lang="es-ES" sz="1100" b="1" baseline="30000" dirty="0" smtClean="0">
                <a:solidFill>
                  <a:srgbClr val="00B050"/>
                </a:solidFill>
              </a:rPr>
              <a:t>8</a:t>
            </a:r>
            <a:r>
              <a:rPr lang="es-ES" sz="1100" b="1" dirty="0" smtClean="0">
                <a:solidFill>
                  <a:srgbClr val="00B050"/>
                </a:solidFill>
              </a:rPr>
              <a:t>p</a:t>
            </a:r>
            <a:r>
              <a:rPr lang="es-ES" sz="1100" dirty="0" smtClean="0">
                <a:solidFill>
                  <a:srgbClr val="00B050"/>
                </a:solidFill>
              </a:rPr>
              <a:t>) and </a:t>
            </a:r>
            <a:r>
              <a:rPr lang="es-ES" sz="1100" dirty="0" err="1" smtClean="0">
                <a:solidFill>
                  <a:srgbClr val="00B050"/>
                </a:solidFill>
              </a:rPr>
              <a:t>tomographic</a:t>
            </a:r>
            <a:r>
              <a:rPr lang="es-ES" sz="1100" dirty="0" smtClean="0">
                <a:solidFill>
                  <a:srgbClr val="00B050"/>
                </a:solidFill>
              </a:rPr>
              <a:t> </a:t>
            </a:r>
            <a:r>
              <a:rPr lang="es-ES" sz="1100" dirty="0" err="1" smtClean="0">
                <a:solidFill>
                  <a:srgbClr val="00B050"/>
                </a:solidFill>
              </a:rPr>
              <a:t>functionality</a:t>
            </a:r>
            <a:r>
              <a:rPr lang="es-ES" sz="1100" dirty="0" smtClean="0">
                <a:solidFill>
                  <a:srgbClr val="00B050"/>
                </a:solidFill>
              </a:rPr>
              <a:t> (KVI-</a:t>
            </a:r>
            <a:r>
              <a:rPr lang="es-ES" sz="1100" dirty="0" err="1" smtClean="0">
                <a:solidFill>
                  <a:srgbClr val="00B050"/>
                </a:solidFill>
              </a:rPr>
              <a:t>Group</a:t>
            </a:r>
            <a:r>
              <a:rPr lang="es-ES" sz="1100" dirty="0" smtClean="0">
                <a:solidFill>
                  <a:srgbClr val="00B050"/>
                </a:solidFill>
              </a:rPr>
              <a:t>, Siemens PET </a:t>
            </a:r>
            <a:r>
              <a:rPr lang="es-ES" sz="1100" dirty="0" err="1" smtClean="0">
                <a:solidFill>
                  <a:srgbClr val="00B050"/>
                </a:solidFill>
              </a:rPr>
              <a:t>heads</a:t>
            </a:r>
            <a:r>
              <a:rPr lang="es-ES" sz="1100" dirty="0" smtClean="0">
                <a:solidFill>
                  <a:srgbClr val="00B050"/>
                </a:solidFill>
              </a:rPr>
              <a:t>, 12N, 13º, b+ 10ms </a:t>
            </a:r>
            <a:r>
              <a:rPr lang="es-ES" sz="1100" dirty="0" err="1" smtClean="0">
                <a:solidFill>
                  <a:srgbClr val="00B050"/>
                </a:solidFill>
              </a:rPr>
              <a:t>Ozoemelam</a:t>
            </a:r>
            <a:r>
              <a:rPr lang="es-ES" sz="1100" dirty="0" smtClean="0">
                <a:solidFill>
                  <a:srgbClr val="00B050"/>
                </a:solidFill>
              </a:rPr>
              <a:t> 2020)</a:t>
            </a:r>
            <a:endParaRPr lang="es-ES" sz="1100" dirty="0">
              <a:solidFill>
                <a:srgbClr val="00B05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 bwMode="auto">
          <a:xfrm>
            <a:off x="71889" y="2390793"/>
            <a:ext cx="374276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Range</a:t>
            </a:r>
            <a:r>
              <a:rPr lang="es-ES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verification</a:t>
            </a:r>
            <a:r>
              <a:rPr lang="es-ES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via</a:t>
            </a:r>
            <a:r>
              <a:rPr lang="es-ES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PET (</a:t>
            </a:r>
            <a:r>
              <a:rPr lang="es-ES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Llacer</a:t>
            </a:r>
            <a:r>
              <a:rPr lang="es-ES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, 1979)</a:t>
            </a:r>
            <a:endParaRPr lang="en-GB" dirty="0">
              <a:solidFill>
                <a:srgbClr val="0000CC"/>
              </a:solidFill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15091" y="697992"/>
            <a:ext cx="1828182" cy="1623737"/>
            <a:chOff x="3574167" y="618163"/>
            <a:chExt cx="1984260" cy="177031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74167" y="908771"/>
              <a:ext cx="1984260" cy="1479705"/>
            </a:xfrm>
            <a:prstGeom prst="rect">
              <a:avLst/>
            </a:prstGeom>
          </p:spPr>
        </p:pic>
        <p:cxnSp>
          <p:nvCxnSpPr>
            <p:cNvPr id="43" name="Straight Arrow Connector 42"/>
            <p:cNvCxnSpPr/>
            <p:nvPr/>
          </p:nvCxnSpPr>
          <p:spPr>
            <a:xfrm flipH="1" flipV="1">
              <a:off x="4848651" y="618163"/>
              <a:ext cx="214199" cy="349933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5160650" y="618163"/>
              <a:ext cx="286844" cy="36530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1956904" y="341683"/>
            <a:ext cx="2110644" cy="2142463"/>
            <a:chOff x="5592234" y="216993"/>
            <a:chExt cx="3300708" cy="3297937"/>
          </a:xfrm>
        </p:grpSpPr>
        <p:grpSp>
          <p:nvGrpSpPr>
            <p:cNvPr id="15" name="Group 14"/>
            <p:cNvGrpSpPr/>
            <p:nvPr/>
          </p:nvGrpSpPr>
          <p:grpSpPr>
            <a:xfrm>
              <a:off x="5592234" y="216993"/>
              <a:ext cx="3300708" cy="3297937"/>
              <a:chOff x="5495760" y="199944"/>
              <a:chExt cx="3300708" cy="3297937"/>
            </a:xfrm>
          </p:grpSpPr>
          <p:pic>
            <p:nvPicPr>
              <p:cNvPr id="27650" name="Picture 2" descr="Enghardt_fig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76871" y="554911"/>
                <a:ext cx="2750438" cy="29429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5495760" y="199944"/>
                <a:ext cx="3300708" cy="426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200" b="1" dirty="0" smtClean="0">
                    <a:solidFill>
                      <a:srgbClr val="0000CC"/>
                    </a:solidFill>
                  </a:rPr>
                  <a:t>GSI, </a:t>
                </a:r>
                <a:r>
                  <a:rPr lang="es-ES" sz="1200" b="1" dirty="0" err="1" smtClean="0">
                    <a:solidFill>
                      <a:srgbClr val="0000CC"/>
                    </a:solidFill>
                  </a:rPr>
                  <a:t>Enghardt</a:t>
                </a:r>
                <a:r>
                  <a:rPr lang="es-ES" sz="1200" b="1" dirty="0" smtClean="0">
                    <a:solidFill>
                      <a:srgbClr val="0000CC"/>
                    </a:solidFill>
                  </a:rPr>
                  <a:t> (2020)</a:t>
                </a:r>
                <a:endParaRPr lang="es-ES" sz="1200" b="1" dirty="0">
                  <a:solidFill>
                    <a:srgbClr val="0000CC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781842" y="1118723"/>
              <a:ext cx="3019085" cy="1324897"/>
              <a:chOff x="5781842" y="1118723"/>
              <a:chExt cx="3019085" cy="1324897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781842" y="1223076"/>
                <a:ext cx="2748038" cy="1220544"/>
                <a:chOff x="5781842" y="1223076"/>
                <a:chExt cx="2748038" cy="1220544"/>
              </a:xfrm>
            </p:grpSpPr>
            <p:cxnSp>
              <p:nvCxnSpPr>
                <p:cNvPr id="4" name="Straight Arrow Connector 3"/>
                <p:cNvCxnSpPr/>
                <p:nvPr/>
              </p:nvCxnSpPr>
              <p:spPr>
                <a:xfrm>
                  <a:off x="6960475" y="1772792"/>
                  <a:ext cx="472966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Arrow Connector 5"/>
                <p:cNvCxnSpPr/>
                <p:nvPr/>
              </p:nvCxnSpPr>
              <p:spPr>
                <a:xfrm flipV="1">
                  <a:off x="7614379" y="1223076"/>
                  <a:ext cx="70945" cy="425813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/>
                <p:nvPr/>
              </p:nvCxnSpPr>
              <p:spPr>
                <a:xfrm flipH="1">
                  <a:off x="7433466" y="1867408"/>
                  <a:ext cx="116928" cy="463817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TextBox 7"/>
                <p:cNvSpPr txBox="1"/>
                <p:nvPr/>
              </p:nvSpPr>
              <p:spPr>
                <a:xfrm>
                  <a:off x="5781842" y="1488353"/>
                  <a:ext cx="1292466" cy="4263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200" b="1" dirty="0" smtClean="0">
                      <a:solidFill>
                        <a:srgbClr val="FF0000"/>
                      </a:solidFill>
                    </a:rPr>
                    <a:t>p-</a:t>
                  </a:r>
                  <a:r>
                    <a:rPr lang="es-ES" sz="1200" b="1" dirty="0" err="1" smtClean="0">
                      <a:solidFill>
                        <a:srgbClr val="FF0000"/>
                      </a:solidFill>
                    </a:rPr>
                    <a:t>beam</a:t>
                  </a:r>
                  <a:endParaRPr lang="es-ES" sz="12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7267167" y="2166621"/>
                  <a:ext cx="126271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200" b="1" dirty="0" smtClean="0">
                      <a:solidFill>
                        <a:srgbClr val="00B050"/>
                      </a:solidFill>
                    </a:rPr>
                    <a:t>511 </a:t>
                  </a:r>
                  <a:r>
                    <a:rPr lang="es-ES" sz="1200" b="1" dirty="0" err="1" smtClean="0">
                      <a:solidFill>
                        <a:srgbClr val="00B050"/>
                      </a:solidFill>
                    </a:rPr>
                    <a:t>keV</a:t>
                  </a:r>
                  <a:endParaRPr lang="es-ES" sz="1200" b="1" dirty="0">
                    <a:solidFill>
                      <a:srgbClr val="00B050"/>
                    </a:solidFill>
                  </a:endParaRPr>
                </a:p>
              </p:txBody>
            </p:sp>
          </p:grpSp>
          <p:sp>
            <p:nvSpPr>
              <p:cNvPr id="54" name="TextBox 53"/>
              <p:cNvSpPr txBox="1"/>
              <p:nvPr/>
            </p:nvSpPr>
            <p:spPr>
              <a:xfrm>
                <a:off x="7538214" y="1118723"/>
                <a:ext cx="126271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200" b="1" dirty="0" smtClean="0">
                    <a:solidFill>
                      <a:srgbClr val="00B050"/>
                    </a:solidFill>
                  </a:rPr>
                  <a:t>511 </a:t>
                </a:r>
                <a:r>
                  <a:rPr lang="es-ES" sz="1200" b="1" dirty="0" err="1" smtClean="0">
                    <a:solidFill>
                      <a:srgbClr val="00B050"/>
                    </a:solidFill>
                  </a:rPr>
                  <a:t>keV</a:t>
                </a:r>
                <a:endParaRPr lang="es-ES" sz="1200" b="1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5" name="Rectangle 4"/>
          <p:cNvSpPr/>
          <p:nvPr/>
        </p:nvSpPr>
        <p:spPr>
          <a:xfrm>
            <a:off x="20304" y="358095"/>
            <a:ext cx="4578406" cy="6358015"/>
          </a:xfrm>
          <a:prstGeom prst="rect">
            <a:avLst/>
          </a:prstGeom>
          <a:noFill/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TextBox 17"/>
          <p:cNvSpPr txBox="1"/>
          <p:nvPr/>
        </p:nvSpPr>
        <p:spPr>
          <a:xfrm>
            <a:off x="1307855" y="576228"/>
            <a:ext cx="460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g</a:t>
            </a:r>
            <a:endParaRPr lang="es-ES" b="1" dirty="0">
              <a:solidFill>
                <a:srgbClr val="00B050"/>
              </a:solidFill>
              <a:latin typeface="Symbol" panose="05050102010706020507" pitchFamily="18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803621" y="578075"/>
            <a:ext cx="460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g</a:t>
            </a:r>
            <a:endParaRPr lang="es-ES" b="1" dirty="0">
              <a:solidFill>
                <a:srgbClr val="00B050"/>
              </a:solidFill>
              <a:latin typeface="Symbol" panose="05050102010706020507" pitchFamily="18" charset="2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4598709" y="358095"/>
            <a:ext cx="4545291" cy="6358015"/>
            <a:chOff x="4598709" y="358095"/>
            <a:chExt cx="4545291" cy="6358015"/>
          </a:xfrm>
        </p:grpSpPr>
        <p:grpSp>
          <p:nvGrpSpPr>
            <p:cNvPr id="17" name="Group 16"/>
            <p:cNvGrpSpPr/>
            <p:nvPr/>
          </p:nvGrpSpPr>
          <p:grpSpPr>
            <a:xfrm>
              <a:off x="4598709" y="358095"/>
              <a:ext cx="4545291" cy="6358015"/>
              <a:chOff x="4598709" y="358095"/>
              <a:chExt cx="4545291" cy="6358015"/>
            </a:xfrm>
          </p:grpSpPr>
          <p:pic>
            <p:nvPicPr>
              <p:cNvPr id="59" name="Picture 5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868" r="5397"/>
              <a:stretch/>
            </p:blipFill>
            <p:spPr>
              <a:xfrm>
                <a:off x="6412696" y="1001907"/>
                <a:ext cx="2553358" cy="1539968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5095513" y="1558531"/>
                <a:ext cx="5091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dirty="0" smtClean="0">
                    <a:solidFill>
                      <a:srgbClr val="92D050"/>
                    </a:solidFill>
                    <a:latin typeface="Symbol" panose="05050102010706020507" pitchFamily="18" charset="2"/>
                  </a:rPr>
                  <a:t>t</a:t>
                </a:r>
                <a:endParaRPr lang="es-ES" dirty="0">
                  <a:solidFill>
                    <a:srgbClr val="92D050"/>
                  </a:solidFill>
                  <a:latin typeface="Symbol" panose="05050102010706020507" pitchFamily="18" charset="2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4598709" y="358095"/>
                <a:ext cx="4545291" cy="6358015"/>
              </a:xfrm>
              <a:prstGeom prst="rect">
                <a:avLst/>
              </a:prstGeom>
              <a:noFill/>
              <a:ln w="57150">
                <a:solidFill>
                  <a:srgbClr val="0000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9" name="Group 8"/>
              <p:cNvGrpSpPr/>
              <p:nvPr/>
            </p:nvGrpSpPr>
            <p:grpSpPr>
              <a:xfrm>
                <a:off x="4662347" y="661307"/>
                <a:ext cx="2379583" cy="1293622"/>
                <a:chOff x="4662348" y="661307"/>
                <a:chExt cx="2055452" cy="1060391"/>
              </a:xfrm>
            </p:grpSpPr>
            <p:pic>
              <p:nvPicPr>
                <p:cNvPr id="55" name="Picture 54"/>
                <p:cNvPicPr>
                  <a:picLocks noChangeAspect="1"/>
                </p:cNvPicPr>
                <p:nvPr/>
              </p:nvPicPr>
              <p:blipFill rotWithShape="1">
                <a:blip r:embed="rId3"/>
                <a:srcRect b="57001"/>
                <a:stretch/>
              </p:blipFill>
              <p:spPr>
                <a:xfrm>
                  <a:off x="4662348" y="1085448"/>
                  <a:ext cx="1984260" cy="636250"/>
                </a:xfrm>
                <a:prstGeom prst="rect">
                  <a:avLst/>
                </a:prstGeom>
              </p:spPr>
            </p:pic>
            <p:cxnSp>
              <p:nvCxnSpPr>
                <p:cNvPr id="56" name="Straight Arrow Connector 55"/>
                <p:cNvCxnSpPr/>
                <p:nvPr/>
              </p:nvCxnSpPr>
              <p:spPr>
                <a:xfrm flipH="1" flipV="1">
                  <a:off x="5936832" y="794839"/>
                  <a:ext cx="214199" cy="349933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Arrow Connector 56"/>
                <p:cNvCxnSpPr/>
                <p:nvPr/>
              </p:nvCxnSpPr>
              <p:spPr>
                <a:xfrm flipV="1">
                  <a:off x="6248831" y="794839"/>
                  <a:ext cx="286844" cy="365308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Rectangle 57"/>
                <p:cNvSpPr/>
                <p:nvPr/>
              </p:nvSpPr>
              <p:spPr>
                <a:xfrm rot="2285301">
                  <a:off x="6473467" y="661307"/>
                  <a:ext cx="244333" cy="117346"/>
                </a:xfrm>
                <a:prstGeom prst="rect">
                  <a:avLst/>
                </a:prstGeom>
                <a:ln w="6350">
                  <a:solidFill>
                    <a:srgbClr val="00B0F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/>
                </a:p>
              </p:txBody>
            </p:sp>
          </p:grpSp>
          <p:sp>
            <p:nvSpPr>
              <p:cNvPr id="60" name="TextBox 59"/>
              <p:cNvSpPr txBox="1"/>
              <p:nvPr/>
            </p:nvSpPr>
            <p:spPr bwMode="auto">
              <a:xfrm>
                <a:off x="4713182" y="2684423"/>
                <a:ext cx="4252872" cy="52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pPr marL="214313" indent="-214313">
                  <a:buFont typeface="Wingdings" panose="05000000000000000000" pitchFamily="2" charset="2"/>
                  <a:buChar char="à"/>
                </a:pP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Range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 </a:t>
                </a: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verification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 </a:t>
                </a: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via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 </a:t>
                </a: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Prompt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 Gamma </a:t>
                </a: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Imaging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 (</a:t>
                </a:r>
                <a:r>
                  <a:rPr lang="es-ES" dirty="0" err="1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Stichelbault&amp;Jongen</a:t>
                </a:r>
                <a:r>
                  <a:rPr lang="es-ES" dirty="0" smtClean="0">
                    <a:solidFill>
                      <a:srgbClr val="0000CC"/>
                    </a:solidFill>
                    <a:latin typeface="+mn-lt"/>
                    <a:sym typeface="Wingdings" panose="05000000000000000000" pitchFamily="2" charset="2"/>
                  </a:rPr>
                  <a:t>, 2003)</a:t>
                </a:r>
                <a:endParaRPr lang="en-GB" dirty="0">
                  <a:solidFill>
                    <a:srgbClr val="0000CC"/>
                  </a:solidFill>
                  <a:latin typeface="+mn-lt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4713182" y="3282605"/>
                <a:ext cx="4374857" cy="23775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100" dirty="0" err="1" smtClean="0">
                    <a:solidFill>
                      <a:srgbClr val="0000CC"/>
                    </a:solidFill>
                  </a:rPr>
                  <a:t>Most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0000CC"/>
                    </a:solidFill>
                  </a:rPr>
                  <a:t>advanced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0000CC"/>
                    </a:solidFill>
                  </a:rPr>
                  <a:t>electronic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 (</a:t>
                </a:r>
                <a:r>
                  <a:rPr lang="es-ES" sz="1100" dirty="0" err="1" smtClean="0">
                    <a:solidFill>
                      <a:srgbClr val="0000CC"/>
                    </a:solidFill>
                  </a:rPr>
                  <a:t>Compton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) </a:t>
                </a:r>
                <a:r>
                  <a:rPr lang="es-ES" sz="1100" dirty="0" err="1" smtClean="0">
                    <a:solidFill>
                      <a:srgbClr val="0000CC"/>
                    </a:solidFill>
                  </a:rPr>
                  <a:t>imagers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: Kabuki, 2009; Richard</a:t>
                </a:r>
                <a:r>
                  <a:rPr lang="es-ES" sz="1100" dirty="0">
                    <a:solidFill>
                      <a:srgbClr val="0000CC"/>
                    </a:solidFill>
                  </a:rPr>
                  <a:t>, 2012; 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Peterson, 2010;</a:t>
                </a:r>
                <a:r>
                  <a:rPr lang="es-ES" sz="1100" dirty="0">
                    <a:solidFill>
                      <a:srgbClr val="0000CC"/>
                    </a:solidFill>
                  </a:rPr>
                  <a:t> </a:t>
                </a:r>
                <a:r>
                  <a:rPr lang="es-ES" sz="1100" dirty="0" err="1">
                    <a:solidFill>
                      <a:srgbClr val="0000CC"/>
                    </a:solidFill>
                  </a:rPr>
                  <a:t>Kormoll</a:t>
                </a:r>
                <a:r>
                  <a:rPr lang="es-ES" sz="1100" dirty="0">
                    <a:solidFill>
                      <a:srgbClr val="0000CC"/>
                    </a:solidFill>
                  </a:rPr>
                  <a:t>, 2011;</a:t>
                </a:r>
                <a:r>
                  <a:rPr lang="es-ES" sz="1100" dirty="0" smtClean="0">
                    <a:solidFill>
                      <a:srgbClr val="0000CC"/>
                    </a:solidFill>
                  </a:rPr>
                  <a:t> Llosa, 2013; </a:t>
                </a:r>
                <a:r>
                  <a:rPr lang="es-ES" sz="1100" dirty="0" err="1" smtClean="0">
                    <a:solidFill>
                      <a:srgbClr val="0000CC"/>
                    </a:solidFill>
                  </a:rPr>
                  <a:t>etc</a:t>
                </a:r>
                <a:endParaRPr lang="es-ES" sz="1100" dirty="0" smtClean="0">
                  <a:solidFill>
                    <a:srgbClr val="0000CC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100" dirty="0" smtClean="0">
                    <a:solidFill>
                      <a:srgbClr val="00B050"/>
                    </a:solidFill>
                  </a:rPr>
                  <a:t>High g-</a:t>
                </a:r>
                <a:r>
                  <a:rPr lang="es-ES" sz="1100" dirty="0" err="1" smtClean="0">
                    <a:solidFill>
                      <a:srgbClr val="00B050"/>
                    </a:solidFill>
                  </a:rPr>
                  <a:t>ray</a:t>
                </a:r>
                <a:r>
                  <a:rPr lang="es-ES" sz="1100" dirty="0" smtClean="0">
                    <a:solidFill>
                      <a:srgbClr val="00B05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00B050"/>
                    </a:solidFill>
                  </a:rPr>
                  <a:t>yield</a:t>
                </a:r>
                <a:r>
                  <a:rPr lang="es-ES" sz="1100" dirty="0" smtClean="0">
                    <a:solidFill>
                      <a:srgbClr val="00B050"/>
                    </a:solidFill>
                  </a:rPr>
                  <a:t> at </a:t>
                </a:r>
                <a:r>
                  <a:rPr lang="es-ES" sz="1100" dirty="0" err="1" smtClean="0">
                    <a:solidFill>
                      <a:srgbClr val="00B050"/>
                    </a:solidFill>
                  </a:rPr>
                  <a:t>the</a:t>
                </a:r>
                <a:r>
                  <a:rPr lang="es-ES" sz="1100" dirty="0" smtClean="0">
                    <a:solidFill>
                      <a:srgbClr val="00B05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00B050"/>
                    </a:solidFill>
                  </a:rPr>
                  <a:t>Bragg</a:t>
                </a:r>
                <a:r>
                  <a:rPr lang="es-ES" sz="1100" dirty="0" smtClean="0">
                    <a:solidFill>
                      <a:srgbClr val="00B05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00B050"/>
                    </a:solidFill>
                  </a:rPr>
                  <a:t>peak</a:t>
                </a:r>
                <a:r>
                  <a:rPr lang="es-ES" sz="1100" dirty="0" err="1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reliable</a:t>
                </a:r>
                <a:r>
                  <a:rPr lang="es-ES" sz="11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ES" sz="1100" dirty="0" err="1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signature</a:t>
                </a:r>
                <a:r>
                  <a:rPr lang="es-ES" sz="11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of </a:t>
                </a:r>
                <a:r>
                  <a:rPr lang="es-ES" sz="1100" dirty="0" err="1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the</a:t>
                </a:r>
                <a:r>
                  <a:rPr lang="es-ES" sz="1100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 ion-</a:t>
                </a:r>
                <a:r>
                  <a:rPr lang="es-ES" sz="1100" dirty="0" err="1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range</a:t>
                </a:r>
                <a:endParaRPr lang="es-ES" sz="1100" dirty="0" smtClean="0">
                  <a:solidFill>
                    <a:srgbClr val="00B050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100" dirty="0" err="1" smtClean="0">
                    <a:solidFill>
                      <a:srgbClr val="FFC000"/>
                    </a:solidFill>
                  </a:rPr>
                  <a:t>Limited</a:t>
                </a:r>
                <a:r>
                  <a:rPr lang="es-ES" sz="1100" dirty="0" smtClean="0">
                    <a:solidFill>
                      <a:srgbClr val="FFC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C000"/>
                    </a:solidFill>
                  </a:rPr>
                  <a:t>intrinsic</a:t>
                </a:r>
                <a:r>
                  <a:rPr lang="es-ES" sz="1100" dirty="0" smtClean="0">
                    <a:solidFill>
                      <a:srgbClr val="FFC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C000"/>
                    </a:solidFill>
                  </a:rPr>
                  <a:t>imaging</a:t>
                </a:r>
                <a:r>
                  <a:rPr lang="es-ES" sz="1100" dirty="0" smtClean="0">
                    <a:solidFill>
                      <a:srgbClr val="FFC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C000"/>
                    </a:solidFill>
                  </a:rPr>
                  <a:t>resolution</a:t>
                </a:r>
                <a:r>
                  <a:rPr lang="es-ES" sz="1100" dirty="0" smtClean="0">
                    <a:solidFill>
                      <a:srgbClr val="FFC000"/>
                    </a:solidFill>
                  </a:rPr>
                  <a:t> vs. PET </a:t>
                </a:r>
                <a:r>
                  <a:rPr lang="es-ES" sz="1100" dirty="0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s-ES" sz="1100" dirty="0" err="1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Still</a:t>
                </a:r>
                <a:r>
                  <a:rPr lang="es-ES" sz="1100" dirty="0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ES" sz="1100" dirty="0" err="1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few</a:t>
                </a:r>
                <a:r>
                  <a:rPr lang="es-ES" sz="1100" dirty="0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 mm </a:t>
                </a:r>
                <a:r>
                  <a:rPr lang="es-ES" sz="1100" dirty="0" err="1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range-shift</a:t>
                </a:r>
                <a:r>
                  <a:rPr lang="es-ES" sz="1100" dirty="0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s-ES" sz="1100" dirty="0" err="1" smtClean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feasible</a:t>
                </a:r>
                <a:endParaRPr lang="es-ES" sz="1100" dirty="0" smtClean="0">
                  <a:solidFill>
                    <a:srgbClr val="FFC000"/>
                  </a:solidFill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100" dirty="0" err="1" smtClean="0">
                    <a:solidFill>
                      <a:srgbClr val="FF0000"/>
                    </a:solidFill>
                  </a:rPr>
                  <a:t>Low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efficiency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(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particularly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for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more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than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two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detection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planes)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s-ES" sz="1100" dirty="0" err="1" smtClean="0">
                    <a:solidFill>
                      <a:srgbClr val="FF0000"/>
                    </a:solidFill>
                  </a:rPr>
                  <a:t>Large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neutron-induced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backgrounds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 (in-</a:t>
                </a:r>
                <a:r>
                  <a:rPr lang="es-ES" sz="1100" dirty="0" err="1" smtClean="0">
                    <a:solidFill>
                      <a:srgbClr val="FF0000"/>
                    </a:solidFill>
                  </a:rPr>
                  <a:t>beam</a:t>
                </a:r>
                <a:r>
                  <a:rPr lang="es-ES" sz="1100" dirty="0" smtClean="0">
                    <a:solidFill>
                      <a:srgbClr val="FF0000"/>
                    </a:solidFill>
                  </a:rPr>
                  <a:t>)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endParaRPr lang="es-ES" sz="1100" dirty="0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6185192" y="753507"/>
              <a:ext cx="460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rgbClr val="00B050"/>
                  </a:solidFill>
                  <a:latin typeface="Symbol" panose="05050102010706020507" pitchFamily="18" charset="2"/>
                </a:rPr>
                <a:t>g</a:t>
              </a:r>
              <a:endParaRPr lang="es-ES" b="1" dirty="0">
                <a:solidFill>
                  <a:srgbClr val="00B05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698990" y="825446"/>
              <a:ext cx="4607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 smtClean="0">
                  <a:solidFill>
                    <a:srgbClr val="00B050"/>
                  </a:solidFill>
                  <a:latin typeface="Symbol" panose="05050102010706020507" pitchFamily="18" charset="2"/>
                </a:rPr>
                <a:t>g</a:t>
              </a:r>
              <a:endParaRPr lang="es-ES" b="1" dirty="0">
                <a:solidFill>
                  <a:srgbClr val="00B050"/>
                </a:solidFill>
                <a:latin typeface="Symbol" panose="05050102010706020507" pitchFamily="18" charset="2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9536" y="4792331"/>
            <a:ext cx="2490952" cy="1484427"/>
            <a:chOff x="39536" y="4792331"/>
            <a:chExt cx="2490952" cy="1484427"/>
          </a:xfrm>
        </p:grpSpPr>
        <p:pic>
          <p:nvPicPr>
            <p:cNvPr id="50" name="Picture 4" descr="Enghardt_fig.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119" y="5095843"/>
              <a:ext cx="1628848" cy="11809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" name="TextBox 50"/>
            <p:cNvSpPr txBox="1"/>
            <p:nvPr/>
          </p:nvSpPr>
          <p:spPr>
            <a:xfrm>
              <a:off x="39536" y="4792331"/>
              <a:ext cx="24909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000" dirty="0" err="1" smtClean="0">
                  <a:solidFill>
                    <a:srgbClr val="0000CC"/>
                  </a:solidFill>
                </a:rPr>
                <a:t>Dresden</a:t>
              </a:r>
              <a:r>
                <a:rPr lang="es-ES" sz="1000" dirty="0" smtClean="0">
                  <a:solidFill>
                    <a:srgbClr val="0000CC"/>
                  </a:solidFill>
                </a:rPr>
                <a:t>, </a:t>
              </a:r>
              <a:r>
                <a:rPr lang="es-ES" sz="1000" dirty="0" err="1" smtClean="0">
                  <a:solidFill>
                    <a:srgbClr val="0000CC"/>
                  </a:solidFill>
                </a:rPr>
                <a:t>Enghardt</a:t>
              </a:r>
              <a:r>
                <a:rPr lang="es-ES" sz="1000" dirty="0" smtClean="0">
                  <a:solidFill>
                    <a:srgbClr val="0000CC"/>
                  </a:solidFill>
                </a:rPr>
                <a:t> (2020)</a:t>
              </a:r>
              <a:endParaRPr lang="es-ES" sz="1000" dirty="0">
                <a:solidFill>
                  <a:srgbClr val="0000CC"/>
                </a:solidFill>
              </a:endParaRP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010490" y="5608933"/>
            <a:ext cx="2234181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s-ES" dirty="0" err="1" smtClean="0"/>
              <a:t>Prev</a:t>
            </a:r>
            <a:r>
              <a:rPr lang="es-ES" dirty="0" smtClean="0"/>
              <a:t>. </a:t>
            </a:r>
            <a:r>
              <a:rPr lang="es-ES" dirty="0" err="1" smtClean="0"/>
              <a:t>Talks</a:t>
            </a:r>
            <a:r>
              <a:rPr lang="es-ES" dirty="0" smtClean="0"/>
              <a:t> </a:t>
            </a:r>
            <a:r>
              <a:rPr lang="es-ES" dirty="0" err="1" smtClean="0"/>
              <a:t>by</a:t>
            </a:r>
            <a:r>
              <a:rPr lang="es-ES" dirty="0" smtClean="0"/>
              <a:t> G. </a:t>
            </a:r>
            <a:r>
              <a:rPr lang="es-ES" dirty="0" err="1" smtClean="0"/>
              <a:t>Llosà</a:t>
            </a:r>
            <a:r>
              <a:rPr lang="es-ES" dirty="0" smtClean="0"/>
              <a:t> (IFIC), P. Crespo (LIP)</a:t>
            </a:r>
            <a:endParaRPr lang="es-ES" dirty="0"/>
          </a:p>
        </p:txBody>
      </p:sp>
      <p:grpSp>
        <p:nvGrpSpPr>
          <p:cNvPr id="64" name="Group 63"/>
          <p:cNvGrpSpPr/>
          <p:nvPr/>
        </p:nvGrpSpPr>
        <p:grpSpPr>
          <a:xfrm>
            <a:off x="2158661" y="445927"/>
            <a:ext cx="2221577" cy="1996938"/>
            <a:chOff x="5766285" y="457404"/>
            <a:chExt cx="3474189" cy="3073927"/>
          </a:xfrm>
        </p:grpSpPr>
        <p:grpSp>
          <p:nvGrpSpPr>
            <p:cNvPr id="94" name="Group 93"/>
            <p:cNvGrpSpPr/>
            <p:nvPr/>
          </p:nvGrpSpPr>
          <p:grpSpPr>
            <a:xfrm>
              <a:off x="5766285" y="457404"/>
              <a:ext cx="3474189" cy="3073927"/>
              <a:chOff x="5669811" y="440355"/>
              <a:chExt cx="3474189" cy="3073927"/>
            </a:xfrm>
          </p:grpSpPr>
          <p:pic>
            <p:nvPicPr>
              <p:cNvPr id="105" name="Picture 2" descr="Enghardt_fig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69811" y="440355"/>
                <a:ext cx="2857500" cy="30575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6" name="TextBox 105"/>
              <p:cNvSpPr txBox="1"/>
              <p:nvPr/>
            </p:nvSpPr>
            <p:spPr>
              <a:xfrm>
                <a:off x="5843292" y="3087892"/>
                <a:ext cx="3300708" cy="426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200" b="1" dirty="0" smtClean="0">
                    <a:solidFill>
                      <a:srgbClr val="0000CC"/>
                    </a:solidFill>
                  </a:rPr>
                  <a:t>GSI, </a:t>
                </a:r>
                <a:r>
                  <a:rPr lang="es-ES" sz="1200" b="1" dirty="0" err="1" smtClean="0">
                    <a:solidFill>
                      <a:srgbClr val="0000CC"/>
                    </a:solidFill>
                  </a:rPr>
                  <a:t>Enghardt</a:t>
                </a:r>
                <a:r>
                  <a:rPr lang="es-ES" sz="1200" b="1" dirty="0" smtClean="0">
                    <a:solidFill>
                      <a:srgbClr val="0000CC"/>
                    </a:solidFill>
                  </a:rPr>
                  <a:t> (2020)</a:t>
                </a:r>
                <a:endParaRPr lang="es-ES" sz="1200" b="1" dirty="0">
                  <a:solidFill>
                    <a:srgbClr val="0000CC"/>
                  </a:solidFill>
                </a:endParaRP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6571694" y="1118723"/>
              <a:ext cx="2229233" cy="1324897"/>
              <a:chOff x="6571694" y="1118723"/>
              <a:chExt cx="2229233" cy="1324897"/>
            </a:xfrm>
          </p:grpSpPr>
          <p:grpSp>
            <p:nvGrpSpPr>
              <p:cNvPr id="96" name="Group 95"/>
              <p:cNvGrpSpPr/>
              <p:nvPr/>
            </p:nvGrpSpPr>
            <p:grpSpPr>
              <a:xfrm>
                <a:off x="6571694" y="1233288"/>
                <a:ext cx="1958186" cy="1210332"/>
                <a:chOff x="6571694" y="1233288"/>
                <a:chExt cx="1958186" cy="1210332"/>
              </a:xfrm>
            </p:grpSpPr>
            <p:cxnSp>
              <p:nvCxnSpPr>
                <p:cNvPr id="98" name="Straight Arrow Connector 97"/>
                <p:cNvCxnSpPr/>
                <p:nvPr/>
              </p:nvCxnSpPr>
              <p:spPr>
                <a:xfrm>
                  <a:off x="6960475" y="1731088"/>
                  <a:ext cx="472966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Arrow Connector 98"/>
                <p:cNvCxnSpPr/>
                <p:nvPr/>
              </p:nvCxnSpPr>
              <p:spPr>
                <a:xfrm flipV="1">
                  <a:off x="7449207" y="1233288"/>
                  <a:ext cx="70945" cy="425813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Arrow Connector 99"/>
                <p:cNvCxnSpPr/>
                <p:nvPr/>
              </p:nvCxnSpPr>
              <p:spPr>
                <a:xfrm flipH="1">
                  <a:off x="7302561" y="1795485"/>
                  <a:ext cx="116928" cy="463817"/>
                </a:xfrm>
                <a:prstGeom prst="straightConnector1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TextBox 102"/>
                <p:cNvSpPr txBox="1"/>
                <p:nvPr/>
              </p:nvSpPr>
              <p:spPr>
                <a:xfrm>
                  <a:off x="6571694" y="1426500"/>
                  <a:ext cx="82733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200" b="1" dirty="0" smtClean="0">
                      <a:solidFill>
                        <a:srgbClr val="FF0000"/>
                      </a:solidFill>
                    </a:rPr>
                    <a:t>p-</a:t>
                  </a:r>
                  <a:r>
                    <a:rPr lang="es-ES" sz="1200" b="1" dirty="0" err="1" smtClean="0">
                      <a:solidFill>
                        <a:srgbClr val="FF0000"/>
                      </a:solidFill>
                    </a:rPr>
                    <a:t>beam</a:t>
                  </a:r>
                  <a:endParaRPr lang="es-ES" sz="1200" b="1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7267167" y="2166621"/>
                  <a:ext cx="1262713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ES" sz="1200" b="1" dirty="0" smtClean="0">
                      <a:solidFill>
                        <a:srgbClr val="00B050"/>
                      </a:solidFill>
                    </a:rPr>
                    <a:t>511 </a:t>
                  </a:r>
                  <a:r>
                    <a:rPr lang="es-ES" sz="1200" b="1" dirty="0" err="1" smtClean="0">
                      <a:solidFill>
                        <a:srgbClr val="00B050"/>
                      </a:solidFill>
                    </a:rPr>
                    <a:t>keV</a:t>
                  </a:r>
                  <a:endParaRPr lang="es-ES" sz="1200" b="1" dirty="0">
                    <a:solidFill>
                      <a:srgbClr val="00B050"/>
                    </a:solidFill>
                  </a:endParaRPr>
                </a:p>
              </p:txBody>
            </p:sp>
          </p:grpSp>
          <p:sp>
            <p:nvSpPr>
              <p:cNvPr id="97" name="TextBox 96"/>
              <p:cNvSpPr txBox="1"/>
              <p:nvPr/>
            </p:nvSpPr>
            <p:spPr>
              <a:xfrm>
                <a:off x="7538214" y="1118723"/>
                <a:ext cx="126271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1200" b="1" dirty="0" smtClean="0">
                    <a:solidFill>
                      <a:srgbClr val="00B050"/>
                    </a:solidFill>
                  </a:rPr>
                  <a:t>511 </a:t>
                </a:r>
                <a:r>
                  <a:rPr lang="es-ES" sz="1200" b="1" dirty="0" err="1" smtClean="0">
                    <a:solidFill>
                      <a:srgbClr val="00B050"/>
                    </a:solidFill>
                  </a:rPr>
                  <a:t>keV</a:t>
                </a:r>
                <a:endParaRPr lang="es-ES" sz="1200" b="1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65" name="TextBox 64"/>
          <p:cNvSpPr txBox="1"/>
          <p:nvPr/>
        </p:nvSpPr>
        <p:spPr>
          <a:xfrm>
            <a:off x="5185972" y="1506595"/>
            <a:ext cx="5091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92D050"/>
                </a:solidFill>
                <a:latin typeface="Symbol" panose="05050102010706020507" pitchFamily="18" charset="2"/>
              </a:rPr>
              <a:t>t</a:t>
            </a:r>
            <a:endParaRPr lang="es-ES" dirty="0">
              <a:solidFill>
                <a:srgbClr val="92D050"/>
              </a:solidFill>
              <a:latin typeface="Symbol" panose="05050102010706020507" pitchFamily="18" charset="2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4752806" y="609371"/>
            <a:ext cx="2379583" cy="1293622"/>
            <a:chOff x="4662348" y="661307"/>
            <a:chExt cx="2055452" cy="1060391"/>
          </a:xfrm>
        </p:grpSpPr>
        <p:pic>
          <p:nvPicPr>
            <p:cNvPr id="90" name="Picture 89"/>
            <p:cNvPicPr>
              <a:picLocks noChangeAspect="1"/>
            </p:cNvPicPr>
            <p:nvPr/>
          </p:nvPicPr>
          <p:blipFill rotWithShape="1">
            <a:blip r:embed="rId3"/>
            <a:srcRect b="57001"/>
            <a:stretch/>
          </p:blipFill>
          <p:spPr>
            <a:xfrm>
              <a:off x="4662348" y="1085448"/>
              <a:ext cx="1984260" cy="636250"/>
            </a:xfrm>
            <a:prstGeom prst="rect">
              <a:avLst/>
            </a:prstGeom>
          </p:spPr>
        </p:pic>
        <p:cxnSp>
          <p:nvCxnSpPr>
            <p:cNvPr id="91" name="Straight Arrow Connector 90"/>
            <p:cNvCxnSpPr/>
            <p:nvPr/>
          </p:nvCxnSpPr>
          <p:spPr>
            <a:xfrm flipH="1" flipV="1">
              <a:off x="5936832" y="794839"/>
              <a:ext cx="214199" cy="349933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V="1">
              <a:off x="6248831" y="794839"/>
              <a:ext cx="286844" cy="365308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/>
            <p:cNvSpPr/>
            <p:nvPr/>
          </p:nvSpPr>
          <p:spPr>
            <a:xfrm rot="2285301">
              <a:off x="6473467" y="661307"/>
              <a:ext cx="244333" cy="117346"/>
            </a:xfrm>
            <a:prstGeom prst="rect">
              <a:avLst/>
            </a:prstGeom>
            <a:ln w="63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68" name="Rectangle 67"/>
          <p:cNvSpPr/>
          <p:nvPr/>
        </p:nvSpPr>
        <p:spPr>
          <a:xfrm>
            <a:off x="2095022" y="537367"/>
            <a:ext cx="5447271" cy="188525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" name="Isosceles Triangle 68"/>
          <p:cNvSpPr/>
          <p:nvPr/>
        </p:nvSpPr>
        <p:spPr>
          <a:xfrm rot="16200000">
            <a:off x="4460771" y="139773"/>
            <a:ext cx="291410" cy="210188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Isosceles Triangle 69"/>
          <p:cNvSpPr/>
          <p:nvPr/>
        </p:nvSpPr>
        <p:spPr>
          <a:xfrm rot="5400000">
            <a:off x="4474895" y="470634"/>
            <a:ext cx="291410" cy="210188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TextBox 70"/>
          <p:cNvSpPr txBox="1"/>
          <p:nvPr/>
        </p:nvSpPr>
        <p:spPr>
          <a:xfrm>
            <a:off x="2122618" y="533856"/>
            <a:ext cx="15867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PET: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932779" y="572380"/>
            <a:ext cx="1635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solidFill>
                  <a:srgbClr val="FF0000"/>
                </a:solidFill>
              </a:rPr>
              <a:t>Compton</a:t>
            </a:r>
            <a:r>
              <a:rPr lang="es-ES" b="1" dirty="0" smtClean="0">
                <a:solidFill>
                  <a:srgbClr val="FF0000"/>
                </a:solidFill>
              </a:rPr>
              <a:t>-PGI:</a:t>
            </a:r>
            <a:endParaRPr lang="es-ES" b="1" dirty="0">
              <a:solidFill>
                <a:srgbClr val="FF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864902" y="1242036"/>
            <a:ext cx="1522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Efficiency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393086" y="1201275"/>
            <a:ext cx="1522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Efficiency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209679" y="1714912"/>
            <a:ext cx="2044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Image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Resolution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614993" y="1503948"/>
            <a:ext cx="20506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dirty="0" err="1" smtClean="0">
                <a:solidFill>
                  <a:srgbClr val="FF0000"/>
                </a:solidFill>
              </a:rPr>
              <a:t>Signal</a:t>
            </a:r>
            <a:r>
              <a:rPr lang="es-ES" dirty="0" smtClean="0">
                <a:solidFill>
                  <a:srgbClr val="FF0000"/>
                </a:solidFill>
              </a:rPr>
              <a:t>/</a:t>
            </a:r>
            <a:r>
              <a:rPr lang="es-ES" dirty="0" err="1" smtClean="0">
                <a:solidFill>
                  <a:srgbClr val="FF0000"/>
                </a:solidFill>
              </a:rPr>
              <a:t>Background</a:t>
            </a:r>
            <a:endParaRPr lang="es-ES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s-ES" dirty="0" err="1" smtClean="0">
                <a:solidFill>
                  <a:srgbClr val="FF0000"/>
                </a:solidFill>
              </a:rPr>
              <a:t>Neutron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backgrounds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235934" y="787768"/>
            <a:ext cx="2197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Delayed</a:t>
            </a:r>
            <a:r>
              <a:rPr lang="es-ES" dirty="0" smtClean="0">
                <a:solidFill>
                  <a:srgbClr val="FF0000"/>
                </a:solidFill>
              </a:rPr>
              <a:t> / </a:t>
            </a:r>
            <a:r>
              <a:rPr lang="es-ES" dirty="0" err="1" smtClean="0">
                <a:solidFill>
                  <a:srgbClr val="FF0000"/>
                </a:solidFill>
              </a:rPr>
              <a:t>Indirect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688577" y="863451"/>
            <a:ext cx="1997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Prompt</a:t>
            </a:r>
            <a:r>
              <a:rPr lang="es-ES" dirty="0" smtClean="0">
                <a:solidFill>
                  <a:srgbClr val="FF0000"/>
                </a:solidFill>
              </a:rPr>
              <a:t> / </a:t>
            </a:r>
            <a:r>
              <a:rPr lang="es-ES" dirty="0" err="1" smtClean="0">
                <a:solidFill>
                  <a:srgbClr val="FF0000"/>
                </a:solidFill>
              </a:rPr>
              <a:t>Pristine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832408" y="596063"/>
            <a:ext cx="4607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00B050"/>
                </a:solidFill>
                <a:latin typeface="Symbol" panose="05050102010706020507" pitchFamily="18" charset="2"/>
              </a:rPr>
              <a:t>g</a:t>
            </a:r>
            <a:endParaRPr lang="es-ES" b="1" dirty="0">
              <a:solidFill>
                <a:srgbClr val="00B050"/>
              </a:solidFill>
              <a:latin typeface="Symbol" panose="05050102010706020507" pitchFamily="18" charset="2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2389751" y="2432210"/>
            <a:ext cx="4976188" cy="4006049"/>
            <a:chOff x="2389751" y="2432210"/>
            <a:chExt cx="4976188" cy="4006049"/>
          </a:xfrm>
        </p:grpSpPr>
        <p:sp>
          <p:nvSpPr>
            <p:cNvPr id="83" name="Rectangle 82"/>
            <p:cNvSpPr/>
            <p:nvPr/>
          </p:nvSpPr>
          <p:spPr>
            <a:xfrm>
              <a:off x="2389751" y="2432210"/>
              <a:ext cx="4822361" cy="4006049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3027816" y="3338123"/>
              <a:ext cx="2993151" cy="2975117"/>
              <a:chOff x="3574166" y="484631"/>
              <a:chExt cx="2055453" cy="1903845"/>
            </a:xfrm>
          </p:grpSpPr>
          <p:sp>
            <p:nvSpPr>
              <p:cNvPr id="86" name="Rectangle 85"/>
              <p:cNvSpPr/>
              <p:nvPr/>
            </p:nvSpPr>
            <p:spPr>
              <a:xfrm rot="2285301">
                <a:off x="5385286" y="484631"/>
                <a:ext cx="244333" cy="117346"/>
              </a:xfrm>
              <a:prstGeom prst="rect">
                <a:avLst/>
              </a:prstGeom>
              <a:ln w="6350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pic>
            <p:nvPicPr>
              <p:cNvPr id="87" name="Picture 8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574166" y="908771"/>
                <a:ext cx="1984260" cy="1479705"/>
              </a:xfrm>
              <a:prstGeom prst="rect">
                <a:avLst/>
              </a:prstGeom>
            </p:spPr>
          </p:pic>
          <p:cxnSp>
            <p:nvCxnSpPr>
              <p:cNvPr id="88" name="Straight Arrow Connector 87"/>
              <p:cNvCxnSpPr/>
              <p:nvPr/>
            </p:nvCxnSpPr>
            <p:spPr>
              <a:xfrm flipH="1" flipV="1">
                <a:off x="4848651" y="618163"/>
                <a:ext cx="214199" cy="349933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 flipV="1">
                <a:off x="5160650" y="618163"/>
                <a:ext cx="286844" cy="365308"/>
              </a:xfrm>
              <a:prstGeom prst="straightConnector1">
                <a:avLst/>
              </a:prstGeom>
              <a:ln w="1905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5" name="TextBox 84"/>
            <p:cNvSpPr txBox="1"/>
            <p:nvPr/>
          </p:nvSpPr>
          <p:spPr>
            <a:xfrm>
              <a:off x="2591470" y="2568463"/>
              <a:ext cx="47744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000" dirty="0" err="1" smtClean="0">
                  <a:solidFill>
                    <a:srgbClr val="FF0000"/>
                  </a:solidFill>
                </a:rPr>
                <a:t>Compton</a:t>
              </a:r>
              <a:r>
                <a:rPr lang="es-ES" sz="2000" dirty="0" smtClean="0">
                  <a:solidFill>
                    <a:srgbClr val="FF0000"/>
                  </a:solidFill>
                </a:rPr>
                <a:t> PGI &amp; </a:t>
              </a:r>
              <a:r>
                <a:rPr lang="es-ES" sz="2000" dirty="0" smtClean="0">
                  <a:solidFill>
                    <a:srgbClr val="FF0000"/>
                  </a:solidFill>
                </a:rPr>
                <a:t>PET </a:t>
              </a:r>
              <a:r>
                <a:rPr lang="es-ES" sz="2000" dirty="0" err="1" smtClean="0">
                  <a:solidFill>
                    <a:srgbClr val="FF0000"/>
                  </a:solidFill>
                </a:rPr>
                <a:t>together</a:t>
              </a:r>
              <a:r>
                <a:rPr lang="es-ES" sz="2000" dirty="0" smtClean="0">
                  <a:solidFill>
                    <a:srgbClr val="FF0000"/>
                  </a:solidFill>
                </a:rPr>
                <a:t>?</a:t>
              </a:r>
              <a:endParaRPr lang="es-ES" sz="2000" dirty="0">
                <a:solidFill>
                  <a:srgbClr val="FF0000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917341" y="3448850"/>
              <a:ext cx="4607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800" b="1" dirty="0" smtClean="0">
                  <a:solidFill>
                    <a:srgbClr val="00B050"/>
                  </a:solidFill>
                  <a:latin typeface="Symbol" panose="05050102010706020507" pitchFamily="18" charset="2"/>
                </a:rPr>
                <a:t>g</a:t>
              </a:r>
              <a:endParaRPr lang="es-ES" sz="1800" b="1" dirty="0">
                <a:solidFill>
                  <a:srgbClr val="00B050"/>
                </a:solidFill>
                <a:latin typeface="Symbol" panose="05050102010706020507" pitchFamily="18" charset="2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5591823" y="3562706"/>
              <a:ext cx="4607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800" b="1" dirty="0" smtClean="0">
                  <a:solidFill>
                    <a:srgbClr val="00B050"/>
                  </a:solidFill>
                  <a:latin typeface="Symbol" panose="05050102010706020507" pitchFamily="18" charset="2"/>
                </a:rPr>
                <a:t>g</a:t>
              </a:r>
              <a:endParaRPr lang="es-ES" sz="1800" b="1" dirty="0">
                <a:solidFill>
                  <a:srgbClr val="00B050"/>
                </a:solidFill>
                <a:latin typeface="Symbol" panose="05050102010706020507" pitchFamily="18" charset="2"/>
              </a:endParaRPr>
            </a:p>
          </p:txBody>
        </p:sp>
      </p:grpSp>
      <p:sp>
        <p:nvSpPr>
          <p:cNvPr id="110" name="Google Shape;102;p15"/>
          <p:cNvSpPr txBox="1"/>
          <p:nvPr/>
        </p:nvSpPr>
        <p:spPr>
          <a:xfrm>
            <a:off x="5095513" y="6035"/>
            <a:ext cx="5068621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Prompt-Gamma Imaging, pros &amp;cons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5185972" y="3211145"/>
            <a:ext cx="1176080" cy="90787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9" name="Oval 108"/>
          <p:cNvSpPr/>
          <p:nvPr/>
        </p:nvSpPr>
        <p:spPr>
          <a:xfrm>
            <a:off x="3288438" y="4827503"/>
            <a:ext cx="1878684" cy="13960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0509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 descr="https://www.cancernetwork.com/sites/default/files/1703kushsal2Figure2.png"/>
          <p:cNvSpPr/>
          <p:nvPr/>
        </p:nvSpPr>
        <p:spPr>
          <a:xfrm>
            <a:off x="1230511" y="-114614"/>
            <a:ext cx="171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0" y="-6317"/>
            <a:ext cx="9144000" cy="348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 fontScale="92500" lnSpcReduction="20000"/>
          </a:bodyPr>
          <a:lstStyle/>
          <a:p>
            <a:pPr algn="ctr">
              <a:lnSpc>
                <a:spcPct val="90000"/>
              </a:lnSpc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5"/>
          <p:cNvSpPr txBox="1"/>
          <p:nvPr/>
        </p:nvSpPr>
        <p:spPr>
          <a:xfrm>
            <a:off x="429039" y="1281"/>
            <a:ext cx="7962486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algn="ctr"/>
            <a:r>
              <a:rPr lang="en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Hadron therapy: </a:t>
            </a:r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concept of hybrid Compton-PET imaging for ion-range verification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11987"/>
          <a:stretch/>
        </p:blipFill>
        <p:spPr>
          <a:xfrm>
            <a:off x="336868" y="1985629"/>
            <a:ext cx="2516121" cy="2487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6385" y="4472854"/>
            <a:ext cx="34175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>
                <a:solidFill>
                  <a:schemeClr val="tx1"/>
                </a:solidFill>
              </a:rPr>
              <a:t>(…) propose </a:t>
            </a:r>
            <a:r>
              <a:rPr lang="en-US" sz="1000" dirty="0">
                <a:solidFill>
                  <a:schemeClr val="tx1"/>
                </a:solidFill>
              </a:rPr>
              <a:t>an original </a:t>
            </a:r>
            <a:r>
              <a:rPr lang="en-US" sz="1000" dirty="0" smtClean="0">
                <a:solidFill>
                  <a:schemeClr val="tx1"/>
                </a:solidFill>
              </a:rPr>
              <a:t>combination of different techniques in a</a:t>
            </a:r>
            <a:r>
              <a:rPr lang="en-US" sz="1000" b="1" dirty="0" smtClean="0">
                <a:solidFill>
                  <a:schemeClr val="tx1"/>
                </a:solidFill>
              </a:rPr>
              <a:t> hybrid </a:t>
            </a:r>
            <a:r>
              <a:rPr lang="en-US" sz="1000" b="1" dirty="0">
                <a:solidFill>
                  <a:schemeClr val="tx1"/>
                </a:solidFill>
              </a:rPr>
              <a:t>detection scheme</a:t>
            </a:r>
            <a:r>
              <a:rPr lang="en-US" sz="1000" dirty="0">
                <a:solidFill>
                  <a:schemeClr val="tx1"/>
                </a:solidFill>
              </a:rPr>
              <a:t>, aiming to </a:t>
            </a:r>
            <a:r>
              <a:rPr lang="en-US" sz="1000" b="1" dirty="0">
                <a:solidFill>
                  <a:schemeClr val="tx1"/>
                </a:solidFill>
              </a:rPr>
              <a:t>make </a:t>
            </a:r>
            <a:r>
              <a:rPr lang="en-US" sz="1000" b="1" u="sng" dirty="0">
                <a:solidFill>
                  <a:schemeClr val="tx1"/>
                </a:solidFill>
              </a:rPr>
              <a:t>the most of complementary imaging methods and open new perspectives of image guidance for improved precision of ion beam therapy</a:t>
            </a:r>
            <a:r>
              <a:rPr lang="en-US" sz="1000" u="sng" dirty="0">
                <a:solidFill>
                  <a:schemeClr val="tx1"/>
                </a:solidFill>
              </a:rPr>
              <a:t>. </a:t>
            </a:r>
            <a:endParaRPr lang="en-US" sz="1000" u="sng" dirty="0" smtClean="0">
              <a:solidFill>
                <a:schemeClr val="tx1"/>
              </a:solidFill>
            </a:endParaRPr>
          </a:p>
          <a:p>
            <a:pPr algn="just"/>
            <a:r>
              <a:rPr lang="en-US" sz="1000" dirty="0" smtClean="0">
                <a:solidFill>
                  <a:schemeClr val="tx1"/>
                </a:solidFill>
              </a:rPr>
              <a:t>…novel </a:t>
            </a:r>
            <a:r>
              <a:rPr lang="en-US" sz="1000" dirty="0">
                <a:solidFill>
                  <a:schemeClr val="tx1"/>
                </a:solidFill>
              </a:rPr>
              <a:t>concepts of </a:t>
            </a:r>
            <a:r>
              <a:rPr lang="en-US" sz="1000" b="1" dirty="0">
                <a:solidFill>
                  <a:schemeClr val="tx1"/>
                </a:solidFill>
              </a:rPr>
              <a:t>complementary PET and prompt gamma imaging</a:t>
            </a:r>
            <a:r>
              <a:rPr lang="en-US" sz="1000" dirty="0">
                <a:solidFill>
                  <a:schemeClr val="tx1"/>
                </a:solidFill>
              </a:rPr>
              <a:t> in a so called hybrid </a:t>
            </a:r>
            <a:r>
              <a:rPr lang="en-US" sz="1000" dirty="0" smtClean="0">
                <a:solidFill>
                  <a:schemeClr val="tx1"/>
                </a:solidFill>
              </a:rPr>
              <a:t>detection </a:t>
            </a:r>
            <a:r>
              <a:rPr lang="en-US" sz="1000" dirty="0">
                <a:solidFill>
                  <a:schemeClr val="tx1"/>
                </a:solidFill>
              </a:rPr>
              <a:t>scheme. As already observed in [58], a possible solution would be a combination of </a:t>
            </a:r>
            <a:r>
              <a:rPr lang="en-US" sz="1000" dirty="0" smtClean="0">
                <a:solidFill>
                  <a:schemeClr val="tx1"/>
                </a:solidFill>
              </a:rPr>
              <a:t>multiple </a:t>
            </a:r>
            <a:r>
              <a:rPr lang="en-US" sz="1000" dirty="0">
                <a:solidFill>
                  <a:schemeClr val="tx1"/>
                </a:solidFill>
              </a:rPr>
              <a:t>Compton camera arms offering sufﬁcient solid angle </a:t>
            </a:r>
            <a:r>
              <a:rPr lang="en-US" sz="1000" dirty="0" smtClean="0">
                <a:solidFill>
                  <a:schemeClr val="tx1"/>
                </a:solidFill>
              </a:rPr>
              <a:t>over- </a:t>
            </a:r>
            <a:r>
              <a:rPr lang="en-US" sz="1000" dirty="0">
                <a:solidFill>
                  <a:schemeClr val="tx1"/>
                </a:solidFill>
              </a:rPr>
              <a:t>age and using opposite single </a:t>
            </a:r>
            <a:r>
              <a:rPr lang="en-US" sz="1000" dirty="0" smtClean="0">
                <a:solidFill>
                  <a:schemeClr val="tx1"/>
                </a:solidFill>
              </a:rPr>
              <a:t>detector </a:t>
            </a:r>
            <a:r>
              <a:rPr lang="en-US" sz="1000" dirty="0">
                <a:solidFill>
                  <a:schemeClr val="tx1"/>
                </a:solidFill>
              </a:rPr>
              <a:t>layers to serve as Compton camera </a:t>
            </a:r>
            <a:r>
              <a:rPr lang="en-US" sz="1000" dirty="0" err="1">
                <a:solidFill>
                  <a:schemeClr val="tx1"/>
                </a:solidFill>
              </a:rPr>
              <a:t>scatterers</a:t>
            </a:r>
            <a:r>
              <a:rPr lang="en-US" sz="1000" dirty="0">
                <a:solidFill>
                  <a:schemeClr val="tx1"/>
                </a:solidFill>
              </a:rPr>
              <a:t> or PET coincidence identiﬁers, complemented </a:t>
            </a:r>
            <a:r>
              <a:rPr lang="en-US" sz="1000" dirty="0" smtClean="0">
                <a:solidFill>
                  <a:schemeClr val="tx1"/>
                </a:solidFill>
              </a:rPr>
              <a:t>by </a:t>
            </a:r>
            <a:r>
              <a:rPr lang="en-US" sz="1000" dirty="0">
                <a:solidFill>
                  <a:schemeClr val="tx1"/>
                </a:solidFill>
              </a:rPr>
              <a:t>additional absorbers for Compton imaging or total energy check in PET operation (Fig. 3). </a:t>
            </a:r>
            <a:r>
              <a:rPr lang="en-US" sz="1000" dirty="0" smtClean="0">
                <a:solidFill>
                  <a:schemeClr val="tx1"/>
                </a:solidFill>
              </a:rPr>
              <a:t>…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67915"/>
            <a:ext cx="3267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00CC"/>
                </a:solidFill>
              </a:rPr>
              <a:t>K. Parodi, </a:t>
            </a:r>
            <a:r>
              <a:rPr lang="es-ES" dirty="0" err="1" smtClean="0">
                <a:solidFill>
                  <a:srgbClr val="0000CC"/>
                </a:solidFill>
              </a:rPr>
              <a:t>Nucl</a:t>
            </a:r>
            <a:r>
              <a:rPr lang="es-ES" dirty="0" smtClean="0">
                <a:solidFill>
                  <a:srgbClr val="0000CC"/>
                </a:solidFill>
              </a:rPr>
              <a:t>. </a:t>
            </a:r>
            <a:r>
              <a:rPr lang="es-ES" dirty="0" err="1" smtClean="0">
                <a:solidFill>
                  <a:srgbClr val="0000CC"/>
                </a:solidFill>
              </a:rPr>
              <a:t>Instr</a:t>
            </a:r>
            <a:r>
              <a:rPr lang="es-ES" dirty="0" smtClean="0">
                <a:solidFill>
                  <a:srgbClr val="0000CC"/>
                </a:solidFill>
              </a:rPr>
              <a:t>. </a:t>
            </a:r>
            <a:r>
              <a:rPr lang="es-ES" dirty="0" err="1" smtClean="0">
                <a:solidFill>
                  <a:srgbClr val="0000CC"/>
                </a:solidFill>
              </a:rPr>
              <a:t>Meth</a:t>
            </a:r>
            <a:r>
              <a:rPr lang="es-ES" dirty="0" smtClean="0">
                <a:solidFill>
                  <a:srgbClr val="0000CC"/>
                </a:solidFill>
              </a:rPr>
              <a:t>. A (2016)</a:t>
            </a:r>
            <a:endParaRPr lang="es-ES" dirty="0">
              <a:solidFill>
                <a:srgbClr val="0000CC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385" y="765148"/>
            <a:ext cx="3447281" cy="60121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TextBox 45"/>
          <p:cNvSpPr txBox="1"/>
          <p:nvPr/>
        </p:nvSpPr>
        <p:spPr bwMode="auto">
          <a:xfrm>
            <a:off x="3687212" y="5246905"/>
            <a:ext cx="5391019" cy="110799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>
                <a:solidFill>
                  <a:srgbClr val="0000CC"/>
                </a:solidFill>
                <a:latin typeface="+mn-lt"/>
              </a:rPr>
              <a:t>High </a:t>
            </a:r>
            <a:r>
              <a:rPr lang="es-ES" sz="1100" dirty="0" err="1">
                <a:solidFill>
                  <a:srgbClr val="0000CC"/>
                </a:solidFill>
                <a:latin typeface="+mn-lt"/>
              </a:rPr>
              <a:t>detection</a:t>
            </a:r>
            <a:r>
              <a:rPr lang="es-ES" sz="1100" dirty="0">
                <a:solidFill>
                  <a:srgbClr val="0000CC"/>
                </a:solidFill>
                <a:latin typeface="+mn-lt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</a:rPr>
              <a:t>efficiency</a:t>
            </a:r>
            <a:r>
              <a:rPr lang="es-ES" sz="1100" dirty="0" smtClean="0">
                <a:solidFill>
                  <a:srgbClr val="0000CC"/>
                </a:solidFill>
                <a:latin typeface="+mn-lt"/>
              </a:rPr>
              <a:t> (500 cm</a:t>
            </a:r>
            <a:r>
              <a:rPr lang="es-ES" sz="1100" baseline="30000" dirty="0" smtClean="0">
                <a:solidFill>
                  <a:srgbClr val="0000CC"/>
                </a:solidFill>
                <a:latin typeface="+mn-lt"/>
              </a:rPr>
              <a:t>2</a:t>
            </a:r>
            <a:r>
              <a:rPr lang="es-ES" sz="1100" dirty="0" smtClean="0">
                <a:solidFill>
                  <a:srgbClr val="0000CC"/>
                </a:solidFill>
                <a:latin typeface="+mn-lt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</a:rPr>
              <a:t>PSDs</a:t>
            </a:r>
            <a:r>
              <a:rPr lang="es-ES" sz="1100" dirty="0" smtClean="0">
                <a:solidFill>
                  <a:srgbClr val="0000CC"/>
                </a:solidFill>
                <a:latin typeface="+mn-lt"/>
              </a:rPr>
              <a:t>) 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 Online real-time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range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verification</a:t>
            </a:r>
            <a:endParaRPr lang="es-ES" sz="1100" dirty="0">
              <a:solidFill>
                <a:srgbClr val="0000CC"/>
              </a:solidFill>
              <a:latin typeface="+mn-lt"/>
              <a:sym typeface="Wingdings" panose="05000000000000000000" pitchFamily="2" charset="2"/>
            </a:endParaRPr>
          </a:p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Low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sensitivity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to n-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induced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backgrounds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(LaCl</a:t>
            </a:r>
            <a:r>
              <a:rPr lang="es-ES" sz="1100" baseline="-250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3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, </a:t>
            </a:r>
            <a:r>
              <a:rPr lang="es-ES" sz="1100" baseline="300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6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LiPE) 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Improved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S/B-ratio</a:t>
            </a:r>
          </a:p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Good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performance in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the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g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-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ray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energy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range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up to 5-6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MeV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(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thick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crystals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)</a:t>
            </a:r>
            <a:endParaRPr lang="es-ES" sz="1100" dirty="0">
              <a:solidFill>
                <a:srgbClr val="0000CC"/>
              </a:solidFill>
              <a:latin typeface="+mn-lt"/>
              <a:sym typeface="Wingdings" panose="05000000000000000000" pitchFamily="2" charset="2"/>
            </a:endParaRPr>
          </a:p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Compact &amp;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lightweight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(TOFPET-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ASICs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) 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 Compatible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with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clinical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environment</a:t>
            </a:r>
            <a:endParaRPr lang="es-ES" sz="1100" dirty="0">
              <a:solidFill>
                <a:srgbClr val="0000CC"/>
              </a:solidFill>
              <a:latin typeface="+mn-lt"/>
              <a:sym typeface="Wingdings" panose="05000000000000000000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71" y="786805"/>
            <a:ext cx="3345221" cy="1162365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580051" y="349280"/>
            <a:ext cx="5433500" cy="4785367"/>
            <a:chOff x="3580051" y="349280"/>
            <a:chExt cx="5433500" cy="4785367"/>
          </a:xfrm>
        </p:grpSpPr>
        <p:grpSp>
          <p:nvGrpSpPr>
            <p:cNvPr id="9" name="Group 8"/>
            <p:cNvGrpSpPr/>
            <p:nvPr/>
          </p:nvGrpSpPr>
          <p:grpSpPr>
            <a:xfrm>
              <a:off x="3647906" y="2439199"/>
              <a:ext cx="2847226" cy="2664078"/>
              <a:chOff x="3647906" y="2439199"/>
              <a:chExt cx="2847226" cy="2664078"/>
            </a:xfrm>
          </p:grpSpPr>
          <p:pic>
            <p:nvPicPr>
              <p:cNvPr id="29698" name="Picture 2" descr="Fig. 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58025" y="3610059"/>
                <a:ext cx="2134120" cy="13600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685321" y="2459023"/>
                <a:ext cx="2809811" cy="1088454"/>
              </a:xfrm>
              <a:prstGeom prst="rect">
                <a:avLst/>
              </a:prstGeom>
            </p:spPr>
          </p:pic>
          <p:sp>
            <p:nvSpPr>
              <p:cNvPr id="53" name="Rectangle 52"/>
              <p:cNvSpPr/>
              <p:nvPr/>
            </p:nvSpPr>
            <p:spPr>
              <a:xfrm>
                <a:off x="3647906" y="2439199"/>
                <a:ext cx="2836305" cy="266407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pic>
          <p:nvPicPr>
            <p:cNvPr id="40" name="Google Shape;775;p54"/>
            <p:cNvPicPr preferRelativeResize="0"/>
            <p:nvPr/>
          </p:nvPicPr>
          <p:blipFill rotWithShape="1">
            <a:blip r:embed="rId7">
              <a:alphaModFix/>
            </a:blip>
            <a:srcRect l="10948" t="16584" r="22411" b="17630"/>
            <a:stretch/>
          </p:blipFill>
          <p:spPr>
            <a:xfrm>
              <a:off x="6666787" y="2200589"/>
              <a:ext cx="2346764" cy="293405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6" name="Google Shape;185;p33"/>
            <p:cNvPicPr preferRelativeResize="0"/>
            <p:nvPr/>
          </p:nvPicPr>
          <p:blipFill rotWithShape="1">
            <a:blip r:embed="rId8">
              <a:alphaModFix/>
            </a:blip>
            <a:srcRect l="5644" t="15350" r="10101" b="12851"/>
            <a:stretch/>
          </p:blipFill>
          <p:spPr>
            <a:xfrm>
              <a:off x="8391525" y="4816553"/>
              <a:ext cx="550427" cy="29421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18" t="-1495" r="10208" b="21983"/>
            <a:stretch/>
          </p:blipFill>
          <p:spPr>
            <a:xfrm>
              <a:off x="3580051" y="349280"/>
              <a:ext cx="2958163" cy="197955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538214" y="802974"/>
              <a:ext cx="2475337" cy="1133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Rectangle 16"/>
          <p:cNvSpPr/>
          <p:nvPr/>
        </p:nvSpPr>
        <p:spPr>
          <a:xfrm>
            <a:off x="3866647" y="6541095"/>
            <a:ext cx="5032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0000CC"/>
                </a:solidFill>
              </a:rPr>
              <a:t>HYMNS ERC-</a:t>
            </a:r>
            <a:r>
              <a:rPr lang="es-ES" dirty="0" err="1" smtClean="0">
                <a:solidFill>
                  <a:srgbClr val="0000CC"/>
                </a:solidFill>
              </a:rPr>
              <a:t>CoG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smtClean="0">
                <a:solidFill>
                  <a:srgbClr val="0000CC"/>
                </a:solidFill>
                <a:hlinkClick r:id="rId11"/>
              </a:rPr>
              <a:t>https</a:t>
            </a:r>
            <a:r>
              <a:rPr lang="es-ES" dirty="0">
                <a:solidFill>
                  <a:srgbClr val="0000CC"/>
                </a:solidFill>
                <a:hlinkClick r:id="rId11"/>
              </a:rPr>
              <a:t>://</a:t>
            </a:r>
            <a:r>
              <a:rPr lang="es-ES" dirty="0" smtClean="0">
                <a:solidFill>
                  <a:srgbClr val="0000CC"/>
                </a:solidFill>
                <a:hlinkClick r:id="rId11"/>
              </a:rPr>
              <a:t>cordis.europa.eu/project/id/681740</a:t>
            </a:r>
            <a:endParaRPr lang="es-ES" dirty="0" smtClean="0">
              <a:solidFill>
                <a:srgbClr val="0000CC"/>
              </a:solidFill>
            </a:endParaRPr>
          </a:p>
          <a:p>
            <a:endParaRPr lang="es-ES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55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5321" y="2459023"/>
            <a:ext cx="2809811" cy="1088454"/>
          </a:xfrm>
          <a:prstGeom prst="rect">
            <a:avLst/>
          </a:prstGeom>
        </p:spPr>
      </p:pic>
      <p:sp>
        <p:nvSpPr>
          <p:cNvPr id="73" name="Google Shape;73;p15" descr="https://www.cancernetwork.com/sites/default/files/1703kushsal2Figure2.png"/>
          <p:cNvSpPr/>
          <p:nvPr/>
        </p:nvSpPr>
        <p:spPr>
          <a:xfrm>
            <a:off x="1230511" y="-114614"/>
            <a:ext cx="171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0" y="-6317"/>
            <a:ext cx="9144000" cy="348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 fontScale="92500" lnSpcReduction="20000"/>
          </a:bodyPr>
          <a:lstStyle/>
          <a:p>
            <a:pPr algn="ctr">
              <a:lnSpc>
                <a:spcPct val="90000"/>
              </a:lnSpc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385" y="765148"/>
            <a:ext cx="3447281" cy="60121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9" name="Group 8"/>
          <p:cNvGrpSpPr/>
          <p:nvPr/>
        </p:nvGrpSpPr>
        <p:grpSpPr>
          <a:xfrm>
            <a:off x="3647906" y="2439199"/>
            <a:ext cx="2836305" cy="2664078"/>
            <a:chOff x="3647906" y="2439199"/>
            <a:chExt cx="2836305" cy="2664078"/>
          </a:xfrm>
        </p:grpSpPr>
        <p:pic>
          <p:nvPicPr>
            <p:cNvPr id="29698" name="Picture 2" descr="Fig. 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8025" y="3610059"/>
              <a:ext cx="2134120" cy="1360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Rectangle 52"/>
            <p:cNvSpPr/>
            <p:nvPr/>
          </p:nvSpPr>
          <p:spPr>
            <a:xfrm>
              <a:off x="3647906" y="2439199"/>
              <a:ext cx="2836305" cy="266407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42" name="Google Shape;192;p19"/>
          <p:cNvPicPr preferRelativeResize="0"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526"/>
          <a:stretch/>
        </p:blipFill>
        <p:spPr>
          <a:xfrm>
            <a:off x="6409426" y="387581"/>
            <a:ext cx="2668805" cy="1741194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4621470" y="648869"/>
            <a:ext cx="1733131" cy="738664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0000CC"/>
                </a:solidFill>
              </a:rPr>
              <a:t>Applicable</a:t>
            </a:r>
            <a:r>
              <a:rPr lang="es-ES" dirty="0" smtClean="0">
                <a:solidFill>
                  <a:srgbClr val="0000CC"/>
                </a:solidFill>
              </a:rPr>
              <a:t> to ion-</a:t>
            </a:r>
            <a:r>
              <a:rPr lang="es-ES" dirty="0" err="1" smtClean="0">
                <a:solidFill>
                  <a:srgbClr val="0000CC"/>
                </a:solidFill>
              </a:rPr>
              <a:t>range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monitoring</a:t>
            </a:r>
            <a:r>
              <a:rPr lang="es-ES" dirty="0" smtClean="0">
                <a:solidFill>
                  <a:srgbClr val="0000CC"/>
                </a:solidFill>
              </a:rPr>
              <a:t> in </a:t>
            </a:r>
            <a:r>
              <a:rPr lang="es-ES" dirty="0" err="1" smtClean="0">
                <a:solidFill>
                  <a:srgbClr val="0000CC"/>
                </a:solidFill>
              </a:rPr>
              <a:t>proton-therapy</a:t>
            </a:r>
            <a:r>
              <a:rPr lang="es-ES" dirty="0" smtClean="0">
                <a:solidFill>
                  <a:srgbClr val="0000CC"/>
                </a:solidFill>
              </a:rPr>
              <a:t>?</a:t>
            </a:r>
            <a:endParaRPr lang="es-ES" dirty="0">
              <a:solidFill>
                <a:srgbClr val="0000CC"/>
              </a:solidFill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3687212" y="5246905"/>
            <a:ext cx="5391019" cy="110799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>
                <a:solidFill>
                  <a:srgbClr val="0000CC"/>
                </a:solidFill>
                <a:latin typeface="+mn-lt"/>
              </a:rPr>
              <a:t>High </a:t>
            </a:r>
            <a:r>
              <a:rPr lang="es-ES" sz="1100" dirty="0" err="1">
                <a:solidFill>
                  <a:srgbClr val="0000CC"/>
                </a:solidFill>
                <a:latin typeface="+mn-lt"/>
              </a:rPr>
              <a:t>detection</a:t>
            </a:r>
            <a:r>
              <a:rPr lang="es-ES" sz="1100" dirty="0">
                <a:solidFill>
                  <a:srgbClr val="0000CC"/>
                </a:solidFill>
                <a:latin typeface="+mn-lt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</a:rPr>
              <a:t>efficiency</a:t>
            </a:r>
            <a:r>
              <a:rPr lang="es-ES" sz="1100" dirty="0" smtClean="0">
                <a:solidFill>
                  <a:srgbClr val="0000CC"/>
                </a:solidFill>
                <a:latin typeface="+mn-lt"/>
              </a:rPr>
              <a:t> (500 cm</a:t>
            </a:r>
            <a:r>
              <a:rPr lang="es-ES" sz="1100" baseline="30000" dirty="0" smtClean="0">
                <a:solidFill>
                  <a:srgbClr val="0000CC"/>
                </a:solidFill>
                <a:latin typeface="+mn-lt"/>
              </a:rPr>
              <a:t>2</a:t>
            </a:r>
            <a:r>
              <a:rPr lang="es-ES" sz="1100" dirty="0" smtClean="0">
                <a:solidFill>
                  <a:srgbClr val="0000CC"/>
                </a:solidFill>
                <a:latin typeface="+mn-lt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</a:rPr>
              <a:t>PSDs</a:t>
            </a:r>
            <a:r>
              <a:rPr lang="es-ES" sz="1100" dirty="0" smtClean="0">
                <a:solidFill>
                  <a:srgbClr val="0000CC"/>
                </a:solidFill>
                <a:latin typeface="+mn-lt"/>
              </a:rPr>
              <a:t>) 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 Online real-time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range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verification</a:t>
            </a:r>
            <a:endParaRPr lang="es-ES" sz="1100" dirty="0">
              <a:solidFill>
                <a:srgbClr val="0000CC"/>
              </a:solidFill>
              <a:latin typeface="+mn-lt"/>
              <a:sym typeface="Wingdings" panose="05000000000000000000" pitchFamily="2" charset="2"/>
            </a:endParaRPr>
          </a:p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Low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sensitivity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to n-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induced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backgrounds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(LaCl</a:t>
            </a:r>
            <a:r>
              <a:rPr lang="es-ES" sz="1100" baseline="-250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3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, </a:t>
            </a:r>
            <a:r>
              <a:rPr lang="es-ES" sz="1100" baseline="300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6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LiPE) 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Improved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S/B-ratio</a:t>
            </a:r>
          </a:p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Good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performance in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the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g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-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ray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energy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range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up to 5-6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MeV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(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thick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crystals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)</a:t>
            </a:r>
            <a:endParaRPr lang="es-ES" sz="1100" dirty="0">
              <a:solidFill>
                <a:srgbClr val="0000CC"/>
              </a:solidFill>
              <a:latin typeface="+mn-lt"/>
              <a:sym typeface="Wingdings" panose="05000000000000000000" pitchFamily="2" charset="2"/>
            </a:endParaRPr>
          </a:p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Compact &amp;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lightweight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(TOFPET-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ASICs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) 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 Compatible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with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clinical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environment</a:t>
            </a:r>
            <a:endParaRPr lang="es-ES" sz="1100" dirty="0">
              <a:solidFill>
                <a:srgbClr val="0000CC"/>
              </a:solidFill>
              <a:latin typeface="+mn-lt"/>
              <a:sym typeface="Wingdings" panose="05000000000000000000" pitchFamily="2" charset="2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/>
          <a:srcRect b="11987"/>
          <a:stretch/>
        </p:blipFill>
        <p:spPr>
          <a:xfrm>
            <a:off x="336868" y="1985629"/>
            <a:ext cx="2516121" cy="248722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6385" y="4472854"/>
            <a:ext cx="341751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>
                <a:solidFill>
                  <a:schemeClr val="tx1"/>
                </a:solidFill>
              </a:rPr>
              <a:t>(…) propose </a:t>
            </a:r>
            <a:r>
              <a:rPr lang="en-US" sz="1000" dirty="0">
                <a:solidFill>
                  <a:schemeClr val="tx1"/>
                </a:solidFill>
              </a:rPr>
              <a:t>an original </a:t>
            </a:r>
            <a:r>
              <a:rPr lang="en-US" sz="1000" dirty="0" smtClean="0">
                <a:solidFill>
                  <a:schemeClr val="tx1"/>
                </a:solidFill>
              </a:rPr>
              <a:t>combination of different techniques in a</a:t>
            </a:r>
            <a:r>
              <a:rPr lang="en-US" sz="1000" b="1" dirty="0" smtClean="0">
                <a:solidFill>
                  <a:schemeClr val="tx1"/>
                </a:solidFill>
              </a:rPr>
              <a:t> hybrid </a:t>
            </a:r>
            <a:r>
              <a:rPr lang="en-US" sz="1000" b="1" dirty="0">
                <a:solidFill>
                  <a:schemeClr val="tx1"/>
                </a:solidFill>
              </a:rPr>
              <a:t>detection scheme</a:t>
            </a:r>
            <a:r>
              <a:rPr lang="en-US" sz="1000" dirty="0">
                <a:solidFill>
                  <a:schemeClr val="tx1"/>
                </a:solidFill>
              </a:rPr>
              <a:t>, aiming to </a:t>
            </a:r>
            <a:r>
              <a:rPr lang="en-US" sz="1000" b="1" dirty="0">
                <a:solidFill>
                  <a:schemeClr val="tx1"/>
                </a:solidFill>
              </a:rPr>
              <a:t>make </a:t>
            </a:r>
            <a:r>
              <a:rPr lang="en-US" sz="1000" b="1" u="sng" dirty="0">
                <a:solidFill>
                  <a:schemeClr val="tx1"/>
                </a:solidFill>
              </a:rPr>
              <a:t>the most of complementary imaging methods and open new perspectives of image guidance for improved precision of ion beam therapy</a:t>
            </a:r>
            <a:r>
              <a:rPr lang="en-US" sz="1000" u="sng" dirty="0">
                <a:solidFill>
                  <a:schemeClr val="tx1"/>
                </a:solidFill>
              </a:rPr>
              <a:t>. </a:t>
            </a:r>
            <a:endParaRPr lang="en-US" sz="1000" u="sng" dirty="0" smtClean="0">
              <a:solidFill>
                <a:schemeClr val="tx1"/>
              </a:solidFill>
            </a:endParaRPr>
          </a:p>
          <a:p>
            <a:pPr algn="just"/>
            <a:r>
              <a:rPr lang="en-US" sz="1000" dirty="0" smtClean="0">
                <a:solidFill>
                  <a:schemeClr val="tx1"/>
                </a:solidFill>
              </a:rPr>
              <a:t>…novel </a:t>
            </a:r>
            <a:r>
              <a:rPr lang="en-US" sz="1000" dirty="0">
                <a:solidFill>
                  <a:schemeClr val="tx1"/>
                </a:solidFill>
              </a:rPr>
              <a:t>concepts of </a:t>
            </a:r>
            <a:r>
              <a:rPr lang="en-US" sz="1000" b="1" dirty="0">
                <a:solidFill>
                  <a:schemeClr val="tx1"/>
                </a:solidFill>
              </a:rPr>
              <a:t>complementary PET and prompt gamma imaging</a:t>
            </a:r>
            <a:r>
              <a:rPr lang="en-US" sz="1000" dirty="0">
                <a:solidFill>
                  <a:schemeClr val="tx1"/>
                </a:solidFill>
              </a:rPr>
              <a:t> in a so called hybrid </a:t>
            </a:r>
            <a:r>
              <a:rPr lang="en-US" sz="1000" dirty="0" smtClean="0">
                <a:solidFill>
                  <a:schemeClr val="tx1"/>
                </a:solidFill>
              </a:rPr>
              <a:t>detection </a:t>
            </a:r>
            <a:r>
              <a:rPr lang="en-US" sz="1000" dirty="0">
                <a:solidFill>
                  <a:schemeClr val="tx1"/>
                </a:solidFill>
              </a:rPr>
              <a:t>scheme. As already observed in [58], a possible solution would be a combination of </a:t>
            </a:r>
            <a:r>
              <a:rPr lang="en-US" sz="1000" dirty="0" smtClean="0">
                <a:solidFill>
                  <a:schemeClr val="tx1"/>
                </a:solidFill>
              </a:rPr>
              <a:t>multiple </a:t>
            </a:r>
            <a:r>
              <a:rPr lang="en-US" sz="1000" dirty="0">
                <a:solidFill>
                  <a:schemeClr val="tx1"/>
                </a:solidFill>
              </a:rPr>
              <a:t>Compton camera arms offering sufﬁcient solid angle </a:t>
            </a:r>
            <a:r>
              <a:rPr lang="en-US" sz="1000" dirty="0" smtClean="0">
                <a:solidFill>
                  <a:schemeClr val="tx1"/>
                </a:solidFill>
              </a:rPr>
              <a:t>over- </a:t>
            </a:r>
            <a:r>
              <a:rPr lang="en-US" sz="1000" dirty="0">
                <a:solidFill>
                  <a:schemeClr val="tx1"/>
                </a:solidFill>
              </a:rPr>
              <a:t>age and using opposite single </a:t>
            </a:r>
            <a:r>
              <a:rPr lang="en-US" sz="1000" dirty="0" smtClean="0">
                <a:solidFill>
                  <a:schemeClr val="tx1"/>
                </a:solidFill>
              </a:rPr>
              <a:t>detector </a:t>
            </a:r>
            <a:r>
              <a:rPr lang="en-US" sz="1000" dirty="0">
                <a:solidFill>
                  <a:schemeClr val="tx1"/>
                </a:solidFill>
              </a:rPr>
              <a:t>layers to serve as Compton camera </a:t>
            </a:r>
            <a:r>
              <a:rPr lang="en-US" sz="1000" dirty="0" err="1">
                <a:solidFill>
                  <a:schemeClr val="tx1"/>
                </a:solidFill>
              </a:rPr>
              <a:t>scatterers</a:t>
            </a:r>
            <a:r>
              <a:rPr lang="en-US" sz="1000" dirty="0">
                <a:solidFill>
                  <a:schemeClr val="tx1"/>
                </a:solidFill>
              </a:rPr>
              <a:t> or PET coincidence identiﬁers, complemented </a:t>
            </a:r>
            <a:r>
              <a:rPr lang="en-US" sz="1000" dirty="0" smtClean="0">
                <a:solidFill>
                  <a:schemeClr val="tx1"/>
                </a:solidFill>
              </a:rPr>
              <a:t>by </a:t>
            </a:r>
            <a:r>
              <a:rPr lang="en-US" sz="1000" dirty="0">
                <a:solidFill>
                  <a:schemeClr val="tx1"/>
                </a:solidFill>
              </a:rPr>
              <a:t>additional absorbers for Compton imaging or total energy check in PET operation (Fig. 3). </a:t>
            </a:r>
            <a:r>
              <a:rPr lang="en-US" sz="1000" dirty="0" smtClean="0">
                <a:solidFill>
                  <a:schemeClr val="tx1"/>
                </a:solidFill>
              </a:rPr>
              <a:t>…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467915"/>
            <a:ext cx="3267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rgbClr val="0000CC"/>
                </a:solidFill>
              </a:rPr>
              <a:t>K. Parodi, </a:t>
            </a:r>
            <a:r>
              <a:rPr lang="es-ES" dirty="0" err="1" smtClean="0">
                <a:solidFill>
                  <a:srgbClr val="0000CC"/>
                </a:solidFill>
              </a:rPr>
              <a:t>Nucl</a:t>
            </a:r>
            <a:r>
              <a:rPr lang="es-ES" dirty="0" smtClean="0">
                <a:solidFill>
                  <a:srgbClr val="0000CC"/>
                </a:solidFill>
              </a:rPr>
              <a:t>. </a:t>
            </a:r>
            <a:r>
              <a:rPr lang="es-ES" dirty="0" err="1" smtClean="0">
                <a:solidFill>
                  <a:srgbClr val="0000CC"/>
                </a:solidFill>
              </a:rPr>
              <a:t>Instr</a:t>
            </a:r>
            <a:r>
              <a:rPr lang="es-ES" dirty="0" smtClean="0">
                <a:solidFill>
                  <a:srgbClr val="0000CC"/>
                </a:solidFill>
              </a:rPr>
              <a:t>. </a:t>
            </a:r>
            <a:r>
              <a:rPr lang="es-ES" dirty="0" err="1" smtClean="0">
                <a:solidFill>
                  <a:srgbClr val="0000CC"/>
                </a:solidFill>
              </a:rPr>
              <a:t>Meth</a:t>
            </a:r>
            <a:r>
              <a:rPr lang="es-ES" dirty="0" smtClean="0">
                <a:solidFill>
                  <a:srgbClr val="0000CC"/>
                </a:solidFill>
              </a:rPr>
              <a:t>. A (2016)</a:t>
            </a:r>
            <a:endParaRPr lang="es-ES" dirty="0">
              <a:solidFill>
                <a:srgbClr val="0000CC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371" y="786805"/>
            <a:ext cx="3345221" cy="1162365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>
          <a:xfrm>
            <a:off x="3866647" y="6541095"/>
            <a:ext cx="5032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0000CC"/>
                </a:solidFill>
              </a:rPr>
              <a:t>HYMNS ERC-</a:t>
            </a:r>
            <a:r>
              <a:rPr lang="es-ES" dirty="0" err="1" smtClean="0">
                <a:solidFill>
                  <a:srgbClr val="0000CC"/>
                </a:solidFill>
              </a:rPr>
              <a:t>CoG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smtClean="0">
                <a:solidFill>
                  <a:srgbClr val="0000CC"/>
                </a:solidFill>
                <a:hlinkClick r:id="rId8"/>
              </a:rPr>
              <a:t>https</a:t>
            </a:r>
            <a:r>
              <a:rPr lang="es-ES" dirty="0">
                <a:solidFill>
                  <a:srgbClr val="0000CC"/>
                </a:solidFill>
                <a:hlinkClick r:id="rId8"/>
              </a:rPr>
              <a:t>://</a:t>
            </a:r>
            <a:r>
              <a:rPr lang="es-ES" dirty="0" smtClean="0">
                <a:solidFill>
                  <a:srgbClr val="0000CC"/>
                </a:solidFill>
                <a:hlinkClick r:id="rId8"/>
              </a:rPr>
              <a:t>cordis.europa.eu/project/id/681740</a:t>
            </a:r>
            <a:endParaRPr lang="es-ES" dirty="0" smtClean="0">
              <a:solidFill>
                <a:srgbClr val="0000CC"/>
              </a:solidFill>
            </a:endParaRPr>
          </a:p>
          <a:p>
            <a:endParaRPr lang="es-ES" dirty="0">
              <a:solidFill>
                <a:srgbClr val="0000CC"/>
              </a:solidFill>
            </a:endParaRPr>
          </a:p>
        </p:txBody>
      </p:sp>
      <p:sp>
        <p:nvSpPr>
          <p:cNvPr id="27" name="Google Shape;102;p15"/>
          <p:cNvSpPr txBox="1"/>
          <p:nvPr/>
        </p:nvSpPr>
        <p:spPr>
          <a:xfrm>
            <a:off x="429039" y="1281"/>
            <a:ext cx="7962486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algn="ctr"/>
            <a:r>
              <a:rPr lang="en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Hadron therapy: </a:t>
            </a:r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concept of hybrid Compton-PET imaging for ion-range verification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775;p54"/>
          <p:cNvPicPr preferRelativeResize="0"/>
          <p:nvPr/>
        </p:nvPicPr>
        <p:blipFill rotWithShape="1">
          <a:blip r:embed="rId9">
            <a:alphaModFix/>
          </a:blip>
          <a:srcRect l="10948" t="16584" r="22411" b="17630"/>
          <a:stretch/>
        </p:blipFill>
        <p:spPr>
          <a:xfrm>
            <a:off x="6666787" y="2200589"/>
            <a:ext cx="2346764" cy="2934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185;p33"/>
          <p:cNvPicPr preferRelativeResize="0"/>
          <p:nvPr/>
        </p:nvPicPr>
        <p:blipFill rotWithShape="1">
          <a:blip r:embed="rId10">
            <a:alphaModFix/>
          </a:blip>
          <a:srcRect l="5644" t="15350" r="10101" b="12851"/>
          <a:stretch/>
        </p:blipFill>
        <p:spPr>
          <a:xfrm>
            <a:off x="8391525" y="4816553"/>
            <a:ext cx="550427" cy="29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23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5321" y="2459023"/>
            <a:ext cx="2809811" cy="1088454"/>
          </a:xfrm>
          <a:prstGeom prst="rect">
            <a:avLst/>
          </a:prstGeom>
        </p:spPr>
      </p:pic>
      <p:sp>
        <p:nvSpPr>
          <p:cNvPr id="73" name="Google Shape;73;p15" descr="https://www.cancernetwork.com/sites/default/files/1703kushsal2Figure2.png"/>
          <p:cNvSpPr/>
          <p:nvPr/>
        </p:nvSpPr>
        <p:spPr>
          <a:xfrm>
            <a:off x="1230511" y="-114614"/>
            <a:ext cx="171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5"/>
          <p:cNvSpPr txBox="1"/>
          <p:nvPr/>
        </p:nvSpPr>
        <p:spPr>
          <a:xfrm>
            <a:off x="0" y="-6317"/>
            <a:ext cx="9144000" cy="348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 fontScale="92500" lnSpcReduction="20000"/>
          </a:bodyPr>
          <a:lstStyle/>
          <a:p>
            <a:pPr algn="ctr">
              <a:lnSpc>
                <a:spcPct val="90000"/>
              </a:lnSpc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67915"/>
            <a:ext cx="3267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0000CC"/>
                </a:solidFill>
              </a:rPr>
              <a:t>J.Krimmer</a:t>
            </a:r>
            <a:r>
              <a:rPr lang="es-ES" dirty="0" smtClean="0">
                <a:solidFill>
                  <a:srgbClr val="0000CC"/>
                </a:solidFill>
              </a:rPr>
              <a:t>’ </a:t>
            </a:r>
            <a:r>
              <a:rPr lang="es-ES" dirty="0" err="1" smtClean="0">
                <a:solidFill>
                  <a:srgbClr val="0000CC"/>
                </a:solidFill>
              </a:rPr>
              <a:t>Review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on</a:t>
            </a:r>
            <a:r>
              <a:rPr lang="es-ES" dirty="0" smtClean="0">
                <a:solidFill>
                  <a:srgbClr val="0000CC"/>
                </a:solidFill>
              </a:rPr>
              <a:t> PGI, 2018:</a:t>
            </a:r>
            <a:endParaRPr lang="es-ES" dirty="0">
              <a:solidFill>
                <a:srgbClr val="0000CC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6385" y="765148"/>
            <a:ext cx="3447281" cy="60121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9" name="Group 8"/>
          <p:cNvGrpSpPr/>
          <p:nvPr/>
        </p:nvGrpSpPr>
        <p:grpSpPr>
          <a:xfrm>
            <a:off x="3647906" y="2439199"/>
            <a:ext cx="2836305" cy="2664078"/>
            <a:chOff x="3647906" y="2439199"/>
            <a:chExt cx="2836305" cy="2664078"/>
          </a:xfrm>
        </p:grpSpPr>
        <p:pic>
          <p:nvPicPr>
            <p:cNvPr id="29698" name="Picture 2" descr="Fig. 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8025" y="3610059"/>
              <a:ext cx="2134120" cy="1360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Rectangle 52"/>
            <p:cNvSpPr/>
            <p:nvPr/>
          </p:nvSpPr>
          <p:spPr>
            <a:xfrm>
              <a:off x="3647906" y="2439199"/>
              <a:ext cx="2836305" cy="266407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4715" y="800817"/>
            <a:ext cx="3412806" cy="5888939"/>
            <a:chOff x="4306408" y="646101"/>
            <a:chExt cx="3412806" cy="5888939"/>
          </a:xfrm>
        </p:grpSpPr>
        <p:sp>
          <p:nvSpPr>
            <p:cNvPr id="13" name="Rectangle 12"/>
            <p:cNvSpPr/>
            <p:nvPr/>
          </p:nvSpPr>
          <p:spPr>
            <a:xfrm>
              <a:off x="4309240" y="664845"/>
              <a:ext cx="3318611" cy="58701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06408" y="646101"/>
              <a:ext cx="3412806" cy="1363352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97857" y="2487330"/>
              <a:ext cx="3259735" cy="3142719"/>
            </a:xfrm>
            <a:prstGeom prst="rect">
              <a:avLst/>
            </a:prstGeom>
          </p:spPr>
        </p:pic>
      </p:grpSp>
      <p:sp>
        <p:nvSpPr>
          <p:cNvPr id="32" name="TextBox 31"/>
          <p:cNvSpPr txBox="1"/>
          <p:nvPr/>
        </p:nvSpPr>
        <p:spPr bwMode="auto">
          <a:xfrm>
            <a:off x="3687212" y="5246905"/>
            <a:ext cx="5391019" cy="110799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>
                <a:solidFill>
                  <a:srgbClr val="0000CC"/>
                </a:solidFill>
                <a:latin typeface="+mn-lt"/>
              </a:rPr>
              <a:t>High </a:t>
            </a:r>
            <a:r>
              <a:rPr lang="es-ES" sz="1100" dirty="0" err="1">
                <a:solidFill>
                  <a:srgbClr val="0000CC"/>
                </a:solidFill>
                <a:latin typeface="+mn-lt"/>
              </a:rPr>
              <a:t>detection</a:t>
            </a:r>
            <a:r>
              <a:rPr lang="es-ES" sz="1100" dirty="0">
                <a:solidFill>
                  <a:srgbClr val="0000CC"/>
                </a:solidFill>
                <a:latin typeface="+mn-lt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</a:rPr>
              <a:t>efficiency</a:t>
            </a:r>
            <a:r>
              <a:rPr lang="es-ES" sz="1100" dirty="0" smtClean="0">
                <a:solidFill>
                  <a:srgbClr val="0000CC"/>
                </a:solidFill>
                <a:latin typeface="+mn-lt"/>
              </a:rPr>
              <a:t> (500 cm</a:t>
            </a:r>
            <a:r>
              <a:rPr lang="es-ES" sz="1100" baseline="30000" dirty="0" smtClean="0">
                <a:solidFill>
                  <a:srgbClr val="0000CC"/>
                </a:solidFill>
                <a:latin typeface="+mn-lt"/>
              </a:rPr>
              <a:t>2</a:t>
            </a:r>
            <a:r>
              <a:rPr lang="es-ES" sz="1100" dirty="0" smtClean="0">
                <a:solidFill>
                  <a:srgbClr val="0000CC"/>
                </a:solidFill>
                <a:latin typeface="+mn-lt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</a:rPr>
              <a:t>PSDs</a:t>
            </a:r>
            <a:r>
              <a:rPr lang="es-ES" sz="1100" dirty="0" smtClean="0">
                <a:solidFill>
                  <a:srgbClr val="0000CC"/>
                </a:solidFill>
                <a:latin typeface="+mn-lt"/>
              </a:rPr>
              <a:t>) 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 Online real-time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range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verification</a:t>
            </a:r>
            <a:endParaRPr lang="es-ES" sz="1100" dirty="0">
              <a:solidFill>
                <a:srgbClr val="0000CC"/>
              </a:solidFill>
              <a:latin typeface="+mn-lt"/>
              <a:sym typeface="Wingdings" panose="05000000000000000000" pitchFamily="2" charset="2"/>
            </a:endParaRPr>
          </a:p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Low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sensitivity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to n-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induced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backgrounds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(LaCl</a:t>
            </a:r>
            <a:r>
              <a:rPr lang="es-ES" sz="1100" baseline="-250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3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, </a:t>
            </a:r>
            <a:r>
              <a:rPr lang="es-ES" sz="1100" baseline="300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6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LiPE) 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s-ES" sz="1100" dirty="0" err="1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Improved</a:t>
            </a:r>
            <a:r>
              <a:rPr lang="es-ES" sz="1100" dirty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sz="1100" dirty="0" smtClean="0">
                <a:solidFill>
                  <a:srgbClr val="0000CC"/>
                </a:solidFill>
                <a:latin typeface="+mn-lt"/>
                <a:sym typeface="Wingdings" panose="05000000000000000000" pitchFamily="2" charset="2"/>
              </a:rPr>
              <a:t>S/B-ratio</a:t>
            </a:r>
          </a:p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Good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performance in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the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g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-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ray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energy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range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up to 5-6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MeV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(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thick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crystals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)</a:t>
            </a:r>
            <a:endParaRPr lang="es-ES" sz="1100" dirty="0">
              <a:solidFill>
                <a:srgbClr val="0000CC"/>
              </a:solidFill>
              <a:latin typeface="+mn-lt"/>
              <a:sym typeface="Wingdings" panose="05000000000000000000" pitchFamily="2" charset="2"/>
            </a:endParaRPr>
          </a:p>
          <a:p>
            <a:pPr marL="214313" indent="-214313">
              <a:lnSpc>
                <a:spcPct val="150000"/>
              </a:lnSpc>
              <a:buFontTx/>
              <a:buChar char="-"/>
            </a:pP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Compact &amp;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lightweight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 (TOFPET-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ASICs</a:t>
            </a:r>
            <a:r>
              <a:rPr lang="es-ES" sz="1100" dirty="0" smtClean="0">
                <a:solidFill>
                  <a:srgbClr val="0000CC"/>
                </a:solidFill>
                <a:sym typeface="Wingdings" panose="05000000000000000000" pitchFamily="2" charset="2"/>
              </a:rPr>
              <a:t>) 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 Compatible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with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rgbClr val="0000CC"/>
                </a:solidFill>
                <a:sym typeface="Wingdings" panose="05000000000000000000" pitchFamily="2" charset="2"/>
              </a:rPr>
              <a:t>clinical</a:t>
            </a:r>
            <a:r>
              <a:rPr lang="es-ES" sz="1100" dirty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sz="1100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environment</a:t>
            </a:r>
            <a:endParaRPr lang="es-ES" sz="1100" dirty="0">
              <a:solidFill>
                <a:srgbClr val="0000CC"/>
              </a:solidFill>
              <a:latin typeface="+mn-lt"/>
              <a:sym typeface="Wingdings" panose="05000000000000000000" pitchFamily="2" charset="2"/>
            </a:endParaRPr>
          </a:p>
        </p:txBody>
      </p:sp>
      <p:sp>
        <p:nvSpPr>
          <p:cNvPr id="34" name="Google Shape;102;p15"/>
          <p:cNvSpPr txBox="1"/>
          <p:nvPr/>
        </p:nvSpPr>
        <p:spPr>
          <a:xfrm>
            <a:off x="429039" y="1281"/>
            <a:ext cx="7962486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algn="ctr"/>
            <a:r>
              <a:rPr lang="en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Hadron therapy: </a:t>
            </a:r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concept of hybrid Compton-PET imaging for ion-range verification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866647" y="6541095"/>
            <a:ext cx="50321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rgbClr val="0000CC"/>
                </a:solidFill>
              </a:rPr>
              <a:t>HYMNS ERC-</a:t>
            </a:r>
            <a:r>
              <a:rPr lang="es-ES" dirty="0" err="1" smtClean="0">
                <a:solidFill>
                  <a:srgbClr val="0000CC"/>
                </a:solidFill>
              </a:rPr>
              <a:t>CoG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smtClean="0">
                <a:solidFill>
                  <a:srgbClr val="0000CC"/>
                </a:solidFill>
                <a:hlinkClick r:id="rId7"/>
              </a:rPr>
              <a:t>https</a:t>
            </a:r>
            <a:r>
              <a:rPr lang="es-ES" dirty="0">
                <a:solidFill>
                  <a:srgbClr val="0000CC"/>
                </a:solidFill>
                <a:hlinkClick r:id="rId7"/>
              </a:rPr>
              <a:t>://</a:t>
            </a:r>
            <a:r>
              <a:rPr lang="es-ES" dirty="0" smtClean="0">
                <a:solidFill>
                  <a:srgbClr val="0000CC"/>
                </a:solidFill>
                <a:hlinkClick r:id="rId7"/>
              </a:rPr>
              <a:t>cordis.europa.eu/project/id/681740</a:t>
            </a:r>
            <a:endParaRPr lang="es-ES" dirty="0" smtClean="0">
              <a:solidFill>
                <a:srgbClr val="0000CC"/>
              </a:solidFill>
            </a:endParaRPr>
          </a:p>
          <a:p>
            <a:endParaRPr lang="es-ES" dirty="0">
              <a:solidFill>
                <a:srgbClr val="0000CC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21470" y="648869"/>
            <a:ext cx="1733131" cy="738664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0000CC"/>
                </a:solidFill>
              </a:rPr>
              <a:t>Applicable</a:t>
            </a:r>
            <a:r>
              <a:rPr lang="es-ES" dirty="0" smtClean="0">
                <a:solidFill>
                  <a:srgbClr val="0000CC"/>
                </a:solidFill>
              </a:rPr>
              <a:t> to ion-</a:t>
            </a:r>
            <a:r>
              <a:rPr lang="es-ES" dirty="0" err="1" smtClean="0">
                <a:solidFill>
                  <a:srgbClr val="0000CC"/>
                </a:solidFill>
              </a:rPr>
              <a:t>range</a:t>
            </a:r>
            <a:r>
              <a:rPr lang="es-ES" dirty="0" smtClean="0">
                <a:solidFill>
                  <a:srgbClr val="0000CC"/>
                </a:solidFill>
              </a:rPr>
              <a:t> </a:t>
            </a:r>
            <a:r>
              <a:rPr lang="es-ES" dirty="0" err="1" smtClean="0">
                <a:solidFill>
                  <a:srgbClr val="0000CC"/>
                </a:solidFill>
              </a:rPr>
              <a:t>monitoring</a:t>
            </a:r>
            <a:r>
              <a:rPr lang="es-ES" dirty="0" smtClean="0">
                <a:solidFill>
                  <a:srgbClr val="0000CC"/>
                </a:solidFill>
              </a:rPr>
              <a:t> in </a:t>
            </a:r>
            <a:r>
              <a:rPr lang="es-ES" dirty="0" err="1" smtClean="0">
                <a:solidFill>
                  <a:srgbClr val="0000CC"/>
                </a:solidFill>
              </a:rPr>
              <a:t>proton-therapy</a:t>
            </a:r>
            <a:r>
              <a:rPr lang="es-ES" dirty="0" smtClean="0">
                <a:solidFill>
                  <a:srgbClr val="0000CC"/>
                </a:solidFill>
              </a:rPr>
              <a:t>?</a:t>
            </a:r>
            <a:endParaRPr lang="es-ES" dirty="0">
              <a:solidFill>
                <a:srgbClr val="0000CC"/>
              </a:solidFill>
            </a:endParaRPr>
          </a:p>
        </p:txBody>
      </p:sp>
      <p:pic>
        <p:nvPicPr>
          <p:cNvPr id="41" name="Google Shape;192;p19"/>
          <p:cNvPicPr preferRelativeResize="0"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526"/>
          <a:stretch/>
        </p:blipFill>
        <p:spPr>
          <a:xfrm>
            <a:off x="6409426" y="387581"/>
            <a:ext cx="2668805" cy="1741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Google Shape;775;p54"/>
          <p:cNvPicPr preferRelativeResize="0"/>
          <p:nvPr/>
        </p:nvPicPr>
        <p:blipFill rotWithShape="1">
          <a:blip r:embed="rId9">
            <a:alphaModFix/>
          </a:blip>
          <a:srcRect l="10948" t="16584" r="22411" b="17630"/>
          <a:stretch/>
        </p:blipFill>
        <p:spPr>
          <a:xfrm>
            <a:off x="6666787" y="2200589"/>
            <a:ext cx="2346764" cy="2934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Google Shape;185;p33"/>
          <p:cNvPicPr preferRelativeResize="0"/>
          <p:nvPr/>
        </p:nvPicPr>
        <p:blipFill rotWithShape="1">
          <a:blip r:embed="rId10">
            <a:alphaModFix/>
          </a:blip>
          <a:srcRect l="5644" t="15350" r="10101" b="12851"/>
          <a:stretch/>
        </p:blipFill>
        <p:spPr>
          <a:xfrm>
            <a:off x="8391525" y="4816553"/>
            <a:ext cx="550427" cy="294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3413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101;p15"/>
          <p:cNvSpPr txBox="1"/>
          <p:nvPr/>
        </p:nvSpPr>
        <p:spPr>
          <a:xfrm>
            <a:off x="0" y="-6317"/>
            <a:ext cx="9144000" cy="474002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/>
          </a:bodyPr>
          <a:lstStyle/>
          <a:p>
            <a:pPr algn="ctr">
              <a:lnSpc>
                <a:spcPct val="90000"/>
              </a:lnSpc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844129" y="53251"/>
            <a:ext cx="72243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800" dirty="0" smtClean="0">
                <a:solidFill>
                  <a:schemeClr val="bg1"/>
                </a:solidFill>
              </a:rPr>
              <a:t>i-TED </a:t>
            </a:r>
            <a:r>
              <a:rPr lang="es-ES" sz="1800" dirty="0" err="1" smtClean="0">
                <a:solidFill>
                  <a:schemeClr val="bg1"/>
                </a:solidFill>
              </a:rPr>
              <a:t>Comtpon</a:t>
            </a:r>
            <a:r>
              <a:rPr lang="es-ES" sz="1800" dirty="0" smtClean="0">
                <a:solidFill>
                  <a:schemeClr val="bg1"/>
                </a:solidFill>
              </a:rPr>
              <a:t> </a:t>
            </a:r>
            <a:r>
              <a:rPr lang="es-ES" sz="1800" dirty="0" err="1" smtClean="0">
                <a:solidFill>
                  <a:schemeClr val="bg1"/>
                </a:solidFill>
              </a:rPr>
              <a:t>imagers</a:t>
            </a:r>
            <a:r>
              <a:rPr lang="es-ES" sz="1800" dirty="0" smtClean="0">
                <a:solidFill>
                  <a:schemeClr val="bg1"/>
                </a:solidFill>
              </a:rPr>
              <a:t> </a:t>
            </a:r>
            <a:r>
              <a:rPr lang="es-ES" sz="1800" dirty="0" err="1">
                <a:solidFill>
                  <a:schemeClr val="bg1"/>
                </a:solidFill>
              </a:rPr>
              <a:t>applied</a:t>
            </a:r>
            <a:r>
              <a:rPr lang="es-ES" sz="1800" dirty="0">
                <a:solidFill>
                  <a:schemeClr val="bg1"/>
                </a:solidFill>
              </a:rPr>
              <a:t> to </a:t>
            </a:r>
            <a:r>
              <a:rPr lang="es-ES" sz="1800" dirty="0" smtClean="0">
                <a:solidFill>
                  <a:schemeClr val="bg1"/>
                </a:solidFill>
              </a:rPr>
              <a:t>ion-</a:t>
            </a:r>
            <a:r>
              <a:rPr lang="es-ES" sz="1800" dirty="0" err="1" smtClean="0">
                <a:solidFill>
                  <a:schemeClr val="bg1"/>
                </a:solidFill>
              </a:rPr>
              <a:t>range</a:t>
            </a:r>
            <a:r>
              <a:rPr lang="es-ES" sz="1800" dirty="0" smtClean="0">
                <a:solidFill>
                  <a:schemeClr val="bg1"/>
                </a:solidFill>
              </a:rPr>
              <a:t> </a:t>
            </a:r>
            <a:r>
              <a:rPr lang="es-ES" sz="1800" dirty="0" err="1" smtClean="0">
                <a:solidFill>
                  <a:schemeClr val="bg1"/>
                </a:solidFill>
              </a:rPr>
              <a:t>monitoring</a:t>
            </a:r>
            <a:r>
              <a:rPr lang="es-ES" sz="1800" dirty="0" smtClean="0">
                <a:solidFill>
                  <a:schemeClr val="bg1"/>
                </a:solidFill>
              </a:rPr>
              <a:t>: </a:t>
            </a:r>
            <a:r>
              <a:rPr lang="es-ES" sz="1800" dirty="0">
                <a:solidFill>
                  <a:schemeClr val="bg1"/>
                </a:solidFill>
              </a:rPr>
              <a:t>A MC </a:t>
            </a:r>
            <a:r>
              <a:rPr lang="es-ES" sz="1800" dirty="0" err="1" smtClean="0">
                <a:solidFill>
                  <a:schemeClr val="bg1"/>
                </a:solidFill>
              </a:rPr>
              <a:t>study</a:t>
            </a:r>
            <a:endParaRPr lang="es-ES" sz="18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374" y="2382755"/>
            <a:ext cx="1939264" cy="20172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465" y="4547129"/>
            <a:ext cx="2584792" cy="168948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4707" y="4244980"/>
            <a:ext cx="3877972" cy="104868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600242" y="743162"/>
            <a:ext cx="4468269" cy="1439784"/>
            <a:chOff x="3048000" y="1799103"/>
            <a:chExt cx="5348092" cy="162332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048000" y="1799103"/>
              <a:ext cx="5348092" cy="1623329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 bwMode="auto">
            <a:xfrm>
              <a:off x="3303334" y="1876723"/>
              <a:ext cx="533401" cy="31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s-ES" sz="1200" dirty="0">
                  <a:solidFill>
                    <a:schemeClr val="bg1"/>
                  </a:solidFill>
                  <a:latin typeface="+mn-lt"/>
                </a:rPr>
                <a:t>BP</a:t>
              </a:r>
              <a:endParaRPr lang="en-GB" sz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 bwMode="auto">
            <a:xfrm>
              <a:off x="5029199" y="1871246"/>
              <a:ext cx="685801" cy="31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s-ES" sz="1200" dirty="0">
                  <a:solidFill>
                    <a:schemeClr val="bg1"/>
                  </a:solidFill>
                  <a:latin typeface="+mn-lt"/>
                </a:rPr>
                <a:t>SOE</a:t>
              </a:r>
              <a:endParaRPr lang="en-GB" sz="12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6781798" y="1851661"/>
              <a:ext cx="685801" cy="312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s-ES" sz="1200" dirty="0">
                  <a:solidFill>
                    <a:schemeClr val="bg1"/>
                  </a:solidFill>
                  <a:latin typeface="+mn-lt"/>
                </a:rPr>
                <a:t>AA</a:t>
              </a:r>
              <a:endParaRPr lang="en-GB" sz="1200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821045" y="2217088"/>
            <a:ext cx="4009162" cy="1862455"/>
            <a:chOff x="4343400" y="3276600"/>
            <a:chExt cx="4137660" cy="1671218"/>
          </a:xfrm>
        </p:grpSpPr>
        <p:grpSp>
          <p:nvGrpSpPr>
            <p:cNvPr id="15" name="Group 14"/>
            <p:cNvGrpSpPr/>
            <p:nvPr/>
          </p:nvGrpSpPr>
          <p:grpSpPr>
            <a:xfrm>
              <a:off x="4343400" y="3276600"/>
              <a:ext cx="4137660" cy="1671218"/>
              <a:chOff x="4320540" y="3510382"/>
              <a:chExt cx="4137660" cy="1671218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7"/>
              <a:srcRect l="50883"/>
              <a:stretch/>
            </p:blipFill>
            <p:spPr>
              <a:xfrm>
                <a:off x="6643571" y="3510382"/>
                <a:ext cx="1814629" cy="1583370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320540" y="3516849"/>
                <a:ext cx="2360045" cy="1664751"/>
              </a:xfrm>
              <a:prstGeom prst="rect">
                <a:avLst/>
              </a:prstGeom>
            </p:spPr>
          </p:pic>
        </p:grpSp>
        <p:sp>
          <p:nvSpPr>
            <p:cNvPr id="16" name="TextBox 15"/>
            <p:cNvSpPr txBox="1"/>
            <p:nvPr/>
          </p:nvSpPr>
          <p:spPr bwMode="auto">
            <a:xfrm>
              <a:off x="6887944" y="3331807"/>
              <a:ext cx="685801" cy="278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s-ES" sz="1200" dirty="0">
                  <a:solidFill>
                    <a:schemeClr val="bg1"/>
                  </a:solidFill>
                  <a:latin typeface="+mn-lt"/>
                </a:rPr>
                <a:t>AA</a:t>
              </a:r>
              <a:endParaRPr lang="en-GB" sz="1200" dirty="0">
                <a:solidFill>
                  <a:schemeClr val="bg1"/>
                </a:solidFill>
                <a:latin typeface="+mn-lt"/>
              </a:endParaRPr>
            </a:p>
          </p:txBody>
        </p:sp>
      </p:grpSp>
      <p:sp>
        <p:nvSpPr>
          <p:cNvPr id="17" name="TextBox 16"/>
          <p:cNvSpPr txBox="1"/>
          <p:nvPr/>
        </p:nvSpPr>
        <p:spPr bwMode="auto">
          <a:xfrm>
            <a:off x="34867" y="6493099"/>
            <a:ext cx="448433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J.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Lerendegui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-Marco, 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J.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Balibrea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-Correa, </a:t>
            </a:r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et al. (CDP),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Scientific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s-ES" sz="900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Reports</a:t>
            </a:r>
            <a:r>
              <a:rPr lang="es-ES" sz="9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(2022)</a:t>
            </a:r>
            <a:endParaRPr lang="en-GB" sz="9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7152" y="2364344"/>
            <a:ext cx="3381694" cy="391587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20" name="TextBox 19"/>
          <p:cNvSpPr txBox="1"/>
          <p:nvPr/>
        </p:nvSpPr>
        <p:spPr bwMode="auto">
          <a:xfrm>
            <a:off x="523694" y="2404187"/>
            <a:ext cx="8021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MC</a:t>
            </a:r>
            <a:endParaRPr lang="en-GB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943522" y="4343719"/>
            <a:ext cx="6858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050" baseline="30000" dirty="0">
                <a:solidFill>
                  <a:srgbClr val="FF0000"/>
                </a:solidFill>
                <a:latin typeface="+mn-lt"/>
              </a:rPr>
              <a:t>14</a:t>
            </a:r>
            <a:r>
              <a:rPr lang="es-ES" sz="1050" dirty="0">
                <a:solidFill>
                  <a:srgbClr val="FF0000"/>
                </a:solidFill>
                <a:latin typeface="+mn-lt"/>
              </a:rPr>
              <a:t>N</a:t>
            </a:r>
            <a:endParaRPr lang="en-GB" sz="105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1362237" y="4353371"/>
            <a:ext cx="685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000" baseline="30000" dirty="0">
                <a:solidFill>
                  <a:srgbClr val="FF0000"/>
                </a:solidFill>
                <a:latin typeface="+mn-lt"/>
              </a:rPr>
              <a:t>12</a:t>
            </a:r>
            <a:r>
              <a:rPr lang="es-ES" sz="1000" dirty="0">
                <a:solidFill>
                  <a:srgbClr val="FF0000"/>
                </a:solidFill>
                <a:latin typeface="+mn-lt"/>
              </a:rPr>
              <a:t>C</a:t>
            </a:r>
            <a:endParaRPr lang="en-GB" sz="1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1744502" y="4356755"/>
            <a:ext cx="685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000" baseline="30000" dirty="0">
                <a:solidFill>
                  <a:srgbClr val="FF0000"/>
                </a:solidFill>
                <a:latin typeface="+mn-lt"/>
              </a:rPr>
              <a:t>15</a:t>
            </a:r>
            <a:r>
              <a:rPr lang="es-ES" sz="1000" dirty="0">
                <a:solidFill>
                  <a:srgbClr val="FF0000"/>
                </a:solidFill>
                <a:latin typeface="+mn-lt"/>
              </a:rPr>
              <a:t>O</a:t>
            </a:r>
            <a:endParaRPr lang="en-GB" sz="1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1974223" y="4359784"/>
            <a:ext cx="6858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000" baseline="30000" dirty="0">
                <a:solidFill>
                  <a:srgbClr val="FF0000"/>
                </a:solidFill>
                <a:latin typeface="+mn-lt"/>
              </a:rPr>
              <a:t>16</a:t>
            </a:r>
            <a:r>
              <a:rPr lang="es-ES" sz="1000" dirty="0">
                <a:solidFill>
                  <a:srgbClr val="FF0000"/>
                </a:solidFill>
                <a:latin typeface="+mn-lt"/>
              </a:rPr>
              <a:t>O</a:t>
            </a:r>
            <a:endParaRPr lang="en-GB" sz="1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83762" y="4850634"/>
            <a:ext cx="1136924" cy="11582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26" name="Rectangle 25"/>
          <p:cNvSpPr/>
          <p:nvPr/>
        </p:nvSpPr>
        <p:spPr>
          <a:xfrm>
            <a:off x="3539282" y="717002"/>
            <a:ext cx="4590191" cy="13908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32" name="Rectangle 31"/>
          <p:cNvSpPr/>
          <p:nvPr/>
        </p:nvSpPr>
        <p:spPr>
          <a:xfrm>
            <a:off x="3785495" y="2175074"/>
            <a:ext cx="4046699" cy="190955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33" name="Rectangle 32"/>
          <p:cNvSpPr/>
          <p:nvPr/>
        </p:nvSpPr>
        <p:spPr>
          <a:xfrm>
            <a:off x="1463033" y="4850335"/>
            <a:ext cx="211642" cy="1139919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pic>
        <p:nvPicPr>
          <p:cNvPr id="29" name="Picture 2" descr="Image result for ERC Consolidator logo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1" y="74482"/>
            <a:ext cx="605735" cy="331838"/>
          </a:xfrm>
          <a:prstGeom prst="rect">
            <a:avLst/>
          </a:prstGeom>
          <a:noFill/>
        </p:spPr>
      </p:pic>
      <p:pic>
        <p:nvPicPr>
          <p:cNvPr id="30" name="Picture 6" descr="Image result for CSIC logo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815332" y="52179"/>
            <a:ext cx="271519" cy="376954"/>
          </a:xfrm>
          <a:prstGeom prst="rect">
            <a:avLst/>
          </a:prstGeom>
          <a:noFill/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732" y="52595"/>
            <a:ext cx="276449" cy="365342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7398494" y="4253470"/>
            <a:ext cx="1688357" cy="1040190"/>
            <a:chOff x="6725957" y="5116261"/>
            <a:chExt cx="2042115" cy="928098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12"/>
            <a:srcRect l="81472"/>
            <a:stretch/>
          </p:blipFill>
          <p:spPr>
            <a:xfrm>
              <a:off x="8229600" y="5116261"/>
              <a:ext cx="538472" cy="92809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12"/>
            <a:srcRect r="47183"/>
            <a:stretch/>
          </p:blipFill>
          <p:spPr>
            <a:xfrm>
              <a:off x="6725957" y="5116261"/>
              <a:ext cx="1535020" cy="928098"/>
            </a:xfrm>
            <a:prstGeom prst="rect">
              <a:avLst/>
            </a:prstGeom>
          </p:spPr>
        </p:pic>
      </p:grpSp>
      <p:pic>
        <p:nvPicPr>
          <p:cNvPr id="36" name="Picture 2" descr="http://webgamma.ific.uv.es/gamma/wp-content/uploads/2019/11/lerendegui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9" t="20385" r="9241"/>
          <a:stretch/>
        </p:blipFill>
        <p:spPr bwMode="auto">
          <a:xfrm>
            <a:off x="4357396" y="5873621"/>
            <a:ext cx="653869" cy="892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http://webgamma.ific.uv.es/gamma/wp-content/uploads/2019/11/balibrea3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0"/>
          <a:stretch/>
        </p:blipFill>
        <p:spPr bwMode="auto">
          <a:xfrm>
            <a:off x="5080998" y="5873748"/>
            <a:ext cx="564021" cy="89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 bwMode="auto">
          <a:xfrm>
            <a:off x="6422010" y="6502679"/>
            <a:ext cx="2732531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825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SOE: A. </a:t>
            </a:r>
            <a:r>
              <a:rPr lang="es-ES" sz="825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Andreyev</a:t>
            </a:r>
            <a:r>
              <a:rPr lang="es-ES" sz="825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et al., </a:t>
            </a:r>
            <a:r>
              <a:rPr lang="es-ES" sz="825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Phys</a:t>
            </a:r>
            <a:r>
              <a:rPr lang="es-ES" sz="825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. </a:t>
            </a:r>
            <a:r>
              <a:rPr lang="es-ES" sz="825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Med</a:t>
            </a:r>
            <a:r>
              <a:rPr lang="es-ES" sz="825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. Biol. 43 (2016)</a:t>
            </a:r>
          </a:p>
          <a:p>
            <a:r>
              <a:rPr lang="es-ES" sz="825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AA: T. </a:t>
            </a:r>
            <a:r>
              <a:rPr lang="es-ES" sz="825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Tomitani</a:t>
            </a:r>
            <a:r>
              <a:rPr lang="es-ES" sz="825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 et al. </a:t>
            </a:r>
            <a:r>
              <a:rPr lang="es-ES" sz="825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Phys</a:t>
            </a:r>
            <a:r>
              <a:rPr lang="es-ES" sz="825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. </a:t>
            </a:r>
            <a:r>
              <a:rPr lang="es-ES" sz="825" dirty="0" err="1">
                <a:solidFill>
                  <a:schemeClr val="accent2">
                    <a:lumMod val="75000"/>
                  </a:schemeClr>
                </a:solidFill>
                <a:latin typeface="+mn-lt"/>
              </a:rPr>
              <a:t>Med</a:t>
            </a:r>
            <a:r>
              <a:rPr lang="es-ES" sz="825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. Biol. 47 (2002)</a:t>
            </a:r>
            <a:endParaRPr lang="en-GB" sz="825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495760" y="3779879"/>
            <a:ext cx="734901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750" dirty="0">
                <a:solidFill>
                  <a:srgbClr val="FF0000"/>
                </a:solidFill>
                <a:latin typeface="+mn-lt"/>
              </a:rPr>
              <a:t>120 </a:t>
            </a:r>
            <a:r>
              <a:rPr lang="es-ES" sz="750" dirty="0" err="1">
                <a:solidFill>
                  <a:srgbClr val="FF0000"/>
                </a:solidFill>
                <a:latin typeface="+mn-lt"/>
              </a:rPr>
              <a:t>MeV</a:t>
            </a:r>
            <a:endParaRPr lang="es-ES" sz="750" dirty="0">
              <a:solidFill>
                <a:srgbClr val="FF0000"/>
              </a:solidFill>
              <a:latin typeface="+mn-lt"/>
            </a:endParaRPr>
          </a:p>
          <a:p>
            <a:r>
              <a:rPr lang="es-ES" sz="750" dirty="0">
                <a:solidFill>
                  <a:srgbClr val="FF0000"/>
                </a:solidFill>
                <a:latin typeface="+mn-lt"/>
              </a:rPr>
              <a:t>2x10</a:t>
            </a:r>
            <a:r>
              <a:rPr lang="es-ES" sz="750" baseline="30000" dirty="0">
                <a:solidFill>
                  <a:srgbClr val="FF0000"/>
                </a:solidFill>
                <a:latin typeface="+mn-lt"/>
              </a:rPr>
              <a:t>10</a:t>
            </a:r>
            <a:r>
              <a:rPr lang="es-ES" sz="750" dirty="0">
                <a:solidFill>
                  <a:srgbClr val="FF0000"/>
                </a:solidFill>
                <a:latin typeface="+mn-lt"/>
              </a:rPr>
              <a:t> p</a:t>
            </a:r>
            <a:endParaRPr lang="en-GB" sz="75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539282" y="5011393"/>
            <a:ext cx="3753484" cy="222035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47" name="Rectangle 46"/>
          <p:cNvSpPr/>
          <p:nvPr/>
        </p:nvSpPr>
        <p:spPr>
          <a:xfrm>
            <a:off x="3539282" y="4636106"/>
            <a:ext cx="3753484" cy="22533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48" name="TextBox 47"/>
          <p:cNvSpPr txBox="1"/>
          <p:nvPr/>
        </p:nvSpPr>
        <p:spPr>
          <a:xfrm>
            <a:off x="3440833" y="5336409"/>
            <a:ext cx="5004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Table</a:t>
            </a:r>
            <a:r>
              <a:rPr lang="es-ES" dirty="0" smtClean="0"/>
              <a:t>: </a:t>
            </a:r>
            <a:r>
              <a:rPr lang="es-ES" dirty="0" err="1" smtClean="0"/>
              <a:t>Efficiencies</a:t>
            </a:r>
            <a:r>
              <a:rPr lang="es-ES" dirty="0" smtClean="0"/>
              <a:t> per </a:t>
            </a:r>
            <a:r>
              <a:rPr lang="es-ES" dirty="0" err="1" smtClean="0"/>
              <a:t>incident</a:t>
            </a:r>
            <a:r>
              <a:rPr lang="es-ES" dirty="0" smtClean="0"/>
              <a:t> </a:t>
            </a:r>
            <a:r>
              <a:rPr lang="es-ES" dirty="0" err="1" smtClean="0"/>
              <a:t>proton</a:t>
            </a:r>
            <a:r>
              <a:rPr lang="es-ES" dirty="0" smtClean="0"/>
              <a:t> at 10 cm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beam</a:t>
            </a:r>
            <a:r>
              <a:rPr lang="es-ES" dirty="0" smtClean="0"/>
              <a:t> axis. </a:t>
            </a:r>
            <a:r>
              <a:rPr lang="es-ES" dirty="0" err="1" smtClean="0"/>
              <a:t>E.g</a:t>
            </a:r>
            <a:r>
              <a:rPr lang="es-ES" dirty="0" smtClean="0"/>
              <a:t>. x10</a:t>
            </a:r>
            <a:r>
              <a:rPr lang="es-ES" baseline="30000" dirty="0" smtClean="0"/>
              <a:t>8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total </a:t>
            </a:r>
            <a:r>
              <a:rPr lang="es-ES" dirty="0" err="1" smtClean="0"/>
              <a:t>statistics</a:t>
            </a:r>
            <a:r>
              <a:rPr lang="es-ES" dirty="0" smtClean="0"/>
              <a:t>/spot in </a:t>
            </a:r>
            <a:r>
              <a:rPr lang="es-ES" dirty="0" err="1" smtClean="0"/>
              <a:t>realistic</a:t>
            </a:r>
            <a:r>
              <a:rPr lang="es-ES" dirty="0" smtClean="0"/>
              <a:t> case.</a:t>
            </a:r>
            <a:endParaRPr lang="es-ES" dirty="0"/>
          </a:p>
        </p:txBody>
      </p:sp>
      <p:pic>
        <p:nvPicPr>
          <p:cNvPr id="1032" name="Picture 8" descr="https://lh3.googleusercontent.com/3A0-XbHtykKd-AjMSDGeLhXTCCEnkbFk2kpWbC4CMxWrQTyw84HOQU8pe62SVJgOArXlstWwb9wgJ1CZFM9is5bBoUaF_B6HsExNBRfJnNyYRKqii1LdEDchSUc4aiVKeLuLKsXLVc6fZEZRNlT5YDZjWQ=s2048"/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"/>
          <a:stretch/>
        </p:blipFill>
        <p:spPr bwMode="auto">
          <a:xfrm>
            <a:off x="17716" y="727196"/>
            <a:ext cx="3476057" cy="15264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31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959" y="2286676"/>
            <a:ext cx="2561565" cy="197008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-1163"/>
            <a:ext cx="9144000" cy="4572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050"/>
          </a:p>
        </p:txBody>
      </p:sp>
      <p:sp>
        <p:nvSpPr>
          <p:cNvPr id="6" name="TextBox 5"/>
          <p:cNvSpPr txBox="1"/>
          <p:nvPr/>
        </p:nvSpPr>
        <p:spPr bwMode="auto">
          <a:xfrm>
            <a:off x="742951" y="92963"/>
            <a:ext cx="780793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 dirty="0" err="1" smtClean="0">
                <a:solidFill>
                  <a:schemeClr val="bg1"/>
                </a:solidFill>
              </a:rPr>
              <a:t>Hybrid</a:t>
            </a:r>
            <a:r>
              <a:rPr lang="es-ES" sz="1600" dirty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Compton</a:t>
            </a:r>
            <a:r>
              <a:rPr lang="es-ES" sz="1600" dirty="0" smtClean="0">
                <a:solidFill>
                  <a:schemeClr val="bg1"/>
                </a:solidFill>
              </a:rPr>
              <a:t>-PET </a:t>
            </a:r>
            <a:r>
              <a:rPr lang="es-ES" sz="1600" dirty="0" err="1" smtClean="0">
                <a:solidFill>
                  <a:schemeClr val="bg1"/>
                </a:solidFill>
              </a:rPr>
              <a:t>imaging</a:t>
            </a:r>
            <a:r>
              <a:rPr lang="es-ES" sz="1600" dirty="0" smtClean="0">
                <a:solidFill>
                  <a:schemeClr val="bg1"/>
                </a:solidFill>
              </a:rPr>
              <a:t>: </a:t>
            </a:r>
            <a:r>
              <a:rPr lang="es-ES" sz="1600" dirty="0" err="1" smtClean="0">
                <a:solidFill>
                  <a:schemeClr val="bg1"/>
                </a:solidFill>
              </a:rPr>
              <a:t>first</a:t>
            </a:r>
            <a:r>
              <a:rPr lang="es-ES" sz="1600" dirty="0" smtClean="0">
                <a:solidFill>
                  <a:schemeClr val="bg1"/>
                </a:solidFill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</a:rPr>
              <a:t>Proof</a:t>
            </a:r>
            <a:r>
              <a:rPr lang="es-ES" sz="1600" dirty="0" smtClean="0">
                <a:solidFill>
                  <a:schemeClr val="bg1"/>
                </a:solidFill>
              </a:rPr>
              <a:t>-of-Concept </a:t>
            </a:r>
            <a:r>
              <a:rPr lang="es-ES" sz="1600" dirty="0" err="1" smtClean="0">
                <a:solidFill>
                  <a:schemeClr val="bg1"/>
                </a:solidFill>
              </a:rPr>
              <a:t>measurements</a:t>
            </a:r>
            <a:r>
              <a:rPr lang="es-ES" sz="1600" dirty="0" smtClean="0">
                <a:solidFill>
                  <a:schemeClr val="bg1"/>
                </a:solidFill>
              </a:rPr>
              <a:t> at CNA-</a:t>
            </a:r>
            <a:r>
              <a:rPr lang="es-ES" sz="1600" dirty="0" err="1" smtClean="0">
                <a:solidFill>
                  <a:schemeClr val="bg1"/>
                </a:solidFill>
              </a:rPr>
              <a:t>Seville</a:t>
            </a:r>
            <a:endParaRPr lang="es-ES" sz="16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94243" y="6587431"/>
            <a:ext cx="495672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J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. </a:t>
            </a:r>
            <a:r>
              <a:rPr lang="es-ES" sz="1200" dirty="0" err="1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Balibrea</a:t>
            </a:r>
            <a:r>
              <a:rPr lang="es-ES" sz="1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-Correa 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et al.,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Eur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.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Phys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. </a:t>
            </a:r>
            <a:r>
              <a:rPr lang="es-ES" sz="1200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Jour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. Plus 137 (2022)</a:t>
            </a:r>
            <a:r>
              <a:rPr lang="es-ES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sz="1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5" name="Picture 2" descr="Image result for ERC Consolidator 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65" y="67050"/>
            <a:ext cx="605735" cy="331838"/>
          </a:xfrm>
          <a:prstGeom prst="rect">
            <a:avLst/>
          </a:prstGeom>
          <a:noFill/>
        </p:spPr>
      </p:pic>
      <p:pic>
        <p:nvPicPr>
          <p:cNvPr id="37" name="Picture 6" descr="Image result for CSIC 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15332" y="44747"/>
            <a:ext cx="271519" cy="376954"/>
          </a:xfrm>
          <a:prstGeom prst="rect">
            <a:avLst/>
          </a:prstGeom>
          <a:noFill/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732" y="45163"/>
            <a:ext cx="276449" cy="365342"/>
          </a:xfrm>
          <a:prstGeom prst="rect">
            <a:avLst/>
          </a:prstGeom>
        </p:spPr>
      </p:pic>
      <p:grpSp>
        <p:nvGrpSpPr>
          <p:cNvPr id="69" name="Group 68"/>
          <p:cNvGrpSpPr/>
          <p:nvPr/>
        </p:nvGrpSpPr>
        <p:grpSpPr>
          <a:xfrm>
            <a:off x="6400590" y="1527370"/>
            <a:ext cx="957616" cy="490964"/>
            <a:chOff x="5716417" y="716982"/>
            <a:chExt cx="1276821" cy="654618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8"/>
            <a:srcRect b="66089"/>
            <a:stretch/>
          </p:blipFill>
          <p:spPr>
            <a:xfrm>
              <a:off x="6037435" y="977570"/>
              <a:ext cx="788971" cy="394030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 bwMode="auto">
            <a:xfrm>
              <a:off x="5716417" y="716982"/>
              <a:ext cx="127682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s-ES" sz="1200" dirty="0" err="1">
                  <a:solidFill>
                    <a:srgbClr val="0000CC"/>
                  </a:solidFill>
                  <a:latin typeface="+mn-lt"/>
                </a:rPr>
                <a:t>Beam</a:t>
              </a:r>
              <a:r>
                <a:rPr lang="es-ES" sz="1200" dirty="0">
                  <a:solidFill>
                    <a:srgbClr val="0000CC"/>
                  </a:solidFill>
                  <a:latin typeface="+mn-lt"/>
                </a:rPr>
                <a:t> off</a:t>
              </a:r>
              <a:endParaRPr lang="en-GB" sz="1200" dirty="0">
                <a:solidFill>
                  <a:srgbClr val="0000CC"/>
                </a:solidFill>
                <a:latin typeface="+mn-lt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425928" y="691203"/>
            <a:ext cx="3451853" cy="1377476"/>
            <a:chOff x="5783253" y="1355335"/>
            <a:chExt cx="4602470" cy="1836635"/>
          </a:xfrm>
        </p:grpSpPr>
        <p:pic>
          <p:nvPicPr>
            <p:cNvPr id="76" name="Picture 75"/>
            <p:cNvPicPr>
              <a:picLocks noChangeAspect="1"/>
            </p:cNvPicPr>
            <p:nvPr/>
          </p:nvPicPr>
          <p:blipFill rotWithShape="1">
            <a:blip r:embed="rId8"/>
            <a:srcRect t="43810"/>
            <a:stretch/>
          </p:blipFill>
          <p:spPr>
            <a:xfrm>
              <a:off x="6082173" y="1619129"/>
              <a:ext cx="788971" cy="652891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 bwMode="auto">
            <a:xfrm>
              <a:off x="6924822" y="2042938"/>
              <a:ext cx="3460901" cy="1149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pPr marL="214313" indent="-214313">
                <a:buFontTx/>
                <a:buChar char="-"/>
              </a:pPr>
              <a:r>
                <a:rPr lang="es-ES" sz="1000" dirty="0">
                  <a:solidFill>
                    <a:srgbClr val="0000CC"/>
                  </a:solidFill>
                  <a:latin typeface="+mn-lt"/>
                </a:rPr>
                <a:t>1 </a:t>
              </a:r>
              <a:r>
                <a:rPr lang="es-ES" sz="1000" dirty="0" err="1">
                  <a:solidFill>
                    <a:srgbClr val="0000CC"/>
                  </a:solidFill>
                  <a:latin typeface="+mn-lt"/>
                </a:rPr>
                <a:t>graphite</a:t>
              </a:r>
              <a:r>
                <a:rPr lang="es-ES" sz="1000" dirty="0">
                  <a:solidFill>
                    <a:srgbClr val="0000CC"/>
                  </a:solidFill>
                  <a:latin typeface="+mn-lt"/>
                </a:rPr>
                <a:t> </a:t>
              </a:r>
              <a:r>
                <a:rPr lang="es-ES" sz="1000" dirty="0" err="1">
                  <a:solidFill>
                    <a:srgbClr val="0000CC"/>
                  </a:solidFill>
                  <a:latin typeface="+mn-lt"/>
                </a:rPr>
                <a:t>layer</a:t>
              </a:r>
              <a:r>
                <a:rPr lang="es-ES" sz="1000" dirty="0">
                  <a:solidFill>
                    <a:srgbClr val="0000CC"/>
                  </a:solidFill>
                  <a:latin typeface="+mn-lt"/>
                </a:rPr>
                <a:t> (2mm)</a:t>
              </a:r>
            </a:p>
            <a:p>
              <a:pPr marL="214313" indent="-214313">
                <a:buFontTx/>
                <a:buChar char="-"/>
              </a:pPr>
              <a:r>
                <a:rPr lang="es-ES" sz="1000" dirty="0">
                  <a:solidFill>
                    <a:srgbClr val="0000CC"/>
                  </a:solidFill>
                  <a:latin typeface="+mn-lt"/>
                </a:rPr>
                <a:t>5 </a:t>
              </a:r>
              <a:r>
                <a:rPr lang="es-ES" sz="1000" dirty="0" err="1">
                  <a:solidFill>
                    <a:srgbClr val="0000CC"/>
                  </a:solidFill>
                  <a:latin typeface="+mn-lt"/>
                </a:rPr>
                <a:t>layers</a:t>
              </a:r>
              <a:r>
                <a:rPr lang="es-ES" sz="1000" dirty="0">
                  <a:solidFill>
                    <a:srgbClr val="0000CC"/>
                  </a:solidFill>
                  <a:latin typeface="+mn-lt"/>
                </a:rPr>
                <a:t> of PMMA </a:t>
              </a:r>
              <a:r>
                <a:rPr lang="es-ES" sz="1000" dirty="0" smtClean="0">
                  <a:solidFill>
                    <a:srgbClr val="0000CC"/>
                  </a:solidFill>
                  <a:latin typeface="+mn-lt"/>
                </a:rPr>
                <a:t>(100 </a:t>
              </a:r>
              <a:r>
                <a:rPr lang="es-ES" sz="1000" dirty="0">
                  <a:solidFill>
                    <a:srgbClr val="0000CC"/>
                  </a:solidFill>
                  <a:latin typeface="Symbol" panose="05050102010706020507" pitchFamily="18" charset="2"/>
                </a:rPr>
                <a:t>m</a:t>
              </a:r>
              <a:r>
                <a:rPr lang="es-ES" sz="1000" dirty="0">
                  <a:solidFill>
                    <a:srgbClr val="0000CC"/>
                  </a:solidFill>
                  <a:latin typeface="+mn-lt"/>
                </a:rPr>
                <a:t>m)</a:t>
              </a:r>
            </a:p>
            <a:p>
              <a:pPr marL="214313" indent="-214313">
                <a:buFontTx/>
                <a:buChar char="-"/>
              </a:pPr>
              <a:r>
                <a:rPr lang="es-ES" sz="1000" dirty="0" err="1">
                  <a:solidFill>
                    <a:srgbClr val="0000CC"/>
                  </a:solidFill>
                  <a:latin typeface="+mn-lt"/>
                </a:rPr>
                <a:t>Beam</a:t>
              </a:r>
              <a:r>
                <a:rPr lang="es-ES" sz="1000" dirty="0">
                  <a:solidFill>
                    <a:srgbClr val="0000CC"/>
                  </a:solidFill>
                  <a:latin typeface="+mn-lt"/>
                </a:rPr>
                <a:t> off (PET of </a:t>
              </a:r>
              <a:r>
                <a:rPr lang="es-ES" sz="1000" dirty="0" err="1">
                  <a:solidFill>
                    <a:srgbClr val="0000CC"/>
                  </a:solidFill>
                  <a:latin typeface="+mn-lt"/>
                </a:rPr>
                <a:t>PMMAs</a:t>
              </a:r>
              <a:r>
                <a:rPr lang="es-ES" sz="1000" dirty="0">
                  <a:solidFill>
                    <a:srgbClr val="0000CC"/>
                  </a:solidFill>
                  <a:latin typeface="+mn-lt"/>
                </a:rPr>
                <a:t>)</a:t>
              </a:r>
            </a:p>
            <a:p>
              <a:pPr marL="214313" indent="-214313">
                <a:buFontTx/>
                <a:buChar char="-"/>
              </a:pPr>
              <a:r>
                <a:rPr lang="es-ES" sz="1000" dirty="0" err="1">
                  <a:solidFill>
                    <a:srgbClr val="0000CC"/>
                  </a:solidFill>
                  <a:latin typeface="+mn-lt"/>
                </a:rPr>
                <a:t>Beam</a:t>
              </a:r>
              <a:r>
                <a:rPr lang="es-ES" sz="1000" dirty="0">
                  <a:solidFill>
                    <a:srgbClr val="0000CC"/>
                  </a:solidFill>
                  <a:latin typeface="+mn-lt"/>
                </a:rPr>
                <a:t> </a:t>
              </a:r>
              <a:r>
                <a:rPr lang="es-ES" sz="1000" dirty="0" err="1">
                  <a:solidFill>
                    <a:srgbClr val="0000CC"/>
                  </a:solidFill>
                  <a:latin typeface="+mn-lt"/>
                </a:rPr>
                <a:t>on</a:t>
              </a:r>
              <a:r>
                <a:rPr lang="es-ES" sz="1000" dirty="0">
                  <a:solidFill>
                    <a:srgbClr val="0000CC"/>
                  </a:solidFill>
                  <a:latin typeface="+mn-lt"/>
                </a:rPr>
                <a:t> (CC </a:t>
              </a:r>
              <a:r>
                <a:rPr lang="es-ES" sz="1000" dirty="0" err="1">
                  <a:solidFill>
                    <a:srgbClr val="0000CC"/>
                  </a:solidFill>
                  <a:latin typeface="+mn-lt"/>
                </a:rPr>
                <a:t>Graphite</a:t>
              </a:r>
              <a:r>
                <a:rPr lang="es-ES" sz="1000" dirty="0">
                  <a:solidFill>
                    <a:srgbClr val="0000CC"/>
                  </a:solidFill>
                  <a:latin typeface="+mn-lt"/>
                </a:rPr>
                <a:t>)</a:t>
              </a:r>
            </a:p>
            <a:p>
              <a:pPr marL="214313" indent="-214313">
                <a:buFontTx/>
                <a:buChar char="-"/>
              </a:pPr>
              <a:endParaRPr lang="en-GB" sz="1000" dirty="0">
                <a:solidFill>
                  <a:srgbClr val="0000CC"/>
                </a:solidFill>
                <a:latin typeface="+mn-lt"/>
              </a:endParaRPr>
            </a:p>
          </p:txBody>
        </p:sp>
        <p:sp>
          <p:nvSpPr>
            <p:cNvPr id="52" name="TextBox 51"/>
            <p:cNvSpPr txBox="1"/>
            <p:nvPr/>
          </p:nvSpPr>
          <p:spPr bwMode="auto">
            <a:xfrm>
              <a:off x="5783253" y="1355335"/>
              <a:ext cx="12192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s-ES" sz="1200" dirty="0" err="1">
                  <a:solidFill>
                    <a:srgbClr val="0000CC"/>
                  </a:solidFill>
                  <a:latin typeface="+mn-lt"/>
                </a:rPr>
                <a:t>Beam</a:t>
              </a:r>
              <a:r>
                <a:rPr lang="es-ES" sz="1200" dirty="0">
                  <a:solidFill>
                    <a:srgbClr val="0000CC"/>
                  </a:solidFill>
                  <a:latin typeface="+mn-lt"/>
                </a:rPr>
                <a:t> </a:t>
              </a:r>
              <a:r>
                <a:rPr lang="es-ES" sz="1200" dirty="0" err="1">
                  <a:solidFill>
                    <a:srgbClr val="0000CC"/>
                  </a:solidFill>
                  <a:latin typeface="+mn-lt"/>
                </a:rPr>
                <a:t>on</a:t>
              </a:r>
              <a:endParaRPr lang="en-GB" sz="1200" dirty="0">
                <a:solidFill>
                  <a:srgbClr val="0000CC"/>
                </a:solidFill>
                <a:latin typeface="+mn-lt"/>
              </a:endParaRP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 flipH="1">
              <a:off x="6177233" y="2072385"/>
              <a:ext cx="567245" cy="789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4273169" y="2300332"/>
            <a:ext cx="4930334" cy="1590736"/>
            <a:chOff x="3581400" y="2662219"/>
            <a:chExt cx="5900134" cy="1700575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9"/>
            <a:srcRect r="50000"/>
            <a:stretch/>
          </p:blipFill>
          <p:spPr>
            <a:xfrm>
              <a:off x="3657600" y="2710420"/>
              <a:ext cx="2338572" cy="1652374"/>
            </a:xfrm>
            <a:prstGeom prst="rect">
              <a:avLst/>
            </a:prstGeom>
          </p:spPr>
        </p:pic>
        <p:pic>
          <p:nvPicPr>
            <p:cNvPr id="959490" name="Picture 2" descr="https://lh5.googleusercontent.com/wsh5vaZ8cQyY5MoAEBeUb60hA6iwJJdq07LidgxUCirwIHtboegWr-8UQAdbHzdP1zKOFmdeGeXwW0BSn4EZvjJxJAvt5cn3zuYfKUWp_cUUc4bh79BsJeYfyN5B499g4jMuIbGbTw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30496" y="2687476"/>
              <a:ext cx="2179097" cy="15797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 bwMode="auto">
            <a:xfrm>
              <a:off x="7919550" y="2705052"/>
              <a:ext cx="1561984" cy="8883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s-ES" sz="1200" b="1" dirty="0">
                  <a:solidFill>
                    <a:srgbClr val="0000CC"/>
                  </a:solidFill>
                  <a:latin typeface="+mn-lt"/>
                </a:rPr>
                <a:t>PET</a:t>
              </a:r>
            </a:p>
            <a:p>
              <a:r>
                <a:rPr lang="es-ES" sz="1200" b="1" dirty="0" err="1">
                  <a:solidFill>
                    <a:srgbClr val="0000CC"/>
                  </a:solidFill>
                  <a:latin typeface="+mn-lt"/>
                </a:rPr>
                <a:t>Beam</a:t>
              </a:r>
              <a:r>
                <a:rPr lang="es-ES" sz="1200" b="1" dirty="0">
                  <a:solidFill>
                    <a:srgbClr val="0000CC"/>
                  </a:solidFill>
                  <a:latin typeface="+mn-lt"/>
                </a:rPr>
                <a:t>-off</a:t>
              </a:r>
            </a:p>
            <a:p>
              <a:r>
                <a:rPr lang="es-ES" sz="1200" b="1" dirty="0">
                  <a:solidFill>
                    <a:srgbClr val="0000CC"/>
                  </a:solidFill>
                  <a:latin typeface="+mn-lt"/>
                </a:rPr>
                <a:t>PMMA </a:t>
              </a:r>
              <a:r>
                <a:rPr lang="es-ES" sz="1200" b="1" dirty="0" err="1">
                  <a:solidFill>
                    <a:srgbClr val="0000CC"/>
                  </a:solidFill>
                  <a:latin typeface="+mn-lt"/>
                </a:rPr>
                <a:t>layers</a:t>
              </a:r>
              <a:endParaRPr lang="es-ES" sz="1200" b="1" dirty="0">
                <a:solidFill>
                  <a:srgbClr val="0000CC"/>
                </a:solidFill>
                <a:latin typeface="+mn-lt"/>
              </a:endParaRPr>
            </a:p>
            <a:p>
              <a:r>
                <a:rPr lang="es-ES" sz="1200" b="1" dirty="0">
                  <a:solidFill>
                    <a:srgbClr val="0000CC"/>
                  </a:solidFill>
                  <a:latin typeface="+mn-lt"/>
                </a:rPr>
                <a:t>(100 </a:t>
              </a:r>
              <a:r>
                <a:rPr lang="es-ES" sz="1200" b="1" dirty="0">
                  <a:solidFill>
                    <a:srgbClr val="0000CC"/>
                  </a:solidFill>
                  <a:latin typeface="Symbol" panose="05050102010706020507" pitchFamily="18" charset="2"/>
                </a:rPr>
                <a:t>m</a:t>
              </a:r>
              <a:r>
                <a:rPr lang="es-ES" sz="1200" b="1" dirty="0">
                  <a:solidFill>
                    <a:srgbClr val="0000CC"/>
                  </a:solidFill>
                  <a:latin typeface="+mn-lt"/>
                </a:rPr>
                <a:t>m)</a:t>
              </a:r>
              <a:endParaRPr lang="en-GB" sz="1200" b="1" dirty="0">
                <a:solidFill>
                  <a:srgbClr val="0000CC"/>
                </a:solidFill>
                <a:latin typeface="+mn-lt"/>
              </a:endParaRPr>
            </a:p>
          </p:txBody>
        </p:sp>
        <p:pic>
          <p:nvPicPr>
            <p:cNvPr id="959494" name="Picture 6" descr="https://lh3.googleusercontent.com/mIZj2ppy2Ye_siNJ6BonUE4KZOPIerHj8ehKVg5Kq10sYnRr4gjlP1wY5qCbEKtyFRrpoXuU7cqpaFmCotcXp0POu4C2WKko3Jyifww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8143" y="2662219"/>
              <a:ext cx="2243801" cy="16258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/>
            <p:cNvSpPr/>
            <p:nvPr/>
          </p:nvSpPr>
          <p:spPr>
            <a:xfrm>
              <a:off x="3581400" y="2687476"/>
              <a:ext cx="5670512" cy="1632865"/>
            </a:xfrm>
            <a:prstGeom prst="rect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</p:grpSp>
      <p:grpSp>
        <p:nvGrpSpPr>
          <p:cNvPr id="30" name="Group 29"/>
          <p:cNvGrpSpPr/>
          <p:nvPr/>
        </p:nvGrpSpPr>
        <p:grpSpPr>
          <a:xfrm rot="16200000">
            <a:off x="4416744" y="1011688"/>
            <a:ext cx="1273313" cy="886076"/>
            <a:chOff x="5410200" y="1752600"/>
            <a:chExt cx="2209800" cy="1219200"/>
          </a:xfrm>
        </p:grpSpPr>
        <p:sp>
          <p:nvSpPr>
            <p:cNvPr id="2" name="Rectangle 1"/>
            <p:cNvSpPr/>
            <p:nvPr/>
          </p:nvSpPr>
          <p:spPr>
            <a:xfrm>
              <a:off x="5410200" y="1752600"/>
              <a:ext cx="381000" cy="12192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6019800" y="2062681"/>
              <a:ext cx="152400" cy="59903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/>
            </a:p>
          </p:txBody>
        </p:sp>
        <p:grpSp>
          <p:nvGrpSpPr>
            <p:cNvPr id="10" name="Group 9"/>
            <p:cNvGrpSpPr/>
            <p:nvPr/>
          </p:nvGrpSpPr>
          <p:grpSpPr>
            <a:xfrm rot="10800000">
              <a:off x="6858000" y="1752600"/>
              <a:ext cx="762000" cy="1219200"/>
              <a:chOff x="6096000" y="2895600"/>
              <a:chExt cx="762000" cy="12192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6096000" y="2895600"/>
                <a:ext cx="381000" cy="12192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705600" y="3205681"/>
                <a:ext cx="152400" cy="59903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</p:grpSp>
      </p:grpSp>
      <p:cxnSp>
        <p:nvCxnSpPr>
          <p:cNvPr id="12" name="Straight Connector 11"/>
          <p:cNvCxnSpPr/>
          <p:nvPr/>
        </p:nvCxnSpPr>
        <p:spPr>
          <a:xfrm rot="16200000">
            <a:off x="4710642" y="1454724"/>
            <a:ext cx="1317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>
            <a:off x="4821402" y="1454724"/>
            <a:ext cx="1317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6200000">
            <a:off x="4932161" y="1454724"/>
            <a:ext cx="1317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>
            <a:off x="5042920" y="1454724"/>
            <a:ext cx="1317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>
            <a:off x="5153680" y="1454724"/>
            <a:ext cx="1317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16200000">
            <a:off x="4599882" y="1454724"/>
            <a:ext cx="131722" cy="0"/>
          </a:xfrm>
          <a:prstGeom prst="line">
            <a:avLst/>
          </a:prstGeom>
          <a:ln w="57150">
            <a:solidFill>
              <a:schemeClr val="accent4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4665741" y="1449537"/>
            <a:ext cx="941457" cy="51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 bwMode="auto">
          <a:xfrm>
            <a:off x="5285951" y="1126687"/>
            <a:ext cx="11146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rgbClr val="FF0000"/>
                </a:solidFill>
                <a:latin typeface="+mn-lt"/>
              </a:rPr>
              <a:t>p-</a:t>
            </a:r>
            <a:r>
              <a:rPr lang="es-ES" sz="900" dirty="0" err="1">
                <a:solidFill>
                  <a:srgbClr val="FF0000"/>
                </a:solidFill>
                <a:latin typeface="+mn-lt"/>
              </a:rPr>
              <a:t>beam</a:t>
            </a:r>
            <a:endParaRPr lang="es-ES" sz="900" dirty="0">
              <a:solidFill>
                <a:srgbClr val="FF0000"/>
              </a:solidFill>
              <a:latin typeface="+mn-lt"/>
            </a:endParaRPr>
          </a:p>
          <a:p>
            <a:r>
              <a:rPr lang="es-ES" sz="900" dirty="0">
                <a:solidFill>
                  <a:srgbClr val="FF0000"/>
                </a:solidFill>
                <a:latin typeface="+mn-lt"/>
              </a:rPr>
              <a:t>18 </a:t>
            </a:r>
            <a:r>
              <a:rPr lang="es-ES" sz="900" dirty="0" err="1">
                <a:solidFill>
                  <a:srgbClr val="FF0000"/>
                </a:solidFill>
                <a:latin typeface="+mn-lt"/>
              </a:rPr>
              <a:t>MeV</a:t>
            </a:r>
            <a:endParaRPr lang="en-GB" sz="9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 rot="16200000">
            <a:off x="3944143" y="1513211"/>
            <a:ext cx="101486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i-TED.B</a:t>
            </a:r>
            <a:endParaRPr lang="en-GB" sz="9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 rot="16200000">
            <a:off x="4126691" y="836433"/>
            <a:ext cx="64977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i-TED.A</a:t>
            </a:r>
            <a:endParaRPr lang="en-GB" sz="9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rot="16200000" flipV="1">
            <a:off x="4708312" y="1165014"/>
            <a:ext cx="417119" cy="16230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4848906" y="1601920"/>
            <a:ext cx="515912" cy="22151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 rot="16200000">
            <a:off x="4284369" y="654986"/>
            <a:ext cx="1486615" cy="148377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59" name="TextBox 58"/>
          <p:cNvSpPr txBox="1"/>
          <p:nvPr/>
        </p:nvSpPr>
        <p:spPr bwMode="auto">
          <a:xfrm>
            <a:off x="4589410" y="874667"/>
            <a:ext cx="80115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511keV</a:t>
            </a:r>
            <a:endParaRPr lang="en-GB" sz="9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4" name="TextBox 63"/>
          <p:cNvSpPr txBox="1"/>
          <p:nvPr/>
        </p:nvSpPr>
        <p:spPr bwMode="auto">
          <a:xfrm>
            <a:off x="5149323" y="1711448"/>
            <a:ext cx="80115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900" dirty="0">
                <a:solidFill>
                  <a:schemeClr val="accent2">
                    <a:lumMod val="75000"/>
                  </a:schemeClr>
                </a:solidFill>
                <a:latin typeface="+mn-lt"/>
              </a:rPr>
              <a:t>511keV</a:t>
            </a:r>
            <a:endParaRPr lang="en-GB" sz="9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grpSp>
        <p:nvGrpSpPr>
          <p:cNvPr id="61" name="Group 60"/>
          <p:cNvGrpSpPr/>
          <p:nvPr/>
        </p:nvGrpSpPr>
        <p:grpSpPr>
          <a:xfrm rot="16200000">
            <a:off x="4444263" y="1327552"/>
            <a:ext cx="539672" cy="794020"/>
            <a:chOff x="3806656" y="735987"/>
            <a:chExt cx="829432" cy="1019794"/>
          </a:xfrm>
        </p:grpSpPr>
        <p:cxnSp>
          <p:nvCxnSpPr>
            <p:cNvPr id="36" name="Straight Arrow Connector 35"/>
            <p:cNvCxnSpPr/>
            <p:nvPr/>
          </p:nvCxnSpPr>
          <p:spPr>
            <a:xfrm flipH="1">
              <a:off x="4239633" y="1183778"/>
              <a:ext cx="396455" cy="360565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3806656" y="1532540"/>
              <a:ext cx="448121" cy="223241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 bwMode="auto">
            <a:xfrm rot="5400000">
              <a:off x="4008714" y="962961"/>
              <a:ext cx="790980" cy="337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s-ES" sz="825" dirty="0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4.4 </a:t>
              </a:r>
              <a:r>
                <a:rPr lang="es-ES" sz="825" dirty="0" err="1">
                  <a:solidFill>
                    <a:schemeClr val="accent2">
                      <a:lumMod val="75000"/>
                    </a:schemeClr>
                  </a:solidFill>
                  <a:latin typeface="+mn-lt"/>
                </a:rPr>
                <a:t>MeV</a:t>
              </a:r>
              <a:endParaRPr lang="en-GB" sz="825" dirty="0">
                <a:solidFill>
                  <a:schemeClr val="accent2">
                    <a:lumMod val="75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285787" y="4018158"/>
            <a:ext cx="4935459" cy="1697889"/>
            <a:chOff x="3581400" y="4343400"/>
            <a:chExt cx="5729761" cy="1716446"/>
          </a:xfrm>
        </p:grpSpPr>
        <p:grpSp>
          <p:nvGrpSpPr>
            <p:cNvPr id="55" name="Group 54"/>
            <p:cNvGrpSpPr/>
            <p:nvPr/>
          </p:nvGrpSpPr>
          <p:grpSpPr>
            <a:xfrm>
              <a:off x="3581400" y="4343400"/>
              <a:ext cx="5729761" cy="1716446"/>
              <a:chOff x="3581400" y="4343400"/>
              <a:chExt cx="5729761" cy="1716446"/>
            </a:xfrm>
          </p:grpSpPr>
          <p:pic>
            <p:nvPicPr>
              <p:cNvPr id="40" name="Picture 39"/>
              <p:cNvPicPr>
                <a:picLocks noChangeAspect="1"/>
              </p:cNvPicPr>
              <p:nvPr/>
            </p:nvPicPr>
            <p:blipFill rotWithShape="1">
              <a:blip r:embed="rId9"/>
              <a:srcRect l="49999" t="4872"/>
              <a:stretch/>
            </p:blipFill>
            <p:spPr>
              <a:xfrm>
                <a:off x="3657600" y="4572000"/>
                <a:ext cx="2213613" cy="1487846"/>
              </a:xfrm>
              <a:prstGeom prst="rect">
                <a:avLst/>
              </a:prstGeom>
            </p:spPr>
          </p:pic>
          <p:sp>
            <p:nvSpPr>
              <p:cNvPr id="44" name="Rectangle 43"/>
              <p:cNvSpPr/>
              <p:nvPr/>
            </p:nvSpPr>
            <p:spPr>
              <a:xfrm>
                <a:off x="3581400" y="4386935"/>
                <a:ext cx="5486400" cy="1632865"/>
              </a:xfrm>
              <a:prstGeom prst="rect">
                <a:avLst/>
              </a:prstGeom>
              <a:noFill/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sp>
            <p:nvSpPr>
              <p:cNvPr id="45" name="TextBox 44"/>
              <p:cNvSpPr txBox="1"/>
              <p:nvPr/>
            </p:nvSpPr>
            <p:spPr bwMode="auto">
              <a:xfrm>
                <a:off x="7863361" y="4400149"/>
                <a:ext cx="1447800" cy="77785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1100" b="1" dirty="0" err="1">
                    <a:solidFill>
                      <a:srgbClr val="0000CC"/>
                    </a:solidFill>
                    <a:latin typeface="+mn-lt"/>
                  </a:rPr>
                  <a:t>Compton</a:t>
                </a:r>
                <a:endParaRPr lang="es-ES" sz="1100" b="1" dirty="0">
                  <a:solidFill>
                    <a:srgbClr val="0000CC"/>
                  </a:solidFill>
                  <a:latin typeface="+mn-lt"/>
                </a:endParaRPr>
              </a:p>
              <a:p>
                <a:r>
                  <a:rPr lang="es-ES" sz="1100" b="1" dirty="0" err="1">
                    <a:solidFill>
                      <a:srgbClr val="0000CC"/>
                    </a:solidFill>
                    <a:latin typeface="+mn-lt"/>
                  </a:rPr>
                  <a:t>E</a:t>
                </a:r>
                <a:r>
                  <a:rPr lang="es-ES" sz="1100" b="1" dirty="0" err="1">
                    <a:solidFill>
                      <a:srgbClr val="0000CC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s-ES" sz="1100" b="1" dirty="0">
                    <a:solidFill>
                      <a:srgbClr val="0000CC"/>
                    </a:solidFill>
                    <a:latin typeface="+mn-lt"/>
                  </a:rPr>
                  <a:t> = 4.4 </a:t>
                </a:r>
                <a:r>
                  <a:rPr lang="es-ES" sz="1100" b="1" dirty="0" err="1">
                    <a:solidFill>
                      <a:srgbClr val="0000CC"/>
                    </a:solidFill>
                    <a:latin typeface="+mn-lt"/>
                  </a:rPr>
                  <a:t>MeV</a:t>
                </a:r>
                <a:endParaRPr lang="es-ES" sz="1100" b="1" dirty="0">
                  <a:solidFill>
                    <a:srgbClr val="0000CC"/>
                  </a:solidFill>
                  <a:latin typeface="+mn-lt"/>
                </a:endParaRPr>
              </a:p>
              <a:p>
                <a:r>
                  <a:rPr lang="es-ES" sz="1100" b="1" dirty="0" err="1">
                    <a:solidFill>
                      <a:srgbClr val="0000CC"/>
                    </a:solidFill>
                    <a:latin typeface="+mn-lt"/>
                  </a:rPr>
                  <a:t>Beam-on</a:t>
                </a:r>
                <a:endParaRPr lang="es-ES" sz="1100" b="1" dirty="0">
                  <a:solidFill>
                    <a:srgbClr val="0000CC"/>
                  </a:solidFill>
                  <a:latin typeface="+mn-lt"/>
                </a:endParaRPr>
              </a:p>
              <a:p>
                <a:r>
                  <a:rPr lang="es-ES" sz="1100" b="1" dirty="0">
                    <a:solidFill>
                      <a:srgbClr val="0000CC"/>
                    </a:solidFill>
                    <a:latin typeface="+mn-lt"/>
                  </a:rPr>
                  <a:t>C-disk (2mm)</a:t>
                </a:r>
                <a:endParaRPr lang="en-GB" sz="1100" b="1" dirty="0">
                  <a:solidFill>
                    <a:srgbClr val="0000CC"/>
                  </a:solidFill>
                  <a:latin typeface="+mn-lt"/>
                </a:endParaRPr>
              </a:p>
            </p:txBody>
          </p:sp>
          <p:pic>
            <p:nvPicPr>
              <p:cNvPr id="959492" name="Picture 4" descr="https://lh6.googleusercontent.com/pS3TOMWRjj1LxyDV44ChrjAbm3Z5eD0YDI3sLKlIxMxUDs86clftwYsCaJq1L4Y7f-8CzLlwxRukwkbG8vpFNFr1nRqKW7g5vm0_HLSWYPWbHZb-01eD9quyz4DSUMYETikid1pqPw"/>
              <p:cNvPicPr>
                <a:picLocks noChangeAspect="1" noChangeArrowheads="1"/>
              </p:cNvPicPr>
              <p:nvPr/>
            </p:nvPicPr>
            <p:blipFill rotWithShape="1"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448" r="50521"/>
              <a:stretch/>
            </p:blipFill>
            <p:spPr bwMode="auto">
              <a:xfrm>
                <a:off x="5755919" y="4547036"/>
                <a:ext cx="1827604" cy="14495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" name="TextBox 45"/>
              <p:cNvSpPr txBox="1"/>
              <p:nvPr/>
            </p:nvSpPr>
            <p:spPr bwMode="auto">
              <a:xfrm>
                <a:off x="3657600" y="4343400"/>
                <a:ext cx="2684855" cy="3077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900" dirty="0" err="1">
                    <a:solidFill>
                      <a:schemeClr val="accent2">
                        <a:lumMod val="75000"/>
                      </a:schemeClr>
                    </a:solidFill>
                    <a:latin typeface="+mn-lt"/>
                  </a:rPr>
                  <a:t>Graphite</a:t>
                </a:r>
                <a:r>
                  <a:rPr lang="es-ES" sz="900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</a:rPr>
                  <a:t> </a:t>
                </a:r>
                <a:r>
                  <a:rPr lang="es-ES" sz="900" b="1" dirty="0" err="1">
                    <a:solidFill>
                      <a:schemeClr val="accent2">
                        <a:lumMod val="75000"/>
                      </a:schemeClr>
                    </a:solidFill>
                    <a:latin typeface="+mn-lt"/>
                  </a:rPr>
                  <a:t>downstream</a:t>
                </a:r>
                <a:r>
                  <a:rPr lang="es-ES" sz="900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</a:rPr>
                  <a:t> (- 6cm)</a:t>
                </a:r>
                <a:endParaRPr lang="en-GB" sz="900" dirty="0">
                  <a:solidFill>
                    <a:schemeClr val="accent2">
                      <a:lumMod val="75000"/>
                    </a:schemeClr>
                  </a:solidFill>
                  <a:latin typeface="+mn-lt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 bwMode="auto">
              <a:xfrm>
                <a:off x="6172200" y="4343400"/>
                <a:ext cx="2684855" cy="3077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" sz="900" dirty="0" err="1">
                    <a:solidFill>
                      <a:schemeClr val="accent2">
                        <a:lumMod val="75000"/>
                      </a:schemeClr>
                    </a:solidFill>
                    <a:latin typeface="+mn-lt"/>
                  </a:rPr>
                  <a:t>Graphite</a:t>
                </a:r>
                <a:r>
                  <a:rPr lang="es-ES" sz="900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</a:rPr>
                  <a:t> </a:t>
                </a:r>
                <a:r>
                  <a:rPr lang="es-ES" sz="900" b="1" dirty="0" err="1">
                    <a:solidFill>
                      <a:schemeClr val="accent2">
                        <a:lumMod val="75000"/>
                      </a:schemeClr>
                    </a:solidFill>
                    <a:latin typeface="+mn-lt"/>
                  </a:rPr>
                  <a:t>centred</a:t>
                </a:r>
                <a:r>
                  <a:rPr lang="es-ES" sz="900" dirty="0">
                    <a:solidFill>
                      <a:schemeClr val="accent2">
                        <a:lumMod val="75000"/>
                      </a:schemeClr>
                    </a:solidFill>
                    <a:latin typeface="+mn-lt"/>
                  </a:rPr>
                  <a:t> (0 cm)</a:t>
                </a:r>
                <a:endParaRPr lang="en-GB" sz="900" dirty="0">
                  <a:solidFill>
                    <a:schemeClr val="accent2">
                      <a:lumMod val="75000"/>
                    </a:schemeClr>
                  </a:solidFill>
                  <a:latin typeface="+mn-lt"/>
                </a:endParaRPr>
              </a:p>
            </p:txBody>
          </p:sp>
        </p:grpSp>
        <p:cxnSp>
          <p:nvCxnSpPr>
            <p:cNvPr id="63" name="Straight Arrow Connector 62"/>
            <p:cNvCxnSpPr/>
            <p:nvPr/>
          </p:nvCxnSpPr>
          <p:spPr>
            <a:xfrm flipH="1">
              <a:off x="7315200" y="5181600"/>
              <a:ext cx="38100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 bwMode="auto">
            <a:xfrm>
              <a:off x="7239000" y="4873822"/>
              <a:ext cx="533400" cy="3385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rtlCol="0">
              <a:spAutoFit/>
            </a:bodyPr>
            <a:lstStyle/>
            <a:p>
              <a:r>
                <a:rPr lang="es-ES" sz="525" dirty="0" err="1">
                  <a:solidFill>
                    <a:srgbClr val="FF0000"/>
                  </a:solidFill>
                  <a:latin typeface="+mn-lt"/>
                </a:rPr>
                <a:t>Proton</a:t>
              </a:r>
              <a:r>
                <a:rPr lang="es-ES" sz="525" dirty="0">
                  <a:solidFill>
                    <a:srgbClr val="FF0000"/>
                  </a:solidFill>
                  <a:latin typeface="+mn-lt"/>
                </a:rPr>
                <a:t> </a:t>
              </a:r>
              <a:r>
                <a:rPr lang="es-ES" sz="525" dirty="0" err="1">
                  <a:solidFill>
                    <a:srgbClr val="FF0000"/>
                  </a:solidFill>
                  <a:latin typeface="+mn-lt"/>
                </a:rPr>
                <a:t>beam</a:t>
              </a:r>
              <a:endParaRPr lang="en-GB" sz="525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80" name="Right Arrow 79"/>
          <p:cNvSpPr/>
          <p:nvPr/>
        </p:nvSpPr>
        <p:spPr>
          <a:xfrm rot="18460373">
            <a:off x="201969" y="3751755"/>
            <a:ext cx="1143000" cy="13888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50"/>
          </a:p>
        </p:txBody>
      </p:sp>
      <p:sp>
        <p:nvSpPr>
          <p:cNvPr id="81" name="TextBox 80"/>
          <p:cNvSpPr txBox="1"/>
          <p:nvPr/>
        </p:nvSpPr>
        <p:spPr bwMode="auto">
          <a:xfrm>
            <a:off x="253390" y="4282864"/>
            <a:ext cx="14620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sz="1200" dirty="0" err="1">
                <a:solidFill>
                  <a:srgbClr val="FF0000"/>
                </a:solidFill>
                <a:latin typeface="+mn-lt"/>
              </a:rPr>
              <a:t>Proton</a:t>
            </a:r>
            <a:r>
              <a:rPr lang="es-ES" sz="12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s-ES" sz="1200" dirty="0" err="1">
                <a:solidFill>
                  <a:srgbClr val="FF0000"/>
                </a:solidFill>
                <a:latin typeface="+mn-lt"/>
              </a:rPr>
              <a:t>beam</a:t>
            </a:r>
            <a:endParaRPr lang="en-GB" sz="1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2" name="TextBox 81"/>
          <p:cNvSpPr txBox="1"/>
          <p:nvPr/>
        </p:nvSpPr>
        <p:spPr bwMode="auto">
          <a:xfrm>
            <a:off x="105026" y="5889944"/>
            <a:ext cx="903999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First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experimental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demonstration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of in-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room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h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ybrid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Compton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-PET concept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with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proton</a:t>
            </a:r>
            <a:r>
              <a:rPr lang="es-ES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r>
              <a:rPr lang="es-ES" dirty="0" err="1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beams</a:t>
            </a:r>
            <a:endParaRPr lang="en-GB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8674" name="Picture 2" descr="Cultura Científica y de la Innovación del CNA - Presentación ...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337" y="2268970"/>
            <a:ext cx="1283345" cy="33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Google Shape;192;p19"/>
          <p:cNvPicPr preferRelativeResize="0"/>
          <p:nvPr/>
        </p:nvPicPr>
        <p:blipFill rotWithShape="1">
          <a:blip r:embed="rId14">
            <a:alphaModFix/>
          </a:blip>
          <a:srcRect l="15018" r="12722"/>
          <a:stretch/>
        </p:blipFill>
        <p:spPr>
          <a:xfrm>
            <a:off x="2809372" y="2836815"/>
            <a:ext cx="1295400" cy="1253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192;p19"/>
          <p:cNvPicPr preferRelativeResize="0"/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526"/>
          <a:stretch/>
        </p:blipFill>
        <p:spPr>
          <a:xfrm>
            <a:off x="2605100" y="4256757"/>
            <a:ext cx="1499157" cy="1280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515" y="610183"/>
            <a:ext cx="4099358" cy="14598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7666071" y="4886798"/>
            <a:ext cx="148129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s-ES" sz="1100" b="1" dirty="0" err="1" smtClean="0">
                <a:solidFill>
                  <a:srgbClr val="FF0000"/>
                </a:solidFill>
              </a:rPr>
              <a:t>x</a:t>
            </a:r>
            <a:r>
              <a:rPr lang="es-ES" sz="1100" b="1" dirty="0" smtClean="0">
                <a:solidFill>
                  <a:srgbClr val="FF0000"/>
                </a:solidFill>
              </a:rPr>
              <a:t>(CC) = 1.2(9) mm</a:t>
            </a:r>
          </a:p>
          <a:p>
            <a:r>
              <a:rPr lang="es-ES" sz="1100" b="1" dirty="0" smtClean="0">
                <a:solidFill>
                  <a:srgbClr val="FF0000"/>
                </a:solidFill>
              </a:rPr>
              <a:t>24.71(9) mm FWHM</a:t>
            </a:r>
          </a:p>
          <a:p>
            <a:endParaRPr lang="es-ES" sz="1100" b="1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853518" y="3208237"/>
            <a:ext cx="12703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s-ES" sz="1000" b="1" dirty="0" err="1" smtClean="0">
                <a:solidFill>
                  <a:srgbClr val="FF0000"/>
                </a:solidFill>
              </a:rPr>
              <a:t>x</a:t>
            </a:r>
            <a:r>
              <a:rPr lang="es-ES" sz="1000" b="1" dirty="0" smtClean="0">
                <a:solidFill>
                  <a:srgbClr val="FF0000"/>
                </a:solidFill>
              </a:rPr>
              <a:t>(PET) = 1 mm</a:t>
            </a:r>
          </a:p>
          <a:p>
            <a:endParaRPr lang="es-ES" sz="1000" b="1" dirty="0" smtClean="0">
              <a:solidFill>
                <a:srgbClr val="FF0000"/>
              </a:solidFill>
            </a:endParaRPr>
          </a:p>
          <a:p>
            <a:r>
              <a:rPr lang="es-ES" sz="1000" b="1" dirty="0" smtClean="0">
                <a:solidFill>
                  <a:srgbClr val="FF0000"/>
                </a:solidFill>
              </a:rPr>
              <a:t>6.4(6) mm FWHM</a:t>
            </a:r>
            <a:endParaRPr lang="es-ES" sz="1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93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82" grpId="0"/>
      <p:bldP spid="11" grpId="0"/>
      <p:bldP spid="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950" y="561292"/>
            <a:ext cx="4669248" cy="3499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9"/>
          <p:cNvPicPr preferRelativeResize="0"/>
          <p:nvPr/>
        </p:nvPicPr>
        <p:blipFill rotWithShape="1">
          <a:blip r:embed="rId4">
            <a:alphaModFix/>
          </a:blip>
          <a:srcRect l="32809" b="17484"/>
          <a:stretch/>
        </p:blipFill>
        <p:spPr>
          <a:xfrm>
            <a:off x="5294342" y="669135"/>
            <a:ext cx="2255863" cy="305018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9"/>
          <p:cNvSpPr txBox="1"/>
          <p:nvPr/>
        </p:nvSpPr>
        <p:spPr>
          <a:xfrm>
            <a:off x="0" y="8641"/>
            <a:ext cx="9144000" cy="3480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51425" tIns="25700" rIns="51425" bIns="25700" anchor="b" anchorCtr="0">
            <a:normAutofit fontScale="92500" lnSpcReduction="20000"/>
          </a:bodyPr>
          <a:lstStyle/>
          <a:p>
            <a:pPr algn="ctr">
              <a:lnSpc>
                <a:spcPct val="90000"/>
              </a:lnSpc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9"/>
          <p:cNvSpPr txBox="1"/>
          <p:nvPr/>
        </p:nvSpPr>
        <p:spPr>
          <a:xfrm>
            <a:off x="-1" y="16241"/>
            <a:ext cx="9144001" cy="346200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algn="ctr"/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First hybrid Compton-PET </a:t>
            </a:r>
            <a:r>
              <a:rPr lang="en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imaging with </a:t>
            </a:r>
            <a:r>
              <a:rPr lang="en" sz="1800" dirty="0" smtClean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i-TED </a:t>
            </a:r>
            <a:r>
              <a:rPr lang="en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 clinical conditions at HIT Heidelberg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94342" y="3434562"/>
            <a:ext cx="4196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Clinical</a:t>
            </a:r>
            <a:r>
              <a:rPr lang="es-ES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proton-beam</a:t>
            </a:r>
            <a:r>
              <a:rPr lang="es-ES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energy</a:t>
            </a:r>
            <a:r>
              <a:rPr lang="es-ES" dirty="0" smtClean="0">
                <a:solidFill>
                  <a:srgbClr val="0000CC"/>
                </a:solidFill>
                <a:sym typeface="Wingdings" panose="05000000000000000000" pitchFamily="2" charset="2"/>
              </a:rPr>
              <a:t> (50-200 </a:t>
            </a:r>
            <a:r>
              <a:rPr lang="es-ES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MeV</a:t>
            </a:r>
            <a:r>
              <a:rPr lang="es-ES" dirty="0" smtClean="0">
                <a:solidFill>
                  <a:srgbClr val="0000CC"/>
                </a:solidFill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s-ES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Clinical</a:t>
            </a:r>
            <a:r>
              <a:rPr lang="es-ES" dirty="0" smtClean="0">
                <a:solidFill>
                  <a:srgbClr val="0000CC"/>
                </a:solidFill>
                <a:sym typeface="Wingdings" panose="05000000000000000000" pitchFamily="2" charset="2"/>
              </a:rPr>
              <a:t> </a:t>
            </a:r>
            <a:r>
              <a:rPr lang="es-ES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proton-intensity</a:t>
            </a:r>
            <a:r>
              <a:rPr lang="es-ES" dirty="0" smtClean="0">
                <a:solidFill>
                  <a:srgbClr val="0000CC"/>
                </a:solidFill>
                <a:sym typeface="Wingdings" panose="05000000000000000000" pitchFamily="2" charset="2"/>
              </a:rPr>
              <a:t> (2x10</a:t>
            </a:r>
            <a:r>
              <a:rPr lang="es-ES" baseline="30000" dirty="0" smtClean="0">
                <a:solidFill>
                  <a:srgbClr val="0000CC"/>
                </a:solidFill>
                <a:sym typeface="Wingdings" panose="05000000000000000000" pitchFamily="2" charset="2"/>
              </a:rPr>
              <a:t>9</a:t>
            </a:r>
            <a:r>
              <a:rPr lang="es-ES" dirty="0" smtClean="0">
                <a:solidFill>
                  <a:srgbClr val="0000CC"/>
                </a:solidFill>
                <a:sym typeface="Wingdings" panose="05000000000000000000" pitchFamily="2" charset="2"/>
              </a:rPr>
              <a:t> p/</a:t>
            </a:r>
            <a:r>
              <a:rPr lang="es-ES" dirty="0" err="1" smtClean="0">
                <a:solidFill>
                  <a:srgbClr val="0000CC"/>
                </a:solidFill>
                <a:sym typeface="Wingdings" panose="05000000000000000000" pitchFamily="2" charset="2"/>
              </a:rPr>
              <a:t>point</a:t>
            </a:r>
            <a:r>
              <a:rPr lang="es-ES" dirty="0" smtClean="0">
                <a:solidFill>
                  <a:srgbClr val="0000CC"/>
                </a:solidFill>
                <a:sym typeface="Wingdings" panose="05000000000000000000" pitchFamily="2" charset="2"/>
              </a:rPr>
              <a:t>)</a:t>
            </a:r>
            <a:endParaRPr lang="es-ES" dirty="0">
              <a:solidFill>
                <a:srgbClr val="0000CC"/>
              </a:solidFill>
            </a:endParaRPr>
          </a:p>
        </p:txBody>
      </p:sp>
      <p:pic>
        <p:nvPicPr>
          <p:cNvPr id="12" name="Google Shape;190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17350" y="438778"/>
            <a:ext cx="1526650" cy="565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8550" y="1049851"/>
            <a:ext cx="3845450" cy="2064509"/>
          </a:xfrm>
          <a:prstGeom prst="rect">
            <a:avLst/>
          </a:prstGeom>
        </p:spPr>
      </p:pic>
      <p:pic>
        <p:nvPicPr>
          <p:cNvPr id="14" name="Google Shape;192;p19"/>
          <p:cNvPicPr preferRelativeResize="0"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2526"/>
          <a:stretch/>
        </p:blipFill>
        <p:spPr>
          <a:xfrm>
            <a:off x="1311657" y="4259942"/>
            <a:ext cx="3161833" cy="19657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952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13732</TotalTime>
  <Words>3210</Words>
  <Application>Microsoft Office PowerPoint</Application>
  <PresentationFormat>On-screen Show (4:3)</PresentationFormat>
  <Paragraphs>371</Paragraphs>
  <Slides>28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Calibri</vt:lpstr>
      <vt:lpstr>Agency FB</vt:lpstr>
      <vt:lpstr>Wingdings</vt:lpstr>
      <vt:lpstr>Cambria Math</vt:lpstr>
      <vt:lpstr>Arial</vt:lpstr>
      <vt:lpstr>Symbol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 slides</vt:lpstr>
      <vt:lpstr>The concept of Total-Energy Detector with g-imaging </vt:lpstr>
      <vt:lpstr>PowerPoint Presentation</vt:lpstr>
      <vt:lpstr>PowerPoint Presentation</vt:lpstr>
      <vt:lpstr>Improved Compton imaging algorithms</vt:lpstr>
      <vt:lpstr>PowerPoint Presentation</vt:lpstr>
      <vt:lpstr>PowerPoint Presentation</vt:lpstr>
      <vt:lpstr>HYMNS: High sensitivitY Measurements of key stellar Nucleo-Synthesis reactions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cdomingo</dc:creator>
  <cp:lastModifiedBy>domingo</cp:lastModifiedBy>
  <cp:revision>338</cp:revision>
  <dcterms:created xsi:type="dcterms:W3CDTF">2010-02-09T14:08:22Z</dcterms:created>
  <dcterms:modified xsi:type="dcterms:W3CDTF">2023-05-10T06:57:36Z</dcterms:modified>
</cp:coreProperties>
</file>