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notesMasterIdLst>
    <p:notesMasterId r:id="rId26"/>
  </p:notesMasterIdLst>
  <p:sldIdLst>
    <p:sldId id="256" r:id="rId2"/>
    <p:sldId id="364" r:id="rId3"/>
    <p:sldId id="365" r:id="rId4"/>
    <p:sldId id="372" r:id="rId5"/>
    <p:sldId id="377" r:id="rId6"/>
    <p:sldId id="397" r:id="rId7"/>
    <p:sldId id="378" r:id="rId8"/>
    <p:sldId id="379" r:id="rId9"/>
    <p:sldId id="380" r:id="rId10"/>
    <p:sldId id="381" r:id="rId11"/>
    <p:sldId id="383" r:id="rId12"/>
    <p:sldId id="382" r:id="rId13"/>
    <p:sldId id="384" r:id="rId14"/>
    <p:sldId id="386" r:id="rId15"/>
    <p:sldId id="385" r:id="rId16"/>
    <p:sldId id="387" r:id="rId17"/>
    <p:sldId id="389" r:id="rId18"/>
    <p:sldId id="390" r:id="rId19"/>
    <p:sldId id="391" r:id="rId20"/>
    <p:sldId id="392" r:id="rId21"/>
    <p:sldId id="393" r:id="rId22"/>
    <p:sldId id="396" r:id="rId23"/>
    <p:sldId id="394" r:id="rId24"/>
    <p:sldId id="398" r:id="rId25"/>
  </p:sldIdLst>
  <p:sldSz cx="12192000" cy="6858000"/>
  <p:notesSz cx="9144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49"/>
    <p:restoredTop sz="94670"/>
  </p:normalViewPr>
  <p:slideViewPr>
    <p:cSldViewPr snapToGrid="0" snapToObjects="1">
      <p:cViewPr varScale="1">
        <p:scale>
          <a:sx n="93" d="100"/>
          <a:sy n="93" d="100"/>
        </p:scale>
        <p:origin x="216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A8BBF5-506A-DA46-9704-A43C569FA758}" type="datetimeFigureOut">
              <a:rPr lang="es-ES" smtClean="0"/>
              <a:t>8/5/23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B9D13-52F8-B749-97F3-07B37DE7808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865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9546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4905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339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2282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0220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5317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5983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63413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61231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799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7301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0569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2372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0126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6385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2433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5591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252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EB9D13-52F8-B749-97F3-07B37DE78088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3319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60735E4-92EA-2645-98B1-0D04DAD7C8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7CF6D6-E1F1-6A41-BB4F-8A22D0647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33129-706B-3B4E-8553-418C3588DD9D}" type="datetime1">
              <a:rPr lang="es-ES" smtClean="0"/>
              <a:t>8/5/23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B782308-6289-E247-898A-E84A1F691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014BE0-5D8F-7A4E-9D65-46FAD73AE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D3FA028-9071-B74A-B0E8-533A3F8A9A1E}"/>
              </a:ext>
            </a:extLst>
          </p:cNvPr>
          <p:cNvSpPr/>
          <p:nvPr userDrawn="1"/>
        </p:nvSpPr>
        <p:spPr>
          <a:xfrm>
            <a:off x="226486" y="665164"/>
            <a:ext cx="11739028" cy="172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FAC4CE6-1819-844D-B958-D0EB3B9C5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3837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DED392-BC33-4441-9A5A-E67F6A609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752E6A3-8FDA-4D4C-8192-FDE15799AB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B52E65-6E94-3D43-BA96-84C86E7DD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F2145-C8E8-DF49-BCA3-578153D6395D}" type="datetime1">
              <a:rPr lang="es-ES" smtClean="0"/>
              <a:t>8/5/23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9D870A-BF4F-FE40-98E9-039D952E9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BECB71-C68E-7047-B52C-8A3314DA8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2662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9780DAC-5419-9A42-9AF2-B58EA78AF4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B77EED7-57D0-2342-BE7C-05FFA1080A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4F034B-31B6-1347-9241-39C4119BD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3075-9E0F-DB4B-BCB6-10C92EE69D41}" type="datetime1">
              <a:rPr lang="es-ES" smtClean="0"/>
              <a:t>8/5/23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B3A51F-38CE-164C-A86B-B505BB4FF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326A5C-0F46-8E43-898C-5205DBB58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806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18BEEB-8FC5-724A-9249-913431626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896" y="158938"/>
            <a:ext cx="11630209" cy="446704"/>
          </a:xfrm>
        </p:spPr>
        <p:txBody>
          <a:bodyPr/>
          <a:lstStyle>
            <a:lvl1pPr>
              <a:defRPr b="1"/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767D1C-6114-1045-85D4-2A0757185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6C6C84-348E-9C4D-9A10-77F715B0C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9D6E7-4A69-1D42-875B-547AAA8D02A9}" type="datetime1">
              <a:rPr lang="es-ES" smtClean="0"/>
              <a:t>8/5/23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75CE57-57FC-4F48-BB28-1837E20CF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C09B4E-9C9B-254C-9092-B3C145B6A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193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58AF15-A018-EE48-B99E-97F4196F1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2999B46-11B8-7C41-AAD0-28BB1B31A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F3CC53-1DC7-E245-9D9C-F7EF19BA1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6D729-32D3-BC4E-9F87-D1A2C4BD12A5}" type="datetime1">
              <a:rPr lang="es-ES" smtClean="0"/>
              <a:t>8/5/23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7A736C-A6B3-484C-83C9-295AA1A72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D93CB1D-4DAF-D94A-B717-BF1408674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022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AF80FF-F42B-9944-B1FF-5FE537E27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2C5026-BBA9-5249-944C-CECA02CA13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DA91883-ED39-CB41-BE13-3E9D877EB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B3DE05F-4C8F-884B-9E72-06257ABA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7D82-49D3-7D46-BC1E-E63D43F1CFE3}" type="datetime1">
              <a:rPr lang="es-ES" smtClean="0"/>
              <a:t>8/5/23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E8BC1C-9C25-B148-847C-C4935D7E6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3402E9-6616-AE46-9D12-DAC32CFDF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194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DAA10C-BA15-1E40-8D9A-D5C91A565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2F6480-BDDF-BF42-BC18-B10041B29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CDBB7A7-9F73-0147-B67E-D6C1F2F64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A77BDF7-2911-1C47-A30C-5231BA8665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E922270-E724-4944-85E7-A58AC9C135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46C3482-5E8F-094B-9862-48E4C5F68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2A3DC-B56C-6A44-A3CF-39700F619826}" type="datetime1">
              <a:rPr lang="es-ES" smtClean="0"/>
              <a:t>8/5/23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DF15A3C-C9BA-4B49-BF02-BDEDF71F7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62F6E09-3B95-8D45-933C-5FBEE02C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3608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82150E-7E97-2540-9933-FAEF840C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2A2E807-F5B9-704B-A661-6159E9E2F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528BE-8504-8047-AB3D-FBAD27D9EB92}" type="datetime1">
              <a:rPr lang="es-ES" smtClean="0"/>
              <a:t>8/5/23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25645E-5895-CD4E-BE52-379988912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7F44490-2FF5-A745-8F55-819353B83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340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81A5DC2-3246-6846-93AB-5EA16FFAB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46A9-96B8-3440-9A1D-E8CD3259192D}" type="datetime1">
              <a:rPr lang="es-ES" smtClean="0"/>
              <a:t>8/5/23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A5FEE25-C150-554B-A199-6116E6B57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CE93DB7-7758-BA4D-88D5-A8313662B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1EAD18-F39A-1C4D-B72D-5D486B8F3BF8}"/>
              </a:ext>
            </a:extLst>
          </p:cNvPr>
          <p:cNvSpPr/>
          <p:nvPr userDrawn="1"/>
        </p:nvSpPr>
        <p:spPr>
          <a:xfrm>
            <a:off x="190006" y="656697"/>
            <a:ext cx="11739028" cy="172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1545688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74AA3-4CCC-EB4E-906F-63EE3B3B9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42D6C4-5077-E64D-B15B-6D88063E2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4E2DC62-0E5E-5248-980E-E680EB7572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B16A98-0CD7-D84A-96F2-744DD28DE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8971D-3CD1-7A48-A9A8-A8A906BCD420}" type="datetime1">
              <a:rPr lang="es-ES" smtClean="0"/>
              <a:t>8/5/23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FDD67E6-039D-6746-9E54-909E4E87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D5CC8D-7172-E94E-89AA-7FBFEA0DE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9882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BB3623-4C91-554D-BC89-1FB4E6DF7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ADFE30B-789F-0C4A-8812-14D5465474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C2A0CC2-AF74-674B-8BE3-357C42CF6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12C67B-C33D-9643-A5CA-54F5FE7C6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725BA-50FC-864F-AAE3-9695211F59A7}" type="datetime1">
              <a:rPr lang="es-ES" smtClean="0"/>
              <a:t>8/5/23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03F7FA-830C-E54A-9D46-AF117F763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8CFF75-3A56-B04E-8491-88307DC63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6614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A326D696-156B-D342-B085-FD4DB6F67324}"/>
              </a:ext>
            </a:extLst>
          </p:cNvPr>
          <p:cNvSpPr/>
          <p:nvPr userDrawn="1"/>
        </p:nvSpPr>
        <p:spPr>
          <a:xfrm>
            <a:off x="0" y="6257366"/>
            <a:ext cx="12192000" cy="60063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99A5490-6BDD-E44C-BDB6-B6D1656C0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896" y="158938"/>
            <a:ext cx="11630209" cy="470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ABC7987-93F3-0F4D-8D60-30F2F3E46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0895" y="789764"/>
            <a:ext cx="11648140" cy="538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26F69F-E35D-C84E-AC76-FCE5ABDEF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90515" y="6356352"/>
            <a:ext cx="15908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fld id="{89AC1B28-0871-0941-A21A-CF8D01B5AF4F}" type="datetime1">
              <a:rPr lang="es-ES" smtClean="0"/>
              <a:t>8/5/23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D902FB-2B98-5844-9E52-D7BD27DF2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9261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759F08-FBC8-6346-BBCD-E5F41CC53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95011" y="6356352"/>
            <a:ext cx="253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B35AF97-1554-0746-AD09-B52F287910EB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Picture 3" descr="logo-oct2010-transparente-g.gif">
            <a:extLst>
              <a:ext uri="{FF2B5EF4-FFF2-40B4-BE49-F238E27FC236}">
                <a16:creationId xmlns:a16="http://schemas.microsoft.com/office/drawing/2014/main" id="{AC50038D-9E31-6640-97B9-D29F1E1830B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" y="5971211"/>
            <a:ext cx="1989221" cy="977150"/>
          </a:xfrm>
          <a:prstGeom prst="rect">
            <a:avLst/>
          </a:prstGeom>
        </p:spPr>
      </p:pic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7E3A198C-200C-A648-B1C3-091C327D46C1}"/>
              </a:ext>
            </a:extLst>
          </p:cNvPr>
          <p:cNvCxnSpPr/>
          <p:nvPr userDrawn="1"/>
        </p:nvCxnSpPr>
        <p:spPr>
          <a:xfrm>
            <a:off x="298825" y="690777"/>
            <a:ext cx="11630209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23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microsoft.com/office/2007/relationships/hdphoto" Target="../media/hdphoto4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811868-E409-B842-9A02-446EB114F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539" y="752615"/>
            <a:ext cx="11435788" cy="1870219"/>
          </a:xfrm>
        </p:spPr>
        <p:txBody>
          <a:bodyPr>
            <a:normAutofit/>
          </a:bodyPr>
          <a:lstStyle/>
          <a:p>
            <a:r>
              <a:rPr lang="es-ES" sz="6000" dirty="0"/>
              <a:t>Online </a:t>
            </a:r>
            <a:r>
              <a:rPr lang="es-ES" sz="6000" dirty="0" err="1"/>
              <a:t>beam</a:t>
            </a:r>
            <a:r>
              <a:rPr lang="es-ES" sz="6000" dirty="0"/>
              <a:t> </a:t>
            </a:r>
            <a:r>
              <a:rPr lang="es-ES" sz="6000" dirty="0" err="1"/>
              <a:t>monitoring</a:t>
            </a:r>
            <a:r>
              <a:rPr lang="es-ES" sz="6000" dirty="0"/>
              <a:t> detector </a:t>
            </a:r>
            <a:r>
              <a:rPr lang="es-ES" sz="6000" dirty="0" err="1"/>
              <a:t>for</a:t>
            </a:r>
            <a:r>
              <a:rPr lang="es-ES" sz="6000" dirty="0"/>
              <a:t> FLASH </a:t>
            </a:r>
            <a:r>
              <a:rPr lang="es-ES" sz="6000" dirty="0" err="1"/>
              <a:t>irradiations</a:t>
            </a:r>
            <a:endParaRPr lang="es-ES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FD76871-BED8-E445-AA7B-7ED2E4A42B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521" y="2951786"/>
            <a:ext cx="6420827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es-ES_tradnl" sz="2600" b="1" dirty="0"/>
              <a:t>Paula Ibáñez García</a:t>
            </a:r>
          </a:p>
          <a:p>
            <a:pPr algn="l"/>
            <a:r>
              <a:rPr lang="es-ES_tradnl" sz="2000" dirty="0"/>
              <a:t>Grupo de Física Nuclear &amp; IPARCOS, Universidad Complutense de Madrid</a:t>
            </a:r>
          </a:p>
          <a:p>
            <a:pPr algn="l"/>
            <a:r>
              <a:rPr lang="es-ES_tradnl" sz="2000" dirty="0"/>
              <a:t>Instituto de Investigación Sanitaria del Hospital Clínico San Carlos</a:t>
            </a:r>
          </a:p>
          <a:p>
            <a:endParaRPr lang="es-ES" sz="2600" dirty="0"/>
          </a:p>
        </p:txBody>
      </p:sp>
      <p:pic>
        <p:nvPicPr>
          <p:cNvPr id="7" name="Picture 3" descr="logo-oct2010-transparente-g.gif">
            <a:extLst>
              <a:ext uri="{FF2B5EF4-FFF2-40B4-BE49-F238E27FC236}">
                <a16:creationId xmlns:a16="http://schemas.microsoft.com/office/drawing/2014/main" id="{31E63C0C-21F6-104D-9DA5-CB2CA21EFD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5051" y="2525064"/>
            <a:ext cx="2955491" cy="216494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4234A97-C713-5F4A-BB01-C3BE4A08F32B}"/>
              </a:ext>
            </a:extLst>
          </p:cNvPr>
          <p:cNvSpPr txBox="1"/>
          <p:nvPr/>
        </p:nvSpPr>
        <p:spPr>
          <a:xfrm>
            <a:off x="968299" y="4864148"/>
            <a:ext cx="98559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dirty="0"/>
              <a:t>Miguel García Díez, Andrea Espinosa, Víctor Sánchez -Tembleque, Daniel Sánchez-</a:t>
            </a:r>
            <a:r>
              <a:rPr lang="es-ES" sz="2400" dirty="0" err="1"/>
              <a:t>Parcerisa</a:t>
            </a:r>
            <a:r>
              <a:rPr lang="es-ES" sz="2400" dirty="0"/>
              <a:t>, Víctor Valladolid, Juan A. Vera, Alejandro </a:t>
            </a:r>
            <a:r>
              <a:rPr lang="es-ES" sz="2400" dirty="0" err="1"/>
              <a:t>Mazal</a:t>
            </a:r>
            <a:r>
              <a:rPr lang="es-ES" sz="2400" dirty="0"/>
              <a:t>, Luis Mario Fraile, José Manuel Udías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2628476-13BA-3F46-BF2E-87136D942FB9}"/>
              </a:ext>
            </a:extLst>
          </p:cNvPr>
          <p:cNvSpPr txBox="1"/>
          <p:nvPr/>
        </p:nvSpPr>
        <p:spPr>
          <a:xfrm>
            <a:off x="4125280" y="6321077"/>
            <a:ext cx="3972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Santiago de Compostela, 10</a:t>
            </a:r>
            <a:r>
              <a:rPr lang="es-ES" baseline="30000" dirty="0"/>
              <a:t>th</a:t>
            </a:r>
            <a:r>
              <a:rPr lang="es-ES" dirty="0"/>
              <a:t> May 2023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08B4B0A-F3A4-FFA9-768A-CEC735C55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5388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Detector </a:t>
            </a:r>
            <a:r>
              <a:rPr lang="es-ES" dirty="0" err="1"/>
              <a:t>system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10</a:t>
            </a:fld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EE2F451-BD4A-49C6-497D-643188F99A63}"/>
              </a:ext>
            </a:extLst>
          </p:cNvPr>
          <p:cNvSpPr txBox="1"/>
          <p:nvPr/>
        </p:nvSpPr>
        <p:spPr>
          <a:xfrm>
            <a:off x="1116106" y="1067229"/>
            <a:ext cx="9776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Detector proposed: Plastic scintillator coupled to a </a:t>
            </a:r>
            <a:r>
              <a:rPr lang="en-US" sz="2400" b="1" dirty="0" err="1"/>
              <a:t>SiPM</a:t>
            </a:r>
            <a:r>
              <a:rPr lang="en-US" sz="2400" b="1" dirty="0"/>
              <a:t> via an optical fiber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16F20E9-8571-EBCE-308E-BD95A1FD2F4B}"/>
              </a:ext>
            </a:extLst>
          </p:cNvPr>
          <p:cNvGrpSpPr/>
          <p:nvPr/>
        </p:nvGrpSpPr>
        <p:grpSpPr>
          <a:xfrm>
            <a:off x="339167" y="1910034"/>
            <a:ext cx="5402562" cy="4065177"/>
            <a:chOff x="3547129" y="1910034"/>
            <a:chExt cx="5402562" cy="4065177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B5FD9C1-A8F7-EB37-DC6A-904167C7EC5C}"/>
                </a:ext>
              </a:extLst>
            </p:cNvPr>
            <p:cNvGrpSpPr/>
            <p:nvPr/>
          </p:nvGrpSpPr>
          <p:grpSpPr>
            <a:xfrm>
              <a:off x="3547129" y="1910034"/>
              <a:ext cx="5097741" cy="4065177"/>
              <a:chOff x="342249" y="722485"/>
              <a:chExt cx="4262195" cy="3777117"/>
            </a:xfrm>
          </p:grpSpPr>
          <p:pic>
            <p:nvPicPr>
              <p:cNvPr id="15" name="Imagen 14" descr="Un dibujo de una persona&#10;&#10;Descripción generada automáticamente con confianza baja">
                <a:extLst>
                  <a:ext uri="{FF2B5EF4-FFF2-40B4-BE49-F238E27FC236}">
                    <a16:creationId xmlns:a16="http://schemas.microsoft.com/office/drawing/2014/main" id="{DBBF24FC-B39A-8EBE-CB6D-B5F60452A1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4766" y="722485"/>
                <a:ext cx="4209678" cy="3157253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16" name="Imagen 15" descr="Imagen que contiene persona, interior, hombre, tabla&#10;&#10;Descripción generada automáticamente">
                <a:extLst>
                  <a:ext uri="{FF2B5EF4-FFF2-40B4-BE49-F238E27FC236}">
                    <a16:creationId xmlns:a16="http://schemas.microsoft.com/office/drawing/2014/main" id="{8657B9A6-E457-B210-9FE6-3A321C9323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1467" r="9547" b="36015"/>
              <a:stretch>
                <a:fillRect/>
              </a:stretch>
            </p:blipFill>
            <p:spPr>
              <a:xfrm>
                <a:off x="1908555" y="904365"/>
                <a:ext cx="1431163" cy="869514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pic>
            <p:nvPicPr>
              <p:cNvPr id="17" name="Imagen 7" descr="Imagen que contiene circuito&#10;&#10;Descripción generada automáticamente">
                <a:extLst>
                  <a:ext uri="{FF2B5EF4-FFF2-40B4-BE49-F238E27FC236}">
                    <a16:creationId xmlns:a16="http://schemas.microsoft.com/office/drawing/2014/main" id="{B74256EA-CD14-45E1-CD41-678531F11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1111" t="17111" b="9340"/>
              <a:stretch>
                <a:fillRect/>
              </a:stretch>
            </p:blipFill>
            <p:spPr>
              <a:xfrm>
                <a:off x="696838" y="3080415"/>
                <a:ext cx="2286927" cy="1419187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sp>
            <p:nvSpPr>
              <p:cNvPr id="18" name="CuadroTexto 18">
                <a:extLst>
                  <a:ext uri="{FF2B5EF4-FFF2-40B4-BE49-F238E27FC236}">
                    <a16:creationId xmlns:a16="http://schemas.microsoft.com/office/drawing/2014/main" id="{E2D06FC9-E720-385B-CEAD-7CCD0B99430E}"/>
                  </a:ext>
                </a:extLst>
              </p:cNvPr>
              <p:cNvSpPr txBox="1"/>
              <p:nvPr/>
            </p:nvSpPr>
            <p:spPr>
              <a:xfrm>
                <a:off x="829255" y="3607640"/>
                <a:ext cx="949641" cy="46166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4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SiPM</a:t>
                </a:r>
                <a:endParaRPr lang="es-ES" sz="24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3B66829-62AD-B80F-B604-AF39C97B4B12}"/>
                  </a:ext>
                </a:extLst>
              </p:cNvPr>
              <p:cNvSpPr txBox="1"/>
              <p:nvPr/>
            </p:nvSpPr>
            <p:spPr>
              <a:xfrm>
                <a:off x="2499605" y="1901216"/>
                <a:ext cx="2000059" cy="428951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400" i="0" u="none" strike="noStrike" kern="1200" baseline="0" dirty="0" err="1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Plastic</a:t>
                </a:r>
                <a:r>
                  <a:rPr lang="es-ES" sz="2400" i="0" u="none" strike="noStrike" kern="1200" baseline="0" dirty="0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 </a:t>
                </a:r>
                <a:r>
                  <a:rPr lang="es-ES" sz="2400" i="0" u="none" strike="noStrike" kern="1200" baseline="0" dirty="0" err="1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scintillator</a:t>
                </a:r>
                <a:endParaRPr lang="es-ES" sz="2400" i="0" u="none" strike="noStrike" kern="1200" baseline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20" name="Elipse 19">
                <a:extLst>
                  <a:ext uri="{FF2B5EF4-FFF2-40B4-BE49-F238E27FC236}">
                    <a16:creationId xmlns:a16="http://schemas.microsoft.com/office/drawing/2014/main" id="{1C493841-EB49-DB19-320F-9647B82F2293}"/>
                  </a:ext>
                </a:extLst>
              </p:cNvPr>
              <p:cNvSpPr/>
              <p:nvPr/>
            </p:nvSpPr>
            <p:spPr>
              <a:xfrm>
                <a:off x="342249" y="1575710"/>
                <a:ext cx="935034" cy="80702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1" name="Conector recto 20">
                <a:extLst>
                  <a:ext uri="{FF2B5EF4-FFF2-40B4-BE49-F238E27FC236}">
                    <a16:creationId xmlns:a16="http://schemas.microsoft.com/office/drawing/2014/main" id="{006AC48D-2793-B592-F7CB-1687245855E7}"/>
                  </a:ext>
                </a:extLst>
              </p:cNvPr>
              <p:cNvCxnSpPr>
                <a:stCxn id="20" idx="3"/>
                <a:endCxn id="17" idx="2"/>
              </p:cNvCxnSpPr>
              <p:nvPr/>
            </p:nvCxnSpPr>
            <p:spPr>
              <a:xfrm>
                <a:off x="479182" y="2264547"/>
                <a:ext cx="217656" cy="152546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C6518FF8-C996-9A7B-9A89-D4C92B7BD2E5}"/>
                  </a:ext>
                </a:extLst>
              </p:cNvPr>
              <p:cNvCxnSpPr>
                <a:cxnSpLocks/>
                <a:endCxn id="17" idx="7"/>
              </p:cNvCxnSpPr>
              <p:nvPr/>
            </p:nvCxnSpPr>
            <p:spPr>
              <a:xfrm>
                <a:off x="1295118" y="1964949"/>
                <a:ext cx="1353734" cy="132330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Elipse 22">
                <a:extLst>
                  <a:ext uri="{FF2B5EF4-FFF2-40B4-BE49-F238E27FC236}">
                    <a16:creationId xmlns:a16="http://schemas.microsoft.com/office/drawing/2014/main" id="{E516B3C6-DAA9-B1BC-66EE-EDD8B51ED209}"/>
                  </a:ext>
                </a:extLst>
              </p:cNvPr>
              <p:cNvSpPr/>
              <p:nvPr/>
            </p:nvSpPr>
            <p:spPr>
              <a:xfrm>
                <a:off x="3554233" y="1348050"/>
                <a:ext cx="550399" cy="48214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4" name="Conector recto 23">
                <a:extLst>
                  <a:ext uri="{FF2B5EF4-FFF2-40B4-BE49-F238E27FC236}">
                    <a16:creationId xmlns:a16="http://schemas.microsoft.com/office/drawing/2014/main" id="{A565EDB9-E0FD-24D3-3D03-307DF40B58BC}"/>
                  </a:ext>
                </a:extLst>
              </p:cNvPr>
              <p:cNvCxnSpPr>
                <a:cxnSpLocks/>
                <a:stCxn id="16" idx="4"/>
                <a:endCxn id="23" idx="3"/>
              </p:cNvCxnSpPr>
              <p:nvPr/>
            </p:nvCxnSpPr>
            <p:spPr>
              <a:xfrm flipV="1">
                <a:off x="2624137" y="1759586"/>
                <a:ext cx="1010700" cy="14293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ector recto 24">
                <a:extLst>
                  <a:ext uri="{FF2B5EF4-FFF2-40B4-BE49-F238E27FC236}">
                    <a16:creationId xmlns:a16="http://schemas.microsoft.com/office/drawing/2014/main" id="{8A244509-5E01-AEA6-FB17-458BEDB7C678}"/>
                  </a:ext>
                </a:extLst>
              </p:cNvPr>
              <p:cNvCxnSpPr>
                <a:cxnSpLocks/>
                <a:stCxn id="16" idx="7"/>
                <a:endCxn id="23" idx="0"/>
              </p:cNvCxnSpPr>
              <p:nvPr/>
            </p:nvCxnSpPr>
            <p:spPr>
              <a:xfrm>
                <a:off x="3130129" y="1031702"/>
                <a:ext cx="699304" cy="31634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27E2C984-6150-9A1F-66FD-3599C49FB3E0}"/>
                </a:ext>
              </a:extLst>
            </p:cNvPr>
            <p:cNvSpPr txBox="1"/>
            <p:nvPr/>
          </p:nvSpPr>
          <p:spPr>
            <a:xfrm>
              <a:off x="6821733" y="4016230"/>
              <a:ext cx="2127958" cy="40011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-ES" sz="2000" i="0" u="none" strike="noStrike" kern="1200" baseline="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Optical</a:t>
              </a:r>
              <a:r>
                <a:rPr lang="es-ES" sz="20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 </a:t>
              </a:r>
              <a:r>
                <a:rPr lang="es-ES" sz="2000" i="0" u="none" strike="noStrike" kern="1200" baseline="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fiber</a:t>
              </a:r>
              <a:endParaRPr lang="es-ES" sz="2000" i="0" u="none" strike="noStrike" kern="1200" baseline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Calibri"/>
              </a:endParaRPr>
            </a:p>
          </p:txBody>
        </p:sp>
      </p:grpSp>
      <p:sp>
        <p:nvSpPr>
          <p:cNvPr id="3" name="Rectángulo 2">
            <a:extLst>
              <a:ext uri="{FF2B5EF4-FFF2-40B4-BE49-F238E27FC236}">
                <a16:creationId xmlns:a16="http://schemas.microsoft.com/office/drawing/2014/main" id="{753EFAC3-4ED2-EC6A-99BE-CEE264DEE3A2}"/>
              </a:ext>
            </a:extLst>
          </p:cNvPr>
          <p:cNvSpPr/>
          <p:nvPr/>
        </p:nvSpPr>
        <p:spPr>
          <a:xfrm>
            <a:off x="1949824" y="1904799"/>
            <a:ext cx="3532567" cy="2040432"/>
          </a:xfrm>
          <a:prstGeom prst="rect">
            <a:avLst/>
          </a:prstGeom>
          <a:solidFill>
            <a:srgbClr val="FF0000">
              <a:alpha val="2754"/>
            </a:srgbClr>
          </a:solidFill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BC44DAC-62F7-3F23-CD1E-5E214037A42A}"/>
              </a:ext>
            </a:extLst>
          </p:cNvPr>
          <p:cNvSpPr txBox="1"/>
          <p:nvPr/>
        </p:nvSpPr>
        <p:spPr>
          <a:xfrm>
            <a:off x="6180112" y="1909352"/>
            <a:ext cx="3982907" cy="10156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3 x 3 x 3 mm</a:t>
            </a:r>
            <a:r>
              <a:rPr lang="en-US" sz="2000" b="1" baseline="30000" dirty="0"/>
              <a:t>3</a:t>
            </a:r>
            <a:r>
              <a:rPr lang="en-US" sz="2000" b="1" dirty="0"/>
              <a:t> fast plastic scintillator</a:t>
            </a:r>
          </a:p>
          <a:p>
            <a:r>
              <a:rPr lang="en-US" sz="2000" dirty="0"/>
              <a:t>Eljen Technology EJ-232Q quenched with 0.5% benzophenone</a:t>
            </a:r>
          </a:p>
        </p:txBody>
      </p:sp>
      <p:pic>
        <p:nvPicPr>
          <p:cNvPr id="7" name="Imagen 6" descr="Imagen que contiene hombre, aire, parado&#10;&#10;Descripción generada automáticamente">
            <a:extLst>
              <a:ext uri="{FF2B5EF4-FFF2-40B4-BE49-F238E27FC236}">
                <a16:creationId xmlns:a16="http://schemas.microsoft.com/office/drawing/2014/main" id="{34A85C0D-52C4-93D6-798B-9F23C47030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0654" y="3041612"/>
            <a:ext cx="4035117" cy="304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780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Detector </a:t>
            </a:r>
            <a:r>
              <a:rPr lang="es-ES" dirty="0" err="1"/>
              <a:t>system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11</a:t>
            </a:fld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EE2F451-BD4A-49C6-497D-643188F99A63}"/>
              </a:ext>
            </a:extLst>
          </p:cNvPr>
          <p:cNvSpPr txBox="1"/>
          <p:nvPr/>
        </p:nvSpPr>
        <p:spPr>
          <a:xfrm>
            <a:off x="1116106" y="1067229"/>
            <a:ext cx="9776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Detector proposed: Plastic scintillator coupled to a </a:t>
            </a:r>
            <a:r>
              <a:rPr lang="en-US" sz="2400" b="1" dirty="0" err="1"/>
              <a:t>SiPM</a:t>
            </a:r>
            <a:r>
              <a:rPr lang="en-US" sz="2400" b="1" dirty="0"/>
              <a:t> via an optical fiber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16F20E9-8571-EBCE-308E-BD95A1FD2F4B}"/>
              </a:ext>
            </a:extLst>
          </p:cNvPr>
          <p:cNvGrpSpPr/>
          <p:nvPr/>
        </p:nvGrpSpPr>
        <p:grpSpPr>
          <a:xfrm>
            <a:off x="339167" y="1910034"/>
            <a:ext cx="5402562" cy="4065177"/>
            <a:chOff x="3547129" y="1910034"/>
            <a:chExt cx="5402562" cy="4065177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B5FD9C1-A8F7-EB37-DC6A-904167C7EC5C}"/>
                </a:ext>
              </a:extLst>
            </p:cNvPr>
            <p:cNvGrpSpPr/>
            <p:nvPr/>
          </p:nvGrpSpPr>
          <p:grpSpPr>
            <a:xfrm>
              <a:off x="3547129" y="1910034"/>
              <a:ext cx="5097741" cy="4065177"/>
              <a:chOff x="342249" y="722485"/>
              <a:chExt cx="4262195" cy="3777117"/>
            </a:xfrm>
          </p:grpSpPr>
          <p:pic>
            <p:nvPicPr>
              <p:cNvPr id="15" name="Imagen 14" descr="Un dibujo de una persona&#10;&#10;Descripción generada automáticamente con confianza baja">
                <a:extLst>
                  <a:ext uri="{FF2B5EF4-FFF2-40B4-BE49-F238E27FC236}">
                    <a16:creationId xmlns:a16="http://schemas.microsoft.com/office/drawing/2014/main" id="{DBBF24FC-B39A-8EBE-CB6D-B5F60452A1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4766" y="722485"/>
                <a:ext cx="4209678" cy="3157253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16" name="Imagen 15" descr="Imagen que contiene persona, interior, hombre, tabla&#10;&#10;Descripción generada automáticamente">
                <a:extLst>
                  <a:ext uri="{FF2B5EF4-FFF2-40B4-BE49-F238E27FC236}">
                    <a16:creationId xmlns:a16="http://schemas.microsoft.com/office/drawing/2014/main" id="{8657B9A6-E457-B210-9FE6-3A321C9323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1467" r="9547" b="36015"/>
              <a:stretch>
                <a:fillRect/>
              </a:stretch>
            </p:blipFill>
            <p:spPr>
              <a:xfrm>
                <a:off x="1908555" y="904365"/>
                <a:ext cx="1431163" cy="869514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pic>
            <p:nvPicPr>
              <p:cNvPr id="17" name="Imagen 7" descr="Imagen que contiene circuito&#10;&#10;Descripción generada automáticamente">
                <a:extLst>
                  <a:ext uri="{FF2B5EF4-FFF2-40B4-BE49-F238E27FC236}">
                    <a16:creationId xmlns:a16="http://schemas.microsoft.com/office/drawing/2014/main" id="{B74256EA-CD14-45E1-CD41-678531F11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1111" t="17111" b="9340"/>
              <a:stretch>
                <a:fillRect/>
              </a:stretch>
            </p:blipFill>
            <p:spPr>
              <a:xfrm>
                <a:off x="696838" y="3080415"/>
                <a:ext cx="2286927" cy="1419187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sp>
            <p:nvSpPr>
              <p:cNvPr id="18" name="CuadroTexto 18">
                <a:extLst>
                  <a:ext uri="{FF2B5EF4-FFF2-40B4-BE49-F238E27FC236}">
                    <a16:creationId xmlns:a16="http://schemas.microsoft.com/office/drawing/2014/main" id="{E2D06FC9-E720-385B-CEAD-7CCD0B99430E}"/>
                  </a:ext>
                </a:extLst>
              </p:cNvPr>
              <p:cNvSpPr txBox="1"/>
              <p:nvPr/>
            </p:nvSpPr>
            <p:spPr>
              <a:xfrm>
                <a:off x="829255" y="3607640"/>
                <a:ext cx="949641" cy="428951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400" i="0" u="none" strike="noStrike" kern="1200" baseline="0" dirty="0" err="1">
                    <a:ln w="0"/>
                    <a:solidFill>
                      <a:srgbClr val="FF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SiPM</a:t>
                </a:r>
                <a:endParaRPr lang="es-ES" sz="2400" i="0" u="none" strike="noStrike" kern="1200" baseline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3B66829-62AD-B80F-B604-AF39C97B4B12}"/>
                  </a:ext>
                </a:extLst>
              </p:cNvPr>
              <p:cNvSpPr txBox="1"/>
              <p:nvPr/>
            </p:nvSpPr>
            <p:spPr>
              <a:xfrm>
                <a:off x="2499605" y="1901216"/>
                <a:ext cx="2000059" cy="37175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0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Plastic</a:t>
                </a:r>
                <a:r>
                  <a:rPr lang="es-ES" sz="2000" i="0" u="none" strike="noStrike" kern="1200" baseline="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 </a:t>
                </a:r>
                <a:r>
                  <a:rPr lang="es-ES" sz="20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scintillator</a:t>
                </a:r>
                <a:endParaRPr lang="es-ES" sz="20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20" name="Elipse 19">
                <a:extLst>
                  <a:ext uri="{FF2B5EF4-FFF2-40B4-BE49-F238E27FC236}">
                    <a16:creationId xmlns:a16="http://schemas.microsoft.com/office/drawing/2014/main" id="{1C493841-EB49-DB19-320F-9647B82F2293}"/>
                  </a:ext>
                </a:extLst>
              </p:cNvPr>
              <p:cNvSpPr/>
              <p:nvPr/>
            </p:nvSpPr>
            <p:spPr>
              <a:xfrm>
                <a:off x="342249" y="1575710"/>
                <a:ext cx="935034" cy="80702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1" name="Conector recto 20">
                <a:extLst>
                  <a:ext uri="{FF2B5EF4-FFF2-40B4-BE49-F238E27FC236}">
                    <a16:creationId xmlns:a16="http://schemas.microsoft.com/office/drawing/2014/main" id="{006AC48D-2793-B592-F7CB-1687245855E7}"/>
                  </a:ext>
                </a:extLst>
              </p:cNvPr>
              <p:cNvCxnSpPr>
                <a:stCxn id="20" idx="3"/>
                <a:endCxn id="17" idx="2"/>
              </p:cNvCxnSpPr>
              <p:nvPr/>
            </p:nvCxnSpPr>
            <p:spPr>
              <a:xfrm>
                <a:off x="479182" y="2264547"/>
                <a:ext cx="217656" cy="152546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C6518FF8-C996-9A7B-9A89-D4C92B7BD2E5}"/>
                  </a:ext>
                </a:extLst>
              </p:cNvPr>
              <p:cNvCxnSpPr>
                <a:cxnSpLocks/>
                <a:endCxn id="17" idx="7"/>
              </p:cNvCxnSpPr>
              <p:nvPr/>
            </p:nvCxnSpPr>
            <p:spPr>
              <a:xfrm>
                <a:off x="1295118" y="1964949"/>
                <a:ext cx="1353734" cy="132330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Elipse 22">
                <a:extLst>
                  <a:ext uri="{FF2B5EF4-FFF2-40B4-BE49-F238E27FC236}">
                    <a16:creationId xmlns:a16="http://schemas.microsoft.com/office/drawing/2014/main" id="{E516B3C6-DAA9-B1BC-66EE-EDD8B51ED209}"/>
                  </a:ext>
                </a:extLst>
              </p:cNvPr>
              <p:cNvSpPr/>
              <p:nvPr/>
            </p:nvSpPr>
            <p:spPr>
              <a:xfrm>
                <a:off x="3554233" y="1348050"/>
                <a:ext cx="550399" cy="48214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4" name="Conector recto 23">
                <a:extLst>
                  <a:ext uri="{FF2B5EF4-FFF2-40B4-BE49-F238E27FC236}">
                    <a16:creationId xmlns:a16="http://schemas.microsoft.com/office/drawing/2014/main" id="{A565EDB9-E0FD-24D3-3D03-307DF40B58BC}"/>
                  </a:ext>
                </a:extLst>
              </p:cNvPr>
              <p:cNvCxnSpPr>
                <a:cxnSpLocks/>
                <a:stCxn id="16" idx="4"/>
                <a:endCxn id="23" idx="3"/>
              </p:cNvCxnSpPr>
              <p:nvPr/>
            </p:nvCxnSpPr>
            <p:spPr>
              <a:xfrm flipV="1">
                <a:off x="2624137" y="1759586"/>
                <a:ext cx="1010700" cy="14293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ector recto 24">
                <a:extLst>
                  <a:ext uri="{FF2B5EF4-FFF2-40B4-BE49-F238E27FC236}">
                    <a16:creationId xmlns:a16="http://schemas.microsoft.com/office/drawing/2014/main" id="{8A244509-5E01-AEA6-FB17-458BEDB7C678}"/>
                  </a:ext>
                </a:extLst>
              </p:cNvPr>
              <p:cNvCxnSpPr>
                <a:cxnSpLocks/>
                <a:stCxn id="16" idx="7"/>
                <a:endCxn id="23" idx="0"/>
              </p:cNvCxnSpPr>
              <p:nvPr/>
            </p:nvCxnSpPr>
            <p:spPr>
              <a:xfrm>
                <a:off x="3130129" y="1031702"/>
                <a:ext cx="699304" cy="31634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27E2C984-6150-9A1F-66FD-3599C49FB3E0}"/>
                </a:ext>
              </a:extLst>
            </p:cNvPr>
            <p:cNvSpPr txBox="1"/>
            <p:nvPr/>
          </p:nvSpPr>
          <p:spPr>
            <a:xfrm>
              <a:off x="6821733" y="4016230"/>
              <a:ext cx="2127958" cy="40011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-ES" sz="2000" i="0" u="none" strike="noStrike" kern="1200" baseline="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Optical</a:t>
              </a:r>
              <a:r>
                <a:rPr lang="es-ES" sz="20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 </a:t>
              </a:r>
              <a:r>
                <a:rPr lang="es-ES" sz="2000" i="0" u="none" strike="noStrike" kern="1200" baseline="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fiber</a:t>
              </a:r>
              <a:endParaRPr lang="es-ES" sz="2000" i="0" u="none" strike="noStrike" kern="1200" baseline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Calibri"/>
              </a:endParaRPr>
            </a:p>
          </p:txBody>
        </p:sp>
      </p:grpSp>
      <p:sp>
        <p:nvSpPr>
          <p:cNvPr id="3" name="Rectángulo 2">
            <a:extLst>
              <a:ext uri="{FF2B5EF4-FFF2-40B4-BE49-F238E27FC236}">
                <a16:creationId xmlns:a16="http://schemas.microsoft.com/office/drawing/2014/main" id="{753EFAC3-4ED2-EC6A-99BE-CEE264DEE3A2}"/>
              </a:ext>
            </a:extLst>
          </p:cNvPr>
          <p:cNvSpPr/>
          <p:nvPr/>
        </p:nvSpPr>
        <p:spPr>
          <a:xfrm>
            <a:off x="339167" y="4050427"/>
            <a:ext cx="3532567" cy="2040432"/>
          </a:xfrm>
          <a:prstGeom prst="rect">
            <a:avLst/>
          </a:prstGeom>
          <a:solidFill>
            <a:srgbClr val="FF0000">
              <a:alpha val="2754"/>
            </a:srgbClr>
          </a:solidFill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BC44DAC-62F7-3F23-CD1E-5E214037A42A}"/>
              </a:ext>
            </a:extLst>
          </p:cNvPr>
          <p:cNvSpPr txBox="1"/>
          <p:nvPr/>
        </p:nvSpPr>
        <p:spPr>
          <a:xfrm>
            <a:off x="6292770" y="1977603"/>
            <a:ext cx="4827948" cy="16312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3 x 3 mm</a:t>
            </a:r>
            <a:r>
              <a:rPr lang="en-US" sz="2000" b="1" baseline="30000" dirty="0"/>
              <a:t>2</a:t>
            </a:r>
            <a:r>
              <a:rPr lang="en-US" sz="2000" b="1" dirty="0"/>
              <a:t> </a:t>
            </a:r>
            <a:r>
              <a:rPr lang="en-US" sz="2000" b="1" dirty="0" err="1"/>
              <a:t>SiPM</a:t>
            </a:r>
            <a:endParaRPr lang="en-US" sz="2000" b="1" dirty="0"/>
          </a:p>
          <a:p>
            <a:r>
              <a:rPr lang="en-US" sz="2000" dirty="0"/>
              <a:t>MicroFJ-SMA-30035, </a:t>
            </a:r>
            <a:r>
              <a:rPr lang="en-US" sz="2000" dirty="0" err="1"/>
              <a:t>Onsemi</a:t>
            </a:r>
            <a:r>
              <a:rPr lang="en-US" sz="2000" dirty="0"/>
              <a:t> (former </a:t>
            </a:r>
            <a:r>
              <a:rPr lang="en-US" sz="2000" dirty="0" err="1"/>
              <a:t>sensL</a:t>
            </a:r>
            <a:r>
              <a:rPr lang="en-US" sz="2000" dirty="0"/>
              <a:t>)</a:t>
            </a:r>
          </a:p>
          <a:p>
            <a:r>
              <a:rPr lang="en-US" sz="2000" dirty="0"/>
              <a:t>Biased at 28 V (Tenma 72-2550)</a:t>
            </a:r>
          </a:p>
          <a:p>
            <a:r>
              <a:rPr lang="en-US" sz="2000" dirty="0"/>
              <a:t>Mounted on a PCB board (MicroFJ-SMA-30035-GEVB, </a:t>
            </a:r>
            <a:r>
              <a:rPr lang="en-US" sz="2000" dirty="0" err="1"/>
              <a:t>Onsemi</a:t>
            </a:r>
            <a:r>
              <a:rPr lang="en-US" sz="2000" dirty="0"/>
              <a:t>)</a:t>
            </a:r>
          </a:p>
        </p:txBody>
      </p:sp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12B37DC7-82E2-3601-8298-B0F0FA57C3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8868" y="3759555"/>
            <a:ext cx="2270206" cy="262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181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Detector </a:t>
            </a:r>
            <a:r>
              <a:rPr lang="es-ES" dirty="0" err="1"/>
              <a:t>system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12</a:t>
            </a:fld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EE2F451-BD4A-49C6-497D-643188F99A63}"/>
              </a:ext>
            </a:extLst>
          </p:cNvPr>
          <p:cNvSpPr txBox="1"/>
          <p:nvPr/>
        </p:nvSpPr>
        <p:spPr>
          <a:xfrm>
            <a:off x="1116106" y="1067229"/>
            <a:ext cx="9776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Detector proposed: Plastic scintillator coupled to a </a:t>
            </a:r>
            <a:r>
              <a:rPr lang="en-US" sz="2400" b="1" dirty="0" err="1"/>
              <a:t>SiPM</a:t>
            </a:r>
            <a:r>
              <a:rPr lang="en-US" sz="2400" b="1" dirty="0"/>
              <a:t> via an optical fiber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16F20E9-8571-EBCE-308E-BD95A1FD2F4B}"/>
              </a:ext>
            </a:extLst>
          </p:cNvPr>
          <p:cNvGrpSpPr/>
          <p:nvPr/>
        </p:nvGrpSpPr>
        <p:grpSpPr>
          <a:xfrm>
            <a:off x="339167" y="1910034"/>
            <a:ext cx="5097741" cy="4065177"/>
            <a:chOff x="3547129" y="1910034"/>
            <a:chExt cx="5097741" cy="4065177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B5FD9C1-A8F7-EB37-DC6A-904167C7EC5C}"/>
                </a:ext>
              </a:extLst>
            </p:cNvPr>
            <p:cNvGrpSpPr/>
            <p:nvPr/>
          </p:nvGrpSpPr>
          <p:grpSpPr>
            <a:xfrm>
              <a:off x="3547129" y="1910034"/>
              <a:ext cx="5097741" cy="4065177"/>
              <a:chOff x="342249" y="722485"/>
              <a:chExt cx="4262195" cy="3777117"/>
            </a:xfrm>
          </p:grpSpPr>
          <p:pic>
            <p:nvPicPr>
              <p:cNvPr id="15" name="Imagen 14" descr="Un dibujo de una persona&#10;&#10;Descripción generada automáticamente con confianza baja">
                <a:extLst>
                  <a:ext uri="{FF2B5EF4-FFF2-40B4-BE49-F238E27FC236}">
                    <a16:creationId xmlns:a16="http://schemas.microsoft.com/office/drawing/2014/main" id="{DBBF24FC-B39A-8EBE-CB6D-B5F60452A1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4766" y="722485"/>
                <a:ext cx="4209678" cy="3157253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16" name="Imagen 15" descr="Imagen que contiene persona, interior, hombre, tabla&#10;&#10;Descripción generada automáticamente">
                <a:extLst>
                  <a:ext uri="{FF2B5EF4-FFF2-40B4-BE49-F238E27FC236}">
                    <a16:creationId xmlns:a16="http://schemas.microsoft.com/office/drawing/2014/main" id="{8657B9A6-E457-B210-9FE6-3A321C9323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1467" r="9547" b="36015"/>
              <a:stretch>
                <a:fillRect/>
              </a:stretch>
            </p:blipFill>
            <p:spPr>
              <a:xfrm>
                <a:off x="1908555" y="904365"/>
                <a:ext cx="1431163" cy="869514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pic>
            <p:nvPicPr>
              <p:cNvPr id="17" name="Imagen 7" descr="Imagen que contiene circuito&#10;&#10;Descripción generada automáticamente">
                <a:extLst>
                  <a:ext uri="{FF2B5EF4-FFF2-40B4-BE49-F238E27FC236}">
                    <a16:creationId xmlns:a16="http://schemas.microsoft.com/office/drawing/2014/main" id="{B74256EA-CD14-45E1-CD41-678531F11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1111" t="17111" b="9340"/>
              <a:stretch>
                <a:fillRect/>
              </a:stretch>
            </p:blipFill>
            <p:spPr>
              <a:xfrm>
                <a:off x="696838" y="3080415"/>
                <a:ext cx="2286927" cy="1419187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sp>
            <p:nvSpPr>
              <p:cNvPr id="18" name="CuadroTexto 18">
                <a:extLst>
                  <a:ext uri="{FF2B5EF4-FFF2-40B4-BE49-F238E27FC236}">
                    <a16:creationId xmlns:a16="http://schemas.microsoft.com/office/drawing/2014/main" id="{E2D06FC9-E720-385B-CEAD-7CCD0B99430E}"/>
                  </a:ext>
                </a:extLst>
              </p:cNvPr>
              <p:cNvSpPr txBox="1"/>
              <p:nvPr/>
            </p:nvSpPr>
            <p:spPr>
              <a:xfrm>
                <a:off x="829255" y="3607640"/>
                <a:ext cx="949641" cy="46166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4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SiPM</a:t>
                </a:r>
                <a:endParaRPr lang="es-ES" sz="24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3B66829-62AD-B80F-B604-AF39C97B4B12}"/>
                  </a:ext>
                </a:extLst>
              </p:cNvPr>
              <p:cNvSpPr txBox="1"/>
              <p:nvPr/>
            </p:nvSpPr>
            <p:spPr>
              <a:xfrm>
                <a:off x="2499605" y="1901216"/>
                <a:ext cx="2000059" cy="37175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0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Plastic</a:t>
                </a:r>
                <a:r>
                  <a:rPr lang="es-ES" sz="2000" i="0" u="none" strike="noStrike" kern="1200" baseline="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 </a:t>
                </a:r>
                <a:r>
                  <a:rPr lang="es-ES" sz="20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scintillator</a:t>
                </a:r>
                <a:endParaRPr lang="es-ES" sz="20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20" name="Elipse 19">
                <a:extLst>
                  <a:ext uri="{FF2B5EF4-FFF2-40B4-BE49-F238E27FC236}">
                    <a16:creationId xmlns:a16="http://schemas.microsoft.com/office/drawing/2014/main" id="{1C493841-EB49-DB19-320F-9647B82F2293}"/>
                  </a:ext>
                </a:extLst>
              </p:cNvPr>
              <p:cNvSpPr/>
              <p:nvPr/>
            </p:nvSpPr>
            <p:spPr>
              <a:xfrm>
                <a:off x="342249" y="1575710"/>
                <a:ext cx="935034" cy="80702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1" name="Conector recto 20">
                <a:extLst>
                  <a:ext uri="{FF2B5EF4-FFF2-40B4-BE49-F238E27FC236}">
                    <a16:creationId xmlns:a16="http://schemas.microsoft.com/office/drawing/2014/main" id="{006AC48D-2793-B592-F7CB-1687245855E7}"/>
                  </a:ext>
                </a:extLst>
              </p:cNvPr>
              <p:cNvCxnSpPr>
                <a:stCxn id="20" idx="3"/>
                <a:endCxn id="17" idx="2"/>
              </p:cNvCxnSpPr>
              <p:nvPr/>
            </p:nvCxnSpPr>
            <p:spPr>
              <a:xfrm>
                <a:off x="479182" y="2264547"/>
                <a:ext cx="217656" cy="152546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C6518FF8-C996-9A7B-9A89-D4C92B7BD2E5}"/>
                  </a:ext>
                </a:extLst>
              </p:cNvPr>
              <p:cNvCxnSpPr>
                <a:cxnSpLocks/>
                <a:endCxn id="17" idx="7"/>
              </p:cNvCxnSpPr>
              <p:nvPr/>
            </p:nvCxnSpPr>
            <p:spPr>
              <a:xfrm>
                <a:off x="1295118" y="1964949"/>
                <a:ext cx="1353734" cy="132330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Elipse 22">
                <a:extLst>
                  <a:ext uri="{FF2B5EF4-FFF2-40B4-BE49-F238E27FC236}">
                    <a16:creationId xmlns:a16="http://schemas.microsoft.com/office/drawing/2014/main" id="{E516B3C6-DAA9-B1BC-66EE-EDD8B51ED209}"/>
                  </a:ext>
                </a:extLst>
              </p:cNvPr>
              <p:cNvSpPr/>
              <p:nvPr/>
            </p:nvSpPr>
            <p:spPr>
              <a:xfrm>
                <a:off x="3554233" y="1348050"/>
                <a:ext cx="550399" cy="48214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4" name="Conector recto 23">
                <a:extLst>
                  <a:ext uri="{FF2B5EF4-FFF2-40B4-BE49-F238E27FC236}">
                    <a16:creationId xmlns:a16="http://schemas.microsoft.com/office/drawing/2014/main" id="{A565EDB9-E0FD-24D3-3D03-307DF40B58BC}"/>
                  </a:ext>
                </a:extLst>
              </p:cNvPr>
              <p:cNvCxnSpPr>
                <a:cxnSpLocks/>
                <a:stCxn id="16" idx="4"/>
                <a:endCxn id="23" idx="3"/>
              </p:cNvCxnSpPr>
              <p:nvPr/>
            </p:nvCxnSpPr>
            <p:spPr>
              <a:xfrm flipV="1">
                <a:off x="2624137" y="1759586"/>
                <a:ext cx="1010700" cy="14293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ector recto 24">
                <a:extLst>
                  <a:ext uri="{FF2B5EF4-FFF2-40B4-BE49-F238E27FC236}">
                    <a16:creationId xmlns:a16="http://schemas.microsoft.com/office/drawing/2014/main" id="{8A244509-5E01-AEA6-FB17-458BEDB7C678}"/>
                  </a:ext>
                </a:extLst>
              </p:cNvPr>
              <p:cNvCxnSpPr>
                <a:cxnSpLocks/>
                <a:stCxn id="16" idx="7"/>
                <a:endCxn id="23" idx="0"/>
              </p:cNvCxnSpPr>
              <p:nvPr/>
            </p:nvCxnSpPr>
            <p:spPr>
              <a:xfrm>
                <a:off x="3130129" y="1031702"/>
                <a:ext cx="699304" cy="31634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27E2C984-6150-9A1F-66FD-3599C49FB3E0}"/>
                </a:ext>
              </a:extLst>
            </p:cNvPr>
            <p:cNvSpPr txBox="1"/>
            <p:nvPr/>
          </p:nvSpPr>
          <p:spPr>
            <a:xfrm>
              <a:off x="6515694" y="3841513"/>
              <a:ext cx="2127958" cy="46166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-ES" sz="2400" i="0" u="none" strike="noStrike" kern="1200" baseline="0" dirty="0" err="1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Optical</a:t>
              </a:r>
              <a:r>
                <a:rPr lang="es-ES" sz="2400" i="0" u="none" strike="noStrike" kern="1200" baseline="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 </a:t>
              </a:r>
              <a:r>
                <a:rPr lang="es-ES" sz="2400" i="0" u="none" strike="noStrike" kern="1200" baseline="0" dirty="0" err="1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fiber</a:t>
              </a:r>
              <a:endParaRPr lang="es-ES" sz="2400" i="0" u="none" strike="noStrike" kern="1200" baseline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Calibri"/>
              </a:endParaRPr>
            </a:p>
          </p:txBody>
        </p:sp>
      </p:grpSp>
      <p:sp>
        <p:nvSpPr>
          <p:cNvPr id="3" name="Rectángulo 2">
            <a:extLst>
              <a:ext uri="{FF2B5EF4-FFF2-40B4-BE49-F238E27FC236}">
                <a16:creationId xmlns:a16="http://schemas.microsoft.com/office/drawing/2014/main" id="{753EFAC3-4ED2-EC6A-99BE-CEE264DEE3A2}"/>
              </a:ext>
            </a:extLst>
          </p:cNvPr>
          <p:cNvSpPr/>
          <p:nvPr/>
        </p:nvSpPr>
        <p:spPr>
          <a:xfrm>
            <a:off x="3096441" y="3545053"/>
            <a:ext cx="2534023" cy="1126423"/>
          </a:xfrm>
          <a:prstGeom prst="rect">
            <a:avLst/>
          </a:prstGeom>
          <a:solidFill>
            <a:srgbClr val="FF0000">
              <a:alpha val="2754"/>
            </a:srgbClr>
          </a:solidFill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BC44DAC-62F7-3F23-CD1E-5E214037A42A}"/>
              </a:ext>
            </a:extLst>
          </p:cNvPr>
          <p:cNvSpPr txBox="1"/>
          <p:nvPr/>
        </p:nvSpPr>
        <p:spPr>
          <a:xfrm>
            <a:off x="6235427" y="3272508"/>
            <a:ext cx="5034929" cy="193899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Optical fiber</a:t>
            </a:r>
          </a:p>
          <a:p>
            <a:r>
              <a:rPr lang="en-US" sz="2000" dirty="0"/>
              <a:t>Assembly of 10 optical fibers.</a:t>
            </a:r>
          </a:p>
          <a:p>
            <a:r>
              <a:rPr lang="en-US" sz="2000" dirty="0"/>
              <a:t>Diameter 0.8 mm each</a:t>
            </a:r>
          </a:p>
          <a:p>
            <a:r>
              <a:rPr lang="en-US" sz="2000" dirty="0"/>
              <a:t>Length: 63 cm</a:t>
            </a:r>
          </a:p>
          <a:p>
            <a:r>
              <a:rPr lang="en-US" sz="2000" dirty="0"/>
              <a:t>Norland Optical Adhesive 61 applied between the optical fibers, </a:t>
            </a:r>
            <a:r>
              <a:rPr lang="en-US" sz="2000" dirty="0" err="1"/>
              <a:t>SiPM</a:t>
            </a:r>
            <a:r>
              <a:rPr lang="en-US" sz="2000" dirty="0"/>
              <a:t> and plastic.</a:t>
            </a:r>
          </a:p>
        </p:txBody>
      </p:sp>
    </p:spTree>
    <p:extLst>
      <p:ext uri="{BB962C8B-B14F-4D97-AF65-F5344CB8AC3E}">
        <p14:creationId xmlns:p14="http://schemas.microsoft.com/office/powerpoint/2010/main" val="1054483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Detector </a:t>
            </a:r>
            <a:r>
              <a:rPr lang="es-ES" dirty="0" err="1"/>
              <a:t>system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13</a:t>
            </a:fld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EE2F451-BD4A-49C6-497D-643188F99A63}"/>
              </a:ext>
            </a:extLst>
          </p:cNvPr>
          <p:cNvSpPr txBox="1"/>
          <p:nvPr/>
        </p:nvSpPr>
        <p:spPr>
          <a:xfrm>
            <a:off x="1116106" y="1067229"/>
            <a:ext cx="9776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Detector proposed: Plastic scintillator coupled to a </a:t>
            </a:r>
            <a:r>
              <a:rPr lang="en-US" sz="2400" b="1" dirty="0" err="1"/>
              <a:t>SiPM</a:t>
            </a:r>
            <a:r>
              <a:rPr lang="en-US" sz="2400" b="1" dirty="0"/>
              <a:t> via an optical fiber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16F20E9-8571-EBCE-308E-BD95A1FD2F4B}"/>
              </a:ext>
            </a:extLst>
          </p:cNvPr>
          <p:cNvGrpSpPr/>
          <p:nvPr/>
        </p:nvGrpSpPr>
        <p:grpSpPr>
          <a:xfrm>
            <a:off x="339167" y="1910034"/>
            <a:ext cx="5097741" cy="4065177"/>
            <a:chOff x="3547129" y="1910034"/>
            <a:chExt cx="5097741" cy="4065177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B5FD9C1-A8F7-EB37-DC6A-904167C7EC5C}"/>
                </a:ext>
              </a:extLst>
            </p:cNvPr>
            <p:cNvGrpSpPr/>
            <p:nvPr/>
          </p:nvGrpSpPr>
          <p:grpSpPr>
            <a:xfrm>
              <a:off x="3547129" y="1910034"/>
              <a:ext cx="5097741" cy="4065177"/>
              <a:chOff x="342249" y="722485"/>
              <a:chExt cx="4262195" cy="3777117"/>
            </a:xfrm>
          </p:grpSpPr>
          <p:pic>
            <p:nvPicPr>
              <p:cNvPr id="15" name="Imagen 14" descr="Un dibujo de una persona&#10;&#10;Descripción generada automáticamente con confianza baja">
                <a:extLst>
                  <a:ext uri="{FF2B5EF4-FFF2-40B4-BE49-F238E27FC236}">
                    <a16:creationId xmlns:a16="http://schemas.microsoft.com/office/drawing/2014/main" id="{DBBF24FC-B39A-8EBE-CB6D-B5F60452A1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4766" y="722485"/>
                <a:ext cx="4209678" cy="3157253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16" name="Imagen 15" descr="Imagen que contiene persona, interior, hombre, tabla&#10;&#10;Descripción generada automáticamente">
                <a:extLst>
                  <a:ext uri="{FF2B5EF4-FFF2-40B4-BE49-F238E27FC236}">
                    <a16:creationId xmlns:a16="http://schemas.microsoft.com/office/drawing/2014/main" id="{8657B9A6-E457-B210-9FE6-3A321C9323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1467" r="9547" b="36015"/>
              <a:stretch>
                <a:fillRect/>
              </a:stretch>
            </p:blipFill>
            <p:spPr>
              <a:xfrm>
                <a:off x="1908555" y="904365"/>
                <a:ext cx="1431163" cy="869514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pic>
            <p:nvPicPr>
              <p:cNvPr id="17" name="Imagen 7" descr="Imagen que contiene circuito&#10;&#10;Descripción generada automáticamente">
                <a:extLst>
                  <a:ext uri="{FF2B5EF4-FFF2-40B4-BE49-F238E27FC236}">
                    <a16:creationId xmlns:a16="http://schemas.microsoft.com/office/drawing/2014/main" id="{B74256EA-CD14-45E1-CD41-678531F11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1111" t="17111" b="9340"/>
              <a:stretch>
                <a:fillRect/>
              </a:stretch>
            </p:blipFill>
            <p:spPr>
              <a:xfrm>
                <a:off x="696838" y="3080415"/>
                <a:ext cx="2286927" cy="1419187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sp>
            <p:nvSpPr>
              <p:cNvPr id="18" name="CuadroTexto 18">
                <a:extLst>
                  <a:ext uri="{FF2B5EF4-FFF2-40B4-BE49-F238E27FC236}">
                    <a16:creationId xmlns:a16="http://schemas.microsoft.com/office/drawing/2014/main" id="{E2D06FC9-E720-385B-CEAD-7CCD0B99430E}"/>
                  </a:ext>
                </a:extLst>
              </p:cNvPr>
              <p:cNvSpPr txBox="1"/>
              <p:nvPr/>
            </p:nvSpPr>
            <p:spPr>
              <a:xfrm>
                <a:off x="829255" y="3607640"/>
                <a:ext cx="949641" cy="46166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4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SiPM</a:t>
                </a:r>
                <a:endParaRPr lang="es-ES" sz="24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3B66829-62AD-B80F-B604-AF39C97B4B12}"/>
                  </a:ext>
                </a:extLst>
              </p:cNvPr>
              <p:cNvSpPr txBox="1"/>
              <p:nvPr/>
            </p:nvSpPr>
            <p:spPr>
              <a:xfrm>
                <a:off x="2499605" y="1901216"/>
                <a:ext cx="2000059" cy="37175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0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Plastic</a:t>
                </a:r>
                <a:r>
                  <a:rPr lang="es-ES" sz="2000" i="0" u="none" strike="noStrike" kern="1200" baseline="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 </a:t>
                </a:r>
                <a:r>
                  <a:rPr lang="es-ES" sz="20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scintillator</a:t>
                </a:r>
                <a:endParaRPr lang="es-ES" sz="20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20" name="Elipse 19">
                <a:extLst>
                  <a:ext uri="{FF2B5EF4-FFF2-40B4-BE49-F238E27FC236}">
                    <a16:creationId xmlns:a16="http://schemas.microsoft.com/office/drawing/2014/main" id="{1C493841-EB49-DB19-320F-9647B82F2293}"/>
                  </a:ext>
                </a:extLst>
              </p:cNvPr>
              <p:cNvSpPr/>
              <p:nvPr/>
            </p:nvSpPr>
            <p:spPr>
              <a:xfrm>
                <a:off x="342249" y="1575710"/>
                <a:ext cx="935034" cy="80702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1" name="Conector recto 20">
                <a:extLst>
                  <a:ext uri="{FF2B5EF4-FFF2-40B4-BE49-F238E27FC236}">
                    <a16:creationId xmlns:a16="http://schemas.microsoft.com/office/drawing/2014/main" id="{006AC48D-2793-B592-F7CB-1687245855E7}"/>
                  </a:ext>
                </a:extLst>
              </p:cNvPr>
              <p:cNvCxnSpPr>
                <a:stCxn id="20" idx="3"/>
                <a:endCxn id="17" idx="2"/>
              </p:cNvCxnSpPr>
              <p:nvPr/>
            </p:nvCxnSpPr>
            <p:spPr>
              <a:xfrm>
                <a:off x="479182" y="2264547"/>
                <a:ext cx="217656" cy="152546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C6518FF8-C996-9A7B-9A89-D4C92B7BD2E5}"/>
                  </a:ext>
                </a:extLst>
              </p:cNvPr>
              <p:cNvCxnSpPr>
                <a:cxnSpLocks/>
                <a:endCxn id="17" idx="7"/>
              </p:cNvCxnSpPr>
              <p:nvPr/>
            </p:nvCxnSpPr>
            <p:spPr>
              <a:xfrm>
                <a:off x="1295118" y="1964949"/>
                <a:ext cx="1353734" cy="132330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Elipse 22">
                <a:extLst>
                  <a:ext uri="{FF2B5EF4-FFF2-40B4-BE49-F238E27FC236}">
                    <a16:creationId xmlns:a16="http://schemas.microsoft.com/office/drawing/2014/main" id="{E516B3C6-DAA9-B1BC-66EE-EDD8B51ED209}"/>
                  </a:ext>
                </a:extLst>
              </p:cNvPr>
              <p:cNvSpPr/>
              <p:nvPr/>
            </p:nvSpPr>
            <p:spPr>
              <a:xfrm>
                <a:off x="3554233" y="1348050"/>
                <a:ext cx="550399" cy="48214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4" name="Conector recto 23">
                <a:extLst>
                  <a:ext uri="{FF2B5EF4-FFF2-40B4-BE49-F238E27FC236}">
                    <a16:creationId xmlns:a16="http://schemas.microsoft.com/office/drawing/2014/main" id="{A565EDB9-E0FD-24D3-3D03-307DF40B58BC}"/>
                  </a:ext>
                </a:extLst>
              </p:cNvPr>
              <p:cNvCxnSpPr>
                <a:cxnSpLocks/>
                <a:stCxn id="16" idx="4"/>
                <a:endCxn id="23" idx="3"/>
              </p:cNvCxnSpPr>
              <p:nvPr/>
            </p:nvCxnSpPr>
            <p:spPr>
              <a:xfrm flipV="1">
                <a:off x="2624137" y="1759586"/>
                <a:ext cx="1010700" cy="14293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ector recto 24">
                <a:extLst>
                  <a:ext uri="{FF2B5EF4-FFF2-40B4-BE49-F238E27FC236}">
                    <a16:creationId xmlns:a16="http://schemas.microsoft.com/office/drawing/2014/main" id="{8A244509-5E01-AEA6-FB17-458BEDB7C678}"/>
                  </a:ext>
                </a:extLst>
              </p:cNvPr>
              <p:cNvCxnSpPr>
                <a:cxnSpLocks/>
                <a:stCxn id="16" idx="7"/>
                <a:endCxn id="23" idx="0"/>
              </p:cNvCxnSpPr>
              <p:nvPr/>
            </p:nvCxnSpPr>
            <p:spPr>
              <a:xfrm>
                <a:off x="3130129" y="1031702"/>
                <a:ext cx="699304" cy="31634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27E2C984-6150-9A1F-66FD-3599C49FB3E0}"/>
                </a:ext>
              </a:extLst>
            </p:cNvPr>
            <p:cNvSpPr txBox="1"/>
            <p:nvPr/>
          </p:nvSpPr>
          <p:spPr>
            <a:xfrm>
              <a:off x="6515694" y="3841513"/>
              <a:ext cx="2127958" cy="36933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-ES" i="0" u="none" strike="noStrike" kern="1200" baseline="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Optical</a:t>
              </a:r>
              <a:r>
                <a:rPr lang="es-ES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 </a:t>
              </a:r>
              <a:r>
                <a:rPr lang="es-ES" i="0" u="none" strike="noStrike" kern="1200" baseline="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fiber</a:t>
              </a:r>
              <a:endParaRPr lang="es-ES" i="0" u="none" strike="noStrike" kern="1200" baseline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Calibri"/>
              </a:endParaRPr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1BC44DAC-62F7-3F23-CD1E-5E214037A42A}"/>
              </a:ext>
            </a:extLst>
          </p:cNvPr>
          <p:cNvSpPr txBox="1"/>
          <p:nvPr/>
        </p:nvSpPr>
        <p:spPr>
          <a:xfrm>
            <a:off x="7600716" y="3959365"/>
            <a:ext cx="3982907" cy="19389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Processing board</a:t>
            </a:r>
          </a:p>
          <a:p>
            <a:r>
              <a:rPr lang="en-US" sz="2000" dirty="0"/>
              <a:t>(</a:t>
            </a:r>
            <a:r>
              <a:rPr lang="en-US" sz="2000" dirty="0" err="1"/>
              <a:t>Picoscope</a:t>
            </a:r>
            <a:r>
              <a:rPr lang="en-US" sz="2000" dirty="0"/>
              <a:t> 6403D)</a:t>
            </a:r>
          </a:p>
          <a:p>
            <a:r>
              <a:rPr lang="en-US" sz="2000" dirty="0"/>
              <a:t>8-bit digital scope</a:t>
            </a:r>
          </a:p>
          <a:p>
            <a:r>
              <a:rPr lang="en-US" sz="2000" dirty="0"/>
              <a:t>Bandwidth 350 MHz</a:t>
            </a:r>
          </a:p>
          <a:p>
            <a:r>
              <a:rPr lang="en-US" sz="2000" dirty="0"/>
              <a:t>Sampling rate 5GS/s</a:t>
            </a:r>
          </a:p>
          <a:p>
            <a:endParaRPr lang="en-US" sz="2000" dirty="0"/>
          </a:p>
        </p:txBody>
      </p:sp>
      <p:pic>
        <p:nvPicPr>
          <p:cNvPr id="17410" name="Picture 2" descr="PicoScope 6403D Osciloscopio USB de 4 canales de 350 MHz con AWG :  Amazon.es: Industria, empresas y ciencia">
            <a:extLst>
              <a:ext uri="{FF2B5EF4-FFF2-40B4-BE49-F238E27FC236}">
                <a16:creationId xmlns:a16="http://schemas.microsoft.com/office/drawing/2014/main" id="{1275ACB0-3ECC-9C12-B244-136883CB8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723" b="89723" l="7933" r="91867">
                        <a14:foregroundMark x1="89467" y1="60949" x2="89467" y2="60949"/>
                        <a14:foregroundMark x1="90733" y1="62372" x2="90733" y2="62372"/>
                        <a14:foregroundMark x1="90733" y1="65375" x2="90733" y2="65375"/>
                        <a14:foregroundMark x1="90267" y1="70277" x2="90267" y2="70277"/>
                        <a14:foregroundMark x1="88667" y1="68775" x2="90267" y2="67826"/>
                        <a14:foregroundMark x1="89867" y1="69249" x2="91933" y2="60395"/>
                        <a14:foregroundMark x1="8733" y1="37866" x2="7933" y2="35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537" y="1659564"/>
            <a:ext cx="2772032" cy="233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echa circular 4">
            <a:extLst>
              <a:ext uri="{FF2B5EF4-FFF2-40B4-BE49-F238E27FC236}">
                <a16:creationId xmlns:a16="http://schemas.microsoft.com/office/drawing/2014/main" id="{24C5F884-6813-0843-E41D-78045F17AACF}"/>
              </a:ext>
            </a:extLst>
          </p:cNvPr>
          <p:cNvSpPr/>
          <p:nvPr/>
        </p:nvSpPr>
        <p:spPr>
          <a:xfrm rot="20088898">
            <a:off x="5495996" y="2425159"/>
            <a:ext cx="1519622" cy="1339249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158591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012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Detector </a:t>
            </a:r>
            <a:r>
              <a:rPr lang="es-ES" dirty="0" err="1"/>
              <a:t>system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14</a:t>
            </a:fld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EE2F451-BD4A-49C6-497D-643188F99A63}"/>
              </a:ext>
            </a:extLst>
          </p:cNvPr>
          <p:cNvSpPr txBox="1"/>
          <p:nvPr/>
        </p:nvSpPr>
        <p:spPr>
          <a:xfrm>
            <a:off x="7586114" y="1325259"/>
            <a:ext cx="1804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Objective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16F20E9-8571-EBCE-308E-BD95A1FD2F4B}"/>
              </a:ext>
            </a:extLst>
          </p:cNvPr>
          <p:cNvGrpSpPr/>
          <p:nvPr/>
        </p:nvGrpSpPr>
        <p:grpSpPr>
          <a:xfrm>
            <a:off x="339167" y="1910034"/>
            <a:ext cx="5097741" cy="4065177"/>
            <a:chOff x="3547129" y="1910034"/>
            <a:chExt cx="5097741" cy="4065177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B5FD9C1-A8F7-EB37-DC6A-904167C7EC5C}"/>
                </a:ext>
              </a:extLst>
            </p:cNvPr>
            <p:cNvGrpSpPr/>
            <p:nvPr/>
          </p:nvGrpSpPr>
          <p:grpSpPr>
            <a:xfrm>
              <a:off x="3547129" y="1910034"/>
              <a:ext cx="5097741" cy="4065177"/>
              <a:chOff x="342249" y="722485"/>
              <a:chExt cx="4262195" cy="3777117"/>
            </a:xfrm>
          </p:grpSpPr>
          <p:pic>
            <p:nvPicPr>
              <p:cNvPr id="15" name="Imagen 14" descr="Un dibujo de una persona&#10;&#10;Descripción generada automáticamente con confianza baja">
                <a:extLst>
                  <a:ext uri="{FF2B5EF4-FFF2-40B4-BE49-F238E27FC236}">
                    <a16:creationId xmlns:a16="http://schemas.microsoft.com/office/drawing/2014/main" id="{DBBF24FC-B39A-8EBE-CB6D-B5F60452A1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4766" y="722485"/>
                <a:ext cx="4209678" cy="3157253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16" name="Imagen 15" descr="Imagen que contiene persona, interior, hombre, tabla&#10;&#10;Descripción generada automáticamente">
                <a:extLst>
                  <a:ext uri="{FF2B5EF4-FFF2-40B4-BE49-F238E27FC236}">
                    <a16:creationId xmlns:a16="http://schemas.microsoft.com/office/drawing/2014/main" id="{8657B9A6-E457-B210-9FE6-3A321C9323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1467" r="9547" b="36015"/>
              <a:stretch>
                <a:fillRect/>
              </a:stretch>
            </p:blipFill>
            <p:spPr>
              <a:xfrm>
                <a:off x="1908555" y="904365"/>
                <a:ext cx="1431163" cy="869514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pic>
            <p:nvPicPr>
              <p:cNvPr id="17" name="Imagen 7" descr="Imagen que contiene circuito&#10;&#10;Descripción generada automáticamente">
                <a:extLst>
                  <a:ext uri="{FF2B5EF4-FFF2-40B4-BE49-F238E27FC236}">
                    <a16:creationId xmlns:a16="http://schemas.microsoft.com/office/drawing/2014/main" id="{B74256EA-CD14-45E1-CD41-678531F11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1111" t="17111" b="9340"/>
              <a:stretch>
                <a:fillRect/>
              </a:stretch>
            </p:blipFill>
            <p:spPr>
              <a:xfrm>
                <a:off x="696838" y="3080415"/>
                <a:ext cx="2286927" cy="1419187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sp>
            <p:nvSpPr>
              <p:cNvPr id="18" name="CuadroTexto 18">
                <a:extLst>
                  <a:ext uri="{FF2B5EF4-FFF2-40B4-BE49-F238E27FC236}">
                    <a16:creationId xmlns:a16="http://schemas.microsoft.com/office/drawing/2014/main" id="{E2D06FC9-E720-385B-CEAD-7CCD0B99430E}"/>
                  </a:ext>
                </a:extLst>
              </p:cNvPr>
              <p:cNvSpPr txBox="1"/>
              <p:nvPr/>
            </p:nvSpPr>
            <p:spPr>
              <a:xfrm>
                <a:off x="829255" y="3607640"/>
                <a:ext cx="949641" cy="46166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4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SiPM</a:t>
                </a:r>
                <a:endParaRPr lang="es-ES" sz="24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3B66829-62AD-B80F-B604-AF39C97B4B12}"/>
                  </a:ext>
                </a:extLst>
              </p:cNvPr>
              <p:cNvSpPr txBox="1"/>
              <p:nvPr/>
            </p:nvSpPr>
            <p:spPr>
              <a:xfrm>
                <a:off x="2499605" y="1901216"/>
                <a:ext cx="2000059" cy="371758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0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Plastic</a:t>
                </a:r>
                <a:r>
                  <a:rPr lang="es-ES" sz="2000" i="0" u="none" strike="noStrike" kern="1200" baseline="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 </a:t>
                </a:r>
                <a:r>
                  <a:rPr lang="es-ES" sz="20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scintillator</a:t>
                </a:r>
                <a:endParaRPr lang="es-ES" sz="20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20" name="Elipse 19">
                <a:extLst>
                  <a:ext uri="{FF2B5EF4-FFF2-40B4-BE49-F238E27FC236}">
                    <a16:creationId xmlns:a16="http://schemas.microsoft.com/office/drawing/2014/main" id="{1C493841-EB49-DB19-320F-9647B82F2293}"/>
                  </a:ext>
                </a:extLst>
              </p:cNvPr>
              <p:cNvSpPr/>
              <p:nvPr/>
            </p:nvSpPr>
            <p:spPr>
              <a:xfrm>
                <a:off x="342249" y="1575710"/>
                <a:ext cx="935034" cy="80702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1" name="Conector recto 20">
                <a:extLst>
                  <a:ext uri="{FF2B5EF4-FFF2-40B4-BE49-F238E27FC236}">
                    <a16:creationId xmlns:a16="http://schemas.microsoft.com/office/drawing/2014/main" id="{006AC48D-2793-B592-F7CB-1687245855E7}"/>
                  </a:ext>
                </a:extLst>
              </p:cNvPr>
              <p:cNvCxnSpPr>
                <a:stCxn id="20" idx="3"/>
                <a:endCxn id="17" idx="2"/>
              </p:cNvCxnSpPr>
              <p:nvPr/>
            </p:nvCxnSpPr>
            <p:spPr>
              <a:xfrm>
                <a:off x="479182" y="2264547"/>
                <a:ext cx="217656" cy="152546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C6518FF8-C996-9A7B-9A89-D4C92B7BD2E5}"/>
                  </a:ext>
                </a:extLst>
              </p:cNvPr>
              <p:cNvCxnSpPr>
                <a:cxnSpLocks/>
                <a:endCxn id="17" idx="7"/>
              </p:cNvCxnSpPr>
              <p:nvPr/>
            </p:nvCxnSpPr>
            <p:spPr>
              <a:xfrm>
                <a:off x="1295118" y="1964949"/>
                <a:ext cx="1353734" cy="132330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Elipse 22">
                <a:extLst>
                  <a:ext uri="{FF2B5EF4-FFF2-40B4-BE49-F238E27FC236}">
                    <a16:creationId xmlns:a16="http://schemas.microsoft.com/office/drawing/2014/main" id="{E516B3C6-DAA9-B1BC-66EE-EDD8B51ED209}"/>
                  </a:ext>
                </a:extLst>
              </p:cNvPr>
              <p:cNvSpPr/>
              <p:nvPr/>
            </p:nvSpPr>
            <p:spPr>
              <a:xfrm>
                <a:off x="3554233" y="1348050"/>
                <a:ext cx="550399" cy="48214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4" name="Conector recto 23">
                <a:extLst>
                  <a:ext uri="{FF2B5EF4-FFF2-40B4-BE49-F238E27FC236}">
                    <a16:creationId xmlns:a16="http://schemas.microsoft.com/office/drawing/2014/main" id="{A565EDB9-E0FD-24D3-3D03-307DF40B58BC}"/>
                  </a:ext>
                </a:extLst>
              </p:cNvPr>
              <p:cNvCxnSpPr>
                <a:cxnSpLocks/>
                <a:stCxn id="16" idx="4"/>
                <a:endCxn id="23" idx="3"/>
              </p:cNvCxnSpPr>
              <p:nvPr/>
            </p:nvCxnSpPr>
            <p:spPr>
              <a:xfrm flipV="1">
                <a:off x="2624137" y="1759586"/>
                <a:ext cx="1010700" cy="14293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ector recto 24">
                <a:extLst>
                  <a:ext uri="{FF2B5EF4-FFF2-40B4-BE49-F238E27FC236}">
                    <a16:creationId xmlns:a16="http://schemas.microsoft.com/office/drawing/2014/main" id="{8A244509-5E01-AEA6-FB17-458BEDB7C678}"/>
                  </a:ext>
                </a:extLst>
              </p:cNvPr>
              <p:cNvCxnSpPr>
                <a:cxnSpLocks/>
                <a:stCxn id="16" idx="7"/>
                <a:endCxn id="23" idx="0"/>
              </p:cNvCxnSpPr>
              <p:nvPr/>
            </p:nvCxnSpPr>
            <p:spPr>
              <a:xfrm>
                <a:off x="3130129" y="1031702"/>
                <a:ext cx="699304" cy="31634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27E2C984-6150-9A1F-66FD-3599C49FB3E0}"/>
                </a:ext>
              </a:extLst>
            </p:cNvPr>
            <p:cNvSpPr txBox="1"/>
            <p:nvPr/>
          </p:nvSpPr>
          <p:spPr>
            <a:xfrm>
              <a:off x="6515694" y="3841513"/>
              <a:ext cx="2127958" cy="36933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-ES" i="0" u="none" strike="noStrike" kern="1200" baseline="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Optical</a:t>
              </a:r>
              <a:r>
                <a:rPr lang="es-ES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 </a:t>
              </a:r>
              <a:r>
                <a:rPr lang="es-ES" i="0" u="none" strike="noStrike" kern="1200" baseline="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fiber</a:t>
              </a:r>
              <a:endParaRPr lang="es-ES" i="0" u="none" strike="noStrike" kern="1200" baseline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Calibri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D58A609A-7064-A2E0-69F0-8E856037B012}"/>
              </a:ext>
            </a:extLst>
          </p:cNvPr>
          <p:cNvSpPr txBox="1"/>
          <p:nvPr/>
        </p:nvSpPr>
        <p:spPr>
          <a:xfrm>
            <a:off x="5971013" y="2345612"/>
            <a:ext cx="5819008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Evaluation of the </a:t>
            </a:r>
            <a:r>
              <a:rPr lang="en-US" sz="2800" b="1" dirty="0">
                <a:solidFill>
                  <a:schemeClr val="accent1"/>
                </a:solidFill>
              </a:rPr>
              <a:t>timing capabilities </a:t>
            </a:r>
            <a:r>
              <a:rPr lang="en-US" sz="2800" dirty="0"/>
              <a:t>of a novel plastic scintillator fiber optic detector coupled to a </a:t>
            </a:r>
            <a:r>
              <a:rPr lang="en-US" sz="2800" dirty="0" err="1"/>
              <a:t>SiPM</a:t>
            </a:r>
            <a:r>
              <a:rPr lang="en-US" sz="2800" dirty="0"/>
              <a:t> and read out by an ultrafast data acquisition system in a clinical proton beam.</a:t>
            </a:r>
          </a:p>
        </p:txBody>
      </p:sp>
    </p:spTree>
    <p:extLst>
      <p:ext uri="{BB962C8B-B14F-4D97-AF65-F5344CB8AC3E}">
        <p14:creationId xmlns:p14="http://schemas.microsoft.com/office/powerpoint/2010/main" val="760846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Clinical</a:t>
            </a:r>
            <a:r>
              <a:rPr lang="es-ES" dirty="0"/>
              <a:t> </a:t>
            </a:r>
            <a:r>
              <a:rPr lang="es-ES" dirty="0" err="1"/>
              <a:t>Facility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15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1823BDA-4B20-3C7F-BEFA-845FF55C3ACE}"/>
              </a:ext>
            </a:extLst>
          </p:cNvPr>
          <p:cNvSpPr txBox="1"/>
          <p:nvPr/>
        </p:nvSpPr>
        <p:spPr>
          <a:xfrm>
            <a:off x="2902426" y="952457"/>
            <a:ext cx="6735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/>
              <a:t>Quironsalud</a:t>
            </a:r>
            <a:r>
              <a:rPr lang="en-US" sz="2800" b="1" dirty="0"/>
              <a:t> </a:t>
            </a:r>
            <a:r>
              <a:rPr lang="en-US" sz="2800" b="1" dirty="0" err="1"/>
              <a:t>Protontherapy</a:t>
            </a:r>
            <a:r>
              <a:rPr lang="en-US" sz="2800" b="1" dirty="0"/>
              <a:t> Center (Madrid)</a:t>
            </a:r>
          </a:p>
        </p:txBody>
      </p:sp>
      <p:pic>
        <p:nvPicPr>
          <p:cNvPr id="8" name="Imagen 7" descr="Vista de un edificio&#10;&#10;Descripción generada automáticamente con confianza media">
            <a:extLst>
              <a:ext uri="{FF2B5EF4-FFF2-40B4-BE49-F238E27FC236}">
                <a16:creationId xmlns:a16="http://schemas.microsoft.com/office/drawing/2014/main" id="{8B015B46-7E17-F929-8054-A2E80D19A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159" y="3693826"/>
            <a:ext cx="4390618" cy="2469722"/>
          </a:xfrm>
          <a:prstGeom prst="rect">
            <a:avLst/>
          </a:prstGeom>
        </p:spPr>
      </p:pic>
      <p:pic>
        <p:nvPicPr>
          <p:cNvPr id="18434" name="Picture 2" descr="Proteus®ONE - Tecnología de terapia de protones de IBA">
            <a:extLst>
              <a:ext uri="{FF2B5EF4-FFF2-40B4-BE49-F238E27FC236}">
                <a16:creationId xmlns:a16="http://schemas.microsoft.com/office/drawing/2014/main" id="{924E4ACA-AE90-CE7D-08E3-2DB7525C5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572" y="2050346"/>
            <a:ext cx="6169804" cy="411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4AFE88BE-7830-1948-94CC-6252C0AA92B7}"/>
                  </a:ext>
                </a:extLst>
              </p:cNvPr>
              <p:cNvSpPr txBox="1"/>
              <p:nvPr/>
            </p:nvSpPr>
            <p:spPr>
              <a:xfrm>
                <a:off x="983339" y="1732540"/>
                <a:ext cx="4126258" cy="20005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400" b="1" dirty="0"/>
                  <a:t>IBA Proteus-One 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Synchrocyclotron S2C2, RF 60-90 MHz</a:t>
                </a:r>
              </a:p>
              <a:p>
                <a:r>
                  <a:rPr lang="en-US" sz="2000" dirty="0"/>
                  <a:t>Proton energies: 70-230 MeV</a:t>
                </a:r>
              </a:p>
              <a:p>
                <a:r>
                  <a:rPr lang="en-US" sz="2000" dirty="0"/>
                  <a:t>Pulse repetition rate: 1000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s-ES" sz="20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endParaRPr lang="en-US" sz="2000" dirty="0"/>
              </a:p>
              <a:p>
                <a:r>
                  <a:rPr lang="en-US" sz="2000" dirty="0"/>
                  <a:t>Pulse width: 10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s-ES" sz="20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4AFE88BE-7830-1948-94CC-6252C0AA92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339" y="1732540"/>
                <a:ext cx="4126258" cy="2000548"/>
              </a:xfrm>
              <a:prstGeom prst="rect">
                <a:avLst/>
              </a:prstGeom>
              <a:blipFill>
                <a:blip r:embed="rId5"/>
                <a:stretch>
                  <a:fillRect l="-1534" t="-2532" r="-613" b="-50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2465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Experiment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16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1823BDA-4B20-3C7F-BEFA-845FF55C3ACE}"/>
              </a:ext>
            </a:extLst>
          </p:cNvPr>
          <p:cNvSpPr txBox="1"/>
          <p:nvPr/>
        </p:nvSpPr>
        <p:spPr>
          <a:xfrm>
            <a:off x="2902426" y="1033139"/>
            <a:ext cx="6735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/>
              <a:t>Quironsalud</a:t>
            </a:r>
            <a:r>
              <a:rPr lang="en-US" sz="2800" b="1" dirty="0"/>
              <a:t> </a:t>
            </a:r>
            <a:r>
              <a:rPr lang="en-US" sz="2800" b="1" dirty="0" err="1"/>
              <a:t>Protontherapy</a:t>
            </a:r>
            <a:r>
              <a:rPr lang="en-US" sz="2800" b="1" dirty="0"/>
              <a:t> Center (Madrid)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AFE88BE-7830-1948-94CC-6252C0AA92B7}"/>
              </a:ext>
            </a:extLst>
          </p:cNvPr>
          <p:cNvSpPr txBox="1"/>
          <p:nvPr/>
        </p:nvSpPr>
        <p:spPr>
          <a:xfrm>
            <a:off x="5599214" y="2063181"/>
            <a:ext cx="53466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Irradiation conditions:</a:t>
            </a:r>
          </a:p>
          <a:p>
            <a:r>
              <a:rPr lang="en-US" sz="2000" dirty="0"/>
              <a:t>70 MeV proton beam</a:t>
            </a:r>
          </a:p>
          <a:p>
            <a:r>
              <a:rPr lang="en-US" sz="2000" dirty="0"/>
              <a:t>8 mm</a:t>
            </a:r>
            <a:r>
              <a:rPr lang="en-US" sz="2000" baseline="30000" dirty="0"/>
              <a:t>2</a:t>
            </a:r>
            <a:r>
              <a:rPr lang="en-US" sz="2000" dirty="0"/>
              <a:t> sigma spot size</a:t>
            </a:r>
          </a:p>
          <a:p>
            <a:r>
              <a:rPr lang="en-US" sz="2000" dirty="0"/>
              <a:t>Beam current: 8.98 </a:t>
            </a:r>
            <a:r>
              <a:rPr lang="en-US" sz="2000" dirty="0" err="1"/>
              <a:t>nA</a:t>
            </a:r>
            <a:endParaRPr lang="en-US" sz="2000" dirty="0"/>
          </a:p>
          <a:p>
            <a:r>
              <a:rPr lang="en-US" sz="2000" dirty="0"/>
              <a:t>Detector perpendicular to the beam</a:t>
            </a:r>
          </a:p>
          <a:p>
            <a:r>
              <a:rPr lang="en-US" sz="2000" dirty="0"/>
              <a:t>Irradiations at the isocenter</a:t>
            </a:r>
          </a:p>
          <a:p>
            <a:endParaRPr lang="en-US" sz="2000" dirty="0"/>
          </a:p>
          <a:p>
            <a:pPr algn="ctr"/>
            <a:r>
              <a:rPr lang="en-US" sz="2000" b="1" dirty="0"/>
              <a:t>Two recording lengths: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Sampling rate of 4.76 MS/s (210 ns in between samples)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Sampling rate of 1.25GS/s (0.8 ns in between samples)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4BB814-6421-21AA-E37D-A14A564C5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52" y="2158160"/>
            <a:ext cx="4223871" cy="322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70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Experiment</a:t>
            </a:r>
            <a:r>
              <a:rPr lang="es-ES" dirty="0"/>
              <a:t>. </a:t>
            </a:r>
            <a:r>
              <a:rPr lang="es-ES" dirty="0" err="1"/>
              <a:t>Results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17</a:t>
            </a:fld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1A8D605-51D1-1DB6-0D30-B820FBA0E2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2096" b="50407"/>
          <a:stretch/>
        </p:blipFill>
        <p:spPr>
          <a:xfrm>
            <a:off x="818778" y="1654089"/>
            <a:ext cx="5815104" cy="430014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42603C9-74DD-B4BD-4F75-5D984140EDF6}"/>
              </a:ext>
            </a:extLst>
          </p:cNvPr>
          <p:cNvSpPr txBox="1"/>
          <p:nvPr/>
        </p:nvSpPr>
        <p:spPr>
          <a:xfrm>
            <a:off x="1673428" y="1087239"/>
            <a:ext cx="5762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Characteristic pulse structure. 10 </a:t>
            </a:r>
            <a:r>
              <a:rPr lang="en-US" sz="2400" b="1" dirty="0" err="1"/>
              <a:t>ms</a:t>
            </a:r>
            <a:r>
              <a:rPr lang="en-US" sz="2400" b="1" dirty="0"/>
              <a:t> region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CA1F315-B949-C137-51A3-7D700EA95AF4}"/>
                  </a:ext>
                </a:extLst>
              </p:cNvPr>
              <p:cNvSpPr txBox="1"/>
              <p:nvPr/>
            </p:nvSpPr>
            <p:spPr>
              <a:xfrm>
                <a:off x="6961093" y="3203997"/>
                <a:ext cx="441212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Signal intensity for a sequence of 10 spots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1 </a:t>
                </a:r>
                <a:r>
                  <a:rPr lang="en-US" dirty="0" err="1"/>
                  <a:t>ms</a:t>
                </a:r>
                <a:r>
                  <a:rPr lang="en-US" dirty="0"/>
                  <a:t> repetition rate.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10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s width macro-pulses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Sampling period </a:t>
                </a:r>
                <a:r>
                  <a:rPr lang="en-US" sz="1800" dirty="0"/>
                  <a:t>210 ns</a:t>
                </a:r>
                <a:endParaRPr lang="en-US" dirty="0"/>
              </a:p>
            </p:txBody>
          </p:sp>
        </mc:Choice>
        <mc:Fallback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CA1F315-B949-C137-51A3-7D700EA95A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1093" y="3203997"/>
                <a:ext cx="4412129" cy="1200329"/>
              </a:xfrm>
              <a:prstGeom prst="rect">
                <a:avLst/>
              </a:prstGeom>
              <a:blipFill>
                <a:blip r:embed="rId4"/>
                <a:stretch>
                  <a:fillRect l="-862" t="-2105" r="-1437" b="-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8857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Experiment</a:t>
            </a:r>
            <a:r>
              <a:rPr lang="es-ES" dirty="0"/>
              <a:t>. </a:t>
            </a:r>
            <a:r>
              <a:rPr lang="es-ES" dirty="0" err="1"/>
              <a:t>Results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18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42603C9-74DD-B4BD-4F75-5D984140EDF6}"/>
              </a:ext>
            </a:extLst>
          </p:cNvPr>
          <p:cNvSpPr txBox="1"/>
          <p:nvPr/>
        </p:nvSpPr>
        <p:spPr>
          <a:xfrm>
            <a:off x="715398" y="1087239"/>
            <a:ext cx="554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Individual measurement of a single pulse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CA1F315-B949-C137-51A3-7D700EA95AF4}"/>
                  </a:ext>
                </a:extLst>
              </p:cNvPr>
              <p:cNvSpPr txBox="1"/>
              <p:nvPr/>
            </p:nvSpPr>
            <p:spPr>
              <a:xfrm>
                <a:off x="497540" y="5105382"/>
                <a:ext cx="486783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Characteristic width of 10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dirty="0" err="1"/>
                  <a:t>Ripples</a:t>
                </a:r>
                <a:r>
                  <a:rPr lang="es-ES" dirty="0"/>
                  <a:t> are </a:t>
                </a:r>
                <a:r>
                  <a:rPr lang="es-ES" dirty="0" err="1"/>
                  <a:t>observed</a:t>
                </a:r>
                <a:r>
                  <a:rPr lang="es-ES" dirty="0"/>
                  <a:t> </a:t>
                </a:r>
                <a:r>
                  <a:rPr lang="es-ES" dirty="0" err="1"/>
                  <a:t>due</a:t>
                </a:r>
                <a:r>
                  <a:rPr lang="es-ES" dirty="0"/>
                  <a:t> </a:t>
                </a:r>
                <a:r>
                  <a:rPr lang="es-ES" dirty="0" err="1"/>
                  <a:t>to</a:t>
                </a:r>
                <a:r>
                  <a:rPr lang="es-ES" dirty="0"/>
                  <a:t> </a:t>
                </a:r>
                <a:r>
                  <a:rPr lang="es-ES" dirty="0" err="1"/>
                  <a:t>the</a:t>
                </a:r>
                <a:r>
                  <a:rPr lang="es-ES" dirty="0"/>
                  <a:t> </a:t>
                </a:r>
                <a:r>
                  <a:rPr lang="es-ES" dirty="0" err="1"/>
                  <a:t>accelerator</a:t>
                </a:r>
                <a:r>
                  <a:rPr lang="es-ES" dirty="0"/>
                  <a:t> RF </a:t>
                </a:r>
                <a:r>
                  <a:rPr lang="es-ES" dirty="0" err="1"/>
                  <a:t>system</a:t>
                </a:r>
                <a:endParaRPr lang="es-E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CA1F315-B949-C137-51A3-7D700EA95A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540" y="5105382"/>
                <a:ext cx="4867836" cy="1200329"/>
              </a:xfrm>
              <a:prstGeom prst="rect">
                <a:avLst/>
              </a:prstGeom>
              <a:blipFill>
                <a:blip r:embed="rId3"/>
                <a:stretch>
                  <a:fillRect l="-781" t="-2083" r="-7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n 2">
            <a:extLst>
              <a:ext uri="{FF2B5EF4-FFF2-40B4-BE49-F238E27FC236}">
                <a16:creationId xmlns:a16="http://schemas.microsoft.com/office/drawing/2014/main" id="{21C99E6C-889B-E17E-4979-18E8129F89B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046"/>
          <a:stretch/>
        </p:blipFill>
        <p:spPr>
          <a:xfrm>
            <a:off x="480650" y="1548904"/>
            <a:ext cx="5140221" cy="355647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EAF8615-D00D-AC9B-4025-9FD6F2CCA209}"/>
              </a:ext>
            </a:extLst>
          </p:cNvPr>
          <p:cNvSpPr txBox="1"/>
          <p:nvPr/>
        </p:nvSpPr>
        <p:spPr>
          <a:xfrm>
            <a:off x="6920293" y="1087239"/>
            <a:ext cx="4072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200 ns zoom. Micro-bunch</a:t>
            </a:r>
          </a:p>
          <a:p>
            <a:endParaRPr lang="en-US" sz="2400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061F58A-A6C9-81CE-11D1-3F903084306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899"/>
          <a:stretch/>
        </p:blipFill>
        <p:spPr>
          <a:xfrm>
            <a:off x="6306670" y="1527883"/>
            <a:ext cx="4769224" cy="3492952"/>
          </a:xfrm>
          <a:prstGeom prst="rect">
            <a:avLst/>
          </a:prstGeom>
        </p:spPr>
      </p:pic>
      <p:sp>
        <p:nvSpPr>
          <p:cNvPr id="10" name="Flecha derecha 9">
            <a:extLst>
              <a:ext uri="{FF2B5EF4-FFF2-40B4-BE49-F238E27FC236}">
                <a16:creationId xmlns:a16="http://schemas.microsoft.com/office/drawing/2014/main" id="{9BD703CE-FA80-B216-D6AF-2ABBF71CE56A}"/>
              </a:ext>
            </a:extLst>
          </p:cNvPr>
          <p:cNvSpPr/>
          <p:nvPr/>
        </p:nvSpPr>
        <p:spPr>
          <a:xfrm>
            <a:off x="5365376" y="3119718"/>
            <a:ext cx="891988" cy="3092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50B6E7E-1179-1CBC-3932-7F8E8366245F}"/>
              </a:ext>
            </a:extLst>
          </p:cNvPr>
          <p:cNvSpPr txBox="1"/>
          <p:nvPr/>
        </p:nvSpPr>
        <p:spPr>
          <a:xfrm>
            <a:off x="6790765" y="5088429"/>
            <a:ext cx="4867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Micro-</a:t>
            </a:r>
            <a:r>
              <a:rPr lang="es-ES" dirty="0" err="1"/>
              <a:t>bunch</a:t>
            </a:r>
            <a:r>
              <a:rPr lang="es-ES" dirty="0"/>
              <a:t> </a:t>
            </a:r>
            <a:r>
              <a:rPr lang="es-ES" dirty="0" err="1"/>
              <a:t>period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16 </a:t>
            </a:r>
            <a:r>
              <a:rPr lang="es-ES" dirty="0" err="1"/>
              <a:t>ns</a:t>
            </a:r>
            <a:r>
              <a:rPr lang="es-E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FWHM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about</a:t>
            </a:r>
            <a:r>
              <a:rPr lang="es-ES" dirty="0"/>
              <a:t> 3.5 </a:t>
            </a:r>
            <a:r>
              <a:rPr lang="es-ES" dirty="0" err="1"/>
              <a:t>ns</a:t>
            </a:r>
            <a:r>
              <a:rPr lang="es-E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8343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Experiment</a:t>
            </a:r>
            <a:r>
              <a:rPr lang="es-ES" dirty="0"/>
              <a:t>. </a:t>
            </a:r>
            <a:r>
              <a:rPr lang="es-ES" dirty="0" err="1"/>
              <a:t>Results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19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42603C9-74DD-B4BD-4F75-5D984140EDF6}"/>
              </a:ext>
            </a:extLst>
          </p:cNvPr>
          <p:cNvSpPr txBox="1"/>
          <p:nvPr/>
        </p:nvSpPr>
        <p:spPr>
          <a:xfrm>
            <a:off x="1428092" y="1056824"/>
            <a:ext cx="2514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Frequency spectra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30F94F6-1CFF-78C6-D051-D1E0E38D0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607" y="1527361"/>
            <a:ext cx="5669428" cy="42813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BD1FA3D3-BE7D-1C32-A319-54750316EB90}"/>
                  </a:ext>
                </a:extLst>
              </p:cNvPr>
              <p:cNvSpPr txBox="1"/>
              <p:nvPr/>
            </p:nvSpPr>
            <p:spPr>
              <a:xfrm>
                <a:off x="6468034" y="1789857"/>
                <a:ext cx="5152876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Fast Fourier Transform (FFT) spectrum analyzer tool in MATLAB (R2021b).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Analysis of 2048 samples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1.6 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nor/>
                      </m:rPr>
                      <a:rPr lang="en-US" dirty="0"/>
                      <m:t>s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Sampling</a:t>
                </a:r>
                <a:r>
                  <a:rPr lang="en-US" dirty="0">
                    <a:solidFill>
                      <a:srgbClr val="000000"/>
                    </a:solidFill>
                    <a:latin typeface="Calibri"/>
                  </a:rPr>
                  <a:t> period 0.8 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00"/>
                    </a:solidFill>
                    <a:latin typeface="Calibri"/>
                  </a:rPr>
                  <a:t>Good agreement with the synchrocyclotron frequency</a:t>
                </a:r>
              </a:p>
            </p:txBody>
          </p:sp>
        </mc:Choice>
        <mc:Fallback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BD1FA3D3-BE7D-1C32-A319-54750316EB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8034" y="1789857"/>
                <a:ext cx="5152876" cy="1754326"/>
              </a:xfrm>
              <a:prstGeom prst="rect">
                <a:avLst/>
              </a:prstGeom>
              <a:blipFill>
                <a:blip r:embed="rId4"/>
                <a:stretch>
                  <a:fillRect l="-739" t="-2174" b="-50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uadroTexto 13">
            <a:extLst>
              <a:ext uri="{FF2B5EF4-FFF2-40B4-BE49-F238E27FC236}">
                <a16:creationId xmlns:a16="http://schemas.microsoft.com/office/drawing/2014/main" id="{B852C503-EF2E-3A4E-A400-778DB13F016C}"/>
              </a:ext>
            </a:extLst>
          </p:cNvPr>
          <p:cNvSpPr txBox="1"/>
          <p:nvPr/>
        </p:nvSpPr>
        <p:spPr>
          <a:xfrm>
            <a:off x="6696280" y="4185698"/>
            <a:ext cx="4696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Each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pulse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presents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a sub-</a:t>
            </a:r>
            <a:r>
              <a:rPr lang="el-GR" sz="1800" b="1" dirty="0">
                <a:solidFill>
                  <a:srgbClr val="000000"/>
                </a:solidFill>
                <a:latin typeface="Calibri"/>
              </a:rPr>
              <a:t> μ</a:t>
            </a:r>
            <a:r>
              <a:rPr lang="es-ES" sz="1800" b="1" dirty="0">
                <a:solidFill>
                  <a:srgbClr val="000000"/>
                </a:solidFill>
                <a:latin typeface="Calibri"/>
              </a:rPr>
              <a:t>s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structre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,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with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a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characteristic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frequency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of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64 MHz,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measured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with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a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sampling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period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of</a:t>
            </a:r>
            <a:r>
              <a:rPr lang="es-ES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0.8 </a:t>
            </a:r>
            <a:r>
              <a:rPr lang="es-ES" sz="18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ns</a:t>
            </a:r>
            <a:endParaRPr lang="en-US" sz="18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2145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FLASH </a:t>
            </a:r>
            <a:r>
              <a:rPr lang="es-ES" dirty="0" err="1"/>
              <a:t>Effect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2</a:t>
            </a:fld>
            <a:endParaRPr lang="es-ES"/>
          </a:p>
        </p:txBody>
      </p:sp>
      <p:sp>
        <p:nvSpPr>
          <p:cNvPr id="7" name="Google Shape;102;p2">
            <a:extLst>
              <a:ext uri="{FF2B5EF4-FFF2-40B4-BE49-F238E27FC236}">
                <a16:creationId xmlns:a16="http://schemas.microsoft.com/office/drawing/2014/main" id="{40CF9139-F4CA-584F-8905-FA3807C9A919}"/>
              </a:ext>
            </a:extLst>
          </p:cNvPr>
          <p:cNvSpPr txBox="1"/>
          <p:nvPr/>
        </p:nvSpPr>
        <p:spPr>
          <a:xfrm>
            <a:off x="693485" y="1522111"/>
            <a:ext cx="245798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it-IT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CONVENTIONAL -RT</a:t>
            </a:r>
            <a:endParaRPr/>
          </a:p>
        </p:txBody>
      </p:sp>
      <p:sp>
        <p:nvSpPr>
          <p:cNvPr id="8" name="Google Shape;103;p2">
            <a:extLst>
              <a:ext uri="{FF2B5EF4-FFF2-40B4-BE49-F238E27FC236}">
                <a16:creationId xmlns:a16="http://schemas.microsoft.com/office/drawing/2014/main" id="{656F8405-77C4-8881-AEC2-535C8EFC0688}"/>
              </a:ext>
            </a:extLst>
          </p:cNvPr>
          <p:cNvSpPr txBox="1"/>
          <p:nvPr/>
        </p:nvSpPr>
        <p:spPr>
          <a:xfrm>
            <a:off x="5083046" y="1556681"/>
            <a:ext cx="1535643" cy="400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None/>
            </a:pPr>
            <a:r>
              <a:rPr lang="it-IT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FLASH-RT</a:t>
            </a:r>
            <a:endParaRPr/>
          </a:p>
        </p:txBody>
      </p:sp>
      <p:sp>
        <p:nvSpPr>
          <p:cNvPr id="9" name="Google Shape;104;p2">
            <a:extLst>
              <a:ext uri="{FF2B5EF4-FFF2-40B4-BE49-F238E27FC236}">
                <a16:creationId xmlns:a16="http://schemas.microsoft.com/office/drawing/2014/main" id="{64D6C386-02A8-61F2-D6F1-F67CBC9CC99F}"/>
              </a:ext>
            </a:extLst>
          </p:cNvPr>
          <p:cNvSpPr/>
          <p:nvPr/>
        </p:nvSpPr>
        <p:spPr>
          <a:xfrm>
            <a:off x="606418" y="2142604"/>
            <a:ext cx="3162035" cy="892353"/>
          </a:xfrm>
          <a:prstGeom prst="roundRect">
            <a:avLst/>
          </a:prstGeom>
          <a:solidFill>
            <a:srgbClr val="C7D1E7"/>
          </a:solidFill>
          <a:ln w="12700" cap="flat" cmpd="sng">
            <a:noFill/>
            <a:prstDash val="solid"/>
            <a:miter lim="8000"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Dose/fraction: </a:t>
            </a:r>
            <a:r>
              <a:rPr lang="it-IT" sz="18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1-2 Gy</a:t>
            </a:r>
            <a:endParaRPr b="1" dirty="0">
              <a:solidFill>
                <a:schemeClr val="tx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Delivery time ~ </a:t>
            </a:r>
            <a:r>
              <a:rPr lang="it-IT" sz="18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days/weeks.</a:t>
            </a:r>
            <a:endParaRPr b="1" dirty="0">
              <a:solidFill>
                <a:schemeClr val="tx1"/>
              </a:solidFill>
            </a:endParaRPr>
          </a:p>
        </p:txBody>
      </p:sp>
      <p:sp>
        <p:nvSpPr>
          <p:cNvPr id="10" name="Google Shape;105;p2">
            <a:extLst>
              <a:ext uri="{FF2B5EF4-FFF2-40B4-BE49-F238E27FC236}">
                <a16:creationId xmlns:a16="http://schemas.microsoft.com/office/drawing/2014/main" id="{C8A2619A-A598-1CCD-17D5-4BAF7F593684}"/>
              </a:ext>
            </a:extLst>
          </p:cNvPr>
          <p:cNvSpPr/>
          <p:nvPr/>
        </p:nvSpPr>
        <p:spPr>
          <a:xfrm>
            <a:off x="4406396" y="2187870"/>
            <a:ext cx="2601698" cy="892353"/>
          </a:xfrm>
          <a:prstGeom prst="roundRect">
            <a:avLst/>
          </a:prstGeom>
          <a:solidFill>
            <a:srgbClr val="C7D1E7"/>
          </a:solidFill>
          <a:ln w="12700" cap="flat" cmpd="sng">
            <a:noFill/>
            <a:prstDash val="solid"/>
            <a:miter lim="8000"/>
            <a:headEnd type="none" w="sm" len="sm"/>
            <a:tailEnd type="none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Dose/fraction: </a:t>
            </a:r>
            <a:r>
              <a:rPr lang="it-IT" sz="18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10-40 Gy</a:t>
            </a:r>
            <a:endParaRPr b="1" dirty="0">
              <a:solidFill>
                <a:schemeClr val="tx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lang="it-IT" sz="1800" b="0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Delivery time ~ </a:t>
            </a:r>
            <a:r>
              <a:rPr lang="it-IT" sz="1800" b="1" i="0" u="none" strike="noStrike" cap="none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µs - ms</a:t>
            </a:r>
            <a:endParaRPr b="1" dirty="0">
              <a:solidFill>
                <a:schemeClr val="tx1"/>
              </a:solidFill>
            </a:endParaRPr>
          </a:p>
        </p:txBody>
      </p:sp>
      <p:sp>
        <p:nvSpPr>
          <p:cNvPr id="11" name="Google Shape;106;p2">
            <a:extLst>
              <a:ext uri="{FF2B5EF4-FFF2-40B4-BE49-F238E27FC236}">
                <a16:creationId xmlns:a16="http://schemas.microsoft.com/office/drawing/2014/main" id="{DA36D6D5-C88D-2B0A-E5D1-D4F74EB59538}"/>
              </a:ext>
            </a:extLst>
          </p:cNvPr>
          <p:cNvSpPr txBox="1"/>
          <p:nvPr/>
        </p:nvSpPr>
        <p:spPr>
          <a:xfrm>
            <a:off x="988196" y="5155913"/>
            <a:ext cx="239387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0.01-0.1 Gy/s</a:t>
            </a:r>
            <a:endParaRPr/>
          </a:p>
        </p:txBody>
      </p:sp>
      <p:sp>
        <p:nvSpPr>
          <p:cNvPr id="12" name="Google Shape;107;p2">
            <a:extLst>
              <a:ext uri="{FF2B5EF4-FFF2-40B4-BE49-F238E27FC236}">
                <a16:creationId xmlns:a16="http://schemas.microsoft.com/office/drawing/2014/main" id="{D005C098-FBC2-FF00-5D42-4D45D8AF8A5C}"/>
              </a:ext>
            </a:extLst>
          </p:cNvPr>
          <p:cNvSpPr txBox="1"/>
          <p:nvPr/>
        </p:nvSpPr>
        <p:spPr>
          <a:xfrm>
            <a:off x="5040633" y="5172430"/>
            <a:ext cx="180327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None/>
            </a:pPr>
            <a:r>
              <a:rPr lang="it-IT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&gt; 40 Gy/s</a:t>
            </a:r>
            <a:endParaRPr/>
          </a:p>
        </p:txBody>
      </p:sp>
      <p:pic>
        <p:nvPicPr>
          <p:cNvPr id="13" name="Google Shape;108;p2">
            <a:extLst>
              <a:ext uri="{FF2B5EF4-FFF2-40B4-BE49-F238E27FC236}">
                <a16:creationId xmlns:a16="http://schemas.microsoft.com/office/drawing/2014/main" id="{91D4222F-4294-1D42-3EF3-B031F0EBBBC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7603" y="3236627"/>
            <a:ext cx="2393871" cy="1688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09;p2">
            <a:extLst>
              <a:ext uri="{FF2B5EF4-FFF2-40B4-BE49-F238E27FC236}">
                <a16:creationId xmlns:a16="http://schemas.microsoft.com/office/drawing/2014/main" id="{E046A5E8-668A-1353-CBD8-91D6D65DC27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8456" y="3253144"/>
            <a:ext cx="2393871" cy="168821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36D3372A-ECF0-9FB2-D7A5-6168260F0A94}"/>
              </a:ext>
            </a:extLst>
          </p:cNvPr>
          <p:cNvSpPr txBox="1"/>
          <p:nvPr/>
        </p:nvSpPr>
        <p:spPr>
          <a:xfrm>
            <a:off x="7484430" y="1120676"/>
            <a:ext cx="471596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i="1" dirty="0">
                <a:solidFill>
                  <a:srgbClr val="2121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FLASH effect: </a:t>
            </a:r>
          </a:p>
          <a:p>
            <a:pPr algn="ctr"/>
            <a:endParaRPr lang="en-US" sz="2400" i="1" dirty="0">
              <a:solidFill>
                <a:srgbClr val="21212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ctr">
              <a:buAutoNum type="arabicPeriod"/>
            </a:pPr>
            <a:r>
              <a:rPr lang="en-US" sz="2400" dirty="0">
                <a:solidFill>
                  <a:srgbClr val="2121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400" b="0" i="0" dirty="0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educed radiation-induced damage in healthy tissue </a:t>
            </a:r>
          </a:p>
          <a:p>
            <a:pPr marL="342900" indent="-342900">
              <a:buAutoNum type="arabicPeriod"/>
            </a:pPr>
            <a:endParaRPr lang="en-US" sz="2400" b="0" i="0" dirty="0">
              <a:solidFill>
                <a:srgbClr val="21212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ctr">
              <a:buAutoNum type="arabicPeriod"/>
            </a:pPr>
            <a:r>
              <a:rPr lang="en-US" sz="2400" b="0" i="0" dirty="0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Similar antitumor effectiveness</a:t>
            </a:r>
            <a:endParaRPr lang="es-E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Google Shape;124;p3">
            <a:extLst>
              <a:ext uri="{FF2B5EF4-FFF2-40B4-BE49-F238E27FC236}">
                <a16:creationId xmlns:a16="http://schemas.microsoft.com/office/drawing/2014/main" id="{36BA576C-5EA1-7FE9-2C08-B7FB960FD17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57157" y="3559544"/>
            <a:ext cx="3570514" cy="2581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5807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Conclusions</a:t>
            </a:r>
            <a:r>
              <a:rPr lang="es-ES" dirty="0"/>
              <a:t> &amp; Future </a:t>
            </a:r>
            <a:r>
              <a:rPr lang="es-ES" dirty="0" err="1"/>
              <a:t>work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20</a:t>
            </a:fld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572836-1FFA-6CF0-6613-AC376CE435B4}"/>
              </a:ext>
            </a:extLst>
          </p:cNvPr>
          <p:cNvSpPr txBox="1"/>
          <p:nvPr/>
        </p:nvSpPr>
        <p:spPr>
          <a:xfrm>
            <a:off x="734731" y="1199046"/>
            <a:ext cx="107490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proposed system was able to measure the fine time structure of a clinical proton accelerator online and with sub-ns time resolution.</a:t>
            </a:r>
            <a:r>
              <a:rPr lang="es-ES" sz="2400" b="1" dirty="0">
                <a:effectLst/>
              </a:rPr>
              <a:t> </a:t>
            </a:r>
            <a:endParaRPr lang="en-US" sz="2400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56F7533-C85A-9E45-22B9-88633037A6DD}"/>
              </a:ext>
            </a:extLst>
          </p:cNvPr>
          <p:cNvSpPr txBox="1"/>
          <p:nvPr/>
        </p:nvSpPr>
        <p:spPr>
          <a:xfrm>
            <a:off x="1070907" y="2300281"/>
            <a:ext cx="2629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What’s next?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5AA5BC1-378A-6DAB-09EC-A58C2B52E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944" y="2078927"/>
            <a:ext cx="6665191" cy="358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4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Conclusions</a:t>
            </a:r>
            <a:r>
              <a:rPr lang="es-ES" dirty="0"/>
              <a:t> &amp; Future </a:t>
            </a:r>
            <a:r>
              <a:rPr lang="es-ES" dirty="0" err="1"/>
              <a:t>work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21</a:t>
            </a:fld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572836-1FFA-6CF0-6613-AC376CE435B4}"/>
              </a:ext>
            </a:extLst>
          </p:cNvPr>
          <p:cNvSpPr txBox="1"/>
          <p:nvPr/>
        </p:nvSpPr>
        <p:spPr>
          <a:xfrm>
            <a:off x="734731" y="1199046"/>
            <a:ext cx="107490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proposed system was able to measure the fine time structure of a clinical proton accelerator online and with sub-ns time resolution.</a:t>
            </a:r>
            <a:r>
              <a:rPr lang="es-ES" sz="2400" b="1" dirty="0">
                <a:effectLst/>
              </a:rPr>
              <a:t> </a:t>
            </a:r>
            <a:endParaRPr lang="en-US" sz="2400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0E242D1-2CD1-B236-1F6D-8A16E265C385}"/>
              </a:ext>
            </a:extLst>
          </p:cNvPr>
          <p:cNvSpPr txBox="1"/>
          <p:nvPr/>
        </p:nvSpPr>
        <p:spPr>
          <a:xfrm>
            <a:off x="927847" y="3296331"/>
            <a:ext cx="4710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Other combination of </a:t>
            </a:r>
            <a:r>
              <a:rPr lang="en-US" sz="2000" b="1" dirty="0" err="1"/>
              <a:t>SiPM</a:t>
            </a:r>
            <a:r>
              <a:rPr lang="en-US" sz="2000" b="1" dirty="0"/>
              <a:t> + optic fiber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1BDEEA9-30E7-5E92-3204-A507A929C79D}"/>
              </a:ext>
            </a:extLst>
          </p:cNvPr>
          <p:cNvSpPr txBox="1"/>
          <p:nvPr/>
        </p:nvSpPr>
        <p:spPr>
          <a:xfrm>
            <a:off x="1265625" y="4354973"/>
            <a:ext cx="350275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>
                <a:effectLst/>
                <a:latin typeface="Helvetica" pitchFamily="2" charset="0"/>
              </a:rPr>
              <a:t>Time </a:t>
            </a:r>
            <a:r>
              <a:rPr lang="es-ES" sz="1600" dirty="0" err="1">
                <a:effectLst/>
                <a:latin typeface="Helvetica" pitchFamily="2" charset="0"/>
              </a:rPr>
              <a:t>resolution</a:t>
            </a:r>
            <a:r>
              <a:rPr lang="es-ES" sz="1600" dirty="0">
                <a:effectLst/>
                <a:latin typeface="Helvetica" pitchFamily="2" charset="0"/>
              </a:rPr>
              <a:t> (FWHM) </a:t>
            </a:r>
            <a:r>
              <a:rPr lang="es-ES" sz="1600" dirty="0" err="1">
                <a:effectLst/>
                <a:latin typeface="Helvetica" pitchFamily="2" charset="0"/>
              </a:rPr>
              <a:t>for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different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SiPM</a:t>
            </a:r>
            <a:r>
              <a:rPr lang="es-ES" sz="1600" dirty="0">
                <a:effectLst/>
                <a:latin typeface="Helvetica" pitchFamily="2" charset="0"/>
              </a:rPr>
              <a:t> + </a:t>
            </a:r>
            <a:r>
              <a:rPr lang="es-ES" sz="1600" dirty="0" err="1">
                <a:effectLst/>
                <a:latin typeface="Helvetica" pitchFamily="2" charset="0"/>
              </a:rPr>
              <a:t>plastic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scintillator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measured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from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coincidences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for</a:t>
            </a:r>
            <a:r>
              <a:rPr lang="es-ES" sz="1600" dirty="0">
                <a:latin typeface="Helvetica" pitchFamily="2" charset="0"/>
              </a:rPr>
              <a:t> </a:t>
            </a:r>
            <a:r>
              <a:rPr lang="es-ES" sz="1600" dirty="0">
                <a:effectLst/>
                <a:latin typeface="Helvetica" pitchFamily="2" charset="0"/>
              </a:rPr>
              <a:t>511 </a:t>
            </a:r>
            <a:r>
              <a:rPr lang="es-ES" sz="1600" dirty="0" err="1">
                <a:effectLst/>
                <a:latin typeface="Helvetica" pitchFamily="2" charset="0"/>
              </a:rPr>
              <a:t>keV</a:t>
            </a:r>
            <a:r>
              <a:rPr lang="es-ES" sz="1600" dirty="0">
                <a:effectLst/>
                <a:latin typeface="Helvetica" pitchFamily="2" charset="0"/>
              </a:rPr>
              <a:t> gamma </a:t>
            </a:r>
            <a:r>
              <a:rPr lang="es-ES" sz="1600" dirty="0" err="1">
                <a:effectLst/>
                <a:latin typeface="Helvetica" pitchFamily="2" charset="0"/>
              </a:rPr>
              <a:t>photons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from</a:t>
            </a:r>
            <a:r>
              <a:rPr lang="es-ES" sz="1600" dirty="0">
                <a:effectLst/>
                <a:latin typeface="Helvetica" pitchFamily="2" charset="0"/>
              </a:rPr>
              <a:t> a </a:t>
            </a:r>
            <a:r>
              <a:rPr lang="es-ES" sz="1600" baseline="30000" dirty="0">
                <a:effectLst/>
                <a:latin typeface="Helvetica" pitchFamily="2" charset="0"/>
              </a:rPr>
              <a:t>22</a:t>
            </a:r>
            <a:r>
              <a:rPr lang="es-ES" sz="1600" dirty="0">
                <a:effectLst/>
                <a:latin typeface="Helvetica" pitchFamily="2" charset="0"/>
              </a:rPr>
              <a:t>Na </a:t>
            </a:r>
            <a:r>
              <a:rPr lang="es-ES" sz="1600" dirty="0" err="1">
                <a:effectLst/>
                <a:latin typeface="Helvetica" pitchFamily="2" charset="0"/>
              </a:rPr>
              <a:t>source</a:t>
            </a:r>
            <a:endParaRPr lang="es-ES" sz="1600" dirty="0">
              <a:effectLst/>
              <a:latin typeface="Helvetica" pitchFamily="2" charset="0"/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BA6DAE4C-2E0F-7463-90D7-02E660AF7C50}"/>
              </a:ext>
            </a:extLst>
          </p:cNvPr>
          <p:cNvGrpSpPr/>
          <p:nvPr/>
        </p:nvGrpSpPr>
        <p:grpSpPr>
          <a:xfrm>
            <a:off x="5102028" y="3049107"/>
            <a:ext cx="6369773" cy="3002442"/>
            <a:chOff x="5001583" y="3157831"/>
            <a:chExt cx="6369773" cy="3002442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FA236DDB-D374-8F4F-A6C7-EE5A2FF45D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/>
            <a:stretch/>
          </p:blipFill>
          <p:spPr>
            <a:xfrm>
              <a:off x="6253256" y="3157831"/>
              <a:ext cx="5118100" cy="2921000"/>
            </a:xfrm>
            <a:prstGeom prst="rect">
              <a:avLst/>
            </a:prstGeom>
          </p:spPr>
        </p:pic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F81B9CB8-E718-FE85-376F-EF008290247A}"/>
                </a:ext>
              </a:extLst>
            </p:cNvPr>
            <p:cNvSpPr/>
            <p:nvPr/>
          </p:nvSpPr>
          <p:spPr>
            <a:xfrm>
              <a:off x="6253256" y="5002306"/>
              <a:ext cx="5001932" cy="457200"/>
            </a:xfrm>
            <a:prstGeom prst="rect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8E2F035A-74F0-57FF-5C74-AC860B627FB0}"/>
                </a:ext>
              </a:extLst>
            </p:cNvPr>
            <p:cNvSpPr/>
            <p:nvPr/>
          </p:nvSpPr>
          <p:spPr>
            <a:xfrm>
              <a:off x="6275295" y="5703073"/>
              <a:ext cx="5001932" cy="457200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2EBCF4EA-F03E-A250-6E3B-B9A697E23C2D}"/>
                </a:ext>
              </a:extLst>
            </p:cNvPr>
            <p:cNvSpPr txBox="1"/>
            <p:nvPr/>
          </p:nvSpPr>
          <p:spPr>
            <a:xfrm>
              <a:off x="5025821" y="5046240"/>
              <a:ext cx="11076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This work</a:t>
              </a: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E34C975C-9779-A9F2-F91A-00D90E5665D5}"/>
                </a:ext>
              </a:extLst>
            </p:cNvPr>
            <p:cNvSpPr txBox="1"/>
            <p:nvPr/>
          </p:nvSpPr>
          <p:spPr>
            <a:xfrm>
              <a:off x="5001583" y="5696780"/>
              <a:ext cx="1173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Next work</a:t>
              </a:r>
            </a:p>
          </p:txBody>
        </p:sp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DF84EE3-8A46-400B-F518-E1FCBFFDF916}"/>
              </a:ext>
            </a:extLst>
          </p:cNvPr>
          <p:cNvSpPr txBox="1"/>
          <p:nvPr/>
        </p:nvSpPr>
        <p:spPr>
          <a:xfrm>
            <a:off x="1070907" y="2300281"/>
            <a:ext cx="2629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What’s next?</a:t>
            </a:r>
          </a:p>
        </p:txBody>
      </p:sp>
    </p:spTree>
    <p:extLst>
      <p:ext uri="{BB962C8B-B14F-4D97-AF65-F5344CB8AC3E}">
        <p14:creationId xmlns:p14="http://schemas.microsoft.com/office/powerpoint/2010/main" val="490916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Conclusions</a:t>
            </a:r>
            <a:r>
              <a:rPr lang="es-ES" dirty="0"/>
              <a:t> &amp; Future </a:t>
            </a:r>
            <a:r>
              <a:rPr lang="es-ES" dirty="0" err="1"/>
              <a:t>work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22</a:t>
            </a:fld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572836-1FFA-6CF0-6613-AC376CE435B4}"/>
              </a:ext>
            </a:extLst>
          </p:cNvPr>
          <p:cNvSpPr txBox="1"/>
          <p:nvPr/>
        </p:nvSpPr>
        <p:spPr>
          <a:xfrm>
            <a:off x="734731" y="1199046"/>
            <a:ext cx="107490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proposed system was able to measure the fine time structure of a clinical proton accelerator online and with sub-ns time resolution.</a:t>
            </a:r>
            <a:r>
              <a:rPr lang="es-ES" sz="2400" b="1" dirty="0">
                <a:effectLst/>
              </a:rPr>
              <a:t> </a:t>
            </a:r>
            <a:endParaRPr lang="en-US" sz="2400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0E242D1-2CD1-B236-1F6D-8A16E265C385}"/>
              </a:ext>
            </a:extLst>
          </p:cNvPr>
          <p:cNvSpPr txBox="1"/>
          <p:nvPr/>
        </p:nvSpPr>
        <p:spPr>
          <a:xfrm>
            <a:off x="927847" y="3296331"/>
            <a:ext cx="5238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Other combination of </a:t>
            </a:r>
            <a:r>
              <a:rPr lang="en-US" sz="2000" b="1" dirty="0" err="1">
                <a:solidFill>
                  <a:schemeClr val="bg2">
                    <a:lumMod val="75000"/>
                  </a:schemeClr>
                </a:solidFill>
              </a:rPr>
              <a:t>SiPM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 + optic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Study potential to measure absolute dose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374774F-351A-B891-9E2B-42DAE943ED58}"/>
              </a:ext>
            </a:extLst>
          </p:cNvPr>
          <p:cNvSpPr txBox="1"/>
          <p:nvPr/>
        </p:nvSpPr>
        <p:spPr>
          <a:xfrm>
            <a:off x="1070907" y="2300281"/>
            <a:ext cx="2629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What’s next?</a:t>
            </a:r>
          </a:p>
        </p:txBody>
      </p:sp>
    </p:spTree>
    <p:extLst>
      <p:ext uri="{BB962C8B-B14F-4D97-AF65-F5344CB8AC3E}">
        <p14:creationId xmlns:p14="http://schemas.microsoft.com/office/powerpoint/2010/main" val="32236204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Conclusions</a:t>
            </a:r>
            <a:r>
              <a:rPr lang="es-ES" dirty="0"/>
              <a:t> &amp; Future </a:t>
            </a:r>
            <a:r>
              <a:rPr lang="es-ES" dirty="0" err="1"/>
              <a:t>work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23</a:t>
            </a:fld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572836-1FFA-6CF0-6613-AC376CE435B4}"/>
              </a:ext>
            </a:extLst>
          </p:cNvPr>
          <p:cNvSpPr txBox="1"/>
          <p:nvPr/>
        </p:nvSpPr>
        <p:spPr>
          <a:xfrm>
            <a:off x="734731" y="1199046"/>
            <a:ext cx="1074905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proposed system was able to measure the fine time structure of a clinical proton accelerator online and with sub-ns time resolution.</a:t>
            </a:r>
            <a:r>
              <a:rPr lang="es-ES" sz="2400" b="1" dirty="0">
                <a:effectLst/>
              </a:rPr>
              <a:t> </a:t>
            </a:r>
            <a:endParaRPr lang="en-US" sz="2400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0E242D1-2CD1-B236-1F6D-8A16E265C385}"/>
              </a:ext>
            </a:extLst>
          </p:cNvPr>
          <p:cNvSpPr txBox="1"/>
          <p:nvPr/>
        </p:nvSpPr>
        <p:spPr>
          <a:xfrm>
            <a:off x="927847" y="3296331"/>
            <a:ext cx="52385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Other combination of </a:t>
            </a:r>
            <a:r>
              <a:rPr lang="en-US" sz="2000" b="1" dirty="0" err="1">
                <a:solidFill>
                  <a:schemeClr val="bg2">
                    <a:lumMod val="75000"/>
                  </a:schemeClr>
                </a:solidFill>
              </a:rPr>
              <a:t>SiPM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 + optic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Study potential to measure absolute dose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Incorporate the detector in a FLASH X-ray based preclinical irradiator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68A24487-C702-6013-B365-43E1DBDF4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971" y="2334762"/>
            <a:ext cx="2812902" cy="373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F9A92D10-B69A-0249-EAB1-3269C9E54F2A}"/>
              </a:ext>
            </a:extLst>
          </p:cNvPr>
          <p:cNvGrpSpPr/>
          <p:nvPr/>
        </p:nvGrpSpPr>
        <p:grpSpPr>
          <a:xfrm>
            <a:off x="9255571" y="3565426"/>
            <a:ext cx="2812902" cy="2525063"/>
            <a:chOff x="7012593" y="1156520"/>
            <a:chExt cx="4185140" cy="4307686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5505D971-12F7-6D11-4639-BFF731727FE5}"/>
                </a:ext>
              </a:extLst>
            </p:cNvPr>
            <p:cNvGrpSpPr/>
            <p:nvPr/>
          </p:nvGrpSpPr>
          <p:grpSpPr>
            <a:xfrm>
              <a:off x="7012593" y="1156520"/>
              <a:ext cx="4185140" cy="4307686"/>
              <a:chOff x="3759212" y="1885183"/>
              <a:chExt cx="4185140" cy="4307686"/>
            </a:xfrm>
          </p:grpSpPr>
          <p:grpSp>
            <p:nvGrpSpPr>
              <p:cNvPr id="20" name="Grupo 19">
                <a:extLst>
                  <a:ext uri="{FF2B5EF4-FFF2-40B4-BE49-F238E27FC236}">
                    <a16:creationId xmlns:a16="http://schemas.microsoft.com/office/drawing/2014/main" id="{F82E8583-71EF-8754-6888-2855F46F3322}"/>
                  </a:ext>
                </a:extLst>
              </p:cNvPr>
              <p:cNvGrpSpPr/>
              <p:nvPr/>
            </p:nvGrpSpPr>
            <p:grpSpPr>
              <a:xfrm>
                <a:off x="3759212" y="1885183"/>
                <a:ext cx="4185140" cy="4307686"/>
                <a:chOff x="6470516" y="427857"/>
                <a:chExt cx="4185140" cy="4307686"/>
              </a:xfrm>
            </p:grpSpPr>
            <p:grpSp>
              <p:nvGrpSpPr>
                <p:cNvPr id="24" name="Grupo 23">
                  <a:extLst>
                    <a:ext uri="{FF2B5EF4-FFF2-40B4-BE49-F238E27FC236}">
                      <a16:creationId xmlns:a16="http://schemas.microsoft.com/office/drawing/2014/main" id="{9C6D97E3-1B3F-EB50-C0FF-1ECAE897D61D}"/>
                    </a:ext>
                  </a:extLst>
                </p:cNvPr>
                <p:cNvGrpSpPr/>
                <p:nvPr/>
              </p:nvGrpSpPr>
              <p:grpSpPr>
                <a:xfrm>
                  <a:off x="6470516" y="427857"/>
                  <a:ext cx="4185140" cy="4307686"/>
                  <a:chOff x="3727316" y="1169051"/>
                  <a:chExt cx="4185140" cy="4307686"/>
                </a:xfrm>
              </p:grpSpPr>
              <p:grpSp>
                <p:nvGrpSpPr>
                  <p:cNvPr id="26" name="Grupo 25">
                    <a:extLst>
                      <a:ext uri="{FF2B5EF4-FFF2-40B4-BE49-F238E27FC236}">
                        <a16:creationId xmlns:a16="http://schemas.microsoft.com/office/drawing/2014/main" id="{F5416097-5573-D900-EAD6-6C71E606BBAB}"/>
                      </a:ext>
                    </a:extLst>
                  </p:cNvPr>
                  <p:cNvGrpSpPr/>
                  <p:nvPr/>
                </p:nvGrpSpPr>
                <p:grpSpPr>
                  <a:xfrm>
                    <a:off x="3727316" y="1169051"/>
                    <a:ext cx="4185140" cy="4307686"/>
                    <a:chOff x="2203316" y="1169051"/>
                    <a:chExt cx="4185140" cy="4307686"/>
                  </a:xfrm>
                </p:grpSpPr>
                <p:grpSp>
                  <p:nvGrpSpPr>
                    <p:cNvPr id="28" name="Grupo 27">
                      <a:extLst>
                        <a:ext uri="{FF2B5EF4-FFF2-40B4-BE49-F238E27FC236}">
                          <a16:creationId xmlns:a16="http://schemas.microsoft.com/office/drawing/2014/main" id="{0F91596B-78CC-091C-BAFC-A1CBCAEE1D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03316" y="1169051"/>
                      <a:ext cx="4185140" cy="4307686"/>
                      <a:chOff x="2168147" y="1169051"/>
                      <a:chExt cx="4185140" cy="4307686"/>
                    </a:xfrm>
                  </p:grpSpPr>
                  <p:grpSp>
                    <p:nvGrpSpPr>
                      <p:cNvPr id="30" name="Grupo 29">
                        <a:extLst>
                          <a:ext uri="{FF2B5EF4-FFF2-40B4-BE49-F238E27FC236}">
                            <a16:creationId xmlns:a16="http://schemas.microsoft.com/office/drawing/2014/main" id="{59E66BEA-B228-58A8-FA42-BD074A4C73D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68147" y="1169051"/>
                        <a:ext cx="4185140" cy="4307686"/>
                        <a:chOff x="1535100" y="1415236"/>
                        <a:chExt cx="4185140" cy="4307686"/>
                      </a:xfrm>
                    </p:grpSpPr>
                    <p:sp>
                      <p:nvSpPr>
                        <p:cNvPr id="33" name="Rectángulo 32">
                          <a:extLst>
                            <a:ext uri="{FF2B5EF4-FFF2-40B4-BE49-F238E27FC236}">
                              <a16:creationId xmlns:a16="http://schemas.microsoft.com/office/drawing/2014/main" id="{32827FF3-BB66-ADB6-E8AB-B1C4421A897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35100" y="1415236"/>
                          <a:ext cx="4185139" cy="1351411"/>
                        </a:xfrm>
                        <a:prstGeom prst="rect">
                          <a:avLst/>
                        </a:prstGeom>
                        <a:solidFill>
                          <a:schemeClr val="bg2">
                            <a:lumMod val="5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s-ES" dirty="0"/>
                        </a:p>
                      </p:txBody>
                    </p:sp>
                    <p:sp>
                      <p:nvSpPr>
                        <p:cNvPr id="34" name="Rectángulo 33">
                          <a:extLst>
                            <a:ext uri="{FF2B5EF4-FFF2-40B4-BE49-F238E27FC236}">
                              <a16:creationId xmlns:a16="http://schemas.microsoft.com/office/drawing/2014/main" id="{C8F8D59B-707C-28BF-A855-7E500793BAC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35101" y="2766648"/>
                          <a:ext cx="4185139" cy="2956274"/>
                        </a:xfrm>
                        <a:prstGeom prst="rect">
                          <a:avLst/>
                        </a:prstGeom>
                        <a:solidFill>
                          <a:schemeClr val="bg2">
                            <a:lumMod val="50000"/>
                          </a:schemeClr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s-ES" dirty="0"/>
                        </a:p>
                      </p:txBody>
                    </p:sp>
                    <p:sp>
                      <p:nvSpPr>
                        <p:cNvPr id="35" name="Rectángulo 34">
                          <a:extLst>
                            <a:ext uri="{FF2B5EF4-FFF2-40B4-BE49-F238E27FC236}">
                              <a16:creationId xmlns:a16="http://schemas.microsoft.com/office/drawing/2014/main" id="{02E15BD3-2730-321D-88D4-BF54165A9A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21964" y="2774328"/>
                          <a:ext cx="3470031" cy="2788157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s-ES" dirty="0"/>
                        </a:p>
                      </p:txBody>
                    </p:sp>
                    <p:sp>
                      <p:nvSpPr>
                        <p:cNvPr id="36" name="Rectángulo 35">
                          <a:extLst>
                            <a:ext uri="{FF2B5EF4-FFF2-40B4-BE49-F238E27FC236}">
                              <a16:creationId xmlns:a16="http://schemas.microsoft.com/office/drawing/2014/main" id="{6A428E15-8E79-3F41-1D2B-98FDA8376E3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19398" y="3424070"/>
                          <a:ext cx="3470031" cy="164054"/>
                        </a:xfrm>
                        <a:prstGeom prst="rect">
                          <a:avLst/>
                        </a:prstGeom>
                        <a:solidFill>
                          <a:schemeClr val="tx1">
                            <a:lumMod val="65000"/>
                            <a:lumOff val="35000"/>
                            <a:alpha val="48000"/>
                          </a:schemeClr>
                        </a:solidFill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s-ES" b="1" dirty="0"/>
                        </a:p>
                      </p:txBody>
                    </p:sp>
                    <p:sp>
                      <p:nvSpPr>
                        <p:cNvPr id="37" name="Rectángulo 36">
                          <a:extLst>
                            <a:ext uri="{FF2B5EF4-FFF2-40B4-BE49-F238E27FC236}">
                              <a16:creationId xmlns:a16="http://schemas.microsoft.com/office/drawing/2014/main" id="{04308370-12A3-0069-570A-76D63360A7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21963" y="1510725"/>
                          <a:ext cx="3470031" cy="1264056"/>
                        </a:xfrm>
                        <a:prstGeom prst="rect">
                          <a:avLst/>
                        </a:prstGeom>
                        <a:solidFill>
                          <a:schemeClr val="bg2"/>
                        </a:solidFill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s-ES" dirty="0"/>
                        </a:p>
                      </p:txBody>
                    </p:sp>
                    <p:grpSp>
                      <p:nvGrpSpPr>
                        <p:cNvPr id="38" name="Grupo 37">
                          <a:extLst>
                            <a:ext uri="{FF2B5EF4-FFF2-40B4-BE49-F238E27FC236}">
                              <a16:creationId xmlns:a16="http://schemas.microsoft.com/office/drawing/2014/main" id="{CFDC28AD-961E-1A5C-D83D-AF4E7B8C49A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322634" y="1679702"/>
                          <a:ext cx="2588344" cy="1037587"/>
                          <a:chOff x="2275742" y="1679702"/>
                          <a:chExt cx="2588344" cy="1037587"/>
                        </a:xfrm>
                      </p:grpSpPr>
                      <p:sp>
                        <p:nvSpPr>
                          <p:cNvPr id="39" name="Rectángulo redondeado 38">
                            <a:extLst>
                              <a:ext uri="{FF2B5EF4-FFF2-40B4-BE49-F238E27FC236}">
                                <a16:creationId xmlns:a16="http://schemas.microsoft.com/office/drawing/2014/main" id="{C9EBC6E6-302D-8280-FAC1-E214E2B9A82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299270" y="2588931"/>
                            <a:ext cx="574001" cy="128358"/>
                          </a:xfrm>
                          <a:prstGeom prst="roundRect">
                            <a:avLst/>
                          </a:prstGeom>
                          <a:solidFill>
                            <a:schemeClr val="bg2">
                              <a:lumMod val="2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s-ES"/>
                          </a:p>
                        </p:txBody>
                      </p:sp>
                      <p:sp>
                        <p:nvSpPr>
                          <p:cNvPr id="40" name="Rectángulo redondeado 39">
                            <a:extLst>
                              <a:ext uri="{FF2B5EF4-FFF2-40B4-BE49-F238E27FC236}">
                                <a16:creationId xmlns:a16="http://schemas.microsoft.com/office/drawing/2014/main" id="{0DEFB2BC-2B67-E1DB-32FF-8AF1132A49C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275742" y="1679702"/>
                            <a:ext cx="2588344" cy="949569"/>
                          </a:xfrm>
                          <a:prstGeom prst="roundRect">
                            <a:avLst/>
                          </a:prstGeom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s-ES" dirty="0"/>
                          </a:p>
                        </p:txBody>
                      </p:sp>
                    </p:grpSp>
                  </p:grpSp>
                  <p:sp>
                    <p:nvSpPr>
                      <p:cNvPr id="31" name="Rectángulo 30">
                        <a:extLst>
                          <a:ext uri="{FF2B5EF4-FFF2-40B4-BE49-F238E27FC236}">
                            <a16:creationId xmlns:a16="http://schemas.microsoft.com/office/drawing/2014/main" id="{1184539A-FD3A-8390-8C7F-8C9C99356C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68147" y="2500415"/>
                        <a:ext cx="4185139" cy="138353"/>
                      </a:xfrm>
                      <a:prstGeom prst="rect">
                        <a:avLst/>
                      </a:prstGeom>
                      <a:solidFill>
                        <a:schemeClr val="bg2">
                          <a:lumMod val="5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ES"/>
                      </a:p>
                    </p:txBody>
                  </p:sp>
                  <p:cxnSp>
                    <p:nvCxnSpPr>
                      <p:cNvPr id="32" name="Conector recto 31">
                        <a:extLst>
                          <a:ext uri="{FF2B5EF4-FFF2-40B4-BE49-F238E27FC236}">
                            <a16:creationId xmlns:a16="http://schemas.microsoft.com/office/drawing/2014/main" id="{4DAD39A5-53DA-63A1-A86C-79DAD71074C7}"/>
                          </a:ext>
                        </a:extLst>
                      </p:cNvPr>
                      <p:cNvCxnSpPr>
                        <a:cxnSpLocks/>
                        <a:stCxn id="33" idx="0"/>
                        <a:endCxn id="34" idx="2"/>
                      </p:cNvCxnSpPr>
                      <p:nvPr/>
                    </p:nvCxnSpPr>
                    <p:spPr>
                      <a:xfrm>
                        <a:off x="4260717" y="1169051"/>
                        <a:ext cx="1" cy="4307686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9" name="Conector recto 28">
                      <a:extLst>
                        <a:ext uri="{FF2B5EF4-FFF2-40B4-BE49-F238E27FC236}">
                          <a16:creationId xmlns:a16="http://schemas.microsoft.com/office/drawing/2014/main" id="{809335E4-05FF-BAAA-66F3-97E49BB842F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601902" y="1896341"/>
                      <a:ext cx="3470031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7" name="Rectángulo 26">
                    <a:extLst>
                      <a:ext uri="{FF2B5EF4-FFF2-40B4-BE49-F238E27FC236}">
                        <a16:creationId xmlns:a16="http://schemas.microsoft.com/office/drawing/2014/main" id="{F14CF0D5-6ED8-F8AE-BD76-8ADB9C23F5FB}"/>
                      </a:ext>
                    </a:extLst>
                  </p:cNvPr>
                  <p:cNvSpPr/>
                  <p:nvPr/>
                </p:nvSpPr>
                <p:spPr>
                  <a:xfrm>
                    <a:off x="4111614" y="3845277"/>
                    <a:ext cx="3470031" cy="231365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</p:grpSp>
            <p:sp>
              <p:nvSpPr>
                <p:cNvPr id="25" name="Rectángulo 24">
                  <a:extLst>
                    <a:ext uri="{FF2B5EF4-FFF2-40B4-BE49-F238E27FC236}">
                      <a16:creationId xmlns:a16="http://schemas.microsoft.com/office/drawing/2014/main" id="{B94CFD4E-90E1-BDF8-8D05-99EB376161B9}"/>
                    </a:ext>
                  </a:extLst>
                </p:cNvPr>
                <p:cNvSpPr/>
                <p:nvPr/>
              </p:nvSpPr>
              <p:spPr>
                <a:xfrm>
                  <a:off x="6854814" y="3946164"/>
                  <a:ext cx="3470031" cy="231365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</p:grpSp>
          <p:cxnSp>
            <p:nvCxnSpPr>
              <p:cNvPr id="21" name="Conector recto 20">
                <a:extLst>
                  <a:ext uri="{FF2B5EF4-FFF2-40B4-BE49-F238E27FC236}">
                    <a16:creationId xmlns:a16="http://schemas.microsoft.com/office/drawing/2014/main" id="{FC1E7829-A0CB-ED85-B30D-E4BB53A32C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29222" y="4061759"/>
                <a:ext cx="1722560" cy="0"/>
              </a:xfrm>
              <a:prstGeom prst="line">
                <a:avLst/>
              </a:prstGeom>
              <a:ln w="666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932481A4-A48A-E0F8-131A-8B015EE83F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53240" y="3942709"/>
                <a:ext cx="0" cy="155850"/>
              </a:xfrm>
              <a:prstGeom prst="line">
                <a:avLst/>
              </a:prstGeom>
              <a:ln w="666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D6891790-2EA3-7758-AC42-6D7FE7A70F62}"/>
                  </a:ext>
                </a:extLst>
              </p:cNvPr>
              <p:cNvSpPr/>
              <p:nvPr/>
            </p:nvSpPr>
            <p:spPr>
              <a:xfrm>
                <a:off x="5717790" y="3896789"/>
                <a:ext cx="316766" cy="1066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FF2F3AA7-0EA8-073C-FC54-559357845E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836" b="89617" l="9818" r="98182">
                          <a14:foregroundMark x1="98182" y1="42077" x2="98182" y2="42077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097005" y="2246676"/>
              <a:ext cx="1852598" cy="1230558"/>
            </a:xfrm>
            <a:prstGeom prst="rect">
              <a:avLst/>
            </a:prstGeom>
          </p:spPr>
        </p:pic>
        <p:sp>
          <p:nvSpPr>
            <p:cNvPr id="19" name="Trapecio 18">
              <a:extLst>
                <a:ext uri="{FF2B5EF4-FFF2-40B4-BE49-F238E27FC236}">
                  <a16:creationId xmlns:a16="http://schemas.microsoft.com/office/drawing/2014/main" id="{087A44EF-E5F6-AFA2-28B6-8CF8050E944C}"/>
                </a:ext>
              </a:extLst>
            </p:cNvPr>
            <p:cNvSpPr/>
            <p:nvPr/>
          </p:nvSpPr>
          <p:spPr>
            <a:xfrm>
              <a:off x="8422354" y="2447970"/>
              <a:ext cx="1382747" cy="2847015"/>
            </a:xfrm>
            <a:prstGeom prst="trapezoid">
              <a:avLst>
                <a:gd name="adj" fmla="val 39466"/>
              </a:avLst>
            </a:prstGeom>
            <a:solidFill>
              <a:schemeClr val="accent1">
                <a:alpha val="31906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1" name="CuadroTexto 40">
            <a:extLst>
              <a:ext uri="{FF2B5EF4-FFF2-40B4-BE49-F238E27FC236}">
                <a16:creationId xmlns:a16="http://schemas.microsoft.com/office/drawing/2014/main" id="{D374774F-351A-B891-9E2B-42DAE943ED58}"/>
              </a:ext>
            </a:extLst>
          </p:cNvPr>
          <p:cNvSpPr txBox="1"/>
          <p:nvPr/>
        </p:nvSpPr>
        <p:spPr>
          <a:xfrm>
            <a:off x="1070907" y="2300281"/>
            <a:ext cx="2629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</a:rPr>
              <a:t>What’s next?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5654AB07-A5DC-41E3-ED68-9D0E5915A550}"/>
              </a:ext>
            </a:extLst>
          </p:cNvPr>
          <p:cNvSpPr txBox="1"/>
          <p:nvPr/>
        </p:nvSpPr>
        <p:spPr>
          <a:xfrm>
            <a:off x="805234" y="5904858"/>
            <a:ext cx="73039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Espinosa-</a:t>
            </a:r>
            <a:r>
              <a:rPr lang="es-ES" sz="1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Rodriguez</a:t>
            </a:r>
            <a:r>
              <a:rPr lang="es-ES" sz="1600" dirty="0">
                <a:solidFill>
                  <a:srgbClr val="222222"/>
                </a:solidFill>
                <a:latin typeface="Arial" panose="020B0604020202020204" pitchFamily="34" charset="0"/>
              </a:rPr>
              <a:t>,</a:t>
            </a:r>
            <a:r>
              <a:rPr lang="es-E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s-ES" sz="16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Radiat</a:t>
            </a:r>
            <a:r>
              <a:rPr lang="es-E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es-ES" sz="16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</a:t>
            </a:r>
            <a:r>
              <a:rPr lang="es-E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es-ES" sz="16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Chem</a:t>
            </a:r>
            <a:r>
              <a:rPr lang="es-ES" sz="16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s-ES" sz="1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2023 110760.</a:t>
            </a:r>
            <a:endParaRPr lang="en-US" sz="1600" dirty="0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9CB33F66-2EDD-13C0-C6D3-4B7FC7C89818}"/>
              </a:ext>
            </a:extLst>
          </p:cNvPr>
          <p:cNvSpPr txBox="1"/>
          <p:nvPr/>
        </p:nvSpPr>
        <p:spPr>
          <a:xfrm>
            <a:off x="619334" y="4909588"/>
            <a:ext cx="5209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98907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811868-E409-B842-9A02-446EB114F2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539" y="752615"/>
            <a:ext cx="11435788" cy="1870219"/>
          </a:xfrm>
        </p:spPr>
        <p:txBody>
          <a:bodyPr>
            <a:normAutofit/>
          </a:bodyPr>
          <a:lstStyle/>
          <a:p>
            <a:r>
              <a:rPr lang="es-ES" sz="6000" dirty="0"/>
              <a:t>Online </a:t>
            </a:r>
            <a:r>
              <a:rPr lang="es-ES" sz="6000" dirty="0" err="1"/>
              <a:t>beam</a:t>
            </a:r>
            <a:r>
              <a:rPr lang="es-ES" sz="6000" dirty="0"/>
              <a:t> </a:t>
            </a:r>
            <a:r>
              <a:rPr lang="es-ES" sz="6000" dirty="0" err="1"/>
              <a:t>monitoring</a:t>
            </a:r>
            <a:r>
              <a:rPr lang="es-ES" sz="6000" dirty="0"/>
              <a:t> detector </a:t>
            </a:r>
            <a:r>
              <a:rPr lang="es-ES" sz="6000" dirty="0" err="1"/>
              <a:t>for</a:t>
            </a:r>
            <a:r>
              <a:rPr lang="es-ES" sz="6000" dirty="0"/>
              <a:t> FLASH </a:t>
            </a:r>
            <a:r>
              <a:rPr lang="es-ES" sz="6000" dirty="0" err="1"/>
              <a:t>irradiations</a:t>
            </a:r>
            <a:endParaRPr lang="es-ES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FD76871-BED8-E445-AA7B-7ED2E4A42B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4521" y="2951786"/>
            <a:ext cx="6420827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es-ES_tradnl" sz="2600" b="1" dirty="0"/>
              <a:t>Paula Ibáñez García</a:t>
            </a:r>
          </a:p>
          <a:p>
            <a:pPr algn="l"/>
            <a:r>
              <a:rPr lang="es-ES_tradnl" sz="2000" dirty="0"/>
              <a:t>Grupo de Física Nuclear &amp; IPARCOS, Universidad Complutense de Madrid</a:t>
            </a:r>
          </a:p>
          <a:p>
            <a:pPr algn="l"/>
            <a:r>
              <a:rPr lang="es-ES_tradnl" sz="2000" dirty="0"/>
              <a:t>Instituto de Investigación Sanitaria del Hospital Clínico San Carlos</a:t>
            </a:r>
          </a:p>
          <a:p>
            <a:endParaRPr lang="es-ES" sz="2600" dirty="0"/>
          </a:p>
        </p:txBody>
      </p:sp>
      <p:pic>
        <p:nvPicPr>
          <p:cNvPr id="7" name="Picture 3" descr="logo-oct2010-transparente-g.gif">
            <a:extLst>
              <a:ext uri="{FF2B5EF4-FFF2-40B4-BE49-F238E27FC236}">
                <a16:creationId xmlns:a16="http://schemas.microsoft.com/office/drawing/2014/main" id="{31E63C0C-21F6-104D-9DA5-CB2CA21EFD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5051" y="2525064"/>
            <a:ext cx="2955491" cy="216494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4234A97-C713-5F4A-BB01-C3BE4A08F32B}"/>
              </a:ext>
            </a:extLst>
          </p:cNvPr>
          <p:cNvSpPr txBox="1"/>
          <p:nvPr/>
        </p:nvSpPr>
        <p:spPr>
          <a:xfrm>
            <a:off x="968299" y="4864148"/>
            <a:ext cx="98559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400" dirty="0"/>
              <a:t>Miguel García Díez, Andrea Espinosa, Víctor Sánchez -Tembleque, Daniel Sánchez-</a:t>
            </a:r>
            <a:r>
              <a:rPr lang="es-ES" sz="2400" dirty="0" err="1"/>
              <a:t>Parcerisa</a:t>
            </a:r>
            <a:r>
              <a:rPr lang="es-ES" sz="2400" dirty="0"/>
              <a:t>, Víctor Valladolid, Juan A. Vera, Alejandro </a:t>
            </a:r>
            <a:r>
              <a:rPr lang="es-ES" sz="2400" dirty="0" err="1"/>
              <a:t>Mazal</a:t>
            </a:r>
            <a:r>
              <a:rPr lang="es-ES" sz="2400" dirty="0"/>
              <a:t>, Luis Mario Fraile, José Manuel Udías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2628476-13BA-3F46-BF2E-87136D942FB9}"/>
              </a:ext>
            </a:extLst>
          </p:cNvPr>
          <p:cNvSpPr txBox="1"/>
          <p:nvPr/>
        </p:nvSpPr>
        <p:spPr>
          <a:xfrm>
            <a:off x="4125280" y="6321077"/>
            <a:ext cx="3972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Santiago de Compostela, 10</a:t>
            </a:r>
            <a:r>
              <a:rPr lang="es-ES" baseline="30000" dirty="0"/>
              <a:t>th</a:t>
            </a:r>
            <a:r>
              <a:rPr lang="es-ES" dirty="0"/>
              <a:t> May 2023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08B4B0A-F3A4-FFA9-768A-CEC735C55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2014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FLASH </a:t>
            </a:r>
            <a:r>
              <a:rPr lang="es-ES" dirty="0" err="1"/>
              <a:t>Effect</a:t>
            </a:r>
            <a:endParaRPr lang="es-ES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D8DD5941-A7E4-C369-3C2E-1F1AE9D25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896" y="1107861"/>
            <a:ext cx="11648140" cy="1736460"/>
          </a:xfrm>
        </p:spPr>
        <p:txBody>
          <a:bodyPr>
            <a:normAutofit/>
          </a:bodyPr>
          <a:lstStyle/>
          <a:p>
            <a:r>
              <a:rPr lang="en-US" sz="2800" dirty="0"/>
              <a:t>Deeply influenced by beam pulse structure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3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699C6D6-66D3-81B8-9E26-5C8D31CA42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97" r="9172"/>
          <a:stretch/>
        </p:blipFill>
        <p:spPr>
          <a:xfrm>
            <a:off x="8249343" y="2324921"/>
            <a:ext cx="3659912" cy="2872667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CD931C0-B2C0-420D-9918-08D37E29B251}"/>
              </a:ext>
            </a:extLst>
          </p:cNvPr>
          <p:cNvSpPr txBox="1"/>
          <p:nvPr/>
        </p:nvSpPr>
        <p:spPr>
          <a:xfrm>
            <a:off x="3172325" y="5883570"/>
            <a:ext cx="5484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Espinosa-Rodríguez et al. Int. J. Mol. Sci. 2022, 23, 13484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D18F211-EFC7-69B5-91BE-A1F723B8C4ED}"/>
              </a:ext>
            </a:extLst>
          </p:cNvPr>
          <p:cNvSpPr txBox="1"/>
          <p:nvPr/>
        </p:nvSpPr>
        <p:spPr>
          <a:xfrm>
            <a:off x="0" y="5268530"/>
            <a:ext cx="41289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effectLst/>
                <a:latin typeface="Helvetica" pitchFamily="2" charset="0"/>
              </a:rPr>
              <a:t>Time </a:t>
            </a:r>
            <a:r>
              <a:rPr lang="es-ES" sz="1600" dirty="0" err="1">
                <a:effectLst/>
                <a:latin typeface="Helvetica" pitchFamily="2" charset="0"/>
              </a:rPr>
              <a:t>evolution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of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the</a:t>
            </a:r>
            <a:r>
              <a:rPr lang="es-ES" sz="1600" dirty="0">
                <a:effectLst/>
                <a:latin typeface="Helvetica" pitchFamily="2" charset="0"/>
              </a:rPr>
              <a:t> ROO• radical </a:t>
            </a:r>
            <a:r>
              <a:rPr lang="es-ES" sz="1600" dirty="0" err="1">
                <a:effectLst/>
                <a:latin typeface="Helvetica" pitchFamily="2" charset="0"/>
              </a:rPr>
              <a:t>for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different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degrees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of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pulsatility</a:t>
            </a:r>
            <a:r>
              <a:rPr lang="es-ES" sz="1600" dirty="0">
                <a:effectLst/>
                <a:latin typeface="Helvetica" pitchFamily="2" charset="0"/>
              </a:rPr>
              <a:t> (10 Gy)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EF22780-B7D0-39BE-8766-6AAA1E8FD215}"/>
              </a:ext>
            </a:extLst>
          </p:cNvPr>
          <p:cNvSpPr txBox="1"/>
          <p:nvPr/>
        </p:nvSpPr>
        <p:spPr>
          <a:xfrm>
            <a:off x="8229562" y="5256312"/>
            <a:ext cx="39418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effectLst/>
                <a:latin typeface="Helvetica" pitchFamily="2" charset="0"/>
              </a:rPr>
              <a:t>NTCP vs pulse </a:t>
            </a:r>
            <a:r>
              <a:rPr lang="es-ES" sz="1600" dirty="0" err="1">
                <a:effectLst/>
                <a:latin typeface="Helvetica" pitchFamily="2" charset="0"/>
              </a:rPr>
              <a:t>width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for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different</a:t>
            </a:r>
            <a:r>
              <a:rPr lang="es-ES" sz="1600" dirty="0">
                <a:effectLst/>
                <a:latin typeface="Helvetica" pitchFamily="2" charset="0"/>
              </a:rPr>
              <a:t> mean </a:t>
            </a:r>
            <a:r>
              <a:rPr lang="es-ES" sz="1600" dirty="0" err="1">
                <a:effectLst/>
                <a:latin typeface="Helvetica" pitchFamily="2" charset="0"/>
              </a:rPr>
              <a:t>dose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rates</a:t>
            </a:r>
            <a:r>
              <a:rPr lang="es-ES" sz="1600" dirty="0">
                <a:effectLst/>
                <a:latin typeface="Helvetica" pitchFamily="2" charset="0"/>
              </a:rPr>
              <a:t> (10 Gy)</a:t>
            </a:r>
          </a:p>
        </p:txBody>
      </p:sp>
      <p:sp>
        <p:nvSpPr>
          <p:cNvPr id="22" name="Cerrar llave 12">
            <a:extLst>
              <a:ext uri="{FF2B5EF4-FFF2-40B4-BE49-F238E27FC236}">
                <a16:creationId xmlns:a16="http://schemas.microsoft.com/office/drawing/2014/main" id="{18F12A20-A7EF-8310-2DE8-2DEBCA8BE550}"/>
              </a:ext>
            </a:extLst>
          </p:cNvPr>
          <p:cNvSpPr/>
          <p:nvPr/>
        </p:nvSpPr>
        <p:spPr>
          <a:xfrm rot="10799991">
            <a:off x="6812493" y="805078"/>
            <a:ext cx="588980" cy="115373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5400000"/>
              <a:gd name="f10" fmla="val 8333"/>
              <a:gd name="f11" fmla="val 50000"/>
              <a:gd name="f12" fmla="+- 0 0 -180"/>
              <a:gd name="f13" fmla="+- 0 0 -270"/>
              <a:gd name="f14" fmla="+- 0 0 -360"/>
              <a:gd name="f15" fmla="abs f4"/>
              <a:gd name="f16" fmla="abs f5"/>
              <a:gd name="f17" fmla="abs f6"/>
              <a:gd name="f18" fmla="+- 2700000 f1 0"/>
              <a:gd name="f19" fmla="*/ f12 f0 1"/>
              <a:gd name="f20" fmla="*/ f13 f0 1"/>
              <a:gd name="f21" fmla="*/ f14 f0 1"/>
              <a:gd name="f22" fmla="?: f15 f4 1"/>
              <a:gd name="f23" fmla="?: f16 f5 1"/>
              <a:gd name="f24" fmla="?: f17 f6 1"/>
              <a:gd name="f25" fmla="+- f18 0 f1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f1 0"/>
              <a:gd name="f34" fmla="+- f26 0 f1"/>
              <a:gd name="f35" fmla="+- f27 0 f1"/>
              <a:gd name="f36" fmla="+- f28 0 f1"/>
              <a:gd name="f37" fmla="min f30 f29"/>
              <a:gd name="f38" fmla="*/ f31 1 f24"/>
              <a:gd name="f39" fmla="*/ f32 1 f24"/>
              <a:gd name="f40" fmla="*/ f33 f8 1"/>
              <a:gd name="f41" fmla="val f38"/>
              <a:gd name="f42" fmla="val f39"/>
              <a:gd name="f43" fmla="*/ f40 1 f0"/>
              <a:gd name="f44" fmla="*/ f7 f37 1"/>
              <a:gd name="f45" fmla="+- f42 0 f7"/>
              <a:gd name="f46" fmla="+- f41 0 f7"/>
              <a:gd name="f47" fmla="+- 0 0 f43"/>
              <a:gd name="f48" fmla="*/ f41 f37 1"/>
              <a:gd name="f49" fmla="*/ f42 f37 1"/>
              <a:gd name="f50" fmla="*/ f46 1 2"/>
              <a:gd name="f51" fmla="min f46 f45"/>
              <a:gd name="f52" fmla="*/ f45 f11 1"/>
              <a:gd name="f53" fmla="+- 0 0 f47"/>
              <a:gd name="f54" fmla="+- f7 f50 0"/>
              <a:gd name="f55" fmla="*/ f51 f10 1"/>
              <a:gd name="f56" fmla="*/ f52 1 100000"/>
              <a:gd name="f57" fmla="*/ f53 f0 1"/>
              <a:gd name="f58" fmla="*/ f50 f37 1"/>
              <a:gd name="f59" fmla="*/ f55 1 100000"/>
              <a:gd name="f60" fmla="*/ f57 1 f8"/>
              <a:gd name="f61" fmla="*/ f54 f37 1"/>
              <a:gd name="f62" fmla="*/ f56 f37 1"/>
              <a:gd name="f63" fmla="+- f56 0 f59"/>
              <a:gd name="f64" fmla="+- f42 0 f59"/>
              <a:gd name="f65" fmla="+- f60 0 f1"/>
              <a:gd name="f66" fmla="*/ f59 f37 1"/>
              <a:gd name="f67" fmla="cos 1 f65"/>
              <a:gd name="f68" fmla="sin 1 f65"/>
              <a:gd name="f69" fmla="*/ f63 f37 1"/>
              <a:gd name="f70" fmla="*/ f64 f37 1"/>
              <a:gd name="f71" fmla="+- 0 0 f67"/>
              <a:gd name="f72" fmla="+- 0 0 f68"/>
              <a:gd name="f73" fmla="+- 0 0 f71"/>
              <a:gd name="f74" fmla="+- 0 0 f72"/>
              <a:gd name="f75" fmla="val f73"/>
              <a:gd name="f76" fmla="val f74"/>
              <a:gd name="f77" fmla="*/ f75 f50 1"/>
              <a:gd name="f78" fmla="*/ f76 f59 1"/>
              <a:gd name="f79" fmla="+- f7 f77 0"/>
              <a:gd name="f80" fmla="+- f59 0 f78"/>
              <a:gd name="f81" fmla="+- f42 f78 0"/>
              <a:gd name="f82" fmla="+- f81 0 f59"/>
              <a:gd name="f83" fmla="*/ f80 f37 1"/>
              <a:gd name="f84" fmla="*/ f79 f37 1"/>
              <a:gd name="f85" fmla="*/ f82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44" y="f44"/>
              </a:cxn>
              <a:cxn ang="f35">
                <a:pos x="f48" y="f62"/>
              </a:cxn>
              <a:cxn ang="f36">
                <a:pos x="f44" y="f49"/>
              </a:cxn>
            </a:cxnLst>
            <a:rect l="f44" t="f83" r="f84" b="f85"/>
            <a:pathLst>
              <a:path stroke="0">
                <a:moveTo>
                  <a:pt x="f44" y="f44"/>
                </a:moveTo>
                <a:arcTo wR="f58" hR="f66" stAng="f2" swAng="f1"/>
                <a:lnTo>
                  <a:pt x="f61" y="f69"/>
                </a:lnTo>
                <a:arcTo wR="f58" hR="f66" stAng="f0" swAng="f9"/>
                <a:arcTo wR="f58" hR="f66" stAng="f2" swAng="f9"/>
                <a:lnTo>
                  <a:pt x="f61" y="f70"/>
                </a:lnTo>
                <a:arcTo wR="f58" hR="f66" stAng="f7" swAng="f1"/>
                <a:close/>
              </a:path>
              <a:path fill="none">
                <a:moveTo>
                  <a:pt x="f44" y="f44"/>
                </a:moveTo>
                <a:arcTo wR="f58" hR="f66" stAng="f2" swAng="f1"/>
                <a:lnTo>
                  <a:pt x="f61" y="f69"/>
                </a:lnTo>
                <a:arcTo wR="f58" hR="f66" stAng="f0" swAng="f9"/>
                <a:arcTo wR="f58" hR="f66" stAng="f2" swAng="f9"/>
                <a:lnTo>
                  <a:pt x="f61" y="f70"/>
                </a:lnTo>
                <a:arcTo wR="f58" hR="f66" stAng="f7" swAng="f1"/>
              </a:path>
            </a:pathLst>
          </a:custGeom>
          <a:solidFill>
            <a:schemeClr val="bg1"/>
          </a:solidFill>
          <a:ln w="38103" cap="flat">
            <a:solidFill>
              <a:srgbClr val="38508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1" name="Google Shape;178;p5">
            <a:extLst>
              <a:ext uri="{FF2B5EF4-FFF2-40B4-BE49-F238E27FC236}">
                <a16:creationId xmlns:a16="http://schemas.microsoft.com/office/drawing/2014/main" id="{8DDDBA00-DA86-6D10-5B08-27A08CF3D3DD}"/>
              </a:ext>
            </a:extLst>
          </p:cNvPr>
          <p:cNvSpPr/>
          <p:nvPr/>
        </p:nvSpPr>
        <p:spPr>
          <a:xfrm>
            <a:off x="7182113" y="722608"/>
            <a:ext cx="3419074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it-IT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Average</a:t>
            </a:r>
            <a:r>
              <a:rPr lang="it-IT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dose rate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it-IT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Dose rate in the </a:t>
            </a:r>
            <a:r>
              <a:rPr lang="it-IT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pulse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it-IT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Pulse</a:t>
            </a:r>
            <a:r>
              <a:rPr lang="it-IT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repetition</a:t>
            </a:r>
            <a:r>
              <a:rPr lang="it-IT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frequency</a:t>
            </a:r>
            <a:endParaRPr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it-IT" sz="20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Dose per </a:t>
            </a:r>
            <a:r>
              <a:rPr lang="it-IT" sz="2000" b="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pulse</a:t>
            </a:r>
            <a:endParaRPr sz="2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4BED788E-7F2D-3CB6-C048-8E3131D082A7}"/>
              </a:ext>
            </a:extLst>
          </p:cNvPr>
          <p:cNvGrpSpPr/>
          <p:nvPr/>
        </p:nvGrpSpPr>
        <p:grpSpPr>
          <a:xfrm>
            <a:off x="164360" y="2306736"/>
            <a:ext cx="4043634" cy="2934084"/>
            <a:chOff x="1871012" y="2114641"/>
            <a:chExt cx="4043634" cy="3050741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31B933FD-5E2A-FA2D-3267-31E96E11F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2771"/>
            <a:stretch/>
          </p:blipFill>
          <p:spPr>
            <a:xfrm>
              <a:off x="2268880" y="2124400"/>
              <a:ext cx="3645766" cy="3040982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F89EDC51-C8C9-4F1E-8598-BE99F9814D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39" r="90310"/>
            <a:stretch/>
          </p:blipFill>
          <p:spPr>
            <a:xfrm>
              <a:off x="1871012" y="2114641"/>
              <a:ext cx="467143" cy="3040982"/>
            </a:xfrm>
            <a:prstGeom prst="rect">
              <a:avLst/>
            </a:prstGeom>
          </p:spPr>
        </p:pic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4F0FBE8C-ECE4-BB23-90BD-7F0AF4BD9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945" y="2155646"/>
            <a:ext cx="4100617" cy="3077344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948FBF03-CF61-75F6-DE06-10AE5D47320C}"/>
              </a:ext>
            </a:extLst>
          </p:cNvPr>
          <p:cNvSpPr txBox="1"/>
          <p:nvPr/>
        </p:nvSpPr>
        <p:spPr>
          <a:xfrm>
            <a:off x="4207994" y="5256312"/>
            <a:ext cx="35099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effectLst/>
                <a:latin typeface="Helvetica" pitchFamily="2" charset="0"/>
              </a:rPr>
              <a:t>NTCP vs </a:t>
            </a:r>
            <a:r>
              <a:rPr lang="es-ES" sz="1600" dirty="0" err="1">
                <a:effectLst/>
                <a:latin typeface="Helvetica" pitchFamily="2" charset="0"/>
              </a:rPr>
              <a:t>dose</a:t>
            </a:r>
            <a:r>
              <a:rPr lang="es-ES" sz="1600" dirty="0">
                <a:effectLst/>
                <a:latin typeface="Helvetica" pitchFamily="2" charset="0"/>
              </a:rPr>
              <a:t> per pulse </a:t>
            </a:r>
            <a:r>
              <a:rPr lang="es-ES" sz="1600" dirty="0" err="1">
                <a:effectLst/>
                <a:latin typeface="Helvetica" pitchFamily="2" charset="0"/>
              </a:rPr>
              <a:t>for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different</a:t>
            </a:r>
            <a:r>
              <a:rPr lang="es-ES" sz="1600" dirty="0">
                <a:effectLst/>
                <a:latin typeface="Helvetica" pitchFamily="2" charset="0"/>
              </a:rPr>
              <a:t> mean </a:t>
            </a:r>
            <a:r>
              <a:rPr lang="es-ES" sz="1600" dirty="0" err="1">
                <a:effectLst/>
                <a:latin typeface="Helvetica" pitchFamily="2" charset="0"/>
              </a:rPr>
              <a:t>dose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rates</a:t>
            </a:r>
            <a:r>
              <a:rPr lang="es-ES" sz="1600" dirty="0">
                <a:effectLst/>
                <a:latin typeface="Helvetica" pitchFamily="2" charset="0"/>
              </a:rPr>
              <a:t> (10 Gy)</a:t>
            </a:r>
          </a:p>
        </p:txBody>
      </p:sp>
    </p:spTree>
    <p:extLst>
      <p:ext uri="{BB962C8B-B14F-4D97-AF65-F5344CB8AC3E}">
        <p14:creationId xmlns:p14="http://schemas.microsoft.com/office/powerpoint/2010/main" val="2451027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FLASH </a:t>
            </a:r>
            <a:r>
              <a:rPr lang="es-ES" dirty="0" err="1"/>
              <a:t>Effect</a:t>
            </a:r>
            <a:endParaRPr lang="es-ES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D8DD5941-A7E4-C369-3C2E-1F1AE9D25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896" y="1107861"/>
            <a:ext cx="11648140" cy="173646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Deeply influenced by beam pulse structure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4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699C6D6-66D3-81B8-9E26-5C8D31CA42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1000"/>
          </a:blip>
          <a:srcRect l="4997" r="9172"/>
          <a:stretch/>
        </p:blipFill>
        <p:spPr>
          <a:xfrm>
            <a:off x="7386962" y="2086839"/>
            <a:ext cx="4016098" cy="315223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CD931C0-B2C0-420D-9918-08D37E29B251}"/>
              </a:ext>
            </a:extLst>
          </p:cNvPr>
          <p:cNvSpPr txBox="1"/>
          <p:nvPr/>
        </p:nvSpPr>
        <p:spPr>
          <a:xfrm>
            <a:off x="3172325" y="5883570"/>
            <a:ext cx="5484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Espinosa-Rodríguez et al. Int. J. Mol. Sci. 2022, 23, 13484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1B933FD-5E2A-FA2D-3267-31E96E11F8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l="3639"/>
          <a:stretch/>
        </p:blipFill>
        <p:spPr>
          <a:xfrm>
            <a:off x="58809" y="2116939"/>
            <a:ext cx="7438521" cy="3040982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AD18F211-EFC7-69B5-91BE-A1F723B8C4ED}"/>
              </a:ext>
            </a:extLst>
          </p:cNvPr>
          <p:cNvSpPr txBox="1"/>
          <p:nvPr/>
        </p:nvSpPr>
        <p:spPr>
          <a:xfrm>
            <a:off x="475236" y="5179070"/>
            <a:ext cx="61605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Time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evolution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of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the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ROO• radical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for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different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degrees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of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pulsatility</a:t>
            </a:r>
            <a:endParaRPr lang="es-ES" dirty="0">
              <a:solidFill>
                <a:schemeClr val="bg2">
                  <a:lumMod val="90000"/>
                </a:schemeClr>
              </a:solidFill>
              <a:effectLst/>
              <a:latin typeface="Helvetica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EF22780-B7D0-39BE-8766-6AAA1E8FD215}"/>
              </a:ext>
            </a:extLst>
          </p:cNvPr>
          <p:cNvSpPr txBox="1"/>
          <p:nvPr/>
        </p:nvSpPr>
        <p:spPr>
          <a:xfrm>
            <a:off x="7055615" y="5327000"/>
            <a:ext cx="51355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NTCT vs pulse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width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for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different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mean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dose</a:t>
            </a:r>
            <a:r>
              <a:rPr lang="es-ES" dirty="0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 </a:t>
            </a:r>
            <a:r>
              <a:rPr lang="es-ES" dirty="0" err="1">
                <a:solidFill>
                  <a:schemeClr val="bg2">
                    <a:lumMod val="90000"/>
                  </a:schemeClr>
                </a:solidFill>
                <a:effectLst/>
                <a:latin typeface="Helvetica" pitchFamily="2" charset="0"/>
              </a:rPr>
              <a:t>rates</a:t>
            </a:r>
            <a:endParaRPr lang="es-ES" dirty="0">
              <a:solidFill>
                <a:schemeClr val="bg2">
                  <a:lumMod val="90000"/>
                </a:schemeClr>
              </a:solidFill>
              <a:effectLst/>
              <a:latin typeface="Helvetica" pitchFamily="2" charset="0"/>
            </a:endParaRPr>
          </a:p>
        </p:txBody>
      </p:sp>
      <p:sp>
        <p:nvSpPr>
          <p:cNvPr id="22" name="Cerrar llave 12">
            <a:extLst>
              <a:ext uri="{FF2B5EF4-FFF2-40B4-BE49-F238E27FC236}">
                <a16:creationId xmlns:a16="http://schemas.microsoft.com/office/drawing/2014/main" id="{18F12A20-A7EF-8310-2DE8-2DEBCA8BE550}"/>
              </a:ext>
            </a:extLst>
          </p:cNvPr>
          <p:cNvSpPr/>
          <p:nvPr/>
        </p:nvSpPr>
        <p:spPr>
          <a:xfrm rot="10799991">
            <a:off x="6812493" y="805078"/>
            <a:ext cx="588980" cy="115373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5400000"/>
              <a:gd name="f10" fmla="val 8333"/>
              <a:gd name="f11" fmla="val 50000"/>
              <a:gd name="f12" fmla="+- 0 0 -180"/>
              <a:gd name="f13" fmla="+- 0 0 -270"/>
              <a:gd name="f14" fmla="+- 0 0 -360"/>
              <a:gd name="f15" fmla="abs f4"/>
              <a:gd name="f16" fmla="abs f5"/>
              <a:gd name="f17" fmla="abs f6"/>
              <a:gd name="f18" fmla="+- 2700000 f1 0"/>
              <a:gd name="f19" fmla="*/ f12 f0 1"/>
              <a:gd name="f20" fmla="*/ f13 f0 1"/>
              <a:gd name="f21" fmla="*/ f14 f0 1"/>
              <a:gd name="f22" fmla="?: f15 f4 1"/>
              <a:gd name="f23" fmla="?: f16 f5 1"/>
              <a:gd name="f24" fmla="?: f17 f6 1"/>
              <a:gd name="f25" fmla="+- f18 0 f1"/>
              <a:gd name="f26" fmla="*/ f19 1 f3"/>
              <a:gd name="f27" fmla="*/ f20 1 f3"/>
              <a:gd name="f28" fmla="*/ f21 1 f3"/>
              <a:gd name="f29" fmla="*/ f22 1 21600"/>
              <a:gd name="f30" fmla="*/ f23 1 21600"/>
              <a:gd name="f31" fmla="*/ 21600 f22 1"/>
              <a:gd name="f32" fmla="*/ 21600 f23 1"/>
              <a:gd name="f33" fmla="+- f25 f1 0"/>
              <a:gd name="f34" fmla="+- f26 0 f1"/>
              <a:gd name="f35" fmla="+- f27 0 f1"/>
              <a:gd name="f36" fmla="+- f28 0 f1"/>
              <a:gd name="f37" fmla="min f30 f29"/>
              <a:gd name="f38" fmla="*/ f31 1 f24"/>
              <a:gd name="f39" fmla="*/ f32 1 f24"/>
              <a:gd name="f40" fmla="*/ f33 f8 1"/>
              <a:gd name="f41" fmla="val f38"/>
              <a:gd name="f42" fmla="val f39"/>
              <a:gd name="f43" fmla="*/ f40 1 f0"/>
              <a:gd name="f44" fmla="*/ f7 f37 1"/>
              <a:gd name="f45" fmla="+- f42 0 f7"/>
              <a:gd name="f46" fmla="+- f41 0 f7"/>
              <a:gd name="f47" fmla="+- 0 0 f43"/>
              <a:gd name="f48" fmla="*/ f41 f37 1"/>
              <a:gd name="f49" fmla="*/ f42 f37 1"/>
              <a:gd name="f50" fmla="*/ f46 1 2"/>
              <a:gd name="f51" fmla="min f46 f45"/>
              <a:gd name="f52" fmla="*/ f45 f11 1"/>
              <a:gd name="f53" fmla="+- 0 0 f47"/>
              <a:gd name="f54" fmla="+- f7 f50 0"/>
              <a:gd name="f55" fmla="*/ f51 f10 1"/>
              <a:gd name="f56" fmla="*/ f52 1 100000"/>
              <a:gd name="f57" fmla="*/ f53 f0 1"/>
              <a:gd name="f58" fmla="*/ f50 f37 1"/>
              <a:gd name="f59" fmla="*/ f55 1 100000"/>
              <a:gd name="f60" fmla="*/ f57 1 f8"/>
              <a:gd name="f61" fmla="*/ f54 f37 1"/>
              <a:gd name="f62" fmla="*/ f56 f37 1"/>
              <a:gd name="f63" fmla="+- f56 0 f59"/>
              <a:gd name="f64" fmla="+- f42 0 f59"/>
              <a:gd name="f65" fmla="+- f60 0 f1"/>
              <a:gd name="f66" fmla="*/ f59 f37 1"/>
              <a:gd name="f67" fmla="cos 1 f65"/>
              <a:gd name="f68" fmla="sin 1 f65"/>
              <a:gd name="f69" fmla="*/ f63 f37 1"/>
              <a:gd name="f70" fmla="*/ f64 f37 1"/>
              <a:gd name="f71" fmla="+- 0 0 f67"/>
              <a:gd name="f72" fmla="+- 0 0 f68"/>
              <a:gd name="f73" fmla="+- 0 0 f71"/>
              <a:gd name="f74" fmla="+- 0 0 f72"/>
              <a:gd name="f75" fmla="val f73"/>
              <a:gd name="f76" fmla="val f74"/>
              <a:gd name="f77" fmla="*/ f75 f50 1"/>
              <a:gd name="f78" fmla="*/ f76 f59 1"/>
              <a:gd name="f79" fmla="+- f7 f77 0"/>
              <a:gd name="f80" fmla="+- f59 0 f78"/>
              <a:gd name="f81" fmla="+- f42 f78 0"/>
              <a:gd name="f82" fmla="+- f81 0 f59"/>
              <a:gd name="f83" fmla="*/ f80 f37 1"/>
              <a:gd name="f84" fmla="*/ f79 f37 1"/>
              <a:gd name="f85" fmla="*/ f82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4">
                <a:pos x="f44" y="f44"/>
              </a:cxn>
              <a:cxn ang="f35">
                <a:pos x="f48" y="f62"/>
              </a:cxn>
              <a:cxn ang="f36">
                <a:pos x="f44" y="f49"/>
              </a:cxn>
            </a:cxnLst>
            <a:rect l="f44" t="f83" r="f84" b="f85"/>
            <a:pathLst>
              <a:path stroke="0">
                <a:moveTo>
                  <a:pt x="f44" y="f44"/>
                </a:moveTo>
                <a:arcTo wR="f58" hR="f66" stAng="f2" swAng="f1"/>
                <a:lnTo>
                  <a:pt x="f61" y="f69"/>
                </a:lnTo>
                <a:arcTo wR="f58" hR="f66" stAng="f0" swAng="f9"/>
                <a:arcTo wR="f58" hR="f66" stAng="f2" swAng="f9"/>
                <a:lnTo>
                  <a:pt x="f61" y="f70"/>
                </a:lnTo>
                <a:arcTo wR="f58" hR="f66" stAng="f7" swAng="f1"/>
                <a:close/>
              </a:path>
              <a:path fill="none">
                <a:moveTo>
                  <a:pt x="f44" y="f44"/>
                </a:moveTo>
                <a:arcTo wR="f58" hR="f66" stAng="f2" swAng="f1"/>
                <a:lnTo>
                  <a:pt x="f61" y="f69"/>
                </a:lnTo>
                <a:arcTo wR="f58" hR="f66" stAng="f0" swAng="f9"/>
                <a:arcTo wR="f58" hR="f66" stAng="f2" swAng="f9"/>
                <a:lnTo>
                  <a:pt x="f61" y="f70"/>
                </a:lnTo>
                <a:arcTo wR="f58" hR="f66" stAng="f7" swAng="f1"/>
              </a:path>
            </a:pathLst>
          </a:custGeom>
          <a:solidFill>
            <a:schemeClr val="bg1"/>
          </a:solidFill>
          <a:ln w="38103" cap="flat">
            <a:solidFill>
              <a:schemeClr val="bg2">
                <a:lumMod val="90000"/>
              </a:scheme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1" name="Google Shape;178;p5">
            <a:extLst>
              <a:ext uri="{FF2B5EF4-FFF2-40B4-BE49-F238E27FC236}">
                <a16:creationId xmlns:a16="http://schemas.microsoft.com/office/drawing/2014/main" id="{8DDDBA00-DA86-6D10-5B08-27A08CF3D3DD}"/>
              </a:ext>
            </a:extLst>
          </p:cNvPr>
          <p:cNvSpPr/>
          <p:nvPr/>
        </p:nvSpPr>
        <p:spPr>
          <a:xfrm>
            <a:off x="7182113" y="722608"/>
            <a:ext cx="3419074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90000"/>
                </a:schemeClr>
              </a:buClr>
              <a:buSzPts val="2000"/>
              <a:buFont typeface="Arial"/>
              <a:buChar char="•"/>
            </a:pPr>
            <a:r>
              <a:rPr lang="it-IT" sz="2000" b="0" i="0" u="none" strike="noStrike" cap="none" dirty="0" err="1">
                <a:solidFill>
                  <a:schemeClr val="bg2">
                    <a:lumMod val="9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Average</a:t>
            </a:r>
            <a:r>
              <a:rPr lang="it-IT" sz="2000" b="0" i="0" u="none" strike="noStrike" cap="none" dirty="0">
                <a:solidFill>
                  <a:schemeClr val="bg2">
                    <a:lumMod val="9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dose rate</a:t>
            </a:r>
            <a:endParaRPr lang="it-IT" dirty="0">
              <a:solidFill>
                <a:schemeClr val="bg2">
                  <a:lumMod val="90000"/>
                </a:schemeClr>
              </a:solidFill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90000"/>
                </a:schemeClr>
              </a:buClr>
              <a:buSzPts val="2000"/>
              <a:buFont typeface="Arial"/>
              <a:buChar char="•"/>
            </a:pPr>
            <a:r>
              <a:rPr lang="it-IT" sz="2000" b="0" i="0" u="none" strike="noStrike" cap="none" dirty="0">
                <a:solidFill>
                  <a:schemeClr val="bg2">
                    <a:lumMod val="9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Dose rate in the </a:t>
            </a:r>
            <a:r>
              <a:rPr lang="it-IT" sz="2000" b="0" i="0" u="none" strike="noStrike" cap="none" dirty="0" err="1">
                <a:solidFill>
                  <a:schemeClr val="bg2">
                    <a:lumMod val="9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pulse</a:t>
            </a:r>
            <a:endParaRPr lang="it-IT" dirty="0">
              <a:solidFill>
                <a:schemeClr val="bg2">
                  <a:lumMod val="90000"/>
                </a:schemeClr>
              </a:solidFill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90000"/>
                </a:schemeClr>
              </a:buClr>
              <a:buSzPts val="2000"/>
              <a:buFont typeface="Arial"/>
              <a:buChar char="•"/>
            </a:pPr>
            <a:r>
              <a:rPr lang="it-IT" sz="2000" b="0" i="0" u="none" strike="noStrike" cap="none" dirty="0" err="1">
                <a:solidFill>
                  <a:schemeClr val="bg2">
                    <a:lumMod val="9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Pulse</a:t>
            </a:r>
            <a:r>
              <a:rPr lang="it-IT" sz="2000" b="0" i="0" u="none" strike="noStrike" cap="none" dirty="0">
                <a:solidFill>
                  <a:schemeClr val="bg2">
                    <a:lumMod val="9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000" b="0" i="0" u="none" strike="noStrike" cap="none" dirty="0" err="1">
                <a:solidFill>
                  <a:schemeClr val="bg2">
                    <a:lumMod val="9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repetition</a:t>
            </a:r>
            <a:r>
              <a:rPr lang="it-IT" sz="2000" b="0" i="0" u="none" strike="noStrike" cap="none" dirty="0">
                <a:solidFill>
                  <a:schemeClr val="bg2">
                    <a:lumMod val="9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frequency</a:t>
            </a:r>
            <a:endParaRPr lang="it-IT" dirty="0">
              <a:solidFill>
                <a:schemeClr val="bg2">
                  <a:lumMod val="90000"/>
                </a:schemeClr>
              </a:solidFill>
              <a:sym typeface="Calibri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90000"/>
                </a:schemeClr>
              </a:buClr>
              <a:buSzPts val="2000"/>
              <a:buFont typeface="Arial"/>
              <a:buChar char="•"/>
            </a:pPr>
            <a:r>
              <a:rPr lang="it-IT" sz="2000" b="0" i="0" u="none" strike="noStrike" cap="none" dirty="0">
                <a:solidFill>
                  <a:schemeClr val="bg2">
                    <a:lumMod val="9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Dose per </a:t>
            </a:r>
            <a:r>
              <a:rPr lang="it-IT" sz="2000" b="0" i="0" u="none" strike="noStrike" cap="none" dirty="0" err="1">
                <a:solidFill>
                  <a:schemeClr val="bg2">
                    <a:lumMod val="9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pulse</a:t>
            </a:r>
            <a:endParaRPr sz="2000" b="0" i="0" u="none" strike="noStrike" cap="none" dirty="0">
              <a:solidFill>
                <a:schemeClr val="bg2">
                  <a:lumMod val="9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86CC0D7-DC21-C805-CA62-1EA69F0F653C}"/>
              </a:ext>
            </a:extLst>
          </p:cNvPr>
          <p:cNvSpPr txBox="1"/>
          <p:nvPr/>
        </p:nvSpPr>
        <p:spPr>
          <a:xfrm>
            <a:off x="1692991" y="2144028"/>
            <a:ext cx="8806017" cy="230832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1"/>
                </a:solidFill>
              </a:rPr>
              <a:t>Fast and accurate monitoring of the time structure is vital for FLASH treatments</a:t>
            </a:r>
          </a:p>
        </p:txBody>
      </p:sp>
    </p:spTree>
    <p:extLst>
      <p:ext uri="{BB962C8B-B14F-4D97-AF65-F5344CB8AC3E}">
        <p14:creationId xmlns:p14="http://schemas.microsoft.com/office/powerpoint/2010/main" val="1323224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Online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monitoring</a:t>
            </a:r>
            <a:r>
              <a:rPr lang="es-ES" dirty="0"/>
              <a:t> detector. FLASH </a:t>
            </a:r>
            <a:r>
              <a:rPr lang="es-ES" dirty="0" err="1"/>
              <a:t>irradiations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5</a:t>
            </a:fld>
            <a:endParaRPr lang="es-ES"/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056A0F91-5892-036B-F82D-DE33627CE273}"/>
              </a:ext>
            </a:extLst>
          </p:cNvPr>
          <p:cNvGrpSpPr/>
          <p:nvPr/>
        </p:nvGrpSpPr>
        <p:grpSpPr>
          <a:xfrm>
            <a:off x="4313750" y="3146879"/>
            <a:ext cx="3564499" cy="2621073"/>
            <a:chOff x="4420314" y="3187482"/>
            <a:chExt cx="3564499" cy="3030570"/>
          </a:xfrm>
        </p:grpSpPr>
        <p:sp>
          <p:nvSpPr>
            <p:cNvPr id="8" name="Marcador de contenido 4">
              <a:extLst>
                <a:ext uri="{FF2B5EF4-FFF2-40B4-BE49-F238E27FC236}">
                  <a16:creationId xmlns:a16="http://schemas.microsoft.com/office/drawing/2014/main" id="{18D9DE22-5C3F-AAC4-265C-3A9E79D74915}"/>
                </a:ext>
              </a:extLst>
            </p:cNvPr>
            <p:cNvSpPr txBox="1">
              <a:spLocks/>
            </p:cNvSpPr>
            <p:nvPr/>
          </p:nvSpPr>
          <p:spPr>
            <a:xfrm>
              <a:off x="4420314" y="3187482"/>
              <a:ext cx="3564499" cy="303057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endParaRPr lang="en-US" sz="9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2200" b="1" dirty="0"/>
                <a:t>Ultra-thin parallel ionization chamber</a:t>
              </a:r>
              <a:r>
                <a:rPr lang="en-US" sz="2200" b="1" baseline="30000" dirty="0"/>
                <a:t>[1]</a:t>
              </a:r>
              <a:r>
                <a:rPr lang="en-US" sz="2800" b="1" dirty="0"/>
                <a:t> 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1900" dirty="0">
                <a:solidFill>
                  <a:srgbClr val="FF0000"/>
                </a:solidFill>
              </a:endParaRPr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1900" dirty="0">
                  <a:solidFill>
                    <a:srgbClr val="FF0000"/>
                  </a:solidFill>
                </a:rPr>
                <a:t>Prototype</a:t>
              </a:r>
            </a:p>
          </p:txBody>
        </p:sp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BA6DFDA1-DC2B-0289-32FB-50F131A7B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9491" y="4024590"/>
              <a:ext cx="2146145" cy="1619156"/>
            </a:xfrm>
            <a:prstGeom prst="rect">
              <a:avLst/>
            </a:prstGeom>
          </p:spPr>
        </p:pic>
      </p:grpSp>
      <p:sp>
        <p:nvSpPr>
          <p:cNvPr id="11" name="Marcador de contenido 4">
            <a:extLst>
              <a:ext uri="{FF2B5EF4-FFF2-40B4-BE49-F238E27FC236}">
                <a16:creationId xmlns:a16="http://schemas.microsoft.com/office/drawing/2014/main" id="{6276E68E-4209-3C18-89D3-0EFFE276A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821" y="789763"/>
            <a:ext cx="5298495" cy="2154914"/>
          </a:xfrm>
          <a:solidFill>
            <a:schemeClr val="bg1"/>
          </a:solidFill>
          <a:ln w="15875"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sz="2800" b="1" dirty="0"/>
              <a:t>Requirements:</a:t>
            </a:r>
          </a:p>
          <a:p>
            <a:r>
              <a:rPr lang="en-US" sz="2800" dirty="0"/>
              <a:t>Extended dynamic range</a:t>
            </a:r>
          </a:p>
          <a:p>
            <a:r>
              <a:rPr lang="en-US" sz="2800" dirty="0"/>
              <a:t>High temporal resolution</a:t>
            </a:r>
          </a:p>
          <a:p>
            <a:r>
              <a:rPr lang="en-US" sz="2800" dirty="0"/>
              <a:t>Radiation hardness</a:t>
            </a:r>
            <a:endParaRPr lang="en-US" dirty="0"/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ECA1E929-F74E-00B1-7791-6FF23F9E7A35}"/>
              </a:ext>
            </a:extLst>
          </p:cNvPr>
          <p:cNvGrpSpPr/>
          <p:nvPr/>
        </p:nvGrpSpPr>
        <p:grpSpPr>
          <a:xfrm>
            <a:off x="472060" y="3128798"/>
            <a:ext cx="3564499" cy="2621073"/>
            <a:chOff x="280896" y="3200156"/>
            <a:chExt cx="3564499" cy="2945570"/>
          </a:xfrm>
        </p:grpSpPr>
        <p:sp>
          <p:nvSpPr>
            <p:cNvPr id="21" name="Marcador de contenido 4">
              <a:extLst>
                <a:ext uri="{FF2B5EF4-FFF2-40B4-BE49-F238E27FC236}">
                  <a16:creationId xmlns:a16="http://schemas.microsoft.com/office/drawing/2014/main" id="{A60ECD6F-8665-B760-8C36-F81556DB6A2E}"/>
                </a:ext>
              </a:extLst>
            </p:cNvPr>
            <p:cNvSpPr txBox="1">
              <a:spLocks/>
            </p:cNvSpPr>
            <p:nvPr/>
          </p:nvSpPr>
          <p:spPr>
            <a:xfrm>
              <a:off x="280896" y="3200156"/>
              <a:ext cx="3564499" cy="294557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vert="horz" lIns="91440" tIns="45720" rIns="91440" bIns="45720" rtlCol="0">
              <a:normAutofit fontScale="85000" lnSpcReduction="20000"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endParaRPr lang="en-US" sz="7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b="1" dirty="0"/>
                <a:t>Conventional ionization chambers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dirty="0"/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2200" dirty="0">
                  <a:solidFill>
                    <a:srgbClr val="FF0000"/>
                  </a:solidFill>
                </a:rPr>
                <a:t>Recombination</a:t>
              </a:r>
            </a:p>
          </p:txBody>
        </p:sp>
        <p:pic>
          <p:nvPicPr>
            <p:cNvPr id="22" name="Picture 2" descr="Farmer-Type Ionization Chamber | Fluke Biomedical">
              <a:extLst>
                <a:ext uri="{FF2B5EF4-FFF2-40B4-BE49-F238E27FC236}">
                  <a16:creationId xmlns:a16="http://schemas.microsoft.com/office/drawing/2014/main" id="{96BCC4F1-538F-3C05-FB00-50F95F51A1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08" b="89862" l="3556" r="89758">
                          <a14:foregroundMark x1="6117" y1="54608" x2="6117" y2="54608"/>
                          <a14:foregroundMark x1="3556" y1="43779" x2="3556" y2="4377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020" y="3890072"/>
              <a:ext cx="3039375" cy="1876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4A2B2E7C-3ADC-A26E-60F4-736D6F3FFC31}"/>
              </a:ext>
            </a:extLst>
          </p:cNvPr>
          <p:cNvGrpSpPr/>
          <p:nvPr/>
        </p:nvGrpSpPr>
        <p:grpSpPr>
          <a:xfrm>
            <a:off x="8168116" y="3146879"/>
            <a:ext cx="3508665" cy="2602992"/>
            <a:chOff x="8168116" y="3146879"/>
            <a:chExt cx="3508665" cy="2602992"/>
          </a:xfrm>
        </p:grpSpPr>
        <p:sp>
          <p:nvSpPr>
            <p:cNvPr id="14" name="Marcador de contenido 4">
              <a:extLst>
                <a:ext uri="{FF2B5EF4-FFF2-40B4-BE49-F238E27FC236}">
                  <a16:creationId xmlns:a16="http://schemas.microsoft.com/office/drawing/2014/main" id="{4883026A-BE1B-AB4B-65CE-F565EE87A373}"/>
                </a:ext>
              </a:extLst>
            </p:cNvPr>
            <p:cNvSpPr txBox="1">
              <a:spLocks/>
            </p:cNvSpPr>
            <p:nvPr/>
          </p:nvSpPr>
          <p:spPr>
            <a:xfrm>
              <a:off x="8168116" y="3146879"/>
              <a:ext cx="3508665" cy="260299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vert="horz" lIns="91440" tIns="45720" rIns="91440" bIns="45720" rtlCol="0">
              <a:normAutofit fontScale="92500" lnSpcReduction="10000"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endParaRPr lang="en-US" sz="9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2000" b="1" dirty="0"/>
                <a:t>Diamond detectors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dirty="0"/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1900" dirty="0">
                  <a:solidFill>
                    <a:srgbClr val="FF0000"/>
                  </a:solidFill>
                </a:rPr>
                <a:t>Under research at UHDR</a:t>
              </a:r>
            </a:p>
          </p:txBody>
        </p:sp>
        <p:pic>
          <p:nvPicPr>
            <p:cNvPr id="3074" name="Picture 2" descr="microSilicon X Type 60022">
              <a:extLst>
                <a:ext uri="{FF2B5EF4-FFF2-40B4-BE49-F238E27FC236}">
                  <a16:creationId xmlns:a16="http://schemas.microsoft.com/office/drawing/2014/main" id="{701129FE-2A3E-33B5-07E6-9E7BC4B062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9659" b="89773" l="3136" r="89895">
                          <a14:foregroundMark x1="69686" y1="73295" x2="69686" y2="73295"/>
                          <a14:foregroundMark x1="68293" y1="70455" x2="68293" y2="70455"/>
                          <a14:foregroundMark x1="3136" y1="17045" x2="3136" y2="1704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5069" y="3742710"/>
              <a:ext cx="2071181" cy="1270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3E3D2450-E534-9B52-463B-D6C4993E0910}"/>
              </a:ext>
            </a:extLst>
          </p:cNvPr>
          <p:cNvGrpSpPr/>
          <p:nvPr/>
        </p:nvGrpSpPr>
        <p:grpSpPr>
          <a:xfrm>
            <a:off x="5891283" y="789763"/>
            <a:ext cx="6037751" cy="2172995"/>
            <a:chOff x="5891283" y="789763"/>
            <a:chExt cx="6037751" cy="2172995"/>
          </a:xfrm>
        </p:grpSpPr>
        <p:sp>
          <p:nvSpPr>
            <p:cNvPr id="7" name="Marcador de contenido 4">
              <a:extLst>
                <a:ext uri="{FF2B5EF4-FFF2-40B4-BE49-F238E27FC236}">
                  <a16:creationId xmlns:a16="http://schemas.microsoft.com/office/drawing/2014/main" id="{F68C5A05-F42D-1B85-E6D5-EE246B6E7403}"/>
                </a:ext>
              </a:extLst>
            </p:cNvPr>
            <p:cNvSpPr txBox="1">
              <a:spLocks/>
            </p:cNvSpPr>
            <p:nvPr/>
          </p:nvSpPr>
          <p:spPr>
            <a:xfrm>
              <a:off x="5891283" y="789763"/>
              <a:ext cx="6037751" cy="217299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b="1" dirty="0" err="1"/>
                <a:t>Radiochromic</a:t>
              </a:r>
              <a:r>
                <a:rPr lang="en-US" b="1" dirty="0"/>
                <a:t> film dosimetry &amp; TLD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dirty="0"/>
            </a:p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sz="2100" dirty="0">
                  <a:solidFill>
                    <a:srgbClr val="FF0000"/>
                  </a:solidFill>
                </a:rPr>
                <a:t>Not online information</a:t>
              </a:r>
            </a:p>
          </p:txBody>
        </p:sp>
        <p:pic>
          <p:nvPicPr>
            <p:cNvPr id="3076" name="Picture 4" descr="Thermoluminescent Dosimetry (TLD) | SPC Doza">
              <a:extLst>
                <a:ext uri="{FF2B5EF4-FFF2-40B4-BE49-F238E27FC236}">
                  <a16:creationId xmlns:a16="http://schemas.microsoft.com/office/drawing/2014/main" id="{BFFDFC14-F571-4F0D-8886-D8A468CE32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0158" y="1040235"/>
              <a:ext cx="2766623" cy="1672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0" name="Picture 8" descr="Precise film dosimetry for stereotactic radiosurgery and stereotactic body  radiotherapy quality assurance using Gafchromic™ EBT3 films | Radiation  Oncology | Full Text">
              <a:extLst>
                <a:ext uri="{FF2B5EF4-FFF2-40B4-BE49-F238E27FC236}">
                  <a16:creationId xmlns:a16="http://schemas.microsoft.com/office/drawing/2014/main" id="{9DC78B14-B041-2EC5-E3CF-AF75E358FB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67" t="31961" r="3359" b="40588"/>
            <a:stretch/>
          </p:blipFill>
          <p:spPr bwMode="auto">
            <a:xfrm>
              <a:off x="6502680" y="1129966"/>
              <a:ext cx="1867141" cy="1492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3371702B-213D-3B35-1F91-C5AA14D9BB70}"/>
              </a:ext>
            </a:extLst>
          </p:cNvPr>
          <p:cNvSpPr txBox="1"/>
          <p:nvPr/>
        </p:nvSpPr>
        <p:spPr>
          <a:xfrm>
            <a:off x="3334803" y="5883571"/>
            <a:ext cx="4010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[1] F. Gómez et al.  </a:t>
            </a:r>
            <a:r>
              <a:rPr lang="en-US" sz="1600" i="1" dirty="0"/>
              <a:t>Med. Phys. </a:t>
            </a:r>
            <a:r>
              <a:rPr lang="en-US" sz="1600" dirty="0"/>
              <a:t>2022, 49: 4705 </a:t>
            </a:r>
          </a:p>
        </p:txBody>
      </p:sp>
    </p:spTree>
    <p:extLst>
      <p:ext uri="{BB962C8B-B14F-4D97-AF65-F5344CB8AC3E}">
        <p14:creationId xmlns:p14="http://schemas.microsoft.com/office/powerpoint/2010/main" val="397110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Online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monitoring</a:t>
            </a:r>
            <a:r>
              <a:rPr lang="es-ES" dirty="0"/>
              <a:t> detector. FLASH </a:t>
            </a:r>
            <a:r>
              <a:rPr lang="es-ES" dirty="0" err="1"/>
              <a:t>irradiations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6</a:t>
            </a:fld>
            <a:endParaRPr lang="es-ES"/>
          </a:p>
        </p:txBody>
      </p:sp>
      <p:sp>
        <p:nvSpPr>
          <p:cNvPr id="11" name="Marcador de contenido 4">
            <a:extLst>
              <a:ext uri="{FF2B5EF4-FFF2-40B4-BE49-F238E27FC236}">
                <a16:creationId xmlns:a16="http://schemas.microsoft.com/office/drawing/2014/main" id="{6276E68E-4209-3C18-89D3-0EFFE276A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821" y="789763"/>
            <a:ext cx="5298495" cy="2154914"/>
          </a:xfrm>
          <a:solidFill>
            <a:schemeClr val="bg1"/>
          </a:solidFill>
          <a:ln w="15875"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sz="2800" b="1" dirty="0"/>
              <a:t>Requirements:</a:t>
            </a:r>
          </a:p>
          <a:p>
            <a:r>
              <a:rPr lang="en-US" sz="2800" dirty="0"/>
              <a:t>Extended dynamic range</a:t>
            </a:r>
          </a:p>
          <a:p>
            <a:r>
              <a:rPr lang="en-US" sz="2800" dirty="0"/>
              <a:t>High temporal resolution</a:t>
            </a:r>
          </a:p>
          <a:p>
            <a:r>
              <a:rPr lang="en-US" sz="2800" dirty="0"/>
              <a:t>Radiation hardness</a:t>
            </a:r>
            <a:endParaRPr lang="en-US" dirty="0"/>
          </a:p>
        </p:txBody>
      </p:sp>
      <p:grpSp>
        <p:nvGrpSpPr>
          <p:cNvPr id="19" name="Grupo 18">
            <a:extLst>
              <a:ext uri="{FF2B5EF4-FFF2-40B4-BE49-F238E27FC236}">
                <a16:creationId xmlns:a16="http://schemas.microsoft.com/office/drawing/2014/main" id="{9F3F914F-9FF1-1265-B1D2-BFCD72E699FE}"/>
              </a:ext>
            </a:extLst>
          </p:cNvPr>
          <p:cNvGrpSpPr/>
          <p:nvPr/>
        </p:nvGrpSpPr>
        <p:grpSpPr>
          <a:xfrm>
            <a:off x="5770259" y="789763"/>
            <a:ext cx="6037751" cy="2172995"/>
            <a:chOff x="5770259" y="789763"/>
            <a:chExt cx="6037751" cy="2172995"/>
          </a:xfrm>
        </p:grpSpPr>
        <p:sp>
          <p:nvSpPr>
            <p:cNvPr id="23" name="Marcador de contenido 4">
              <a:extLst>
                <a:ext uri="{FF2B5EF4-FFF2-40B4-BE49-F238E27FC236}">
                  <a16:creationId xmlns:a16="http://schemas.microsoft.com/office/drawing/2014/main" id="{1F6057EE-5387-8C74-EE52-3313C69F5A88}"/>
                </a:ext>
              </a:extLst>
            </p:cNvPr>
            <p:cNvSpPr txBox="1">
              <a:spLocks/>
            </p:cNvSpPr>
            <p:nvPr/>
          </p:nvSpPr>
          <p:spPr>
            <a:xfrm>
              <a:off x="5770259" y="789763"/>
              <a:ext cx="6037751" cy="217299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b="1" dirty="0"/>
                <a:t>Organic plastic scintillators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dirty="0"/>
            </a:p>
          </p:txBody>
        </p:sp>
        <p:pic>
          <p:nvPicPr>
            <p:cNvPr id="24" name="Picture 2" descr="Scintillators - Plastic">
              <a:extLst>
                <a:ext uri="{FF2B5EF4-FFF2-40B4-BE49-F238E27FC236}">
                  <a16:creationId xmlns:a16="http://schemas.microsoft.com/office/drawing/2014/main" id="{44CEC98C-40B1-AA1F-98E0-3CC48DFEF7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9700" y="1200467"/>
              <a:ext cx="2312957" cy="1636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400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Online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monitoring</a:t>
            </a:r>
            <a:r>
              <a:rPr lang="es-ES" dirty="0"/>
              <a:t> detector. FLASH </a:t>
            </a:r>
            <a:r>
              <a:rPr lang="es-ES" dirty="0" err="1"/>
              <a:t>irradiations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7</a:t>
            </a:fld>
            <a:endParaRPr lang="es-ES"/>
          </a:p>
        </p:txBody>
      </p:sp>
      <p:sp>
        <p:nvSpPr>
          <p:cNvPr id="11" name="Marcador de contenido 4">
            <a:extLst>
              <a:ext uri="{FF2B5EF4-FFF2-40B4-BE49-F238E27FC236}">
                <a16:creationId xmlns:a16="http://schemas.microsoft.com/office/drawing/2014/main" id="{6276E68E-4209-3C18-89D3-0EFFE276A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821" y="789763"/>
            <a:ext cx="5298495" cy="2154914"/>
          </a:xfrm>
          <a:solidFill>
            <a:schemeClr val="bg1"/>
          </a:solidFill>
          <a:ln w="158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/>
              <a:t>Requirements: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rgbClr val="00B050"/>
                </a:solidFill>
              </a:rPr>
              <a:t> Extended dynamic range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rgbClr val="00B050"/>
                </a:solidFill>
              </a:rPr>
              <a:t>High temporal resolution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rgbClr val="00B050"/>
                </a:solidFill>
              </a:rPr>
              <a:t>Radiation hardness</a:t>
            </a:r>
            <a:endParaRPr lang="en-US" dirty="0">
              <a:solidFill>
                <a:srgbClr val="00B050"/>
              </a:solidFill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90B8265-9BBB-924A-9DF1-89042AE007CA}"/>
              </a:ext>
            </a:extLst>
          </p:cNvPr>
          <p:cNvGrpSpPr/>
          <p:nvPr/>
        </p:nvGrpSpPr>
        <p:grpSpPr>
          <a:xfrm>
            <a:off x="5770259" y="789763"/>
            <a:ext cx="6037751" cy="2172995"/>
            <a:chOff x="5770259" y="789763"/>
            <a:chExt cx="6037751" cy="2172995"/>
          </a:xfrm>
        </p:grpSpPr>
        <p:sp>
          <p:nvSpPr>
            <p:cNvPr id="5" name="Marcador de contenido 4">
              <a:extLst>
                <a:ext uri="{FF2B5EF4-FFF2-40B4-BE49-F238E27FC236}">
                  <a16:creationId xmlns:a16="http://schemas.microsoft.com/office/drawing/2014/main" id="{A0C84256-715B-9EF3-C4A5-D4CA5839EC11}"/>
                </a:ext>
              </a:extLst>
            </p:cNvPr>
            <p:cNvSpPr txBox="1">
              <a:spLocks/>
            </p:cNvSpPr>
            <p:nvPr/>
          </p:nvSpPr>
          <p:spPr>
            <a:xfrm>
              <a:off x="5770259" y="789763"/>
              <a:ext cx="6037751" cy="2172995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b="1" dirty="0"/>
                <a:t>Organic plastic scintillators</a:t>
              </a:r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b="1" dirty="0"/>
            </a:p>
            <a:p>
              <a:pPr marL="0" indent="0" algn="ctr">
                <a:buFont typeface="Arial" panose="020B0604020202020204" pitchFamily="34" charset="0"/>
                <a:buNone/>
              </a:pPr>
              <a:endParaRPr lang="en-US" sz="2800" dirty="0"/>
            </a:p>
          </p:txBody>
        </p:sp>
        <p:pic>
          <p:nvPicPr>
            <p:cNvPr id="9218" name="Picture 2" descr="Scintillators - Plastic">
              <a:extLst>
                <a:ext uri="{FF2B5EF4-FFF2-40B4-BE49-F238E27FC236}">
                  <a16:creationId xmlns:a16="http://schemas.microsoft.com/office/drawing/2014/main" id="{59F1E038-7394-E993-9443-6635989317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9700" y="1200467"/>
              <a:ext cx="2312957" cy="1636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CuadroTexto 7">
            <a:extLst>
              <a:ext uri="{FF2B5EF4-FFF2-40B4-BE49-F238E27FC236}">
                <a16:creationId xmlns:a16="http://schemas.microsoft.com/office/drawing/2014/main" id="{759F3F9B-A715-4E86-5368-FA6B392AF2CE}"/>
              </a:ext>
            </a:extLst>
          </p:cNvPr>
          <p:cNvSpPr txBox="1"/>
          <p:nvPr/>
        </p:nvSpPr>
        <p:spPr>
          <a:xfrm>
            <a:off x="280896" y="3751614"/>
            <a:ext cx="609824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rgbClr val="00B050"/>
                </a:solidFill>
              </a:rPr>
              <a:t>Water equivalent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rgbClr val="00B050"/>
                </a:solidFill>
              </a:rPr>
              <a:t>Energy independent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rgbClr val="00B050"/>
                </a:solidFill>
              </a:rPr>
              <a:t>Dose and dose rate linearity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rgbClr val="00B050"/>
                </a:solidFill>
              </a:rPr>
              <a:t>Wide variety of geometries and sizes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32C4A22-3FA2-9F09-F969-53429C214C49}"/>
              </a:ext>
            </a:extLst>
          </p:cNvPr>
          <p:cNvSpPr txBox="1"/>
          <p:nvPr/>
        </p:nvSpPr>
        <p:spPr>
          <a:xfrm>
            <a:off x="2492524" y="3025647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00B05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5793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Online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/>
              <a:t>monitoring</a:t>
            </a:r>
            <a:r>
              <a:rPr lang="es-ES" dirty="0"/>
              <a:t> detector. FLASH </a:t>
            </a:r>
            <a:r>
              <a:rPr lang="es-ES" dirty="0" err="1"/>
              <a:t>irradiations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8</a:t>
            </a:fld>
            <a:endParaRPr lang="es-ES"/>
          </a:p>
        </p:txBody>
      </p:sp>
      <p:sp>
        <p:nvSpPr>
          <p:cNvPr id="11" name="Marcador de contenido 4">
            <a:extLst>
              <a:ext uri="{FF2B5EF4-FFF2-40B4-BE49-F238E27FC236}">
                <a16:creationId xmlns:a16="http://schemas.microsoft.com/office/drawing/2014/main" id="{6276E68E-4209-3C18-89D3-0EFFE276A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821" y="789763"/>
            <a:ext cx="5298495" cy="2154914"/>
          </a:xfrm>
          <a:solidFill>
            <a:schemeClr val="bg1"/>
          </a:solidFill>
          <a:ln w="158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/>
              <a:t>Requirements: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 Extended dynamic range 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High temporal resolution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Radiation hardness</a:t>
            </a:r>
            <a:endParaRPr lang="en-US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A0C84256-715B-9EF3-C4A5-D4CA5839EC11}"/>
              </a:ext>
            </a:extLst>
          </p:cNvPr>
          <p:cNvSpPr txBox="1">
            <a:spLocks/>
          </p:cNvSpPr>
          <p:nvPr/>
        </p:nvSpPr>
        <p:spPr>
          <a:xfrm>
            <a:off x="5770259" y="789763"/>
            <a:ext cx="6037751" cy="2172995"/>
          </a:xfrm>
          <a:prstGeom prst="rect">
            <a:avLst/>
          </a:prstGeom>
          <a:solidFill>
            <a:schemeClr val="bg1"/>
          </a:solidFill>
          <a:ln w="15875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dirty="0"/>
              <a:t>Organic plastic scintillators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800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2800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sz="2800" dirty="0"/>
          </a:p>
        </p:txBody>
      </p:sp>
      <p:pic>
        <p:nvPicPr>
          <p:cNvPr id="9218" name="Picture 2" descr="Scintillators - Plastic">
            <a:extLst>
              <a:ext uri="{FF2B5EF4-FFF2-40B4-BE49-F238E27FC236}">
                <a16:creationId xmlns:a16="http://schemas.microsoft.com/office/drawing/2014/main" id="{59F1E038-7394-E993-9443-663598931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700" y="1200467"/>
            <a:ext cx="2312957" cy="163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59F3F9B-A715-4E86-5368-FA6B392AF2CE}"/>
              </a:ext>
            </a:extLst>
          </p:cNvPr>
          <p:cNvSpPr txBox="1"/>
          <p:nvPr/>
        </p:nvSpPr>
        <p:spPr>
          <a:xfrm>
            <a:off x="280896" y="3751614"/>
            <a:ext cx="609824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/>
              <a:t>Water equivalent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Energy independent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Dose and dose rate linearity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/>
              <a:t>Wide variety of geometries and sizes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32C4A22-3FA2-9F09-F969-53429C214C49}"/>
              </a:ext>
            </a:extLst>
          </p:cNvPr>
          <p:cNvSpPr txBox="1"/>
          <p:nvPr/>
        </p:nvSpPr>
        <p:spPr>
          <a:xfrm>
            <a:off x="2492524" y="3025647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+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67F31AE-FE62-EE26-86D6-FF54B0A3138D}"/>
              </a:ext>
            </a:extLst>
          </p:cNvPr>
          <p:cNvSpPr txBox="1"/>
          <p:nvPr/>
        </p:nvSpPr>
        <p:spPr>
          <a:xfrm>
            <a:off x="6573151" y="3146879"/>
            <a:ext cx="4431965" cy="2800767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</a:rPr>
              <a:t>Perfect candidate for an online beam monitor detector</a:t>
            </a:r>
          </a:p>
        </p:txBody>
      </p:sp>
    </p:spTree>
    <p:extLst>
      <p:ext uri="{BB962C8B-B14F-4D97-AF65-F5344CB8AC3E}">
        <p14:creationId xmlns:p14="http://schemas.microsoft.com/office/powerpoint/2010/main" val="2208166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171D8A-41D6-6740-B55D-B193E33AE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Detector </a:t>
            </a:r>
            <a:r>
              <a:rPr lang="es-ES" dirty="0" err="1"/>
              <a:t>system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A319E3A-C86A-D5DB-13E8-D6E50787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5AF97-1554-0746-AD09-B52F287910EB}" type="slidenum">
              <a:rPr lang="es-ES" smtClean="0"/>
              <a:t>9</a:t>
            </a:fld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EE2F451-BD4A-49C6-497D-643188F99A63}"/>
              </a:ext>
            </a:extLst>
          </p:cNvPr>
          <p:cNvSpPr txBox="1"/>
          <p:nvPr/>
        </p:nvSpPr>
        <p:spPr>
          <a:xfrm>
            <a:off x="1116106" y="1067229"/>
            <a:ext cx="9776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Detector proposed: Plastic scintillator coupled to a </a:t>
            </a:r>
            <a:r>
              <a:rPr lang="en-US" sz="2400" b="1" dirty="0" err="1"/>
              <a:t>SiPM</a:t>
            </a:r>
            <a:r>
              <a:rPr lang="en-US" sz="2400" b="1" dirty="0"/>
              <a:t> via an optical fiber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816F20E9-8571-EBCE-308E-BD95A1FD2F4B}"/>
              </a:ext>
            </a:extLst>
          </p:cNvPr>
          <p:cNvGrpSpPr/>
          <p:nvPr/>
        </p:nvGrpSpPr>
        <p:grpSpPr>
          <a:xfrm>
            <a:off x="3547129" y="1694882"/>
            <a:ext cx="5402562" cy="4065177"/>
            <a:chOff x="3547129" y="1910034"/>
            <a:chExt cx="5402562" cy="4065177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B5FD9C1-A8F7-EB37-DC6A-904167C7EC5C}"/>
                </a:ext>
              </a:extLst>
            </p:cNvPr>
            <p:cNvGrpSpPr/>
            <p:nvPr/>
          </p:nvGrpSpPr>
          <p:grpSpPr>
            <a:xfrm>
              <a:off x="3547129" y="1910034"/>
              <a:ext cx="5097741" cy="4065177"/>
              <a:chOff x="342249" y="722485"/>
              <a:chExt cx="4262195" cy="3777117"/>
            </a:xfrm>
          </p:grpSpPr>
          <p:pic>
            <p:nvPicPr>
              <p:cNvPr id="15" name="Imagen 14" descr="Un dibujo de una persona&#10;&#10;Descripción generada automáticamente con confianza baja">
                <a:extLst>
                  <a:ext uri="{FF2B5EF4-FFF2-40B4-BE49-F238E27FC236}">
                    <a16:creationId xmlns:a16="http://schemas.microsoft.com/office/drawing/2014/main" id="{DBBF24FC-B39A-8EBE-CB6D-B5F60452A1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4766" y="722485"/>
                <a:ext cx="4209678" cy="3157253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16" name="Imagen 15" descr="Imagen que contiene persona, interior, hombre, tabla&#10;&#10;Descripción generada automáticamente">
                <a:extLst>
                  <a:ext uri="{FF2B5EF4-FFF2-40B4-BE49-F238E27FC236}">
                    <a16:creationId xmlns:a16="http://schemas.microsoft.com/office/drawing/2014/main" id="{8657B9A6-E457-B210-9FE6-3A321C9323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1467" r="9547" b="36015"/>
              <a:stretch>
                <a:fillRect/>
              </a:stretch>
            </p:blipFill>
            <p:spPr>
              <a:xfrm>
                <a:off x="1908555" y="904365"/>
                <a:ext cx="1431163" cy="869514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pic>
            <p:nvPicPr>
              <p:cNvPr id="17" name="Imagen 7" descr="Imagen que contiene circuito&#10;&#10;Descripción generada automáticamente">
                <a:extLst>
                  <a:ext uri="{FF2B5EF4-FFF2-40B4-BE49-F238E27FC236}">
                    <a16:creationId xmlns:a16="http://schemas.microsoft.com/office/drawing/2014/main" id="{B74256EA-CD14-45E1-CD41-678531F11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11111" t="17111" b="9340"/>
              <a:stretch>
                <a:fillRect/>
              </a:stretch>
            </p:blipFill>
            <p:spPr>
              <a:xfrm>
                <a:off x="696838" y="3080415"/>
                <a:ext cx="2286927" cy="1419187"/>
              </a:xfrm>
              <a:prstGeom prst="ellipse">
                <a:avLst/>
              </a:prstGeom>
              <a:noFill/>
              <a:ln cap="flat">
                <a:solidFill>
                  <a:srgbClr val="FF0000"/>
                </a:solidFill>
              </a:ln>
              <a:effectLst/>
            </p:spPr>
          </p:pic>
          <p:sp>
            <p:nvSpPr>
              <p:cNvPr id="18" name="CuadroTexto 18">
                <a:extLst>
                  <a:ext uri="{FF2B5EF4-FFF2-40B4-BE49-F238E27FC236}">
                    <a16:creationId xmlns:a16="http://schemas.microsoft.com/office/drawing/2014/main" id="{E2D06FC9-E720-385B-CEAD-7CCD0B99430E}"/>
                  </a:ext>
                </a:extLst>
              </p:cNvPr>
              <p:cNvSpPr txBox="1"/>
              <p:nvPr/>
            </p:nvSpPr>
            <p:spPr>
              <a:xfrm>
                <a:off x="829255" y="3607640"/>
                <a:ext cx="949641" cy="46166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4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SiPM</a:t>
                </a:r>
                <a:endParaRPr lang="es-ES" sz="24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3B66829-62AD-B80F-B604-AF39C97B4B12}"/>
                  </a:ext>
                </a:extLst>
              </p:cNvPr>
              <p:cNvSpPr txBox="1"/>
              <p:nvPr/>
            </p:nvSpPr>
            <p:spPr>
              <a:xfrm>
                <a:off x="2499605" y="1901216"/>
                <a:ext cx="1779175" cy="707886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s-ES" sz="20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Plastic</a:t>
                </a:r>
                <a:r>
                  <a:rPr lang="es-ES" sz="2000" i="0" u="none" strike="noStrike" kern="1200" baseline="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 </a:t>
                </a:r>
                <a:r>
                  <a:rPr lang="es-ES" sz="2000" i="0" u="none" strike="noStrike" kern="1200" baseline="0" dirty="0" err="1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uFillTx/>
                    <a:latin typeface="Calibri"/>
                  </a:rPr>
                  <a:t>scintillator</a:t>
                </a:r>
                <a:endParaRPr lang="es-ES" sz="20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endParaRPr>
              </a:p>
            </p:txBody>
          </p:sp>
          <p:sp>
            <p:nvSpPr>
              <p:cNvPr id="20" name="Elipse 19">
                <a:extLst>
                  <a:ext uri="{FF2B5EF4-FFF2-40B4-BE49-F238E27FC236}">
                    <a16:creationId xmlns:a16="http://schemas.microsoft.com/office/drawing/2014/main" id="{1C493841-EB49-DB19-320F-9647B82F2293}"/>
                  </a:ext>
                </a:extLst>
              </p:cNvPr>
              <p:cNvSpPr/>
              <p:nvPr/>
            </p:nvSpPr>
            <p:spPr>
              <a:xfrm>
                <a:off x="342249" y="1575710"/>
                <a:ext cx="935034" cy="80702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1" name="Conector recto 20">
                <a:extLst>
                  <a:ext uri="{FF2B5EF4-FFF2-40B4-BE49-F238E27FC236}">
                    <a16:creationId xmlns:a16="http://schemas.microsoft.com/office/drawing/2014/main" id="{006AC48D-2793-B592-F7CB-1687245855E7}"/>
                  </a:ext>
                </a:extLst>
              </p:cNvPr>
              <p:cNvCxnSpPr>
                <a:stCxn id="20" idx="3"/>
                <a:endCxn id="17" idx="2"/>
              </p:cNvCxnSpPr>
              <p:nvPr/>
            </p:nvCxnSpPr>
            <p:spPr>
              <a:xfrm>
                <a:off x="479182" y="2264547"/>
                <a:ext cx="217656" cy="152546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C6518FF8-C996-9A7B-9A89-D4C92B7BD2E5}"/>
                  </a:ext>
                </a:extLst>
              </p:cNvPr>
              <p:cNvCxnSpPr>
                <a:cxnSpLocks/>
                <a:endCxn id="17" idx="7"/>
              </p:cNvCxnSpPr>
              <p:nvPr/>
            </p:nvCxnSpPr>
            <p:spPr>
              <a:xfrm>
                <a:off x="1295118" y="1964949"/>
                <a:ext cx="1353734" cy="132330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Elipse 22">
                <a:extLst>
                  <a:ext uri="{FF2B5EF4-FFF2-40B4-BE49-F238E27FC236}">
                    <a16:creationId xmlns:a16="http://schemas.microsoft.com/office/drawing/2014/main" id="{E516B3C6-DAA9-B1BC-66EE-EDD8B51ED209}"/>
                  </a:ext>
                </a:extLst>
              </p:cNvPr>
              <p:cNvSpPr/>
              <p:nvPr/>
            </p:nvSpPr>
            <p:spPr>
              <a:xfrm>
                <a:off x="3554233" y="1348050"/>
                <a:ext cx="550399" cy="48214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24" name="Conector recto 23">
                <a:extLst>
                  <a:ext uri="{FF2B5EF4-FFF2-40B4-BE49-F238E27FC236}">
                    <a16:creationId xmlns:a16="http://schemas.microsoft.com/office/drawing/2014/main" id="{A565EDB9-E0FD-24D3-3D03-307DF40B58BC}"/>
                  </a:ext>
                </a:extLst>
              </p:cNvPr>
              <p:cNvCxnSpPr>
                <a:cxnSpLocks/>
                <a:stCxn id="16" idx="4"/>
                <a:endCxn id="23" idx="3"/>
              </p:cNvCxnSpPr>
              <p:nvPr/>
            </p:nvCxnSpPr>
            <p:spPr>
              <a:xfrm flipV="1">
                <a:off x="2624137" y="1759586"/>
                <a:ext cx="1010700" cy="14293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ector recto 24">
                <a:extLst>
                  <a:ext uri="{FF2B5EF4-FFF2-40B4-BE49-F238E27FC236}">
                    <a16:creationId xmlns:a16="http://schemas.microsoft.com/office/drawing/2014/main" id="{8A244509-5E01-AEA6-FB17-458BEDB7C678}"/>
                  </a:ext>
                </a:extLst>
              </p:cNvPr>
              <p:cNvCxnSpPr>
                <a:cxnSpLocks/>
                <a:stCxn id="16" idx="7"/>
                <a:endCxn id="23" idx="0"/>
              </p:cNvCxnSpPr>
              <p:nvPr/>
            </p:nvCxnSpPr>
            <p:spPr>
              <a:xfrm>
                <a:off x="3130129" y="1031702"/>
                <a:ext cx="699304" cy="31634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27E2C984-6150-9A1F-66FD-3599C49FB3E0}"/>
                </a:ext>
              </a:extLst>
            </p:cNvPr>
            <p:cNvSpPr txBox="1"/>
            <p:nvPr/>
          </p:nvSpPr>
          <p:spPr>
            <a:xfrm>
              <a:off x="6821733" y="4016230"/>
              <a:ext cx="2127958" cy="400110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s-ES" sz="2000" i="0" u="none" strike="noStrike" kern="1200" baseline="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Optical</a:t>
              </a:r>
              <a:r>
                <a:rPr lang="es-ES" sz="2000" i="0" u="none" strike="noStrike" kern="1200" baseline="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 </a:t>
              </a:r>
              <a:r>
                <a:rPr lang="es-ES" sz="2000" i="0" u="none" strike="noStrike" kern="1200" baseline="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uFillTx/>
                  <a:latin typeface="Calibri"/>
                </a:rPr>
                <a:t>fiber</a:t>
              </a:r>
              <a:endParaRPr lang="es-ES" sz="2000" i="0" u="none" strike="noStrike" kern="1200" baseline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Calibri"/>
              </a:endParaRPr>
            </a:p>
          </p:txBody>
        </p:sp>
      </p:grpSp>
      <p:sp>
        <p:nvSpPr>
          <p:cNvPr id="28" name="CuadroTexto 23">
            <a:extLst>
              <a:ext uri="{FF2B5EF4-FFF2-40B4-BE49-F238E27FC236}">
                <a16:creationId xmlns:a16="http://schemas.microsoft.com/office/drawing/2014/main" id="{164B366F-3DEF-5253-0F5A-6FB8A49AF0D7}"/>
              </a:ext>
            </a:extLst>
          </p:cNvPr>
          <p:cNvSpPr txBox="1"/>
          <p:nvPr/>
        </p:nvSpPr>
        <p:spPr>
          <a:xfrm>
            <a:off x="891373" y="5766194"/>
            <a:ext cx="11630209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Scheme of the detector. It consists of a plastic scintillator (right) attached via an optical fiber to a </a:t>
            </a:r>
            <a:r>
              <a:rPr lang="en-US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SiPM</a:t>
            </a:r>
            <a:r>
              <a:rPr lang="en-US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(left). </a:t>
            </a:r>
            <a:endParaRPr lang="es-ES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3396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-gfn" id="{F47C66C0-BFCB-234D-A12E-CA2F7C99072F}" vid="{89C8C9AA-D180-D847-A199-C381CED9140C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3768</TotalTime>
  <Words>1252</Words>
  <Application>Microsoft Macintosh PowerPoint</Application>
  <PresentationFormat>Panorámica</PresentationFormat>
  <Paragraphs>265</Paragraphs>
  <Slides>24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Helvetica</vt:lpstr>
      <vt:lpstr>Wingdings</vt:lpstr>
      <vt:lpstr>Tema de Office</vt:lpstr>
      <vt:lpstr>Online beam monitoring detector for FLASH irradiations</vt:lpstr>
      <vt:lpstr>FLASH Effect</vt:lpstr>
      <vt:lpstr>FLASH Effect</vt:lpstr>
      <vt:lpstr>FLASH Effect</vt:lpstr>
      <vt:lpstr>Online beam monitoring detector. FLASH irradiations</vt:lpstr>
      <vt:lpstr>Online beam monitoring detector. FLASH irradiations</vt:lpstr>
      <vt:lpstr>Online beam monitoring detector. FLASH irradiations</vt:lpstr>
      <vt:lpstr>Online beam monitoring detector. FLASH irradiations</vt:lpstr>
      <vt:lpstr>Detector system</vt:lpstr>
      <vt:lpstr>Detector system</vt:lpstr>
      <vt:lpstr>Detector system</vt:lpstr>
      <vt:lpstr>Detector system</vt:lpstr>
      <vt:lpstr>Detector system</vt:lpstr>
      <vt:lpstr>Detector system</vt:lpstr>
      <vt:lpstr>Clinical Facility</vt:lpstr>
      <vt:lpstr>Experiment</vt:lpstr>
      <vt:lpstr>Experiment. Results</vt:lpstr>
      <vt:lpstr>Experiment. Results</vt:lpstr>
      <vt:lpstr>Experiment. Results</vt:lpstr>
      <vt:lpstr>Conclusions &amp; Future work</vt:lpstr>
      <vt:lpstr>Conclusions &amp; Future work</vt:lpstr>
      <vt:lpstr>Conclusions &amp; Future work</vt:lpstr>
      <vt:lpstr>Conclusions &amp; Future work</vt:lpstr>
      <vt:lpstr>Online beam monitoring detector for FLASH irradiations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beam monitoring detector for FLASH irradiations</dc:title>
  <dc:creator>PAULA BEATRIZ IBAÑEZ GARCIA</dc:creator>
  <cp:lastModifiedBy>PAULA BEATRIZ IBAÑEZ GARCIA</cp:lastModifiedBy>
  <cp:revision>59</cp:revision>
  <cp:lastPrinted>2023-05-08T09:41:19Z</cp:lastPrinted>
  <dcterms:created xsi:type="dcterms:W3CDTF">2023-05-04T09:36:35Z</dcterms:created>
  <dcterms:modified xsi:type="dcterms:W3CDTF">2023-05-09T18:23:33Z</dcterms:modified>
</cp:coreProperties>
</file>