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5" r:id="rId4"/>
    <p:sldId id="263" r:id="rId5"/>
    <p:sldId id="276" r:id="rId6"/>
    <p:sldId id="279" r:id="rId7"/>
    <p:sldId id="280" r:id="rId8"/>
    <p:sldId id="281" r:id="rId9"/>
    <p:sldId id="278" r:id="rId10"/>
    <p:sldId id="267" r:id="rId11"/>
    <p:sldId id="270" r:id="rId12"/>
    <p:sldId id="271" r:id="rId13"/>
    <p:sldId id="268" r:id="rId14"/>
    <p:sldId id="283" r:id="rId15"/>
    <p:sldId id="286" r:id="rId16"/>
    <p:sldId id="284" r:id="rId17"/>
    <p:sldId id="287" r:id="rId1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de Windows" initials="UdW" lastIdx="1" clrIdx="0">
    <p:extLst>
      <p:ext uri="{19B8F6BF-5375-455C-9EA6-DF929625EA0E}">
        <p15:presenceInfo xmlns:p15="http://schemas.microsoft.com/office/powerpoint/2012/main" userId="Usuario de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58"/>
    <a:srgbClr val="91D5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5" d="100"/>
          <a:sy n="105" d="100"/>
        </p:scale>
        <p:origin x="138"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1BE958B5-E867-4B3B-B444-DB40A6146F85}" type="datetimeFigureOut">
              <a:rPr lang="es-ES" smtClean="0"/>
              <a:t>06/05/2023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2507152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1BE958B5-E867-4B3B-B444-DB40A6146F85}" type="datetimeFigureOut">
              <a:rPr lang="es-ES" smtClean="0"/>
              <a:t>06/05/2023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437264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1BE958B5-E867-4B3B-B444-DB40A6146F85}" type="datetimeFigureOut">
              <a:rPr lang="es-ES" smtClean="0"/>
              <a:t>06/05/2023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1818850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1BE958B5-E867-4B3B-B444-DB40A6146F85}" type="datetimeFigureOut">
              <a:rPr lang="es-ES" smtClean="0"/>
              <a:t>06/05/2023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1195187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1BE958B5-E867-4B3B-B444-DB40A6146F85}" type="datetimeFigureOut">
              <a:rPr lang="es-ES" smtClean="0"/>
              <a:t>06/05/2023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4078146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1BE958B5-E867-4B3B-B444-DB40A6146F85}" type="datetimeFigureOut">
              <a:rPr lang="es-ES" smtClean="0"/>
              <a:t>06/05/2023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2969394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1BE958B5-E867-4B3B-B444-DB40A6146F85}" type="datetimeFigureOut">
              <a:rPr lang="es-ES" smtClean="0"/>
              <a:t>06/05/2023</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220686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1BE958B5-E867-4B3B-B444-DB40A6146F85}" type="datetimeFigureOut">
              <a:rPr lang="es-ES" smtClean="0"/>
              <a:t>06/05/2023</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3713505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BE958B5-E867-4B3B-B444-DB40A6146F85}" type="datetimeFigureOut">
              <a:rPr lang="es-ES" smtClean="0"/>
              <a:t>06/05/2023</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2450608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1BE958B5-E867-4B3B-B444-DB40A6146F85}" type="datetimeFigureOut">
              <a:rPr lang="es-ES" smtClean="0"/>
              <a:t>06/05/2023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1721578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1BE958B5-E867-4B3B-B444-DB40A6146F85}" type="datetimeFigureOut">
              <a:rPr lang="es-ES" smtClean="0"/>
              <a:t>06/05/2023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B05BD4B-1569-408D-8C23-A08F2AB9E361}" type="slidenum">
              <a:rPr lang="es-ES" smtClean="0"/>
              <a:t>‹Nº›</a:t>
            </a:fld>
            <a:endParaRPr lang="es-ES"/>
          </a:p>
        </p:txBody>
      </p:sp>
    </p:spTree>
    <p:extLst>
      <p:ext uri="{BB962C8B-B14F-4D97-AF65-F5344CB8AC3E}">
        <p14:creationId xmlns:p14="http://schemas.microsoft.com/office/powerpoint/2010/main" val="2383489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958B5-E867-4B3B-B444-DB40A6146F85}" type="datetimeFigureOut">
              <a:rPr lang="es-ES" smtClean="0"/>
              <a:t>06/05/2023</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05BD4B-1569-408D-8C23-A08F2AB9E361}" type="slidenum">
              <a:rPr lang="es-ES" smtClean="0"/>
              <a:t>‹Nº›</a:t>
            </a:fld>
            <a:endParaRPr lang="es-ES"/>
          </a:p>
        </p:txBody>
      </p:sp>
    </p:spTree>
    <p:extLst>
      <p:ext uri="{BB962C8B-B14F-4D97-AF65-F5344CB8AC3E}">
        <p14:creationId xmlns:p14="http://schemas.microsoft.com/office/powerpoint/2010/main" val="3903791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9.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10.svg"/><Relationship Id="rId12"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 Id="rId11" Type="http://schemas.microsoft.com/office/2007/relationships/hdphoto" Target="../media/hdphoto1.wdp"/><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1.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4.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16166" y="1156127"/>
            <a:ext cx="9144000" cy="2387600"/>
          </a:xfrm>
        </p:spPr>
        <p:txBody>
          <a:bodyPr/>
          <a:lstStyle/>
          <a:p>
            <a:r>
              <a:rPr lang="en-US" b="1" dirty="0">
                <a:solidFill>
                  <a:srgbClr val="0070C0"/>
                </a:solidFill>
              </a:rPr>
              <a:t>Role and challenges of PET imaging in proton therapy</a:t>
            </a:r>
            <a:endParaRPr lang="es-ES" b="1" dirty="0">
              <a:solidFill>
                <a:srgbClr val="0070C0"/>
              </a:solidFill>
            </a:endParaRPr>
          </a:p>
        </p:txBody>
      </p:sp>
      <p:pic>
        <p:nvPicPr>
          <p:cNvPr id="4" name="Imagen 3"/>
          <p:cNvPicPr>
            <a:picLocks noChangeAspect="1"/>
          </p:cNvPicPr>
          <p:nvPr/>
        </p:nvPicPr>
        <p:blipFill>
          <a:blip r:embed="rId2"/>
          <a:stretch>
            <a:fillRect/>
          </a:stretch>
        </p:blipFill>
        <p:spPr>
          <a:xfrm>
            <a:off x="162797" y="5745393"/>
            <a:ext cx="2055655" cy="1110529"/>
          </a:xfrm>
          <a:prstGeom prst="rect">
            <a:avLst/>
          </a:prstGeom>
        </p:spPr>
      </p:pic>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646566" y="5831119"/>
            <a:ext cx="992734" cy="939079"/>
          </a:xfrm>
          <a:prstGeom prst="rect">
            <a:avLst/>
          </a:prstGeom>
        </p:spPr>
      </p:pic>
      <p:sp>
        <p:nvSpPr>
          <p:cNvPr id="6" name="CuadroTexto 5"/>
          <p:cNvSpPr txBox="1"/>
          <p:nvPr/>
        </p:nvSpPr>
        <p:spPr>
          <a:xfrm>
            <a:off x="3009900" y="3543727"/>
            <a:ext cx="6791325" cy="369332"/>
          </a:xfrm>
          <a:prstGeom prst="rect">
            <a:avLst/>
          </a:prstGeom>
          <a:noFill/>
        </p:spPr>
        <p:txBody>
          <a:bodyPr wrap="square" rtlCol="0">
            <a:spAutoFit/>
          </a:bodyPr>
          <a:lstStyle/>
          <a:p>
            <a:r>
              <a:rPr lang="es-ES" i="1" dirty="0">
                <a:solidFill>
                  <a:srgbClr val="003258"/>
                </a:solidFill>
              </a:rPr>
              <a:t>L. Moliner, A. Lucero, S. Jiménez-Serrano, N. Pavón, J.M. Benlloch</a:t>
            </a:r>
          </a:p>
        </p:txBody>
      </p:sp>
      <p:sp>
        <p:nvSpPr>
          <p:cNvPr id="7" name="CuadroTexto 6"/>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spTree>
    <p:extLst>
      <p:ext uri="{BB962C8B-B14F-4D97-AF65-F5344CB8AC3E}">
        <p14:creationId xmlns:p14="http://schemas.microsoft.com/office/powerpoint/2010/main" val="23383984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Open Imaging PET </a:t>
            </a:r>
            <a:r>
              <a:rPr lang="en-US" sz="1200" b="1" dirty="0" smtClean="0">
                <a:solidFill>
                  <a:srgbClr val="002060"/>
                </a:solidFill>
              </a:rPr>
              <a:t>(ERC-2022-POC1, European Commission)</a:t>
            </a:r>
            <a:endParaRPr lang="en-US" sz="2400" b="1" dirty="0">
              <a:solidFill>
                <a:srgbClr val="002060"/>
              </a:solidFill>
            </a:endParaRPr>
          </a:p>
        </p:txBody>
      </p:sp>
      <p:sp>
        <p:nvSpPr>
          <p:cNvPr id="12" name="CuadroTexto 11">
            <a:extLst>
              <a:ext uri="{FF2B5EF4-FFF2-40B4-BE49-F238E27FC236}">
                <a16:creationId xmlns:a16="http://schemas.microsoft.com/office/drawing/2014/main" id="{22A703CA-651E-BC3D-5F19-4B4ACABC8198}"/>
              </a:ext>
            </a:extLst>
          </p:cNvPr>
          <p:cNvSpPr txBox="1"/>
          <p:nvPr/>
        </p:nvSpPr>
        <p:spPr>
          <a:xfrm>
            <a:off x="342899" y="1209675"/>
            <a:ext cx="11193923" cy="923330"/>
          </a:xfrm>
          <a:prstGeom prst="rect">
            <a:avLst/>
          </a:prstGeom>
          <a:noFill/>
        </p:spPr>
        <p:txBody>
          <a:bodyPr wrap="square" rtlCol="0">
            <a:spAutoFit/>
          </a:bodyPr>
          <a:lstStyle/>
          <a:p>
            <a:r>
              <a:rPr lang="en-US" dirty="0" smtClean="0"/>
              <a:t>We are developing a proof of concept of a two-paddle PET system, which application is not only focused on therapy, but also on the possibility of using it for radiosurgery and in certain sectors of the population (patients with obesity, claustrophobia or mental illness).</a:t>
            </a:r>
            <a:endParaRPr lang="en-US" dirty="0"/>
          </a:p>
        </p:txBody>
      </p:sp>
      <p:pic>
        <p:nvPicPr>
          <p:cNvPr id="15" name="Imagen 14">
            <a:extLst>
              <a:ext uri="{FF2B5EF4-FFF2-40B4-BE49-F238E27FC236}">
                <a16:creationId xmlns:a16="http://schemas.microsoft.com/office/drawing/2014/main" id="{322018B7-9A35-88C0-B667-64B41694910E}"/>
              </a:ext>
            </a:extLst>
          </p:cNvPr>
          <p:cNvPicPr>
            <a:picLocks noChangeAspect="1"/>
          </p:cNvPicPr>
          <p:nvPr/>
        </p:nvPicPr>
        <p:blipFill>
          <a:blip r:embed="rId5"/>
          <a:stretch>
            <a:fillRect/>
          </a:stretch>
        </p:blipFill>
        <p:spPr>
          <a:xfrm>
            <a:off x="0" y="2381805"/>
            <a:ext cx="3098352" cy="3314222"/>
          </a:xfrm>
          <a:prstGeom prst="rect">
            <a:avLst/>
          </a:prstGeom>
        </p:spPr>
      </p:pic>
      <p:sp>
        <p:nvSpPr>
          <p:cNvPr id="80" name="CuadroTexto 79">
            <a:extLst>
              <a:ext uri="{FF2B5EF4-FFF2-40B4-BE49-F238E27FC236}">
                <a16:creationId xmlns:a16="http://schemas.microsoft.com/office/drawing/2014/main" id="{D5037D0C-3F49-359D-3BED-FB9EE9F2FEFB}"/>
              </a:ext>
            </a:extLst>
          </p:cNvPr>
          <p:cNvSpPr txBox="1"/>
          <p:nvPr/>
        </p:nvSpPr>
        <p:spPr>
          <a:xfrm>
            <a:off x="3786043" y="2495310"/>
            <a:ext cx="6985589" cy="2739211"/>
          </a:xfrm>
          <a:prstGeom prst="rect">
            <a:avLst/>
          </a:prstGeom>
          <a:noFill/>
        </p:spPr>
        <p:txBody>
          <a:bodyPr wrap="square" rtlCol="0">
            <a:spAutoFit/>
          </a:bodyPr>
          <a:lstStyle/>
          <a:p>
            <a:pPr algn="just"/>
            <a:r>
              <a:rPr lang="en-US" dirty="0" smtClean="0"/>
              <a:t>Our proposal is a PET detection system based on two pallets, close to the organ of study,  with new detector </a:t>
            </a:r>
            <a:r>
              <a:rPr lang="en-US" dirty="0" smtClean="0"/>
              <a:t>t</a:t>
            </a:r>
            <a:r>
              <a:rPr lang="en-US" dirty="0" smtClean="0"/>
              <a:t>echnology to overcome as possible the limitations of open geometries:</a:t>
            </a:r>
          </a:p>
          <a:p>
            <a:pPr algn="just"/>
            <a:endParaRPr lang="en-US" dirty="0" smtClean="0"/>
          </a:p>
          <a:p>
            <a:pPr marL="285750" indent="-285750" algn="just">
              <a:spcAft>
                <a:spcPts val="600"/>
              </a:spcAft>
              <a:buFont typeface="Wingdings" panose="05000000000000000000" pitchFamily="2" charset="2"/>
              <a:buChar char="Ø"/>
            </a:pPr>
            <a:r>
              <a:rPr lang="en-US" dirty="0" smtClean="0"/>
              <a:t>Large detection surface to maximize sensitivity and allow imaging of any organ.</a:t>
            </a:r>
          </a:p>
          <a:p>
            <a:pPr marL="285750" indent="-285750" algn="just">
              <a:spcAft>
                <a:spcPts val="600"/>
              </a:spcAft>
              <a:buFont typeface="Wingdings" panose="05000000000000000000" pitchFamily="2" charset="2"/>
              <a:buChar char="Ø"/>
            </a:pPr>
            <a:r>
              <a:rPr lang="en-US" dirty="0" smtClean="0"/>
              <a:t>High resolution detectors.</a:t>
            </a:r>
          </a:p>
          <a:p>
            <a:pPr marL="285750" indent="-285750" algn="just">
              <a:spcAft>
                <a:spcPts val="600"/>
              </a:spcAft>
              <a:buFont typeface="Wingdings" panose="05000000000000000000" pitchFamily="2" charset="2"/>
              <a:buChar char="Ø"/>
            </a:pPr>
            <a:r>
              <a:rPr lang="en-US" dirty="0" smtClean="0"/>
              <a:t>State-of-the-art TOF reducing open geometry artifacts and increasing SNR.</a:t>
            </a:r>
          </a:p>
        </p:txBody>
      </p:sp>
    </p:spTree>
    <p:extLst>
      <p:ext uri="{BB962C8B-B14F-4D97-AF65-F5344CB8AC3E}">
        <p14:creationId xmlns:p14="http://schemas.microsoft.com/office/powerpoint/2010/main" val="2019900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Open Imaging PET </a:t>
            </a:r>
            <a:r>
              <a:rPr lang="en-US" sz="1200" b="1" dirty="0" smtClean="0">
                <a:solidFill>
                  <a:srgbClr val="002060"/>
                </a:solidFill>
              </a:rPr>
              <a:t>(ERC-2022-POC1, European Commission)</a:t>
            </a:r>
            <a:endParaRPr lang="en-US" sz="2400" b="1" dirty="0">
              <a:solidFill>
                <a:srgbClr val="002060"/>
              </a:solidFill>
            </a:endParaRPr>
          </a:p>
        </p:txBody>
      </p:sp>
      <p:pic>
        <p:nvPicPr>
          <p:cNvPr id="15" name="Imagen 14">
            <a:extLst>
              <a:ext uri="{FF2B5EF4-FFF2-40B4-BE49-F238E27FC236}">
                <a16:creationId xmlns:a16="http://schemas.microsoft.com/office/drawing/2014/main" id="{322018B7-9A35-88C0-B667-64B41694910E}"/>
              </a:ext>
            </a:extLst>
          </p:cNvPr>
          <p:cNvPicPr>
            <a:picLocks noChangeAspect="1"/>
          </p:cNvPicPr>
          <p:nvPr/>
        </p:nvPicPr>
        <p:blipFill>
          <a:blip r:embed="rId5"/>
          <a:stretch>
            <a:fillRect/>
          </a:stretch>
        </p:blipFill>
        <p:spPr>
          <a:xfrm>
            <a:off x="428268" y="1534531"/>
            <a:ext cx="3098352" cy="3314222"/>
          </a:xfrm>
          <a:prstGeom prst="rect">
            <a:avLst/>
          </a:prstGeom>
        </p:spPr>
      </p:pic>
      <p:sp>
        <p:nvSpPr>
          <p:cNvPr id="45" name="CuadroTexto 44">
            <a:extLst>
              <a:ext uri="{FF2B5EF4-FFF2-40B4-BE49-F238E27FC236}">
                <a16:creationId xmlns:a16="http://schemas.microsoft.com/office/drawing/2014/main" id="{7887F2B3-10F8-CB10-4407-841C11869B9C}"/>
              </a:ext>
            </a:extLst>
          </p:cNvPr>
          <p:cNvSpPr txBox="1"/>
          <p:nvPr/>
        </p:nvSpPr>
        <p:spPr>
          <a:xfrm>
            <a:off x="5004895" y="5297846"/>
            <a:ext cx="2258924" cy="646331"/>
          </a:xfrm>
          <a:prstGeom prst="rect">
            <a:avLst/>
          </a:prstGeom>
          <a:noFill/>
        </p:spPr>
        <p:txBody>
          <a:bodyPr wrap="square" rtlCol="0">
            <a:spAutoFit/>
          </a:bodyPr>
          <a:lstStyle/>
          <a:p>
            <a:r>
              <a:rPr lang="en-US" dirty="0" smtClean="0">
                <a:solidFill>
                  <a:schemeClr val="bg2">
                    <a:lumMod val="25000"/>
                  </a:schemeClr>
                </a:solidFill>
              </a:rPr>
              <a:t>4x4 SUPERMODULES</a:t>
            </a:r>
          </a:p>
          <a:p>
            <a:r>
              <a:rPr lang="en-US" dirty="0" smtClean="0">
                <a:solidFill>
                  <a:schemeClr val="bg2">
                    <a:lumMod val="25000"/>
                  </a:schemeClr>
                </a:solidFill>
              </a:rPr>
              <a:t>       (64x64mm</a:t>
            </a:r>
            <a:r>
              <a:rPr lang="en-US" baseline="30000" dirty="0" smtClean="0">
                <a:solidFill>
                  <a:schemeClr val="bg2">
                    <a:lumMod val="25000"/>
                  </a:schemeClr>
                </a:solidFill>
              </a:rPr>
              <a:t>2</a:t>
            </a:r>
            <a:r>
              <a:rPr lang="en-US" dirty="0" smtClean="0">
                <a:solidFill>
                  <a:schemeClr val="bg2">
                    <a:lumMod val="25000"/>
                  </a:schemeClr>
                </a:solidFill>
              </a:rPr>
              <a:t>)</a:t>
            </a:r>
            <a:endParaRPr lang="en-US" dirty="0">
              <a:solidFill>
                <a:schemeClr val="bg2">
                  <a:lumMod val="25000"/>
                </a:schemeClr>
              </a:solidFill>
            </a:endParaRPr>
          </a:p>
        </p:txBody>
      </p:sp>
      <p:cxnSp>
        <p:nvCxnSpPr>
          <p:cNvPr id="65" name="Conector recto de flecha 64">
            <a:extLst>
              <a:ext uri="{FF2B5EF4-FFF2-40B4-BE49-F238E27FC236}">
                <a16:creationId xmlns:a16="http://schemas.microsoft.com/office/drawing/2014/main" id="{CA706759-D2C0-7E3B-9C91-A608586C0B46}"/>
              </a:ext>
            </a:extLst>
          </p:cNvPr>
          <p:cNvCxnSpPr/>
          <p:nvPr/>
        </p:nvCxnSpPr>
        <p:spPr>
          <a:xfrm>
            <a:off x="4589347" y="4959483"/>
            <a:ext cx="309002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Conector recto de flecha 65">
            <a:extLst>
              <a:ext uri="{FF2B5EF4-FFF2-40B4-BE49-F238E27FC236}">
                <a16:creationId xmlns:a16="http://schemas.microsoft.com/office/drawing/2014/main" id="{165538AC-8BDD-4263-A7E9-499C71C6AC8A}"/>
              </a:ext>
            </a:extLst>
          </p:cNvPr>
          <p:cNvCxnSpPr>
            <a:cxnSpLocks/>
          </p:cNvCxnSpPr>
          <p:nvPr/>
        </p:nvCxnSpPr>
        <p:spPr>
          <a:xfrm>
            <a:off x="4276905" y="1719929"/>
            <a:ext cx="0" cy="30546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CuadroTexto 68">
            <a:extLst>
              <a:ext uri="{FF2B5EF4-FFF2-40B4-BE49-F238E27FC236}">
                <a16:creationId xmlns:a16="http://schemas.microsoft.com/office/drawing/2014/main" id="{B5C0A55E-0FCC-A774-D2BA-81AAE8954E5C}"/>
              </a:ext>
            </a:extLst>
          </p:cNvPr>
          <p:cNvSpPr txBox="1"/>
          <p:nvPr/>
        </p:nvSpPr>
        <p:spPr>
          <a:xfrm rot="16200000">
            <a:off x="3534698" y="2764625"/>
            <a:ext cx="1056984" cy="369332"/>
          </a:xfrm>
          <a:prstGeom prst="rect">
            <a:avLst/>
          </a:prstGeom>
          <a:noFill/>
        </p:spPr>
        <p:txBody>
          <a:bodyPr wrap="square" rtlCol="0">
            <a:spAutoFit/>
          </a:bodyPr>
          <a:lstStyle/>
          <a:p>
            <a:r>
              <a:rPr lang="en-US" dirty="0" smtClean="0">
                <a:solidFill>
                  <a:srgbClr val="0070C0"/>
                </a:solidFill>
              </a:rPr>
              <a:t>256 mm</a:t>
            </a:r>
            <a:endParaRPr lang="en-US" dirty="0">
              <a:solidFill>
                <a:srgbClr val="0070C0"/>
              </a:solidFill>
            </a:endParaRPr>
          </a:p>
        </p:txBody>
      </p:sp>
      <p:sp>
        <p:nvSpPr>
          <p:cNvPr id="70" name="CuadroTexto 69">
            <a:extLst>
              <a:ext uri="{FF2B5EF4-FFF2-40B4-BE49-F238E27FC236}">
                <a16:creationId xmlns:a16="http://schemas.microsoft.com/office/drawing/2014/main" id="{F6131AE0-9C78-64F9-1AF4-2D7186AB359A}"/>
              </a:ext>
            </a:extLst>
          </p:cNvPr>
          <p:cNvSpPr txBox="1"/>
          <p:nvPr/>
        </p:nvSpPr>
        <p:spPr>
          <a:xfrm>
            <a:off x="5680855" y="4940124"/>
            <a:ext cx="1056984" cy="369332"/>
          </a:xfrm>
          <a:prstGeom prst="rect">
            <a:avLst/>
          </a:prstGeom>
          <a:noFill/>
        </p:spPr>
        <p:txBody>
          <a:bodyPr wrap="square" rtlCol="0">
            <a:spAutoFit/>
          </a:bodyPr>
          <a:lstStyle/>
          <a:p>
            <a:r>
              <a:rPr lang="en-US" dirty="0" smtClean="0">
                <a:solidFill>
                  <a:srgbClr val="0070C0"/>
                </a:solidFill>
              </a:rPr>
              <a:t>256 mm</a:t>
            </a:r>
            <a:endParaRPr lang="en-US" dirty="0">
              <a:solidFill>
                <a:srgbClr val="0070C0"/>
              </a:solidFill>
            </a:endParaRPr>
          </a:p>
        </p:txBody>
      </p:sp>
      <p:sp>
        <p:nvSpPr>
          <p:cNvPr id="5" name="Cubo 4">
            <a:extLst>
              <a:ext uri="{FF2B5EF4-FFF2-40B4-BE49-F238E27FC236}">
                <a16:creationId xmlns:a16="http://schemas.microsoft.com/office/drawing/2014/main" id="{6CD63B13-BCD6-4A3E-28FE-213293F57D47}"/>
              </a:ext>
            </a:extLst>
          </p:cNvPr>
          <p:cNvSpPr/>
          <p:nvPr/>
        </p:nvSpPr>
        <p:spPr>
          <a:xfrm>
            <a:off x="4514357" y="1534531"/>
            <a:ext cx="3240000" cy="3240000"/>
          </a:xfrm>
          <a:prstGeom prst="cube">
            <a:avLst>
              <a:gd name="adj" fmla="val 4629"/>
            </a:avLst>
          </a:prstGeom>
          <a:gradFill flip="none" rotWithShape="1">
            <a:gsLst>
              <a:gs pos="0">
                <a:srgbClr val="91D5D3">
                  <a:shade val="30000"/>
                  <a:satMod val="115000"/>
                </a:srgbClr>
              </a:gs>
              <a:gs pos="50000">
                <a:srgbClr val="91D5D3">
                  <a:shade val="67500"/>
                  <a:satMod val="115000"/>
                </a:srgbClr>
              </a:gs>
              <a:gs pos="100000">
                <a:srgbClr val="91D5D3">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upo 5">
            <a:extLst>
              <a:ext uri="{FF2B5EF4-FFF2-40B4-BE49-F238E27FC236}">
                <a16:creationId xmlns:a16="http://schemas.microsoft.com/office/drawing/2014/main" id="{2B1DE9C7-D048-A94D-98C6-033CA1A6DBEE}"/>
              </a:ext>
            </a:extLst>
          </p:cNvPr>
          <p:cNvGrpSpPr/>
          <p:nvPr/>
        </p:nvGrpSpPr>
        <p:grpSpPr>
          <a:xfrm>
            <a:off x="4514357" y="1534531"/>
            <a:ext cx="3240000" cy="3240000"/>
            <a:chOff x="1564257" y="2924175"/>
            <a:chExt cx="3240000" cy="3240000"/>
          </a:xfrm>
          <a:gradFill flip="none" rotWithShape="1">
            <a:gsLst>
              <a:gs pos="0">
                <a:srgbClr val="91D5D3">
                  <a:shade val="30000"/>
                  <a:satMod val="115000"/>
                </a:srgbClr>
              </a:gs>
              <a:gs pos="50000">
                <a:srgbClr val="91D5D3">
                  <a:shade val="67500"/>
                  <a:satMod val="115000"/>
                </a:srgbClr>
              </a:gs>
              <a:gs pos="100000">
                <a:srgbClr val="91D5D3">
                  <a:shade val="100000"/>
                  <a:satMod val="115000"/>
                </a:srgbClr>
              </a:gs>
            </a:gsLst>
            <a:lin ang="2700000" scaled="1"/>
            <a:tileRect/>
          </a:gradFill>
        </p:grpSpPr>
        <p:sp>
          <p:nvSpPr>
            <p:cNvPr id="13" name="Cubo 12">
              <a:extLst>
                <a:ext uri="{FF2B5EF4-FFF2-40B4-BE49-F238E27FC236}">
                  <a16:creationId xmlns:a16="http://schemas.microsoft.com/office/drawing/2014/main" id="{6B6EFABA-8ACF-A924-4B9F-4FB2B46F2049}"/>
                </a:ext>
              </a:extLst>
            </p:cNvPr>
            <p:cNvSpPr/>
            <p:nvPr/>
          </p:nvSpPr>
          <p:spPr>
            <a:xfrm>
              <a:off x="1564257" y="2924175"/>
              <a:ext cx="3240000" cy="3240000"/>
            </a:xfrm>
            <a:prstGeom prst="cube">
              <a:avLst>
                <a:gd name="adj" fmla="val 4629"/>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ector recto 13">
              <a:extLst>
                <a:ext uri="{FF2B5EF4-FFF2-40B4-BE49-F238E27FC236}">
                  <a16:creationId xmlns:a16="http://schemas.microsoft.com/office/drawing/2014/main" id="{77FCDDF2-E6D0-BC76-C8A9-961186571245}"/>
                </a:ext>
              </a:extLst>
            </p:cNvPr>
            <p:cNvCxnSpPr>
              <a:stCxn id="13" idx="1"/>
              <a:endCxn id="13" idx="3"/>
            </p:cNvCxnSpPr>
            <p:nvPr/>
          </p:nvCxnSpPr>
          <p:spPr>
            <a:xfrm>
              <a:off x="3109267" y="3074155"/>
              <a:ext cx="0" cy="309002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AC2E7791-B412-275C-5F3F-9CDE5F03E19D}"/>
                </a:ext>
              </a:extLst>
            </p:cNvPr>
            <p:cNvCxnSpPr/>
            <p:nvPr/>
          </p:nvCxnSpPr>
          <p:spPr>
            <a:xfrm>
              <a:off x="3909367" y="3067050"/>
              <a:ext cx="0" cy="309002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581C452E-AE6A-2E98-976B-49C2384BB562}"/>
                </a:ext>
              </a:extLst>
            </p:cNvPr>
            <p:cNvCxnSpPr/>
            <p:nvPr/>
          </p:nvCxnSpPr>
          <p:spPr>
            <a:xfrm>
              <a:off x="2318692" y="3074155"/>
              <a:ext cx="0" cy="309002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B91956C4-7794-8BA9-FBFD-C5CE801B7AB5}"/>
                </a:ext>
              </a:extLst>
            </p:cNvPr>
            <p:cNvCxnSpPr>
              <a:stCxn id="13" idx="2"/>
              <a:endCxn id="13" idx="4"/>
            </p:cNvCxnSpPr>
            <p:nvPr/>
          </p:nvCxnSpPr>
          <p:spPr>
            <a:xfrm>
              <a:off x="1564257" y="4619165"/>
              <a:ext cx="3090020" cy="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B6F70F1E-BA09-8E8D-99CF-D78FF7385848}"/>
                </a:ext>
              </a:extLst>
            </p:cNvPr>
            <p:cNvCxnSpPr/>
            <p:nvPr/>
          </p:nvCxnSpPr>
          <p:spPr>
            <a:xfrm>
              <a:off x="1564257" y="3857165"/>
              <a:ext cx="3090020" cy="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1D1811B5-8AEC-4D1B-F42E-7DCF4ADF2ABF}"/>
                </a:ext>
              </a:extLst>
            </p:cNvPr>
            <p:cNvCxnSpPr/>
            <p:nvPr/>
          </p:nvCxnSpPr>
          <p:spPr>
            <a:xfrm>
              <a:off x="1564257" y="5381165"/>
              <a:ext cx="3090020" cy="0"/>
            </a:xfrm>
            <a:prstGeom prst="line">
              <a:avLst/>
            </a:prstGeom>
            <a:grpFill/>
            <a:ln>
              <a:solidFill>
                <a:srgbClr val="003258"/>
              </a:solidFill>
            </a:ln>
          </p:spPr>
          <p:style>
            <a:lnRef idx="1">
              <a:schemeClr val="accent1"/>
            </a:lnRef>
            <a:fillRef idx="0">
              <a:schemeClr val="accent1"/>
            </a:fillRef>
            <a:effectRef idx="0">
              <a:schemeClr val="accent1"/>
            </a:effectRef>
            <a:fontRef idx="minor">
              <a:schemeClr val="tx1"/>
            </a:fontRef>
          </p:style>
        </p:cxnSp>
      </p:grpSp>
      <p:grpSp>
        <p:nvGrpSpPr>
          <p:cNvPr id="22" name="Grupo 21">
            <a:extLst>
              <a:ext uri="{FF2B5EF4-FFF2-40B4-BE49-F238E27FC236}">
                <a16:creationId xmlns:a16="http://schemas.microsoft.com/office/drawing/2014/main" id="{3E7005FF-B4A5-9ECC-C253-CA1BFE343C60}"/>
              </a:ext>
            </a:extLst>
          </p:cNvPr>
          <p:cNvGrpSpPr/>
          <p:nvPr/>
        </p:nvGrpSpPr>
        <p:grpSpPr>
          <a:xfrm>
            <a:off x="4514357" y="1539501"/>
            <a:ext cx="3240000" cy="3240000"/>
            <a:chOff x="203383" y="2733780"/>
            <a:chExt cx="3240000" cy="3240000"/>
          </a:xfrm>
        </p:grpSpPr>
        <p:grpSp>
          <p:nvGrpSpPr>
            <p:cNvPr id="23" name="Grupo 22">
              <a:extLst>
                <a:ext uri="{FF2B5EF4-FFF2-40B4-BE49-F238E27FC236}">
                  <a16:creationId xmlns:a16="http://schemas.microsoft.com/office/drawing/2014/main" id="{FEFD9A27-B936-CFDA-1BCE-CB9AD6822A71}"/>
                </a:ext>
              </a:extLst>
            </p:cNvPr>
            <p:cNvGrpSpPr/>
            <p:nvPr/>
          </p:nvGrpSpPr>
          <p:grpSpPr>
            <a:xfrm>
              <a:off x="203383" y="2733780"/>
              <a:ext cx="3240000" cy="3240000"/>
              <a:chOff x="7839308" y="2892939"/>
              <a:chExt cx="3240000" cy="3240000"/>
            </a:xfrm>
          </p:grpSpPr>
          <p:grpSp>
            <p:nvGrpSpPr>
              <p:cNvPr id="25" name="Grupo 24">
                <a:extLst>
                  <a:ext uri="{FF2B5EF4-FFF2-40B4-BE49-F238E27FC236}">
                    <a16:creationId xmlns:a16="http://schemas.microsoft.com/office/drawing/2014/main" id="{0CB51F0F-B9D3-942D-31DE-54DC2C776A5E}"/>
                  </a:ext>
                </a:extLst>
              </p:cNvPr>
              <p:cNvGrpSpPr/>
              <p:nvPr/>
            </p:nvGrpSpPr>
            <p:grpSpPr>
              <a:xfrm>
                <a:off x="7839308" y="2892939"/>
                <a:ext cx="3240000" cy="3240000"/>
                <a:chOff x="1564257" y="2924175"/>
                <a:chExt cx="3240000" cy="3240000"/>
              </a:xfrm>
            </p:grpSpPr>
            <p:sp>
              <p:nvSpPr>
                <p:cNvPr id="32" name="Cubo 31">
                  <a:extLst>
                    <a:ext uri="{FF2B5EF4-FFF2-40B4-BE49-F238E27FC236}">
                      <a16:creationId xmlns:a16="http://schemas.microsoft.com/office/drawing/2014/main" id="{45FA700C-2D73-9276-AD25-A87762C60D80}"/>
                    </a:ext>
                  </a:extLst>
                </p:cNvPr>
                <p:cNvSpPr/>
                <p:nvPr/>
              </p:nvSpPr>
              <p:spPr>
                <a:xfrm>
                  <a:off x="1564257" y="2924175"/>
                  <a:ext cx="3240000" cy="3240000"/>
                </a:xfrm>
                <a:prstGeom prst="cube">
                  <a:avLst>
                    <a:gd name="adj" fmla="val 4629"/>
                  </a:avLst>
                </a:prstGeom>
                <a:gradFill flip="none" rotWithShape="1">
                  <a:gsLst>
                    <a:gs pos="0">
                      <a:srgbClr val="91D5D3">
                        <a:shade val="30000"/>
                        <a:satMod val="115000"/>
                      </a:srgbClr>
                    </a:gs>
                    <a:gs pos="50000">
                      <a:srgbClr val="91D5D3">
                        <a:shade val="67500"/>
                        <a:satMod val="115000"/>
                      </a:srgbClr>
                    </a:gs>
                    <a:gs pos="100000">
                      <a:srgbClr val="91D5D3">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Conector recto 32">
                  <a:extLst>
                    <a:ext uri="{FF2B5EF4-FFF2-40B4-BE49-F238E27FC236}">
                      <a16:creationId xmlns:a16="http://schemas.microsoft.com/office/drawing/2014/main" id="{79AE3AE6-0078-B0F7-CFA8-D59CF7F50510}"/>
                    </a:ext>
                  </a:extLst>
                </p:cNvPr>
                <p:cNvCxnSpPr>
                  <a:stCxn id="32" idx="1"/>
                  <a:endCxn id="32" idx="3"/>
                </p:cNvCxnSpPr>
                <p:nvPr/>
              </p:nvCxnSpPr>
              <p:spPr>
                <a:xfrm>
                  <a:off x="3109267" y="3074155"/>
                  <a:ext cx="0" cy="309002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2E7549FF-32C2-182C-2E5B-F17A65CD5B13}"/>
                    </a:ext>
                  </a:extLst>
                </p:cNvPr>
                <p:cNvCxnSpPr/>
                <p:nvPr/>
              </p:nvCxnSpPr>
              <p:spPr>
                <a:xfrm>
                  <a:off x="3909367" y="3067050"/>
                  <a:ext cx="0" cy="309002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64DA8408-A7D9-0FED-0331-39A5081E2CFA}"/>
                    </a:ext>
                  </a:extLst>
                </p:cNvPr>
                <p:cNvCxnSpPr/>
                <p:nvPr/>
              </p:nvCxnSpPr>
              <p:spPr>
                <a:xfrm>
                  <a:off x="2318692" y="3074155"/>
                  <a:ext cx="0" cy="309002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64" name="Conector recto 63">
                  <a:extLst>
                    <a:ext uri="{FF2B5EF4-FFF2-40B4-BE49-F238E27FC236}">
                      <a16:creationId xmlns:a16="http://schemas.microsoft.com/office/drawing/2014/main" id="{A31DA52E-AF92-C312-07E2-CC2575C2C5BD}"/>
                    </a:ext>
                  </a:extLst>
                </p:cNvPr>
                <p:cNvCxnSpPr>
                  <a:stCxn id="32" idx="2"/>
                  <a:endCxn id="32" idx="4"/>
                </p:cNvCxnSpPr>
                <p:nvPr/>
              </p:nvCxnSpPr>
              <p:spPr>
                <a:xfrm>
                  <a:off x="1564257" y="4619165"/>
                  <a:ext cx="3090020"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67" name="Conector recto 66">
                  <a:extLst>
                    <a:ext uri="{FF2B5EF4-FFF2-40B4-BE49-F238E27FC236}">
                      <a16:creationId xmlns:a16="http://schemas.microsoft.com/office/drawing/2014/main" id="{4DE1971C-23BF-1584-9C08-FC48FE903928}"/>
                    </a:ext>
                  </a:extLst>
                </p:cNvPr>
                <p:cNvCxnSpPr/>
                <p:nvPr/>
              </p:nvCxnSpPr>
              <p:spPr>
                <a:xfrm>
                  <a:off x="1564257" y="3857165"/>
                  <a:ext cx="3090020"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68" name="Conector recto 67">
                  <a:extLst>
                    <a:ext uri="{FF2B5EF4-FFF2-40B4-BE49-F238E27FC236}">
                      <a16:creationId xmlns:a16="http://schemas.microsoft.com/office/drawing/2014/main" id="{06E0B5B8-D3B8-CC2B-610E-224EEC96256A}"/>
                    </a:ext>
                  </a:extLst>
                </p:cNvPr>
                <p:cNvCxnSpPr/>
                <p:nvPr/>
              </p:nvCxnSpPr>
              <p:spPr>
                <a:xfrm>
                  <a:off x="1564257" y="5381165"/>
                  <a:ext cx="3090020"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grpSp>
          <p:cxnSp>
            <p:nvCxnSpPr>
              <p:cNvPr id="26" name="Conector recto 25">
                <a:extLst>
                  <a:ext uri="{FF2B5EF4-FFF2-40B4-BE49-F238E27FC236}">
                    <a16:creationId xmlns:a16="http://schemas.microsoft.com/office/drawing/2014/main" id="{83494672-285D-9AF2-E020-06216349AD7C}"/>
                  </a:ext>
                </a:extLst>
              </p:cNvPr>
              <p:cNvCxnSpPr/>
              <p:nvPr/>
            </p:nvCxnSpPr>
            <p:spPr>
              <a:xfrm>
                <a:off x="10544175" y="3071232"/>
                <a:ext cx="0" cy="754697"/>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40C274D8-D60A-A2EA-D45B-B39B267EF564}"/>
                  </a:ext>
                </a:extLst>
              </p:cNvPr>
              <p:cNvCxnSpPr/>
              <p:nvPr/>
            </p:nvCxnSpPr>
            <p:spPr>
              <a:xfrm>
                <a:off x="10353675" y="3071232"/>
                <a:ext cx="0" cy="754697"/>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5BBAC376-1F93-F392-5E9D-115D5C4045AE}"/>
                  </a:ext>
                </a:extLst>
              </p:cNvPr>
              <p:cNvCxnSpPr/>
              <p:nvPr/>
            </p:nvCxnSpPr>
            <p:spPr>
              <a:xfrm>
                <a:off x="10734675" y="3071232"/>
                <a:ext cx="0" cy="754697"/>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60D82EB8-7E46-E144-42A3-4BB9E71DD336}"/>
                  </a:ext>
                </a:extLst>
              </p:cNvPr>
              <p:cNvCxnSpPr/>
              <p:nvPr/>
            </p:nvCxnSpPr>
            <p:spPr>
              <a:xfrm>
                <a:off x="10184418" y="3429000"/>
                <a:ext cx="788382"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C98C3F34-64AC-CF96-286B-1F90A6736DE2}"/>
                  </a:ext>
                </a:extLst>
              </p:cNvPr>
              <p:cNvCxnSpPr/>
              <p:nvPr/>
            </p:nvCxnSpPr>
            <p:spPr>
              <a:xfrm>
                <a:off x="10178559" y="3229505"/>
                <a:ext cx="788382"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247822AD-6C20-11E9-C0BE-57B8F70E62C3}"/>
                  </a:ext>
                </a:extLst>
              </p:cNvPr>
              <p:cNvCxnSpPr/>
              <p:nvPr/>
            </p:nvCxnSpPr>
            <p:spPr>
              <a:xfrm>
                <a:off x="10184418" y="3629555"/>
                <a:ext cx="788382" cy="0"/>
              </a:xfrm>
              <a:prstGeom prst="line">
                <a:avLst/>
              </a:prstGeom>
              <a:ln>
                <a:solidFill>
                  <a:srgbClr val="003258"/>
                </a:solidFill>
              </a:ln>
            </p:spPr>
            <p:style>
              <a:lnRef idx="1">
                <a:schemeClr val="accent1"/>
              </a:lnRef>
              <a:fillRef idx="0">
                <a:schemeClr val="accent1"/>
              </a:fillRef>
              <a:effectRef idx="0">
                <a:schemeClr val="accent1"/>
              </a:effectRef>
              <a:fontRef idx="minor">
                <a:schemeClr val="tx1"/>
              </a:fontRef>
            </p:style>
          </p:cxnSp>
        </p:grpSp>
        <p:sp>
          <p:nvSpPr>
            <p:cNvPr id="24" name="Rectángulo 23">
              <a:extLst>
                <a:ext uri="{FF2B5EF4-FFF2-40B4-BE49-F238E27FC236}">
                  <a16:creationId xmlns:a16="http://schemas.microsoft.com/office/drawing/2014/main" id="{A70F09E1-E3E9-BA2D-37B7-1160EDE2FE90}"/>
                </a:ext>
              </a:extLst>
            </p:cNvPr>
            <p:cNvSpPr/>
            <p:nvPr/>
          </p:nvSpPr>
          <p:spPr>
            <a:xfrm>
              <a:off x="2542634" y="2876655"/>
              <a:ext cx="750769" cy="790112"/>
            </a:xfrm>
            <a:prstGeom prst="rect">
              <a:avLst/>
            </a:prstGeom>
            <a:noFill/>
            <a:ln w="19050">
              <a:solidFill>
                <a:srgbClr val="0032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1" name="CuadroTexto 70">
            <a:extLst>
              <a:ext uri="{FF2B5EF4-FFF2-40B4-BE49-F238E27FC236}">
                <a16:creationId xmlns:a16="http://schemas.microsoft.com/office/drawing/2014/main" id="{6DCE03CD-244C-7595-76FF-3585E5134BC0}"/>
              </a:ext>
            </a:extLst>
          </p:cNvPr>
          <p:cNvSpPr txBox="1"/>
          <p:nvPr/>
        </p:nvSpPr>
        <p:spPr>
          <a:xfrm>
            <a:off x="7944856" y="1648027"/>
            <a:ext cx="2357343" cy="378225"/>
          </a:xfrm>
          <a:prstGeom prst="rect">
            <a:avLst/>
          </a:prstGeom>
          <a:noFill/>
        </p:spPr>
        <p:txBody>
          <a:bodyPr wrap="square" rtlCol="0">
            <a:spAutoFit/>
          </a:bodyPr>
          <a:lstStyle/>
          <a:p>
            <a:r>
              <a:rPr lang="en-US" dirty="0" smtClean="0">
                <a:solidFill>
                  <a:schemeClr val="tx2"/>
                </a:solidFill>
              </a:rPr>
              <a:t>4 x 4 MODULES</a:t>
            </a:r>
            <a:endParaRPr lang="en-US" dirty="0">
              <a:solidFill>
                <a:schemeClr val="tx2"/>
              </a:solidFill>
            </a:endParaRPr>
          </a:p>
        </p:txBody>
      </p:sp>
      <p:pic>
        <p:nvPicPr>
          <p:cNvPr id="72" name="Imagen 71">
            <a:extLst>
              <a:ext uri="{FF2B5EF4-FFF2-40B4-BE49-F238E27FC236}">
                <a16:creationId xmlns:a16="http://schemas.microsoft.com/office/drawing/2014/main" id="{F57847AC-0A19-D970-02CB-70DC8F321663}"/>
              </a:ext>
            </a:extLst>
          </p:cNvPr>
          <p:cNvPicPr>
            <a:picLocks noChangeAspect="1"/>
          </p:cNvPicPr>
          <p:nvPr/>
        </p:nvPicPr>
        <p:blipFill rotWithShape="1">
          <a:blip r:embed="rId6"/>
          <a:srcRect l="65180" t="8391"/>
          <a:stretch/>
        </p:blipFill>
        <p:spPr>
          <a:xfrm rot="10800000">
            <a:off x="8508791" y="2225620"/>
            <a:ext cx="943615" cy="952077"/>
          </a:xfrm>
          <a:prstGeom prst="rect">
            <a:avLst/>
          </a:prstGeom>
        </p:spPr>
      </p:pic>
      <p:pic>
        <p:nvPicPr>
          <p:cNvPr id="73" name="Imagen 72">
            <a:extLst>
              <a:ext uri="{FF2B5EF4-FFF2-40B4-BE49-F238E27FC236}">
                <a16:creationId xmlns:a16="http://schemas.microsoft.com/office/drawing/2014/main" id="{D8CBB97E-9111-1024-05BC-A6CEB667ABB2}"/>
              </a:ext>
            </a:extLst>
          </p:cNvPr>
          <p:cNvPicPr>
            <a:picLocks noChangeAspect="1"/>
          </p:cNvPicPr>
          <p:nvPr/>
        </p:nvPicPr>
        <p:blipFill rotWithShape="1">
          <a:blip r:embed="rId6"/>
          <a:srcRect r="63473"/>
          <a:stretch/>
        </p:blipFill>
        <p:spPr>
          <a:xfrm>
            <a:off x="9628990" y="2226981"/>
            <a:ext cx="904164" cy="949353"/>
          </a:xfrm>
          <a:prstGeom prst="rect">
            <a:avLst/>
          </a:prstGeom>
        </p:spPr>
      </p:pic>
      <p:sp>
        <p:nvSpPr>
          <p:cNvPr id="74" name="Elipse 73">
            <a:extLst>
              <a:ext uri="{FF2B5EF4-FFF2-40B4-BE49-F238E27FC236}">
                <a16:creationId xmlns:a16="http://schemas.microsoft.com/office/drawing/2014/main" id="{1F913BD0-FBB6-CEB1-547B-117F662B564C}"/>
              </a:ext>
            </a:extLst>
          </p:cNvPr>
          <p:cNvSpPr/>
          <p:nvPr/>
        </p:nvSpPr>
        <p:spPr>
          <a:xfrm>
            <a:off x="7382866" y="2220441"/>
            <a:ext cx="240318" cy="2983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6" name="Conector recto de flecha 75">
            <a:extLst>
              <a:ext uri="{FF2B5EF4-FFF2-40B4-BE49-F238E27FC236}">
                <a16:creationId xmlns:a16="http://schemas.microsoft.com/office/drawing/2014/main" id="{0CFD1689-1FDC-09D0-15D6-932948FEB657}"/>
              </a:ext>
            </a:extLst>
          </p:cNvPr>
          <p:cNvCxnSpPr/>
          <p:nvPr/>
        </p:nvCxnSpPr>
        <p:spPr>
          <a:xfrm>
            <a:off x="7641990" y="2381246"/>
            <a:ext cx="684520" cy="13758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7" name="Rectángulo 76">
            <a:extLst>
              <a:ext uri="{FF2B5EF4-FFF2-40B4-BE49-F238E27FC236}">
                <a16:creationId xmlns:a16="http://schemas.microsoft.com/office/drawing/2014/main" id="{9DBF0EC2-0D9F-0022-6239-918BF90EAE3E}"/>
              </a:ext>
            </a:extLst>
          </p:cNvPr>
          <p:cNvSpPr/>
          <p:nvPr/>
        </p:nvSpPr>
        <p:spPr>
          <a:xfrm>
            <a:off x="8326509" y="1964080"/>
            <a:ext cx="2324969" cy="13342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CuadroTexto 78">
            <a:extLst>
              <a:ext uri="{FF2B5EF4-FFF2-40B4-BE49-F238E27FC236}">
                <a16:creationId xmlns:a16="http://schemas.microsoft.com/office/drawing/2014/main" id="{DE270541-816C-2DC9-3192-067F90DAAEFB}"/>
              </a:ext>
            </a:extLst>
          </p:cNvPr>
          <p:cNvSpPr txBox="1"/>
          <p:nvPr/>
        </p:nvSpPr>
        <p:spPr>
          <a:xfrm>
            <a:off x="7885007" y="3298315"/>
            <a:ext cx="3287736" cy="523220"/>
          </a:xfrm>
          <a:prstGeom prst="rect">
            <a:avLst/>
          </a:prstGeom>
          <a:noFill/>
        </p:spPr>
        <p:txBody>
          <a:bodyPr wrap="square">
            <a:spAutoFit/>
          </a:bodyPr>
          <a:lstStyle/>
          <a:p>
            <a:pPr algn="ctr"/>
            <a:r>
              <a:rPr lang="en-US" sz="1400" dirty="0" smtClean="0"/>
              <a:t>8x8 LYSO crystals 2x2x12 mm</a:t>
            </a:r>
            <a:r>
              <a:rPr lang="en-US" sz="1400" baseline="30000" dirty="0" smtClean="0"/>
              <a:t>3</a:t>
            </a:r>
            <a:r>
              <a:rPr lang="en-US" sz="1400" dirty="0" smtClean="0"/>
              <a:t> </a:t>
            </a:r>
          </a:p>
          <a:p>
            <a:pPr algn="ctr"/>
            <a:r>
              <a:rPr lang="en-US" sz="1400" dirty="0" smtClean="0"/>
              <a:t>coupled to a 4x4 array of </a:t>
            </a:r>
            <a:r>
              <a:rPr lang="en-US" sz="1400" dirty="0" err="1" smtClean="0"/>
              <a:t>SiPM</a:t>
            </a:r>
            <a:r>
              <a:rPr lang="en-US" sz="1400" dirty="0" smtClean="0"/>
              <a:t> of 4x4 mm</a:t>
            </a:r>
            <a:r>
              <a:rPr lang="en-US" sz="1400" baseline="30000" dirty="0" smtClean="0"/>
              <a:t>2</a:t>
            </a:r>
            <a:r>
              <a:rPr lang="en-US" sz="1400" dirty="0" smtClean="0"/>
              <a:t> </a:t>
            </a:r>
            <a:endParaRPr lang="en-US" sz="1400" dirty="0"/>
          </a:p>
        </p:txBody>
      </p:sp>
      <p:sp>
        <p:nvSpPr>
          <p:cNvPr id="50" name="CuadroTexto 49">
            <a:extLst>
              <a:ext uri="{FF2B5EF4-FFF2-40B4-BE49-F238E27FC236}">
                <a16:creationId xmlns:a16="http://schemas.microsoft.com/office/drawing/2014/main" id="{DE270541-816C-2DC9-3192-067F90DAAEFB}"/>
              </a:ext>
            </a:extLst>
          </p:cNvPr>
          <p:cNvSpPr txBox="1"/>
          <p:nvPr/>
        </p:nvSpPr>
        <p:spPr>
          <a:xfrm>
            <a:off x="4335448" y="5944177"/>
            <a:ext cx="3287736" cy="307777"/>
          </a:xfrm>
          <a:prstGeom prst="rect">
            <a:avLst/>
          </a:prstGeom>
          <a:noFill/>
        </p:spPr>
        <p:txBody>
          <a:bodyPr wrap="square">
            <a:spAutoFit/>
          </a:bodyPr>
          <a:lstStyle/>
          <a:p>
            <a:pPr algn="ctr"/>
            <a:r>
              <a:rPr lang="en-US" sz="1400" dirty="0" smtClean="0"/>
              <a:t>Total: 32768 crystals</a:t>
            </a:r>
            <a:endParaRPr lang="en-US" sz="1400" dirty="0"/>
          </a:p>
        </p:txBody>
      </p:sp>
    </p:spTree>
    <p:extLst>
      <p:ext uri="{BB962C8B-B14F-4D97-AF65-F5344CB8AC3E}">
        <p14:creationId xmlns:p14="http://schemas.microsoft.com/office/powerpoint/2010/main" val="100313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71" grpId="0"/>
      <p:bldP spid="74" grpId="0" animBg="1"/>
      <p:bldP spid="77" grpId="0" animBg="1"/>
      <p:bldP spid="79" grpId="0"/>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Open Imaging PET </a:t>
            </a:r>
            <a:r>
              <a:rPr lang="en-US" sz="1200" b="1" dirty="0" smtClean="0">
                <a:solidFill>
                  <a:srgbClr val="002060"/>
                </a:solidFill>
              </a:rPr>
              <a:t>(ERC-2022-POC1, European Commission)</a:t>
            </a:r>
            <a:endParaRPr lang="en-US" sz="2400" b="1" dirty="0">
              <a:solidFill>
                <a:srgbClr val="002060"/>
              </a:solidFill>
            </a:endParaRPr>
          </a:p>
        </p:txBody>
      </p:sp>
      <p:pic>
        <p:nvPicPr>
          <p:cNvPr id="57" name="Imagen 56">
            <a:extLst>
              <a:ext uri="{FF2B5EF4-FFF2-40B4-BE49-F238E27FC236}">
                <a16:creationId xmlns:a16="http://schemas.microsoft.com/office/drawing/2014/main" id="{4DB34B6E-AF18-D574-8474-AAEDF75CB595}"/>
              </a:ext>
            </a:extLst>
          </p:cNvPr>
          <p:cNvPicPr>
            <a:picLocks noChangeAspect="1"/>
          </p:cNvPicPr>
          <p:nvPr/>
        </p:nvPicPr>
        <p:blipFill>
          <a:blip r:embed="rId5"/>
          <a:stretch>
            <a:fillRect/>
          </a:stretch>
        </p:blipFill>
        <p:spPr>
          <a:xfrm>
            <a:off x="448880" y="1330495"/>
            <a:ext cx="3040671" cy="4078012"/>
          </a:xfrm>
          <a:prstGeom prst="rect">
            <a:avLst/>
          </a:prstGeom>
        </p:spPr>
      </p:pic>
      <p:pic>
        <p:nvPicPr>
          <p:cNvPr id="59" name="Imagen 58">
            <a:extLst>
              <a:ext uri="{FF2B5EF4-FFF2-40B4-BE49-F238E27FC236}">
                <a16:creationId xmlns:a16="http://schemas.microsoft.com/office/drawing/2014/main" id="{C494624A-EFF1-0DA3-1095-E0B824659A05}"/>
              </a:ext>
            </a:extLst>
          </p:cNvPr>
          <p:cNvPicPr>
            <a:picLocks noChangeAspect="1"/>
          </p:cNvPicPr>
          <p:nvPr/>
        </p:nvPicPr>
        <p:blipFill>
          <a:blip r:embed="rId6"/>
          <a:stretch>
            <a:fillRect/>
          </a:stretch>
        </p:blipFill>
        <p:spPr>
          <a:xfrm rot="16200000">
            <a:off x="4258653" y="1091444"/>
            <a:ext cx="1030684" cy="1912947"/>
          </a:xfrm>
          <a:prstGeom prst="rect">
            <a:avLst/>
          </a:prstGeom>
        </p:spPr>
      </p:pic>
      <p:pic>
        <p:nvPicPr>
          <p:cNvPr id="61" name="Imagen 60">
            <a:extLst>
              <a:ext uri="{FF2B5EF4-FFF2-40B4-BE49-F238E27FC236}">
                <a16:creationId xmlns:a16="http://schemas.microsoft.com/office/drawing/2014/main" id="{7E852C14-6AB1-1BA5-C72A-E1335C6A2C67}"/>
              </a:ext>
            </a:extLst>
          </p:cNvPr>
          <p:cNvPicPr>
            <a:picLocks noChangeAspect="1"/>
          </p:cNvPicPr>
          <p:nvPr/>
        </p:nvPicPr>
        <p:blipFill>
          <a:blip r:embed="rId7"/>
          <a:stretch>
            <a:fillRect/>
          </a:stretch>
        </p:blipFill>
        <p:spPr>
          <a:xfrm>
            <a:off x="6409084" y="1232994"/>
            <a:ext cx="1857092" cy="1741021"/>
          </a:xfrm>
          <a:prstGeom prst="rect">
            <a:avLst/>
          </a:prstGeom>
        </p:spPr>
      </p:pic>
      <p:pic>
        <p:nvPicPr>
          <p:cNvPr id="63" name="Imagen 62">
            <a:extLst>
              <a:ext uri="{FF2B5EF4-FFF2-40B4-BE49-F238E27FC236}">
                <a16:creationId xmlns:a16="http://schemas.microsoft.com/office/drawing/2014/main" id="{3CAF682C-4AB3-7160-C8D4-6E797D5574DB}"/>
              </a:ext>
            </a:extLst>
          </p:cNvPr>
          <p:cNvPicPr>
            <a:picLocks noChangeAspect="1"/>
          </p:cNvPicPr>
          <p:nvPr/>
        </p:nvPicPr>
        <p:blipFill>
          <a:blip r:embed="rId8"/>
          <a:stretch>
            <a:fillRect/>
          </a:stretch>
        </p:blipFill>
        <p:spPr>
          <a:xfrm>
            <a:off x="8750808" y="1234997"/>
            <a:ext cx="1920239" cy="1739018"/>
          </a:xfrm>
          <a:prstGeom prst="rect">
            <a:avLst/>
          </a:prstGeom>
        </p:spPr>
      </p:pic>
      <p:sp>
        <p:nvSpPr>
          <p:cNvPr id="72" name="CuadroTexto 71">
            <a:extLst>
              <a:ext uri="{FF2B5EF4-FFF2-40B4-BE49-F238E27FC236}">
                <a16:creationId xmlns:a16="http://schemas.microsoft.com/office/drawing/2014/main" id="{32D0E21C-48F3-6760-668E-18755DD8FB7E}"/>
              </a:ext>
            </a:extLst>
          </p:cNvPr>
          <p:cNvSpPr txBox="1"/>
          <p:nvPr/>
        </p:nvSpPr>
        <p:spPr>
          <a:xfrm>
            <a:off x="3867052" y="3152860"/>
            <a:ext cx="7681820" cy="2708434"/>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smtClean="0"/>
              <a:t>In order to have a cost-effective system the device will use row &amp; column readout for each </a:t>
            </a:r>
            <a:r>
              <a:rPr lang="en-US" sz="1600" i="1" dirty="0" err="1" smtClean="0"/>
              <a:t>supermodule</a:t>
            </a:r>
            <a:r>
              <a:rPr lang="en-US" sz="1600" dirty="0" smtClean="0"/>
              <a:t>, reducing from 4096 to 512 channels for each pallet.</a:t>
            </a:r>
          </a:p>
          <a:p>
            <a:pPr marL="285750" indent="-285750">
              <a:buFont typeface="Courier New" panose="02070309020205020404" pitchFamily="49" charset="0"/>
              <a:buChar char="o"/>
            </a:pPr>
            <a:endParaRPr lang="en-US" sz="1600" dirty="0" smtClean="0"/>
          </a:p>
          <a:p>
            <a:pPr marL="285750" indent="-285750">
              <a:buFont typeface="Courier New" panose="02070309020205020404" pitchFamily="49" charset="0"/>
              <a:buChar char="o"/>
            </a:pPr>
            <a:r>
              <a:rPr lang="en-US" sz="1600" dirty="0" err="1" smtClean="0"/>
              <a:t>SiPM</a:t>
            </a:r>
            <a:r>
              <a:rPr lang="en-US" sz="1600" dirty="0" smtClean="0"/>
              <a:t> photodetectors, </a:t>
            </a:r>
            <a:r>
              <a:rPr lang="en-US" sz="1600" dirty="0"/>
              <a:t>reducing electronic noise, allowing to work in room temperatures without liquid </a:t>
            </a:r>
            <a:r>
              <a:rPr lang="en-US" sz="1600" dirty="0" smtClean="0"/>
              <a:t>cooling.</a:t>
            </a:r>
          </a:p>
          <a:p>
            <a:pPr marL="285750" indent="-285750">
              <a:buFont typeface="Courier New" panose="02070309020205020404" pitchFamily="49" charset="0"/>
              <a:buChar char="o"/>
            </a:pPr>
            <a:endParaRPr lang="en-US" sz="1600" dirty="0" smtClean="0"/>
          </a:p>
          <a:p>
            <a:pPr marL="285750" indent="-285750">
              <a:buFont typeface="Courier New" panose="02070309020205020404" pitchFamily="49" charset="0"/>
              <a:buChar char="o"/>
            </a:pPr>
            <a:r>
              <a:rPr lang="en-US" sz="1600" dirty="0" smtClean="0"/>
              <a:t>On-module </a:t>
            </a:r>
            <a:r>
              <a:rPr lang="en-US" sz="1600" dirty="0"/>
              <a:t>digitalization to increase temporal resolution accessing the information as soon it is available</a:t>
            </a:r>
            <a:r>
              <a:rPr lang="en-US" sz="1600" dirty="0" smtClean="0"/>
              <a:t>.</a:t>
            </a:r>
          </a:p>
          <a:p>
            <a:pPr marL="285750" indent="-285750">
              <a:spcAft>
                <a:spcPts val="600"/>
              </a:spcAft>
              <a:buFont typeface="Courier New" panose="02070309020205020404" pitchFamily="49" charset="0"/>
              <a:buChar char="o"/>
            </a:pPr>
            <a:endParaRPr lang="en-US" sz="1600" dirty="0" smtClean="0"/>
          </a:p>
          <a:p>
            <a:pPr marL="285750" indent="-285750">
              <a:buFont typeface="Courier New" panose="02070309020205020404" pitchFamily="49" charset="0"/>
              <a:buChar char="o"/>
            </a:pPr>
            <a:r>
              <a:rPr lang="en-US" sz="1600" dirty="0" smtClean="0"/>
              <a:t>The digitalization is performed using the TOFPET2 ASIC from </a:t>
            </a:r>
            <a:r>
              <a:rPr lang="en-US" sz="1600" dirty="0" err="1" smtClean="0"/>
              <a:t>PETSys</a:t>
            </a:r>
            <a:r>
              <a:rPr lang="en-US" sz="1600" dirty="0" smtClean="0"/>
              <a:t> Electronics.</a:t>
            </a:r>
            <a:endParaRPr lang="en-US" sz="1600" dirty="0"/>
          </a:p>
        </p:txBody>
      </p:sp>
    </p:spTree>
    <p:extLst>
      <p:ext uri="{BB962C8B-B14F-4D97-AF65-F5344CB8AC3E}">
        <p14:creationId xmlns:p14="http://schemas.microsoft.com/office/powerpoint/2010/main" val="485898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Open Imaging PET </a:t>
            </a:r>
            <a:r>
              <a:rPr lang="en-US" sz="1200" b="1" dirty="0" smtClean="0">
                <a:solidFill>
                  <a:srgbClr val="002060"/>
                </a:solidFill>
              </a:rPr>
              <a:t>(ERC-2022-POC1, European Commission)</a:t>
            </a:r>
            <a:endParaRPr lang="en-US" sz="2400" b="1" dirty="0">
              <a:solidFill>
                <a:srgbClr val="002060"/>
              </a:solidFill>
            </a:endParaRPr>
          </a:p>
        </p:txBody>
      </p:sp>
      <p:sp>
        <p:nvSpPr>
          <p:cNvPr id="73" name="CuadroTexto 72">
            <a:extLst>
              <a:ext uri="{FF2B5EF4-FFF2-40B4-BE49-F238E27FC236}">
                <a16:creationId xmlns:a16="http://schemas.microsoft.com/office/drawing/2014/main" id="{8037381E-0024-7666-FF37-299642883B70}"/>
              </a:ext>
            </a:extLst>
          </p:cNvPr>
          <p:cNvSpPr txBox="1"/>
          <p:nvPr/>
        </p:nvSpPr>
        <p:spPr>
          <a:xfrm>
            <a:off x="423654" y="1231695"/>
            <a:ext cx="10046472" cy="4524315"/>
          </a:xfrm>
          <a:prstGeom prst="rect">
            <a:avLst/>
          </a:prstGeom>
          <a:noFill/>
        </p:spPr>
        <p:txBody>
          <a:bodyPr wrap="square" rtlCol="0">
            <a:spAutoFit/>
          </a:bodyPr>
          <a:lstStyle/>
          <a:p>
            <a:r>
              <a:rPr lang="en-US" dirty="0" smtClean="0"/>
              <a:t>The system has been simulated to evaluate the performance using GATE</a:t>
            </a:r>
            <a:r>
              <a:rPr lang="en-US" dirty="0" smtClean="0"/>
              <a:t> and different TOF resolutions using a distance between pallets of 280mm.</a:t>
            </a:r>
          </a:p>
          <a:p>
            <a:r>
              <a:rPr lang="en-US" dirty="0" smtClean="0"/>
              <a:t> </a:t>
            </a:r>
          </a:p>
          <a:p>
            <a:r>
              <a:rPr lang="en-US" dirty="0" smtClean="0"/>
              <a:t>Two reconstruction approaches:</a:t>
            </a:r>
          </a:p>
          <a:p>
            <a:pPr marL="285750" indent="-285750">
              <a:buFontTx/>
              <a:buChar char="-"/>
            </a:pPr>
            <a:r>
              <a:rPr lang="en-US" dirty="0" smtClean="0"/>
              <a:t>MLEM using TOF bins </a:t>
            </a:r>
          </a:p>
          <a:p>
            <a:pPr marL="285750" indent="-285750">
              <a:buFontTx/>
              <a:buChar char="-"/>
            </a:pPr>
            <a:r>
              <a:rPr lang="en-US" dirty="0" smtClean="0"/>
              <a:t>LMEM TOF</a:t>
            </a:r>
          </a:p>
          <a:p>
            <a:endParaRPr lang="en-US" dirty="0" smtClean="0"/>
          </a:p>
          <a:p>
            <a:r>
              <a:rPr lang="en-US" dirty="0" smtClean="0"/>
              <a:t>Phantoms:</a:t>
            </a:r>
          </a:p>
          <a:p>
            <a:pPr marL="285750" indent="-285750">
              <a:buFontTx/>
              <a:buChar char="-"/>
            </a:pPr>
            <a:r>
              <a:rPr lang="en-US" dirty="0" smtClean="0"/>
              <a:t>NEMA NU-2008 Image Quality</a:t>
            </a:r>
          </a:p>
          <a:p>
            <a:pPr marL="285750" indent="-285750">
              <a:buFontTx/>
              <a:buChar char="-"/>
            </a:pPr>
            <a:r>
              <a:rPr lang="en-US" dirty="0" err="1" smtClean="0"/>
              <a:t>Derenzo</a:t>
            </a:r>
            <a:r>
              <a:rPr lang="en-US" dirty="0" smtClean="0"/>
              <a:t> Phantom</a:t>
            </a:r>
          </a:p>
          <a:p>
            <a:endParaRPr lang="en-US" dirty="0" smtClean="0"/>
          </a:p>
          <a:p>
            <a:r>
              <a:rPr lang="en-US" dirty="0" smtClean="0"/>
              <a:t>Simulation data:</a:t>
            </a:r>
          </a:p>
          <a:p>
            <a:pPr marL="285750" indent="-285750">
              <a:buFontTx/>
              <a:buChar char="-"/>
            </a:pPr>
            <a:r>
              <a:rPr lang="en-US" baseline="30000" dirty="0" smtClean="0"/>
              <a:t>11</a:t>
            </a:r>
            <a:r>
              <a:rPr lang="en-US" dirty="0" smtClean="0"/>
              <a:t>C and </a:t>
            </a:r>
            <a:r>
              <a:rPr lang="en-US" baseline="30000" dirty="0" smtClean="0"/>
              <a:t>15</a:t>
            </a:r>
            <a:r>
              <a:rPr lang="en-US" dirty="0" smtClean="0"/>
              <a:t>O as positron emitters.</a:t>
            </a:r>
          </a:p>
          <a:p>
            <a:pPr marL="285750" indent="-285750">
              <a:buFontTx/>
              <a:buChar char="-"/>
            </a:pPr>
            <a:r>
              <a:rPr lang="en-US" dirty="0" smtClean="0"/>
              <a:t>Back-to-back.</a:t>
            </a:r>
          </a:p>
          <a:p>
            <a:pPr marL="285750" indent="-285750">
              <a:buFontTx/>
              <a:buChar char="-"/>
            </a:pPr>
            <a:r>
              <a:rPr lang="en-US" dirty="0" smtClean="0"/>
              <a:t>2mm pixel size.</a:t>
            </a:r>
          </a:p>
          <a:p>
            <a:endParaRPr lang="en-US" dirty="0"/>
          </a:p>
        </p:txBody>
      </p:sp>
      <p:pic>
        <p:nvPicPr>
          <p:cNvPr id="5" name="Imagen 4"/>
          <p:cNvPicPr>
            <a:picLocks noChangeAspect="1"/>
          </p:cNvPicPr>
          <p:nvPr/>
        </p:nvPicPr>
        <p:blipFill>
          <a:blip r:embed="rId5"/>
          <a:stretch>
            <a:fillRect/>
          </a:stretch>
        </p:blipFill>
        <p:spPr>
          <a:xfrm>
            <a:off x="7832387" y="2453292"/>
            <a:ext cx="2820373" cy="2580640"/>
          </a:xfrm>
          <a:prstGeom prst="rect">
            <a:avLst/>
          </a:prstGeom>
        </p:spPr>
      </p:pic>
      <p:pic>
        <p:nvPicPr>
          <p:cNvPr id="14" name="Imagen 13"/>
          <p:cNvPicPr>
            <a:picLocks noChangeAspect="1"/>
          </p:cNvPicPr>
          <p:nvPr/>
        </p:nvPicPr>
        <p:blipFill>
          <a:blip r:embed="rId6"/>
          <a:stretch>
            <a:fillRect/>
          </a:stretch>
        </p:blipFill>
        <p:spPr>
          <a:xfrm>
            <a:off x="5253320" y="3743612"/>
            <a:ext cx="1601158" cy="1644730"/>
          </a:xfrm>
          <a:prstGeom prst="rect">
            <a:avLst/>
          </a:prstGeom>
        </p:spPr>
      </p:pic>
      <p:pic>
        <p:nvPicPr>
          <p:cNvPr id="16" name="Imagen 15"/>
          <p:cNvPicPr>
            <a:picLocks noChangeAspect="1"/>
          </p:cNvPicPr>
          <p:nvPr/>
        </p:nvPicPr>
        <p:blipFill>
          <a:blip r:embed="rId7"/>
          <a:stretch>
            <a:fillRect/>
          </a:stretch>
        </p:blipFill>
        <p:spPr>
          <a:xfrm>
            <a:off x="5094351" y="2359152"/>
            <a:ext cx="1919097" cy="1022280"/>
          </a:xfrm>
          <a:prstGeom prst="rect">
            <a:avLst/>
          </a:prstGeom>
        </p:spPr>
      </p:pic>
    </p:spTree>
    <p:extLst>
      <p:ext uri="{BB962C8B-B14F-4D97-AF65-F5344CB8AC3E}">
        <p14:creationId xmlns:p14="http://schemas.microsoft.com/office/powerpoint/2010/main" val="1773052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7380808" cy="461665"/>
          </a:xfrm>
          <a:prstGeom prst="rect">
            <a:avLst/>
          </a:prstGeom>
          <a:noFill/>
        </p:spPr>
        <p:txBody>
          <a:bodyPr wrap="square" rtlCol="0">
            <a:spAutoFit/>
          </a:bodyPr>
          <a:lstStyle/>
          <a:p>
            <a:r>
              <a:rPr lang="en-US" sz="2400" b="1" dirty="0" smtClean="0">
                <a:solidFill>
                  <a:srgbClr val="002060"/>
                </a:solidFill>
              </a:rPr>
              <a:t>Simulation Results</a:t>
            </a:r>
            <a:endParaRPr lang="en-US" sz="2400" b="1" dirty="0">
              <a:solidFill>
                <a:srgbClr val="002060"/>
              </a:solidFill>
            </a:endParaRPr>
          </a:p>
        </p:txBody>
      </p:sp>
      <p:sp>
        <p:nvSpPr>
          <p:cNvPr id="12" name="Rectángulo 11"/>
          <p:cNvSpPr/>
          <p:nvPr/>
        </p:nvSpPr>
        <p:spPr>
          <a:xfrm>
            <a:off x="342899" y="1119387"/>
            <a:ext cx="11030264" cy="369332"/>
          </a:xfrm>
          <a:prstGeom prst="rect">
            <a:avLst/>
          </a:prstGeom>
        </p:spPr>
        <p:txBody>
          <a:bodyPr wrap="none">
            <a:spAutoFit/>
          </a:bodyPr>
          <a:lstStyle/>
          <a:p>
            <a:r>
              <a:rPr lang="en-US" dirty="0" smtClean="0"/>
              <a:t>NEMA NU2008 IQ Phantom. </a:t>
            </a:r>
            <a:r>
              <a:rPr lang="en-US" dirty="0" err="1" smtClean="0"/>
              <a:t>ListMode</a:t>
            </a:r>
            <a:r>
              <a:rPr lang="en-US" dirty="0" smtClean="0"/>
              <a:t> reconstructions (TOR projector, 10 iterations, 2mm pixel size, 1mm voxel size)</a:t>
            </a:r>
            <a:endParaRPr lang="en-US" dirty="0"/>
          </a:p>
        </p:txBody>
      </p:sp>
      <p:pic>
        <p:nvPicPr>
          <p:cNvPr id="13" name="Imagen 12"/>
          <p:cNvPicPr>
            <a:picLocks noChangeAspect="1"/>
          </p:cNvPicPr>
          <p:nvPr/>
        </p:nvPicPr>
        <p:blipFill>
          <a:blip r:embed="rId5"/>
          <a:stretch>
            <a:fillRect/>
          </a:stretch>
        </p:blipFill>
        <p:spPr>
          <a:xfrm>
            <a:off x="1422440" y="1665130"/>
            <a:ext cx="4795480" cy="4560492"/>
          </a:xfrm>
          <a:prstGeom prst="rect">
            <a:avLst/>
          </a:prstGeom>
        </p:spPr>
      </p:pic>
      <p:sp>
        <p:nvSpPr>
          <p:cNvPr id="20" name="Rectángulo 19"/>
          <p:cNvSpPr/>
          <p:nvPr/>
        </p:nvSpPr>
        <p:spPr>
          <a:xfrm>
            <a:off x="265528" y="2312770"/>
            <a:ext cx="1298729" cy="3323987"/>
          </a:xfrm>
          <a:prstGeom prst="rect">
            <a:avLst/>
          </a:prstGeom>
        </p:spPr>
        <p:txBody>
          <a:bodyPr wrap="square">
            <a:spAutoFit/>
          </a:bodyPr>
          <a:lstStyle/>
          <a:p>
            <a:r>
              <a:rPr lang="en-US" sz="1400" dirty="0" smtClean="0"/>
              <a:t>25ps</a:t>
            </a:r>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r>
              <a:rPr lang="en-US" sz="1400" dirty="0" smtClean="0"/>
              <a:t>180ps</a:t>
            </a:r>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r>
              <a:rPr lang="en-US" sz="1400" dirty="0" smtClean="0"/>
              <a:t>Non-TOF</a:t>
            </a:r>
            <a:endParaRPr lang="en-US" sz="1400" dirty="0"/>
          </a:p>
        </p:txBody>
      </p:sp>
      <p:pic>
        <p:nvPicPr>
          <p:cNvPr id="16" name="Imagen 15"/>
          <p:cNvPicPr>
            <a:picLocks noChangeAspect="1"/>
          </p:cNvPicPr>
          <p:nvPr/>
        </p:nvPicPr>
        <p:blipFill>
          <a:blip r:embed="rId6"/>
          <a:stretch>
            <a:fillRect/>
          </a:stretch>
        </p:blipFill>
        <p:spPr>
          <a:xfrm>
            <a:off x="6791011" y="2443716"/>
            <a:ext cx="4181789" cy="2608523"/>
          </a:xfrm>
          <a:prstGeom prst="rect">
            <a:avLst/>
          </a:prstGeom>
        </p:spPr>
      </p:pic>
    </p:spTree>
    <p:extLst>
      <p:ext uri="{BB962C8B-B14F-4D97-AF65-F5344CB8AC3E}">
        <p14:creationId xmlns:p14="http://schemas.microsoft.com/office/powerpoint/2010/main" val="3168981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7380808" cy="461665"/>
          </a:xfrm>
          <a:prstGeom prst="rect">
            <a:avLst/>
          </a:prstGeom>
          <a:noFill/>
        </p:spPr>
        <p:txBody>
          <a:bodyPr wrap="square" rtlCol="0">
            <a:spAutoFit/>
          </a:bodyPr>
          <a:lstStyle/>
          <a:p>
            <a:r>
              <a:rPr lang="en-US" sz="2400" b="1" dirty="0" smtClean="0">
                <a:solidFill>
                  <a:srgbClr val="002060"/>
                </a:solidFill>
              </a:rPr>
              <a:t>Simulation Results</a:t>
            </a:r>
            <a:endParaRPr lang="en-US" sz="2400" b="1" dirty="0">
              <a:solidFill>
                <a:srgbClr val="002060"/>
              </a:solidFill>
            </a:endParaRPr>
          </a:p>
        </p:txBody>
      </p:sp>
      <p:sp>
        <p:nvSpPr>
          <p:cNvPr id="12" name="Rectángulo 11"/>
          <p:cNvSpPr/>
          <p:nvPr/>
        </p:nvSpPr>
        <p:spPr>
          <a:xfrm>
            <a:off x="342899" y="1119387"/>
            <a:ext cx="9838142" cy="923330"/>
          </a:xfrm>
          <a:prstGeom prst="rect">
            <a:avLst/>
          </a:prstGeom>
        </p:spPr>
        <p:txBody>
          <a:bodyPr wrap="none">
            <a:spAutoFit/>
          </a:bodyPr>
          <a:lstStyle/>
          <a:p>
            <a:r>
              <a:rPr lang="en-US" dirty="0" err="1" smtClean="0"/>
              <a:t>Derenzo</a:t>
            </a:r>
            <a:r>
              <a:rPr lang="en-US" dirty="0"/>
              <a:t> Phantom </a:t>
            </a:r>
            <a:r>
              <a:rPr lang="en-US" dirty="0" smtClean="0"/>
              <a:t>(rod sizes 1.0</a:t>
            </a:r>
            <a:r>
              <a:rPr lang="en-US" dirty="0"/>
              <a:t>, 1.2, 1.6, 2.4, 3.2, 4.0 mm</a:t>
            </a:r>
            <a:r>
              <a:rPr lang="en-US" dirty="0" smtClean="0"/>
              <a:t>).</a:t>
            </a:r>
          </a:p>
          <a:p>
            <a:r>
              <a:rPr lang="en-US" dirty="0" smtClean="0"/>
              <a:t>Binned TOF reconstructions (MLEM solid-angle projector, 20 iterations, 2mm pixel size, 1mm voxel size).</a:t>
            </a:r>
          </a:p>
          <a:p>
            <a:r>
              <a:rPr lang="en-US" dirty="0" err="1" smtClean="0"/>
              <a:t>ListMode</a:t>
            </a:r>
            <a:r>
              <a:rPr lang="en-US" dirty="0" smtClean="0"/>
              <a:t> </a:t>
            </a:r>
            <a:r>
              <a:rPr lang="en-US" dirty="0"/>
              <a:t>reconstructions (TOR projector, 10 iterations, 2mm pixel size, 1mm voxel size</a:t>
            </a:r>
            <a:r>
              <a:rPr lang="en-US" dirty="0" smtClean="0"/>
              <a:t>).</a:t>
            </a:r>
            <a:endParaRPr lang="en-US" dirty="0"/>
          </a:p>
        </p:txBody>
      </p:sp>
      <p:sp>
        <p:nvSpPr>
          <p:cNvPr id="16" name="Rectángulo 15"/>
          <p:cNvSpPr/>
          <p:nvPr/>
        </p:nvSpPr>
        <p:spPr>
          <a:xfrm>
            <a:off x="265528" y="2312770"/>
            <a:ext cx="1298729" cy="3323987"/>
          </a:xfrm>
          <a:prstGeom prst="rect">
            <a:avLst/>
          </a:prstGeom>
        </p:spPr>
        <p:txBody>
          <a:bodyPr wrap="square">
            <a:spAutoFit/>
          </a:bodyPr>
          <a:lstStyle/>
          <a:p>
            <a:r>
              <a:rPr lang="en-US" sz="1400" dirty="0" smtClean="0"/>
              <a:t>25ps</a:t>
            </a:r>
          </a:p>
          <a:p>
            <a:endParaRPr lang="en-US" sz="1400" dirty="0" smtClean="0"/>
          </a:p>
          <a:p>
            <a:endParaRPr lang="en-US" sz="1400" dirty="0"/>
          </a:p>
          <a:p>
            <a:endParaRPr lang="en-US" sz="1400" dirty="0" smtClean="0"/>
          </a:p>
          <a:p>
            <a:endParaRPr lang="en-US" sz="1400" dirty="0"/>
          </a:p>
          <a:p>
            <a:endParaRPr lang="en-US" sz="1400" dirty="0" smtClean="0"/>
          </a:p>
          <a:p>
            <a:endParaRPr lang="en-US" sz="1400" dirty="0"/>
          </a:p>
          <a:p>
            <a:r>
              <a:rPr lang="en-US" sz="1400" dirty="0" smtClean="0"/>
              <a:t>180ps</a:t>
            </a:r>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r>
              <a:rPr lang="en-US" sz="1400" dirty="0" smtClean="0"/>
              <a:t>Non-TOF</a:t>
            </a:r>
            <a:endParaRPr lang="en-US" sz="1400" dirty="0"/>
          </a:p>
        </p:txBody>
      </p:sp>
      <p:pic>
        <p:nvPicPr>
          <p:cNvPr id="17" name="Imagen 16"/>
          <p:cNvPicPr>
            <a:picLocks noChangeAspect="1"/>
          </p:cNvPicPr>
          <p:nvPr/>
        </p:nvPicPr>
        <p:blipFill>
          <a:blip r:embed="rId5"/>
          <a:stretch>
            <a:fillRect/>
          </a:stretch>
        </p:blipFill>
        <p:spPr>
          <a:xfrm>
            <a:off x="6419088" y="2633171"/>
            <a:ext cx="4197096" cy="3362231"/>
          </a:xfrm>
          <a:prstGeom prst="rect">
            <a:avLst/>
          </a:prstGeom>
        </p:spPr>
      </p:pic>
      <p:sp>
        <p:nvSpPr>
          <p:cNvPr id="18" name="Rectángulo 17"/>
          <p:cNvSpPr/>
          <p:nvPr/>
        </p:nvSpPr>
        <p:spPr>
          <a:xfrm>
            <a:off x="7695239" y="2312108"/>
            <a:ext cx="1430671" cy="307777"/>
          </a:xfrm>
          <a:prstGeom prst="rect">
            <a:avLst/>
          </a:prstGeom>
        </p:spPr>
        <p:txBody>
          <a:bodyPr wrap="square">
            <a:spAutoFit/>
          </a:bodyPr>
          <a:lstStyle/>
          <a:p>
            <a:r>
              <a:rPr lang="en-US" sz="1400" dirty="0" smtClean="0"/>
              <a:t>Radial Direction</a:t>
            </a:r>
            <a:endParaRPr lang="en-US" sz="1400" dirty="0"/>
          </a:p>
        </p:txBody>
      </p:sp>
      <p:grpSp>
        <p:nvGrpSpPr>
          <p:cNvPr id="21" name="Grupo 20"/>
          <p:cNvGrpSpPr/>
          <p:nvPr/>
        </p:nvGrpSpPr>
        <p:grpSpPr>
          <a:xfrm>
            <a:off x="1480602" y="1955804"/>
            <a:ext cx="4562638" cy="4437008"/>
            <a:chOff x="1170650" y="1963335"/>
            <a:chExt cx="4562638" cy="4437008"/>
          </a:xfrm>
        </p:grpSpPr>
        <p:pic>
          <p:nvPicPr>
            <p:cNvPr id="13" name="Imagen 12"/>
            <p:cNvPicPr>
              <a:picLocks noChangeAspect="1"/>
            </p:cNvPicPr>
            <p:nvPr/>
          </p:nvPicPr>
          <p:blipFill>
            <a:blip r:embed="rId6"/>
            <a:stretch>
              <a:fillRect/>
            </a:stretch>
          </p:blipFill>
          <p:spPr>
            <a:xfrm>
              <a:off x="1170650" y="1963335"/>
              <a:ext cx="1675070" cy="4106312"/>
            </a:xfrm>
            <a:prstGeom prst="rect">
              <a:avLst/>
            </a:prstGeom>
          </p:spPr>
        </p:pic>
        <p:pic>
          <p:nvPicPr>
            <p:cNvPr id="14" name="Imagen 13"/>
            <p:cNvPicPr>
              <a:picLocks noChangeAspect="1"/>
            </p:cNvPicPr>
            <p:nvPr/>
          </p:nvPicPr>
          <p:blipFill rotWithShape="1">
            <a:blip r:embed="rId7"/>
            <a:srcRect l="66922" t="20463" r="6384" b="13031"/>
            <a:stretch/>
          </p:blipFill>
          <p:spPr>
            <a:xfrm rot="10800000" flipH="1">
              <a:off x="3232206" y="3065426"/>
              <a:ext cx="1643011" cy="1666318"/>
            </a:xfrm>
            <a:prstGeom prst="rect">
              <a:avLst/>
            </a:prstGeom>
          </p:spPr>
        </p:pic>
        <p:pic>
          <p:nvPicPr>
            <p:cNvPr id="19" name="Imagen 18"/>
            <p:cNvPicPr>
              <a:picLocks noChangeAspect="1"/>
            </p:cNvPicPr>
            <p:nvPr/>
          </p:nvPicPr>
          <p:blipFill>
            <a:blip r:embed="rId8"/>
            <a:stretch>
              <a:fillRect/>
            </a:stretch>
          </p:blipFill>
          <p:spPr>
            <a:xfrm rot="10800000" flipH="1">
              <a:off x="3279572" y="4731743"/>
              <a:ext cx="1626358" cy="1275493"/>
            </a:xfrm>
            <a:prstGeom prst="rect">
              <a:avLst/>
            </a:prstGeom>
          </p:spPr>
        </p:pic>
        <p:sp>
          <p:nvSpPr>
            <p:cNvPr id="20" name="Rectángulo 19"/>
            <p:cNvSpPr/>
            <p:nvPr/>
          </p:nvSpPr>
          <p:spPr>
            <a:xfrm>
              <a:off x="1786172" y="6092566"/>
              <a:ext cx="3947116" cy="307777"/>
            </a:xfrm>
            <a:prstGeom prst="rect">
              <a:avLst/>
            </a:prstGeom>
          </p:spPr>
          <p:txBody>
            <a:bodyPr wrap="square">
              <a:spAutoFit/>
            </a:bodyPr>
            <a:lstStyle/>
            <a:p>
              <a:r>
                <a:rPr lang="en-US" sz="1400" dirty="0" smtClean="0"/>
                <a:t>LM		    MLEM</a:t>
              </a:r>
              <a:endParaRPr lang="en-US" sz="1400" dirty="0"/>
            </a:p>
          </p:txBody>
        </p:sp>
      </p:grpSp>
    </p:spTree>
    <p:extLst>
      <p:ext uri="{BB962C8B-B14F-4D97-AF65-F5344CB8AC3E}">
        <p14:creationId xmlns:p14="http://schemas.microsoft.com/office/powerpoint/2010/main" val="41806097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241BD50-3D85-8AB1-C85A-8B360B9EF155}"/>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3" name="Imagen 2">
            <a:extLst>
              <a:ext uri="{FF2B5EF4-FFF2-40B4-BE49-F238E27FC236}">
                <a16:creationId xmlns:a16="http://schemas.microsoft.com/office/drawing/2014/main" id="{5A364CFB-CE39-877A-AE92-41CA77DD1D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4" name="CuadroTexto 3">
            <a:extLst>
              <a:ext uri="{FF2B5EF4-FFF2-40B4-BE49-F238E27FC236}">
                <a16:creationId xmlns:a16="http://schemas.microsoft.com/office/drawing/2014/main" id="{022622D7-DFDF-3C5F-FC08-9E278B0E638E}"/>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7" name="Imagen 6">
            <a:extLst>
              <a:ext uri="{FF2B5EF4-FFF2-40B4-BE49-F238E27FC236}">
                <a16:creationId xmlns:a16="http://schemas.microsoft.com/office/drawing/2014/main" id="{54688204-3A4F-5197-A45A-CDE077209AC0}"/>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8" name="Imagen 7">
            <a:extLst>
              <a:ext uri="{FF2B5EF4-FFF2-40B4-BE49-F238E27FC236}">
                <a16:creationId xmlns:a16="http://schemas.microsoft.com/office/drawing/2014/main" id="{AD4BA44D-B591-B69A-7A1F-82F3E6EEFDC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9" name="CuadroTexto 8">
            <a:extLst>
              <a:ext uri="{FF2B5EF4-FFF2-40B4-BE49-F238E27FC236}">
                <a16:creationId xmlns:a16="http://schemas.microsoft.com/office/drawing/2014/main" id="{E6942F61-BCAB-7244-D6BC-6D2336DF38D2}"/>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cxnSp>
        <p:nvCxnSpPr>
          <p:cNvPr id="10" name="Conector recto 9">
            <a:extLst>
              <a:ext uri="{FF2B5EF4-FFF2-40B4-BE49-F238E27FC236}">
                <a16:creationId xmlns:a16="http://schemas.microsoft.com/office/drawing/2014/main" id="{CF605ACE-2006-E54A-D38B-FB7353545E2D}"/>
              </a:ext>
            </a:extLst>
          </p:cNvPr>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2E60A66-D21E-13A4-2558-7EE97842BC03}"/>
              </a:ext>
            </a:extLst>
          </p:cNvPr>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Conclusions</a:t>
            </a:r>
            <a:endParaRPr lang="en-US" sz="2400" b="1" dirty="0">
              <a:solidFill>
                <a:srgbClr val="002060"/>
              </a:solidFill>
            </a:endParaRPr>
          </a:p>
        </p:txBody>
      </p:sp>
      <p:sp>
        <p:nvSpPr>
          <p:cNvPr id="5" name="CuadroTexto 4"/>
          <p:cNvSpPr txBox="1"/>
          <p:nvPr/>
        </p:nvSpPr>
        <p:spPr>
          <a:xfrm>
            <a:off x="342899" y="1375873"/>
            <a:ext cx="10501714" cy="4247317"/>
          </a:xfrm>
          <a:prstGeom prst="rect">
            <a:avLst/>
          </a:prstGeom>
          <a:noFill/>
        </p:spPr>
        <p:txBody>
          <a:bodyPr wrap="square" rtlCol="0">
            <a:spAutoFit/>
          </a:bodyPr>
          <a:lstStyle/>
          <a:p>
            <a:pPr marL="285750" indent="-285750" algn="just">
              <a:buFont typeface="Courier New" panose="02070309020205020404" pitchFamily="49" charset="0"/>
              <a:buChar char="o"/>
            </a:pPr>
            <a:r>
              <a:rPr lang="en-US" dirty="0" smtClean="0"/>
              <a:t>The use of PET imaging for range verification in proton therapy requires a very demanding instrumentation.</a:t>
            </a:r>
          </a:p>
          <a:p>
            <a:pPr marL="285750" indent="-285750" algn="just">
              <a:buFont typeface="Courier New" panose="02070309020205020404" pitchFamily="49" charset="0"/>
              <a:buChar char="o"/>
            </a:pPr>
            <a:endParaRPr lang="en-US" dirty="0" smtClean="0"/>
          </a:p>
          <a:p>
            <a:pPr marL="285750" indent="-285750" algn="just">
              <a:buFont typeface="Courier New" panose="02070309020205020404" pitchFamily="49" charset="0"/>
              <a:buChar char="o"/>
            </a:pPr>
            <a:r>
              <a:rPr lang="en-US" dirty="0" smtClean="0"/>
              <a:t>Each PET imaging option (in-beam, in-room and off-line) has several advantages and disadvantages</a:t>
            </a:r>
          </a:p>
          <a:p>
            <a:pPr marL="285750" indent="-285750" algn="just">
              <a:buFont typeface="Courier New" panose="02070309020205020404" pitchFamily="49" charset="0"/>
              <a:buChar char="o"/>
            </a:pPr>
            <a:endParaRPr lang="en-US" dirty="0" smtClean="0"/>
          </a:p>
          <a:p>
            <a:pPr marL="285750" indent="-285750" algn="just">
              <a:buFont typeface="Courier New" panose="02070309020205020404" pitchFamily="49" charset="0"/>
              <a:buChar char="o"/>
            </a:pPr>
            <a:r>
              <a:rPr lang="en-US" dirty="0" smtClean="0"/>
              <a:t>The most important disadvantage for in-beam PET is the need of open geometries, but this limitation can be partially </a:t>
            </a:r>
            <a:r>
              <a:rPr lang="en-US" dirty="0" err="1" smtClean="0"/>
              <a:t>overcomed</a:t>
            </a:r>
            <a:r>
              <a:rPr lang="en-US" dirty="0" smtClean="0"/>
              <a:t> using time-of-flight devices, which are currently undergoing a high research activity, reaching about 200ps in commercial systems.</a:t>
            </a:r>
          </a:p>
          <a:p>
            <a:pPr marL="285750" indent="-285750" algn="just">
              <a:buFont typeface="Courier New" panose="02070309020205020404" pitchFamily="49" charset="0"/>
              <a:buChar char="o"/>
            </a:pPr>
            <a:endParaRPr lang="en-US" dirty="0" smtClean="0"/>
          </a:p>
          <a:p>
            <a:pPr marL="285750" indent="-285750" algn="just">
              <a:buFont typeface="Courier New" panose="02070309020205020404" pitchFamily="49" charset="0"/>
              <a:buChar char="o"/>
            </a:pPr>
            <a:r>
              <a:rPr lang="en-US" dirty="0" smtClean="0"/>
              <a:t>The Open Imaging Project is building a PET prototype based on two large pallets and time of flight capabilities, which is expected to have an spatial resolution of ~1.5mm and a TOF resolution of 180ps. Using this resolution the expected PET images will be suitable for in-beam PET imaging for range validation in the </a:t>
            </a:r>
            <a:r>
              <a:rPr lang="en-US" dirty="0" err="1" smtClean="0"/>
              <a:t>ProtonTherapy</a:t>
            </a:r>
            <a:r>
              <a:rPr lang="en-US" dirty="0" smtClean="0"/>
              <a:t> applications</a:t>
            </a:r>
          </a:p>
          <a:p>
            <a:pPr algn="just"/>
            <a:endParaRPr lang="en-US" dirty="0" smtClean="0"/>
          </a:p>
          <a:p>
            <a:pPr algn="just"/>
            <a:endParaRPr lang="en-US" dirty="0" smtClean="0"/>
          </a:p>
          <a:p>
            <a:pPr algn="just"/>
            <a:endParaRPr lang="en-US" dirty="0" smtClean="0"/>
          </a:p>
        </p:txBody>
      </p:sp>
      <p:sp>
        <p:nvSpPr>
          <p:cNvPr id="6" name="CuadroTexto 5"/>
          <p:cNvSpPr txBox="1"/>
          <p:nvPr/>
        </p:nvSpPr>
        <p:spPr>
          <a:xfrm>
            <a:off x="3153397" y="5230438"/>
            <a:ext cx="4589091" cy="584775"/>
          </a:xfrm>
          <a:prstGeom prst="rect">
            <a:avLst/>
          </a:prstGeom>
          <a:noFill/>
        </p:spPr>
        <p:txBody>
          <a:bodyPr wrap="square" rtlCol="0">
            <a:spAutoFit/>
          </a:bodyPr>
          <a:lstStyle/>
          <a:p>
            <a:r>
              <a:rPr lang="en-US" sz="3200" dirty="0" smtClean="0"/>
              <a:t>Thanks for your attention</a:t>
            </a:r>
            <a:endParaRPr lang="en-US" sz="3200" dirty="0"/>
          </a:p>
        </p:txBody>
      </p:sp>
    </p:spTree>
    <p:extLst>
      <p:ext uri="{BB962C8B-B14F-4D97-AF65-F5344CB8AC3E}">
        <p14:creationId xmlns:p14="http://schemas.microsoft.com/office/powerpoint/2010/main" val="412632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16166" y="1156127"/>
            <a:ext cx="9144000" cy="2387600"/>
          </a:xfrm>
        </p:spPr>
        <p:txBody>
          <a:bodyPr/>
          <a:lstStyle/>
          <a:p>
            <a:r>
              <a:rPr lang="en-US" b="1" dirty="0">
                <a:solidFill>
                  <a:srgbClr val="0070C0"/>
                </a:solidFill>
              </a:rPr>
              <a:t>Role and challenges of PET imaging in proton therapy</a:t>
            </a:r>
            <a:endParaRPr lang="es-ES" b="1" dirty="0">
              <a:solidFill>
                <a:srgbClr val="0070C0"/>
              </a:solidFill>
            </a:endParaRPr>
          </a:p>
        </p:txBody>
      </p:sp>
      <p:pic>
        <p:nvPicPr>
          <p:cNvPr id="4" name="Imagen 3"/>
          <p:cNvPicPr>
            <a:picLocks noChangeAspect="1"/>
          </p:cNvPicPr>
          <p:nvPr/>
        </p:nvPicPr>
        <p:blipFill>
          <a:blip r:embed="rId2"/>
          <a:stretch>
            <a:fillRect/>
          </a:stretch>
        </p:blipFill>
        <p:spPr>
          <a:xfrm>
            <a:off x="162797" y="5745393"/>
            <a:ext cx="2055655" cy="1110529"/>
          </a:xfrm>
          <a:prstGeom prst="rect">
            <a:avLst/>
          </a:prstGeom>
        </p:spPr>
      </p:pic>
      <p:pic>
        <p:nvPicPr>
          <p:cNvPr id="5" name="Imagen 4"/>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646566" y="5831119"/>
            <a:ext cx="992734" cy="939079"/>
          </a:xfrm>
          <a:prstGeom prst="rect">
            <a:avLst/>
          </a:prstGeom>
        </p:spPr>
      </p:pic>
      <p:sp>
        <p:nvSpPr>
          <p:cNvPr id="6" name="CuadroTexto 5"/>
          <p:cNvSpPr txBox="1"/>
          <p:nvPr/>
        </p:nvSpPr>
        <p:spPr>
          <a:xfrm>
            <a:off x="3009900" y="3543727"/>
            <a:ext cx="6791325" cy="369332"/>
          </a:xfrm>
          <a:prstGeom prst="rect">
            <a:avLst/>
          </a:prstGeom>
          <a:noFill/>
        </p:spPr>
        <p:txBody>
          <a:bodyPr wrap="square" rtlCol="0">
            <a:spAutoFit/>
          </a:bodyPr>
          <a:lstStyle/>
          <a:p>
            <a:r>
              <a:rPr lang="es-ES" i="1" dirty="0">
                <a:solidFill>
                  <a:srgbClr val="003258"/>
                </a:solidFill>
              </a:rPr>
              <a:t>L. Moliner, A. Lucero, S. Jiménez-Serrano, N. Pavón, J.M. Benlloch</a:t>
            </a:r>
          </a:p>
        </p:txBody>
      </p:sp>
      <p:sp>
        <p:nvSpPr>
          <p:cNvPr id="7" name="CuadroTexto 6"/>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spTree>
    <p:extLst>
      <p:ext uri="{BB962C8B-B14F-4D97-AF65-F5344CB8AC3E}">
        <p14:creationId xmlns:p14="http://schemas.microsoft.com/office/powerpoint/2010/main" val="1464295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5467351" cy="461665"/>
          </a:xfrm>
          <a:prstGeom prst="rect">
            <a:avLst/>
          </a:prstGeom>
          <a:noFill/>
        </p:spPr>
        <p:txBody>
          <a:bodyPr wrap="square" rtlCol="0">
            <a:spAutoFit/>
          </a:bodyPr>
          <a:lstStyle/>
          <a:p>
            <a:r>
              <a:rPr lang="en-US" sz="2400" b="1" dirty="0" smtClean="0">
                <a:solidFill>
                  <a:srgbClr val="002060"/>
                </a:solidFill>
              </a:rPr>
              <a:t>Index</a:t>
            </a:r>
            <a:endParaRPr lang="en-US" sz="2400" b="1" dirty="0">
              <a:solidFill>
                <a:srgbClr val="002060"/>
              </a:solidFill>
            </a:endParaRPr>
          </a:p>
        </p:txBody>
      </p:sp>
      <p:sp>
        <p:nvSpPr>
          <p:cNvPr id="5" name="CuadroTexto 4"/>
          <p:cNvSpPr txBox="1"/>
          <p:nvPr/>
        </p:nvSpPr>
        <p:spPr>
          <a:xfrm>
            <a:off x="600075" y="1457325"/>
            <a:ext cx="8086725" cy="3477875"/>
          </a:xfrm>
          <a:prstGeom prst="rect">
            <a:avLst/>
          </a:prstGeom>
          <a:noFill/>
        </p:spPr>
        <p:txBody>
          <a:bodyPr wrap="square" rtlCol="0">
            <a:spAutoFit/>
          </a:bodyPr>
          <a:lstStyle/>
          <a:p>
            <a:pPr marL="342900" indent="-342900">
              <a:buFont typeface="Courier New" panose="02070309020205020404" pitchFamily="49" charset="0"/>
              <a:buChar char="o"/>
            </a:pPr>
            <a:r>
              <a:rPr lang="en-US" sz="2000" dirty="0" smtClean="0"/>
              <a:t>Introduction</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smtClean="0"/>
              <a:t>PET Imaging in </a:t>
            </a:r>
            <a:r>
              <a:rPr lang="en-US" sz="2000" dirty="0" err="1" smtClean="0"/>
              <a:t>ProtonTherapy</a:t>
            </a:r>
            <a:endParaRPr lang="en-US" sz="2000" dirty="0" smtClean="0"/>
          </a:p>
          <a:p>
            <a:pPr marL="342900" indent="-342900">
              <a:buFont typeface="Courier New" panose="02070309020205020404" pitchFamily="49" charset="0"/>
              <a:buChar char="o"/>
            </a:pPr>
            <a:endParaRPr lang="en-US" sz="2000" dirty="0" smtClean="0"/>
          </a:p>
          <a:p>
            <a:pPr marL="342900" indent="-342900">
              <a:buFont typeface="Courier New" panose="02070309020205020404" pitchFamily="49" charset="0"/>
              <a:buChar char="o"/>
            </a:pPr>
            <a:r>
              <a:rPr lang="en-US" sz="2000" dirty="0" smtClean="0"/>
              <a:t>Open </a:t>
            </a:r>
            <a:r>
              <a:rPr lang="en-US" sz="2000" dirty="0"/>
              <a:t>Imaging project proposal</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a:t>Results</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a:t>Conclusions</a:t>
            </a:r>
          </a:p>
          <a:p>
            <a:pPr marL="342900" indent="-342900">
              <a:buFont typeface="Courier New" panose="02070309020205020404" pitchFamily="49" charset="0"/>
              <a:buChar char="o"/>
            </a:pPr>
            <a:endParaRPr lang="en-US" sz="2000" dirty="0" smtClean="0"/>
          </a:p>
          <a:p>
            <a:pPr marL="800100" lvl="1" indent="-342900">
              <a:buFont typeface="Courier New" panose="02070309020205020404" pitchFamily="49" charset="0"/>
              <a:buChar char="o"/>
            </a:pPr>
            <a:endParaRPr lang="en-US" sz="2000" dirty="0"/>
          </a:p>
        </p:txBody>
      </p:sp>
      <p:sp>
        <p:nvSpPr>
          <p:cNvPr id="6" name="CuadroTexto 5"/>
          <p:cNvSpPr txBox="1"/>
          <p:nvPr/>
        </p:nvSpPr>
        <p:spPr>
          <a:xfrm>
            <a:off x="666750" y="2657654"/>
            <a:ext cx="8086725" cy="646331"/>
          </a:xfrm>
          <a:prstGeom prst="rect">
            <a:avLst/>
          </a:prstGeom>
          <a:noFill/>
        </p:spPr>
        <p:txBody>
          <a:bodyPr wrap="square" rtlCol="0">
            <a:spAutoFit/>
          </a:bodyPr>
          <a:lstStyle/>
          <a:p>
            <a:pPr lvl="1"/>
            <a:endParaRPr lang="en-US" dirty="0" smtClean="0"/>
          </a:p>
          <a:p>
            <a:pPr lvl="1"/>
            <a:endParaRPr lang="en-US" dirty="0"/>
          </a:p>
        </p:txBody>
      </p:sp>
      <p:pic>
        <p:nvPicPr>
          <p:cNvPr id="7" name="Imagen 6"/>
          <p:cNvPicPr>
            <a:picLocks noChangeAspect="1"/>
          </p:cNvPicPr>
          <p:nvPr/>
        </p:nvPicPr>
        <p:blipFill>
          <a:blip r:embed="rId2">
            <a:extLst>
              <a:ext uri="{BEBA8EAE-BF5A-486C-A8C5-ECC9F3942E4B}">
                <a14:imgProps xmlns:a14="http://schemas.microsoft.com/office/drawing/2010/main">
                  <a14:imgLayer r:embed="rId3">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8" name="CuadroTexto 7"/>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9" name="Imagen 8"/>
          <p:cNvPicPr>
            <a:picLocks noChangeAspect="1"/>
          </p:cNvPicPr>
          <p:nvPr/>
        </p:nvPicPr>
        <p:blipFill>
          <a:blip r:embed="rId4"/>
          <a:stretch>
            <a:fillRect/>
          </a:stretch>
        </p:blipFill>
        <p:spPr>
          <a:xfrm>
            <a:off x="108926" y="6007237"/>
            <a:ext cx="1455331" cy="786213"/>
          </a:xfrm>
          <a:prstGeom prst="rect">
            <a:avLst/>
          </a:prstGeom>
        </p:spPr>
      </p:pic>
    </p:spTree>
    <p:extLst>
      <p:ext uri="{BB962C8B-B14F-4D97-AF65-F5344CB8AC3E}">
        <p14:creationId xmlns:p14="http://schemas.microsoft.com/office/powerpoint/2010/main" val="1870695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76224" y="1151416"/>
            <a:ext cx="11687175" cy="369332"/>
          </a:xfrm>
          <a:prstGeom prst="rect">
            <a:avLst/>
          </a:prstGeom>
        </p:spPr>
        <p:txBody>
          <a:bodyPr wrap="square">
            <a:spAutoFit/>
          </a:bodyPr>
          <a:lstStyle/>
          <a:p>
            <a:r>
              <a:rPr lang="en-US" b="0" i="0" dirty="0">
                <a:solidFill>
                  <a:srgbClr val="333333"/>
                </a:solidFill>
                <a:effectLst/>
              </a:rPr>
              <a:t>Proton therapy has the ability to deliver a highly conformal dose to tumors</a:t>
            </a:r>
            <a:r>
              <a:rPr lang="en-US" dirty="0"/>
              <a:t>. </a:t>
            </a:r>
          </a:p>
        </p:txBody>
      </p:sp>
      <p:cxnSp>
        <p:nvCxnSpPr>
          <p:cNvPr id="5" name="Conector recto 4"/>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276224" y="412314"/>
            <a:ext cx="5467351" cy="461665"/>
          </a:xfrm>
          <a:prstGeom prst="rect">
            <a:avLst/>
          </a:prstGeom>
          <a:noFill/>
        </p:spPr>
        <p:txBody>
          <a:bodyPr wrap="square" rtlCol="0">
            <a:spAutoFit/>
          </a:bodyPr>
          <a:lstStyle/>
          <a:p>
            <a:r>
              <a:rPr lang="es-ES" sz="2400" b="1" dirty="0" err="1" smtClean="0">
                <a:solidFill>
                  <a:srgbClr val="002060"/>
                </a:solidFill>
              </a:rPr>
              <a:t>ProtonTherapy</a:t>
            </a:r>
            <a:endParaRPr lang="es-ES" sz="2400" b="1" dirty="0">
              <a:solidFill>
                <a:srgbClr val="002060"/>
              </a:solidFill>
            </a:endParaRPr>
          </a:p>
        </p:txBody>
      </p:sp>
      <p:pic>
        <p:nvPicPr>
          <p:cNvPr id="7" name="Imagen 6"/>
          <p:cNvPicPr>
            <a:picLocks noChangeAspect="1"/>
          </p:cNvPicPr>
          <p:nvPr/>
        </p:nvPicPr>
        <p:blipFill>
          <a:blip r:embed="rId2"/>
          <a:stretch>
            <a:fillRect/>
          </a:stretch>
        </p:blipFill>
        <p:spPr>
          <a:xfrm>
            <a:off x="108926" y="6007237"/>
            <a:ext cx="1455331" cy="786213"/>
          </a:xfrm>
          <a:prstGeom prst="rect">
            <a:avLst/>
          </a:prstGeom>
        </p:spPr>
      </p:pic>
      <p:sp>
        <p:nvSpPr>
          <p:cNvPr id="10" name="CuadroTexto 9"/>
          <p:cNvSpPr txBox="1"/>
          <p:nvPr/>
        </p:nvSpPr>
        <p:spPr>
          <a:xfrm>
            <a:off x="5125007" y="2243064"/>
            <a:ext cx="6240898" cy="2585323"/>
          </a:xfrm>
          <a:prstGeom prst="rect">
            <a:avLst/>
          </a:prstGeom>
          <a:noFill/>
        </p:spPr>
        <p:txBody>
          <a:bodyPr wrap="square" rtlCol="0">
            <a:spAutoFit/>
          </a:bodyPr>
          <a:lstStyle/>
          <a:p>
            <a:r>
              <a:rPr lang="en-US" dirty="0"/>
              <a:t>However, proton therapy is also more sensitive to uncertainties in treatment planning and delivery compared to photon therapy. </a:t>
            </a:r>
          </a:p>
          <a:p>
            <a:endParaRPr lang="en-US" dirty="0"/>
          </a:p>
          <a:p>
            <a:r>
              <a:rPr lang="en-US" dirty="0"/>
              <a:t>A range error could mean a portion of a tumor not receiving any radiation dose at all (under-shooting), or the normal tissue lying distal to the beam receiving a full </a:t>
            </a:r>
            <a:r>
              <a:rPr lang="en-US" dirty="0" smtClean="0"/>
              <a:t>dose (over-shooting</a:t>
            </a:r>
            <a:r>
              <a:rPr lang="en-US" dirty="0"/>
              <a:t>).</a:t>
            </a:r>
          </a:p>
          <a:p>
            <a:endParaRPr lang="en-US" dirty="0"/>
          </a:p>
          <a:p>
            <a:endParaRPr lang="en-US" dirty="0"/>
          </a:p>
          <a:p>
            <a:r>
              <a:rPr lang="en-US" b="1" dirty="0"/>
              <a:t>Proton range inaccuracy is particularly of concern</a:t>
            </a:r>
            <a:r>
              <a:rPr lang="en-US" dirty="0"/>
              <a:t>.</a:t>
            </a:r>
            <a:endParaRPr lang="es-ES" dirty="0"/>
          </a:p>
        </p:txBody>
      </p:sp>
      <p:pic>
        <p:nvPicPr>
          <p:cNvPr id="11" name="Imagen 10"/>
          <p:cNvPicPr>
            <a:picLocks noChangeAspect="1"/>
          </p:cNvPicPr>
          <p:nvPr/>
        </p:nvPicPr>
        <p:blipFill>
          <a:blip r:embed="rId3"/>
          <a:stretch>
            <a:fillRect/>
          </a:stretch>
        </p:blipFill>
        <p:spPr>
          <a:xfrm>
            <a:off x="1270712" y="1919982"/>
            <a:ext cx="2612228" cy="1333978"/>
          </a:xfrm>
          <a:prstGeom prst="rect">
            <a:avLst/>
          </a:prstGeom>
        </p:spPr>
      </p:pic>
      <p:pic>
        <p:nvPicPr>
          <p:cNvPr id="14" name="Imagen 13"/>
          <p:cNvPicPr>
            <a:picLocks noChangeAspect="1"/>
          </p:cNvPicPr>
          <p:nvPr/>
        </p:nvPicPr>
        <p:blipFill>
          <a:blip r:embed="rId4">
            <a:extLst>
              <a:ext uri="{BEBA8EAE-BF5A-486C-A8C5-ECC9F3942E4B}">
                <a14:imgProps xmlns:a14="http://schemas.microsoft.com/office/drawing/2010/main">
                  <a14:imgLayer r:embed="rId5">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15" name="CuadroTexto 14"/>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12" name="Imagen 11">
            <a:extLst>
              <a:ext uri="{FF2B5EF4-FFF2-40B4-BE49-F238E27FC236}">
                <a16:creationId xmlns:a16="http://schemas.microsoft.com/office/drawing/2014/main" id="{7E575602-AC17-3021-56E5-0C6C5CF2E482}"/>
              </a:ext>
            </a:extLst>
          </p:cNvPr>
          <p:cNvPicPr>
            <a:picLocks noChangeAspect="1"/>
          </p:cNvPicPr>
          <p:nvPr/>
        </p:nvPicPr>
        <p:blipFill>
          <a:blip r:embed="rId6"/>
          <a:stretch>
            <a:fillRect/>
          </a:stretch>
        </p:blipFill>
        <p:spPr>
          <a:xfrm>
            <a:off x="742643" y="3434643"/>
            <a:ext cx="3304446" cy="1937090"/>
          </a:xfrm>
          <a:prstGeom prst="rect">
            <a:avLst/>
          </a:prstGeom>
        </p:spPr>
      </p:pic>
      <p:sp>
        <p:nvSpPr>
          <p:cNvPr id="2" name="Rectángulo 1"/>
          <p:cNvSpPr/>
          <p:nvPr/>
        </p:nvSpPr>
        <p:spPr>
          <a:xfrm>
            <a:off x="742643" y="5530419"/>
            <a:ext cx="4313998" cy="261610"/>
          </a:xfrm>
          <a:prstGeom prst="rect">
            <a:avLst/>
          </a:prstGeom>
        </p:spPr>
        <p:txBody>
          <a:bodyPr wrap="square">
            <a:spAutoFit/>
          </a:bodyPr>
          <a:lstStyle/>
          <a:p>
            <a:r>
              <a:rPr lang="es-ES" sz="1050" dirty="0"/>
              <a:t>https://gordon.mgh.harvard.edu/gc/research/pet-monitoring-of-therapy/</a:t>
            </a:r>
          </a:p>
        </p:txBody>
      </p:sp>
    </p:spTree>
    <p:extLst>
      <p:ext uri="{BB962C8B-B14F-4D97-AF65-F5344CB8AC3E}">
        <p14:creationId xmlns:p14="http://schemas.microsoft.com/office/powerpoint/2010/main" val="2756813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6223" y="1166336"/>
            <a:ext cx="11620501" cy="646331"/>
          </a:xfrm>
          <a:prstGeom prst="rect">
            <a:avLst/>
          </a:prstGeom>
        </p:spPr>
        <p:txBody>
          <a:bodyPr wrap="square">
            <a:spAutoFit/>
          </a:bodyPr>
          <a:lstStyle/>
          <a:p>
            <a:r>
              <a:rPr lang="en-US" dirty="0" smtClean="0"/>
              <a:t>During proton therapy irradiation, </a:t>
            </a:r>
            <a:r>
              <a:rPr lang="en-US" b="1" dirty="0" smtClean="0"/>
              <a:t>several positron emitters </a:t>
            </a:r>
            <a:r>
              <a:rPr lang="en-US" dirty="0" smtClean="0"/>
              <a:t>are produced in the living tissue from the interactions of protons having the main interest </a:t>
            </a:r>
            <a:r>
              <a:rPr lang="en-US" baseline="30000" dirty="0" smtClean="0"/>
              <a:t>11</a:t>
            </a:r>
            <a:r>
              <a:rPr lang="en-US" dirty="0" smtClean="0"/>
              <a:t>C and </a:t>
            </a:r>
            <a:r>
              <a:rPr lang="en-US" baseline="30000" dirty="0" smtClean="0"/>
              <a:t>15</a:t>
            </a:r>
            <a:r>
              <a:rPr lang="en-US" dirty="0" smtClean="0"/>
              <a:t>O with half-</a:t>
            </a:r>
            <a:r>
              <a:rPr lang="en-US" dirty="0" err="1" smtClean="0"/>
              <a:t>lifes</a:t>
            </a:r>
            <a:r>
              <a:rPr lang="en-US" dirty="0" smtClean="0"/>
              <a:t> of approximately 20 and 2 min, respectively.</a:t>
            </a:r>
            <a:endParaRPr lang="en-US" dirty="0"/>
          </a:p>
        </p:txBody>
      </p:sp>
      <p:cxnSp>
        <p:nvCxnSpPr>
          <p:cNvPr id="3" name="Conector recto 2"/>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4" name="CuadroTexto 3"/>
          <p:cNvSpPr txBox="1"/>
          <p:nvPr/>
        </p:nvSpPr>
        <p:spPr>
          <a:xfrm>
            <a:off x="276224" y="412314"/>
            <a:ext cx="5467351" cy="461665"/>
          </a:xfrm>
          <a:prstGeom prst="rect">
            <a:avLst/>
          </a:prstGeom>
          <a:noFill/>
        </p:spPr>
        <p:txBody>
          <a:bodyPr wrap="square" rtlCol="0">
            <a:spAutoFit/>
          </a:bodyPr>
          <a:lstStyle/>
          <a:p>
            <a:r>
              <a:rPr lang="en-US" sz="2400" b="1" dirty="0" err="1" smtClean="0">
                <a:solidFill>
                  <a:srgbClr val="002060"/>
                </a:solidFill>
              </a:rPr>
              <a:t>ProtonTherapy</a:t>
            </a:r>
            <a:endParaRPr lang="en-US" sz="2400" b="1" dirty="0">
              <a:solidFill>
                <a:srgbClr val="002060"/>
              </a:solidFill>
            </a:endParaRPr>
          </a:p>
        </p:txBody>
      </p:sp>
      <p:sp>
        <p:nvSpPr>
          <p:cNvPr id="7" name="Rectángulo 6"/>
          <p:cNvSpPr/>
          <p:nvPr/>
        </p:nvSpPr>
        <p:spPr>
          <a:xfrm>
            <a:off x="378121" y="4813029"/>
            <a:ext cx="3743181" cy="738664"/>
          </a:xfrm>
          <a:prstGeom prst="rect">
            <a:avLst/>
          </a:prstGeom>
        </p:spPr>
        <p:txBody>
          <a:bodyPr wrap="square">
            <a:spAutoFit/>
          </a:bodyPr>
          <a:lstStyle/>
          <a:p>
            <a:pPr algn="ctr"/>
            <a:r>
              <a:rPr lang="en-US" sz="1400" dirty="0" smtClean="0"/>
              <a:t>Several positron emitters produced inside the different tissues of the human body when it is irradiated by protons </a:t>
            </a:r>
            <a:endParaRPr lang="en-US" sz="1400" dirty="0"/>
          </a:p>
        </p:txBody>
      </p:sp>
      <p:sp>
        <p:nvSpPr>
          <p:cNvPr id="8" name="Rectángulo 7"/>
          <p:cNvSpPr/>
          <p:nvPr/>
        </p:nvSpPr>
        <p:spPr>
          <a:xfrm>
            <a:off x="4915865" y="2338219"/>
            <a:ext cx="6426438" cy="923330"/>
          </a:xfrm>
          <a:prstGeom prst="rect">
            <a:avLst/>
          </a:prstGeom>
          <a:noFill/>
          <a:ln>
            <a:solidFill>
              <a:srgbClr val="003258"/>
            </a:solidFill>
          </a:ln>
        </p:spPr>
        <p:txBody>
          <a:bodyPr wrap="square">
            <a:spAutoFit/>
          </a:bodyPr>
          <a:lstStyle/>
          <a:p>
            <a:pPr algn="ctr"/>
            <a:r>
              <a:rPr lang="en-US" dirty="0" smtClean="0"/>
              <a:t>In therapy, therefore, PET cameras may be used to detect the emitted photons from the positron radioisotopes produced during proton therapy and create an image of the radioactivity generated. </a:t>
            </a:r>
            <a:endParaRPr lang="en-US" dirty="0"/>
          </a:p>
        </p:txBody>
      </p:sp>
      <p:sp>
        <p:nvSpPr>
          <p:cNvPr id="9" name="Rectángulo 8"/>
          <p:cNvSpPr/>
          <p:nvPr/>
        </p:nvSpPr>
        <p:spPr>
          <a:xfrm>
            <a:off x="1876425" y="2691925"/>
            <a:ext cx="1422252" cy="931492"/>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Imagen 9" descr="Imagen en blanco y negro&#10;&#10;Descripción generada automáticamente con confianza media">
            <a:extLst>
              <a:ext uri="{FF2B5EF4-FFF2-40B4-BE49-F238E27FC236}">
                <a16:creationId xmlns:a16="http://schemas.microsoft.com/office/drawing/2014/main" id="{23455C27-BFCE-9A89-10F5-40A2AA9B83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1966" y="4187901"/>
            <a:ext cx="632208" cy="1104552"/>
          </a:xfrm>
          <a:prstGeom prst="rect">
            <a:avLst/>
          </a:prstGeom>
          <a:ln w="12700" cap="sq">
            <a:solidFill>
              <a:srgbClr val="000000"/>
            </a:solidFill>
            <a:prstDash val="solid"/>
            <a:miter lim="800000"/>
          </a:ln>
          <a:effectLst/>
        </p:spPr>
      </p:pic>
      <p:pic>
        <p:nvPicPr>
          <p:cNvPr id="14" name="Imagen 13">
            <a:extLst>
              <a:ext uri="{FF2B5EF4-FFF2-40B4-BE49-F238E27FC236}">
                <a16:creationId xmlns:a16="http://schemas.microsoft.com/office/drawing/2014/main" id="{ED06BD6F-87F1-F7A8-6D69-272FF15F8F06}"/>
              </a:ext>
            </a:extLst>
          </p:cNvPr>
          <p:cNvPicPr>
            <a:picLocks noChangeAspect="1"/>
          </p:cNvPicPr>
          <p:nvPr/>
        </p:nvPicPr>
        <p:blipFill>
          <a:blip r:embed="rId3"/>
          <a:stretch>
            <a:fillRect/>
          </a:stretch>
        </p:blipFill>
        <p:spPr>
          <a:xfrm>
            <a:off x="4441810" y="4131319"/>
            <a:ext cx="1172636" cy="1185968"/>
          </a:xfrm>
          <a:prstGeom prst="rect">
            <a:avLst/>
          </a:prstGeom>
        </p:spPr>
      </p:pic>
      <p:pic>
        <p:nvPicPr>
          <p:cNvPr id="15" name="Gráfico 53" descr="Procesador con relleno sólido">
            <a:extLst>
              <a:ext uri="{FF2B5EF4-FFF2-40B4-BE49-F238E27FC236}">
                <a16:creationId xmlns:a16="http://schemas.microsoft.com/office/drawing/2014/main" id="{E2F22B54-ECA4-CEF8-FC04-2F6E2D2BF5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8226718" y="4492275"/>
            <a:ext cx="523204" cy="523204"/>
          </a:xfrm>
          <a:prstGeom prst="rect">
            <a:avLst/>
          </a:prstGeom>
        </p:spPr>
      </p:pic>
      <p:pic>
        <p:nvPicPr>
          <p:cNvPr id="16" name="Imagen 1">
            <a:extLst>
              <a:ext uri="{FF2B5EF4-FFF2-40B4-BE49-F238E27FC236}">
                <a16:creationId xmlns:a16="http://schemas.microsoft.com/office/drawing/2014/main" id="{AC7154B6-29DC-372F-4621-CB3780B6E62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5077" t="8584" r="35369" b="66538"/>
          <a:stretch/>
        </p:blipFill>
        <p:spPr bwMode="auto">
          <a:xfrm>
            <a:off x="9918587" y="4187901"/>
            <a:ext cx="1476084" cy="97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a 5">
            <a:extLst>
              <a:ext uri="{FF2B5EF4-FFF2-40B4-BE49-F238E27FC236}">
                <a16:creationId xmlns:a16="http://schemas.microsoft.com/office/drawing/2014/main" id="{C1D37E0A-64C6-A6CC-E7EA-4905A5452E96}"/>
              </a:ext>
            </a:extLst>
          </p:cNvPr>
          <p:cNvGraphicFramePr>
            <a:graphicFrameLocks noGrp="1"/>
          </p:cNvGraphicFramePr>
          <p:nvPr>
            <p:extLst>
              <p:ext uri="{D42A27DB-BD31-4B8C-83A1-F6EECF244321}">
                <p14:modId xmlns:p14="http://schemas.microsoft.com/office/powerpoint/2010/main" val="518123858"/>
              </p:ext>
            </p:extLst>
          </p:nvPr>
        </p:nvGraphicFramePr>
        <p:xfrm>
          <a:off x="378121" y="2348471"/>
          <a:ext cx="3743180" cy="2433067"/>
        </p:xfrm>
        <a:graphic>
          <a:graphicData uri="http://schemas.openxmlformats.org/drawingml/2006/table">
            <a:tbl>
              <a:tblPr>
                <a:tableStyleId>{5C22544A-7EE6-4342-B048-85BDC9FD1C3A}</a:tableStyleId>
              </a:tblPr>
              <a:tblGrid>
                <a:gridCol w="935795">
                  <a:extLst>
                    <a:ext uri="{9D8B030D-6E8A-4147-A177-3AD203B41FA5}">
                      <a16:colId xmlns:a16="http://schemas.microsoft.com/office/drawing/2014/main" val="2180739613"/>
                    </a:ext>
                  </a:extLst>
                </a:gridCol>
                <a:gridCol w="935795">
                  <a:extLst>
                    <a:ext uri="{9D8B030D-6E8A-4147-A177-3AD203B41FA5}">
                      <a16:colId xmlns:a16="http://schemas.microsoft.com/office/drawing/2014/main" val="3358670322"/>
                    </a:ext>
                  </a:extLst>
                </a:gridCol>
                <a:gridCol w="935795">
                  <a:extLst>
                    <a:ext uri="{9D8B030D-6E8A-4147-A177-3AD203B41FA5}">
                      <a16:colId xmlns:a16="http://schemas.microsoft.com/office/drawing/2014/main" val="3812735345"/>
                    </a:ext>
                  </a:extLst>
                </a:gridCol>
                <a:gridCol w="935795">
                  <a:extLst>
                    <a:ext uri="{9D8B030D-6E8A-4147-A177-3AD203B41FA5}">
                      <a16:colId xmlns:a16="http://schemas.microsoft.com/office/drawing/2014/main" val="3858759248"/>
                    </a:ext>
                  </a:extLst>
                </a:gridCol>
              </a:tblGrid>
              <a:tr h="280739">
                <a:tc>
                  <a:txBody>
                    <a:bodyPr/>
                    <a:lstStyle/>
                    <a:p>
                      <a:pPr algn="ctr" fontAlgn="b"/>
                      <a:r>
                        <a:rPr lang="es-ES" sz="1400" u="none" strike="noStrike" dirty="0" err="1">
                          <a:effectLst/>
                        </a:rPr>
                        <a:t>Atom</a:t>
                      </a:r>
                      <a:endParaRPr lang="es-ES" sz="1400" b="1"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err="1">
                          <a:effectLst/>
                        </a:rPr>
                        <a:t>Reaction</a:t>
                      </a:r>
                      <a:endParaRPr lang="es-ES" sz="1400" b="1"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err="1">
                          <a:effectLst/>
                        </a:rPr>
                        <a:t>Isotope</a:t>
                      </a:r>
                      <a:endParaRPr lang="es-ES" sz="1400" b="1"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a:effectLst/>
                        </a:rPr>
                        <a:t>t</a:t>
                      </a:r>
                      <a:r>
                        <a:rPr lang="es-ES" sz="1400" u="none" strike="noStrike" baseline="-25000" dirty="0">
                          <a:effectLst/>
                        </a:rPr>
                        <a:t>1/2 </a:t>
                      </a:r>
                      <a:r>
                        <a:rPr lang="es-ES" sz="1400" u="none" strike="noStrike" dirty="0">
                          <a:effectLst/>
                        </a:rPr>
                        <a:t>(min)</a:t>
                      </a:r>
                      <a:endParaRPr lang="es-ES" sz="1400" b="1" i="0" u="none" strike="noStrike" dirty="0">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2824031920"/>
                  </a:ext>
                </a:extLst>
              </a:tr>
              <a:tr h="269041">
                <a:tc>
                  <a:txBody>
                    <a:bodyPr/>
                    <a:lstStyle/>
                    <a:p>
                      <a:pPr algn="ctr" fontAlgn="b"/>
                      <a:r>
                        <a:rPr lang="es-ES" sz="1400" u="none" strike="noStrike" baseline="30000">
                          <a:effectLst/>
                        </a:rPr>
                        <a:t>16</a:t>
                      </a:r>
                      <a:r>
                        <a:rPr lang="es-ES" sz="1400" u="none" strike="noStrike">
                          <a:effectLst/>
                        </a:rPr>
                        <a:t>O</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p,pn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15</a:t>
                      </a:r>
                      <a:r>
                        <a:rPr lang="es-ES" sz="1400" u="none" strike="noStrike">
                          <a:effectLst/>
                        </a:rPr>
                        <a:t>O</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2,037</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3758139249"/>
                  </a:ext>
                </a:extLst>
              </a:tr>
              <a:tr h="269041">
                <a:tc>
                  <a:txBody>
                    <a:bodyPr/>
                    <a:lstStyle/>
                    <a:p>
                      <a:pPr algn="ctr" fontAlgn="b"/>
                      <a:r>
                        <a:rPr lang="es-ES" sz="1400" u="none" strike="noStrike" baseline="30000">
                          <a:effectLst/>
                        </a:rPr>
                        <a:t>12</a:t>
                      </a:r>
                      <a:r>
                        <a:rPr lang="es-ES" sz="1400" u="none" strike="noStrike">
                          <a:effectLst/>
                        </a:rPr>
                        <a:t>C</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p,pn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dirty="0">
                          <a:effectLst/>
                        </a:rPr>
                        <a:t>11</a:t>
                      </a:r>
                      <a:r>
                        <a:rPr lang="es-ES" sz="1400" u="none" strike="noStrike" dirty="0">
                          <a:effectLst/>
                        </a:rPr>
                        <a:t>C</a:t>
                      </a:r>
                      <a:endParaRPr lang="es-ES" sz="1400" b="0"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20,39</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210661421"/>
                  </a:ext>
                </a:extLst>
              </a:tr>
              <a:tr h="269041">
                <a:tc>
                  <a:txBody>
                    <a:bodyPr/>
                    <a:lstStyle/>
                    <a:p>
                      <a:pPr algn="ctr" fontAlgn="b"/>
                      <a:r>
                        <a:rPr lang="es-ES" sz="1400" u="none" strike="noStrike" baseline="30000">
                          <a:effectLst/>
                        </a:rPr>
                        <a:t>14</a:t>
                      </a:r>
                      <a:r>
                        <a:rPr lang="es-ES" sz="1400" u="none" strike="noStrike">
                          <a:effectLst/>
                        </a:rPr>
                        <a:t>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p, 2p2n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dirty="0">
                          <a:effectLst/>
                        </a:rPr>
                        <a:t>11</a:t>
                      </a:r>
                      <a:r>
                        <a:rPr lang="es-ES" sz="1400" u="none" strike="noStrike" dirty="0">
                          <a:effectLst/>
                        </a:rPr>
                        <a:t>C</a:t>
                      </a:r>
                      <a:endParaRPr lang="es-ES" sz="1400" b="0"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20,39</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3643896202"/>
                  </a:ext>
                </a:extLst>
              </a:tr>
              <a:tr h="269041">
                <a:tc>
                  <a:txBody>
                    <a:bodyPr/>
                    <a:lstStyle/>
                    <a:p>
                      <a:pPr algn="ctr" fontAlgn="b"/>
                      <a:r>
                        <a:rPr lang="es-ES" sz="1400" u="none" strike="noStrike" baseline="30000">
                          <a:effectLst/>
                        </a:rPr>
                        <a:t>16</a:t>
                      </a:r>
                      <a:r>
                        <a:rPr lang="es-ES" sz="1400" u="none" strike="noStrike">
                          <a:effectLst/>
                        </a:rPr>
                        <a:t>O</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p, 3p3n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11</a:t>
                      </a:r>
                      <a:r>
                        <a:rPr lang="es-ES" sz="1400" u="none" strike="noStrike">
                          <a:effectLst/>
                        </a:rPr>
                        <a:t>C</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20,39</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606076267"/>
                  </a:ext>
                </a:extLst>
              </a:tr>
              <a:tr h="269041">
                <a:tc>
                  <a:txBody>
                    <a:bodyPr/>
                    <a:lstStyle/>
                    <a:p>
                      <a:pPr algn="ctr" fontAlgn="b"/>
                      <a:r>
                        <a:rPr lang="es-ES" sz="1400" u="none" strike="noStrike" baseline="30000">
                          <a:effectLst/>
                        </a:rPr>
                        <a:t>16</a:t>
                      </a:r>
                      <a:r>
                        <a:rPr lang="es-ES" sz="1400" u="none" strike="noStrike">
                          <a:effectLst/>
                        </a:rPr>
                        <a:t>O</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a:effectLst/>
                        </a:rPr>
                        <a:t>p, 2p2n</a:t>
                      </a:r>
                      <a:endParaRPr lang="es-ES" sz="1400" b="0"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13</a:t>
                      </a:r>
                      <a:r>
                        <a:rPr lang="es-ES" sz="1400" u="none" strike="noStrike">
                          <a:effectLst/>
                        </a:rPr>
                        <a:t>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9,965</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2950827149"/>
                  </a:ext>
                </a:extLst>
              </a:tr>
              <a:tr h="269041">
                <a:tc>
                  <a:txBody>
                    <a:bodyPr/>
                    <a:lstStyle/>
                    <a:p>
                      <a:pPr algn="ctr" fontAlgn="b"/>
                      <a:r>
                        <a:rPr lang="es-ES" sz="1400" u="none" strike="noStrike" baseline="30000">
                          <a:effectLst/>
                        </a:rPr>
                        <a:t>14</a:t>
                      </a:r>
                      <a:r>
                        <a:rPr lang="es-ES" sz="1400" u="none" strike="noStrike">
                          <a:effectLst/>
                        </a:rPr>
                        <a:t>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err="1">
                          <a:effectLst/>
                        </a:rPr>
                        <a:t>p,pn</a:t>
                      </a:r>
                      <a:endParaRPr lang="es-ES" sz="1400" b="0"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13</a:t>
                      </a:r>
                      <a:r>
                        <a:rPr lang="es-ES" sz="1400" u="none" strike="noStrike">
                          <a:effectLst/>
                        </a:rPr>
                        <a:t>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9,965</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3670131408"/>
                  </a:ext>
                </a:extLst>
              </a:tr>
              <a:tr h="269041">
                <a:tc>
                  <a:txBody>
                    <a:bodyPr/>
                    <a:lstStyle/>
                    <a:p>
                      <a:pPr algn="ctr" fontAlgn="b"/>
                      <a:r>
                        <a:rPr lang="es-ES" sz="1400" u="none" strike="noStrike" baseline="30000">
                          <a:effectLst/>
                        </a:rPr>
                        <a:t>31</a:t>
                      </a:r>
                      <a:r>
                        <a:rPr lang="es-ES" sz="1400" u="none" strike="noStrike">
                          <a:effectLst/>
                        </a:rPr>
                        <a:t>P</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err="1">
                          <a:effectLst/>
                        </a:rPr>
                        <a:t>p,pn</a:t>
                      </a:r>
                      <a:endParaRPr lang="es-ES" sz="1400" b="0" i="0" u="none" strike="noStrike" dirty="0">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30</a:t>
                      </a:r>
                      <a:r>
                        <a:rPr lang="es-ES" sz="1400" u="none" strike="noStrike">
                          <a:effectLst/>
                        </a:rPr>
                        <a:t>P</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2,498</a:t>
                      </a:r>
                      <a:endParaRPr lang="es-ES" sz="1400" b="0" i="0" u="none" strike="noStrike">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3478066553"/>
                  </a:ext>
                </a:extLst>
              </a:tr>
              <a:tr h="269041">
                <a:tc>
                  <a:txBody>
                    <a:bodyPr/>
                    <a:lstStyle/>
                    <a:p>
                      <a:pPr algn="ctr" fontAlgn="b"/>
                      <a:r>
                        <a:rPr lang="es-ES" sz="1400" u="none" strike="noStrike" baseline="30000">
                          <a:effectLst/>
                        </a:rPr>
                        <a:t>40</a:t>
                      </a:r>
                      <a:r>
                        <a:rPr lang="es-ES" sz="1400" u="none" strike="noStrike">
                          <a:effectLst/>
                        </a:rPr>
                        <a:t>Ca</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a:effectLst/>
                        </a:rPr>
                        <a:t>p,2pn</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baseline="30000">
                          <a:effectLst/>
                        </a:rPr>
                        <a:t>38</a:t>
                      </a:r>
                      <a:r>
                        <a:rPr lang="es-ES" sz="1400" u="none" strike="noStrike">
                          <a:effectLst/>
                        </a:rPr>
                        <a:t>K</a:t>
                      </a:r>
                      <a:endParaRPr lang="es-ES" sz="1400" b="0" i="0" u="none" strike="noStrike">
                        <a:solidFill>
                          <a:srgbClr val="2F75B5"/>
                        </a:solidFill>
                        <a:effectLst/>
                        <a:latin typeface="Calibri" panose="020F0502020204030204" pitchFamily="34" charset="0"/>
                      </a:endParaRPr>
                    </a:p>
                  </a:txBody>
                  <a:tcPr marL="11697" marR="11697" marT="11697" marB="0" anchor="b"/>
                </a:tc>
                <a:tc>
                  <a:txBody>
                    <a:bodyPr/>
                    <a:lstStyle/>
                    <a:p>
                      <a:pPr algn="ctr" fontAlgn="b"/>
                      <a:r>
                        <a:rPr lang="es-ES" sz="1400" u="none" strike="noStrike" dirty="0">
                          <a:effectLst/>
                        </a:rPr>
                        <a:t>7,636</a:t>
                      </a:r>
                      <a:endParaRPr lang="es-ES" sz="1400" b="0" i="0" u="none" strike="noStrike" dirty="0">
                        <a:solidFill>
                          <a:srgbClr val="2F75B5"/>
                        </a:solidFill>
                        <a:effectLst/>
                        <a:latin typeface="Calibri" panose="020F0502020204030204" pitchFamily="34" charset="0"/>
                      </a:endParaRPr>
                    </a:p>
                  </a:txBody>
                  <a:tcPr marL="11697" marR="11697" marT="11697" marB="0" anchor="b"/>
                </a:tc>
                <a:extLst>
                  <a:ext uri="{0D108BD9-81ED-4DB2-BD59-A6C34878D82A}">
                    <a16:rowId xmlns:a16="http://schemas.microsoft.com/office/drawing/2014/main" val="2256065914"/>
                  </a:ext>
                </a:extLst>
              </a:tr>
            </a:tbl>
          </a:graphicData>
        </a:graphic>
      </p:graphicFrame>
      <p:pic>
        <p:nvPicPr>
          <p:cNvPr id="17" name="Imagen 16"/>
          <p:cNvPicPr>
            <a:picLocks noChangeAspect="1"/>
          </p:cNvPicPr>
          <p:nvPr/>
        </p:nvPicPr>
        <p:blipFill>
          <a:blip r:embed="rId9"/>
          <a:stretch>
            <a:fillRect/>
          </a:stretch>
        </p:blipFill>
        <p:spPr>
          <a:xfrm>
            <a:off x="108926" y="6007237"/>
            <a:ext cx="1455331" cy="786213"/>
          </a:xfrm>
          <a:prstGeom prst="rect">
            <a:avLst/>
          </a:prstGeom>
        </p:spPr>
      </p:pic>
      <p:pic>
        <p:nvPicPr>
          <p:cNvPr id="18" name="Imagen 17"/>
          <p:cNvPicPr>
            <a:picLocks noChangeAspect="1"/>
          </p:cNvPicPr>
          <p:nvPr/>
        </p:nvPicPr>
        <p:blipFill>
          <a:blip r:embed="rId10">
            <a:extLst>
              <a:ext uri="{BEBA8EAE-BF5A-486C-A8C5-ECC9F3942E4B}">
                <a14:imgProps xmlns:a14="http://schemas.microsoft.com/office/drawing/2010/main">
                  <a14:imgLayer r:embed="rId11">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19" name="CuadroTexto 18"/>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20" name="Picture 2">
            <a:extLst>
              <a:ext uri="{FF2B5EF4-FFF2-40B4-BE49-F238E27FC236}">
                <a16:creationId xmlns:a16="http://schemas.microsoft.com/office/drawing/2014/main" id="{329F890C-4F2A-99C7-1146-BC71267FE310}"/>
              </a:ext>
            </a:extLst>
          </p:cNvPr>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6350880" y="3787101"/>
            <a:ext cx="1272470" cy="1343757"/>
          </a:xfrm>
          <a:prstGeom prst="rect">
            <a:avLst/>
          </a:prstGeom>
          <a:noFill/>
          <a:ln w="9525">
            <a:noFill/>
            <a:miter lim="800000"/>
            <a:headEnd/>
            <a:tailEnd/>
          </a:ln>
          <a:scene3d>
            <a:camera prst="orthographicFront">
              <a:rot lat="0" lon="600000" rev="0"/>
            </a:camera>
            <a:lightRig rig="threePt" dir="t"/>
          </a:scene3d>
        </p:spPr>
      </p:pic>
      <p:pic>
        <p:nvPicPr>
          <p:cNvPr id="21" name="Imagen 20">
            <a:extLst>
              <a:ext uri="{FF2B5EF4-FFF2-40B4-BE49-F238E27FC236}">
                <a16:creationId xmlns:a16="http://schemas.microsoft.com/office/drawing/2014/main" id="{C2BFCAAA-67FD-230A-7CAD-AA134B868EE1}"/>
              </a:ext>
            </a:extLst>
          </p:cNvPr>
          <p:cNvPicPr>
            <a:picLocks noChangeAspect="1"/>
          </p:cNvPicPr>
          <p:nvPr/>
        </p:nvPicPr>
        <p:blipFill>
          <a:blip r:embed="rId13">
            <a:clrChange>
              <a:clrFrom>
                <a:srgbClr val="FFFFFF"/>
              </a:clrFrom>
              <a:clrTo>
                <a:srgbClr val="FFFFFF">
                  <a:alpha val="0"/>
                </a:srgbClr>
              </a:clrTo>
            </a:clrChange>
          </a:blip>
          <a:stretch>
            <a:fillRect/>
          </a:stretch>
        </p:blipFill>
        <p:spPr>
          <a:xfrm flipH="1">
            <a:off x="6014718" y="3874504"/>
            <a:ext cx="1944793" cy="2091109"/>
          </a:xfrm>
          <a:prstGeom prst="rect">
            <a:avLst/>
          </a:prstGeom>
        </p:spPr>
      </p:pic>
      <p:cxnSp>
        <p:nvCxnSpPr>
          <p:cNvPr id="22" name="Conector recto 21">
            <a:extLst>
              <a:ext uri="{FF2B5EF4-FFF2-40B4-BE49-F238E27FC236}">
                <a16:creationId xmlns:a16="http://schemas.microsoft.com/office/drawing/2014/main" id="{968E1376-8D07-ADC9-5BC6-3FD03B29DDAC}"/>
              </a:ext>
            </a:extLst>
          </p:cNvPr>
          <p:cNvCxnSpPr>
            <a:cxnSpLocks/>
          </p:cNvCxnSpPr>
          <p:nvPr/>
        </p:nvCxnSpPr>
        <p:spPr>
          <a:xfrm flipV="1">
            <a:off x="6639572" y="4231509"/>
            <a:ext cx="544823" cy="366712"/>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6CF5B39F-B535-6D23-B13C-3EBC8AF55768}"/>
              </a:ext>
            </a:extLst>
          </p:cNvPr>
          <p:cNvCxnSpPr>
            <a:cxnSpLocks/>
          </p:cNvCxnSpPr>
          <p:nvPr/>
        </p:nvCxnSpPr>
        <p:spPr>
          <a:xfrm flipH="1" flipV="1">
            <a:off x="6848804" y="3951200"/>
            <a:ext cx="138310" cy="1010466"/>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B46B26A5-3EA4-C317-307E-B712EBD50936}"/>
              </a:ext>
            </a:extLst>
          </p:cNvPr>
          <p:cNvCxnSpPr>
            <a:cxnSpLocks/>
          </p:cNvCxnSpPr>
          <p:nvPr/>
        </p:nvCxnSpPr>
        <p:spPr>
          <a:xfrm flipV="1">
            <a:off x="6777696" y="4047623"/>
            <a:ext cx="302368" cy="749782"/>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F51C44D6-F015-6A0C-7DF4-DF810B867A0E}"/>
              </a:ext>
            </a:extLst>
          </p:cNvPr>
          <p:cNvCxnSpPr>
            <a:cxnSpLocks/>
          </p:cNvCxnSpPr>
          <p:nvPr/>
        </p:nvCxnSpPr>
        <p:spPr>
          <a:xfrm flipH="1" flipV="1">
            <a:off x="6744095" y="3951200"/>
            <a:ext cx="367126" cy="1010466"/>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9CC1993F-5CDD-95DD-2DEB-B9A120E5E7AD}"/>
              </a:ext>
            </a:extLst>
          </p:cNvPr>
          <p:cNvCxnSpPr>
            <a:cxnSpLocks/>
          </p:cNvCxnSpPr>
          <p:nvPr/>
        </p:nvCxnSpPr>
        <p:spPr>
          <a:xfrm flipH="1" flipV="1">
            <a:off x="6777696" y="3951200"/>
            <a:ext cx="302368" cy="1010466"/>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78E759F5-B7A9-59AF-4867-9AE3354FCAB4}"/>
              </a:ext>
            </a:extLst>
          </p:cNvPr>
          <p:cNvCxnSpPr>
            <a:cxnSpLocks/>
          </p:cNvCxnSpPr>
          <p:nvPr/>
        </p:nvCxnSpPr>
        <p:spPr>
          <a:xfrm>
            <a:off x="6566398" y="4374630"/>
            <a:ext cx="738185" cy="93070"/>
          </a:xfrm>
          <a:prstGeom prst="line">
            <a:avLst/>
          </a:prstGeom>
          <a:ln>
            <a:solidFill>
              <a:srgbClr val="FF9799"/>
            </a:solidFill>
          </a:ln>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38B7DE1E-FC25-EA2D-0D64-3500A8E8E4C6}"/>
              </a:ext>
            </a:extLst>
          </p:cNvPr>
          <p:cNvCxnSpPr>
            <a:cxnSpLocks/>
          </p:cNvCxnSpPr>
          <p:nvPr/>
        </p:nvCxnSpPr>
        <p:spPr>
          <a:xfrm flipV="1">
            <a:off x="6639572" y="4328817"/>
            <a:ext cx="649695" cy="314841"/>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46EBF73B-1BB1-E0CC-27F3-35BD60AE4CBA}"/>
              </a:ext>
            </a:extLst>
          </p:cNvPr>
          <p:cNvCxnSpPr>
            <a:cxnSpLocks/>
          </p:cNvCxnSpPr>
          <p:nvPr/>
        </p:nvCxnSpPr>
        <p:spPr>
          <a:xfrm flipH="1" flipV="1">
            <a:off x="6987114" y="4021239"/>
            <a:ext cx="117755" cy="947193"/>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4E99E10C-B21C-502C-2089-10D1DFF16549}"/>
              </a:ext>
            </a:extLst>
          </p:cNvPr>
          <p:cNvCxnSpPr>
            <a:cxnSpLocks/>
          </p:cNvCxnSpPr>
          <p:nvPr/>
        </p:nvCxnSpPr>
        <p:spPr>
          <a:xfrm flipV="1">
            <a:off x="6777696" y="4183341"/>
            <a:ext cx="406699" cy="612675"/>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AF7A91E1-7261-1E4A-E93A-77ADC3375D82}"/>
              </a:ext>
            </a:extLst>
          </p:cNvPr>
          <p:cNvCxnSpPr>
            <a:cxnSpLocks/>
          </p:cNvCxnSpPr>
          <p:nvPr/>
        </p:nvCxnSpPr>
        <p:spPr>
          <a:xfrm flipH="1" flipV="1">
            <a:off x="6861850" y="3957966"/>
            <a:ext cx="377754" cy="966361"/>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6B6D962-C9D5-A186-DD84-2B75F9617B59}"/>
              </a:ext>
            </a:extLst>
          </p:cNvPr>
          <p:cNvCxnSpPr>
            <a:cxnSpLocks/>
          </p:cNvCxnSpPr>
          <p:nvPr/>
        </p:nvCxnSpPr>
        <p:spPr>
          <a:xfrm flipH="1" flipV="1">
            <a:off x="6895451" y="3957966"/>
            <a:ext cx="294535" cy="984394"/>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89AF6F31-84B1-0740-AD9F-71629AEBFB30}"/>
              </a:ext>
            </a:extLst>
          </p:cNvPr>
          <p:cNvCxnSpPr>
            <a:cxnSpLocks/>
          </p:cNvCxnSpPr>
          <p:nvPr/>
        </p:nvCxnSpPr>
        <p:spPr>
          <a:xfrm>
            <a:off x="6603370" y="4183341"/>
            <a:ext cx="738188" cy="414880"/>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A859C05C-4101-6949-EEA9-D74DD9A37314}"/>
              </a:ext>
            </a:extLst>
          </p:cNvPr>
          <p:cNvCxnSpPr>
            <a:cxnSpLocks/>
          </p:cNvCxnSpPr>
          <p:nvPr/>
        </p:nvCxnSpPr>
        <p:spPr>
          <a:xfrm>
            <a:off x="7080064" y="4047806"/>
            <a:ext cx="1146613" cy="595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AF1E173E-F76C-1BB5-182D-B9D850996524}"/>
              </a:ext>
            </a:extLst>
          </p:cNvPr>
          <p:cNvCxnSpPr>
            <a:cxnSpLocks/>
            <a:endCxn id="15" idx="1"/>
          </p:cNvCxnSpPr>
          <p:nvPr/>
        </p:nvCxnSpPr>
        <p:spPr>
          <a:xfrm flipV="1">
            <a:off x="7066563" y="4753877"/>
            <a:ext cx="1160155" cy="240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77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par>
                                <p:cTn id="12" presetID="10"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nodeType="with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nodeType="withEffect">
                                  <p:stCondLst>
                                    <p:cond delay="10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nodeType="withEffect">
                                  <p:stCondLst>
                                    <p:cond delay="15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20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nodeType="withEffect">
                                  <p:stCondLst>
                                    <p:cond delay="250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nodeType="withEffect">
                                  <p:stCondLst>
                                    <p:cond delay="300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nodeType="withEffect">
                                  <p:stCondLst>
                                    <p:cond delay="350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nodeType="withEffect">
                                  <p:stCondLst>
                                    <p:cond delay="40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nodeType="withEffect">
                                  <p:stCondLst>
                                    <p:cond delay="450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nodeType="withEffect">
                                  <p:stCondLst>
                                    <p:cond delay="500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nodeType="withEffect">
                                  <p:stCondLst>
                                    <p:cond delay="5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nodeType="withEffect">
                                  <p:stCondLst>
                                    <p:cond delay="5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nodeType="withEffect">
                                  <p:stCondLst>
                                    <p:cond delay="5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nodeType="withEffect">
                                  <p:stCondLst>
                                    <p:cond delay="550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nodeType="withEffect">
                                  <p:stCondLst>
                                    <p:cond delay="5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 presetClass="entr" presetSubtype="0" fill="hold" nodeType="withEffect">
                                  <p:stCondLst>
                                    <p:cond delay="6500"/>
                                  </p:stCondLst>
                                  <p:childTnLst>
                                    <p:set>
                                      <p:cBhvr>
                                        <p:cTn id="6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8477251" cy="461665"/>
          </a:xfrm>
          <a:prstGeom prst="rect">
            <a:avLst/>
          </a:prstGeom>
          <a:noFill/>
        </p:spPr>
        <p:txBody>
          <a:bodyPr wrap="square" rtlCol="0">
            <a:spAutoFit/>
          </a:bodyPr>
          <a:lstStyle/>
          <a:p>
            <a:r>
              <a:rPr lang="en-US" sz="2400" b="1" dirty="0" smtClean="0">
                <a:solidFill>
                  <a:srgbClr val="002060"/>
                </a:solidFill>
              </a:rPr>
              <a:t>PET in </a:t>
            </a:r>
            <a:r>
              <a:rPr lang="en-US" sz="2400" b="1" dirty="0" err="1" smtClean="0">
                <a:solidFill>
                  <a:srgbClr val="002060"/>
                </a:solidFill>
              </a:rPr>
              <a:t>P</a:t>
            </a:r>
            <a:r>
              <a:rPr lang="en-US" sz="2400" b="1" dirty="0" err="1" smtClean="0">
                <a:solidFill>
                  <a:srgbClr val="002060"/>
                </a:solidFill>
              </a:rPr>
              <a:t>rotonTherapy</a:t>
            </a:r>
            <a:endParaRPr lang="en-US" sz="2400" b="1" dirty="0">
              <a:solidFill>
                <a:srgbClr val="002060"/>
              </a:solidFill>
            </a:endParaRPr>
          </a:p>
        </p:txBody>
      </p:sp>
      <p:sp>
        <p:nvSpPr>
          <p:cNvPr id="4" name="Rectángulo 3"/>
          <p:cNvSpPr/>
          <p:nvPr/>
        </p:nvSpPr>
        <p:spPr>
          <a:xfrm>
            <a:off x="276224" y="1138535"/>
            <a:ext cx="11287125" cy="923330"/>
          </a:xfrm>
          <a:prstGeom prst="rect">
            <a:avLst/>
          </a:prstGeom>
        </p:spPr>
        <p:txBody>
          <a:bodyPr wrap="square">
            <a:spAutoFit/>
          </a:bodyPr>
          <a:lstStyle/>
          <a:p>
            <a:r>
              <a:rPr lang="en-US" dirty="0" smtClean="0"/>
              <a:t>PET images in proton therapy are used to perform range proton verifications.</a:t>
            </a:r>
          </a:p>
          <a:p>
            <a:endParaRPr lang="en-US" dirty="0" smtClean="0"/>
          </a:p>
          <a:p>
            <a:endParaRPr lang="en-US" dirty="0"/>
          </a:p>
        </p:txBody>
      </p:sp>
      <p:pic>
        <p:nvPicPr>
          <p:cNvPr id="6" name="Imagen 5">
            <a:extLst>
              <a:ext uri="{FF2B5EF4-FFF2-40B4-BE49-F238E27FC236}">
                <a16:creationId xmlns:a16="http://schemas.microsoft.com/office/drawing/2014/main" id="{FF4CA423-40D2-77E0-6D76-FA93048A5409}"/>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7" name="Imagen 6">
            <a:extLst>
              <a:ext uri="{FF2B5EF4-FFF2-40B4-BE49-F238E27FC236}">
                <a16:creationId xmlns:a16="http://schemas.microsoft.com/office/drawing/2014/main" id="{DBD34C3A-B13F-F048-D8C0-07B185C231A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8" name="CuadroTexto 7">
            <a:extLst>
              <a:ext uri="{FF2B5EF4-FFF2-40B4-BE49-F238E27FC236}">
                <a16:creationId xmlns:a16="http://schemas.microsoft.com/office/drawing/2014/main" id="{E858DF1A-DC0B-96FA-92CC-E42ED9DCCFE1}"/>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11" name="Imagen 10">
            <a:extLst>
              <a:ext uri="{FF2B5EF4-FFF2-40B4-BE49-F238E27FC236}">
                <a16:creationId xmlns:a16="http://schemas.microsoft.com/office/drawing/2014/main" id="{4394FB37-EDE1-8AF9-F68F-46A0152FBDAD}"/>
              </a:ext>
            </a:extLst>
          </p:cNvPr>
          <p:cNvPicPr>
            <a:picLocks noChangeAspect="1"/>
          </p:cNvPicPr>
          <p:nvPr/>
        </p:nvPicPr>
        <p:blipFill>
          <a:blip r:embed="rId5"/>
          <a:stretch>
            <a:fillRect/>
          </a:stretch>
        </p:blipFill>
        <p:spPr>
          <a:xfrm>
            <a:off x="631492" y="1979532"/>
            <a:ext cx="5017278" cy="3694541"/>
          </a:xfrm>
          <a:prstGeom prst="rect">
            <a:avLst/>
          </a:prstGeom>
        </p:spPr>
      </p:pic>
      <p:sp>
        <p:nvSpPr>
          <p:cNvPr id="13" name="CuadroTexto 12">
            <a:extLst>
              <a:ext uri="{FF2B5EF4-FFF2-40B4-BE49-F238E27FC236}">
                <a16:creationId xmlns:a16="http://schemas.microsoft.com/office/drawing/2014/main" id="{AD6E549A-B2DE-C106-41B2-881F30FF4333}"/>
              </a:ext>
            </a:extLst>
          </p:cNvPr>
          <p:cNvSpPr txBox="1"/>
          <p:nvPr/>
        </p:nvSpPr>
        <p:spPr>
          <a:xfrm>
            <a:off x="5648770" y="2007879"/>
            <a:ext cx="4848784" cy="830997"/>
          </a:xfrm>
          <a:prstGeom prst="rect">
            <a:avLst/>
          </a:prstGeom>
          <a:noFill/>
        </p:spPr>
        <p:txBody>
          <a:bodyPr wrap="square">
            <a:spAutoFit/>
          </a:bodyPr>
          <a:lstStyle/>
          <a:p>
            <a:r>
              <a:rPr lang="en-US" sz="1200" dirty="0" err="1" smtClean="0"/>
              <a:t>TP_dose</a:t>
            </a:r>
            <a:r>
              <a:rPr lang="en-US" sz="1200" dirty="0" smtClean="0"/>
              <a:t>:     Treatment planned dose  </a:t>
            </a:r>
          </a:p>
          <a:p>
            <a:r>
              <a:rPr lang="en-US" sz="1200" dirty="0" err="1" smtClean="0"/>
              <a:t>MC_dose</a:t>
            </a:r>
            <a:r>
              <a:rPr lang="en-US" sz="1200" dirty="0" smtClean="0"/>
              <a:t>:    Simulated dose</a:t>
            </a:r>
          </a:p>
          <a:p>
            <a:r>
              <a:rPr lang="en-US" sz="1200" dirty="0" smtClean="0"/>
              <a:t>MC_PET:      Simulated PET </a:t>
            </a:r>
          </a:p>
          <a:p>
            <a:r>
              <a:rPr lang="en-US" sz="1200" dirty="0" err="1" smtClean="0"/>
              <a:t>Meas_PET</a:t>
            </a:r>
            <a:r>
              <a:rPr lang="en-US" sz="1200" dirty="0" smtClean="0"/>
              <a:t>:  Measured PET</a:t>
            </a:r>
            <a:endParaRPr lang="en-US" sz="1200" dirty="0"/>
          </a:p>
        </p:txBody>
      </p:sp>
      <p:sp>
        <p:nvSpPr>
          <p:cNvPr id="15" name="CuadroTexto 14">
            <a:extLst>
              <a:ext uri="{FF2B5EF4-FFF2-40B4-BE49-F238E27FC236}">
                <a16:creationId xmlns:a16="http://schemas.microsoft.com/office/drawing/2014/main" id="{3853F612-1AB0-38D3-F52D-109ECCE96D5C}"/>
              </a:ext>
            </a:extLst>
          </p:cNvPr>
          <p:cNvSpPr txBox="1"/>
          <p:nvPr/>
        </p:nvSpPr>
        <p:spPr>
          <a:xfrm>
            <a:off x="1051508" y="5646039"/>
            <a:ext cx="5246742" cy="400110"/>
          </a:xfrm>
          <a:prstGeom prst="rect">
            <a:avLst/>
          </a:prstGeom>
          <a:noFill/>
        </p:spPr>
        <p:txBody>
          <a:bodyPr wrap="square">
            <a:spAutoFit/>
          </a:bodyPr>
          <a:lstStyle/>
          <a:p>
            <a:r>
              <a:rPr lang="en-US" sz="1000" b="0" i="1" dirty="0" smtClean="0">
                <a:solidFill>
                  <a:srgbClr val="666666"/>
                </a:solidFill>
                <a:effectLst/>
                <a:latin typeface="Open Sans" panose="020B0606030504020204" pitchFamily="34" charset="0"/>
              </a:rPr>
              <a:t> </a:t>
            </a:r>
            <a:r>
              <a:rPr lang="en-US" sz="1000" i="1" dirty="0" err="1" smtClean="0"/>
              <a:t>Chul</a:t>
            </a:r>
            <a:r>
              <a:rPr lang="en-US" sz="1000" i="1" dirty="0" smtClean="0"/>
              <a:t> </a:t>
            </a:r>
            <a:r>
              <a:rPr lang="en-US" sz="1000" i="1" dirty="0" err="1" smtClean="0"/>
              <a:t>Hee</a:t>
            </a:r>
            <a:r>
              <a:rPr lang="en-US" sz="1000" i="1" dirty="0" smtClean="0"/>
              <a:t> Min et al., Clinical Application of </a:t>
            </a:r>
            <a:r>
              <a:rPr lang="en-US" sz="1000" i="1" dirty="0" err="1" smtClean="0"/>
              <a:t>In­Room</a:t>
            </a:r>
            <a:r>
              <a:rPr lang="en-US" sz="1000" i="1" dirty="0" smtClean="0"/>
              <a:t> Positron Emission Tomography for In Vivo Treatment Monitoring in Proton Radiation Therapy, </a:t>
            </a:r>
            <a:r>
              <a:rPr lang="en-US" sz="1000" i="1" dirty="0" err="1" smtClean="0"/>
              <a:t>Int</a:t>
            </a:r>
            <a:r>
              <a:rPr lang="en-US" sz="1000" i="1" dirty="0" smtClean="0"/>
              <a:t> J Radiation </a:t>
            </a:r>
            <a:r>
              <a:rPr lang="en-US" sz="1000" i="1" dirty="0" err="1" smtClean="0"/>
              <a:t>Oncol</a:t>
            </a:r>
            <a:r>
              <a:rPr lang="en-US" sz="1000" i="1" dirty="0" smtClean="0"/>
              <a:t> </a:t>
            </a:r>
            <a:r>
              <a:rPr lang="en-US" sz="1000" i="1" dirty="0" err="1" smtClean="0"/>
              <a:t>Biol</a:t>
            </a:r>
            <a:r>
              <a:rPr lang="en-US" sz="1000" i="1" dirty="0" smtClean="0"/>
              <a:t> </a:t>
            </a:r>
            <a:r>
              <a:rPr lang="en-US" sz="1000" i="1" dirty="0" err="1" smtClean="0"/>
              <a:t>Phys</a:t>
            </a:r>
            <a:r>
              <a:rPr lang="en-US" sz="1000" i="1" dirty="0" smtClean="0"/>
              <a:t>, 86 (1), 2013</a:t>
            </a:r>
            <a:endParaRPr lang="en-US" sz="1000" i="1" dirty="0"/>
          </a:p>
        </p:txBody>
      </p:sp>
      <p:sp>
        <p:nvSpPr>
          <p:cNvPr id="5" name="Rectángulo 4"/>
          <p:cNvSpPr/>
          <p:nvPr/>
        </p:nvSpPr>
        <p:spPr>
          <a:xfrm>
            <a:off x="6902579" y="3826802"/>
            <a:ext cx="4499989" cy="923330"/>
          </a:xfrm>
          <a:prstGeom prst="rect">
            <a:avLst/>
          </a:prstGeom>
        </p:spPr>
        <p:txBody>
          <a:bodyPr wrap="square">
            <a:spAutoFit/>
          </a:bodyPr>
          <a:lstStyle/>
          <a:p>
            <a:r>
              <a:rPr lang="en-US" dirty="0"/>
              <a:t>In vivo PET range verification relies on the comparison of measured and simulated activity distributions.  </a:t>
            </a:r>
            <a:endParaRPr lang="en-US" dirty="0"/>
          </a:p>
        </p:txBody>
      </p:sp>
    </p:spTree>
    <p:extLst>
      <p:ext uri="{BB962C8B-B14F-4D97-AF65-F5344CB8AC3E}">
        <p14:creationId xmlns:p14="http://schemas.microsoft.com/office/powerpoint/2010/main" val="3176620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8477251" cy="461665"/>
          </a:xfrm>
          <a:prstGeom prst="rect">
            <a:avLst/>
          </a:prstGeom>
          <a:noFill/>
        </p:spPr>
        <p:txBody>
          <a:bodyPr wrap="square" rtlCol="0">
            <a:spAutoFit/>
          </a:bodyPr>
          <a:lstStyle/>
          <a:p>
            <a:r>
              <a:rPr lang="en-US" sz="2400" b="1" dirty="0" smtClean="0">
                <a:solidFill>
                  <a:srgbClr val="002060"/>
                </a:solidFill>
              </a:rPr>
              <a:t>PET in </a:t>
            </a:r>
            <a:r>
              <a:rPr lang="en-US" sz="2400" b="1" dirty="0" err="1" smtClean="0">
                <a:solidFill>
                  <a:srgbClr val="002060"/>
                </a:solidFill>
              </a:rPr>
              <a:t>P</a:t>
            </a:r>
            <a:r>
              <a:rPr lang="en-US" sz="2400" b="1" dirty="0" err="1" smtClean="0">
                <a:solidFill>
                  <a:srgbClr val="002060"/>
                </a:solidFill>
              </a:rPr>
              <a:t>rotonTherapy</a:t>
            </a:r>
            <a:endParaRPr lang="en-US" sz="2400" b="1" dirty="0">
              <a:solidFill>
                <a:srgbClr val="002060"/>
              </a:solidFill>
            </a:endParaRPr>
          </a:p>
        </p:txBody>
      </p:sp>
      <p:sp>
        <p:nvSpPr>
          <p:cNvPr id="4" name="Rectángulo 3"/>
          <p:cNvSpPr/>
          <p:nvPr/>
        </p:nvSpPr>
        <p:spPr>
          <a:xfrm>
            <a:off x="276224" y="1138535"/>
            <a:ext cx="11287125" cy="923330"/>
          </a:xfrm>
          <a:prstGeom prst="rect">
            <a:avLst/>
          </a:prstGeom>
        </p:spPr>
        <p:txBody>
          <a:bodyPr wrap="square">
            <a:spAutoFit/>
          </a:bodyPr>
          <a:lstStyle/>
          <a:p>
            <a:r>
              <a:rPr lang="en-US" dirty="0" smtClean="0"/>
              <a:t>PET images in proton therapy are used to perform range proton verifications: Off-line PET, in-room PET, in beam PET  </a:t>
            </a:r>
          </a:p>
          <a:p>
            <a:endParaRPr lang="en-US" dirty="0" smtClean="0"/>
          </a:p>
          <a:p>
            <a:endParaRPr lang="en-US" dirty="0"/>
          </a:p>
        </p:txBody>
      </p:sp>
      <p:pic>
        <p:nvPicPr>
          <p:cNvPr id="6" name="Imagen 5">
            <a:extLst>
              <a:ext uri="{FF2B5EF4-FFF2-40B4-BE49-F238E27FC236}">
                <a16:creationId xmlns:a16="http://schemas.microsoft.com/office/drawing/2014/main" id="{FF4CA423-40D2-77E0-6D76-FA93048A5409}"/>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7" name="Imagen 6">
            <a:extLst>
              <a:ext uri="{FF2B5EF4-FFF2-40B4-BE49-F238E27FC236}">
                <a16:creationId xmlns:a16="http://schemas.microsoft.com/office/drawing/2014/main" id="{DBD34C3A-B13F-F048-D8C0-07B185C231A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8" name="CuadroTexto 7">
            <a:extLst>
              <a:ext uri="{FF2B5EF4-FFF2-40B4-BE49-F238E27FC236}">
                <a16:creationId xmlns:a16="http://schemas.microsoft.com/office/drawing/2014/main" id="{E858DF1A-DC0B-96FA-92CC-E42ED9DCCFE1}"/>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sp>
        <p:nvSpPr>
          <p:cNvPr id="5" name="CuadroTexto 4"/>
          <p:cNvSpPr txBox="1"/>
          <p:nvPr/>
        </p:nvSpPr>
        <p:spPr>
          <a:xfrm>
            <a:off x="276224" y="1661755"/>
            <a:ext cx="7768127" cy="400110"/>
          </a:xfrm>
          <a:prstGeom prst="rect">
            <a:avLst/>
          </a:prstGeom>
          <a:noFill/>
        </p:spPr>
        <p:txBody>
          <a:bodyPr wrap="square" rtlCol="0">
            <a:spAutoFit/>
          </a:bodyPr>
          <a:lstStyle/>
          <a:p>
            <a:r>
              <a:rPr lang="en-US" sz="2000" b="1" dirty="0" smtClean="0">
                <a:solidFill>
                  <a:srgbClr val="FF0000"/>
                </a:solidFill>
              </a:rPr>
              <a:t>Off- line PET, </a:t>
            </a:r>
            <a:r>
              <a:rPr lang="en-US" sz="2000" dirty="0" smtClean="0"/>
              <a:t>usually an established scanner in a nearby location</a:t>
            </a:r>
            <a:r>
              <a:rPr lang="en-US" sz="2000" b="1" dirty="0" smtClean="0">
                <a:solidFill>
                  <a:srgbClr val="FF0000"/>
                </a:solidFill>
              </a:rPr>
              <a:t> </a:t>
            </a:r>
            <a:endParaRPr lang="en-US" sz="2000" b="1" dirty="0">
              <a:solidFill>
                <a:srgbClr val="FF0000"/>
              </a:solidFill>
            </a:endParaRPr>
          </a:p>
        </p:txBody>
      </p:sp>
      <p:pic>
        <p:nvPicPr>
          <p:cNvPr id="9" name="Imagen 8"/>
          <p:cNvPicPr>
            <a:picLocks noChangeAspect="1"/>
          </p:cNvPicPr>
          <p:nvPr/>
        </p:nvPicPr>
        <p:blipFill>
          <a:blip r:embed="rId5">
            <a:extLst>
              <a:ext uri="{BEBA8EAE-BF5A-486C-A8C5-ECC9F3942E4B}">
                <a14:imgProps xmlns:a14="http://schemas.microsoft.com/office/drawing/2010/main">
                  <a14:imgLayer r:embed="rId6">
                    <a14:imgEffect>
                      <a14:backgroundRemoval t="3057" b="97380" l="2521" r="96429"/>
                    </a14:imgEffect>
                  </a14:imgLayer>
                </a14:imgProps>
              </a:ext>
            </a:extLst>
          </a:blip>
          <a:stretch>
            <a:fillRect/>
          </a:stretch>
        </p:blipFill>
        <p:spPr>
          <a:xfrm>
            <a:off x="813340" y="2480789"/>
            <a:ext cx="2617762" cy="2518771"/>
          </a:xfrm>
          <a:prstGeom prst="rect">
            <a:avLst/>
          </a:prstGeom>
        </p:spPr>
      </p:pic>
      <p:sp>
        <p:nvSpPr>
          <p:cNvPr id="10" name="CuadroTexto 9"/>
          <p:cNvSpPr txBox="1"/>
          <p:nvPr/>
        </p:nvSpPr>
        <p:spPr>
          <a:xfrm>
            <a:off x="2538735" y="5145755"/>
            <a:ext cx="3102123" cy="707886"/>
          </a:xfrm>
          <a:prstGeom prst="rect">
            <a:avLst/>
          </a:prstGeom>
          <a:noFill/>
        </p:spPr>
        <p:txBody>
          <a:bodyPr wrap="square" rtlCol="0">
            <a:spAutoFit/>
          </a:bodyPr>
          <a:lstStyle/>
          <a:p>
            <a:pPr marL="342900" indent="-342900">
              <a:buAutoNum type="arabicPeriod"/>
            </a:pPr>
            <a:r>
              <a:rPr lang="en-US" sz="1000" dirty="0" smtClean="0"/>
              <a:t>Energ</a:t>
            </a:r>
            <a:r>
              <a:rPr lang="en-US" sz="1000" dirty="0" smtClean="0"/>
              <a:t>y room</a:t>
            </a:r>
            <a:endParaRPr lang="en-US" sz="1000" dirty="0" smtClean="0"/>
          </a:p>
          <a:p>
            <a:pPr marL="342900" indent="-342900">
              <a:buAutoNum type="arabicPeriod"/>
            </a:pPr>
            <a:r>
              <a:rPr lang="en-US" sz="1000" dirty="0" smtClean="0"/>
              <a:t>Proton </a:t>
            </a:r>
            <a:r>
              <a:rPr lang="en-US" sz="1000" dirty="0" smtClean="0"/>
              <a:t>therapy system</a:t>
            </a:r>
            <a:endParaRPr lang="en-US" sz="1000" dirty="0" smtClean="0"/>
          </a:p>
          <a:p>
            <a:pPr marL="342900" indent="-342900">
              <a:buAutoNum type="arabicPeriod"/>
            </a:pPr>
            <a:r>
              <a:rPr lang="en-US" sz="1000" dirty="0" smtClean="0"/>
              <a:t>Treatment room</a:t>
            </a:r>
          </a:p>
          <a:p>
            <a:pPr marL="342900" indent="-342900">
              <a:buAutoNum type="arabicPeriod"/>
            </a:pPr>
            <a:r>
              <a:rPr lang="en-US" sz="1000" dirty="0" smtClean="0"/>
              <a:t>C</a:t>
            </a:r>
            <a:r>
              <a:rPr lang="en-US" sz="1000" dirty="0" smtClean="0"/>
              <a:t>ontrol room</a:t>
            </a:r>
            <a:endParaRPr lang="en-US" sz="1000" dirty="0"/>
          </a:p>
        </p:txBody>
      </p:sp>
      <p:sp>
        <p:nvSpPr>
          <p:cNvPr id="12" name="Rectángulo 11"/>
          <p:cNvSpPr/>
          <p:nvPr/>
        </p:nvSpPr>
        <p:spPr>
          <a:xfrm>
            <a:off x="541400" y="5204696"/>
            <a:ext cx="1845892" cy="553998"/>
          </a:xfrm>
          <a:prstGeom prst="rect">
            <a:avLst/>
          </a:prstGeom>
        </p:spPr>
        <p:txBody>
          <a:bodyPr wrap="square">
            <a:spAutoFit/>
          </a:bodyPr>
          <a:lstStyle/>
          <a:p>
            <a:pPr algn="ctr"/>
            <a:r>
              <a:rPr lang="en-US" sz="1000" dirty="0" smtClean="0">
                <a:solidFill>
                  <a:srgbClr val="000000"/>
                </a:solidFill>
                <a:latin typeface="Source-Serif-Regular"/>
              </a:rPr>
              <a:t> First center of Spanish proton therapy </a:t>
            </a:r>
          </a:p>
          <a:p>
            <a:pPr algn="ctr"/>
            <a:r>
              <a:rPr lang="en-US" sz="1000" dirty="0" smtClean="0">
                <a:solidFill>
                  <a:srgbClr val="000000"/>
                </a:solidFill>
                <a:latin typeface="Source-Serif-Regular"/>
              </a:rPr>
              <a:t>(</a:t>
            </a:r>
            <a:r>
              <a:rPr lang="en-US" sz="1000" dirty="0" err="1" smtClean="0">
                <a:solidFill>
                  <a:srgbClr val="000000"/>
                </a:solidFill>
                <a:latin typeface="Source-Serif-Regular"/>
              </a:rPr>
              <a:t>Quiron</a:t>
            </a:r>
            <a:r>
              <a:rPr lang="en-US" sz="1000" dirty="0" smtClean="0">
                <a:solidFill>
                  <a:srgbClr val="000000"/>
                </a:solidFill>
                <a:latin typeface="Source-Serif-Regular"/>
              </a:rPr>
              <a:t>, </a:t>
            </a:r>
            <a:r>
              <a:rPr lang="en-US" sz="1000" dirty="0" err="1" smtClean="0">
                <a:solidFill>
                  <a:srgbClr val="000000"/>
                </a:solidFill>
                <a:latin typeface="Source-Serif-Regular"/>
              </a:rPr>
              <a:t>Pozuelo</a:t>
            </a:r>
            <a:r>
              <a:rPr lang="en-US" sz="1000" dirty="0" smtClean="0">
                <a:solidFill>
                  <a:srgbClr val="000000"/>
                </a:solidFill>
                <a:latin typeface="Source-Serif-Regular"/>
              </a:rPr>
              <a:t> de </a:t>
            </a:r>
            <a:r>
              <a:rPr lang="en-US" sz="1000" dirty="0" err="1" smtClean="0">
                <a:solidFill>
                  <a:srgbClr val="000000"/>
                </a:solidFill>
                <a:latin typeface="Source-Serif-Regular"/>
              </a:rPr>
              <a:t>Alarcón</a:t>
            </a:r>
            <a:r>
              <a:rPr lang="en-US" sz="1000" dirty="0" smtClean="0">
                <a:solidFill>
                  <a:srgbClr val="000000"/>
                </a:solidFill>
                <a:latin typeface="Source-Serif-Regular"/>
              </a:rPr>
              <a:t>)</a:t>
            </a:r>
            <a:endParaRPr lang="en-US" sz="1000" dirty="0"/>
          </a:p>
        </p:txBody>
      </p:sp>
      <p:pic>
        <p:nvPicPr>
          <p:cNvPr id="17" name="Imagen 16"/>
          <p:cNvPicPr>
            <a:picLocks noChangeAspect="1"/>
          </p:cNvPicPr>
          <p:nvPr/>
        </p:nvPicPr>
        <p:blipFill>
          <a:blip r:embed="rId7"/>
          <a:stretch>
            <a:fillRect/>
          </a:stretch>
        </p:blipFill>
        <p:spPr>
          <a:xfrm>
            <a:off x="4277659" y="3083972"/>
            <a:ext cx="1575210" cy="1021683"/>
          </a:xfrm>
          <a:prstGeom prst="rect">
            <a:avLst/>
          </a:prstGeom>
        </p:spPr>
      </p:pic>
      <p:sp>
        <p:nvSpPr>
          <p:cNvPr id="18" name="CuadroTexto 17"/>
          <p:cNvSpPr txBox="1"/>
          <p:nvPr/>
        </p:nvSpPr>
        <p:spPr>
          <a:xfrm>
            <a:off x="6266750" y="2399019"/>
            <a:ext cx="5343280" cy="3539430"/>
          </a:xfrm>
          <a:prstGeom prst="rect">
            <a:avLst/>
          </a:prstGeom>
          <a:noFill/>
        </p:spPr>
        <p:txBody>
          <a:bodyPr wrap="square" rtlCol="0">
            <a:spAutoFit/>
          </a:bodyPr>
          <a:lstStyle/>
          <a:p>
            <a:pPr marL="285750" indent="-285750">
              <a:buFont typeface="Wingdings" panose="05000000000000000000" pitchFamily="2" charset="2"/>
              <a:buChar char="q"/>
            </a:pPr>
            <a:r>
              <a:rPr lang="en-US" sz="1600" dirty="0" smtClean="0"/>
              <a:t>It does not require capital investment.</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Usually includes anatomical information (PET/TC).</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It has no impact on the patient throughput in the treatment room</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Relatively long delay for PET acquisitions</a:t>
            </a:r>
            <a:r>
              <a:rPr lang="en-US" sz="1600" dirty="0" smtClean="0">
                <a:solidFill>
                  <a:srgbClr val="FF0000"/>
                </a:solidFill>
              </a:rPr>
              <a:t>.</a:t>
            </a:r>
            <a:r>
              <a:rPr lang="en-US" sz="1600" dirty="0" smtClean="0">
                <a:solidFill>
                  <a:srgbClr val="FF0000"/>
                </a:solidFill>
              </a:rPr>
              <a:t> </a:t>
            </a:r>
            <a:r>
              <a:rPr lang="en-US" sz="1600" dirty="0" smtClean="0"/>
              <a:t>Use of contrast has been proposed to increase the available positron sources generated </a:t>
            </a:r>
            <a:r>
              <a:rPr lang="en-US" sz="1600" dirty="0"/>
              <a:t>(*)</a:t>
            </a:r>
          </a:p>
          <a:p>
            <a:pPr marL="285750" indent="-285750">
              <a:buFont typeface="Wingdings" panose="05000000000000000000" pitchFamily="2" charset="2"/>
              <a:buChar char="q"/>
            </a:pPr>
            <a:endParaRPr lang="en-US" sz="1600" dirty="0" smtClean="0">
              <a:solidFill>
                <a:srgbClr val="FF0000"/>
              </a:solidFill>
            </a:endParaRPr>
          </a:p>
          <a:p>
            <a:pPr marL="285750" indent="-285750">
              <a:buFont typeface="Wingdings" panose="05000000000000000000" pitchFamily="2" charset="2"/>
              <a:buChar char="q"/>
            </a:pPr>
            <a:r>
              <a:rPr lang="en-US" sz="1600" dirty="0" smtClean="0"/>
              <a:t>Affected by the biological washout</a:t>
            </a:r>
          </a:p>
          <a:p>
            <a:pPr marL="285750" indent="-285750">
              <a:buFont typeface="Wingdings" panose="05000000000000000000" pitchFamily="2" charset="2"/>
              <a:buChar char="q"/>
            </a:pPr>
            <a:endParaRPr lang="en-US" sz="1600" dirty="0" smtClean="0">
              <a:solidFill>
                <a:srgbClr val="FF0000"/>
              </a:solidFill>
            </a:endParaRPr>
          </a:p>
          <a:p>
            <a:pPr marL="285750" indent="-285750">
              <a:buFont typeface="Wingdings" panose="05000000000000000000" pitchFamily="2" charset="2"/>
              <a:buChar char="q"/>
            </a:pPr>
            <a:r>
              <a:rPr lang="en-US" sz="1600" dirty="0" smtClean="0"/>
              <a:t>Patient repositioning</a:t>
            </a:r>
            <a:endParaRPr lang="en-US" sz="1600" dirty="0"/>
          </a:p>
        </p:txBody>
      </p:sp>
      <p:sp>
        <p:nvSpPr>
          <p:cNvPr id="11" name="Flecha derecha 10"/>
          <p:cNvSpPr/>
          <p:nvPr/>
        </p:nvSpPr>
        <p:spPr>
          <a:xfrm>
            <a:off x="3431102" y="3561093"/>
            <a:ext cx="529839" cy="170916"/>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3" name="Rectángulo 12"/>
          <p:cNvSpPr/>
          <p:nvPr/>
        </p:nvSpPr>
        <p:spPr>
          <a:xfrm>
            <a:off x="2507502" y="6407524"/>
            <a:ext cx="6023283" cy="338554"/>
          </a:xfrm>
          <a:prstGeom prst="rect">
            <a:avLst/>
          </a:prstGeom>
        </p:spPr>
        <p:txBody>
          <a:bodyPr wrap="square">
            <a:spAutoFit/>
          </a:bodyPr>
          <a:lstStyle/>
          <a:p>
            <a:r>
              <a:rPr lang="en-US" sz="800" dirty="0" smtClean="0">
                <a:solidFill>
                  <a:srgbClr val="222222"/>
                </a:solidFill>
                <a:latin typeface="-apple-system"/>
              </a:rPr>
              <a:t>* </a:t>
            </a:r>
            <a:r>
              <a:rPr lang="en-US" sz="800" dirty="0" err="1" smtClean="0">
                <a:solidFill>
                  <a:srgbClr val="222222"/>
                </a:solidFill>
                <a:latin typeface="-apple-system"/>
              </a:rPr>
              <a:t>España</a:t>
            </a:r>
            <a:r>
              <a:rPr lang="en-US" sz="800" dirty="0">
                <a:solidFill>
                  <a:srgbClr val="222222"/>
                </a:solidFill>
                <a:latin typeface="-apple-system"/>
              </a:rPr>
              <a:t>, S., Sánchez-</a:t>
            </a:r>
            <a:r>
              <a:rPr lang="en-US" sz="800" dirty="0" err="1">
                <a:solidFill>
                  <a:srgbClr val="222222"/>
                </a:solidFill>
                <a:latin typeface="-apple-system"/>
              </a:rPr>
              <a:t>Parcerisa</a:t>
            </a:r>
            <a:r>
              <a:rPr lang="en-US" sz="800" dirty="0">
                <a:solidFill>
                  <a:srgbClr val="222222"/>
                </a:solidFill>
                <a:latin typeface="-apple-system"/>
              </a:rPr>
              <a:t>, D., </a:t>
            </a:r>
            <a:r>
              <a:rPr lang="en-US" sz="800" dirty="0" err="1">
                <a:solidFill>
                  <a:srgbClr val="222222"/>
                </a:solidFill>
                <a:latin typeface="-apple-system"/>
              </a:rPr>
              <a:t>Bragado</a:t>
            </a:r>
            <a:r>
              <a:rPr lang="en-US" sz="800" dirty="0">
                <a:solidFill>
                  <a:srgbClr val="222222"/>
                </a:solidFill>
                <a:latin typeface="-apple-system"/>
              </a:rPr>
              <a:t>, P. </a:t>
            </a:r>
            <a:r>
              <a:rPr lang="en-US" sz="800" i="1" dirty="0">
                <a:solidFill>
                  <a:srgbClr val="222222"/>
                </a:solidFill>
                <a:latin typeface="-apple-system"/>
              </a:rPr>
              <a:t>et al.</a:t>
            </a:r>
            <a:r>
              <a:rPr lang="en-US" sz="800" dirty="0">
                <a:solidFill>
                  <a:srgbClr val="222222"/>
                </a:solidFill>
                <a:latin typeface="-apple-system"/>
              </a:rPr>
              <a:t> In vivo production of fluorine-18 in a chicken egg tumor model of breast cancer for proton therapy range verification. </a:t>
            </a:r>
            <a:r>
              <a:rPr lang="en-US" sz="800" i="1" dirty="0" err="1">
                <a:solidFill>
                  <a:srgbClr val="222222"/>
                </a:solidFill>
                <a:latin typeface="-apple-system"/>
              </a:rPr>
              <a:t>Sci</a:t>
            </a:r>
            <a:r>
              <a:rPr lang="en-US" sz="800" i="1" dirty="0">
                <a:solidFill>
                  <a:srgbClr val="222222"/>
                </a:solidFill>
                <a:latin typeface="-apple-system"/>
              </a:rPr>
              <a:t> Rep</a:t>
            </a:r>
            <a:r>
              <a:rPr lang="en-US" sz="800" dirty="0">
                <a:solidFill>
                  <a:srgbClr val="222222"/>
                </a:solidFill>
                <a:latin typeface="-apple-system"/>
              </a:rPr>
              <a:t> </a:t>
            </a:r>
            <a:r>
              <a:rPr lang="en-US" sz="800" b="1" dirty="0">
                <a:solidFill>
                  <a:srgbClr val="222222"/>
                </a:solidFill>
                <a:latin typeface="-apple-system"/>
              </a:rPr>
              <a:t>12</a:t>
            </a:r>
            <a:r>
              <a:rPr lang="en-US" sz="800" dirty="0">
                <a:solidFill>
                  <a:srgbClr val="222222"/>
                </a:solidFill>
                <a:latin typeface="-apple-system"/>
              </a:rPr>
              <a:t>, 7075 (2022). https://doi.org/10.1038/s41598-022-11037-7</a:t>
            </a:r>
            <a:endParaRPr lang="en-US" sz="800" dirty="0"/>
          </a:p>
        </p:txBody>
      </p:sp>
    </p:spTree>
    <p:extLst>
      <p:ext uri="{BB962C8B-B14F-4D97-AF65-F5344CB8AC3E}">
        <p14:creationId xmlns:p14="http://schemas.microsoft.com/office/powerpoint/2010/main" val="2605401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8477251" cy="461665"/>
          </a:xfrm>
          <a:prstGeom prst="rect">
            <a:avLst/>
          </a:prstGeom>
          <a:noFill/>
        </p:spPr>
        <p:txBody>
          <a:bodyPr wrap="square" rtlCol="0">
            <a:spAutoFit/>
          </a:bodyPr>
          <a:lstStyle/>
          <a:p>
            <a:r>
              <a:rPr lang="en-US" sz="2400" b="1" dirty="0" smtClean="0">
                <a:solidFill>
                  <a:srgbClr val="002060"/>
                </a:solidFill>
              </a:rPr>
              <a:t>PET in </a:t>
            </a:r>
            <a:r>
              <a:rPr lang="en-US" sz="2400" b="1" dirty="0" err="1" smtClean="0">
                <a:solidFill>
                  <a:srgbClr val="002060"/>
                </a:solidFill>
              </a:rPr>
              <a:t>ProtonTherapy</a:t>
            </a:r>
            <a:endParaRPr lang="en-US" sz="2400" b="1" dirty="0">
              <a:solidFill>
                <a:srgbClr val="002060"/>
              </a:solidFill>
            </a:endParaRPr>
          </a:p>
        </p:txBody>
      </p:sp>
      <p:sp>
        <p:nvSpPr>
          <p:cNvPr id="4" name="Rectángulo 3"/>
          <p:cNvSpPr/>
          <p:nvPr/>
        </p:nvSpPr>
        <p:spPr>
          <a:xfrm>
            <a:off x="276224" y="1138535"/>
            <a:ext cx="11287125" cy="646331"/>
          </a:xfrm>
          <a:prstGeom prst="rect">
            <a:avLst/>
          </a:prstGeom>
        </p:spPr>
        <p:txBody>
          <a:bodyPr wrap="square">
            <a:spAutoFit/>
          </a:bodyPr>
          <a:lstStyle/>
          <a:p>
            <a:endParaRPr lang="en-US" dirty="0" smtClean="0"/>
          </a:p>
          <a:p>
            <a:endParaRPr lang="en-US" dirty="0"/>
          </a:p>
        </p:txBody>
      </p:sp>
      <p:pic>
        <p:nvPicPr>
          <p:cNvPr id="5" name="Imagen 4">
            <a:extLst>
              <a:ext uri="{FF2B5EF4-FFF2-40B4-BE49-F238E27FC236}">
                <a16:creationId xmlns:a16="http://schemas.microsoft.com/office/drawing/2014/main" id="{FF4CA423-40D2-77E0-6D76-FA93048A5409}"/>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6" name="Imagen 5">
            <a:extLst>
              <a:ext uri="{FF2B5EF4-FFF2-40B4-BE49-F238E27FC236}">
                <a16:creationId xmlns:a16="http://schemas.microsoft.com/office/drawing/2014/main" id="{DBD34C3A-B13F-F048-D8C0-07B185C231A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7" name="CuadroTexto 6">
            <a:extLst>
              <a:ext uri="{FF2B5EF4-FFF2-40B4-BE49-F238E27FC236}">
                <a16:creationId xmlns:a16="http://schemas.microsoft.com/office/drawing/2014/main" id="{E858DF1A-DC0B-96FA-92CC-E42ED9DCCFE1}"/>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sp>
        <p:nvSpPr>
          <p:cNvPr id="8" name="CuadroTexto 7"/>
          <p:cNvSpPr txBox="1"/>
          <p:nvPr/>
        </p:nvSpPr>
        <p:spPr>
          <a:xfrm>
            <a:off x="276224" y="1138535"/>
            <a:ext cx="9998579" cy="400110"/>
          </a:xfrm>
          <a:prstGeom prst="rect">
            <a:avLst/>
          </a:prstGeom>
          <a:noFill/>
        </p:spPr>
        <p:txBody>
          <a:bodyPr wrap="square" rtlCol="0">
            <a:spAutoFit/>
          </a:bodyPr>
          <a:lstStyle/>
          <a:p>
            <a:r>
              <a:rPr lang="en-US" sz="2000" b="1" dirty="0" smtClean="0">
                <a:solidFill>
                  <a:srgbClr val="FF0000"/>
                </a:solidFill>
              </a:rPr>
              <a:t>In-room PET, </a:t>
            </a:r>
            <a:r>
              <a:rPr lang="en-US" sz="2000" dirty="0" smtClean="0"/>
              <a:t>positioned within the treatment room </a:t>
            </a:r>
            <a:endParaRPr lang="en-US" sz="2000" dirty="0"/>
          </a:p>
        </p:txBody>
      </p:sp>
      <p:sp>
        <p:nvSpPr>
          <p:cNvPr id="9" name="CuadroTexto 8"/>
          <p:cNvSpPr txBox="1"/>
          <p:nvPr/>
        </p:nvSpPr>
        <p:spPr>
          <a:xfrm>
            <a:off x="5520783" y="2034430"/>
            <a:ext cx="5779583" cy="3785652"/>
          </a:xfrm>
          <a:prstGeom prst="rect">
            <a:avLst/>
          </a:prstGeom>
          <a:noFill/>
        </p:spPr>
        <p:txBody>
          <a:bodyPr wrap="square" rtlCol="0">
            <a:spAutoFit/>
          </a:bodyPr>
          <a:lstStyle/>
          <a:p>
            <a:pPr marL="285750" indent="-285750">
              <a:buFont typeface="Wingdings" panose="05000000000000000000" pitchFamily="2" charset="2"/>
              <a:buChar char="q"/>
            </a:pPr>
            <a:r>
              <a:rPr lang="en-US" sz="1600" dirty="0" smtClean="0"/>
              <a:t>A full-ring detector can be used for complete data.</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Less delay between treatment and PET scan.</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Complications caused by biological washout, repositioning errors, anatomical changes, etc., are greatly reduced or eliminated.</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Has a relatively higher impact to the patient throughput in the treatment room.</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Complicated co-registration PET images and treatment planning CT scan.</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Implies cost.</a:t>
            </a:r>
            <a:endParaRPr lang="en-US" sz="1600" dirty="0"/>
          </a:p>
        </p:txBody>
      </p:sp>
      <p:pic>
        <p:nvPicPr>
          <p:cNvPr id="11" name="Imagen 10"/>
          <p:cNvPicPr>
            <a:picLocks noChangeAspect="1"/>
          </p:cNvPicPr>
          <p:nvPr/>
        </p:nvPicPr>
        <p:blipFill>
          <a:blip r:embed="rId5"/>
          <a:stretch>
            <a:fillRect/>
          </a:stretch>
        </p:blipFill>
        <p:spPr>
          <a:xfrm>
            <a:off x="751201" y="2049422"/>
            <a:ext cx="3763648" cy="2790066"/>
          </a:xfrm>
          <a:prstGeom prst="rect">
            <a:avLst/>
          </a:prstGeom>
        </p:spPr>
      </p:pic>
      <p:sp>
        <p:nvSpPr>
          <p:cNvPr id="13" name="CuadroTexto 12">
            <a:extLst>
              <a:ext uri="{FF2B5EF4-FFF2-40B4-BE49-F238E27FC236}">
                <a16:creationId xmlns:a16="http://schemas.microsoft.com/office/drawing/2014/main" id="{3853F612-1AB0-38D3-F52D-109ECCE96D5C}"/>
              </a:ext>
            </a:extLst>
          </p:cNvPr>
          <p:cNvSpPr txBox="1"/>
          <p:nvPr/>
        </p:nvSpPr>
        <p:spPr>
          <a:xfrm>
            <a:off x="830853" y="5017286"/>
            <a:ext cx="3763648" cy="553998"/>
          </a:xfrm>
          <a:prstGeom prst="rect">
            <a:avLst/>
          </a:prstGeom>
          <a:noFill/>
        </p:spPr>
        <p:txBody>
          <a:bodyPr wrap="square">
            <a:spAutoFit/>
          </a:bodyPr>
          <a:lstStyle/>
          <a:p>
            <a:pPr algn="just"/>
            <a:r>
              <a:rPr lang="en-US" sz="1000" b="0" i="1" dirty="0" smtClean="0">
                <a:solidFill>
                  <a:srgbClr val="666666"/>
                </a:solidFill>
                <a:effectLst/>
                <a:latin typeface="Open Sans" panose="020B0606030504020204" pitchFamily="34" charset="0"/>
              </a:rPr>
              <a:t> </a:t>
            </a:r>
            <a:r>
              <a:rPr lang="en-US" sz="1000" i="1" dirty="0" err="1" smtClean="0"/>
              <a:t>Chul</a:t>
            </a:r>
            <a:r>
              <a:rPr lang="en-US" sz="1000" i="1" dirty="0" smtClean="0"/>
              <a:t> </a:t>
            </a:r>
            <a:r>
              <a:rPr lang="en-US" sz="1000" i="1" dirty="0" err="1" smtClean="0"/>
              <a:t>Hee</a:t>
            </a:r>
            <a:r>
              <a:rPr lang="en-US" sz="1000" i="1" dirty="0" smtClean="0"/>
              <a:t> Min et al., Clinical Application of </a:t>
            </a:r>
            <a:r>
              <a:rPr lang="en-US" sz="1000" i="1" dirty="0" err="1" smtClean="0"/>
              <a:t>In­Room</a:t>
            </a:r>
            <a:r>
              <a:rPr lang="en-US" sz="1000" i="1" dirty="0" smtClean="0"/>
              <a:t> Positron Emission Tomography for In Vivo Treatment Monitoring in Proton Radiation Therapy, </a:t>
            </a:r>
            <a:r>
              <a:rPr lang="en-US" sz="1000" i="1" dirty="0" err="1" smtClean="0"/>
              <a:t>Int</a:t>
            </a:r>
            <a:r>
              <a:rPr lang="en-US" sz="1000" i="1" dirty="0" smtClean="0"/>
              <a:t> J Radiation </a:t>
            </a:r>
            <a:r>
              <a:rPr lang="en-US" sz="1000" i="1" dirty="0" err="1" smtClean="0"/>
              <a:t>Oncol</a:t>
            </a:r>
            <a:r>
              <a:rPr lang="en-US" sz="1000" i="1" dirty="0" smtClean="0"/>
              <a:t> </a:t>
            </a:r>
            <a:r>
              <a:rPr lang="en-US" sz="1000" i="1" dirty="0" err="1" smtClean="0"/>
              <a:t>Biol</a:t>
            </a:r>
            <a:r>
              <a:rPr lang="en-US" sz="1000" i="1" dirty="0" smtClean="0"/>
              <a:t> </a:t>
            </a:r>
            <a:r>
              <a:rPr lang="en-US" sz="1000" i="1" dirty="0" err="1" smtClean="0"/>
              <a:t>Phys</a:t>
            </a:r>
            <a:r>
              <a:rPr lang="en-US" sz="1000" i="1" dirty="0" smtClean="0"/>
              <a:t>, 86 (1), 2013</a:t>
            </a:r>
            <a:endParaRPr lang="en-US" sz="1000" i="1" dirty="0"/>
          </a:p>
        </p:txBody>
      </p:sp>
    </p:spTree>
    <p:extLst>
      <p:ext uri="{BB962C8B-B14F-4D97-AF65-F5344CB8AC3E}">
        <p14:creationId xmlns:p14="http://schemas.microsoft.com/office/powerpoint/2010/main" val="986701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8477251" cy="461665"/>
          </a:xfrm>
          <a:prstGeom prst="rect">
            <a:avLst/>
          </a:prstGeom>
          <a:noFill/>
        </p:spPr>
        <p:txBody>
          <a:bodyPr wrap="square" rtlCol="0">
            <a:spAutoFit/>
          </a:bodyPr>
          <a:lstStyle/>
          <a:p>
            <a:r>
              <a:rPr lang="en-US" sz="2400" b="1" dirty="0" smtClean="0">
                <a:solidFill>
                  <a:srgbClr val="002060"/>
                </a:solidFill>
              </a:rPr>
              <a:t>PET in </a:t>
            </a:r>
            <a:r>
              <a:rPr lang="en-US" sz="2400" b="1" dirty="0" err="1" smtClean="0">
                <a:solidFill>
                  <a:srgbClr val="002060"/>
                </a:solidFill>
              </a:rPr>
              <a:t>P</a:t>
            </a:r>
            <a:r>
              <a:rPr lang="en-US" sz="2400" b="1" dirty="0" err="1" smtClean="0">
                <a:solidFill>
                  <a:srgbClr val="002060"/>
                </a:solidFill>
              </a:rPr>
              <a:t>rotonTherapy</a:t>
            </a:r>
            <a:endParaRPr lang="en-US" sz="2400" b="1" dirty="0">
              <a:solidFill>
                <a:srgbClr val="002060"/>
              </a:solidFill>
            </a:endParaRPr>
          </a:p>
        </p:txBody>
      </p:sp>
      <p:pic>
        <p:nvPicPr>
          <p:cNvPr id="5" name="Imagen 4">
            <a:extLst>
              <a:ext uri="{FF2B5EF4-FFF2-40B4-BE49-F238E27FC236}">
                <a16:creationId xmlns:a16="http://schemas.microsoft.com/office/drawing/2014/main" id="{FF4CA423-40D2-77E0-6D76-FA93048A5409}"/>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6" name="Imagen 5">
            <a:extLst>
              <a:ext uri="{FF2B5EF4-FFF2-40B4-BE49-F238E27FC236}">
                <a16:creationId xmlns:a16="http://schemas.microsoft.com/office/drawing/2014/main" id="{DBD34C3A-B13F-F048-D8C0-07B185C231A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7" name="CuadroTexto 6">
            <a:extLst>
              <a:ext uri="{FF2B5EF4-FFF2-40B4-BE49-F238E27FC236}">
                <a16:creationId xmlns:a16="http://schemas.microsoft.com/office/drawing/2014/main" id="{E858DF1A-DC0B-96FA-92CC-E42ED9DCCFE1}"/>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sp>
        <p:nvSpPr>
          <p:cNvPr id="8" name="CuadroTexto 7"/>
          <p:cNvSpPr txBox="1"/>
          <p:nvPr/>
        </p:nvSpPr>
        <p:spPr>
          <a:xfrm>
            <a:off x="276224" y="1144724"/>
            <a:ext cx="7426212" cy="400110"/>
          </a:xfrm>
          <a:prstGeom prst="rect">
            <a:avLst/>
          </a:prstGeom>
          <a:noFill/>
        </p:spPr>
        <p:txBody>
          <a:bodyPr wrap="square" rtlCol="0">
            <a:spAutoFit/>
          </a:bodyPr>
          <a:lstStyle/>
          <a:p>
            <a:r>
              <a:rPr lang="en-US" sz="2000" b="1" dirty="0" smtClean="0">
                <a:solidFill>
                  <a:srgbClr val="FF0000"/>
                </a:solidFill>
              </a:rPr>
              <a:t>In beam PET, </a:t>
            </a:r>
            <a:r>
              <a:rPr lang="en-US" sz="2000" dirty="0" smtClean="0"/>
              <a:t>detectors integrated into the beam delivery system</a:t>
            </a:r>
            <a:endParaRPr lang="en-US" sz="2000" dirty="0"/>
          </a:p>
        </p:txBody>
      </p:sp>
      <p:sp>
        <p:nvSpPr>
          <p:cNvPr id="11" name="CuadroTexto 10">
            <a:extLst>
              <a:ext uri="{FF2B5EF4-FFF2-40B4-BE49-F238E27FC236}">
                <a16:creationId xmlns:a16="http://schemas.microsoft.com/office/drawing/2014/main" id="{7120B24B-3EB4-B9E0-C058-387BDE53FF88}"/>
              </a:ext>
            </a:extLst>
          </p:cNvPr>
          <p:cNvSpPr txBox="1"/>
          <p:nvPr/>
        </p:nvSpPr>
        <p:spPr>
          <a:xfrm>
            <a:off x="276224" y="1746582"/>
            <a:ext cx="9250395" cy="4339650"/>
          </a:xfrm>
          <a:prstGeom prst="rect">
            <a:avLst/>
          </a:prstGeom>
          <a:noFill/>
        </p:spPr>
        <p:txBody>
          <a:bodyPr wrap="square" rtlCol="0">
            <a:spAutoFit/>
          </a:bodyPr>
          <a:lstStyle/>
          <a:p>
            <a:pPr marL="285750" indent="-285750">
              <a:buFont typeface="Wingdings" panose="05000000000000000000" pitchFamily="2" charset="2"/>
              <a:buChar char="q"/>
            </a:pPr>
            <a:r>
              <a:rPr lang="en-US" sz="1600" dirty="0" smtClean="0"/>
              <a:t>PET acquisition can be started as soon as treatment stops or in pauses.</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For treatment sessions with multiple fields, a short PET scan can be taken after the delivery of each field.</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The PET activity level in the tissue is at the highest level.</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E</a:t>
            </a:r>
            <a:r>
              <a:rPr lang="en-US" sz="1600" dirty="0" smtClean="0"/>
              <a:t>ffect of biological washout of PET activities is minimized.</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Patient repositioning errors and anatomical morphologic changes </a:t>
            </a:r>
            <a:r>
              <a:rPr lang="en-US" sz="1600" dirty="0" smtClean="0"/>
              <a:t>are</a:t>
            </a:r>
            <a:r>
              <a:rPr lang="en-US" sz="1600" dirty="0" smtClean="0"/>
              <a:t> avoided or minimized.</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Complex synchronization of the PET data acquisition with the beam control system.</a:t>
            </a:r>
            <a:endParaRPr lang="en-US" sz="1600" dirty="0" smtClean="0"/>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E</a:t>
            </a:r>
            <a:r>
              <a:rPr lang="en-US" sz="1600" dirty="0" smtClean="0"/>
              <a:t>xpensive </a:t>
            </a:r>
            <a:r>
              <a:rPr lang="en-US" sz="1600" dirty="0" smtClean="0"/>
              <a:t>and t</a:t>
            </a:r>
            <a:r>
              <a:rPr lang="en-US" sz="1600" dirty="0" smtClean="0"/>
              <a:t>echnically demanding.</a:t>
            </a:r>
          </a:p>
          <a:p>
            <a:pPr marL="285750" indent="-285750">
              <a:buFont typeface="Wingdings" panose="05000000000000000000" pitchFamily="2" charset="2"/>
              <a:buChar char="q"/>
            </a:pPr>
            <a:endParaRPr lang="en-US" sz="1600" dirty="0" smtClean="0"/>
          </a:p>
          <a:p>
            <a:pPr marL="285750" indent="-285750">
              <a:buFont typeface="Wingdings" panose="05000000000000000000" pitchFamily="2" charset="2"/>
              <a:buChar char="q"/>
            </a:pPr>
            <a:r>
              <a:rPr lang="en-US" sz="1600" dirty="0" smtClean="0"/>
              <a:t>G</a:t>
            </a:r>
            <a:r>
              <a:rPr lang="en-US" sz="1600" dirty="0" smtClean="0"/>
              <a:t>eometric constrains in a treatment environment. Full ring detector configuration is not feasible</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endParaRPr lang="en-US" dirty="0">
              <a:solidFill>
                <a:srgbClr val="FF0000"/>
              </a:solidFill>
            </a:endParaRPr>
          </a:p>
        </p:txBody>
      </p:sp>
      <p:pic>
        <p:nvPicPr>
          <p:cNvPr id="9" name="Imagen 8"/>
          <p:cNvPicPr>
            <a:picLocks noChangeAspect="1"/>
          </p:cNvPicPr>
          <p:nvPr/>
        </p:nvPicPr>
        <p:blipFill>
          <a:blip r:embed="rId5"/>
          <a:stretch>
            <a:fillRect/>
          </a:stretch>
        </p:blipFill>
        <p:spPr>
          <a:xfrm>
            <a:off x="9888243" y="1236164"/>
            <a:ext cx="1067884" cy="1286138"/>
          </a:xfrm>
          <a:prstGeom prst="rect">
            <a:avLst/>
          </a:prstGeom>
        </p:spPr>
      </p:pic>
      <p:pic>
        <p:nvPicPr>
          <p:cNvPr id="10" name="Imagen 9"/>
          <p:cNvPicPr>
            <a:picLocks noChangeAspect="1"/>
          </p:cNvPicPr>
          <p:nvPr/>
        </p:nvPicPr>
        <p:blipFill>
          <a:blip r:embed="rId6"/>
          <a:stretch>
            <a:fillRect/>
          </a:stretch>
        </p:blipFill>
        <p:spPr>
          <a:xfrm>
            <a:off x="9779812" y="3674635"/>
            <a:ext cx="1380068" cy="1286138"/>
          </a:xfrm>
          <a:prstGeom prst="rect">
            <a:avLst/>
          </a:prstGeom>
        </p:spPr>
      </p:pic>
      <p:sp>
        <p:nvSpPr>
          <p:cNvPr id="12" name="CuadroTexto 11"/>
          <p:cNvSpPr txBox="1"/>
          <p:nvPr/>
        </p:nvSpPr>
        <p:spPr>
          <a:xfrm>
            <a:off x="9549847" y="2580134"/>
            <a:ext cx="2183366" cy="738664"/>
          </a:xfrm>
          <a:prstGeom prst="rect">
            <a:avLst/>
          </a:prstGeom>
          <a:noFill/>
        </p:spPr>
        <p:txBody>
          <a:bodyPr wrap="square" rtlCol="0">
            <a:spAutoFit/>
          </a:bodyPr>
          <a:lstStyle/>
          <a:p>
            <a:r>
              <a:rPr lang="en-US" sz="1050" dirty="0" smtClean="0"/>
              <a:t>L. </a:t>
            </a:r>
            <a:r>
              <a:rPr lang="en-US" sz="1050" dirty="0" err="1" smtClean="0"/>
              <a:t>Boturra</a:t>
            </a:r>
            <a:r>
              <a:rPr lang="en-US" sz="1050" dirty="0" smtClean="0"/>
              <a:t> et al. Delivery and Range Monitoring in Particle Therapy in a </a:t>
            </a:r>
            <a:r>
              <a:rPr lang="en-US" sz="1050" dirty="0" err="1" smtClean="0"/>
              <a:t>Higly</a:t>
            </a:r>
            <a:r>
              <a:rPr lang="en-US" sz="1050" dirty="0" smtClean="0"/>
              <a:t> Innovative Integrated Design, Frontiers in Physics, 8, 2020</a:t>
            </a:r>
            <a:endParaRPr lang="en-US" sz="1050" dirty="0"/>
          </a:p>
        </p:txBody>
      </p:sp>
      <p:sp>
        <p:nvSpPr>
          <p:cNvPr id="13" name="CuadroTexto 12"/>
          <p:cNvSpPr txBox="1"/>
          <p:nvPr/>
        </p:nvSpPr>
        <p:spPr>
          <a:xfrm>
            <a:off x="9414354" y="4982878"/>
            <a:ext cx="2404667" cy="577081"/>
          </a:xfrm>
          <a:prstGeom prst="rect">
            <a:avLst/>
          </a:prstGeom>
          <a:noFill/>
        </p:spPr>
        <p:txBody>
          <a:bodyPr wrap="square" rtlCol="0">
            <a:spAutoFit/>
          </a:bodyPr>
          <a:lstStyle/>
          <a:p>
            <a:r>
              <a:rPr lang="en-US" sz="1050" dirty="0" err="1" smtClean="0"/>
              <a:t>Yamaya</a:t>
            </a:r>
            <a:r>
              <a:rPr lang="en-US" sz="1050" dirty="0" smtClean="0"/>
              <a:t> et al., "An initial investigation of open PET geometries," 2007 IEEE NSSCR, Honolulu, USA, 2007</a:t>
            </a:r>
            <a:endParaRPr lang="en-US" sz="1600" dirty="0"/>
          </a:p>
        </p:txBody>
      </p:sp>
    </p:spTree>
    <p:extLst>
      <p:ext uri="{BB962C8B-B14F-4D97-AF65-F5344CB8AC3E}">
        <p14:creationId xmlns:p14="http://schemas.microsoft.com/office/powerpoint/2010/main" val="3389373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p:cNvCxnSpPr/>
          <p:nvPr/>
        </p:nvCxnSpPr>
        <p:spPr>
          <a:xfrm>
            <a:off x="342899" y="942975"/>
            <a:ext cx="8067676" cy="0"/>
          </a:xfrm>
          <a:prstGeom prst="line">
            <a:avLst/>
          </a:prstGeom>
          <a:ln w="28575">
            <a:solidFill>
              <a:srgbClr val="003258"/>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276224" y="412314"/>
            <a:ext cx="8477251" cy="461665"/>
          </a:xfrm>
          <a:prstGeom prst="rect">
            <a:avLst/>
          </a:prstGeom>
          <a:noFill/>
        </p:spPr>
        <p:txBody>
          <a:bodyPr wrap="square" rtlCol="0">
            <a:spAutoFit/>
          </a:bodyPr>
          <a:lstStyle/>
          <a:p>
            <a:r>
              <a:rPr lang="en-US" sz="2400" b="1" dirty="0" smtClean="0">
                <a:solidFill>
                  <a:srgbClr val="002060"/>
                </a:solidFill>
              </a:rPr>
              <a:t>PET in </a:t>
            </a:r>
            <a:r>
              <a:rPr lang="en-US" sz="2400" b="1" dirty="0" err="1" smtClean="0">
                <a:solidFill>
                  <a:srgbClr val="002060"/>
                </a:solidFill>
              </a:rPr>
              <a:t>ProtonTherapy</a:t>
            </a:r>
            <a:endParaRPr lang="en-US" sz="2400" b="1" dirty="0">
              <a:solidFill>
                <a:srgbClr val="002060"/>
              </a:solidFill>
            </a:endParaRPr>
          </a:p>
        </p:txBody>
      </p:sp>
      <p:sp>
        <p:nvSpPr>
          <p:cNvPr id="4" name="Rectángulo 3"/>
          <p:cNvSpPr/>
          <p:nvPr/>
        </p:nvSpPr>
        <p:spPr>
          <a:xfrm>
            <a:off x="276224" y="1544834"/>
            <a:ext cx="6892672" cy="4242187"/>
          </a:xfrm>
          <a:prstGeom prst="rect">
            <a:avLst/>
          </a:prstGeom>
        </p:spPr>
        <p:txBody>
          <a:bodyPr wrap="square">
            <a:spAutoFit/>
          </a:bodyPr>
          <a:lstStyle/>
          <a:p>
            <a:pPr marL="285750" indent="-285750">
              <a:lnSpc>
                <a:spcPct val="150000"/>
              </a:lnSpc>
              <a:buFont typeface="Wingdings" panose="05000000000000000000" pitchFamily="2" charset="2"/>
              <a:buChar char="q"/>
            </a:pPr>
            <a:r>
              <a:rPr lang="en-US" dirty="0" smtClean="0">
                <a:sym typeface="Wingdings" panose="05000000000000000000" pitchFamily="2" charset="2"/>
              </a:rPr>
              <a:t>Open Geometry</a:t>
            </a:r>
          </a:p>
          <a:p>
            <a:pPr marL="742950" lvl="1" indent="-285750">
              <a:lnSpc>
                <a:spcPct val="150000"/>
              </a:lnSpc>
              <a:buFont typeface="Wingdings" panose="05000000000000000000" pitchFamily="2" charset="2"/>
              <a:buChar char="q"/>
            </a:pPr>
            <a:r>
              <a:rPr lang="en-US" dirty="0" smtClean="0">
                <a:sym typeface="Wingdings" panose="05000000000000000000" pitchFamily="2" charset="2"/>
              </a:rPr>
              <a:t>Artifacts.</a:t>
            </a:r>
          </a:p>
          <a:p>
            <a:pPr marL="742950" lvl="1" indent="-285750">
              <a:lnSpc>
                <a:spcPct val="150000"/>
              </a:lnSpc>
              <a:buFont typeface="Wingdings" panose="05000000000000000000" pitchFamily="2" charset="2"/>
              <a:buChar char="q"/>
            </a:pPr>
            <a:r>
              <a:rPr lang="en-US" dirty="0" smtClean="0">
                <a:sym typeface="Wingdings" panose="05000000000000000000" pitchFamily="2" charset="2"/>
              </a:rPr>
              <a:t>Low sensitivity .</a:t>
            </a:r>
          </a:p>
          <a:p>
            <a:pPr marL="742950" lvl="1" indent="-285750">
              <a:lnSpc>
                <a:spcPct val="150000"/>
              </a:lnSpc>
              <a:buFont typeface="Wingdings" panose="05000000000000000000" pitchFamily="2" charset="2"/>
              <a:buChar char="q"/>
            </a:pPr>
            <a:r>
              <a:rPr lang="en-US" dirty="0" smtClean="0">
                <a:sym typeface="Wingdings" panose="05000000000000000000" pitchFamily="2" charset="2"/>
              </a:rPr>
              <a:t>Image quality, high resolution required for the application.</a:t>
            </a:r>
          </a:p>
          <a:p>
            <a:pPr marL="742950" lvl="1" indent="-285750">
              <a:lnSpc>
                <a:spcPct val="150000"/>
              </a:lnSpc>
              <a:buFont typeface="Wingdings" panose="05000000000000000000" pitchFamily="2" charset="2"/>
              <a:buChar char="q"/>
            </a:pPr>
            <a:r>
              <a:rPr lang="en-US" dirty="0" smtClean="0">
                <a:sym typeface="Wingdings" panose="05000000000000000000" pitchFamily="2" charset="2"/>
              </a:rPr>
              <a:t>Limited FOV</a:t>
            </a:r>
            <a:endParaRPr lang="en-US" dirty="0" smtClean="0">
              <a:sym typeface="Wingdings" panose="05000000000000000000" pitchFamily="2" charset="2"/>
            </a:endParaRPr>
          </a:p>
          <a:p>
            <a:pPr marL="285750" indent="-285750">
              <a:buFontTx/>
              <a:buChar char="-"/>
            </a:pPr>
            <a:endParaRPr lang="en-US" dirty="0" smtClean="0">
              <a:sym typeface="Wingdings" panose="05000000000000000000" pitchFamily="2" charset="2"/>
            </a:endParaRPr>
          </a:p>
          <a:p>
            <a:pPr marL="285750" indent="-285750">
              <a:lnSpc>
                <a:spcPts val="2800"/>
              </a:lnSpc>
              <a:buFont typeface="Wingdings" panose="05000000000000000000" pitchFamily="2" charset="2"/>
              <a:buChar char="Ø"/>
            </a:pPr>
            <a:r>
              <a:rPr lang="en-US" dirty="0" smtClean="0">
                <a:sym typeface="Wingdings" panose="05000000000000000000" pitchFamily="2" charset="2"/>
              </a:rPr>
              <a:t>Current instrumentation developments allows Time of Flight (TOF)</a:t>
            </a:r>
          </a:p>
          <a:p>
            <a:pPr>
              <a:lnSpc>
                <a:spcPts val="2800"/>
              </a:lnSpc>
            </a:pPr>
            <a:r>
              <a:rPr lang="en-US" dirty="0" smtClean="0">
                <a:sym typeface="Wingdings" panose="05000000000000000000" pitchFamily="2" charset="2"/>
              </a:rPr>
              <a:t>      providing an useful technique to </a:t>
            </a:r>
            <a:r>
              <a:rPr lang="en-US" dirty="0" smtClean="0">
                <a:sym typeface="Wingdings" panose="05000000000000000000" pitchFamily="2" charset="2"/>
              </a:rPr>
              <a:t>reduce most of the precedents</a:t>
            </a:r>
          </a:p>
          <a:p>
            <a:pPr marL="742950" lvl="1" indent="-285750">
              <a:lnSpc>
                <a:spcPts val="2800"/>
              </a:lnSpc>
              <a:buFontTx/>
              <a:buChar char="-"/>
            </a:pPr>
            <a:r>
              <a:rPr lang="en-US" dirty="0" smtClean="0">
                <a:sym typeface="Wingdings" panose="05000000000000000000" pitchFamily="2" charset="2"/>
              </a:rPr>
              <a:t>Reduced ar</a:t>
            </a:r>
            <a:r>
              <a:rPr lang="en-US" dirty="0" smtClean="0">
                <a:sym typeface="Wingdings" panose="05000000000000000000" pitchFamily="2" charset="2"/>
              </a:rPr>
              <a:t>tifacts</a:t>
            </a:r>
          </a:p>
          <a:p>
            <a:pPr marL="742950" lvl="1" indent="-285750">
              <a:lnSpc>
                <a:spcPts val="2800"/>
              </a:lnSpc>
              <a:buFontTx/>
              <a:buChar char="-"/>
            </a:pPr>
            <a:r>
              <a:rPr lang="en-US" dirty="0" smtClean="0">
                <a:sym typeface="Wingdings" panose="05000000000000000000" pitchFamily="2" charset="2"/>
              </a:rPr>
              <a:t>Increased SNR with same statistics</a:t>
            </a:r>
          </a:p>
          <a:p>
            <a:pPr marL="742950" lvl="1" indent="-285750">
              <a:lnSpc>
                <a:spcPts val="2800"/>
              </a:lnSpc>
              <a:buFontTx/>
              <a:buChar char="-"/>
            </a:pPr>
            <a:r>
              <a:rPr lang="en-US" dirty="0" smtClean="0">
                <a:sym typeface="Wingdings" panose="05000000000000000000" pitchFamily="2" charset="2"/>
              </a:rPr>
              <a:t>Allow high resolution reconstructions</a:t>
            </a:r>
            <a:endParaRPr lang="en-US" dirty="0"/>
          </a:p>
        </p:txBody>
      </p:sp>
      <p:pic>
        <p:nvPicPr>
          <p:cNvPr id="6" name="Imagen 5">
            <a:extLst>
              <a:ext uri="{FF2B5EF4-FFF2-40B4-BE49-F238E27FC236}">
                <a16:creationId xmlns:a16="http://schemas.microsoft.com/office/drawing/2014/main" id="{FF4CA423-40D2-77E0-6D76-FA93048A5409}"/>
              </a:ext>
            </a:extLst>
          </p:cNvPr>
          <p:cNvPicPr>
            <a:picLocks noChangeAspect="1"/>
          </p:cNvPicPr>
          <p:nvPr/>
        </p:nvPicPr>
        <p:blipFill>
          <a:blip r:embed="rId2"/>
          <a:stretch>
            <a:fillRect/>
          </a:stretch>
        </p:blipFill>
        <p:spPr>
          <a:xfrm>
            <a:off x="108926" y="6007237"/>
            <a:ext cx="1455331" cy="786213"/>
          </a:xfrm>
          <a:prstGeom prst="rect">
            <a:avLst/>
          </a:prstGeom>
        </p:spPr>
      </p:pic>
      <p:pic>
        <p:nvPicPr>
          <p:cNvPr id="7" name="Imagen 6">
            <a:extLst>
              <a:ext uri="{FF2B5EF4-FFF2-40B4-BE49-F238E27FC236}">
                <a16:creationId xmlns:a16="http://schemas.microsoft.com/office/drawing/2014/main" id="{DBD34C3A-B13F-F048-D8C0-07B185C231A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143" b="95000" l="8784" r="97297"/>
                    </a14:imgEffect>
                  </a14:imgLayer>
                </a14:imgProps>
              </a:ext>
            </a:extLst>
          </a:blip>
          <a:stretch>
            <a:fillRect/>
          </a:stretch>
        </p:blipFill>
        <p:spPr>
          <a:xfrm>
            <a:off x="8938390" y="6007237"/>
            <a:ext cx="815210" cy="771150"/>
          </a:xfrm>
          <a:prstGeom prst="rect">
            <a:avLst/>
          </a:prstGeom>
        </p:spPr>
      </p:pic>
      <p:sp>
        <p:nvSpPr>
          <p:cNvPr id="8" name="CuadroTexto 7">
            <a:extLst>
              <a:ext uri="{FF2B5EF4-FFF2-40B4-BE49-F238E27FC236}">
                <a16:creationId xmlns:a16="http://schemas.microsoft.com/office/drawing/2014/main" id="{E858DF1A-DC0B-96FA-92CC-E42ED9DCCFE1}"/>
              </a:ext>
            </a:extLst>
          </p:cNvPr>
          <p:cNvSpPr txBox="1"/>
          <p:nvPr/>
        </p:nvSpPr>
        <p:spPr>
          <a:xfrm>
            <a:off x="9753600" y="6069647"/>
            <a:ext cx="2438400" cy="646331"/>
          </a:xfrm>
          <a:prstGeom prst="rect">
            <a:avLst/>
          </a:prstGeom>
          <a:noFill/>
        </p:spPr>
        <p:txBody>
          <a:bodyPr wrap="square" rtlCol="0">
            <a:spAutoFit/>
          </a:bodyPr>
          <a:lstStyle/>
          <a:p>
            <a:r>
              <a:rPr lang="en-US" sz="1200" b="1" dirty="0">
                <a:solidFill>
                  <a:srgbClr val="0070C0"/>
                </a:solidFill>
              </a:rPr>
              <a:t>IGFAE: Workshop on technologies and applied research at the future Galician proton-therapy facility</a:t>
            </a:r>
          </a:p>
        </p:txBody>
      </p:sp>
      <p:pic>
        <p:nvPicPr>
          <p:cNvPr id="5" name="Imagen 4"/>
          <p:cNvPicPr>
            <a:picLocks noChangeAspect="1"/>
          </p:cNvPicPr>
          <p:nvPr/>
        </p:nvPicPr>
        <p:blipFill>
          <a:blip r:embed="rId5"/>
          <a:stretch>
            <a:fillRect/>
          </a:stretch>
        </p:blipFill>
        <p:spPr>
          <a:xfrm>
            <a:off x="8285909" y="1079346"/>
            <a:ext cx="2734682" cy="1713432"/>
          </a:xfrm>
          <a:prstGeom prst="rect">
            <a:avLst/>
          </a:prstGeom>
        </p:spPr>
      </p:pic>
      <p:sp>
        <p:nvSpPr>
          <p:cNvPr id="9" name="Rectángulo 8"/>
          <p:cNvSpPr/>
          <p:nvPr/>
        </p:nvSpPr>
        <p:spPr>
          <a:xfrm>
            <a:off x="8852552" y="2813089"/>
            <a:ext cx="1802096" cy="246221"/>
          </a:xfrm>
          <a:prstGeom prst="rect">
            <a:avLst/>
          </a:prstGeom>
        </p:spPr>
        <p:txBody>
          <a:bodyPr wrap="none">
            <a:spAutoFit/>
          </a:bodyPr>
          <a:lstStyle/>
          <a:p>
            <a:r>
              <a:rPr lang="en-US" sz="1000" dirty="0" smtClean="0"/>
              <a:t>https://the10ps-challenge.org/</a:t>
            </a:r>
            <a:endParaRPr lang="en-US" sz="1000" dirty="0"/>
          </a:p>
        </p:txBody>
      </p:sp>
      <p:pic>
        <p:nvPicPr>
          <p:cNvPr id="11" name="Imagen 10"/>
          <p:cNvPicPr>
            <a:picLocks noChangeAspect="1"/>
          </p:cNvPicPr>
          <p:nvPr/>
        </p:nvPicPr>
        <p:blipFill>
          <a:blip r:embed="rId6"/>
          <a:stretch>
            <a:fillRect/>
          </a:stretch>
        </p:blipFill>
        <p:spPr>
          <a:xfrm>
            <a:off x="7939638" y="3453891"/>
            <a:ext cx="3627923" cy="1889542"/>
          </a:xfrm>
          <a:prstGeom prst="rect">
            <a:avLst/>
          </a:prstGeom>
        </p:spPr>
      </p:pic>
      <p:sp>
        <p:nvSpPr>
          <p:cNvPr id="12" name="Rectángulo 11"/>
          <p:cNvSpPr/>
          <p:nvPr/>
        </p:nvSpPr>
        <p:spPr>
          <a:xfrm>
            <a:off x="8341600" y="5343433"/>
            <a:ext cx="3120800" cy="400110"/>
          </a:xfrm>
          <a:prstGeom prst="rect">
            <a:avLst/>
          </a:prstGeom>
        </p:spPr>
        <p:txBody>
          <a:bodyPr wrap="square">
            <a:spAutoFit/>
          </a:bodyPr>
          <a:lstStyle/>
          <a:p>
            <a:r>
              <a:rPr lang="en-US" sz="1000" dirty="0" smtClean="0"/>
              <a:t>J. van </a:t>
            </a:r>
            <a:r>
              <a:rPr lang="en-US" sz="1000" dirty="0" err="1" smtClean="0"/>
              <a:t>Sluis</a:t>
            </a:r>
            <a:r>
              <a:rPr lang="en-US" sz="1000" dirty="0" smtClean="0"/>
              <a:t> et al. "Performance characteristics of the digital Biograph Vision PET/CT system." JNM 60.7, 2019</a:t>
            </a:r>
            <a:endParaRPr lang="en-US" sz="1400" dirty="0"/>
          </a:p>
        </p:txBody>
      </p:sp>
      <p:sp>
        <p:nvSpPr>
          <p:cNvPr id="13" name="CuadroTexto 12"/>
          <p:cNvSpPr txBox="1"/>
          <p:nvPr/>
        </p:nvSpPr>
        <p:spPr>
          <a:xfrm>
            <a:off x="276224" y="1144724"/>
            <a:ext cx="7426212" cy="400110"/>
          </a:xfrm>
          <a:prstGeom prst="rect">
            <a:avLst/>
          </a:prstGeom>
          <a:noFill/>
        </p:spPr>
        <p:txBody>
          <a:bodyPr wrap="square" rtlCol="0">
            <a:spAutoFit/>
          </a:bodyPr>
          <a:lstStyle/>
          <a:p>
            <a:r>
              <a:rPr lang="en-US" sz="2000" b="1" dirty="0" smtClean="0">
                <a:solidFill>
                  <a:srgbClr val="FF0000"/>
                </a:solidFill>
              </a:rPr>
              <a:t>In beam PET Challenges</a:t>
            </a:r>
            <a:endParaRPr lang="en-US" sz="2000" dirty="0"/>
          </a:p>
        </p:txBody>
      </p:sp>
    </p:spTree>
    <p:extLst>
      <p:ext uri="{BB962C8B-B14F-4D97-AF65-F5344CB8AC3E}">
        <p14:creationId xmlns:p14="http://schemas.microsoft.com/office/powerpoint/2010/main" val="794713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7729</TotalTime>
  <Words>1657</Words>
  <Application>Microsoft Office PowerPoint</Application>
  <PresentationFormat>Panorámica</PresentationFormat>
  <Paragraphs>251</Paragraphs>
  <Slides>17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17</vt:i4>
      </vt:variant>
    </vt:vector>
  </HeadingPairs>
  <TitlesOfParts>
    <vt:vector size="26" baseType="lpstr">
      <vt:lpstr>-apple-system</vt:lpstr>
      <vt:lpstr>Arial</vt:lpstr>
      <vt:lpstr>Calibri</vt:lpstr>
      <vt:lpstr>Calibri Light</vt:lpstr>
      <vt:lpstr>Courier New</vt:lpstr>
      <vt:lpstr>Open Sans</vt:lpstr>
      <vt:lpstr>Source-Serif-Regular</vt:lpstr>
      <vt:lpstr>Wingdings</vt:lpstr>
      <vt:lpstr>Tema de Office</vt:lpstr>
      <vt:lpstr>Role and challenges of PET imaging in proton therapy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Role and challenges of PET imaging in proton therapy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and challenges of PET imaging in proton therapy</dc:title>
  <dc:creator>Usuario de Windows</dc:creator>
  <cp:lastModifiedBy>Usuario de Windows</cp:lastModifiedBy>
  <cp:revision>68</cp:revision>
  <dcterms:created xsi:type="dcterms:W3CDTF">2023-05-02T09:32:51Z</dcterms:created>
  <dcterms:modified xsi:type="dcterms:W3CDTF">2023-05-07T19:55:44Z</dcterms:modified>
</cp:coreProperties>
</file>