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63" r:id="rId3"/>
    <p:sldId id="271" r:id="rId4"/>
    <p:sldId id="298" r:id="rId5"/>
    <p:sldId id="299" r:id="rId6"/>
    <p:sldId id="265" r:id="rId7"/>
    <p:sldId id="266" r:id="rId8"/>
    <p:sldId id="284" r:id="rId9"/>
    <p:sldId id="285" r:id="rId10"/>
    <p:sldId id="287" r:id="rId11"/>
    <p:sldId id="300" r:id="rId12"/>
    <p:sldId id="297" r:id="rId13"/>
    <p:sldId id="296" r:id="rId14"/>
    <p:sldId id="302" r:id="rId15"/>
    <p:sldId id="269" r:id="rId16"/>
    <p:sldId id="270" r:id="rId17"/>
    <p:sldId id="276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89AF9-B5D1-4FDF-975E-34630DE8D148}" type="datetimeFigureOut">
              <a:rPr lang="es-ES" smtClean="0"/>
              <a:t>08/05/2023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15367-8F19-4924-8709-E119C193A3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0873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D15367-8F19-4924-8709-E119C193A39E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4878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D15367-8F19-4924-8709-E119C193A39E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5498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D15367-8F19-4924-8709-E119C193A39E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1208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A966E3-FB1E-16D2-FA1A-360965D0C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24F1135-0346-FE14-D8D2-63EAAD3B93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4C4154D-04C6-823B-EE26-4BCEDB819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1C3D3-CDE3-41A6-A875-F86D6E458B00}" type="datetime1">
              <a:rPr lang="es-ES" smtClean="0"/>
              <a:t>08/05/2023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AF168C-A3F6-CF35-B607-BB1873DBC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79DBC4-AE28-DE92-88EC-945560C55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9229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D87079-766D-54B9-D06F-2407ECB7B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ABDAFE8-9AD0-E928-0EDE-AD9D86C7B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30E5D0-91C0-E72A-2E7D-D77D0218B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7DBC-D5D9-478E-89B4-E96D7C7A8C19}" type="datetime1">
              <a:rPr lang="es-ES" smtClean="0"/>
              <a:t>08/05/2023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3B3D68-0AF3-A0A1-45FA-D4C7BFC3F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B06D64-04A5-D1D1-C251-13EC44DB7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6342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A001B2-07C3-FD31-E819-C88D7FA8EB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65A5481-4484-C850-791F-B923CB582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8C7CA8-A424-0B1D-07AD-1452EE3C5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ADCA1-4DBA-499A-A268-0D5C2A63E6B1}" type="datetime1">
              <a:rPr lang="es-ES" smtClean="0"/>
              <a:t>08/05/2023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83E05E5-DD27-B91F-5664-4F02FD19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D7A266-8097-7955-28BB-01DF912A0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692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BB76C3-9565-B7C8-09EA-D84429FC4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E2E27D-16AD-B13E-9479-CE11160DF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BCC952-D774-CF53-B91C-D67E28BA0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C78CD-17B8-4CD3-87C8-B5F54FD13C8B}" type="datetime1">
              <a:rPr lang="es-ES" smtClean="0"/>
              <a:t>08/05/2023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690496-3FBE-FB1A-BAD2-6A0FBB66C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ECD9BB-EEBF-F02F-ECFA-74EFCA2D7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0197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87F3B3-8E3D-2045-73D5-4E7DBDBC9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017180-4257-A1CF-21AC-A398F9324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6954A7-69FA-DDDE-4FF2-10782220B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27D8-1DF1-4138-B87F-7F81B7975A1A}" type="datetime1">
              <a:rPr lang="es-ES" smtClean="0"/>
              <a:t>08/05/2023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E8D0BC-C88F-D4DE-EBDC-5C5AE7803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D0880C-E3C9-7DA2-6A90-E3F10C2F6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918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27D82A-7685-5C04-2AD6-164B259BF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733DB1-F89D-06CA-B867-3DA61759C4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CB10C50-7B34-43FF-6B04-326A21F00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6E2DCF-3BB3-C497-941B-AE42EFE21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2841-DDDA-4AEB-B757-0C5C6489154A}" type="datetime1">
              <a:rPr lang="es-ES" smtClean="0"/>
              <a:t>08/05/2023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1EA3457-37B0-F942-C0CB-9127F7AB5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5865EFB-90ED-0456-A2DE-855404ECE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2546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4D2962-B035-BBDD-A8E8-7A44C146F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FAABC45-CAE0-4B2B-4E69-82AFDDC4D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A0575E7-E89C-8B78-3AC2-A9783BB4CF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FAD33D2-D616-F81A-0653-4A6270AC12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D5A2EF5-43FD-4532-D4A2-8384A6E2F4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7A025B9-66FD-C1B9-BD9C-EC694E641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DE79-7A6A-4F38-9C3A-53C6F4ECDEAA}" type="datetime1">
              <a:rPr lang="es-ES" smtClean="0"/>
              <a:t>08/05/2023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B78F83E-D273-CFFD-3B74-F35504598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3D9708D-9564-83D7-607E-9B69AC254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226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2DA90A-B8C7-1507-175C-B42756EFC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6CA5756-9137-863F-BFA2-C36B248B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459-969B-4222-A238-FD97B8D2BBF8}" type="datetime1">
              <a:rPr lang="es-ES" smtClean="0"/>
              <a:t>08/05/2023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B25782B-D771-3AF4-F8E2-275E73553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0574216-CB07-77BA-10C5-04EF14E9F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7709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181CB58-6E34-2B32-334D-A2057DB89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69A1-8BE7-417D-A699-FDEEBEB7F6ED}" type="datetime1">
              <a:rPr lang="es-ES" smtClean="0"/>
              <a:t>08/05/2023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531C708-A3D6-7DF2-5559-D536D6EC5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4E1DA7-5D68-CB28-4C60-6136F60DE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6594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A210E3-10FE-069E-0A72-4BDAC713E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8C363D-3B24-F45E-A834-B37032A3C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8E7FFE-81FE-B118-9378-1CC32DC2AA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6257050-992D-313C-4EC9-D7AC2416E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7CB1-E59D-4E2A-859C-EFF1F12E95D2}" type="datetime1">
              <a:rPr lang="es-ES" smtClean="0"/>
              <a:t>08/05/2023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1B77B35-472C-C047-7773-F248B08E2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FE1F734-76A2-1C30-680D-0170F46CF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0290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21C7EA-E332-E57E-2E49-6E330C5A8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641E184-5475-E42F-BACF-C9CA052490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958AA1-1082-F000-4D2C-CCB329F421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EF3BB97-074C-F7BF-487D-D4DF87477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A4A27-4E57-4FDA-BCC8-6373879395F1}" type="datetime1">
              <a:rPr lang="es-ES" smtClean="0"/>
              <a:t>08/05/2023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3E6BCA-CDAA-E207-27E5-10AF7BAAF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1574859-BC46-1DF1-5D47-2FB1E2098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395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21F7408-9C25-1D59-BD2C-1DCDB11CA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89EF01B-00F0-2C20-F7C6-F5A35A233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97A116-DAA8-4B4B-CC7E-FAF2AEC961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43152-6158-4A67-80AA-935AE099585C}" type="datetime1">
              <a:rPr lang="es-ES" smtClean="0"/>
              <a:t>08/05/2023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A5F888-1667-E4D3-4E24-86FB6C8494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364CC-7918-FB2A-358A-5D4469565C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C13F6-4472-40D2-83B6-80CBB69DAB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839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49.png"/><Relationship Id="rId3" Type="http://schemas.openxmlformats.org/officeDocument/2006/relationships/image" Target="../media/image42.jp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image" Target="../media/image41.pn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11.png"/><Relationship Id="rId5" Type="http://schemas.openxmlformats.org/officeDocument/2006/relationships/image" Target="../media/image43.emf"/><Relationship Id="rId15" Type="http://schemas.openxmlformats.org/officeDocument/2006/relationships/image" Target="../media/image50.jpeg"/><Relationship Id="rId10" Type="http://schemas.openxmlformats.org/officeDocument/2006/relationships/image" Target="../media/image10.png"/><Relationship Id="rId4" Type="http://schemas.openxmlformats.org/officeDocument/2006/relationships/oleObject" Target="../embeddings/oleObject1.bin"/><Relationship Id="rId9" Type="http://schemas.microsoft.com/office/2007/relationships/hdphoto" Target="../media/hdphoto8.wdp"/><Relationship Id="rId14" Type="http://schemas.microsoft.com/office/2007/relationships/hdphoto" Target="../media/hdphoto9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jp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70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72.png"/><Relationship Id="rId4" Type="http://schemas.openxmlformats.org/officeDocument/2006/relationships/image" Target="../media/image71.jpg"/><Relationship Id="rId9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6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microsoft.com/office/2007/relationships/hdphoto" Target="../media/hdphoto1.wdp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0.jpeg"/><Relationship Id="rId18" Type="http://schemas.openxmlformats.org/officeDocument/2006/relationships/image" Target="../media/image25.png"/><Relationship Id="rId3" Type="http://schemas.openxmlformats.org/officeDocument/2006/relationships/image" Target="../media/image18.png"/><Relationship Id="rId21" Type="http://schemas.openxmlformats.org/officeDocument/2006/relationships/image" Target="../media/image27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17" Type="http://schemas.openxmlformats.org/officeDocument/2006/relationships/image" Target="../media/image24.png"/><Relationship Id="rId2" Type="http://schemas.openxmlformats.org/officeDocument/2006/relationships/image" Target="../media/image17.png"/><Relationship Id="rId16" Type="http://schemas.openxmlformats.org/officeDocument/2006/relationships/image" Target="../media/image23.jpe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11" Type="http://schemas.openxmlformats.org/officeDocument/2006/relationships/image" Target="../media/image11.png"/><Relationship Id="rId5" Type="http://schemas.openxmlformats.org/officeDocument/2006/relationships/image" Target="../media/image19.png"/><Relationship Id="rId15" Type="http://schemas.openxmlformats.org/officeDocument/2006/relationships/image" Target="../media/image22.png"/><Relationship Id="rId23" Type="http://schemas.openxmlformats.org/officeDocument/2006/relationships/image" Target="../media/image29.tiff"/><Relationship Id="rId10" Type="http://schemas.openxmlformats.org/officeDocument/2006/relationships/image" Target="../media/image10.png"/><Relationship Id="rId19" Type="http://schemas.microsoft.com/office/2007/relationships/hdphoto" Target="../media/hdphoto4.wdp"/><Relationship Id="rId4" Type="http://schemas.microsoft.com/office/2007/relationships/hdphoto" Target="../media/hdphoto2.wdp"/><Relationship Id="rId9" Type="http://schemas.microsoft.com/office/2007/relationships/hdphoto" Target="../media/hdphoto1.wdp"/><Relationship Id="rId14" Type="http://schemas.openxmlformats.org/officeDocument/2006/relationships/image" Target="../media/image21.png"/><Relationship Id="rId22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microsoft.com/office/2007/relationships/hdphoto" Target="../media/hdphoto6.wdp"/><Relationship Id="rId3" Type="http://schemas.openxmlformats.org/officeDocument/2006/relationships/image" Target="../media/image31.png"/><Relationship Id="rId7" Type="http://schemas.openxmlformats.org/officeDocument/2006/relationships/image" Target="../media/image26.png"/><Relationship Id="rId12" Type="http://schemas.openxmlformats.org/officeDocument/2006/relationships/image" Target="../media/image33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11" Type="http://schemas.microsoft.com/office/2007/relationships/hdphoto" Target="../media/hdphoto5.wdp"/><Relationship Id="rId5" Type="http://schemas.openxmlformats.org/officeDocument/2006/relationships/image" Target="../media/image25.png"/><Relationship Id="rId10" Type="http://schemas.openxmlformats.org/officeDocument/2006/relationships/image" Target="../media/image32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tiff"/><Relationship Id="rId3" Type="http://schemas.openxmlformats.org/officeDocument/2006/relationships/image" Target="../media/image35.png"/><Relationship Id="rId7" Type="http://schemas.openxmlformats.org/officeDocument/2006/relationships/image" Target="../media/image38.tif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tiff"/><Relationship Id="rId5" Type="http://schemas.microsoft.com/office/2007/relationships/hdphoto" Target="../media/hdphoto7.wdp"/><Relationship Id="rId4" Type="http://schemas.openxmlformats.org/officeDocument/2006/relationships/image" Target="../media/image36.png"/><Relationship Id="rId9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010B54-BF70-9B06-E412-286F61DA61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4372" y="1491299"/>
            <a:ext cx="10203255" cy="2387600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Radiobiology studies in proton therapy:</a:t>
            </a:r>
            <a:br>
              <a:rPr lang="en-US" sz="3200" dirty="0"/>
            </a:br>
            <a:r>
              <a:rPr lang="en-US" sz="3200" dirty="0"/>
              <a:t>range verification with Zn nanoparticles and </a:t>
            </a:r>
            <a:br>
              <a:rPr lang="en-US" sz="3200" dirty="0"/>
            </a:br>
            <a:r>
              <a:rPr lang="en-US" sz="3200" dirty="0"/>
              <a:t>studies of cell surveillance after irradiation with different LETs </a:t>
            </a:r>
            <a:endParaRPr lang="es-ES" sz="3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080DBA5-35EC-ACA7-1F90-6C19C113DB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8082" y="4108504"/>
            <a:ext cx="7334816" cy="1122454"/>
          </a:xfrm>
        </p:spPr>
        <p:txBody>
          <a:bodyPr>
            <a:normAutofit lnSpcReduction="10000"/>
          </a:bodyPr>
          <a:lstStyle/>
          <a:p>
            <a:pPr algn="l"/>
            <a:r>
              <a:rPr lang="es-ES" sz="1200" b="1" dirty="0"/>
              <a:t>IBÁÑEZ-MORAGUES, Marta</a:t>
            </a:r>
            <a:r>
              <a:rPr lang="es-ES" sz="1200" dirty="0"/>
              <a:t>; CHAMORRO, Natalia;  FERNÁNDEZ-BARAHONA, Irene</a:t>
            </a:r>
          </a:p>
          <a:p>
            <a:pPr algn="l"/>
            <a:r>
              <a:rPr lang="es-ES" sz="1200" dirty="0"/>
              <a:t>OTEO, Marta; LAGARES, Juan Ignacio; ARCE, Pedro; LUJÁN-RODRÍGUEZ, Victor Manuel; RAMOS-MARTÍN, Fernando; </a:t>
            </a:r>
          </a:p>
          <a:p>
            <a:pPr algn="l"/>
            <a:r>
              <a:rPr lang="es-ES" sz="1200" dirty="0"/>
              <a:t>ESPAÑA, Samuel; FRAILE, Luis Mario; </a:t>
            </a:r>
          </a:p>
          <a:p>
            <a:pPr algn="l"/>
            <a:r>
              <a:rPr lang="es-ES" sz="1200" dirty="0"/>
              <a:t>AZCONA, Diego; MORCILLO, Miguel Ángel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52"/>
          <a:stretch/>
        </p:blipFill>
        <p:spPr>
          <a:xfrm>
            <a:off x="0" y="4763"/>
            <a:ext cx="6085490" cy="861867"/>
          </a:xfrm>
          <a:prstGeom prst="rect">
            <a:avLst/>
          </a:prstGeom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704D908B-6748-4CEA-B14A-24D875CB0EFA}"/>
              </a:ext>
            </a:extLst>
          </p:cNvPr>
          <p:cNvCxnSpPr/>
          <p:nvPr/>
        </p:nvCxnSpPr>
        <p:spPr>
          <a:xfrm>
            <a:off x="2418081" y="4054186"/>
            <a:ext cx="0" cy="112245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426" y="4763"/>
            <a:ext cx="5320420" cy="86410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89F91A9-A809-A2E8-4043-806A4409172F}"/>
              </a:ext>
            </a:extLst>
          </p:cNvPr>
          <p:cNvSpPr txBox="1"/>
          <p:nvPr/>
        </p:nvSpPr>
        <p:spPr>
          <a:xfrm>
            <a:off x="2218043" y="5591302"/>
            <a:ext cx="773489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Medical Applications of Ionizing Radiation Unit (CIEMAT)</a:t>
            </a:r>
          </a:p>
          <a:p>
            <a:pPr algn="ctr"/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IGFAE workshop on technologies and applied research at the future Galician proton-therapy facility</a:t>
            </a:r>
            <a:endParaRPr lang="es-E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194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0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198064" y="1686699"/>
            <a:ext cx="2636717" cy="1449809"/>
          </a:xfrm>
          <a:prstGeom prst="rect">
            <a:avLst/>
          </a:prstGeom>
          <a:ln/>
        </p:spPr>
      </p:pic>
      <p:sp>
        <p:nvSpPr>
          <p:cNvPr id="7" name="11 Rectángulo"/>
          <p:cNvSpPr/>
          <p:nvPr/>
        </p:nvSpPr>
        <p:spPr>
          <a:xfrm>
            <a:off x="838200" y="5806018"/>
            <a:ext cx="358001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 err="1">
                <a:ea typeface="Tahoma" pitchFamily="34" charset="0"/>
                <a:cs typeface="Tahoma" pitchFamily="34" charset="0"/>
              </a:rPr>
              <a:t>IONP@Zn-cit</a:t>
            </a:r>
            <a:r>
              <a:rPr lang="en-US" sz="1050" dirty="0">
                <a:ea typeface="Tahoma" pitchFamily="34" charset="0"/>
                <a:cs typeface="Tahoma" pitchFamily="34" charset="0"/>
              </a:rPr>
              <a:t> water solutions (red) were irradiated with 10-MeV proton beam and prompt gamma were measured. Zn foil sample (blue)/powder (pink) and water (green) were used as positive and negative controls, respectively. </a:t>
            </a:r>
            <a:endParaRPr lang="en-US" sz="1100" dirty="0">
              <a:ea typeface="Tahoma" pitchFamily="34" charset="0"/>
              <a:cs typeface="Tahoma" pitchFamily="34" charset="0"/>
            </a:endParaRPr>
          </a:p>
          <a:p>
            <a:pPr algn="r"/>
            <a:r>
              <a:rPr lang="en-US" sz="1600" dirty="0">
                <a:ea typeface="Tahoma" pitchFamily="34" charset="0"/>
                <a:cs typeface="Tahoma" pitchFamily="34" charset="0"/>
              </a:rPr>
              <a:t>10 mg/mL in this set-up</a:t>
            </a:r>
            <a:endParaRPr lang="es-ES" sz="1600" dirty="0"/>
          </a:p>
        </p:txBody>
      </p:sp>
      <p:pic>
        <p:nvPicPr>
          <p:cNvPr id="10" name="Imagen 16">
            <a:extLst>
              <a:ext uri="{FF2B5EF4-FFF2-40B4-BE49-F238E27FC236}">
                <a16:creationId xmlns:a16="http://schemas.microsoft.com/office/drawing/2014/main" id="{3C862A2D-146C-1086-85A0-C72B6C92B7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" t="4834" r="7092" b="5012"/>
          <a:stretch/>
        </p:blipFill>
        <p:spPr>
          <a:xfrm>
            <a:off x="509254" y="3649802"/>
            <a:ext cx="3908958" cy="2107819"/>
          </a:xfrm>
          <a:prstGeom prst="rect">
            <a:avLst/>
          </a:prstGeom>
        </p:spPr>
      </p:pic>
      <p:sp>
        <p:nvSpPr>
          <p:cNvPr id="11" name="13 Rectángulo">
            <a:extLst>
              <a:ext uri="{FF2B5EF4-FFF2-40B4-BE49-F238E27FC236}">
                <a16:creationId xmlns:a16="http://schemas.microsoft.com/office/drawing/2014/main" id="{F99F0668-395E-2D6F-7E6B-784B207D8D2C}"/>
              </a:ext>
            </a:extLst>
          </p:cNvPr>
          <p:cNvSpPr/>
          <p:nvPr/>
        </p:nvSpPr>
        <p:spPr>
          <a:xfrm>
            <a:off x="874759" y="3157058"/>
            <a:ext cx="371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Set-up of CMAM irradiations with four </a:t>
            </a:r>
            <a:r>
              <a:rPr lang="en-US" sz="1200" dirty="0" err="1">
                <a:ea typeface="Tahoma" pitchFamily="34" charset="0"/>
                <a:cs typeface="Tahoma" pitchFamily="34" charset="0"/>
              </a:rPr>
              <a:t>LaBr</a:t>
            </a:r>
            <a:r>
              <a:rPr lang="en-US" sz="1200" dirty="0">
                <a:ea typeface="Tahoma" pitchFamily="34" charset="0"/>
                <a:cs typeface="Tahoma" pitchFamily="34" charset="0"/>
              </a:rPr>
              <a:t> detectors </a:t>
            </a:r>
            <a:r>
              <a:rPr lang="en-GB" sz="1200" dirty="0">
                <a:ea typeface="Tahoma" pitchFamily="34" charset="0"/>
                <a:cs typeface="Tahoma" pitchFamily="34" charset="0"/>
              </a:rPr>
              <a:t>(</a:t>
            </a:r>
            <a:r>
              <a:rPr lang="en-GB" sz="1200" dirty="0"/>
              <a:t>in blue) for prompt gamma measurements.</a:t>
            </a:r>
            <a:endParaRPr lang="es-ES" sz="1200"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B6278A8D-8EBB-0F3B-66F6-3574A13C25EE}"/>
              </a:ext>
            </a:extLst>
          </p:cNvPr>
          <p:cNvSpPr txBox="1">
            <a:spLocks/>
          </p:cNvSpPr>
          <p:nvPr/>
        </p:nvSpPr>
        <p:spPr>
          <a:xfrm>
            <a:off x="838200" y="37544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400" b="1" dirty="0">
                <a:solidFill>
                  <a:prstClr val="black"/>
                </a:solidFill>
                <a:latin typeface="Franklin Gothic Book" panose="020B0503020102020204" pitchFamily="34" charset="0"/>
              </a:rPr>
              <a:t>Zinc-doped iron oxide nanoparticles as a proton-activable agent for dose range verification in PT</a:t>
            </a:r>
            <a:br>
              <a:rPr lang="en-US" sz="2400" b="1" dirty="0">
                <a:solidFill>
                  <a:prstClr val="black"/>
                </a:solidFill>
                <a:latin typeface="Franklin Gothic Book" panose="020B0503020102020204" pitchFamily="34" charset="0"/>
              </a:rPr>
            </a:br>
            <a:r>
              <a:rPr lang="en-US" sz="2000" b="1" dirty="0">
                <a:solidFill>
                  <a:srgbClr val="464653"/>
                </a:solidFill>
                <a:latin typeface="Bookman Old Style"/>
              </a:rPr>
              <a:t>c. </a:t>
            </a:r>
            <a:r>
              <a:rPr lang="en-US" sz="2000" i="1" dirty="0">
                <a:latin typeface="Palatino Linotype" panose="02040502050505030304" pitchFamily="18" charset="0"/>
                <a:cs typeface="Arial" panose="020B0604020202020204" pitchFamily="34" charset="0"/>
              </a:rPr>
              <a:t>Proton irradiation of </a:t>
            </a:r>
            <a:r>
              <a:rPr lang="en-US" sz="2000" i="1" dirty="0" err="1">
                <a:latin typeface="Palatino Linotype" panose="02040502050505030304" pitchFamily="18" charset="0"/>
                <a:cs typeface="Arial" panose="020B0604020202020204" pitchFamily="34" charset="0"/>
              </a:rPr>
              <a:t>IONP@Zn-cit</a:t>
            </a:r>
            <a:r>
              <a:rPr lang="en-US" sz="2000" i="1" dirty="0">
                <a:latin typeface="Palatino Linotype" panose="02040502050505030304" pitchFamily="18" charset="0"/>
                <a:cs typeface="Arial" panose="020B0604020202020204" pitchFamily="34" charset="0"/>
              </a:rPr>
              <a:t>             </a:t>
            </a:r>
            <a:r>
              <a:rPr lang="en-US" sz="2000" b="1" dirty="0">
                <a:solidFill>
                  <a:srgbClr val="464653"/>
                </a:solidFill>
                <a:latin typeface="Bookman Old Style"/>
              </a:rPr>
              <a:t>d. </a:t>
            </a:r>
            <a:r>
              <a:rPr lang="en-US" sz="2000" i="1" dirty="0">
                <a:latin typeface="Palatino Linotype" panose="02040502050505030304" pitchFamily="18" charset="0"/>
                <a:cs typeface="Arial" panose="020B0604020202020204" pitchFamily="34" charset="0"/>
              </a:rPr>
              <a:t>Biodistribution</a:t>
            </a:r>
            <a:r>
              <a:rPr lang="en-US" sz="20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pharmacokinetic studies of </a:t>
            </a:r>
            <a:r>
              <a:rPr lang="en-US" sz="2000" i="1" baseline="30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67</a:t>
            </a:r>
            <a:r>
              <a:rPr lang="en-US" sz="20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Ga-IONP@Zn-cit</a:t>
            </a:r>
            <a:endParaRPr lang="en-US" sz="2000" b="1" dirty="0">
              <a:solidFill>
                <a:srgbClr val="464653"/>
              </a:solidFill>
              <a:latin typeface="Bookman Old Style"/>
            </a:endParaRP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rgbClr val="464653"/>
                </a:solidFill>
                <a:latin typeface="Bookman Old Style"/>
                <a:ea typeface="Tahoma" pitchFamily="34" charset="0"/>
                <a:cs typeface="Tahoma" pitchFamily="34" charset="0"/>
              </a:rPr>
              <a:t>Center for Microanalysis of Materials 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rgbClr val="464653"/>
                </a:solidFill>
                <a:latin typeface="Bookman Old Style"/>
                <a:ea typeface="Tahoma" pitchFamily="34" charset="0"/>
                <a:cs typeface="Tahoma" pitchFamily="34" charset="0"/>
              </a:rPr>
              <a:t>(CMAM, Madrid) </a:t>
            </a:r>
            <a:endParaRPr lang="en-US" sz="1500" i="1" dirty="0"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s-E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44">
            <a:extLst>
              <a:ext uri="{FF2B5EF4-FFF2-40B4-BE49-F238E27FC236}">
                <a16:creationId xmlns:a16="http://schemas.microsoft.com/office/drawing/2014/main" id="{5B183461-0767-E326-B3DF-27CA26B924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69205"/>
              </p:ext>
            </p:extLst>
          </p:nvPr>
        </p:nvGraphicFramePr>
        <p:xfrm>
          <a:off x="4971378" y="3272389"/>
          <a:ext cx="4988213" cy="341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4" imgW="7969083" imgH="6193209" progId="Prism6.Document">
                  <p:embed/>
                </p:oleObj>
              </mc:Choice>
              <mc:Fallback>
                <p:oleObj name="Prism 6" r:id="rId4" imgW="7969083" imgH="6193209" progId="Prism6.Document">
                  <p:embed/>
                  <p:pic>
                    <p:nvPicPr>
                      <p:cNvPr id="72" name="Object 44">
                        <a:extLst>
                          <a:ext uri="{FF2B5EF4-FFF2-40B4-BE49-F238E27FC236}">
                            <a16:creationId xmlns:a16="http://schemas.microsoft.com/office/drawing/2014/main" id="{51F0BCE5-2A54-8AE2-70BC-3DED9FFF8C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1378" y="3272389"/>
                        <a:ext cx="4988213" cy="34116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C28CD5D3-74B9-C2D6-DFFF-2F5CA7A3591A}"/>
              </a:ext>
            </a:extLst>
          </p:cNvPr>
          <p:cNvSpPr/>
          <p:nvPr/>
        </p:nvSpPr>
        <p:spPr>
          <a:xfrm>
            <a:off x="10060710" y="4703711"/>
            <a:ext cx="2022023" cy="13255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1400" b="1" dirty="0" err="1"/>
              <a:t>Possible</a:t>
            </a:r>
            <a:r>
              <a:rPr lang="es-ES" sz="1400" b="1" dirty="0"/>
              <a:t> </a:t>
            </a:r>
            <a:r>
              <a:rPr lang="es-ES" sz="1400" b="1" dirty="0" err="1"/>
              <a:t>improvements</a:t>
            </a:r>
            <a:r>
              <a:rPr lang="es-ES" sz="1400" b="1" dirty="0"/>
              <a:t>:</a:t>
            </a:r>
          </a:p>
          <a:p>
            <a:pPr marL="285750" indent="-285750">
              <a:buFontTx/>
              <a:buChar char="-"/>
            </a:pPr>
            <a:r>
              <a:rPr lang="es-ES" sz="1400" dirty="0"/>
              <a:t>Active targeting</a:t>
            </a:r>
          </a:p>
          <a:p>
            <a:pPr marL="285750" indent="-285750">
              <a:buFontTx/>
              <a:buChar char="-"/>
            </a:pPr>
            <a:r>
              <a:rPr lang="es-ES" sz="1400" dirty="0"/>
              <a:t>More </a:t>
            </a:r>
            <a:r>
              <a:rPr lang="es-ES" sz="1400" dirty="0" err="1"/>
              <a:t>detectors</a:t>
            </a:r>
            <a:endParaRPr lang="es-ES" sz="1400" dirty="0"/>
          </a:p>
          <a:p>
            <a:pPr marL="285750" indent="-285750">
              <a:buFontTx/>
              <a:buChar char="-"/>
            </a:pPr>
            <a:r>
              <a:rPr lang="es-ES" sz="1400" dirty="0" err="1"/>
              <a:t>Add</a:t>
            </a:r>
            <a:r>
              <a:rPr lang="es-ES" sz="1400" dirty="0"/>
              <a:t> Oxygen-10 </a:t>
            </a:r>
          </a:p>
        </p:txBody>
      </p:sp>
      <p:pic>
        <p:nvPicPr>
          <p:cNvPr id="8" name="Imagen 6">
            <a:extLst>
              <a:ext uri="{FF2B5EF4-FFF2-40B4-BE49-F238E27FC236}">
                <a16:creationId xmlns:a16="http://schemas.microsoft.com/office/drawing/2014/main" id="{88FF77B0-AAEE-4EB3-B4B3-617DC316E6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92" t="55186" r="73052" b="15904"/>
          <a:stretch/>
        </p:blipFill>
        <p:spPr>
          <a:xfrm>
            <a:off x="5845451" y="1320932"/>
            <a:ext cx="1008112" cy="1236720"/>
          </a:xfrm>
          <a:prstGeom prst="rect">
            <a:avLst/>
          </a:prstGeom>
        </p:spPr>
      </p:pic>
      <p:sp>
        <p:nvSpPr>
          <p:cNvPr id="9" name="CuadroTexto 7">
            <a:extLst>
              <a:ext uri="{FF2B5EF4-FFF2-40B4-BE49-F238E27FC236}">
                <a16:creationId xmlns:a16="http://schemas.microsoft.com/office/drawing/2014/main" id="{F87E7FF5-617E-33DC-E1F4-B7A95D01F996}"/>
              </a:ext>
            </a:extLst>
          </p:cNvPr>
          <p:cNvSpPr txBox="1"/>
          <p:nvPr/>
        </p:nvSpPr>
        <p:spPr>
          <a:xfrm>
            <a:off x="4922415" y="2607243"/>
            <a:ext cx="12989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>
                <a:solidFill>
                  <a:schemeClr val="tx2"/>
                </a:solidFill>
              </a:rPr>
              <a:t>U251 </a:t>
            </a:r>
            <a:r>
              <a:rPr lang="es-ES" sz="1100" dirty="0" err="1">
                <a:solidFill>
                  <a:schemeClr val="tx2"/>
                </a:solidFill>
              </a:rPr>
              <a:t>cell</a:t>
            </a:r>
            <a:r>
              <a:rPr lang="es-ES" sz="1100" dirty="0">
                <a:solidFill>
                  <a:schemeClr val="tx2"/>
                </a:solidFill>
              </a:rPr>
              <a:t> line</a:t>
            </a:r>
          </a:p>
        </p:txBody>
      </p:sp>
      <p:sp>
        <p:nvSpPr>
          <p:cNvPr id="12" name="CuadroTexto 8">
            <a:extLst>
              <a:ext uri="{FF2B5EF4-FFF2-40B4-BE49-F238E27FC236}">
                <a16:creationId xmlns:a16="http://schemas.microsoft.com/office/drawing/2014/main" id="{B3CDFD6F-69E0-1C0F-AF62-BD398BE05832}"/>
              </a:ext>
            </a:extLst>
          </p:cNvPr>
          <p:cNvSpPr txBox="1"/>
          <p:nvPr/>
        </p:nvSpPr>
        <p:spPr>
          <a:xfrm>
            <a:off x="4985278" y="1718077"/>
            <a:ext cx="9763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tx2"/>
                </a:solidFill>
              </a:rPr>
              <a:t>SC </a:t>
            </a:r>
            <a:r>
              <a:rPr lang="es-ES" sz="1100" dirty="0" err="1">
                <a:solidFill>
                  <a:schemeClr val="tx2"/>
                </a:solidFill>
              </a:rPr>
              <a:t>injection</a:t>
            </a:r>
            <a:endParaRPr lang="es-ES" sz="1100" dirty="0">
              <a:solidFill>
                <a:schemeClr val="tx2"/>
              </a:solidFill>
            </a:endParaRPr>
          </a:p>
        </p:txBody>
      </p:sp>
      <p:grpSp>
        <p:nvGrpSpPr>
          <p:cNvPr id="15" name="Grupo 51">
            <a:extLst>
              <a:ext uri="{FF2B5EF4-FFF2-40B4-BE49-F238E27FC236}">
                <a16:creationId xmlns:a16="http://schemas.microsoft.com/office/drawing/2014/main" id="{4ADF3FA5-23D5-AEE7-3066-BF5D73069C08}"/>
              </a:ext>
            </a:extLst>
          </p:cNvPr>
          <p:cNvGrpSpPr/>
          <p:nvPr/>
        </p:nvGrpSpPr>
        <p:grpSpPr>
          <a:xfrm>
            <a:off x="7439229" y="1443474"/>
            <a:ext cx="649933" cy="627664"/>
            <a:chOff x="3632755" y="3217312"/>
            <a:chExt cx="2114490" cy="2067373"/>
          </a:xfrm>
        </p:grpSpPr>
        <p:grpSp>
          <p:nvGrpSpPr>
            <p:cNvPr id="17" name="Grupo 14">
              <a:extLst>
                <a:ext uri="{FF2B5EF4-FFF2-40B4-BE49-F238E27FC236}">
                  <a16:creationId xmlns:a16="http://schemas.microsoft.com/office/drawing/2014/main" id="{B9070744-6620-66E6-08B4-100625715F55}"/>
                </a:ext>
              </a:extLst>
            </p:cNvPr>
            <p:cNvGrpSpPr/>
            <p:nvPr/>
          </p:nvGrpSpPr>
          <p:grpSpPr>
            <a:xfrm>
              <a:off x="3632755" y="3217312"/>
              <a:ext cx="2114490" cy="2067373"/>
              <a:chOff x="21016908" y="13873994"/>
              <a:chExt cx="4899075" cy="4942433"/>
            </a:xfrm>
          </p:grpSpPr>
          <p:pic>
            <p:nvPicPr>
              <p:cNvPr id="22" name="Imagen 15">
                <a:extLst>
                  <a:ext uri="{FF2B5EF4-FFF2-40B4-BE49-F238E27FC236}">
                    <a16:creationId xmlns:a16="http://schemas.microsoft.com/office/drawing/2014/main" id="{B8D39617-2BA8-8A97-4CAA-FFF74A55EA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441495">
                <a:off x="21016908" y="15962098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23" name="Imagen 16">
                <a:extLst>
                  <a:ext uri="{FF2B5EF4-FFF2-40B4-BE49-F238E27FC236}">
                    <a16:creationId xmlns:a16="http://schemas.microsoft.com/office/drawing/2014/main" id="{D7AFE7C5-CFE3-E2DF-5389-3A6DBFA579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0" b="100000" l="0" r="100000">
                            <a14:foregroundMark x1="34809" y1="23347" x2="34809" y2="23347"/>
                            <a14:foregroundMark x1="49296" y1="20868" x2="49296" y2="20868"/>
                            <a14:foregroundMark x1="46881" y1="34917" x2="46881" y2="34917"/>
                            <a14:foregroundMark x1="42052" y1="41529" x2="37223" y2="38636"/>
                            <a14:foregroundMark x1="50905" y1="20248" x2="50905" y2="23347"/>
                            <a14:foregroundMark x1="62978" y1="23347" x2="64185" y2="28099"/>
                            <a14:foregroundMark x1="71831" y1="33678" x2="78471" y2="37397"/>
                            <a14:foregroundMark x1="80080" y1="48967" x2="79477" y2="52066"/>
                            <a14:foregroundMark x1="26559" y1="34298" x2="22334" y2="34298"/>
                            <a14:foregroundMark x1="17706" y1="50207" x2="21730" y2="52686"/>
                            <a14:foregroundMark x1="34809" y1="47727" x2="37223" y2="53306"/>
                            <a14:foregroundMark x1="42656" y1="59917" x2="36620" y2="61777"/>
                            <a14:foregroundMark x1="24748" y1="67355" x2="57545" y2="39256"/>
                            <a14:foregroundMark x1="63581" y1="49587" x2="49296" y2="66736"/>
                            <a14:foregroundMark x1="74245" y1="67975" x2="62374" y2="78306"/>
                            <a14:foregroundMark x1="46278" y1="78306" x2="34809" y2="73347"/>
                            <a14:foregroundMark x1="74245" y1="59917" x2="76056" y2="67355"/>
                            <a14:foregroundMark x1="50302" y1="75207" x2="50905" y2="8202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876719" y="14801842"/>
                <a:ext cx="3198837" cy="3113912"/>
              </a:xfrm>
              <a:prstGeom prst="rect">
                <a:avLst/>
              </a:prstGeom>
            </p:spPr>
          </p:pic>
          <p:pic>
            <p:nvPicPr>
              <p:cNvPr id="24" name="Imagen 17">
                <a:extLst>
                  <a:ext uri="{FF2B5EF4-FFF2-40B4-BE49-F238E27FC236}">
                    <a16:creationId xmlns:a16="http://schemas.microsoft.com/office/drawing/2014/main" id="{2816F62B-C71B-ADFE-A70F-4241E7018C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793692">
                <a:off x="24240876" y="14772298"/>
                <a:ext cx="1451666" cy="1451666"/>
              </a:xfrm>
              <a:prstGeom prst="rect">
                <a:avLst/>
              </a:prstGeom>
            </p:spPr>
          </p:pic>
          <p:pic>
            <p:nvPicPr>
              <p:cNvPr id="25" name="Imagen 18">
                <a:extLst>
                  <a:ext uri="{FF2B5EF4-FFF2-40B4-BE49-F238E27FC236}">
                    <a16:creationId xmlns:a16="http://schemas.microsoft.com/office/drawing/2014/main" id="{B1C77EF8-8DD2-CD4C-1DEA-AFC74A9EBA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50622">
                <a:off x="24475763" y="15918041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26" name="Imagen 19">
                <a:extLst>
                  <a:ext uri="{FF2B5EF4-FFF2-40B4-BE49-F238E27FC236}">
                    <a16:creationId xmlns:a16="http://schemas.microsoft.com/office/drawing/2014/main" id="{90B8C161-EF30-8762-7D8B-AD7AC30026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2371">
                <a:off x="23870711" y="16869441"/>
                <a:ext cx="1533291" cy="1533291"/>
              </a:xfrm>
              <a:prstGeom prst="rect">
                <a:avLst/>
              </a:prstGeom>
            </p:spPr>
          </p:pic>
          <p:pic>
            <p:nvPicPr>
              <p:cNvPr id="27" name="Imagen 20">
                <a:extLst>
                  <a:ext uri="{FF2B5EF4-FFF2-40B4-BE49-F238E27FC236}">
                    <a16:creationId xmlns:a16="http://schemas.microsoft.com/office/drawing/2014/main" id="{F78EAF8C-4652-FDB3-6963-D6CCB28029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600613">
                <a:off x="22715974" y="17376207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28" name="Imagen 21">
                <a:extLst>
                  <a:ext uri="{FF2B5EF4-FFF2-40B4-BE49-F238E27FC236}">
                    <a16:creationId xmlns:a16="http://schemas.microsoft.com/office/drawing/2014/main" id="{445EBCA2-A721-4CEF-77C1-111C22F960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507577">
                <a:off x="21614441" y="16969004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29" name="Imagen 22">
                <a:extLst>
                  <a:ext uri="{FF2B5EF4-FFF2-40B4-BE49-F238E27FC236}">
                    <a16:creationId xmlns:a16="http://schemas.microsoft.com/office/drawing/2014/main" id="{36C800FE-3A7F-4960-C0EC-D8DFD3B96E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805323">
                <a:off x="21276888" y="14800467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30" name="Imagen 23">
                <a:extLst>
                  <a:ext uri="{FF2B5EF4-FFF2-40B4-BE49-F238E27FC236}">
                    <a16:creationId xmlns:a16="http://schemas.microsoft.com/office/drawing/2014/main" id="{E0B1CA42-5AB8-E393-2EBA-6A56B6CF33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67384">
                <a:off x="22146947" y="14032288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31" name="Imagen 24">
                <a:extLst>
                  <a:ext uri="{FF2B5EF4-FFF2-40B4-BE49-F238E27FC236}">
                    <a16:creationId xmlns:a16="http://schemas.microsoft.com/office/drawing/2014/main" id="{6ADBDA9A-DEF2-0932-8B4C-C709E521E3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720543">
                <a:off x="23251341" y="13873994"/>
                <a:ext cx="1687637" cy="1687637"/>
              </a:xfrm>
              <a:prstGeom prst="rect">
                <a:avLst/>
              </a:prstGeom>
            </p:spPr>
          </p:pic>
        </p:grpSp>
        <p:pic>
          <p:nvPicPr>
            <p:cNvPr id="18" name="Imagen 29">
              <a:extLst>
                <a:ext uri="{FF2B5EF4-FFF2-40B4-BE49-F238E27FC236}">
                  <a16:creationId xmlns:a16="http://schemas.microsoft.com/office/drawing/2014/main" id="{86734F4D-A736-FF48-A42F-79E1D45404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  <a14:imgEffect>
                        <a14:colorTemperature colorTemp="3571"/>
                      </a14:imgEffect>
                      <a14:imgEffect>
                        <a14:saturation sat="2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9" t="14846" r="43371" b="72882"/>
            <a:stretch/>
          </p:blipFill>
          <p:spPr>
            <a:xfrm>
              <a:off x="4580558" y="3942675"/>
              <a:ext cx="223488" cy="208898"/>
            </a:xfrm>
            <a:prstGeom prst="rect">
              <a:avLst/>
            </a:prstGeom>
          </p:spPr>
        </p:pic>
        <p:pic>
          <p:nvPicPr>
            <p:cNvPr id="19" name="Imagen 30">
              <a:extLst>
                <a:ext uri="{FF2B5EF4-FFF2-40B4-BE49-F238E27FC236}">
                  <a16:creationId xmlns:a16="http://schemas.microsoft.com/office/drawing/2014/main" id="{5412792D-E0C6-0613-5FEC-0998090667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  <a14:imgEffect>
                        <a14:colorTemperature colorTemp="3571"/>
                      </a14:imgEffect>
                      <a14:imgEffect>
                        <a14:saturation sat="2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9" t="14846" r="43371" b="72882"/>
            <a:stretch/>
          </p:blipFill>
          <p:spPr>
            <a:xfrm>
              <a:off x="4583152" y="4348026"/>
              <a:ext cx="223488" cy="208898"/>
            </a:xfrm>
            <a:prstGeom prst="rect">
              <a:avLst/>
            </a:prstGeom>
          </p:spPr>
        </p:pic>
        <p:pic>
          <p:nvPicPr>
            <p:cNvPr id="20" name="Imagen 31">
              <a:extLst>
                <a:ext uri="{FF2B5EF4-FFF2-40B4-BE49-F238E27FC236}">
                  <a16:creationId xmlns:a16="http://schemas.microsoft.com/office/drawing/2014/main" id="{CA9A702F-4B0E-E012-74C4-4791E02E1E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  <a14:imgEffect>
                        <a14:colorTemperature colorTemp="3571"/>
                      </a14:imgEffect>
                      <a14:imgEffect>
                        <a14:saturation sat="2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9" t="14846" r="43371" b="72882"/>
            <a:stretch/>
          </p:blipFill>
          <p:spPr>
            <a:xfrm>
              <a:off x="4367698" y="4142900"/>
              <a:ext cx="223488" cy="208898"/>
            </a:xfrm>
            <a:prstGeom prst="rect">
              <a:avLst/>
            </a:prstGeom>
          </p:spPr>
        </p:pic>
        <p:pic>
          <p:nvPicPr>
            <p:cNvPr id="21" name="Imagen 32">
              <a:extLst>
                <a:ext uri="{FF2B5EF4-FFF2-40B4-BE49-F238E27FC236}">
                  <a16:creationId xmlns:a16="http://schemas.microsoft.com/office/drawing/2014/main" id="{430B3151-4950-791E-824D-318E4DEF38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  <a14:imgEffect>
                        <a14:colorTemperature colorTemp="3571"/>
                      </a14:imgEffect>
                      <a14:imgEffect>
                        <a14:saturation sat="2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9" t="14846" r="43371" b="72882"/>
            <a:stretch/>
          </p:blipFill>
          <p:spPr>
            <a:xfrm>
              <a:off x="4780971" y="4144128"/>
              <a:ext cx="223488" cy="208898"/>
            </a:xfrm>
            <a:prstGeom prst="rect">
              <a:avLst/>
            </a:prstGeom>
          </p:spPr>
        </p:pic>
      </p:grpSp>
      <p:pic>
        <p:nvPicPr>
          <p:cNvPr id="32" name="Picture 2" descr="Wizard2 2-Detector Gamma Counter, 550 samples | PerkinElmer">
            <a:extLst>
              <a:ext uri="{FF2B5EF4-FFF2-40B4-BE49-F238E27FC236}">
                <a16:creationId xmlns:a16="http://schemas.microsoft.com/office/drawing/2014/main" id="{0B333065-B5B0-B07C-A05A-B896B79E8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663" y="1501418"/>
            <a:ext cx="886675" cy="91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31 Rectángulo">
            <a:extLst>
              <a:ext uri="{FF2B5EF4-FFF2-40B4-BE49-F238E27FC236}">
                <a16:creationId xmlns:a16="http://schemas.microsoft.com/office/drawing/2014/main" id="{5470B669-99EC-9002-DE74-D9E3072DB1DC}"/>
              </a:ext>
            </a:extLst>
          </p:cNvPr>
          <p:cNvSpPr/>
          <p:nvPr/>
        </p:nvSpPr>
        <p:spPr>
          <a:xfrm>
            <a:off x="7153058" y="2167139"/>
            <a:ext cx="12682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100" b="1" dirty="0"/>
              <a:t>159,7</a:t>
            </a:r>
            <a:r>
              <a:rPr lang="es-ES" sz="1100" dirty="0"/>
              <a:t> µg Zn/ratón</a:t>
            </a:r>
          </a:p>
        </p:txBody>
      </p:sp>
      <p:sp>
        <p:nvSpPr>
          <p:cNvPr id="34" name="42 Más">
            <a:extLst>
              <a:ext uri="{FF2B5EF4-FFF2-40B4-BE49-F238E27FC236}">
                <a16:creationId xmlns:a16="http://schemas.microsoft.com/office/drawing/2014/main" id="{0EA35A02-E468-B362-779A-C21089BCD6B6}"/>
              </a:ext>
            </a:extLst>
          </p:cNvPr>
          <p:cNvSpPr/>
          <p:nvPr/>
        </p:nvSpPr>
        <p:spPr>
          <a:xfrm>
            <a:off x="6961165" y="1647962"/>
            <a:ext cx="246641" cy="253760"/>
          </a:xfrm>
          <a:prstGeom prst="mathPlus">
            <a:avLst>
              <a:gd name="adj1" fmla="val 558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42 Más">
            <a:extLst>
              <a:ext uri="{FF2B5EF4-FFF2-40B4-BE49-F238E27FC236}">
                <a16:creationId xmlns:a16="http://schemas.microsoft.com/office/drawing/2014/main" id="{5E2B41F5-50AC-8A0D-E4D9-35C01C3D7847}"/>
              </a:ext>
            </a:extLst>
          </p:cNvPr>
          <p:cNvSpPr/>
          <p:nvPr/>
        </p:nvSpPr>
        <p:spPr>
          <a:xfrm>
            <a:off x="8305186" y="1616135"/>
            <a:ext cx="246641" cy="253760"/>
          </a:xfrm>
          <a:prstGeom prst="mathPlus">
            <a:avLst>
              <a:gd name="adj1" fmla="val 558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28">
            <a:extLst>
              <a:ext uri="{FF2B5EF4-FFF2-40B4-BE49-F238E27FC236}">
                <a16:creationId xmlns:a16="http://schemas.microsoft.com/office/drawing/2014/main" id="{AC770580-FD2E-0220-5A50-5DE4C6B34AD3}"/>
              </a:ext>
            </a:extLst>
          </p:cNvPr>
          <p:cNvSpPr/>
          <p:nvPr/>
        </p:nvSpPr>
        <p:spPr>
          <a:xfrm>
            <a:off x="7050127" y="2372142"/>
            <a:ext cx="1358064" cy="3164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100" baseline="30000" dirty="0">
                <a:solidFill>
                  <a:schemeClr val="tx2"/>
                </a:solidFill>
              </a:rPr>
              <a:t>67</a:t>
            </a:r>
            <a:r>
              <a:rPr lang="es-ES" sz="1100" dirty="0">
                <a:solidFill>
                  <a:schemeClr val="tx2"/>
                </a:solidFill>
              </a:rPr>
              <a:t>Ga-IONP@Zn-cit</a:t>
            </a:r>
          </a:p>
        </p:txBody>
      </p:sp>
      <p:graphicFrame>
        <p:nvGraphicFramePr>
          <p:cNvPr id="37" name="Tabla 36">
            <a:extLst>
              <a:ext uri="{FF2B5EF4-FFF2-40B4-BE49-F238E27FC236}">
                <a16:creationId xmlns:a16="http://schemas.microsoft.com/office/drawing/2014/main" id="{155807D1-E077-7C47-734C-A89020EB6E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637144"/>
              </p:ext>
            </p:extLst>
          </p:nvPr>
        </p:nvGraphicFramePr>
        <p:xfrm>
          <a:off x="9557656" y="3124502"/>
          <a:ext cx="2520328" cy="1458659"/>
        </p:xfrm>
        <a:graphic>
          <a:graphicData uri="http://schemas.openxmlformats.org/drawingml/2006/table">
            <a:tbl>
              <a:tblPr firstRow="1" firstCol="1">
                <a:tableStyleId>{85BE263C-DBD7-4A20-BB59-AAB30ACAA65A}</a:tableStyleId>
              </a:tblPr>
              <a:tblGrid>
                <a:gridCol w="6830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23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86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1945"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Tumor Radioactivity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 baseline="30000">
                          <a:effectLst/>
                        </a:rPr>
                        <a:t>67</a:t>
                      </a:r>
                      <a:r>
                        <a:rPr lang="es-ES" sz="1050" kern="1200">
                          <a:effectLst/>
                        </a:rPr>
                        <a:t>Ga- IONP@Zn-cit Concentrarion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 %ID/g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SD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µg Zn/g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µg Fe/g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0.79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0.13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1.26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 dirty="0">
                          <a:effectLst/>
                        </a:rPr>
                        <a:t>0.82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 dirty="0">
                          <a:effectLst/>
                        </a:rPr>
                        <a:t>0.95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0.08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1.51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0.98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0.92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0.17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1.46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0.95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 dirty="0">
                          <a:effectLst/>
                        </a:rPr>
                        <a:t>0.61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>
                          <a:effectLst/>
                        </a:rPr>
                        <a:t>0.02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 dirty="0">
                          <a:effectLst/>
                        </a:rPr>
                        <a:t>0.97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kern="1200" dirty="0">
                          <a:effectLst/>
                        </a:rPr>
                        <a:t>0.63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9" name="Picture 3">
            <a:extLst>
              <a:ext uri="{FF2B5EF4-FFF2-40B4-BE49-F238E27FC236}">
                <a16:creationId xmlns:a16="http://schemas.microsoft.com/office/drawing/2014/main" id="{895286B7-E055-A965-5955-F3E8B751F1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95" t="29762" r="6167" b="24227"/>
          <a:stretch/>
        </p:blipFill>
        <p:spPr bwMode="auto">
          <a:xfrm>
            <a:off x="9876082" y="1781517"/>
            <a:ext cx="2190840" cy="122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30 CuadroTexto">
            <a:extLst>
              <a:ext uri="{FF2B5EF4-FFF2-40B4-BE49-F238E27FC236}">
                <a16:creationId xmlns:a16="http://schemas.microsoft.com/office/drawing/2014/main" id="{4B02282F-D33B-D841-D996-2B48D91FF1D1}"/>
              </a:ext>
            </a:extLst>
          </p:cNvPr>
          <p:cNvSpPr txBox="1"/>
          <p:nvPr/>
        </p:nvSpPr>
        <p:spPr>
          <a:xfrm>
            <a:off x="11075327" y="1781517"/>
            <a:ext cx="10081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</a:rPr>
              <a:t>Pellico et al, 2016</a:t>
            </a:r>
          </a:p>
        </p:txBody>
      </p:sp>
      <p:sp>
        <p:nvSpPr>
          <p:cNvPr id="46" name="Marcador de número de diapositiva 45">
            <a:extLst>
              <a:ext uri="{FF2B5EF4-FFF2-40B4-BE49-F238E27FC236}">
                <a16:creationId xmlns:a16="http://schemas.microsoft.com/office/drawing/2014/main" id="{4F24C63C-1F70-4A27-F824-949A2009B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10</a:t>
            </a:fld>
            <a:endParaRPr lang="es-ES"/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96817EF8-31EC-887A-29CF-ED41C68CF60A}"/>
              </a:ext>
            </a:extLst>
          </p:cNvPr>
          <p:cNvSpPr/>
          <p:nvPr/>
        </p:nvSpPr>
        <p:spPr>
          <a:xfrm>
            <a:off x="10801276" y="3913365"/>
            <a:ext cx="548101" cy="214633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255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0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73B242-549D-9984-0D7C-6268E4B5A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>
                <a:solidFill>
                  <a:srgbClr val="464653"/>
                </a:solidFill>
                <a:latin typeface="Bookman Old Style"/>
              </a:rPr>
              <a:t>B. </a:t>
            </a:r>
            <a:r>
              <a:rPr lang="es-ES" sz="2800" b="1" dirty="0" err="1">
                <a:solidFill>
                  <a:srgbClr val="464653"/>
                </a:solidFill>
                <a:latin typeface="Bookman Old Style"/>
              </a:rPr>
              <a:t>Radiobiological</a:t>
            </a:r>
            <a:r>
              <a:rPr lang="es-ES" sz="28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800" b="1" dirty="0" err="1">
                <a:solidFill>
                  <a:srgbClr val="464653"/>
                </a:solidFill>
                <a:latin typeface="Bookman Old Style"/>
              </a:rPr>
              <a:t>optimization</a:t>
            </a:r>
            <a:r>
              <a:rPr lang="es-ES" sz="28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800" b="1" dirty="0" err="1">
                <a:solidFill>
                  <a:srgbClr val="464653"/>
                </a:solidFill>
                <a:latin typeface="Bookman Old Style"/>
              </a:rPr>
              <a:t>for</a:t>
            </a:r>
            <a:r>
              <a:rPr lang="es-ES" sz="28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800" b="1" dirty="0" err="1">
                <a:solidFill>
                  <a:srgbClr val="464653"/>
                </a:solidFill>
                <a:latin typeface="Bookman Old Style"/>
              </a:rPr>
              <a:t>protons</a:t>
            </a:r>
            <a:r>
              <a:rPr lang="es-ES" sz="2800" b="1" dirty="0">
                <a:solidFill>
                  <a:srgbClr val="464653"/>
                </a:solidFill>
                <a:latin typeface="Bookman Old Style"/>
              </a:rPr>
              <a:t> (LET/RBE)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7CC45CE-61E8-14D1-04C3-7FA9A443C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1449"/>
            <a:ext cx="10515600" cy="4351338"/>
          </a:xfrm>
        </p:spPr>
        <p:txBody>
          <a:bodyPr/>
          <a:lstStyle/>
          <a:p>
            <a:r>
              <a:rPr lang="es-ES" dirty="0" err="1"/>
              <a:t>Limitations</a:t>
            </a:r>
            <a:r>
              <a:rPr lang="es-ES" dirty="0"/>
              <a:t> -&gt; </a:t>
            </a:r>
            <a:r>
              <a:rPr lang="es-ES" dirty="0" err="1"/>
              <a:t>Research</a:t>
            </a:r>
            <a:r>
              <a:rPr lang="es-ES" dirty="0"/>
              <a:t> </a:t>
            </a:r>
            <a:r>
              <a:rPr lang="es-ES" dirty="0" err="1"/>
              <a:t>facilities</a:t>
            </a:r>
            <a:r>
              <a:rPr lang="es-ES" dirty="0"/>
              <a:t> and </a:t>
            </a:r>
            <a:r>
              <a:rPr lang="es-ES" dirty="0" err="1"/>
              <a:t>reproducibility</a:t>
            </a:r>
            <a:endParaRPr lang="es-ES" dirty="0"/>
          </a:p>
        </p:txBody>
      </p:sp>
      <p:pic>
        <p:nvPicPr>
          <p:cNvPr id="4" name="Marcador de contenido 4" descr="Un hombre en frente de una computadora&#10;&#10;Descripción generada automáticamente con confianza media">
            <a:extLst>
              <a:ext uri="{FF2B5EF4-FFF2-40B4-BE49-F238E27FC236}">
                <a16:creationId xmlns:a16="http://schemas.microsoft.com/office/drawing/2014/main" id="{59E61463-1551-9EE7-42CA-D1DE96A0D2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1" t="25598" r="37236" b="29622"/>
          <a:stretch/>
        </p:blipFill>
        <p:spPr>
          <a:xfrm>
            <a:off x="2641698" y="2503714"/>
            <a:ext cx="6908603" cy="3989161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483BF1F3-46C3-3082-7FA4-B606C765A352}"/>
              </a:ext>
            </a:extLst>
          </p:cNvPr>
          <p:cNvCxnSpPr>
            <a:cxnSpLocks/>
          </p:cNvCxnSpPr>
          <p:nvPr/>
        </p:nvCxnSpPr>
        <p:spPr>
          <a:xfrm>
            <a:off x="6096000" y="4245430"/>
            <a:ext cx="738743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42C4E14F-45A4-A44D-8988-876CCEE858B9}"/>
              </a:ext>
            </a:extLst>
          </p:cNvPr>
          <p:cNvCxnSpPr>
            <a:cxnSpLocks/>
          </p:cNvCxnSpPr>
          <p:nvPr/>
        </p:nvCxnSpPr>
        <p:spPr>
          <a:xfrm>
            <a:off x="3402667" y="4474030"/>
            <a:ext cx="738743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E212A84B-0E09-447D-C2C4-85E198DAD9CE}"/>
              </a:ext>
            </a:extLst>
          </p:cNvPr>
          <p:cNvCxnSpPr>
            <a:cxnSpLocks/>
          </p:cNvCxnSpPr>
          <p:nvPr/>
        </p:nvCxnSpPr>
        <p:spPr>
          <a:xfrm>
            <a:off x="5329439" y="4691745"/>
            <a:ext cx="159688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F88BC94-E237-CCC9-2D6B-DB2B65CB1DA3}"/>
              </a:ext>
            </a:extLst>
          </p:cNvPr>
          <p:cNvSpPr txBox="1"/>
          <p:nvPr/>
        </p:nvSpPr>
        <p:spPr>
          <a:xfrm>
            <a:off x="2641698" y="250371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PTCOG60</a:t>
            </a:r>
          </a:p>
        </p:txBody>
      </p:sp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BA9CF88B-5A60-D7EA-2A4D-890C1BCD8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5773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C53AF7-F632-7E7D-88F7-3BF33C262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Radiobiological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optimization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for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protons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(LET/RBE)</a:t>
            </a:r>
            <a:br>
              <a:rPr lang="es-ES" sz="2400" i="1" dirty="0">
                <a:latin typeface="Palatino Linotype" panose="02040502050505030304" pitchFamily="18" charset="0"/>
                <a:cs typeface="Arial" panose="020B0604020202020204" pitchFamily="34" charset="0"/>
              </a:rPr>
            </a:br>
            <a:r>
              <a:rPr lang="es-ES" sz="2400" i="1" dirty="0">
                <a:latin typeface="Palatino Linotype" panose="02040502050505030304" pitchFamily="18" charset="0"/>
                <a:cs typeface="Arial" panose="020B0604020202020204" pitchFamily="34" charset="0"/>
              </a:rPr>
              <a:t>a. </a:t>
            </a:r>
            <a:r>
              <a:rPr lang="en-US" sz="2400" i="1" dirty="0">
                <a:latin typeface="Palatino Linotype" panose="02040502050505030304" pitchFamily="18" charset="0"/>
                <a:cs typeface="Arial" panose="020B0604020202020204" pitchFamily="34" charset="0"/>
              </a:rPr>
              <a:t>Development of a set-up for proton irradiation with different LETs in a clinical facility	</a:t>
            </a:r>
            <a:endParaRPr lang="es-ES" sz="2400" i="1" dirty="0">
              <a:latin typeface="Palatino Linotype" panose="02040502050505030304" pitchFamily="18" charset="0"/>
              <a:cs typeface="Arial" panose="020B0604020202020204" pitchFamily="34" charset="0"/>
            </a:endParaRPr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FD2DC243-79FF-8EF9-5782-676BA44B16A0}"/>
              </a:ext>
            </a:extLst>
          </p:cNvPr>
          <p:cNvGrpSpPr/>
          <p:nvPr/>
        </p:nvGrpSpPr>
        <p:grpSpPr>
          <a:xfrm>
            <a:off x="6739269" y="1674099"/>
            <a:ext cx="4180621" cy="2758564"/>
            <a:chOff x="5471159" y="2046512"/>
            <a:chExt cx="5882641" cy="4657668"/>
          </a:xfrm>
        </p:grpSpPr>
        <p:pic>
          <p:nvPicPr>
            <p:cNvPr id="20" name="Picture 6" descr="Bragg peak of 62-MeV proton beam acquired in a water-tank with the... |  Download Scientific Diagram">
              <a:extLst>
                <a:ext uri="{FF2B5EF4-FFF2-40B4-BE49-F238E27FC236}">
                  <a16:creationId xmlns:a16="http://schemas.microsoft.com/office/drawing/2014/main" id="{785AECFB-A6D3-44E8-12D3-97B03DBDEF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1159" y="2046512"/>
              <a:ext cx="5882641" cy="46576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6BAF6961-A340-AA1A-FA97-FBAD02E91EFC}"/>
                </a:ext>
              </a:extLst>
            </p:cNvPr>
            <p:cNvSpPr/>
            <p:nvPr/>
          </p:nvSpPr>
          <p:spPr>
            <a:xfrm>
              <a:off x="8997696" y="4913916"/>
              <a:ext cx="207264" cy="1712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400"/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08DB798F-CFA8-B616-AF6E-F63ACACD2539}"/>
                </a:ext>
              </a:extLst>
            </p:cNvPr>
            <p:cNvSpPr/>
            <p:nvPr/>
          </p:nvSpPr>
          <p:spPr>
            <a:xfrm>
              <a:off x="10162032" y="3773424"/>
              <a:ext cx="207264" cy="1712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400"/>
            </a:p>
          </p:txBody>
        </p: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F3D49AD6-2110-81A0-00FD-F59AF192035A}"/>
                </a:ext>
              </a:extLst>
            </p:cNvPr>
            <p:cNvSpPr/>
            <p:nvPr/>
          </p:nvSpPr>
          <p:spPr>
            <a:xfrm>
              <a:off x="10369296" y="2328978"/>
              <a:ext cx="207264" cy="1712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400"/>
            </a:p>
          </p:txBody>
        </p: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C424E00F-0C76-0283-CE2A-7345F1197A33}"/>
                </a:ext>
              </a:extLst>
            </p:cNvPr>
            <p:cNvSpPr/>
            <p:nvPr/>
          </p:nvSpPr>
          <p:spPr>
            <a:xfrm>
              <a:off x="10472928" y="3803696"/>
              <a:ext cx="207264" cy="1712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400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50FD19E1-8CA4-7752-F4C1-223D9421F526}"/>
                </a:ext>
              </a:extLst>
            </p:cNvPr>
            <p:cNvSpPr/>
            <p:nvPr/>
          </p:nvSpPr>
          <p:spPr>
            <a:xfrm>
              <a:off x="10508613" y="4900592"/>
              <a:ext cx="207264" cy="1712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400"/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73DB2FDE-28B5-2E1B-C691-803629385B91}"/>
                </a:ext>
              </a:extLst>
            </p:cNvPr>
            <p:cNvSpPr txBox="1"/>
            <p:nvPr/>
          </p:nvSpPr>
          <p:spPr>
            <a:xfrm>
              <a:off x="8592311" y="4558093"/>
              <a:ext cx="461607" cy="519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/>
                <a:t>P1</a:t>
              </a: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B35CB91D-6DD1-6E9B-77F0-8B8B305D4446}"/>
                </a:ext>
              </a:extLst>
            </p:cNvPr>
            <p:cNvSpPr txBox="1"/>
            <p:nvPr/>
          </p:nvSpPr>
          <p:spPr>
            <a:xfrm>
              <a:off x="9756646" y="3551312"/>
              <a:ext cx="461607" cy="519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/>
                <a:t>P2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3ABA7EF4-6C44-0233-8D75-AC9C80C024D6}"/>
                </a:ext>
              </a:extLst>
            </p:cNvPr>
            <p:cNvSpPr txBox="1"/>
            <p:nvPr/>
          </p:nvSpPr>
          <p:spPr>
            <a:xfrm>
              <a:off x="10674254" y="2229925"/>
              <a:ext cx="461607" cy="519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/>
                <a:t>P3</a:t>
              </a: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16BE6164-78EF-9FEF-E145-E7499A88D8DF}"/>
                </a:ext>
              </a:extLst>
            </p:cNvPr>
            <p:cNvSpPr txBox="1"/>
            <p:nvPr/>
          </p:nvSpPr>
          <p:spPr>
            <a:xfrm>
              <a:off x="10680193" y="3635663"/>
              <a:ext cx="461607" cy="519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/>
                <a:t>P4</a:t>
              </a: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4ACE2325-829A-71FD-CA26-FB474C812B16}"/>
                </a:ext>
              </a:extLst>
            </p:cNvPr>
            <p:cNvSpPr txBox="1"/>
            <p:nvPr/>
          </p:nvSpPr>
          <p:spPr>
            <a:xfrm>
              <a:off x="10715877" y="4672066"/>
              <a:ext cx="461607" cy="519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/>
                <a:t>P5</a:t>
              </a:r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022A1C52-39DB-19C1-8EB6-ECDB905FD8F4}"/>
                </a:ext>
              </a:extLst>
            </p:cNvPr>
            <p:cNvSpPr/>
            <p:nvPr/>
          </p:nvSpPr>
          <p:spPr>
            <a:xfrm>
              <a:off x="10576560" y="5750526"/>
              <a:ext cx="207264" cy="1712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400"/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753D47F0-A9AB-F249-CC78-2B70EEBCFE1D}"/>
                </a:ext>
              </a:extLst>
            </p:cNvPr>
            <p:cNvSpPr txBox="1"/>
            <p:nvPr/>
          </p:nvSpPr>
          <p:spPr>
            <a:xfrm>
              <a:off x="10773316" y="5551769"/>
              <a:ext cx="580484" cy="519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P6</a:t>
              </a:r>
            </a:p>
          </p:txBody>
        </p:sp>
      </p:grpSp>
      <p:graphicFrame>
        <p:nvGraphicFramePr>
          <p:cNvPr id="33" name="Marcador de contenido 5">
            <a:extLst>
              <a:ext uri="{FF2B5EF4-FFF2-40B4-BE49-F238E27FC236}">
                <a16:creationId xmlns:a16="http://schemas.microsoft.com/office/drawing/2014/main" id="{9EE430E1-8178-DC21-7933-B8B2A6C7FA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951963"/>
              </p:ext>
            </p:extLst>
          </p:nvPr>
        </p:nvGraphicFramePr>
        <p:xfrm>
          <a:off x="6739269" y="4675506"/>
          <a:ext cx="4180621" cy="1935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4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1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%PDD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/>
                        <a:t>PMMA </a:t>
                      </a:r>
                      <a:r>
                        <a:rPr lang="es-ES" sz="1600" dirty="0" err="1"/>
                        <a:t>Thickness</a:t>
                      </a:r>
                      <a:r>
                        <a:rPr lang="en-US" sz="1600" b="1" dirty="0">
                          <a:effectLst/>
                        </a:rPr>
                        <a:t> (mm)</a:t>
                      </a:r>
                      <a:endParaRPr lang="es-ES" sz="16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1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30 %</a:t>
                      </a:r>
                      <a:endParaRPr lang="es-ES" sz="16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23,46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01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70 %</a:t>
                      </a:r>
                      <a:endParaRPr lang="es-ES" sz="16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31,19 </a:t>
                      </a:r>
                      <a:endParaRPr lang="es-E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1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es-ES" sz="16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32,11</a:t>
                      </a:r>
                      <a:endParaRPr lang="es-E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1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70 %</a:t>
                      </a:r>
                      <a:endParaRPr lang="es-ES" sz="16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32,6</a:t>
                      </a:r>
                      <a:endParaRPr lang="es-E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1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30 %</a:t>
                      </a:r>
                      <a:endParaRPr lang="es-ES" sz="16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32,96</a:t>
                      </a:r>
                      <a:endParaRPr lang="es-E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01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10 %</a:t>
                      </a:r>
                      <a:endParaRPr lang="es-ES" sz="16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33,23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34" name="Imagen 33" descr="Imagen que contiene interior, hombre, cuarto, tabla&#10;&#10;Descripción generada automáticamente">
            <a:extLst>
              <a:ext uri="{FF2B5EF4-FFF2-40B4-BE49-F238E27FC236}">
                <a16:creationId xmlns:a16="http://schemas.microsoft.com/office/drawing/2014/main" id="{8277EEFF-357E-FBAF-1C00-F68B34D9A7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618" y="3822930"/>
            <a:ext cx="4474030" cy="2982686"/>
          </a:xfrm>
          <a:prstGeom prst="rect">
            <a:avLst/>
          </a:prstGeom>
        </p:spPr>
      </p:pic>
      <p:pic>
        <p:nvPicPr>
          <p:cNvPr id="35" name="Marcador de contenido 3">
            <a:extLst>
              <a:ext uri="{FF2B5EF4-FFF2-40B4-BE49-F238E27FC236}">
                <a16:creationId xmlns:a16="http://schemas.microsoft.com/office/drawing/2014/main" id="{5C6F7EFD-74B2-7FB6-5E9C-4F052EA7CD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235" y="1543470"/>
            <a:ext cx="4474030" cy="2243550"/>
          </a:xfrm>
          <a:prstGeom prst="rect">
            <a:avLst/>
          </a:prstGeom>
        </p:spPr>
      </p:pic>
      <p:sp>
        <p:nvSpPr>
          <p:cNvPr id="41" name="Marcador de número de diapositiva 40">
            <a:extLst>
              <a:ext uri="{FF2B5EF4-FFF2-40B4-BE49-F238E27FC236}">
                <a16:creationId xmlns:a16="http://schemas.microsoft.com/office/drawing/2014/main" id="{E11DD9B5-3841-CDB3-E7F0-7555C1A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12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01DDC3F-A00D-B24D-EFC4-39BFF81BDF9F}"/>
              </a:ext>
            </a:extLst>
          </p:cNvPr>
          <p:cNvSpPr txBox="1"/>
          <p:nvPr/>
        </p:nvSpPr>
        <p:spPr>
          <a:xfrm>
            <a:off x="1482254" y="6503761"/>
            <a:ext cx="261538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1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Proton</a:t>
            </a:r>
            <a:r>
              <a:rPr lang="es-ES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Irradiation</a:t>
            </a:r>
            <a:r>
              <a:rPr lang="es-ES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Hitachi</a:t>
            </a:r>
            <a:r>
              <a:rPr lang="es-E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(CUN, Madrid)</a:t>
            </a:r>
            <a:endParaRPr lang="es-E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536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Imagen que contiene interior, cuarto, tabla, espejo&#10;&#10;Descripción generada automáticamente">
            <a:extLst>
              <a:ext uri="{FF2B5EF4-FFF2-40B4-BE49-F238E27FC236}">
                <a16:creationId xmlns:a16="http://schemas.microsoft.com/office/drawing/2014/main" id="{14635211-CB14-AA53-5FF9-9457249B98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01" y="2051767"/>
            <a:ext cx="6527007" cy="4351338"/>
          </a:xfrm>
        </p:spPr>
      </p:pic>
      <p:pic>
        <p:nvPicPr>
          <p:cNvPr id="6" name="Imagen 5" descr="Imagen que contiene interior, lavabo, cocina, tabla&#10;&#10;Descripción generada automáticamente">
            <a:extLst>
              <a:ext uri="{FF2B5EF4-FFF2-40B4-BE49-F238E27FC236}">
                <a16:creationId xmlns:a16="http://schemas.microsoft.com/office/drawing/2014/main" id="{7495971A-3278-142D-7F4B-6BAC8525A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655" y="2051767"/>
            <a:ext cx="4944044" cy="3296029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78BA029F-485E-433F-48D5-F1E453AB4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Radiobiological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optimization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for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protons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(LET/RBE)</a:t>
            </a:r>
            <a:br>
              <a:rPr lang="es-ES" sz="2400" i="1" dirty="0">
                <a:latin typeface="Palatino Linotype" panose="02040502050505030304" pitchFamily="18" charset="0"/>
                <a:cs typeface="Arial" panose="020B0604020202020204" pitchFamily="34" charset="0"/>
              </a:rPr>
            </a:br>
            <a:r>
              <a:rPr lang="es-ES" sz="2400" i="1" dirty="0">
                <a:latin typeface="Palatino Linotype" panose="02040502050505030304" pitchFamily="18" charset="0"/>
                <a:cs typeface="Arial" panose="020B0604020202020204" pitchFamily="34" charset="0"/>
              </a:rPr>
              <a:t>a. </a:t>
            </a:r>
            <a:r>
              <a:rPr lang="en-US" sz="2400" i="1" dirty="0">
                <a:latin typeface="Palatino Linotype" panose="02040502050505030304" pitchFamily="18" charset="0"/>
                <a:cs typeface="Arial" panose="020B0604020202020204" pitchFamily="34" charset="0"/>
              </a:rPr>
              <a:t>Development of a set-up for proton irradiation with different LETs in a clinical facility	</a:t>
            </a:r>
            <a:endParaRPr lang="es-ES" sz="2400" i="1" dirty="0">
              <a:latin typeface="Palatino Linotype" panose="02040502050505030304" pitchFamily="18" charset="0"/>
              <a:cs typeface="Arial" panose="020B0604020202020204" pitchFamily="34" charset="0"/>
            </a:endParaRPr>
          </a:p>
        </p:txBody>
      </p:sp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53B05992-1959-27FA-2795-186A380E0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13</a:t>
            </a:fld>
            <a:endParaRPr lang="es-E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D56073B-5891-F2F3-D58C-1E6A241A1AC5}"/>
              </a:ext>
            </a:extLst>
          </p:cNvPr>
          <p:cNvSpPr txBox="1"/>
          <p:nvPr/>
        </p:nvSpPr>
        <p:spPr>
          <a:xfrm>
            <a:off x="9257318" y="5362837"/>
            <a:ext cx="261538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100" dirty="0" err="1">
                <a:latin typeface="Calibri" panose="020F0502020204030204" pitchFamily="34" charset="0"/>
                <a:ea typeface="Calibri" panose="020F0502020204030204" pitchFamily="34" charset="0"/>
              </a:rPr>
              <a:t>Proton</a:t>
            </a: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s-ES" sz="1100" dirty="0" err="1">
                <a:latin typeface="Calibri" panose="020F0502020204030204" pitchFamily="34" charset="0"/>
                <a:ea typeface="Calibri" panose="020F0502020204030204" pitchFamily="34" charset="0"/>
              </a:rPr>
              <a:t>Irradiation</a:t>
            </a: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, Hitachi</a:t>
            </a: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(CUN, Madrid)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926684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295F8D3-9C70-27EC-D53A-E94F9BE556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00" t="26815" r="49928" b="40592"/>
          <a:stretch/>
        </p:blipFill>
        <p:spPr>
          <a:xfrm>
            <a:off x="957943" y="1623854"/>
            <a:ext cx="5406191" cy="21336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570" b="31421"/>
          <a:stretch/>
        </p:blipFill>
        <p:spPr bwMode="auto">
          <a:xfrm>
            <a:off x="7234310" y="4271515"/>
            <a:ext cx="2932947" cy="23646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71D7EB5-727F-99F3-5CE9-61FA239757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78" t="14461" r="3218" b="3036"/>
          <a:stretch/>
        </p:blipFill>
        <p:spPr>
          <a:xfrm>
            <a:off x="838200" y="4502530"/>
            <a:ext cx="3493947" cy="2133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A4E919E-A59C-E083-83BB-835CF398E526}"/>
                  </a:ext>
                </a:extLst>
              </p:cNvPr>
              <p:cNvSpPr txBox="1"/>
              <p:nvPr/>
            </p:nvSpPr>
            <p:spPr>
              <a:xfrm>
                <a:off x="4745516" y="5151944"/>
                <a:ext cx="2341603" cy="6037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𝑆𝐹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𝑋𝐺𝑦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𝐸𝐶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50 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𝑐𝑜𝑛𝑡𝑟𝑜𝑙</m:t>
                          </m:r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𝐸𝐶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50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𝑋𝐺𝑦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A4E919E-A59C-E083-83BB-835CF398E5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16" y="5151944"/>
                <a:ext cx="2341603" cy="60375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3">
            <a:extLst>
              <a:ext uri="{FF2B5EF4-FFF2-40B4-BE49-F238E27FC236}">
                <a16:creationId xmlns:a16="http://schemas.microsoft.com/office/drawing/2014/main" id="{59B7087F-D514-AC2D-1072-0F062D97F6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1" t="18148" r="37896" b="57120"/>
          <a:stretch/>
        </p:blipFill>
        <p:spPr bwMode="auto">
          <a:xfrm>
            <a:off x="6663560" y="1914301"/>
            <a:ext cx="4429678" cy="207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0040264F-E2C1-787F-B044-ACED9AA95A5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Radiobiological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optimization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for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400" b="1" dirty="0" err="1">
                <a:solidFill>
                  <a:srgbClr val="464653"/>
                </a:solidFill>
                <a:latin typeface="Bookman Old Style"/>
              </a:rPr>
              <a:t>protons</a:t>
            </a:r>
            <a:r>
              <a:rPr lang="es-ES" sz="2400" b="1" dirty="0">
                <a:solidFill>
                  <a:srgbClr val="464653"/>
                </a:solidFill>
                <a:latin typeface="Bookman Old Style"/>
              </a:rPr>
              <a:t> (LET/RBE)</a:t>
            </a:r>
            <a:br>
              <a:rPr lang="es-ES" sz="2400" i="1" dirty="0">
                <a:latin typeface="Palatino Linotype" panose="02040502050505030304" pitchFamily="18" charset="0"/>
                <a:cs typeface="Arial" panose="020B0604020202020204" pitchFamily="34" charset="0"/>
              </a:rPr>
            </a:br>
            <a:r>
              <a:rPr lang="es-ES" sz="2400" i="1" dirty="0">
                <a:latin typeface="Palatino Linotype" panose="02040502050505030304" pitchFamily="18" charset="0"/>
                <a:cs typeface="Arial" panose="020B0604020202020204" pitchFamily="34" charset="0"/>
              </a:rPr>
              <a:t>b. </a:t>
            </a:r>
            <a:r>
              <a:rPr lang="en-US" sz="2400" i="1" dirty="0">
                <a:latin typeface="Palatino Linotype" panose="02040502050505030304" pitchFamily="18" charset="0"/>
                <a:cs typeface="Arial" panose="020B0604020202020204" pitchFamily="34" charset="0"/>
              </a:rPr>
              <a:t>LQM adjustment for cell surveillance measurements in 96-well cell culture plates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AB84BE8-766C-E276-C878-B94A8918A1EC}"/>
              </a:ext>
            </a:extLst>
          </p:cNvPr>
          <p:cNvSpPr/>
          <p:nvPr/>
        </p:nvSpPr>
        <p:spPr>
          <a:xfrm>
            <a:off x="957943" y="2037602"/>
            <a:ext cx="939681" cy="3407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200" dirty="0">
                <a:solidFill>
                  <a:schemeClr val="tx2"/>
                </a:solidFill>
              </a:rPr>
              <a:t>V79 </a:t>
            </a:r>
            <a:r>
              <a:rPr lang="es-ES" sz="1200" dirty="0" err="1">
                <a:solidFill>
                  <a:schemeClr val="tx2"/>
                </a:solidFill>
              </a:rPr>
              <a:t>cell</a:t>
            </a:r>
            <a:r>
              <a:rPr lang="es-ES" sz="1200" dirty="0">
                <a:solidFill>
                  <a:schemeClr val="tx2"/>
                </a:solidFill>
              </a:rPr>
              <a:t> line</a:t>
            </a:r>
          </a:p>
        </p:txBody>
      </p:sp>
      <p:sp>
        <p:nvSpPr>
          <p:cNvPr id="20" name="Marcador de número de diapositiva 19">
            <a:extLst>
              <a:ext uri="{FF2B5EF4-FFF2-40B4-BE49-F238E27FC236}">
                <a16:creationId xmlns:a16="http://schemas.microsoft.com/office/drawing/2014/main" id="{02A3AA0B-0FAD-EA2B-5882-2A7F8652A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14</a:t>
            </a:fld>
            <a:endParaRPr lang="es-E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9A81331-AA0F-5A42-7CD5-05776716290D}"/>
              </a:ext>
            </a:extLst>
          </p:cNvPr>
          <p:cNvSpPr txBox="1"/>
          <p:nvPr/>
        </p:nvSpPr>
        <p:spPr>
          <a:xfrm>
            <a:off x="4504791" y="3703141"/>
            <a:ext cx="1815800" cy="710226"/>
          </a:xfrm>
          <a:prstGeom prst="rect">
            <a:avLst/>
          </a:prstGeom>
          <a:noFill/>
        </p:spPr>
        <p:txBody>
          <a:bodyPr wrap="square" lIns="12604" tIns="6302" rIns="12604" bIns="630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6. </a:t>
            </a:r>
            <a:r>
              <a:rPr lang="es-ES" sz="105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Dilution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05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with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05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Abs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05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methanol</a:t>
            </a:r>
            <a:endParaRPr lang="es-ES" sz="105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7. </a:t>
            </a:r>
            <a:r>
              <a:rPr lang="es-ES" sz="105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Absorbance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05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measurement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(570-BKG nm)</a:t>
            </a:r>
            <a:endParaRPr lang="es-ES" sz="8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570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464653"/>
                </a:solidFill>
                <a:latin typeface="Bookman Old Style"/>
              </a:rPr>
              <a:t>Take home message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rabicPeriod"/>
            </a:pPr>
            <a:r>
              <a:rPr lang="en-GB" sz="2400" dirty="0" err="1">
                <a:solidFill>
                  <a:prstClr val="black"/>
                </a:solidFill>
                <a:latin typeface="Gill Sans MT"/>
              </a:rPr>
              <a:t>IONP@Zn-cit</a:t>
            </a:r>
            <a:r>
              <a:rPr lang="en-GB" sz="2400" dirty="0">
                <a:solidFill>
                  <a:prstClr val="black"/>
                </a:solidFill>
                <a:latin typeface="Gill Sans MT"/>
              </a:rPr>
              <a:t> produce prompt-gamma at a certain concentration and the biological characterization was performed successfully, obtaining results about what could be our next steps in this topic.</a:t>
            </a:r>
          </a:p>
          <a:p>
            <a:pPr marL="514350" lvl="0" indent="-51435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Gill Sans MT"/>
              </a:rPr>
              <a:t>The set-up for proton irradiation in a clinical facility built allows irradiations at different LETs with uncertainties measured below 9 %.</a:t>
            </a:r>
          </a:p>
          <a:p>
            <a:pPr marL="514350" lvl="0" indent="-51435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Gill Sans MT"/>
              </a:rPr>
              <a:t>The new method of cell surveillance is giving results comparable with the gold standard used in radiobiology, the clonogenic assay in which colonies are counted.</a:t>
            </a:r>
          </a:p>
          <a:p>
            <a:pPr marL="514350" lvl="0" indent="-51435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Gill Sans MT"/>
              </a:rPr>
              <a:t>Our Unit is interested in continuing with this research and further more…</a:t>
            </a:r>
          </a:p>
          <a:p>
            <a:pPr marL="971550" lvl="1" indent="-51435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rabicPeriod"/>
            </a:pPr>
            <a:r>
              <a:rPr lang="en-GB" sz="2000" dirty="0">
                <a:solidFill>
                  <a:prstClr val="black"/>
                </a:solidFill>
                <a:latin typeface="Gill Sans MT"/>
              </a:rPr>
              <a:t>Endpoints (ferroptosis, ROS, study of DNA damage…)</a:t>
            </a:r>
          </a:p>
          <a:p>
            <a:pPr marL="971550" lvl="1" indent="-51435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rabicPeriod"/>
            </a:pPr>
            <a:r>
              <a:rPr lang="en-GB" sz="2000" dirty="0">
                <a:solidFill>
                  <a:prstClr val="black"/>
                </a:solidFill>
                <a:latin typeface="Gill Sans MT"/>
              </a:rPr>
              <a:t>Radiotherapy in combination with immunotherapy</a:t>
            </a:r>
          </a:p>
          <a:p>
            <a:pPr marL="971550" lvl="1" indent="-51435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rabicPeriod"/>
            </a:pPr>
            <a:r>
              <a:rPr lang="en-GB" sz="2000" dirty="0">
                <a:solidFill>
                  <a:prstClr val="black"/>
                </a:solidFill>
                <a:latin typeface="Gill Sans MT"/>
              </a:rPr>
              <a:t>FLASH radiotherapy</a:t>
            </a:r>
          </a:p>
        </p:txBody>
      </p:sp>
      <p:pic>
        <p:nvPicPr>
          <p:cNvPr id="4" name="Picture 8" descr="Diagram&#10;&#10;Description automatically generated">
            <a:extLst>
              <a:ext uri="{FF2B5EF4-FFF2-40B4-BE49-F238E27FC236}">
                <a16:creationId xmlns:a16="http://schemas.microsoft.com/office/drawing/2014/main" id="{32E92B4D-3155-CDA3-A1C9-AD212EE58A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6629" y="215408"/>
            <a:ext cx="1778223" cy="1185482"/>
          </a:xfrm>
          <a:prstGeom prst="rect">
            <a:avLst/>
          </a:prstGeom>
        </p:spPr>
      </p:pic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C02D89AA-377B-1E1B-BA11-445ECE6DD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5654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73E084A-7EF7-4D6A-863A-FA72CC872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ES" sz="3200" dirty="0" err="1">
                <a:solidFill>
                  <a:srgbClr val="464653"/>
                </a:solidFill>
                <a:latin typeface="Bookman Old Style"/>
              </a:rPr>
              <a:t>Acknowledgments</a:t>
            </a:r>
            <a:r>
              <a:rPr lang="es-ES" sz="3200" dirty="0">
                <a:solidFill>
                  <a:srgbClr val="464653"/>
                </a:solidFill>
                <a:latin typeface="Bookman Old Style"/>
              </a:rPr>
              <a:t>...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59C9F07C-5C8C-421D-9B50-45F4C030E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8936" y="2796434"/>
            <a:ext cx="5783855" cy="738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>
                <a:latin typeface="Franklin Gothic Book" panose="020B0503020102020204" pitchFamily="34" charset="0"/>
              </a:rPr>
              <a:t>Protontherapy</a:t>
            </a:r>
            <a:r>
              <a:rPr lang="en-US" sz="2000" dirty="0">
                <a:latin typeface="Franklin Gothic Book" panose="020B0503020102020204" pitchFamily="34" charset="0"/>
              </a:rPr>
              <a:t> and nuclear techniques for oncology (PRONTO-CM) - B2017/BMD­3888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3927EE4-B241-4FC8-B434-2D257B542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63" y="2818600"/>
            <a:ext cx="4839586" cy="73897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E4BC46C-86D6-43F3-9A9A-F5F91605F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85" y="1463539"/>
            <a:ext cx="4861620" cy="686863"/>
          </a:xfrm>
          <a:prstGeom prst="rect">
            <a:avLst/>
          </a:prstGeom>
        </p:spPr>
      </p:pic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53672384-F662-44C4-80D2-79168EE8EAE3}"/>
              </a:ext>
            </a:extLst>
          </p:cNvPr>
          <p:cNvSpPr txBox="1">
            <a:spLocks/>
          </p:cNvSpPr>
          <p:nvPr/>
        </p:nvSpPr>
        <p:spPr>
          <a:xfrm>
            <a:off x="5838936" y="1402835"/>
            <a:ext cx="5783855" cy="738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latin typeface="Franklin Gothic Book" panose="020B0503020102020204" pitchFamily="34" charset="0"/>
              </a:rPr>
              <a:t>Members of the Biomedical Applications on Ionizing Radiation Unit</a:t>
            </a:r>
          </a:p>
          <a:p>
            <a:endParaRPr lang="es-ES" sz="2000" dirty="0">
              <a:latin typeface="Franklin Gothic Book" panose="020B0503020102020204" pitchFamily="34" charset="0"/>
            </a:endParaRP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867882DE-8188-4C29-9522-EBAE753599EF}"/>
              </a:ext>
            </a:extLst>
          </p:cNvPr>
          <p:cNvGrpSpPr/>
          <p:nvPr/>
        </p:nvGrpSpPr>
        <p:grpSpPr>
          <a:xfrm>
            <a:off x="8098578" y="5601804"/>
            <a:ext cx="3939217" cy="1119671"/>
            <a:chOff x="25393651" y="5738782"/>
            <a:chExt cx="4137304" cy="1246275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6E719A33-CE68-4178-8C59-347C4CABAEFD}"/>
                </a:ext>
              </a:extLst>
            </p:cNvPr>
            <p:cNvGrpSpPr/>
            <p:nvPr/>
          </p:nvGrpSpPr>
          <p:grpSpPr>
            <a:xfrm>
              <a:off x="25393651" y="5738782"/>
              <a:ext cx="4137304" cy="455506"/>
              <a:chOff x="25969715" y="5738782"/>
              <a:chExt cx="4137304" cy="455506"/>
            </a:xfrm>
          </p:grpSpPr>
          <p:pic>
            <p:nvPicPr>
              <p:cNvPr id="14" name="Picture 2" descr="Resultado de imagen de e-mail">
                <a:extLst>
                  <a:ext uri="{FF2B5EF4-FFF2-40B4-BE49-F238E27FC236}">
                    <a16:creationId xmlns:a16="http://schemas.microsoft.com/office/drawing/2014/main" id="{DE864824-B2BC-4A71-9927-7E54C7BDD14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69715" y="5738782"/>
                <a:ext cx="1341936" cy="4555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CuadroTexto 24">
                <a:extLst>
                  <a:ext uri="{FF2B5EF4-FFF2-40B4-BE49-F238E27FC236}">
                    <a16:creationId xmlns:a16="http://schemas.microsoft.com/office/drawing/2014/main" id="{D7630EAF-C38D-40DB-8764-94D2EECD44DA}"/>
                  </a:ext>
                </a:extLst>
              </p:cNvPr>
              <p:cNvSpPr txBox="1"/>
              <p:nvPr/>
            </p:nvSpPr>
            <p:spPr>
              <a:xfrm>
                <a:off x="27391353" y="5781869"/>
                <a:ext cx="2715666" cy="4110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dirty="0">
                    <a:latin typeface="Franklin Gothic Book" panose="020B05030201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s-ES" sz="1800" dirty="0">
                    <a:latin typeface="Franklin Gothic Book" panose="020B0503020102020204" pitchFamily="34" charset="0"/>
                    <a:cs typeface="Arial" panose="020B0604020202020204" pitchFamily="34" charset="0"/>
                  </a:rPr>
                  <a:t>arta.ibanez@ciemat.es</a:t>
                </a:r>
              </a:p>
            </p:txBody>
          </p:sp>
        </p:grpSp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94516033-A99C-482A-930A-76AB95DB6173}"/>
                </a:ext>
              </a:extLst>
            </p:cNvPr>
            <p:cNvGrpSpPr/>
            <p:nvPr/>
          </p:nvGrpSpPr>
          <p:grpSpPr>
            <a:xfrm>
              <a:off x="26105769" y="6351074"/>
              <a:ext cx="2308642" cy="633983"/>
              <a:chOff x="26105769" y="6351074"/>
              <a:chExt cx="2308642" cy="633983"/>
            </a:xfrm>
          </p:grpSpPr>
          <p:pic>
            <p:nvPicPr>
              <p:cNvPr id="12" name="Picture 8" descr="Resultado de imagen de researchgate">
                <a:extLst>
                  <a:ext uri="{FF2B5EF4-FFF2-40B4-BE49-F238E27FC236}">
                    <a16:creationId xmlns:a16="http://schemas.microsoft.com/office/drawing/2014/main" id="{9A257ACC-9D53-4B20-810F-E0443EA0B5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499" t="12174" r="72392" b="12728"/>
              <a:stretch/>
            </p:blipFill>
            <p:spPr bwMode="auto">
              <a:xfrm>
                <a:off x="26105769" y="6351074"/>
                <a:ext cx="591718" cy="63398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CuadroTexto 22">
                <a:extLst>
                  <a:ext uri="{FF2B5EF4-FFF2-40B4-BE49-F238E27FC236}">
                    <a16:creationId xmlns:a16="http://schemas.microsoft.com/office/drawing/2014/main" id="{FF415883-7225-43C5-88E5-CC48263F80F1}"/>
                  </a:ext>
                </a:extLst>
              </p:cNvPr>
              <p:cNvSpPr txBox="1"/>
              <p:nvPr/>
            </p:nvSpPr>
            <p:spPr>
              <a:xfrm>
                <a:off x="26806226" y="6483399"/>
                <a:ext cx="1608185" cy="4110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800" dirty="0">
                    <a:latin typeface="Franklin Gothic Book" panose="020B0503020102020204" pitchFamily="34" charset="0"/>
                    <a:cs typeface="Arial" panose="020B0604020202020204" pitchFamily="34" charset="0"/>
                  </a:rPr>
                  <a:t>Marta Ibáñez</a:t>
                </a:r>
              </a:p>
            </p:txBody>
          </p:sp>
        </p:grpSp>
      </p:grpSp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629BD8E1-A69C-4147-8B6C-7DE97800AEE7}"/>
              </a:ext>
            </a:extLst>
          </p:cNvPr>
          <p:cNvSpPr txBox="1">
            <a:spLocks/>
          </p:cNvSpPr>
          <p:nvPr/>
        </p:nvSpPr>
        <p:spPr>
          <a:xfrm>
            <a:off x="5838934" y="4153086"/>
            <a:ext cx="5783855" cy="7389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 err="1">
                <a:latin typeface="Franklin Gothic Book" panose="020B0503020102020204" pitchFamily="34" charset="0"/>
              </a:rPr>
              <a:t>Radiobiology</a:t>
            </a:r>
            <a:r>
              <a:rPr lang="es-ES" sz="2000" dirty="0">
                <a:latin typeface="Franklin Gothic Book" panose="020B0503020102020204" pitchFamily="34" charset="0"/>
              </a:rPr>
              <a:t> </a:t>
            </a:r>
            <a:r>
              <a:rPr lang="es-ES" sz="2000" dirty="0" err="1">
                <a:latin typeface="Franklin Gothic Book" panose="020B0503020102020204" pitchFamily="34" charset="0"/>
              </a:rPr>
              <a:t>of</a:t>
            </a:r>
            <a:r>
              <a:rPr lang="es-ES" sz="2000" dirty="0">
                <a:latin typeface="Franklin Gothic Book" panose="020B0503020102020204" pitchFamily="34" charset="0"/>
              </a:rPr>
              <a:t> </a:t>
            </a:r>
            <a:r>
              <a:rPr lang="es-ES" sz="2000" dirty="0" err="1">
                <a:latin typeface="Franklin Gothic Book" panose="020B0503020102020204" pitchFamily="34" charset="0"/>
              </a:rPr>
              <a:t>proton</a:t>
            </a:r>
            <a:r>
              <a:rPr lang="es-ES" sz="2000" dirty="0">
                <a:latin typeface="Franklin Gothic Book" panose="020B0503020102020204" pitchFamily="34" charset="0"/>
              </a:rPr>
              <a:t> </a:t>
            </a:r>
            <a:r>
              <a:rPr lang="es-ES" sz="2000" dirty="0" err="1">
                <a:latin typeface="Franklin Gothic Book" panose="020B0503020102020204" pitchFamily="34" charset="0"/>
              </a:rPr>
              <a:t>therapy</a:t>
            </a:r>
            <a:r>
              <a:rPr lang="es-ES" sz="2000" dirty="0">
                <a:latin typeface="Franklin Gothic Book" panose="020B0503020102020204" pitchFamily="34" charset="0"/>
              </a:rPr>
              <a:t>. </a:t>
            </a:r>
            <a:r>
              <a:rPr lang="en-GB" sz="2000" dirty="0">
                <a:latin typeface="Franklin Gothic Book" panose="020B0503020102020204" pitchFamily="34" charset="0"/>
              </a:rPr>
              <a:t>Rationale for combining proton radiation and immunotherapy (RADPROTIM) - PID2019-104558RB-I00</a:t>
            </a:r>
            <a:endParaRPr lang="es-ES" sz="2000" dirty="0">
              <a:latin typeface="Franklin Gothic Book" panose="020B050302010202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A9A13E0-B14B-498A-8331-F5A1FCCDC847}"/>
              </a:ext>
            </a:extLst>
          </p:cNvPr>
          <p:cNvSpPr/>
          <p:nvPr/>
        </p:nvSpPr>
        <p:spPr>
          <a:xfrm>
            <a:off x="0" y="4931508"/>
            <a:ext cx="12192000" cy="5054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400" b="1" dirty="0">
                <a:latin typeface="Arial Nova Light" panose="020B0304020202020204" pitchFamily="34" charset="0"/>
              </a:rPr>
              <a:t>THANKS FOR YOUR ATTENTION!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5503649-7E97-B25A-594F-9087A689B6E5}"/>
              </a:ext>
            </a:extLst>
          </p:cNvPr>
          <p:cNvSpPr txBox="1"/>
          <p:nvPr/>
        </p:nvSpPr>
        <p:spPr>
          <a:xfrm>
            <a:off x="1276144" y="5828730"/>
            <a:ext cx="2890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Franklin Gothic Book" panose="020B0503020102020204" pitchFamily="34" charset="0"/>
                <a:cs typeface="Arial" panose="020B0604020202020204" pitchFamily="34" charset="0"/>
              </a:rPr>
              <a:t>@RadioBiomed_CIEMAT</a:t>
            </a:r>
          </a:p>
          <a:p>
            <a:r>
              <a:rPr lang="es-ES" dirty="0">
                <a:latin typeface="Franklin Gothic Book" panose="020B0503020102020204" pitchFamily="34" charset="0"/>
                <a:cs typeface="Arial" panose="020B0604020202020204" pitchFamily="34" charset="0"/>
              </a:rPr>
              <a:t>@CIEMAT_OPI</a:t>
            </a:r>
          </a:p>
        </p:txBody>
      </p:sp>
      <p:pic>
        <p:nvPicPr>
          <p:cNvPr id="3" name="Picture 2" descr="RadioBiomed_CIEMAT (@RadioBiomed) | Twitter">
            <a:extLst>
              <a:ext uri="{FF2B5EF4-FFF2-40B4-BE49-F238E27FC236}">
                <a16:creationId xmlns:a16="http://schemas.microsoft.com/office/drawing/2014/main" id="{B77ED7C4-1D05-7C0D-EA2C-F7D4EC8B0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732" y="5758526"/>
            <a:ext cx="785595" cy="78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Marcador de número de diapositiva 23">
            <a:extLst>
              <a:ext uri="{FF2B5EF4-FFF2-40B4-BE49-F238E27FC236}">
                <a16:creationId xmlns:a16="http://schemas.microsoft.com/office/drawing/2014/main" id="{11F99ABB-1EED-7184-673F-145158C39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16</a:t>
            </a:fld>
            <a:endParaRPr lang="es-ES"/>
          </a:p>
        </p:txBody>
      </p:sp>
      <p:pic>
        <p:nvPicPr>
          <p:cNvPr id="19" name="Imagen 18" descr="Un grupo de hombres posando para una foto&#10;&#10;Descripción generada automáticamente con confianza media">
            <a:extLst>
              <a:ext uri="{FF2B5EF4-FFF2-40B4-BE49-F238E27FC236}">
                <a16:creationId xmlns:a16="http://schemas.microsoft.com/office/drawing/2014/main" id="{FE90CA76-05DC-E89A-A8D8-62E57FA0C2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3" y="3579900"/>
            <a:ext cx="4863962" cy="1325563"/>
          </a:xfrm>
          <a:prstGeom prst="rect">
            <a:avLst/>
          </a:prstGeom>
        </p:spPr>
      </p:pic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53E2D711-8B6F-4D7A-D013-162E0CC3D7AF}"/>
              </a:ext>
            </a:extLst>
          </p:cNvPr>
          <p:cNvSpPr txBox="1">
            <a:spLocks/>
          </p:cNvSpPr>
          <p:nvPr/>
        </p:nvSpPr>
        <p:spPr>
          <a:xfrm>
            <a:off x="5838935" y="3561966"/>
            <a:ext cx="5783855" cy="396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 err="1">
                <a:latin typeface="Franklin Gothic Book" panose="020B0503020102020204" pitchFamily="34" charset="0"/>
              </a:rPr>
              <a:t>Clínica</a:t>
            </a:r>
            <a:r>
              <a:rPr lang="en-US" sz="2000" dirty="0">
                <a:latin typeface="Franklin Gothic Book" panose="020B0503020102020204" pitchFamily="34" charset="0"/>
              </a:rPr>
              <a:t> Universidad de Navarra (CUN)</a:t>
            </a:r>
          </a:p>
        </p:txBody>
      </p:sp>
      <p:sp>
        <p:nvSpPr>
          <p:cNvPr id="21" name="Marcador de contenido 2">
            <a:extLst>
              <a:ext uri="{FF2B5EF4-FFF2-40B4-BE49-F238E27FC236}">
                <a16:creationId xmlns:a16="http://schemas.microsoft.com/office/drawing/2014/main" id="{AAEFC031-EBF0-A9F1-C1E6-AE6AD9430794}"/>
              </a:ext>
            </a:extLst>
          </p:cNvPr>
          <p:cNvSpPr txBox="1">
            <a:spLocks/>
          </p:cNvSpPr>
          <p:nvPr/>
        </p:nvSpPr>
        <p:spPr>
          <a:xfrm>
            <a:off x="5838936" y="2040178"/>
            <a:ext cx="5783855" cy="738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latin typeface="Franklin Gothic Book" panose="020B0503020102020204" pitchFamily="34" charset="0"/>
              </a:rPr>
              <a:t>Members of Nanomedicine and Molecular Imaging Group</a:t>
            </a:r>
          </a:p>
          <a:p>
            <a:endParaRPr lang="es-ES" sz="2000" dirty="0">
              <a:latin typeface="Franklin Gothic Book" panose="020B0503020102020204" pitchFamily="34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2840E1A3-9C12-C0B1-AD9E-6F4A44565F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243" y="2138609"/>
            <a:ext cx="4839586" cy="708089"/>
          </a:xfrm>
          <a:prstGeom prst="rect">
            <a:avLst/>
          </a:prstGeom>
        </p:spPr>
      </p:pic>
      <p:pic>
        <p:nvPicPr>
          <p:cNvPr id="25" name="Imagen 2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FC4996B5-907C-19D4-D297-7067864129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28" y="5869663"/>
            <a:ext cx="682063" cy="56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70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err="1">
                <a:solidFill>
                  <a:srgbClr val="464653"/>
                </a:solidFill>
                <a:latin typeface="Bookman Old Style"/>
              </a:rPr>
              <a:t>Timescale</a:t>
            </a:r>
            <a:r>
              <a:rPr lang="es-ES" sz="32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3200" b="1" dirty="0" err="1">
                <a:solidFill>
                  <a:srgbClr val="464653"/>
                </a:solidFill>
                <a:latin typeface="Bookman Old Style"/>
              </a:rPr>
              <a:t>of</a:t>
            </a:r>
            <a:r>
              <a:rPr lang="es-ES" sz="32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3200" b="1" dirty="0" err="1">
                <a:solidFill>
                  <a:srgbClr val="464653"/>
                </a:solidFill>
                <a:latin typeface="Bookman Old Style"/>
              </a:rPr>
              <a:t>the</a:t>
            </a:r>
            <a:r>
              <a:rPr lang="es-ES" sz="32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3200" b="1" dirty="0" err="1">
                <a:solidFill>
                  <a:srgbClr val="464653"/>
                </a:solidFill>
                <a:latin typeface="Bookman Old Style"/>
              </a:rPr>
              <a:t>effects</a:t>
            </a:r>
            <a:r>
              <a:rPr lang="es-ES" sz="32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3200" b="1" dirty="0" err="1">
                <a:solidFill>
                  <a:srgbClr val="464653"/>
                </a:solidFill>
                <a:latin typeface="Bookman Old Style"/>
              </a:rPr>
              <a:t>of</a:t>
            </a:r>
            <a:r>
              <a:rPr lang="es-ES" sz="32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3200" b="1" dirty="0" err="1">
                <a:solidFill>
                  <a:srgbClr val="464653"/>
                </a:solidFill>
                <a:latin typeface="Bookman Old Style"/>
              </a:rPr>
              <a:t>radiation</a:t>
            </a:r>
            <a:r>
              <a:rPr lang="es-ES" sz="32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3200" b="1" dirty="0" err="1">
                <a:solidFill>
                  <a:srgbClr val="464653"/>
                </a:solidFill>
                <a:latin typeface="Bookman Old Style"/>
              </a:rPr>
              <a:t>exposure</a:t>
            </a:r>
            <a:endParaRPr lang="es-ES" sz="3200" b="1" dirty="0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74333" t="39896" r="5515" b="28455"/>
          <a:stretch/>
        </p:blipFill>
        <p:spPr>
          <a:xfrm>
            <a:off x="3539522" y="1933984"/>
            <a:ext cx="5112956" cy="27101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Imagen 4" descr="Diagrama&#10;&#10;Descripción generada automáticamente">
            <a:extLst>
              <a:ext uri="{FF2B5EF4-FFF2-40B4-BE49-F238E27FC236}">
                <a16:creationId xmlns:a16="http://schemas.microsoft.com/office/drawing/2014/main" id="{AD3B8C5C-04A1-CC91-A381-547D748A30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2" y="1933984"/>
            <a:ext cx="3105504" cy="2857339"/>
          </a:xfrm>
          <a:prstGeom prst="rect">
            <a:avLst/>
          </a:prstGeom>
        </p:spPr>
      </p:pic>
      <p:pic>
        <p:nvPicPr>
          <p:cNvPr id="8" name="Imagen 7" descr="Imagen de la pantalla de un celular con letras&#10;&#10;Descripción generada automáticamente con confianza baja">
            <a:extLst>
              <a:ext uri="{FF2B5EF4-FFF2-40B4-BE49-F238E27FC236}">
                <a16:creationId xmlns:a16="http://schemas.microsoft.com/office/drawing/2014/main" id="{67BDC848-3A8E-9B40-674C-AFE4883C70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70" y="5034619"/>
            <a:ext cx="5112956" cy="1709394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29028200-0292-71D8-EE34-E637601CCC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1" t="18148" r="37896" b="57120"/>
          <a:stretch/>
        </p:blipFill>
        <p:spPr bwMode="auto">
          <a:xfrm>
            <a:off x="5732206" y="4704008"/>
            <a:ext cx="4438143" cy="207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6F9F34BE-4099-97F0-4C3D-2AFE1A9037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91" t="50957" r="53368" b="29493"/>
          <a:stretch/>
        </p:blipFill>
        <p:spPr bwMode="auto">
          <a:xfrm>
            <a:off x="10334590" y="4326883"/>
            <a:ext cx="1219200" cy="130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9F29A62F-DF52-7989-5E1D-49F01FEF5633}"/>
              </a:ext>
            </a:extLst>
          </p:cNvPr>
          <p:cNvCxnSpPr>
            <a:cxnSpLocks/>
          </p:cNvCxnSpPr>
          <p:nvPr/>
        </p:nvCxnSpPr>
        <p:spPr>
          <a:xfrm flipV="1">
            <a:off x="10006107" y="4668789"/>
            <a:ext cx="411610" cy="1135440"/>
          </a:xfrm>
          <a:prstGeom prst="line">
            <a:avLst/>
          </a:prstGeom>
          <a:ln w="12700">
            <a:solidFill>
              <a:srgbClr val="7030A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Conector recto 22">
            <a:extLst>
              <a:ext uri="{FF2B5EF4-FFF2-40B4-BE49-F238E27FC236}">
                <a16:creationId xmlns:a16="http://schemas.microsoft.com/office/drawing/2014/main" id="{F2092EED-DEDA-7734-6E47-DF2002FCA7DA}"/>
              </a:ext>
            </a:extLst>
          </p:cNvPr>
          <p:cNvCxnSpPr>
            <a:cxnSpLocks/>
          </p:cNvCxnSpPr>
          <p:nvPr/>
        </p:nvCxnSpPr>
        <p:spPr>
          <a:xfrm flipV="1">
            <a:off x="10006107" y="5513283"/>
            <a:ext cx="1151442" cy="290946"/>
          </a:xfrm>
          <a:prstGeom prst="line">
            <a:avLst/>
          </a:prstGeom>
          <a:ln w="12700">
            <a:solidFill>
              <a:srgbClr val="7030A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Imagen 1">
            <a:extLst>
              <a:ext uri="{FF2B5EF4-FFF2-40B4-BE49-F238E27FC236}">
                <a16:creationId xmlns:a16="http://schemas.microsoft.com/office/drawing/2014/main" id="{2E6CDA22-ABB9-7B6F-ADB9-5622DACEF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27" t="41847" r="24788" b="11414"/>
          <a:stretch>
            <a:fillRect/>
          </a:stretch>
        </p:blipFill>
        <p:spPr bwMode="auto">
          <a:xfrm>
            <a:off x="8988174" y="1784008"/>
            <a:ext cx="2563617" cy="232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CDBFFE89-6F27-9F83-61D6-474A9FD80B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1" t="18148" r="37896" b="57120"/>
          <a:stretch/>
        </p:blipFill>
        <p:spPr bwMode="auto">
          <a:xfrm>
            <a:off x="5732206" y="4679335"/>
            <a:ext cx="4438143" cy="207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E85D40A3-3603-7B79-6DA8-89A3C2F5C65F}"/>
              </a:ext>
            </a:extLst>
          </p:cNvPr>
          <p:cNvCxnSpPr>
            <a:cxnSpLocks/>
          </p:cNvCxnSpPr>
          <p:nvPr/>
        </p:nvCxnSpPr>
        <p:spPr>
          <a:xfrm flipV="1">
            <a:off x="10006107" y="4644116"/>
            <a:ext cx="411610" cy="1135440"/>
          </a:xfrm>
          <a:prstGeom prst="line">
            <a:avLst/>
          </a:prstGeom>
          <a:ln w="12700">
            <a:solidFill>
              <a:srgbClr val="7030A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Conector recto 22">
            <a:extLst>
              <a:ext uri="{FF2B5EF4-FFF2-40B4-BE49-F238E27FC236}">
                <a16:creationId xmlns:a16="http://schemas.microsoft.com/office/drawing/2014/main" id="{9D33A5C3-F1B5-B662-549B-5248F9572980}"/>
              </a:ext>
            </a:extLst>
          </p:cNvPr>
          <p:cNvCxnSpPr>
            <a:cxnSpLocks/>
          </p:cNvCxnSpPr>
          <p:nvPr/>
        </p:nvCxnSpPr>
        <p:spPr>
          <a:xfrm flipV="1">
            <a:off x="10006107" y="5488610"/>
            <a:ext cx="1151442" cy="290946"/>
          </a:xfrm>
          <a:prstGeom prst="line">
            <a:avLst/>
          </a:prstGeom>
          <a:ln w="12700">
            <a:solidFill>
              <a:srgbClr val="7030A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Marcador de número de diapositiva 18">
            <a:extLst>
              <a:ext uri="{FF2B5EF4-FFF2-40B4-BE49-F238E27FC236}">
                <a16:creationId xmlns:a16="http://schemas.microsoft.com/office/drawing/2014/main" id="{C1EFCB79-458A-DBAB-DF52-633835033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4338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>
                <a:solidFill>
                  <a:srgbClr val="464653"/>
                </a:solidFill>
                <a:latin typeface="Bookman Old Style"/>
              </a:rPr>
              <a:t>Content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113A621-87D4-FA31-A202-7A56B806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2</a:t>
            </a:fld>
            <a:endParaRPr lang="es-ES"/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AFE53881-EEDE-3FAF-D772-DA5DB7059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pPr marL="514350" lvl="0" indent="-51435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Gill Sans MT"/>
              </a:rPr>
              <a:t>Medical Applications of Ionizing Radiation Unit (CIEMAT)</a:t>
            </a:r>
          </a:p>
          <a:p>
            <a:pPr marL="514350" lvl="0" indent="-51435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Gill Sans MT"/>
              </a:rPr>
              <a:t>Proton therapy</a:t>
            </a:r>
          </a:p>
          <a:p>
            <a:pPr marL="0" lvl="0" indent="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None/>
            </a:pPr>
            <a:r>
              <a:rPr lang="en-GB" sz="2400" dirty="0">
                <a:solidFill>
                  <a:prstClr val="black"/>
                </a:solidFill>
                <a:latin typeface="Gill Sans MT"/>
              </a:rPr>
              <a:t>	A. Range verification with nanoparticles</a:t>
            </a:r>
          </a:p>
          <a:p>
            <a:pPr marL="0" lvl="0" indent="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None/>
            </a:pPr>
            <a:r>
              <a:rPr lang="en-GB" sz="2400" dirty="0">
                <a:solidFill>
                  <a:prstClr val="black"/>
                </a:solidFill>
                <a:latin typeface="Gill Sans MT"/>
              </a:rPr>
              <a:t>		Zinc-doped iron oxide nanoparticles as a proton-activable agent for 		dose range verification in PT	</a:t>
            </a:r>
          </a:p>
          <a:p>
            <a:pPr marL="0" lvl="0" indent="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None/>
            </a:pPr>
            <a:r>
              <a:rPr lang="en-GB" sz="2400" dirty="0">
                <a:solidFill>
                  <a:prstClr val="black"/>
                </a:solidFill>
                <a:latin typeface="Gill Sans MT"/>
              </a:rPr>
              <a:t>	B. Biological optimization for protons</a:t>
            </a:r>
          </a:p>
          <a:p>
            <a:pPr marL="0" lvl="0" indent="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None/>
            </a:pPr>
            <a:r>
              <a:rPr lang="en-GB" sz="2400" dirty="0">
                <a:solidFill>
                  <a:prstClr val="black"/>
                </a:solidFill>
                <a:latin typeface="Gill Sans MT"/>
              </a:rPr>
              <a:t>		Development of a set-up for proton irradiation with different LETs 		in a clinical facility			</a:t>
            </a:r>
          </a:p>
          <a:p>
            <a:pPr marL="0" lvl="0" indent="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None/>
            </a:pPr>
            <a:r>
              <a:rPr lang="en-GB" sz="2400" dirty="0">
                <a:solidFill>
                  <a:prstClr val="black"/>
                </a:solidFill>
                <a:latin typeface="Gill Sans MT"/>
              </a:rPr>
              <a:t>		LQM adjustment for cell surveillance measurements in 96-well cell 		culture plates</a:t>
            </a:r>
          </a:p>
          <a:p>
            <a:pPr marL="457200" lvl="0" indent="-457200" algn="just">
              <a:lnSpc>
                <a:spcPct val="100000"/>
              </a:lnSpc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rabicPeriod" startAt="3"/>
            </a:pPr>
            <a:r>
              <a:rPr lang="en-GB" sz="2400" dirty="0">
                <a:solidFill>
                  <a:prstClr val="black"/>
                </a:solidFill>
                <a:latin typeface="Gill Sans MT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286342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442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464653"/>
                </a:solidFill>
                <a:latin typeface="Bookman Old Style"/>
              </a:rPr>
              <a:t>Medical Applications of Ionizing Radiation Unit</a:t>
            </a:r>
            <a:endParaRPr lang="es-ES" sz="3200" b="1" dirty="0">
              <a:solidFill>
                <a:srgbClr val="464653"/>
              </a:solidFill>
              <a:latin typeface="Bookman Old Style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316361"/>
            <a:ext cx="7200287" cy="1971368"/>
          </a:xfrm>
        </p:spPr>
        <p:txBody>
          <a:bodyPr>
            <a:normAutofit/>
          </a:bodyPr>
          <a:lstStyle/>
          <a:p>
            <a:r>
              <a:rPr lang="en-GB" sz="2000" dirty="0"/>
              <a:t>Radioisotopes</a:t>
            </a:r>
            <a:r>
              <a:rPr lang="es-ES" sz="2000" dirty="0"/>
              <a:t> </a:t>
            </a:r>
            <a:r>
              <a:rPr lang="es-ES" sz="2000" dirty="0" err="1"/>
              <a:t>production</a:t>
            </a:r>
            <a:r>
              <a:rPr lang="es-ES" sz="2000" dirty="0"/>
              <a:t> and </a:t>
            </a:r>
            <a:r>
              <a:rPr lang="es-ES" sz="2000" dirty="0" err="1"/>
              <a:t>Radiopharmacy</a:t>
            </a:r>
            <a:endParaRPr lang="es-ES" sz="2000" dirty="0"/>
          </a:p>
          <a:p>
            <a:r>
              <a:rPr lang="es-ES" sz="2000" dirty="0"/>
              <a:t>PET/CT Molecular </a:t>
            </a:r>
            <a:r>
              <a:rPr lang="es-ES" sz="2000" dirty="0" err="1"/>
              <a:t>Imaging</a:t>
            </a:r>
            <a:endParaRPr lang="es-ES" sz="2000" dirty="0"/>
          </a:p>
          <a:p>
            <a:r>
              <a:rPr lang="en-US" sz="2000" dirty="0"/>
              <a:t>Instrumentation and Simulation in Nuclear Medicine and Radiotherapy</a:t>
            </a:r>
          </a:p>
          <a:p>
            <a:r>
              <a:rPr lang="es-ES" sz="2000" dirty="0" err="1"/>
              <a:t>Radiobiology</a:t>
            </a:r>
            <a:endParaRPr lang="es-ES" sz="2000" dirty="0"/>
          </a:p>
        </p:txBody>
      </p:sp>
      <p:pic>
        <p:nvPicPr>
          <p:cNvPr id="6" name="Imagen 5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045F55F0-C1EE-D323-9C7B-00957F094C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79180"/>
            <a:ext cx="6343343" cy="211395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53E9185-A20D-AEEF-EBE4-A7CBC43ADA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" r="58322" b="67907"/>
          <a:stretch/>
        </p:blipFill>
        <p:spPr bwMode="auto">
          <a:xfrm>
            <a:off x="8038487" y="1605432"/>
            <a:ext cx="2879725" cy="2119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E961455-EE96-AF83-B769-E427B11DFD90}"/>
              </a:ext>
            </a:extLst>
          </p:cNvPr>
          <p:cNvSpPr txBox="1"/>
          <p:nvPr/>
        </p:nvSpPr>
        <p:spPr>
          <a:xfrm>
            <a:off x="8302831" y="3759101"/>
            <a:ext cx="261538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Morcillo, M. Á. </a:t>
            </a:r>
            <a:r>
              <a:rPr lang="es-ES" sz="11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 al. </a:t>
            </a:r>
            <a:r>
              <a:rPr lang="es-ES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2018 </a:t>
            </a:r>
            <a:endParaRPr lang="es-ES" sz="11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CDABF54-DD7E-D12B-660C-E671EC763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7062" y="4174186"/>
            <a:ext cx="3386917" cy="254018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E586E61-74D5-1441-7883-8352BE6C9B00}"/>
              </a:ext>
            </a:extLst>
          </p:cNvPr>
          <p:cNvSpPr txBox="1"/>
          <p:nvPr/>
        </p:nvSpPr>
        <p:spPr>
          <a:xfrm>
            <a:off x="8688598" y="6452763"/>
            <a:ext cx="261538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LINAC (CUN, Madrid)</a:t>
            </a:r>
            <a:endParaRPr lang="es-ES" sz="1100" dirty="0">
              <a:solidFill>
                <a:schemeClr val="bg1"/>
              </a:solidFill>
            </a:endParaRPr>
          </a:p>
        </p:txBody>
      </p:sp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3D453FA5-603C-D2A8-B7C3-E7150F483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9738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AC4D57-D5CB-6CDF-10EB-E4DA220D2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b="1" dirty="0" err="1">
                <a:solidFill>
                  <a:srgbClr val="464653"/>
                </a:solidFill>
                <a:latin typeface="Bookman Old Style"/>
              </a:rPr>
              <a:t>Protontherapy</a:t>
            </a:r>
            <a:endParaRPr lang="es-ES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BE2EE4-B98F-7905-704A-BD8DFC310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8189" y="3658130"/>
            <a:ext cx="5609173" cy="2599686"/>
          </a:xfr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s-ES" sz="2400" b="1" dirty="0" err="1"/>
              <a:t>Strategies</a:t>
            </a:r>
            <a:r>
              <a:rPr lang="es-ES" sz="2400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/>
              <a:t>Monte Carlo </a:t>
            </a:r>
            <a:r>
              <a:rPr lang="es-ES" sz="2400" dirty="0" err="1"/>
              <a:t>planning</a:t>
            </a:r>
            <a:endParaRPr lang="es-E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err="1"/>
              <a:t>Improvements</a:t>
            </a:r>
            <a:r>
              <a:rPr lang="es-ES" sz="2400" dirty="0"/>
              <a:t> in </a:t>
            </a:r>
            <a:r>
              <a:rPr lang="es-ES" sz="2400" dirty="0" err="1"/>
              <a:t>Image-Guided</a:t>
            </a:r>
            <a:r>
              <a:rPr lang="es-ES" sz="2400" dirty="0"/>
              <a:t> PT (IGPT)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err="1"/>
              <a:t>Range</a:t>
            </a:r>
            <a:r>
              <a:rPr lang="es-ES" sz="2400" dirty="0"/>
              <a:t> </a:t>
            </a:r>
            <a:r>
              <a:rPr lang="es-ES" sz="2400" dirty="0" err="1"/>
              <a:t>verification</a:t>
            </a:r>
            <a:endParaRPr lang="es-E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 err="1"/>
              <a:t>Radiobiological</a:t>
            </a:r>
            <a:r>
              <a:rPr lang="es-ES" sz="2400" dirty="0"/>
              <a:t> </a:t>
            </a:r>
            <a:r>
              <a:rPr lang="es-ES" sz="2400" dirty="0" err="1"/>
              <a:t>optimization</a:t>
            </a:r>
            <a:r>
              <a:rPr lang="es-ES" sz="2400" dirty="0"/>
              <a:t> </a:t>
            </a:r>
            <a:r>
              <a:rPr lang="es-ES" sz="2400" dirty="0" err="1"/>
              <a:t>for</a:t>
            </a:r>
            <a:r>
              <a:rPr lang="es-ES" sz="2400" dirty="0"/>
              <a:t> </a:t>
            </a:r>
            <a:r>
              <a:rPr lang="es-ES" sz="2400" dirty="0" err="1"/>
              <a:t>protons</a:t>
            </a:r>
            <a:r>
              <a:rPr lang="es-ES" sz="2400" dirty="0"/>
              <a:t> (LET/RBE)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C1B8849-8B7A-6F3D-2A7E-C65FFAAA0142}"/>
              </a:ext>
            </a:extLst>
          </p:cNvPr>
          <p:cNvPicPr/>
          <p:nvPr/>
        </p:nvPicPr>
        <p:blipFill rotWithShape="1">
          <a:blip r:embed="rId2"/>
          <a:srcRect l="3530" t="64226" r="76584" b="15431"/>
          <a:stretch/>
        </p:blipFill>
        <p:spPr bwMode="auto">
          <a:xfrm>
            <a:off x="8297" y="2070625"/>
            <a:ext cx="5869988" cy="33927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0ABEE03A-F029-1183-5FEB-E5A888AF1417}"/>
              </a:ext>
            </a:extLst>
          </p:cNvPr>
          <p:cNvSpPr txBox="1">
            <a:spLocks/>
          </p:cNvSpPr>
          <p:nvPr/>
        </p:nvSpPr>
        <p:spPr>
          <a:xfrm>
            <a:off x="3271502" y="5224671"/>
            <a:ext cx="2264596" cy="477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200">
                <a:latin typeface="Franklin Gothic Book" panose="020B0503020102020204" pitchFamily="34" charset="0"/>
              </a:rPr>
              <a:t>Blanchard </a:t>
            </a:r>
            <a:r>
              <a:rPr lang="es-ES" sz="1200" i="1">
                <a:latin typeface="Franklin Gothic Book" panose="020B0503020102020204" pitchFamily="34" charset="0"/>
              </a:rPr>
              <a:t>et al</a:t>
            </a:r>
            <a:r>
              <a:rPr lang="es-ES" sz="1200">
                <a:latin typeface="Franklin Gothic Book" panose="020B0503020102020204" pitchFamily="34" charset="0"/>
              </a:rPr>
              <a:t>, 2017</a:t>
            </a:r>
            <a:endParaRPr lang="es-ES" sz="1200" dirty="0">
              <a:latin typeface="Franklin Gothic Book" panose="020B05030201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B054AC0-C50A-A5C3-B28C-E6F2C50A9EDA}"/>
              </a:ext>
            </a:extLst>
          </p:cNvPr>
          <p:cNvSpPr txBox="1"/>
          <p:nvPr/>
        </p:nvSpPr>
        <p:spPr>
          <a:xfrm flipH="1">
            <a:off x="6438189" y="741219"/>
            <a:ext cx="4626432" cy="235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b="1" dirty="0" err="1"/>
              <a:t>Uncertainties</a:t>
            </a:r>
            <a:r>
              <a:rPr lang="es-ES" sz="2000" b="1" dirty="0"/>
              <a:t>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000" dirty="0" err="1"/>
              <a:t>Delineation</a:t>
            </a:r>
            <a:endParaRPr lang="es-ES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000" dirty="0" err="1"/>
              <a:t>Positioning</a:t>
            </a:r>
            <a:endParaRPr lang="es-ES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000" dirty="0" err="1"/>
              <a:t>Interfractional</a:t>
            </a:r>
            <a:r>
              <a:rPr lang="es-ES" sz="2000" dirty="0"/>
              <a:t> </a:t>
            </a:r>
            <a:r>
              <a:rPr lang="es-ES" sz="2000" dirty="0" err="1"/>
              <a:t>variation</a:t>
            </a:r>
            <a:endParaRPr lang="es-ES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000" dirty="0" err="1"/>
              <a:t>Range</a:t>
            </a:r>
            <a:r>
              <a:rPr lang="es-ES" sz="2000" dirty="0"/>
              <a:t> </a:t>
            </a:r>
            <a:r>
              <a:rPr lang="es-ES" sz="2000" dirty="0" err="1"/>
              <a:t>calculation</a:t>
            </a:r>
            <a:r>
              <a:rPr lang="es-ES" sz="2000" dirty="0"/>
              <a:t> </a:t>
            </a:r>
            <a:r>
              <a:rPr lang="es-ES" sz="2000" dirty="0" err="1"/>
              <a:t>based</a:t>
            </a:r>
            <a:r>
              <a:rPr lang="es-ES" sz="2000" dirty="0"/>
              <a:t> </a:t>
            </a:r>
            <a:r>
              <a:rPr lang="es-ES" sz="2000" dirty="0" err="1"/>
              <a:t>on</a:t>
            </a:r>
            <a:r>
              <a:rPr lang="es-ES" sz="2000" dirty="0"/>
              <a:t> CT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DE330BA5-E6D0-4081-B8CA-44CCFD9CA123}"/>
              </a:ext>
            </a:extLst>
          </p:cNvPr>
          <p:cNvSpPr/>
          <p:nvPr/>
        </p:nvSpPr>
        <p:spPr>
          <a:xfrm>
            <a:off x="6096000" y="4615544"/>
            <a:ext cx="5845629" cy="2057400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0B3AAEC9-BA73-83C9-7383-F4C924147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574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8F6CDA-F95B-53AE-E13E-A76CEAA80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ES" sz="2800" b="1" dirty="0">
                <a:solidFill>
                  <a:srgbClr val="464653"/>
                </a:solidFill>
                <a:latin typeface="Bookman Old Style"/>
              </a:rPr>
              <a:t>A. </a:t>
            </a:r>
            <a:r>
              <a:rPr lang="es-ES" sz="2800" b="1" dirty="0" err="1">
                <a:solidFill>
                  <a:srgbClr val="464653"/>
                </a:solidFill>
                <a:latin typeface="Bookman Old Style"/>
              </a:rPr>
              <a:t>Range</a:t>
            </a:r>
            <a:r>
              <a:rPr lang="es-ES" sz="2800" b="1" dirty="0">
                <a:solidFill>
                  <a:srgbClr val="464653"/>
                </a:solidFill>
                <a:latin typeface="Bookman Old Style"/>
              </a:rPr>
              <a:t> </a:t>
            </a:r>
            <a:r>
              <a:rPr lang="es-ES" sz="2800" b="1" dirty="0" err="1">
                <a:solidFill>
                  <a:srgbClr val="464653"/>
                </a:solidFill>
                <a:latin typeface="Bookman Old Style"/>
              </a:rPr>
              <a:t>verification</a:t>
            </a:r>
            <a:br>
              <a:rPr lang="es-ES" sz="2800" b="1" dirty="0">
                <a:solidFill>
                  <a:srgbClr val="464653"/>
                </a:solidFill>
                <a:latin typeface="Bookman Old Style"/>
              </a:rPr>
            </a:br>
            <a:r>
              <a:rPr lang="es-ES" sz="1600" b="1" dirty="0">
                <a:solidFill>
                  <a:srgbClr val="464653"/>
                </a:solidFill>
                <a:latin typeface="Bookman Old Style"/>
              </a:rPr>
              <a:t>PRONTO-CM Project</a:t>
            </a:r>
            <a:endParaRPr lang="es-ES" sz="2800" b="1" dirty="0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4" name="Imagen 12">
            <a:extLst>
              <a:ext uri="{FF2B5EF4-FFF2-40B4-BE49-F238E27FC236}">
                <a16:creationId xmlns:a16="http://schemas.microsoft.com/office/drawing/2014/main" id="{D82C7DC0-3E87-9747-E85D-39C80654C5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54" t="15847" r="8464" b="61187"/>
          <a:stretch/>
        </p:blipFill>
        <p:spPr>
          <a:xfrm>
            <a:off x="6096000" y="573691"/>
            <a:ext cx="5954800" cy="908430"/>
          </a:xfrm>
          <a:prstGeom prst="rect">
            <a:avLst/>
          </a:prstGeom>
        </p:spPr>
      </p:pic>
      <p:sp>
        <p:nvSpPr>
          <p:cNvPr id="5" name="2 CuadroTexto">
            <a:extLst>
              <a:ext uri="{FF2B5EF4-FFF2-40B4-BE49-F238E27FC236}">
                <a16:creationId xmlns:a16="http://schemas.microsoft.com/office/drawing/2014/main" id="{FD9C61F6-D285-679E-C95D-54A7DBCF6FEC}"/>
              </a:ext>
            </a:extLst>
          </p:cNvPr>
          <p:cNvSpPr txBox="1"/>
          <p:nvPr/>
        </p:nvSpPr>
        <p:spPr>
          <a:xfrm>
            <a:off x="436353" y="5643385"/>
            <a:ext cx="3997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200" b="1" dirty="0" err="1">
                <a:latin typeface="Franklin Gothic Book" panose="020B0503020102020204" pitchFamily="34" charset="0"/>
              </a:rPr>
              <a:t>Protoactivable</a:t>
            </a:r>
            <a:r>
              <a:rPr lang="es-ES" sz="3200" b="1" dirty="0">
                <a:latin typeface="Franklin Gothic Book" panose="020B0503020102020204" pitchFamily="34" charset="0"/>
              </a:rPr>
              <a:t> </a:t>
            </a:r>
            <a:r>
              <a:rPr lang="es-ES" sz="3200" b="1" dirty="0" err="1">
                <a:latin typeface="Franklin Gothic Book" panose="020B0503020102020204" pitchFamily="34" charset="0"/>
              </a:rPr>
              <a:t>NPs</a:t>
            </a:r>
            <a:endParaRPr lang="es-ES" sz="3200" dirty="0">
              <a:latin typeface="Franklin Gothic Book" panose="020B0503020102020204" pitchFamily="34" charset="0"/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52684814-8E9A-B4CD-AA33-E9945D4DDFD8}"/>
              </a:ext>
            </a:extLst>
          </p:cNvPr>
          <p:cNvGrpSpPr/>
          <p:nvPr/>
        </p:nvGrpSpPr>
        <p:grpSpPr>
          <a:xfrm>
            <a:off x="5071271" y="2380021"/>
            <a:ext cx="1134690" cy="1138930"/>
            <a:chOff x="21016908" y="13873994"/>
            <a:chExt cx="4899075" cy="4942433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B0C5D72E-0960-DB8F-2FBE-75E679CC0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441495">
              <a:off x="21016908" y="15962098"/>
              <a:ext cx="1440220" cy="1440220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2957E75-9862-A1CE-550F-EE78C4BCFA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76719" y="14801842"/>
              <a:ext cx="3198837" cy="3113912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2E0DE7A9-269F-96DB-7FF4-19189A46A6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793692">
              <a:off x="24240876" y="14772298"/>
              <a:ext cx="1451666" cy="1451666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A9CCC131-6225-7196-B2B4-499A86F32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450622">
              <a:off x="24475763" y="15918041"/>
              <a:ext cx="1440220" cy="1440220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38F26414-3A88-28ED-253C-6756876918C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2371">
              <a:off x="23868260" y="16959757"/>
              <a:ext cx="1440220" cy="1440220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C4A400F7-A559-3DB9-ECA1-5D2B95C4E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600613">
              <a:off x="22715974" y="17376207"/>
              <a:ext cx="1440220" cy="1440220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536ADCBF-388C-B113-E96B-4EFD051582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507577">
              <a:off x="21614441" y="16969004"/>
              <a:ext cx="1440220" cy="1440220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2F1F10BD-4011-3E49-373B-F5A32069B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805323">
              <a:off x="21276888" y="14800467"/>
              <a:ext cx="1440220" cy="1440220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12536279-72AE-DDBB-0137-3BAAB65E2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167384">
              <a:off x="22146947" y="14032288"/>
              <a:ext cx="1440220" cy="1440220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6097FE79-4567-8EAE-6AAB-C03373261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720543">
              <a:off x="23251341" y="13873994"/>
              <a:ext cx="1687637" cy="1687637"/>
            </a:xfrm>
            <a:prstGeom prst="rect">
              <a:avLst/>
            </a:prstGeom>
          </p:spPr>
        </p:pic>
      </p:grpSp>
      <p:pic>
        <p:nvPicPr>
          <p:cNvPr id="17" name="Imagen 19">
            <a:extLst>
              <a:ext uri="{FF2B5EF4-FFF2-40B4-BE49-F238E27FC236}">
                <a16:creationId xmlns:a16="http://schemas.microsoft.com/office/drawing/2014/main" id="{5B1C073B-1CF0-B1E1-C7F8-E57A0D548EE9}"/>
              </a:ext>
            </a:extLst>
          </p:cNvPr>
          <p:cNvPicPr/>
          <p:nvPr/>
        </p:nvPicPr>
        <p:blipFill rotWithShape="1">
          <a:blip r:embed="rId9"/>
          <a:srcRect l="64678" t="50146" r="20646" b="37561"/>
          <a:stretch/>
        </p:blipFill>
        <p:spPr bwMode="auto">
          <a:xfrm rot="19799010">
            <a:off x="6311030" y="3694727"/>
            <a:ext cx="1382013" cy="7136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CuadroTexto 32">
            <a:extLst>
              <a:ext uri="{FF2B5EF4-FFF2-40B4-BE49-F238E27FC236}">
                <a16:creationId xmlns:a16="http://schemas.microsoft.com/office/drawing/2014/main" id="{BD4E301C-9540-1DBF-3D1C-6AB0F801147D}"/>
              </a:ext>
            </a:extLst>
          </p:cNvPr>
          <p:cNvSpPr txBox="1"/>
          <p:nvPr/>
        </p:nvSpPr>
        <p:spPr>
          <a:xfrm>
            <a:off x="5615118" y="4876772"/>
            <a:ext cx="580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Franklin Gothic Book" panose="020B0503020102020204" pitchFamily="34" charset="0"/>
              </a:rPr>
              <a:t>Zn</a:t>
            </a:r>
          </a:p>
        </p:txBody>
      </p:sp>
      <p:sp>
        <p:nvSpPr>
          <p:cNvPr id="19" name="CuadroTexto 33">
            <a:extLst>
              <a:ext uri="{FF2B5EF4-FFF2-40B4-BE49-F238E27FC236}">
                <a16:creationId xmlns:a16="http://schemas.microsoft.com/office/drawing/2014/main" id="{832F7EBC-90E1-60E6-5C94-271581DE4848}"/>
              </a:ext>
            </a:extLst>
          </p:cNvPr>
          <p:cNvSpPr txBox="1"/>
          <p:nvPr/>
        </p:nvSpPr>
        <p:spPr>
          <a:xfrm>
            <a:off x="6501791" y="3242247"/>
            <a:ext cx="98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aseline="30000" dirty="0">
                <a:latin typeface="Franklin Gothic Book" panose="020B0503020102020204" pitchFamily="34" charset="0"/>
              </a:rPr>
              <a:t>66/68</a:t>
            </a:r>
            <a:r>
              <a:rPr lang="es-ES" sz="1400" dirty="0">
                <a:latin typeface="Franklin Gothic Book" panose="020B0503020102020204" pitchFamily="34" charset="0"/>
              </a:rPr>
              <a:t>Ga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C3F8A4C-07D6-4C96-8452-676213690E7D}"/>
              </a:ext>
            </a:extLst>
          </p:cNvPr>
          <p:cNvPicPr/>
          <p:nvPr/>
        </p:nvPicPr>
        <p:blipFill rotWithShape="1">
          <a:blip r:embed="rId9"/>
          <a:srcRect l="53045" t="50146" r="35536" b="37561"/>
          <a:stretch/>
        </p:blipFill>
        <p:spPr bwMode="auto">
          <a:xfrm rot="19034342">
            <a:off x="5150820" y="4306968"/>
            <a:ext cx="1385891" cy="8976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CuadroTexto 33">
            <a:extLst>
              <a:ext uri="{FF2B5EF4-FFF2-40B4-BE49-F238E27FC236}">
                <a16:creationId xmlns:a16="http://schemas.microsoft.com/office/drawing/2014/main" id="{A2D90387-2351-FF52-0C4F-D5C9ABF3C29C}"/>
              </a:ext>
            </a:extLst>
          </p:cNvPr>
          <p:cNvSpPr txBox="1"/>
          <p:nvPr/>
        </p:nvSpPr>
        <p:spPr>
          <a:xfrm>
            <a:off x="5040299" y="2025708"/>
            <a:ext cx="1209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>
                <a:latin typeface="Franklin Gothic Book" panose="020B0503020102020204" pitchFamily="34" charset="0"/>
              </a:rPr>
              <a:t>Nanoparticle</a:t>
            </a:r>
            <a:endParaRPr lang="es-ES" sz="1400" dirty="0">
              <a:latin typeface="Franklin Gothic Book" panose="020B0503020102020204" pitchFamily="34" charset="0"/>
            </a:endParaRPr>
          </a:p>
        </p:txBody>
      </p:sp>
      <p:sp>
        <p:nvSpPr>
          <p:cNvPr id="22" name="Rectángulo 14">
            <a:extLst>
              <a:ext uri="{FF2B5EF4-FFF2-40B4-BE49-F238E27FC236}">
                <a16:creationId xmlns:a16="http://schemas.microsoft.com/office/drawing/2014/main" id="{68713C97-5E8A-228D-6E4E-8F39C4A0B088}"/>
              </a:ext>
            </a:extLst>
          </p:cNvPr>
          <p:cNvSpPr/>
          <p:nvPr/>
        </p:nvSpPr>
        <p:spPr>
          <a:xfrm>
            <a:off x="5217091" y="4945079"/>
            <a:ext cx="413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Franklin Gothic Book" panose="020B0503020102020204" pitchFamily="34" charset="0"/>
              </a:rPr>
              <a:t>p+</a:t>
            </a:r>
          </a:p>
        </p:txBody>
      </p:sp>
      <p:pic>
        <p:nvPicPr>
          <p:cNvPr id="23" name="Picture 152" descr="Prompt Gamma - Experimental Medical Physics - LMU Munich">
            <a:extLst>
              <a:ext uri="{FF2B5EF4-FFF2-40B4-BE49-F238E27FC236}">
                <a16:creationId xmlns:a16="http://schemas.microsoft.com/office/drawing/2014/main" id="{1EF7CA46-251C-42E1-048A-FC079B980C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7" t="56596" b="27082"/>
          <a:stretch/>
        </p:blipFill>
        <p:spPr bwMode="auto">
          <a:xfrm rot="21157882">
            <a:off x="6659526" y="4463158"/>
            <a:ext cx="1028530" cy="71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Isosceles Triangle 45">
            <a:extLst>
              <a:ext uri="{FF2B5EF4-FFF2-40B4-BE49-F238E27FC236}">
                <a16:creationId xmlns:a16="http://schemas.microsoft.com/office/drawing/2014/main" id="{C0458574-F8E7-71F1-AAC2-BEE5E39CC1E8}"/>
              </a:ext>
            </a:extLst>
          </p:cNvPr>
          <p:cNvSpPr/>
          <p:nvPr/>
        </p:nvSpPr>
        <p:spPr>
          <a:xfrm rot="20847040">
            <a:off x="5265977" y="3136012"/>
            <a:ext cx="1133984" cy="1900285"/>
          </a:xfrm>
          <a:prstGeom prst="triangle">
            <a:avLst/>
          </a:prstGeom>
          <a:gradFill flip="none" rotWithShape="1">
            <a:gsLst>
              <a:gs pos="0">
                <a:srgbClr val="7030A0"/>
              </a:gs>
              <a:gs pos="50000">
                <a:schemeClr val="accent1">
                  <a:tint val="44500"/>
                  <a:satMod val="160000"/>
                </a:schemeClr>
              </a:gs>
              <a:gs pos="75850">
                <a:srgbClr val="CAE9FF">
                  <a:alpha val="18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601"/>
          </a:p>
        </p:txBody>
      </p:sp>
      <p:pic>
        <p:nvPicPr>
          <p:cNvPr id="25" name="Imagen 23">
            <a:extLst>
              <a:ext uri="{FF2B5EF4-FFF2-40B4-BE49-F238E27FC236}">
                <a16:creationId xmlns:a16="http://schemas.microsoft.com/office/drawing/2014/main" id="{1F1AEBF3-8C89-C66A-9905-EAAD35D4421A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1046" t="44534" r="20788" b="10522"/>
          <a:stretch/>
        </p:blipFill>
        <p:spPr>
          <a:xfrm>
            <a:off x="6660980" y="2168393"/>
            <a:ext cx="783597" cy="1090498"/>
          </a:xfrm>
          <a:prstGeom prst="rect">
            <a:avLst/>
          </a:prstGeom>
        </p:spPr>
      </p:pic>
      <p:sp>
        <p:nvSpPr>
          <p:cNvPr id="26" name="CuadroTexto 32">
            <a:extLst>
              <a:ext uri="{FF2B5EF4-FFF2-40B4-BE49-F238E27FC236}">
                <a16:creationId xmlns:a16="http://schemas.microsoft.com/office/drawing/2014/main" id="{061ACC71-588B-F2F7-16B2-F185BB68F1B9}"/>
              </a:ext>
            </a:extLst>
          </p:cNvPr>
          <p:cNvSpPr txBox="1"/>
          <p:nvPr/>
        </p:nvSpPr>
        <p:spPr>
          <a:xfrm>
            <a:off x="5721147" y="5123747"/>
            <a:ext cx="580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Franklin Gothic Book" panose="020B0503020102020204" pitchFamily="34" charset="0"/>
              </a:rPr>
              <a:t>Zn</a:t>
            </a:r>
          </a:p>
        </p:txBody>
      </p:sp>
      <p:sp>
        <p:nvSpPr>
          <p:cNvPr id="27" name="CuadroTexto 33">
            <a:extLst>
              <a:ext uri="{FF2B5EF4-FFF2-40B4-BE49-F238E27FC236}">
                <a16:creationId xmlns:a16="http://schemas.microsoft.com/office/drawing/2014/main" id="{D6D9DF0C-F71B-C485-47B1-5C2CA6D840BA}"/>
              </a:ext>
            </a:extLst>
          </p:cNvPr>
          <p:cNvSpPr txBox="1"/>
          <p:nvPr/>
        </p:nvSpPr>
        <p:spPr>
          <a:xfrm>
            <a:off x="6555728" y="5200567"/>
            <a:ext cx="98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latin typeface="Franklin Gothic Book" panose="020B0503020102020204" pitchFamily="34" charset="0"/>
              </a:rPr>
              <a:t>PG</a:t>
            </a:r>
          </a:p>
        </p:txBody>
      </p:sp>
      <p:sp>
        <p:nvSpPr>
          <p:cNvPr id="28" name="2 CuadroTexto">
            <a:extLst>
              <a:ext uri="{FF2B5EF4-FFF2-40B4-BE49-F238E27FC236}">
                <a16:creationId xmlns:a16="http://schemas.microsoft.com/office/drawing/2014/main" id="{AB9F9524-F108-712E-9140-B1E716D4A4C0}"/>
              </a:ext>
            </a:extLst>
          </p:cNvPr>
          <p:cNvSpPr txBox="1"/>
          <p:nvPr/>
        </p:nvSpPr>
        <p:spPr>
          <a:xfrm>
            <a:off x="422547" y="2866205"/>
            <a:ext cx="3997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b="1" dirty="0" err="1">
                <a:latin typeface="Franklin Gothic Book" panose="020B0503020102020204" pitchFamily="34" charset="0"/>
              </a:rPr>
              <a:t>Range</a:t>
            </a:r>
            <a:r>
              <a:rPr lang="es-ES" b="1" dirty="0">
                <a:latin typeface="Franklin Gothic Book" panose="020B0503020102020204" pitchFamily="34" charset="0"/>
              </a:rPr>
              <a:t> </a:t>
            </a:r>
            <a:r>
              <a:rPr lang="es-ES" b="1" dirty="0" err="1">
                <a:latin typeface="Franklin Gothic Book" panose="020B0503020102020204" pitchFamily="34" charset="0"/>
              </a:rPr>
              <a:t>verification</a:t>
            </a:r>
            <a:r>
              <a:rPr lang="es-ES" b="1" dirty="0">
                <a:latin typeface="Franklin Gothic Book" panose="020B0503020102020204" pitchFamily="34" charset="0"/>
              </a:rPr>
              <a:t> </a:t>
            </a:r>
            <a:r>
              <a:rPr lang="es-ES" b="1" i="1" dirty="0">
                <a:latin typeface="Franklin Gothic Book" panose="020B0503020102020204" pitchFamily="34" charset="0"/>
              </a:rPr>
              <a:t>in vivo</a:t>
            </a:r>
            <a:r>
              <a:rPr lang="es-ES" b="1" dirty="0">
                <a:latin typeface="Franklin Gothic Book" panose="020B0503020102020204" pitchFamily="34" charset="0"/>
              </a:rPr>
              <a:t>?</a:t>
            </a:r>
            <a:endParaRPr lang="es-ES" dirty="0">
              <a:latin typeface="Franklin Gothic Book" panose="020B0503020102020204" pitchFamily="34" charset="0"/>
            </a:endParaRPr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46B366EF-8937-8BBF-374F-70D4B5491F5A}"/>
              </a:ext>
            </a:extLst>
          </p:cNvPr>
          <p:cNvCxnSpPr>
            <a:cxnSpLocks/>
          </p:cNvCxnSpPr>
          <p:nvPr/>
        </p:nvCxnSpPr>
        <p:spPr>
          <a:xfrm>
            <a:off x="2421068" y="4915796"/>
            <a:ext cx="0" cy="6485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80DE709-8696-0DE8-3852-327DEE86B09F}"/>
              </a:ext>
            </a:extLst>
          </p:cNvPr>
          <p:cNvSpPr txBox="1"/>
          <p:nvPr/>
        </p:nvSpPr>
        <p:spPr>
          <a:xfrm>
            <a:off x="709246" y="4190462"/>
            <a:ext cx="34236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Franklin Gothic Book" panose="020B0503020102020204" pitchFamily="34" charset="0"/>
              </a:rPr>
              <a:t>PET or PG from patient activation with the beam</a:t>
            </a:r>
            <a:endParaRPr lang="es-ES" b="1" dirty="0">
              <a:latin typeface="Franklin Gothic Book" panose="020B0503020102020204" pitchFamily="34" charset="0"/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C14D9BEC-9800-84C7-706E-11F2C68D2967}"/>
              </a:ext>
            </a:extLst>
          </p:cNvPr>
          <p:cNvCxnSpPr>
            <a:cxnSpLocks/>
          </p:cNvCxnSpPr>
          <p:nvPr/>
        </p:nvCxnSpPr>
        <p:spPr>
          <a:xfrm>
            <a:off x="2421068" y="3510856"/>
            <a:ext cx="0" cy="404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2 CuadroTexto">
            <a:extLst>
              <a:ext uri="{FF2B5EF4-FFF2-40B4-BE49-F238E27FC236}">
                <a16:creationId xmlns:a16="http://schemas.microsoft.com/office/drawing/2014/main" id="{8BABF2C0-27C0-CECA-E7EA-DDC815D9A0FC}"/>
              </a:ext>
            </a:extLst>
          </p:cNvPr>
          <p:cNvSpPr txBox="1"/>
          <p:nvPr/>
        </p:nvSpPr>
        <p:spPr>
          <a:xfrm>
            <a:off x="797597" y="1721083"/>
            <a:ext cx="327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b="1" dirty="0" err="1">
                <a:latin typeface="Franklin Gothic Book" panose="020B0503020102020204" pitchFamily="34" charset="0"/>
              </a:rPr>
              <a:t>Uncertainties</a:t>
            </a:r>
            <a:endParaRPr lang="es-ES" dirty="0">
              <a:latin typeface="Franklin Gothic Book" panose="020B0503020102020204" pitchFamily="34" charset="0"/>
            </a:endParaRPr>
          </a:p>
        </p:txBody>
      </p: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19C8808F-42E8-9B1D-CCC3-F5E1A9A11594}"/>
              </a:ext>
            </a:extLst>
          </p:cNvPr>
          <p:cNvCxnSpPr>
            <a:cxnSpLocks/>
          </p:cNvCxnSpPr>
          <p:nvPr/>
        </p:nvCxnSpPr>
        <p:spPr>
          <a:xfrm>
            <a:off x="2421068" y="2209801"/>
            <a:ext cx="0" cy="360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CuadroTexto 33">
            <a:extLst>
              <a:ext uri="{FF2B5EF4-FFF2-40B4-BE49-F238E27FC236}">
                <a16:creationId xmlns:a16="http://schemas.microsoft.com/office/drawing/2014/main" id="{6F17DCA8-4291-1CCB-5793-9BDD88C2444C}"/>
              </a:ext>
            </a:extLst>
          </p:cNvPr>
          <p:cNvSpPr txBox="1"/>
          <p:nvPr/>
        </p:nvSpPr>
        <p:spPr>
          <a:xfrm>
            <a:off x="116189" y="6443279"/>
            <a:ext cx="171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 err="1"/>
              <a:t>Paper</a:t>
            </a:r>
            <a:r>
              <a:rPr lang="es-ES" i="1" dirty="0"/>
              <a:t> in </a:t>
            </a:r>
            <a:r>
              <a:rPr lang="es-ES" i="1" dirty="0" err="1"/>
              <a:t>process</a:t>
            </a:r>
            <a:endParaRPr lang="es-ES" i="1" dirty="0"/>
          </a:p>
        </p:txBody>
      </p:sp>
      <p:pic>
        <p:nvPicPr>
          <p:cNvPr id="37" name="Imagen 10">
            <a:extLst>
              <a:ext uri="{FF2B5EF4-FFF2-40B4-BE49-F238E27FC236}">
                <a16:creationId xmlns:a16="http://schemas.microsoft.com/office/drawing/2014/main" id="{D5B03CB7-52D2-FDF8-6EF2-504305CD66A0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19417" y="2098849"/>
            <a:ext cx="3436965" cy="3409495"/>
          </a:xfrm>
          <a:prstGeom prst="rect">
            <a:avLst/>
          </a:prstGeom>
        </p:spPr>
      </p:pic>
      <p:sp>
        <p:nvSpPr>
          <p:cNvPr id="40" name="Marcador de número de diapositiva 39">
            <a:extLst>
              <a:ext uri="{FF2B5EF4-FFF2-40B4-BE49-F238E27FC236}">
                <a16:creationId xmlns:a16="http://schemas.microsoft.com/office/drawing/2014/main" id="{A62E7C32-E91C-17CA-CEDA-12C54294D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216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/>
      <p:bldP spid="30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Franklin Gothic Book" panose="020B0503020102020204" pitchFamily="34" charset="0"/>
                <a:ea typeface="+mn-ea"/>
                <a:cs typeface="+mn-cs"/>
              </a:rPr>
              <a:t>Zinc-doped iron oxide nanoparticles as a proton-activable agent for dose range verification in PT</a:t>
            </a:r>
            <a:br>
              <a:rPr lang="en-US" sz="1800" b="1" dirty="0"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lang="en-US" sz="2400" b="1" dirty="0">
                <a:latin typeface="Franklin Gothic Book" panose="020B0503020102020204" pitchFamily="34" charset="0"/>
                <a:ea typeface="+mn-ea"/>
                <a:cs typeface="+mn-cs"/>
              </a:rPr>
              <a:t>a. </a:t>
            </a:r>
            <a:r>
              <a:rPr lang="en-US" sz="24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Nanoparticle synthesis and characterization</a:t>
            </a:r>
            <a:endParaRPr lang="es-ES" sz="1800" b="1" dirty="0"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362" y="3253598"/>
            <a:ext cx="358095" cy="45473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34809" y1="23347" x2="34809" y2="23347"/>
                        <a14:foregroundMark x1="49296" y1="20868" x2="49296" y2="20868"/>
                        <a14:foregroundMark x1="46881" y1="34917" x2="46881" y2="34917"/>
                        <a14:foregroundMark x1="42052" y1="41529" x2="37223" y2="38636"/>
                        <a14:foregroundMark x1="50905" y1="20248" x2="50905" y2="23347"/>
                        <a14:foregroundMark x1="62978" y1="23347" x2="64185" y2="28099"/>
                        <a14:foregroundMark x1="71831" y1="33678" x2="78471" y2="37397"/>
                        <a14:foregroundMark x1="80080" y1="48967" x2="79477" y2="52066"/>
                        <a14:foregroundMark x1="26559" y1="34298" x2="22334" y2="34298"/>
                        <a14:foregroundMark x1="17706" y1="50207" x2="21730" y2="52686"/>
                        <a14:foregroundMark x1="34809" y1="47727" x2="37223" y2="53306"/>
                        <a14:foregroundMark x1="42656" y1="59917" x2="36620" y2="61777"/>
                        <a14:foregroundMark x1="24748" y1="67355" x2="57545" y2="39256"/>
                        <a14:foregroundMark x1="63581" y1="49587" x2="49296" y2="66736"/>
                        <a14:foregroundMark x1="74245" y1="67975" x2="62374" y2="78306"/>
                        <a14:foregroundMark x1="46278" y1="78306" x2="34809" y2="73347"/>
                        <a14:foregroundMark x1="74245" y1="59917" x2="76056" y2="67355"/>
                        <a14:foregroundMark x1="50302" y1="75207" x2="50905" y2="820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829" t="14846" r="43371" b="72882"/>
          <a:stretch/>
        </p:blipFill>
        <p:spPr>
          <a:xfrm>
            <a:off x="7367580" y="2835364"/>
            <a:ext cx="131364" cy="12278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34809" y1="23347" x2="34809" y2="23347"/>
                        <a14:foregroundMark x1="49296" y1="20868" x2="49296" y2="20868"/>
                        <a14:foregroundMark x1="46881" y1="34917" x2="46881" y2="34917"/>
                        <a14:foregroundMark x1="42052" y1="41529" x2="37223" y2="38636"/>
                        <a14:foregroundMark x1="50905" y1="20248" x2="50905" y2="23347"/>
                        <a14:foregroundMark x1="62978" y1="23347" x2="64185" y2="28099"/>
                        <a14:foregroundMark x1="71831" y1="33678" x2="78471" y2="37397"/>
                        <a14:foregroundMark x1="80080" y1="48967" x2="79477" y2="52066"/>
                        <a14:foregroundMark x1="26559" y1="34298" x2="22334" y2="34298"/>
                        <a14:foregroundMark x1="17706" y1="50207" x2="21730" y2="52686"/>
                        <a14:foregroundMark x1="34809" y1="47727" x2="37223" y2="53306"/>
                        <a14:foregroundMark x1="42656" y1="59917" x2="36620" y2="61777"/>
                        <a14:foregroundMark x1="24748" y1="67355" x2="57545" y2="39256"/>
                        <a14:foregroundMark x1="63581" y1="49587" x2="49296" y2="66736"/>
                        <a14:foregroundMark x1="74245" y1="67975" x2="62374" y2="78306"/>
                        <a14:foregroundMark x1="46278" y1="78306" x2="34809" y2="73347"/>
                        <a14:foregroundMark x1="74245" y1="59917" x2="76056" y2="67355"/>
                        <a14:foregroundMark x1="50302" y1="75207" x2="50905" y2="820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896" t="18352" r="58304" b="69376"/>
          <a:stretch/>
        </p:blipFill>
        <p:spPr>
          <a:xfrm>
            <a:off x="7351055" y="3105509"/>
            <a:ext cx="131364" cy="131903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8987350" y="1855152"/>
            <a:ext cx="1260255" cy="1251699"/>
            <a:chOff x="21016908" y="13873994"/>
            <a:chExt cx="4899075" cy="4942433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441495">
              <a:off x="21016908" y="15962098"/>
              <a:ext cx="1440220" cy="1440220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76719" y="14801842"/>
              <a:ext cx="3198837" cy="3113912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793692">
              <a:off x="24240876" y="14772298"/>
              <a:ext cx="1451666" cy="1451666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450622">
              <a:off x="24475763" y="15918041"/>
              <a:ext cx="1440220" cy="1440220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2371">
              <a:off x="23868260" y="16959757"/>
              <a:ext cx="1440220" cy="1440220"/>
            </a:xfrm>
            <a:prstGeom prst="rect">
              <a:avLst/>
            </a:prstGeom>
          </p:spPr>
        </p:pic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600613">
              <a:off x="22715974" y="17376207"/>
              <a:ext cx="1440220" cy="1440220"/>
            </a:xfrm>
            <a:prstGeom prst="rect">
              <a:avLst/>
            </a:prstGeom>
          </p:spPr>
        </p:pic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507577">
              <a:off x="21614441" y="16969004"/>
              <a:ext cx="1440220" cy="1440220"/>
            </a:xfrm>
            <a:prstGeom prst="rect">
              <a:avLst/>
            </a:prstGeom>
          </p:spPr>
        </p:pic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805323">
              <a:off x="21276888" y="14800467"/>
              <a:ext cx="1440220" cy="1440220"/>
            </a:xfrm>
            <a:prstGeom prst="rect">
              <a:avLst/>
            </a:prstGeom>
          </p:spPr>
        </p:pic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167384">
              <a:off x="22146947" y="14032288"/>
              <a:ext cx="1440220" cy="1440220"/>
            </a:xfrm>
            <a:prstGeom prst="rect">
              <a:avLst/>
            </a:prstGeom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720543">
              <a:off x="23251341" y="13873994"/>
              <a:ext cx="1687637" cy="1687637"/>
            </a:xfrm>
            <a:prstGeom prst="rect">
              <a:avLst/>
            </a:prstGeom>
          </p:spPr>
        </p:pic>
      </p:grpSp>
      <p:sp>
        <p:nvSpPr>
          <p:cNvPr id="18" name="CuadroTexto 17"/>
          <p:cNvSpPr txBox="1"/>
          <p:nvPr/>
        </p:nvSpPr>
        <p:spPr>
          <a:xfrm>
            <a:off x="7583202" y="3366878"/>
            <a:ext cx="1341636" cy="228171"/>
          </a:xfrm>
          <a:prstGeom prst="rect">
            <a:avLst/>
          </a:prstGeom>
          <a:noFill/>
        </p:spPr>
        <p:txBody>
          <a:bodyPr wrap="square" lIns="12604" tIns="6302" rIns="12604" bIns="6302" rtlCol="0">
            <a:spAutoFit/>
          </a:bodyPr>
          <a:lstStyle/>
          <a:p>
            <a:r>
              <a:rPr lang="es-ES" sz="14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Citrate</a:t>
            </a:r>
            <a:endParaRPr lang="es-ES" sz="14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177982" y="3883199"/>
            <a:ext cx="1455231" cy="952600"/>
          </a:xfrm>
          <a:prstGeom prst="rect">
            <a:avLst/>
          </a:prstGeom>
          <a:noFill/>
        </p:spPr>
        <p:txBody>
          <a:bodyPr wrap="square" lIns="12604" tIns="6302" rIns="12604" bIns="6302" rtlCol="0">
            <a:spAutoFit/>
          </a:bodyPr>
          <a:lstStyle/>
          <a:p>
            <a:pPr marL="47266" indent="-47266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10 min</a:t>
            </a:r>
          </a:p>
          <a:p>
            <a:pPr marL="47266" indent="-47266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100ºC</a:t>
            </a:r>
          </a:p>
          <a:p>
            <a:pPr marL="47266" indent="-47266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240 W</a:t>
            </a:r>
          </a:p>
          <a:p>
            <a:pPr marL="47266" indent="-47266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N</a:t>
            </a:r>
            <a:r>
              <a:rPr lang="es-ES" sz="1050" baseline="-25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2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05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cooling</a:t>
            </a:r>
            <a:endParaRPr lang="es-ES" sz="105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7566961" y="3057376"/>
            <a:ext cx="1536376" cy="228171"/>
          </a:xfrm>
          <a:prstGeom prst="rect">
            <a:avLst/>
          </a:prstGeom>
          <a:noFill/>
        </p:spPr>
        <p:txBody>
          <a:bodyPr wrap="square" lIns="12604" tIns="6302" rIns="12604" bIns="6302" rtlCol="0">
            <a:spAutoFit/>
          </a:bodyPr>
          <a:lstStyle/>
          <a:p>
            <a:r>
              <a:rPr lang="es-ES" sz="14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Fe oxide (38.8 %)</a:t>
            </a:r>
            <a:endParaRPr lang="es-ES" sz="1400" baseline="300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7601362" y="2782673"/>
            <a:ext cx="1568301" cy="228171"/>
          </a:xfrm>
          <a:prstGeom prst="rect">
            <a:avLst/>
          </a:prstGeom>
          <a:noFill/>
        </p:spPr>
        <p:txBody>
          <a:bodyPr wrap="square" lIns="12604" tIns="6302" rIns="12604" bIns="6302" rtlCol="0">
            <a:spAutoFit/>
          </a:bodyPr>
          <a:lstStyle/>
          <a:p>
            <a:r>
              <a:rPr lang="es-ES" sz="14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Zn oxide (61.2 %)</a:t>
            </a:r>
            <a:endParaRPr lang="es-ES" sz="1400" baseline="300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2" name="Picture 24" descr="Microwave reactor / laboratory / automated / multi-person ...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2"/>
          <a:stretch/>
        </p:blipFill>
        <p:spPr bwMode="auto">
          <a:xfrm>
            <a:off x="1220013" y="2708587"/>
            <a:ext cx="1338247" cy="92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22"/>
          <p:cNvSpPr txBox="1"/>
          <p:nvPr/>
        </p:nvSpPr>
        <p:spPr>
          <a:xfrm>
            <a:off x="3524111" y="2632490"/>
            <a:ext cx="4103250" cy="706250"/>
          </a:xfrm>
          <a:prstGeom prst="rect">
            <a:avLst/>
          </a:prstGeom>
          <a:noFill/>
        </p:spPr>
        <p:txBody>
          <a:bodyPr wrap="square" lIns="12604" tIns="6302" rIns="12604" bIns="6302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Sephadex</a:t>
            </a:r>
            <a:r>
              <a:rPr lang="es-ES" sz="16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PD-10 </a:t>
            </a: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for</a:t>
            </a:r>
            <a:r>
              <a:rPr lang="es-ES" sz="16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purification</a:t>
            </a:r>
            <a:endParaRPr lang="es-ES" sz="16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" sz="16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0.22 µm </a:t>
            </a: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filter</a:t>
            </a:r>
            <a:r>
              <a:rPr lang="es-ES" sz="16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for</a:t>
            </a:r>
            <a:r>
              <a:rPr lang="es-ES" sz="16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sterilization</a:t>
            </a:r>
            <a:endParaRPr lang="es-ES" sz="16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891440" y="1978393"/>
            <a:ext cx="1942774" cy="320504"/>
          </a:xfrm>
          <a:prstGeom prst="rect">
            <a:avLst/>
          </a:prstGeom>
        </p:spPr>
        <p:txBody>
          <a:bodyPr wrap="none" lIns="12604" tIns="6302" rIns="12604" bIns="6302">
            <a:spAutoFit/>
          </a:bodyPr>
          <a:lstStyle/>
          <a:p>
            <a:pPr algn="ctr"/>
            <a:r>
              <a:rPr lang="es-ES" sz="20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Microwave</a:t>
            </a:r>
            <a:r>
              <a:rPr lang="es-ES" sz="2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(CEM) </a:t>
            </a:r>
            <a:endParaRPr lang="es-ES" sz="2000" dirty="0">
              <a:latin typeface="Franklin Gothic Book" panose="020B0503020102020204" pitchFamily="34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888904" y="3875359"/>
            <a:ext cx="1719862" cy="952600"/>
          </a:xfrm>
          <a:prstGeom prst="rect">
            <a:avLst/>
          </a:prstGeom>
          <a:noFill/>
        </p:spPr>
        <p:txBody>
          <a:bodyPr wrap="square" lIns="12604" tIns="6302" rIns="12604" bIns="6302" rtlCol="0">
            <a:spAutoFit/>
          </a:bodyPr>
          <a:lstStyle/>
          <a:p>
            <a:pPr marL="47266" indent="-47266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FeCl</a:t>
            </a:r>
            <a:r>
              <a:rPr lang="es-ES" sz="1050" baseline="-25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3</a:t>
            </a:r>
          </a:p>
          <a:p>
            <a:pPr marL="47266" indent="-47266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ZnCl</a:t>
            </a:r>
            <a:r>
              <a:rPr lang="es-ES" sz="1050" baseline="-25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2</a:t>
            </a:r>
          </a:p>
          <a:p>
            <a:pPr marL="47266" indent="-47266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Na</a:t>
            </a:r>
            <a:r>
              <a:rPr lang="es-ES" sz="1050" baseline="-25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3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C</a:t>
            </a:r>
            <a:r>
              <a:rPr lang="es-ES" sz="1050" baseline="-25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6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H</a:t>
            </a:r>
            <a:r>
              <a:rPr lang="es-ES" sz="1050" baseline="-25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5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O</a:t>
            </a:r>
            <a:r>
              <a:rPr lang="es-ES" sz="1050" baseline="-25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7 </a:t>
            </a:r>
            <a:endParaRPr lang="es-ES" sz="105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47266" indent="-47266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N</a:t>
            </a:r>
            <a:r>
              <a:rPr lang="es-ES" sz="1050" baseline="-25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2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H</a:t>
            </a:r>
            <a:r>
              <a:rPr lang="es-ES" sz="1050" baseline="-25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8953430" y="1233086"/>
            <a:ext cx="1347932" cy="320504"/>
          </a:xfrm>
          <a:prstGeom prst="rect">
            <a:avLst/>
          </a:prstGeom>
        </p:spPr>
        <p:txBody>
          <a:bodyPr wrap="none" lIns="12604" tIns="6302" rIns="12604" bIns="6302">
            <a:spAutoFit/>
          </a:bodyPr>
          <a:lstStyle/>
          <a:p>
            <a:pPr algn="ctr"/>
            <a:r>
              <a:rPr lang="es-ES" sz="20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IONP@Zn-cit</a:t>
            </a:r>
            <a:endParaRPr lang="es-ES" sz="2000" dirty="0">
              <a:latin typeface="Franklin Gothic Book" panose="020B0503020102020204" pitchFamily="34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B85C791-8C10-431F-A8EB-87A058C76FC6}"/>
              </a:ext>
            </a:extLst>
          </p:cNvPr>
          <p:cNvSpPr txBox="1"/>
          <p:nvPr/>
        </p:nvSpPr>
        <p:spPr>
          <a:xfrm>
            <a:off x="5136450" y="4144166"/>
            <a:ext cx="3398947" cy="416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 baseline="30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67</a:t>
            </a:r>
            <a:r>
              <a:rPr lang="es-ES" sz="16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Ga </a:t>
            </a: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citrate</a:t>
            </a:r>
            <a:r>
              <a:rPr lang="es-ES" sz="16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to</a:t>
            </a:r>
            <a:r>
              <a:rPr lang="es-ES" sz="16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chloride</a:t>
            </a:r>
            <a:endParaRPr lang="es-ES" sz="16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67FDF177-49FD-4F70-A100-9900E11ACCBE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3906" t="62101" r="77731" b="25289"/>
          <a:stretch/>
        </p:blipFill>
        <p:spPr>
          <a:xfrm>
            <a:off x="3496536" y="4248003"/>
            <a:ext cx="1641069" cy="633885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E6B21882-1697-4575-B274-2581C6B9551D}"/>
              </a:ext>
            </a:extLst>
          </p:cNvPr>
          <p:cNvSpPr txBox="1"/>
          <p:nvPr/>
        </p:nvSpPr>
        <p:spPr>
          <a:xfrm>
            <a:off x="3496536" y="1801360"/>
            <a:ext cx="6673064" cy="416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Amicon</a:t>
            </a:r>
            <a:r>
              <a:rPr lang="es-ES" sz="16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(30K) </a:t>
            </a: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for</a:t>
            </a:r>
            <a:r>
              <a:rPr lang="es-ES" sz="16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medium</a:t>
            </a:r>
            <a:r>
              <a:rPr lang="es-ES" sz="16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exchange</a:t>
            </a:r>
            <a:endParaRPr lang="es-ES" sz="16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Flecha abajo 26">
            <a:extLst>
              <a:ext uri="{FF2B5EF4-FFF2-40B4-BE49-F238E27FC236}">
                <a16:creationId xmlns:a16="http://schemas.microsoft.com/office/drawing/2014/main" id="{C37FE13E-9D7B-46B1-9A89-6A4911E442FC}"/>
              </a:ext>
            </a:extLst>
          </p:cNvPr>
          <p:cNvSpPr/>
          <p:nvPr/>
        </p:nvSpPr>
        <p:spPr>
          <a:xfrm rot="16200000" flipH="1">
            <a:off x="5643955" y="1552295"/>
            <a:ext cx="633888" cy="4920342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lIns="12604" tIns="6302" rIns="12604" bIns="6302" rtlCol="0" anchor="ctr"/>
          <a:lstStyle/>
          <a:p>
            <a:pPr algn="ctr"/>
            <a:r>
              <a:rPr lang="es-ES" sz="2000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EX VIVO STUDIES</a:t>
            </a:r>
          </a:p>
        </p:txBody>
      </p:sp>
      <p:sp>
        <p:nvSpPr>
          <p:cNvPr id="31" name="Flecha abajo 26">
            <a:extLst>
              <a:ext uri="{FF2B5EF4-FFF2-40B4-BE49-F238E27FC236}">
                <a16:creationId xmlns:a16="http://schemas.microsoft.com/office/drawing/2014/main" id="{36429EC3-D6A1-4242-B6CA-39196E6E4AE0}"/>
              </a:ext>
            </a:extLst>
          </p:cNvPr>
          <p:cNvSpPr/>
          <p:nvPr/>
        </p:nvSpPr>
        <p:spPr>
          <a:xfrm rot="16200000" flipH="1">
            <a:off x="5643955" y="5558"/>
            <a:ext cx="633888" cy="4920342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lIns="12604" tIns="6302" rIns="12604" bIns="6302" rtlCol="0" anchor="ctr"/>
          <a:lstStyle/>
          <a:p>
            <a:pPr algn="ctr"/>
            <a:r>
              <a:rPr lang="es-ES" sz="2000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IN VITRO STUDIES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C4DB2DF8-3A0C-4067-9D00-E01F892382BE}"/>
              </a:ext>
            </a:extLst>
          </p:cNvPr>
          <p:cNvSpPr/>
          <p:nvPr/>
        </p:nvSpPr>
        <p:spPr>
          <a:xfrm>
            <a:off x="8668897" y="5084300"/>
            <a:ext cx="1916998" cy="320504"/>
          </a:xfrm>
          <a:prstGeom prst="rect">
            <a:avLst/>
          </a:prstGeom>
        </p:spPr>
        <p:txBody>
          <a:bodyPr wrap="none" lIns="12604" tIns="6302" rIns="12604" bIns="6302">
            <a:spAutoFit/>
          </a:bodyPr>
          <a:lstStyle/>
          <a:p>
            <a:pPr algn="ctr"/>
            <a:r>
              <a:rPr lang="es-ES" sz="2000" baseline="30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67</a:t>
            </a:r>
            <a:r>
              <a:rPr lang="es-ES" sz="2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Ga-IONP@Zn-cit</a:t>
            </a:r>
            <a:endParaRPr lang="es-ES" sz="2000" dirty="0">
              <a:latin typeface="Franklin Gothic Book" panose="020B0503020102020204" pitchFamily="34" charset="0"/>
            </a:endParaRPr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id="{09841796-E81E-431F-B921-ABB6DF46A930}"/>
              </a:ext>
            </a:extLst>
          </p:cNvPr>
          <p:cNvGrpSpPr/>
          <p:nvPr/>
        </p:nvGrpSpPr>
        <p:grpSpPr>
          <a:xfrm>
            <a:off x="9011680" y="3459283"/>
            <a:ext cx="1221533" cy="1242003"/>
            <a:chOff x="8927179" y="3592407"/>
            <a:chExt cx="2114490" cy="2067373"/>
          </a:xfrm>
        </p:grpSpPr>
        <p:grpSp>
          <p:nvGrpSpPr>
            <p:cNvPr id="34" name="Grupo 33">
              <a:extLst>
                <a:ext uri="{FF2B5EF4-FFF2-40B4-BE49-F238E27FC236}">
                  <a16:creationId xmlns:a16="http://schemas.microsoft.com/office/drawing/2014/main" id="{64EDA768-9929-4A7D-B63E-09CBA5C24C1B}"/>
                </a:ext>
              </a:extLst>
            </p:cNvPr>
            <p:cNvGrpSpPr/>
            <p:nvPr/>
          </p:nvGrpSpPr>
          <p:grpSpPr>
            <a:xfrm>
              <a:off x="8927179" y="3592407"/>
              <a:ext cx="2114490" cy="2067373"/>
              <a:chOff x="21016908" y="13873994"/>
              <a:chExt cx="4899075" cy="4942433"/>
            </a:xfrm>
          </p:grpSpPr>
          <p:pic>
            <p:nvPicPr>
              <p:cNvPr id="39" name="Imagen 38">
                <a:extLst>
                  <a:ext uri="{FF2B5EF4-FFF2-40B4-BE49-F238E27FC236}">
                    <a16:creationId xmlns:a16="http://schemas.microsoft.com/office/drawing/2014/main" id="{43A42D73-0926-45EA-B40C-66D182592C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441495">
                <a:off x="21016908" y="15962098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40" name="Imagen 39">
                <a:extLst>
                  <a:ext uri="{FF2B5EF4-FFF2-40B4-BE49-F238E27FC236}">
                    <a16:creationId xmlns:a16="http://schemas.microsoft.com/office/drawing/2014/main" id="{9CE7281E-06F6-4AA0-9508-E863F83F0F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0" b="100000" l="0" r="100000">
                            <a14:foregroundMark x1="34809" y1="23347" x2="34809" y2="23347"/>
                            <a14:foregroundMark x1="49296" y1="20868" x2="49296" y2="20868"/>
                            <a14:foregroundMark x1="46881" y1="34917" x2="46881" y2="34917"/>
                            <a14:foregroundMark x1="42052" y1="41529" x2="37223" y2="38636"/>
                            <a14:foregroundMark x1="50905" y1="20248" x2="50905" y2="23347"/>
                            <a14:foregroundMark x1="62978" y1="23347" x2="64185" y2="28099"/>
                            <a14:foregroundMark x1="71831" y1="33678" x2="78471" y2="37397"/>
                            <a14:foregroundMark x1="80080" y1="48967" x2="79477" y2="52066"/>
                            <a14:foregroundMark x1="26559" y1="34298" x2="22334" y2="34298"/>
                            <a14:foregroundMark x1="17706" y1="50207" x2="21730" y2="52686"/>
                            <a14:foregroundMark x1="34809" y1="47727" x2="37223" y2="53306"/>
                            <a14:foregroundMark x1="42656" y1="59917" x2="36620" y2="61777"/>
                            <a14:foregroundMark x1="24748" y1="67355" x2="57545" y2="39256"/>
                            <a14:foregroundMark x1="63581" y1="49587" x2="49296" y2="66736"/>
                            <a14:foregroundMark x1="74245" y1="67975" x2="62374" y2="78306"/>
                            <a14:foregroundMark x1="46278" y1="78306" x2="34809" y2="73347"/>
                            <a14:foregroundMark x1="74245" y1="59917" x2="76056" y2="67355"/>
                            <a14:foregroundMark x1="50302" y1="75207" x2="50905" y2="8202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876719" y="14801842"/>
                <a:ext cx="3198837" cy="3113912"/>
              </a:xfrm>
              <a:prstGeom prst="rect">
                <a:avLst/>
              </a:prstGeom>
            </p:spPr>
          </p:pic>
          <p:pic>
            <p:nvPicPr>
              <p:cNvPr id="41" name="Imagen 40">
                <a:extLst>
                  <a:ext uri="{FF2B5EF4-FFF2-40B4-BE49-F238E27FC236}">
                    <a16:creationId xmlns:a16="http://schemas.microsoft.com/office/drawing/2014/main" id="{314878CE-AA32-42A8-854D-89E9E2F292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793692">
                <a:off x="24240876" y="14772298"/>
                <a:ext cx="1451666" cy="1451666"/>
              </a:xfrm>
              <a:prstGeom prst="rect">
                <a:avLst/>
              </a:prstGeom>
            </p:spPr>
          </p:pic>
          <p:pic>
            <p:nvPicPr>
              <p:cNvPr id="42" name="Imagen 41">
                <a:extLst>
                  <a:ext uri="{FF2B5EF4-FFF2-40B4-BE49-F238E27FC236}">
                    <a16:creationId xmlns:a16="http://schemas.microsoft.com/office/drawing/2014/main" id="{A78EEAAC-555C-4C99-833B-757B2267D9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50622">
                <a:off x="24475763" y="15918041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43" name="Imagen 42">
                <a:extLst>
                  <a:ext uri="{FF2B5EF4-FFF2-40B4-BE49-F238E27FC236}">
                    <a16:creationId xmlns:a16="http://schemas.microsoft.com/office/drawing/2014/main" id="{E19B3B2E-3C68-441B-8C1D-2E0712C735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2371">
                <a:off x="23868260" y="16959757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44" name="Imagen 43">
                <a:extLst>
                  <a:ext uri="{FF2B5EF4-FFF2-40B4-BE49-F238E27FC236}">
                    <a16:creationId xmlns:a16="http://schemas.microsoft.com/office/drawing/2014/main" id="{E2DCAC35-719C-4C7E-A271-DD2D763DF2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600613">
                <a:off x="22715974" y="17376207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45" name="Imagen 44">
                <a:extLst>
                  <a:ext uri="{FF2B5EF4-FFF2-40B4-BE49-F238E27FC236}">
                    <a16:creationId xmlns:a16="http://schemas.microsoft.com/office/drawing/2014/main" id="{C7DA26DA-AA03-47A6-8B55-789F4437F1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507577">
                <a:off x="21614441" y="16969004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46" name="Imagen 45">
                <a:extLst>
                  <a:ext uri="{FF2B5EF4-FFF2-40B4-BE49-F238E27FC236}">
                    <a16:creationId xmlns:a16="http://schemas.microsoft.com/office/drawing/2014/main" id="{083B2910-8F29-43F4-9C93-42EF706CC1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805323">
                <a:off x="21276888" y="14800467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47" name="Imagen 46">
                <a:extLst>
                  <a:ext uri="{FF2B5EF4-FFF2-40B4-BE49-F238E27FC236}">
                    <a16:creationId xmlns:a16="http://schemas.microsoft.com/office/drawing/2014/main" id="{009E5892-9722-4087-93AF-57585A2183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67384">
                <a:off x="22146947" y="14032288"/>
                <a:ext cx="1440220" cy="1440220"/>
              </a:xfrm>
              <a:prstGeom prst="rect">
                <a:avLst/>
              </a:prstGeom>
            </p:spPr>
          </p:pic>
          <p:pic>
            <p:nvPicPr>
              <p:cNvPr id="48" name="Imagen 47">
                <a:extLst>
                  <a:ext uri="{FF2B5EF4-FFF2-40B4-BE49-F238E27FC236}">
                    <a16:creationId xmlns:a16="http://schemas.microsoft.com/office/drawing/2014/main" id="{AD82A99C-F9AA-4325-A422-23A28213BA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720543">
                <a:off x="23251341" y="13873994"/>
                <a:ext cx="1687637" cy="1687637"/>
              </a:xfrm>
              <a:prstGeom prst="rect">
                <a:avLst/>
              </a:prstGeom>
            </p:spPr>
          </p:pic>
        </p:grpSp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28F0521B-E626-4E56-BE36-EDE29F85AF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  <a14:imgEffect>
                        <a14:colorTemperature colorTemp="3571"/>
                      </a14:imgEffect>
                      <a14:imgEffect>
                        <a14:saturation sat="2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9" t="14846" r="43371" b="72882"/>
            <a:stretch/>
          </p:blipFill>
          <p:spPr>
            <a:xfrm>
              <a:off x="9878654" y="4327062"/>
              <a:ext cx="223488" cy="208898"/>
            </a:xfrm>
            <a:prstGeom prst="rect">
              <a:avLst/>
            </a:prstGeom>
          </p:spPr>
        </p:pic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D5112438-FE75-49ED-AE84-67E56AF210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  <a14:imgEffect>
                        <a14:colorTemperature colorTemp="3571"/>
                      </a14:imgEffect>
                      <a14:imgEffect>
                        <a14:saturation sat="2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9" t="14846" r="43371" b="72882"/>
            <a:stretch/>
          </p:blipFill>
          <p:spPr>
            <a:xfrm>
              <a:off x="9881248" y="4732413"/>
              <a:ext cx="223488" cy="208898"/>
            </a:xfrm>
            <a:prstGeom prst="rect">
              <a:avLst/>
            </a:prstGeom>
          </p:spPr>
        </p:pic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2475713A-8BC6-4FF8-B577-7D638CB53F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  <a14:imgEffect>
                        <a14:colorTemperature colorTemp="3571"/>
                      </a14:imgEffect>
                      <a14:imgEffect>
                        <a14:saturation sat="2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9" t="14846" r="43371" b="72882"/>
            <a:stretch/>
          </p:blipFill>
          <p:spPr>
            <a:xfrm>
              <a:off x="9665794" y="4527287"/>
              <a:ext cx="223488" cy="208898"/>
            </a:xfrm>
            <a:prstGeom prst="rect">
              <a:avLst/>
            </a:prstGeom>
          </p:spPr>
        </p:pic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8EB3AA94-8CE1-4D64-B9E5-89D6975E7E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  <a14:imgEffect>
                        <a14:colorTemperature colorTemp="3571"/>
                      </a14:imgEffect>
                      <a14:imgEffect>
                        <a14:saturation sat="23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29" t="14846" r="43371" b="72882"/>
            <a:stretch/>
          </p:blipFill>
          <p:spPr>
            <a:xfrm>
              <a:off x="10079067" y="4528515"/>
              <a:ext cx="223488" cy="208898"/>
            </a:xfrm>
            <a:prstGeom prst="rect">
              <a:avLst/>
            </a:prstGeom>
          </p:spPr>
        </p:pic>
      </p:grpSp>
      <p:pic>
        <p:nvPicPr>
          <p:cNvPr id="49" name="Imagen 48">
            <a:extLst>
              <a:ext uri="{FF2B5EF4-FFF2-40B4-BE49-F238E27FC236}">
                <a16:creationId xmlns:a16="http://schemas.microsoft.com/office/drawing/2014/main" id="{B197EC22-0688-49A8-B289-3A8E71F9840B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34809" y1="23347" x2="34809" y2="23347"/>
                        <a14:foregroundMark x1="49296" y1="20868" x2="49296" y2="20868"/>
                        <a14:foregroundMark x1="46881" y1="34917" x2="46881" y2="34917"/>
                        <a14:foregroundMark x1="42052" y1="41529" x2="37223" y2="38636"/>
                        <a14:foregroundMark x1="50905" y1="20248" x2="50905" y2="23347"/>
                        <a14:foregroundMark x1="62978" y1="23347" x2="64185" y2="28099"/>
                        <a14:foregroundMark x1="71831" y1="33678" x2="78471" y2="37397"/>
                        <a14:foregroundMark x1="80080" y1="48967" x2="79477" y2="52066"/>
                        <a14:foregroundMark x1="26559" y1="34298" x2="22334" y2="34298"/>
                        <a14:foregroundMark x1="17706" y1="50207" x2="21730" y2="52686"/>
                        <a14:foregroundMark x1="34809" y1="47727" x2="37223" y2="53306"/>
                        <a14:foregroundMark x1="42656" y1="59917" x2="36620" y2="61777"/>
                        <a14:foregroundMark x1="24748" y1="67355" x2="57545" y2="39256"/>
                        <a14:foregroundMark x1="63581" y1="49587" x2="49296" y2="66736"/>
                        <a14:foregroundMark x1="74245" y1="67975" x2="62374" y2="78306"/>
                        <a14:foregroundMark x1="46278" y1="78306" x2="34809" y2="73347"/>
                        <a14:foregroundMark x1="74245" y1="59917" x2="76056" y2="67355"/>
                        <a14:foregroundMark x1="50302" y1="75207" x2="50905" y2="82025"/>
                      </a14:backgroundRemoval>
                    </a14:imgEffect>
                    <a14:imgEffect>
                      <a14:colorTemperature colorTemp="3571"/>
                    </a14:imgEffect>
                    <a14:imgEffect>
                      <a14:saturation sat="2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829" t="14846" r="43371" b="72882"/>
          <a:stretch/>
        </p:blipFill>
        <p:spPr>
          <a:xfrm>
            <a:off x="7386068" y="4319697"/>
            <a:ext cx="182207" cy="170312"/>
          </a:xfrm>
          <a:prstGeom prst="rect">
            <a:avLst/>
          </a:prstGeom>
        </p:spPr>
      </p:pic>
      <p:pic>
        <p:nvPicPr>
          <p:cNvPr id="3" name="Picture 5" descr="Y:\Actividades I+D\Proyectos I+D\PRONTO\Experimentos\Nanoparticulas\NP IONP Herranz\Sintesis\Paso de H2O a PBS PD10_171219.jpg">
            <a:extLst>
              <a:ext uri="{FF2B5EF4-FFF2-40B4-BE49-F238E27FC236}">
                <a16:creationId xmlns:a16="http://schemas.microsoft.com/office/drawing/2014/main" id="{332B20BF-E56B-AF63-AD36-6F33844B07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7" t="45987" r="21157" b="10569"/>
          <a:stretch/>
        </p:blipFill>
        <p:spPr bwMode="auto">
          <a:xfrm>
            <a:off x="10889883" y="2344725"/>
            <a:ext cx="967750" cy="215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7" name="Grupo 35">
            <a:extLst>
              <a:ext uri="{FF2B5EF4-FFF2-40B4-BE49-F238E27FC236}">
                <a16:creationId xmlns:a16="http://schemas.microsoft.com/office/drawing/2014/main" id="{B22A4625-9485-5262-C509-B161FB783F85}"/>
              </a:ext>
            </a:extLst>
          </p:cNvPr>
          <p:cNvGrpSpPr/>
          <p:nvPr/>
        </p:nvGrpSpPr>
        <p:grpSpPr>
          <a:xfrm>
            <a:off x="6783817" y="5403577"/>
            <a:ext cx="711856" cy="728924"/>
            <a:chOff x="21016908" y="13873994"/>
            <a:chExt cx="4899075" cy="4942433"/>
          </a:xfrm>
        </p:grpSpPr>
        <p:pic>
          <p:nvPicPr>
            <p:cNvPr id="68" name="Imagen 36">
              <a:extLst>
                <a:ext uri="{FF2B5EF4-FFF2-40B4-BE49-F238E27FC236}">
                  <a16:creationId xmlns:a16="http://schemas.microsoft.com/office/drawing/2014/main" id="{92EACE64-1DC0-1782-56C1-73898010E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441495">
              <a:off x="21016908" y="15962098"/>
              <a:ext cx="1440220" cy="1440220"/>
            </a:xfrm>
            <a:prstGeom prst="rect">
              <a:avLst/>
            </a:prstGeom>
          </p:spPr>
        </p:pic>
        <p:pic>
          <p:nvPicPr>
            <p:cNvPr id="69" name="Imagen 37">
              <a:extLst>
                <a:ext uri="{FF2B5EF4-FFF2-40B4-BE49-F238E27FC236}">
                  <a16:creationId xmlns:a16="http://schemas.microsoft.com/office/drawing/2014/main" id="{0FDB2206-8BAC-381F-1311-BBE934A9F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76719" y="14801842"/>
              <a:ext cx="3198837" cy="3113912"/>
            </a:xfrm>
            <a:prstGeom prst="rect">
              <a:avLst/>
            </a:prstGeom>
          </p:spPr>
        </p:pic>
        <p:pic>
          <p:nvPicPr>
            <p:cNvPr id="70" name="Imagen 38">
              <a:extLst>
                <a:ext uri="{FF2B5EF4-FFF2-40B4-BE49-F238E27FC236}">
                  <a16:creationId xmlns:a16="http://schemas.microsoft.com/office/drawing/2014/main" id="{AF39B349-249E-F922-D31E-D4CF50C9E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793692">
              <a:off x="24240876" y="14772298"/>
              <a:ext cx="1451666" cy="1451666"/>
            </a:xfrm>
            <a:prstGeom prst="rect">
              <a:avLst/>
            </a:prstGeom>
          </p:spPr>
        </p:pic>
        <p:pic>
          <p:nvPicPr>
            <p:cNvPr id="71" name="Imagen 39">
              <a:extLst>
                <a:ext uri="{FF2B5EF4-FFF2-40B4-BE49-F238E27FC236}">
                  <a16:creationId xmlns:a16="http://schemas.microsoft.com/office/drawing/2014/main" id="{C36FF5A5-0278-31C1-570D-1095593FD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450622">
              <a:off x="24475763" y="15918041"/>
              <a:ext cx="1440220" cy="1440220"/>
            </a:xfrm>
            <a:prstGeom prst="rect">
              <a:avLst/>
            </a:prstGeom>
          </p:spPr>
        </p:pic>
        <p:pic>
          <p:nvPicPr>
            <p:cNvPr id="72" name="Imagen 40">
              <a:extLst>
                <a:ext uri="{FF2B5EF4-FFF2-40B4-BE49-F238E27FC236}">
                  <a16:creationId xmlns:a16="http://schemas.microsoft.com/office/drawing/2014/main" id="{9D6F9B8F-0897-A893-6FA0-6185745FA6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2371">
              <a:off x="23868260" y="16959757"/>
              <a:ext cx="1440220" cy="1440220"/>
            </a:xfrm>
            <a:prstGeom prst="rect">
              <a:avLst/>
            </a:prstGeom>
          </p:spPr>
        </p:pic>
        <p:pic>
          <p:nvPicPr>
            <p:cNvPr id="73" name="Imagen 41">
              <a:extLst>
                <a:ext uri="{FF2B5EF4-FFF2-40B4-BE49-F238E27FC236}">
                  <a16:creationId xmlns:a16="http://schemas.microsoft.com/office/drawing/2014/main" id="{1A204BFA-0D75-10B3-DA2E-E9BB3A763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600613">
              <a:off x="22715974" y="17376207"/>
              <a:ext cx="1440220" cy="1440220"/>
            </a:xfrm>
            <a:prstGeom prst="rect">
              <a:avLst/>
            </a:prstGeom>
          </p:spPr>
        </p:pic>
        <p:pic>
          <p:nvPicPr>
            <p:cNvPr id="74" name="Imagen 42">
              <a:extLst>
                <a:ext uri="{FF2B5EF4-FFF2-40B4-BE49-F238E27FC236}">
                  <a16:creationId xmlns:a16="http://schemas.microsoft.com/office/drawing/2014/main" id="{E736AC6D-3915-0303-DA53-8EBD5A73B2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507577">
              <a:off x="21614441" y="16969004"/>
              <a:ext cx="1440220" cy="1440220"/>
            </a:xfrm>
            <a:prstGeom prst="rect">
              <a:avLst/>
            </a:prstGeom>
          </p:spPr>
        </p:pic>
        <p:pic>
          <p:nvPicPr>
            <p:cNvPr id="75" name="Imagen 43">
              <a:extLst>
                <a:ext uri="{FF2B5EF4-FFF2-40B4-BE49-F238E27FC236}">
                  <a16:creationId xmlns:a16="http://schemas.microsoft.com/office/drawing/2014/main" id="{B5829989-4C73-3AF7-669E-0C6A41D44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805323">
              <a:off x="21276888" y="14800467"/>
              <a:ext cx="1440220" cy="1440220"/>
            </a:xfrm>
            <a:prstGeom prst="rect">
              <a:avLst/>
            </a:prstGeom>
          </p:spPr>
        </p:pic>
        <p:pic>
          <p:nvPicPr>
            <p:cNvPr id="76" name="Imagen 44">
              <a:extLst>
                <a:ext uri="{FF2B5EF4-FFF2-40B4-BE49-F238E27FC236}">
                  <a16:creationId xmlns:a16="http://schemas.microsoft.com/office/drawing/2014/main" id="{F1CFD8CD-87A2-CA35-1BF6-D104D51F62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167384">
              <a:off x="22146947" y="14032288"/>
              <a:ext cx="1440220" cy="1440220"/>
            </a:xfrm>
            <a:prstGeom prst="rect">
              <a:avLst/>
            </a:prstGeom>
          </p:spPr>
        </p:pic>
        <p:pic>
          <p:nvPicPr>
            <p:cNvPr id="77" name="Imagen 45">
              <a:extLst>
                <a:ext uri="{FF2B5EF4-FFF2-40B4-BE49-F238E27FC236}">
                  <a16:creationId xmlns:a16="http://schemas.microsoft.com/office/drawing/2014/main" id="{0619558B-5DCB-642E-E2B7-CFAA0A032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720543">
              <a:off x="23251341" y="13873994"/>
              <a:ext cx="1687637" cy="1687637"/>
            </a:xfrm>
            <a:prstGeom prst="rect">
              <a:avLst/>
            </a:prstGeom>
          </p:spPr>
        </p:pic>
      </p:grpSp>
      <p:sp>
        <p:nvSpPr>
          <p:cNvPr id="78" name="TextBox 46">
            <a:extLst>
              <a:ext uri="{FF2B5EF4-FFF2-40B4-BE49-F238E27FC236}">
                <a16:creationId xmlns:a16="http://schemas.microsoft.com/office/drawing/2014/main" id="{8E19CD22-D691-7C56-B92D-87FCAA791884}"/>
              </a:ext>
            </a:extLst>
          </p:cNvPr>
          <p:cNvSpPr txBox="1"/>
          <p:nvPr/>
        </p:nvSpPr>
        <p:spPr>
          <a:xfrm>
            <a:off x="7647731" y="5753602"/>
            <a:ext cx="963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61 % Zn</a:t>
            </a:r>
          </a:p>
          <a:p>
            <a:r>
              <a:rPr lang="es-ES" dirty="0"/>
              <a:t>39 % Fe</a:t>
            </a:r>
          </a:p>
        </p:txBody>
      </p:sp>
      <p:pic>
        <p:nvPicPr>
          <p:cNvPr id="79" name="Picture 2" descr="A picture containing outdoor, nature&#10;&#10;Description automatically generated">
            <a:extLst>
              <a:ext uri="{FF2B5EF4-FFF2-40B4-BE49-F238E27FC236}">
                <a16:creationId xmlns:a16="http://schemas.microsoft.com/office/drawing/2014/main" id="{86EF739F-B78D-B03B-F652-4610270EEAD2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457" y="4914200"/>
            <a:ext cx="2915700" cy="1943800"/>
          </a:xfrm>
          <a:prstGeom prst="rect">
            <a:avLst/>
          </a:prstGeom>
        </p:spPr>
      </p:pic>
      <p:sp>
        <p:nvSpPr>
          <p:cNvPr id="80" name="Isosceles Triangle 45">
            <a:extLst>
              <a:ext uri="{FF2B5EF4-FFF2-40B4-BE49-F238E27FC236}">
                <a16:creationId xmlns:a16="http://schemas.microsoft.com/office/drawing/2014/main" id="{7BD57CD2-4C04-790A-120B-15078818478F}"/>
              </a:ext>
            </a:extLst>
          </p:cNvPr>
          <p:cNvSpPr/>
          <p:nvPr/>
        </p:nvSpPr>
        <p:spPr>
          <a:xfrm rot="15775622">
            <a:off x="5816741" y="4938903"/>
            <a:ext cx="1103723" cy="1789530"/>
          </a:xfrm>
          <a:prstGeom prst="triangle">
            <a:avLst>
              <a:gd name="adj" fmla="val 48573"/>
            </a:avLst>
          </a:prstGeom>
          <a:gradFill flip="none" rotWithShape="1">
            <a:gsLst>
              <a:gs pos="0">
                <a:srgbClr val="7030A0"/>
              </a:gs>
              <a:gs pos="50000">
                <a:schemeClr val="accent1">
                  <a:tint val="44500"/>
                  <a:satMod val="160000"/>
                </a:schemeClr>
              </a:gs>
              <a:gs pos="75850">
                <a:srgbClr val="CAE9FF">
                  <a:alpha val="18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601"/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F08E0D87-06A4-2FA6-7AFB-54857C77CDC8}"/>
              </a:ext>
            </a:extLst>
          </p:cNvPr>
          <p:cNvSpPr txBox="1"/>
          <p:nvPr/>
        </p:nvSpPr>
        <p:spPr>
          <a:xfrm>
            <a:off x="8537563" y="5824888"/>
            <a:ext cx="6096000" cy="423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ICP-MS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for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quantification</a:t>
            </a:r>
            <a:endParaRPr lang="es-E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3" name="5 Rectángulo">
            <a:extLst>
              <a:ext uri="{FF2B5EF4-FFF2-40B4-BE49-F238E27FC236}">
                <a16:creationId xmlns:a16="http://schemas.microsoft.com/office/drawing/2014/main" id="{01C8CC15-DF40-4373-63D7-E6833E980824}"/>
              </a:ext>
            </a:extLst>
          </p:cNvPr>
          <p:cNvSpPr/>
          <p:nvPr/>
        </p:nvSpPr>
        <p:spPr>
          <a:xfrm>
            <a:off x="1912915" y="5707964"/>
            <a:ext cx="15347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TEM images</a:t>
            </a:r>
            <a:endParaRPr lang="en-US" sz="1600" dirty="0"/>
          </a:p>
        </p:txBody>
      </p:sp>
      <p:sp>
        <p:nvSpPr>
          <p:cNvPr id="55" name="Marcador de número de diapositiva 54">
            <a:extLst>
              <a:ext uri="{FF2B5EF4-FFF2-40B4-BE49-F238E27FC236}">
                <a16:creationId xmlns:a16="http://schemas.microsoft.com/office/drawing/2014/main" id="{18DFFB0B-6E46-C24D-2A77-3665CE8A4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03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3" grpId="0"/>
      <p:bldP spid="26" grpId="0"/>
      <p:bldP spid="27" grpId="0"/>
      <p:bldP spid="29" grpId="0"/>
      <p:bldP spid="30" grpId="0" animBg="1"/>
      <p:bldP spid="31" grpId="0" animBg="1"/>
      <p:bldP spid="32" grpId="0"/>
      <p:bldP spid="78" grpId="0"/>
      <p:bldP spid="80" grpId="0" animBg="1"/>
      <p:bldP spid="82" grpId="0"/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C28B66E-21B1-3366-D00C-2F464CE502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8" t="21691" r="11747" b="28797"/>
          <a:stretch/>
        </p:blipFill>
        <p:spPr bwMode="auto">
          <a:xfrm>
            <a:off x="2548128" y="3710746"/>
            <a:ext cx="6871998" cy="30185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+mj-cs"/>
              </a:rPr>
              <a:t>Zinc-doped iron oxide nanoparticles as a proton-activable agent for dose range verification in PT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+mj-cs"/>
              </a:rPr>
            </a:br>
            <a:r>
              <a:rPr lang="en-US" sz="2400" b="1" dirty="0">
                <a:solidFill>
                  <a:prstClr val="black"/>
                </a:solidFill>
                <a:latin typeface="Franklin Gothic Book" panose="020B0503020102020204" pitchFamily="34" charset="0"/>
              </a:rPr>
              <a:t>b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+mj-cs"/>
              </a:rPr>
              <a:t>. </a:t>
            </a:r>
            <a:r>
              <a:rPr lang="en-US" sz="2400" i="1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IONP@Zn-cit</a:t>
            </a:r>
            <a:r>
              <a:rPr lang="en-US" sz="24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Cytotoxicity</a:t>
            </a:r>
            <a:endParaRPr lang="es-ES" dirty="0"/>
          </a:p>
        </p:txBody>
      </p:sp>
      <p:sp>
        <p:nvSpPr>
          <p:cNvPr id="26" name="Flecha abajo 27">
            <a:extLst>
              <a:ext uri="{FF2B5EF4-FFF2-40B4-BE49-F238E27FC236}">
                <a16:creationId xmlns:a16="http://schemas.microsoft.com/office/drawing/2014/main" id="{B7AE5498-A5E4-4EC8-A8BF-4F0AC30CBEA3}"/>
              </a:ext>
            </a:extLst>
          </p:cNvPr>
          <p:cNvSpPr/>
          <p:nvPr/>
        </p:nvSpPr>
        <p:spPr>
          <a:xfrm rot="16200000" flipH="1">
            <a:off x="4439769" y="1736625"/>
            <a:ext cx="741148" cy="2643602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lIns="12604" tIns="6302" rIns="12604" bIns="6302" rtlCol="0" anchor="ctr"/>
          <a:lstStyle/>
          <a:p>
            <a:pPr algn="ctr"/>
            <a:r>
              <a:rPr lang="es-ES" sz="1600" dirty="0">
                <a:latin typeface="Franklin Gothic Book" panose="020B0503020102020204" pitchFamily="34" charset="0"/>
              </a:rPr>
              <a:t>24h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D9959B9-F293-4E5C-87AD-4CDA07E01012}"/>
              </a:ext>
            </a:extLst>
          </p:cNvPr>
          <p:cNvSpPr txBox="1"/>
          <p:nvPr/>
        </p:nvSpPr>
        <p:spPr>
          <a:xfrm>
            <a:off x="6659428" y="3357816"/>
            <a:ext cx="2409335" cy="235609"/>
          </a:xfrm>
          <a:prstGeom prst="rect">
            <a:avLst/>
          </a:prstGeom>
          <a:noFill/>
        </p:spPr>
        <p:txBody>
          <a:bodyPr wrap="square" lIns="12604" tIns="6302" rIns="12604" bIns="630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1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MTT </a:t>
            </a:r>
            <a:r>
              <a:rPr lang="es-ES" sz="110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Proliferation</a:t>
            </a:r>
            <a:r>
              <a:rPr lang="es-ES" sz="11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Kit I (Roche)</a:t>
            </a:r>
          </a:p>
        </p:txBody>
      </p:sp>
      <p:sp>
        <p:nvSpPr>
          <p:cNvPr id="28" name="Flecha a la derecha con bandas 22">
            <a:extLst>
              <a:ext uri="{FF2B5EF4-FFF2-40B4-BE49-F238E27FC236}">
                <a16:creationId xmlns:a16="http://schemas.microsoft.com/office/drawing/2014/main" id="{FBC32E87-CDD3-4DAD-96E6-91B0A1CD6286}"/>
              </a:ext>
            </a:extLst>
          </p:cNvPr>
          <p:cNvSpPr/>
          <p:nvPr/>
        </p:nvSpPr>
        <p:spPr>
          <a:xfrm>
            <a:off x="9702826" y="2873828"/>
            <a:ext cx="1650973" cy="366940"/>
          </a:xfrm>
          <a:prstGeom prst="stripedRightArrow">
            <a:avLst>
              <a:gd name="adj1" fmla="val 57692"/>
              <a:gd name="adj2" fmla="val 50000"/>
            </a:avLst>
          </a:prstGeom>
          <a:gradFill flip="none" rotWithShape="1">
            <a:gsLst>
              <a:gs pos="11504">
                <a:srgbClr val="FFFF00"/>
              </a:gs>
              <a:gs pos="30000">
                <a:schemeClr val="accent4">
                  <a:lumMod val="75000"/>
                </a:schemeClr>
              </a:gs>
              <a:gs pos="69000">
                <a:srgbClr val="7030A0"/>
              </a:gs>
              <a:gs pos="99000">
                <a:srgbClr val="002060"/>
              </a:gs>
              <a:gs pos="89370">
                <a:schemeClr val="accent5">
                  <a:lumMod val="50000"/>
                </a:schemeClr>
              </a:gs>
              <a:gs pos="90000">
                <a:schemeClr val="accent5">
                  <a:lumMod val="5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604" tIns="6302" rIns="12604" bIns="6302" rtlCol="0" anchor="ctr"/>
          <a:lstStyle/>
          <a:p>
            <a:pPr algn="ctr"/>
            <a:endParaRPr lang="es-ES" sz="2000">
              <a:latin typeface="Franklin Gothic Book" panose="020B0503020102020204" pitchFamily="34" charset="0"/>
            </a:endParaRPr>
          </a:p>
        </p:txBody>
      </p:sp>
      <p:pic>
        <p:nvPicPr>
          <p:cNvPr id="31" name="Picture 22" descr="P96G-1.5-5-F - MatTek Corporation">
            <a:extLst>
              <a:ext uri="{FF2B5EF4-FFF2-40B4-BE49-F238E27FC236}">
                <a16:creationId xmlns:a16="http://schemas.microsoft.com/office/drawing/2014/main" id="{8C5ABAC7-E81A-4D60-A516-C76F499EF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807" y="2683179"/>
            <a:ext cx="1257706" cy="133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upo 31">
            <a:extLst>
              <a:ext uri="{FF2B5EF4-FFF2-40B4-BE49-F238E27FC236}">
                <a16:creationId xmlns:a16="http://schemas.microsoft.com/office/drawing/2014/main" id="{A324E19C-C186-4242-BAD2-9366B81663B2}"/>
              </a:ext>
            </a:extLst>
          </p:cNvPr>
          <p:cNvGrpSpPr/>
          <p:nvPr/>
        </p:nvGrpSpPr>
        <p:grpSpPr>
          <a:xfrm>
            <a:off x="1002275" y="2713374"/>
            <a:ext cx="536141" cy="535194"/>
            <a:chOff x="21016908" y="13873994"/>
            <a:chExt cx="4899075" cy="4942433"/>
          </a:xfrm>
        </p:grpSpPr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196336F4-E7F6-42C5-96B3-1504E601E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441495">
              <a:off x="21016908" y="15962098"/>
              <a:ext cx="1440220" cy="1440220"/>
            </a:xfrm>
            <a:prstGeom prst="rect">
              <a:avLst/>
            </a:prstGeom>
          </p:spPr>
        </p:pic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BB4BA8D9-237A-44D8-BDEA-393A2AB51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34809" y1="23347" x2="34809" y2="23347"/>
                          <a14:foregroundMark x1="49296" y1="20868" x2="49296" y2="20868"/>
                          <a14:foregroundMark x1="46881" y1="34917" x2="46881" y2="34917"/>
                          <a14:foregroundMark x1="42052" y1="41529" x2="37223" y2="38636"/>
                          <a14:foregroundMark x1="50905" y1="20248" x2="50905" y2="23347"/>
                          <a14:foregroundMark x1="62978" y1="23347" x2="64185" y2="28099"/>
                          <a14:foregroundMark x1="71831" y1="33678" x2="78471" y2="37397"/>
                          <a14:foregroundMark x1="80080" y1="48967" x2="79477" y2="52066"/>
                          <a14:foregroundMark x1="26559" y1="34298" x2="22334" y2="34298"/>
                          <a14:foregroundMark x1="17706" y1="50207" x2="21730" y2="52686"/>
                          <a14:foregroundMark x1="34809" y1="47727" x2="37223" y2="53306"/>
                          <a14:foregroundMark x1="42656" y1="59917" x2="36620" y2="61777"/>
                          <a14:foregroundMark x1="24748" y1="67355" x2="57545" y2="39256"/>
                          <a14:foregroundMark x1="63581" y1="49587" x2="49296" y2="66736"/>
                          <a14:foregroundMark x1="74245" y1="67975" x2="62374" y2="78306"/>
                          <a14:foregroundMark x1="46278" y1="78306" x2="34809" y2="73347"/>
                          <a14:foregroundMark x1="74245" y1="59917" x2="76056" y2="67355"/>
                          <a14:foregroundMark x1="50302" y1="75207" x2="50905" y2="8202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76719" y="14801842"/>
              <a:ext cx="3198837" cy="3113912"/>
            </a:xfrm>
            <a:prstGeom prst="rect">
              <a:avLst/>
            </a:prstGeom>
          </p:spPr>
        </p:pic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4070C494-C24B-40A5-8EFE-849357A1D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793692">
              <a:off x="24240876" y="14772298"/>
              <a:ext cx="1451666" cy="1451666"/>
            </a:xfrm>
            <a:prstGeom prst="rect">
              <a:avLst/>
            </a:prstGeom>
          </p:spPr>
        </p:pic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BB1B7E5B-085A-4A59-B976-A42BCF146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450622">
              <a:off x="24475763" y="15918041"/>
              <a:ext cx="1440220" cy="1440220"/>
            </a:xfrm>
            <a:prstGeom prst="rect">
              <a:avLst/>
            </a:prstGeom>
          </p:spPr>
        </p:pic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7F0B61E7-EA2D-48B0-B2DB-85FB45568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2371">
              <a:off x="23868260" y="16959757"/>
              <a:ext cx="1440220" cy="1440220"/>
            </a:xfrm>
            <a:prstGeom prst="rect">
              <a:avLst/>
            </a:prstGeom>
          </p:spPr>
        </p:pic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7E5FB8A7-9B58-412B-93E7-3EFD34D834B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600613">
              <a:off x="22715974" y="17376207"/>
              <a:ext cx="1440220" cy="1440220"/>
            </a:xfrm>
            <a:prstGeom prst="rect">
              <a:avLst/>
            </a:prstGeom>
          </p:spPr>
        </p:pic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E79DEB2D-2094-4B32-BB19-3D4FF0FC9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507577">
              <a:off x="21614441" y="16969004"/>
              <a:ext cx="1440220" cy="1440220"/>
            </a:xfrm>
            <a:prstGeom prst="rect">
              <a:avLst/>
            </a:prstGeom>
          </p:spPr>
        </p:pic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2EB0D4B8-D102-421C-BA10-463DBE6F52E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805323">
              <a:off x="21276888" y="14800467"/>
              <a:ext cx="1440220" cy="1440220"/>
            </a:xfrm>
            <a:prstGeom prst="rect">
              <a:avLst/>
            </a:prstGeom>
          </p:spPr>
        </p:pic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68671161-651D-4D78-B380-07CD3058A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167384">
              <a:off x="22146947" y="14032288"/>
              <a:ext cx="1440220" cy="1440220"/>
            </a:xfrm>
            <a:prstGeom prst="rect">
              <a:avLst/>
            </a:prstGeom>
          </p:spPr>
        </p:pic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E662D611-6521-4A95-B43D-09318773F83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720543">
              <a:off x="23251341" y="13873994"/>
              <a:ext cx="1687637" cy="1687637"/>
            </a:xfrm>
            <a:prstGeom prst="rect">
              <a:avLst/>
            </a:prstGeom>
          </p:spPr>
        </p:pic>
      </p:grpSp>
      <p:pic>
        <p:nvPicPr>
          <p:cNvPr id="43" name="Imagen 42">
            <a:extLst>
              <a:ext uri="{FF2B5EF4-FFF2-40B4-BE49-F238E27FC236}">
                <a16:creationId xmlns:a16="http://schemas.microsoft.com/office/drawing/2014/main" id="{B7BCF6FE-083B-4F54-AE23-98B8A2E0AF2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294" b="89963" l="2911" r="98288">
                        <a14:foregroundMark x1="25000" y1="34201" x2="18151" y2="30112"/>
                        <a14:foregroundMark x1="9247" y1="30112" x2="9247" y2="30112"/>
                        <a14:foregroundMark x1="8048" y1="27509" x2="8048" y2="27509"/>
                        <a14:foregroundMark x1="9247" y1="27509" x2="8904" y2="31227"/>
                        <a14:foregroundMark x1="6849" y1="28996" x2="10103" y2="30112"/>
                        <a14:foregroundMark x1="6678" y1="25279" x2="11130" y2="33086"/>
                        <a14:foregroundMark x1="11130" y1="24535" x2="7021" y2="33086"/>
                        <a14:foregroundMark x1="10616" y1="27138" x2="10788" y2="31970"/>
                        <a14:foregroundMark x1="6849" y1="48327" x2="33390" y2="56134"/>
                        <a14:foregroundMark x1="13356" y1="80669" x2="20205" y2="82156"/>
                        <a14:foregroundMark x1="18664" y1="85130" x2="16096" y2="75465"/>
                        <a14:foregroundMark x1="18151" y1="80669" x2="17979" y2="46468"/>
                        <a14:foregroundMark x1="11130" y1="50558" x2="5822" y2="61338"/>
                        <a14:foregroundMark x1="13356" y1="52045" x2="3082" y2="52416"/>
                        <a14:foregroundMark x1="16438" y1="50558" x2="13699" y2="36803"/>
                        <a14:foregroundMark x1="17979" y1="52045" x2="20034" y2="43866"/>
                        <a14:foregroundMark x1="16096" y1="47584" x2="14897" y2="38290"/>
                        <a14:foregroundMark x1="16952" y1="45725" x2="20034" y2="30112"/>
                        <a14:foregroundMark x1="15753" y1="46468" x2="18322" y2="31599"/>
                        <a14:foregroundMark x1="15240" y1="50929" x2="13356" y2="57993"/>
                        <a14:foregroundMark x1="12500" y1="49442" x2="11986" y2="35688"/>
                        <a14:foregroundMark x1="23116" y1="53160" x2="27568" y2="71004"/>
                        <a14:foregroundMark x1="24658" y1="52416" x2="24658" y2="43866"/>
                        <a14:foregroundMark x1="26199" y1="56506" x2="29281" y2="51673"/>
                        <a14:foregroundMark x1="21747" y1="47955" x2="34932" y2="57621"/>
                        <a14:foregroundMark x1="23116" y1="45353" x2="33219" y2="62825"/>
                        <a14:foregroundMark x1="28767" y1="57993" x2="26370" y2="73606"/>
                        <a14:foregroundMark x1="25171" y1="60223" x2="28082" y2="73606"/>
                        <a14:foregroundMark x1="21404" y1="61710" x2="29623" y2="72862"/>
                        <a14:foregroundMark x1="31849" y1="56506" x2="28767" y2="73978"/>
                        <a14:foregroundMark x1="18836" y1="76580" x2="20890" y2="84387"/>
                        <a14:foregroundMark x1="20034" y1="79182" x2="19349" y2="84758"/>
                        <a14:foregroundMark x1="17979" y1="78439" x2="12671" y2="75465"/>
                        <a14:foregroundMark x1="14212" y1="82528" x2="17637" y2="86245"/>
                        <a14:foregroundMark x1="30308" y1="52045" x2="34418" y2="57249"/>
                        <a14:foregroundMark x1="16438" y1="26394" x2="24658" y2="27509"/>
                        <a14:foregroundMark x1="21747" y1="28625" x2="19007" y2="23048"/>
                        <a14:foregroundMark x1="24315" y1="24907" x2="17979" y2="20446"/>
                        <a14:foregroundMark x1="7534" y1="45725" x2="6849" y2="62825"/>
                        <a14:foregroundMark x1="6678" y1="49442" x2="8904" y2="64312"/>
                        <a14:foregroundMark x1="74658" y1="56506" x2="80308" y2="31599"/>
                        <a14:foregroundMark x1="79110" y1="27138" x2="79110" y2="27138"/>
                        <a14:foregroundMark x1="82021" y1="27509" x2="83390" y2="24907"/>
                        <a14:foregroundMark x1="83390" y1="37175" x2="88870" y2="80669"/>
                        <a14:foregroundMark x1="86130" y1="50929" x2="72603" y2="76208"/>
                        <a14:foregroundMark x1="81336" y1="82528" x2="81336" y2="82528"/>
                        <a14:foregroundMark x1="73801" y1="81041" x2="90753" y2="85130"/>
                        <a14:foregroundMark x1="74658" y1="57993" x2="69863" y2="56506"/>
                        <a14:foregroundMark x1="72774" y1="57249" x2="73973" y2="45353"/>
                        <a14:foregroundMark x1="82192" y1="36059" x2="75171" y2="27138"/>
                        <a14:foregroundMark x1="79795" y1="23792" x2="72774" y2="47584"/>
                        <a14:foregroundMark x1="87329" y1="45353" x2="94007" y2="65428"/>
                        <a14:foregroundMark x1="95205" y1="57621" x2="88870" y2="78439"/>
                        <a14:foregroundMark x1="94521" y1="56134" x2="89041" y2="75093"/>
                        <a14:foregroundMark x1="95205" y1="50929" x2="90753" y2="61338"/>
                        <a14:foregroundMark x1="89212" y1="46468" x2="98288" y2="61710"/>
                        <a14:foregroundMark x1="94007" y1="50558" x2="97432" y2="60595"/>
                        <a14:foregroundMark x1="90925" y1="57993" x2="76712" y2="84758"/>
                        <a14:foregroundMark x1="75685" y1="81041" x2="90411" y2="87361"/>
                        <a14:foregroundMark x1="71747" y1="64312" x2="80137" y2="83643"/>
                        <a14:foregroundMark x1="69007" y1="52045" x2="75342" y2="77695"/>
                        <a14:foregroundMark x1="68322" y1="56506" x2="71575" y2="76208"/>
                        <a14:foregroundMark x1="35103" y1="21190" x2="45034" y2="19703"/>
                        <a14:foregroundMark x1="31507" y1="21190" x2="44349" y2="23420"/>
                        <a14:foregroundMark x1="55822" y1="21933" x2="65753" y2="21933"/>
                        <a14:foregroundMark x1="54795" y1="19331" x2="67637" y2="22305"/>
                        <a14:foregroundMark x1="54795" y1="18959" x2="67637" y2="19703"/>
                        <a14:foregroundMark x1="54452" y1="21190" x2="64726" y2="26394"/>
                        <a14:foregroundMark x1="60274" y1="24535" x2="56678" y2="37546"/>
                        <a14:foregroundMark x1="58904" y1="23420" x2="55137" y2="35316"/>
                        <a14:foregroundMark x1="32705" y1="12639" x2="41952" y2="37175"/>
                        <a14:foregroundMark x1="37671" y1="16357" x2="42123" y2="38662"/>
                        <a14:foregroundMark x1="35274" y1="16729" x2="43836" y2="25279"/>
                        <a14:foregroundMark x1="39726" y1="15613" x2="42808" y2="3977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08067" y="1828800"/>
            <a:ext cx="3112059" cy="1597265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3FC7F9AF-4F88-4558-912E-8C70D7954AB1}"/>
              </a:ext>
            </a:extLst>
          </p:cNvPr>
          <p:cNvSpPr txBox="1"/>
          <p:nvPr/>
        </p:nvSpPr>
        <p:spPr>
          <a:xfrm>
            <a:off x="9596047" y="3368165"/>
            <a:ext cx="1815800" cy="497475"/>
          </a:xfrm>
          <a:prstGeom prst="rect">
            <a:avLst/>
          </a:prstGeom>
          <a:noFill/>
        </p:spPr>
        <p:txBody>
          <a:bodyPr wrap="square" lIns="12604" tIns="6302" rIns="12604" bIns="630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05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Absorbance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s-ES" sz="105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measurement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(570-690 </a:t>
            </a:r>
            <a:r>
              <a:rPr lang="es-ES" sz="1050" dirty="0" err="1">
                <a:latin typeface="Franklin Gothic Book" panose="020B0503020102020204" pitchFamily="34" charset="0"/>
                <a:cs typeface="Times New Roman" panose="02020603050405020304" pitchFamily="18" charset="0"/>
              </a:rPr>
              <a:t>nm</a:t>
            </a:r>
            <a:r>
              <a:rPr lang="es-ES" sz="105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)</a:t>
            </a:r>
            <a:endParaRPr lang="es-ES" sz="8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Flecha: curvada hacia arriba 1">
            <a:extLst>
              <a:ext uri="{FF2B5EF4-FFF2-40B4-BE49-F238E27FC236}">
                <a16:creationId xmlns:a16="http://schemas.microsoft.com/office/drawing/2014/main" id="{72899040-B486-443B-B671-DEAB67E7F55F}"/>
              </a:ext>
            </a:extLst>
          </p:cNvPr>
          <p:cNvSpPr/>
          <p:nvPr/>
        </p:nvSpPr>
        <p:spPr>
          <a:xfrm rot="1780595">
            <a:off x="1000110" y="3594689"/>
            <a:ext cx="1183867" cy="465611"/>
          </a:xfrm>
          <a:prstGeom prst="curvedUpArrow">
            <a:avLst>
              <a:gd name="adj1" fmla="val 25000"/>
              <a:gd name="adj2" fmla="val 50000"/>
              <a:gd name="adj3" fmla="val 4060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703407" y="2212868"/>
            <a:ext cx="1127232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dirty="0" err="1">
                <a:solidFill>
                  <a:schemeClr val="tx2"/>
                </a:solidFill>
              </a:rPr>
              <a:t>IONP@Zn-cit</a:t>
            </a:r>
            <a:endParaRPr lang="es-ES" sz="1400" dirty="0">
              <a:solidFill>
                <a:schemeClr val="tx2"/>
              </a:solidFill>
            </a:endParaRPr>
          </a:p>
        </p:txBody>
      </p:sp>
      <p:sp>
        <p:nvSpPr>
          <p:cNvPr id="47" name="Rectángulo 46"/>
          <p:cNvSpPr/>
          <p:nvPr/>
        </p:nvSpPr>
        <p:spPr>
          <a:xfrm>
            <a:off x="2207134" y="2233547"/>
            <a:ext cx="1031051" cy="3407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200" dirty="0">
                <a:solidFill>
                  <a:schemeClr val="tx2"/>
                </a:solidFill>
              </a:rPr>
              <a:t>U251 </a:t>
            </a:r>
            <a:r>
              <a:rPr lang="es-ES" sz="1200" dirty="0" err="1">
                <a:solidFill>
                  <a:schemeClr val="tx2"/>
                </a:solidFill>
              </a:rPr>
              <a:t>cell</a:t>
            </a:r>
            <a:r>
              <a:rPr lang="es-ES" sz="1200" dirty="0">
                <a:solidFill>
                  <a:schemeClr val="tx2"/>
                </a:solidFill>
              </a:rPr>
              <a:t> line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F309E22-6FD9-B0B0-D01F-FFD67ACD0068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0837" t="41446" r="51319" b="40592"/>
          <a:stretch/>
        </p:blipFill>
        <p:spPr>
          <a:xfrm>
            <a:off x="9702826" y="1646298"/>
            <a:ext cx="1565576" cy="1209952"/>
          </a:xfrm>
          <a:prstGeom prst="rect">
            <a:avLst/>
          </a:prstGeom>
        </p:spPr>
      </p:pic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3823191C-ADD4-C0A3-3206-0BBA7486A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490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+mj-cs"/>
              </a:rPr>
              <a:t>Zinc-doped iron oxide nanoparticles as a proton-activable agent for dose range verification in PT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+mj-cs"/>
              </a:rPr>
            </a:b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+mj-cs"/>
              </a:rPr>
              <a:t>c. </a:t>
            </a:r>
            <a:r>
              <a:rPr lang="en-US" sz="24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Influence of </a:t>
            </a:r>
            <a:r>
              <a:rPr lang="en-US" sz="2400" i="1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IONP@Zn-cit</a:t>
            </a:r>
            <a:r>
              <a:rPr lang="en-US" sz="24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on X-Ray radiation-induced clonogenic cell death</a:t>
            </a:r>
            <a:endParaRPr lang="es-ES" dirty="0"/>
          </a:p>
        </p:txBody>
      </p:sp>
      <p:pic>
        <p:nvPicPr>
          <p:cNvPr id="4" name="Marcador de contenido 5" descr="Imagen que contiene interior, foto, tabla, diferente&#10;&#10;Descripción generada automáticamente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7" b="29829"/>
          <a:stretch/>
        </p:blipFill>
        <p:spPr bwMode="auto">
          <a:xfrm>
            <a:off x="1438893" y="3796498"/>
            <a:ext cx="4753744" cy="21864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1525269" y="5980204"/>
            <a:ext cx="4753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Clr>
                <a:srgbClr val="FF9933"/>
              </a:buClr>
              <a:buFont typeface="+mj-lt"/>
              <a:buAutoNum type="arabicPeriod"/>
            </a:pPr>
            <a:r>
              <a:rPr lang="en-US" sz="1200" dirty="0"/>
              <a:t>Cell culture flasks used to perform clonogenic assays with NPs.</a:t>
            </a:r>
          </a:p>
          <a:p>
            <a:pPr marL="228600" indent="-228600">
              <a:buClr>
                <a:srgbClr val="FF9933"/>
              </a:buClr>
              <a:buAutoNum type="arabicPeriod"/>
            </a:pPr>
            <a:r>
              <a:rPr lang="en-US" sz="1200" dirty="0"/>
              <a:t>Farmer Ionization chamber (model NE-2571) as monitoring chamber.</a:t>
            </a:r>
          </a:p>
          <a:p>
            <a:pPr marL="228600" indent="-228600">
              <a:buClr>
                <a:srgbClr val="FF9933"/>
              </a:buClr>
              <a:buFontTx/>
              <a:buAutoNum type="arabicPeriod"/>
            </a:pPr>
            <a:r>
              <a:rPr lang="en-US" sz="1200" dirty="0"/>
              <a:t>X-Ray irradiator (Philips MCN 321 X-Ray tube, CIEMAT).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F397A022-86E8-4039-858E-CCCA27D3EB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1" t="18148" r="37896" b="57120"/>
          <a:stretch/>
        </p:blipFill>
        <p:spPr bwMode="auto">
          <a:xfrm>
            <a:off x="1390362" y="1690688"/>
            <a:ext cx="4429678" cy="207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91" t="50957" r="53368" b="29493"/>
          <a:stretch/>
        </p:blipFill>
        <p:spPr bwMode="auto">
          <a:xfrm>
            <a:off x="5622178" y="1719017"/>
            <a:ext cx="864035" cy="92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ector recto 9">
            <a:extLst>
              <a:ext uri="{FF2B5EF4-FFF2-40B4-BE49-F238E27FC236}">
                <a16:creationId xmlns:a16="http://schemas.microsoft.com/office/drawing/2014/main" id="{72DCB651-5086-4BFD-8F42-B7AB779BF31D}"/>
              </a:ext>
            </a:extLst>
          </p:cNvPr>
          <p:cNvCxnSpPr>
            <a:cxnSpLocks/>
          </p:cNvCxnSpPr>
          <p:nvPr/>
        </p:nvCxnSpPr>
        <p:spPr>
          <a:xfrm flipV="1">
            <a:off x="5300469" y="1981500"/>
            <a:ext cx="389371" cy="844628"/>
          </a:xfrm>
          <a:prstGeom prst="line">
            <a:avLst/>
          </a:prstGeom>
          <a:ln w="12700">
            <a:solidFill>
              <a:srgbClr val="7030A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Conector recto 22">
            <a:extLst>
              <a:ext uri="{FF2B5EF4-FFF2-40B4-BE49-F238E27FC236}">
                <a16:creationId xmlns:a16="http://schemas.microsoft.com/office/drawing/2014/main" id="{61D4C901-7ADC-4D23-9207-BBA36A6963A5}"/>
              </a:ext>
            </a:extLst>
          </p:cNvPr>
          <p:cNvCxnSpPr>
            <a:cxnSpLocks/>
          </p:cNvCxnSpPr>
          <p:nvPr/>
        </p:nvCxnSpPr>
        <p:spPr>
          <a:xfrm flipV="1">
            <a:off x="5361768" y="2576137"/>
            <a:ext cx="846722" cy="249992"/>
          </a:xfrm>
          <a:prstGeom prst="line">
            <a:avLst/>
          </a:prstGeom>
          <a:ln w="12700">
            <a:solidFill>
              <a:srgbClr val="7030A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3 Llamada con línea 1 (sin borde)">
            <a:extLst>
              <a:ext uri="{FF2B5EF4-FFF2-40B4-BE49-F238E27FC236}">
                <a16:creationId xmlns:a16="http://schemas.microsoft.com/office/drawing/2014/main" id="{4858E91B-B85D-4C2C-9435-AE5F835735FB}"/>
              </a:ext>
            </a:extLst>
          </p:cNvPr>
          <p:cNvSpPr/>
          <p:nvPr/>
        </p:nvSpPr>
        <p:spPr>
          <a:xfrm flipH="1">
            <a:off x="6342880" y="2287976"/>
            <a:ext cx="2273155" cy="914880"/>
          </a:xfrm>
          <a:prstGeom prst="callout1">
            <a:avLst>
              <a:gd name="adj1" fmla="val 17435"/>
              <a:gd name="adj2" fmla="val 665"/>
              <a:gd name="adj3" fmla="val 79577"/>
              <a:gd name="adj4" fmla="val 913"/>
            </a:avLst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s-ES" sz="1200" dirty="0" err="1"/>
              <a:t>Formation</a:t>
            </a:r>
            <a:r>
              <a:rPr lang="es-ES" sz="1200" dirty="0"/>
              <a:t> </a:t>
            </a:r>
            <a:r>
              <a:rPr lang="es-ES" sz="1200" dirty="0" err="1"/>
              <a:t>of</a:t>
            </a:r>
            <a:r>
              <a:rPr lang="es-ES" sz="1200" dirty="0"/>
              <a:t> a 50 </a:t>
            </a:r>
            <a:r>
              <a:rPr lang="es-ES" sz="1200" dirty="0" err="1"/>
              <a:t>cell-colony</a:t>
            </a:r>
            <a:r>
              <a:rPr lang="es-ES" sz="1200" dirty="0"/>
              <a:t> </a:t>
            </a:r>
          </a:p>
          <a:p>
            <a:pPr algn="ctr"/>
            <a:r>
              <a:rPr lang="es-ES" sz="1200" dirty="0"/>
              <a:t>(5-6 </a:t>
            </a:r>
            <a:r>
              <a:rPr lang="es-ES" sz="1200" dirty="0" err="1"/>
              <a:t>divisions</a:t>
            </a:r>
            <a:r>
              <a:rPr lang="es-ES" sz="1200" dirty="0"/>
              <a:t>)</a:t>
            </a:r>
          </a:p>
        </p:txBody>
      </p:sp>
      <p:sp>
        <p:nvSpPr>
          <p:cNvPr id="11" name="CuadroTexto 6">
            <a:extLst>
              <a:ext uri="{FF2B5EF4-FFF2-40B4-BE49-F238E27FC236}">
                <a16:creationId xmlns:a16="http://schemas.microsoft.com/office/drawing/2014/main" id="{7AFB29DF-2063-4B78-925D-151C84F5273A}"/>
              </a:ext>
            </a:extLst>
          </p:cNvPr>
          <p:cNvSpPr txBox="1"/>
          <p:nvPr/>
        </p:nvSpPr>
        <p:spPr>
          <a:xfrm>
            <a:off x="8676439" y="2391473"/>
            <a:ext cx="2047847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r>
              <a:rPr lang="es-ES" sz="2000" dirty="0" err="1"/>
              <a:t>Survival</a:t>
            </a:r>
            <a:r>
              <a:rPr lang="es-ES" sz="2000" dirty="0"/>
              <a:t> </a:t>
            </a:r>
            <a:r>
              <a:rPr lang="es-ES" sz="2000" dirty="0" err="1"/>
              <a:t>Quantification</a:t>
            </a:r>
            <a:endParaRPr lang="es-ES" sz="2000" dirty="0"/>
          </a:p>
        </p:txBody>
      </p:sp>
      <p:sp>
        <p:nvSpPr>
          <p:cNvPr id="12" name="CuadroTexto 14">
            <a:extLst>
              <a:ext uri="{FF2B5EF4-FFF2-40B4-BE49-F238E27FC236}">
                <a16:creationId xmlns:a16="http://schemas.microsoft.com/office/drawing/2014/main" id="{3E793CC0-860D-4DBD-BF12-CB8725F97FC9}"/>
              </a:ext>
            </a:extLst>
          </p:cNvPr>
          <p:cNvSpPr txBox="1"/>
          <p:nvPr/>
        </p:nvSpPr>
        <p:spPr>
          <a:xfrm>
            <a:off x="8071276" y="4934681"/>
            <a:ext cx="122530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050" dirty="0"/>
              <a:t>0Gy</a:t>
            </a:r>
          </a:p>
          <a:p>
            <a:pPr algn="ctr"/>
            <a:r>
              <a:rPr lang="es-ES" sz="1050" dirty="0"/>
              <a:t>100 </a:t>
            </a:r>
            <a:r>
              <a:rPr lang="es-ES" sz="1050" dirty="0" err="1"/>
              <a:t>cells</a:t>
            </a:r>
            <a:r>
              <a:rPr lang="es-ES" sz="1050" dirty="0"/>
              <a:t> </a:t>
            </a:r>
            <a:r>
              <a:rPr lang="es-ES" sz="1050" dirty="0" err="1"/>
              <a:t>seeded</a:t>
            </a:r>
            <a:endParaRPr lang="es-ES" sz="1050" dirty="0"/>
          </a:p>
        </p:txBody>
      </p:sp>
      <p:pic>
        <p:nvPicPr>
          <p:cNvPr id="13" name="49 Imagen">
            <a:extLst>
              <a:ext uri="{FF2B5EF4-FFF2-40B4-BE49-F238E27FC236}">
                <a16:creationId xmlns:a16="http://schemas.microsoft.com/office/drawing/2014/main" id="{00000000-0008-0000-0000-000032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4" t="24653" r="36015" b="53494"/>
          <a:stretch/>
        </p:blipFill>
        <p:spPr>
          <a:xfrm>
            <a:off x="9267400" y="3862932"/>
            <a:ext cx="1059667" cy="1047974"/>
          </a:xfrm>
          <a:prstGeom prst="rect">
            <a:avLst/>
          </a:prstGeom>
        </p:spPr>
      </p:pic>
      <p:sp>
        <p:nvSpPr>
          <p:cNvPr id="14" name="CuadroTexto 18">
            <a:extLst>
              <a:ext uri="{FF2B5EF4-FFF2-40B4-BE49-F238E27FC236}">
                <a16:creationId xmlns:a16="http://schemas.microsoft.com/office/drawing/2014/main" id="{6BD3D10D-DF2B-4FDB-95BC-C6CB262E74BD}"/>
              </a:ext>
            </a:extLst>
          </p:cNvPr>
          <p:cNvSpPr txBox="1"/>
          <p:nvPr/>
        </p:nvSpPr>
        <p:spPr>
          <a:xfrm>
            <a:off x="9050296" y="4933452"/>
            <a:ext cx="145052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050" dirty="0">
                <a:solidFill>
                  <a:schemeClr val="accent2">
                    <a:lumMod val="75000"/>
                  </a:schemeClr>
                </a:solidFill>
              </a:rPr>
              <a:t>10Gy</a:t>
            </a:r>
          </a:p>
          <a:p>
            <a:pPr algn="ctr"/>
            <a:r>
              <a:rPr lang="es-ES" sz="1050" dirty="0"/>
              <a:t>1000 </a:t>
            </a:r>
            <a:r>
              <a:rPr lang="es-ES" sz="1050" dirty="0" err="1"/>
              <a:t>cells</a:t>
            </a:r>
            <a:r>
              <a:rPr lang="es-ES" sz="1050" dirty="0"/>
              <a:t> </a:t>
            </a:r>
            <a:r>
              <a:rPr lang="es-ES" sz="1050" dirty="0" err="1"/>
              <a:t>seeded</a:t>
            </a:r>
            <a:endParaRPr lang="es-ES" sz="1050" dirty="0"/>
          </a:p>
        </p:txBody>
      </p:sp>
      <p:pic>
        <p:nvPicPr>
          <p:cNvPr id="15" name="45 Imagen">
            <a:extLst>
              <a:ext uri="{FF2B5EF4-FFF2-40B4-BE49-F238E27FC236}">
                <a16:creationId xmlns:a16="http://schemas.microsoft.com/office/drawing/2014/main" id="{00000000-0008-0000-0000-00002E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42"/>
          <a:stretch/>
        </p:blipFill>
        <p:spPr>
          <a:xfrm rot="5400000">
            <a:off x="6956048" y="3766894"/>
            <a:ext cx="1342217" cy="868906"/>
          </a:xfrm>
          <a:prstGeom prst="rect">
            <a:avLst/>
          </a:prstGeom>
        </p:spPr>
      </p:pic>
      <p:pic>
        <p:nvPicPr>
          <p:cNvPr id="16" name="44 Imagen">
            <a:extLst>
              <a:ext uri="{FF2B5EF4-FFF2-40B4-BE49-F238E27FC236}">
                <a16:creationId xmlns:a16="http://schemas.microsoft.com/office/drawing/2014/main" id="{00000000-0008-0000-0000-00002D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0" t="967" r="34909" b="75391"/>
          <a:stretch/>
        </p:blipFill>
        <p:spPr>
          <a:xfrm>
            <a:off x="8172715" y="3858011"/>
            <a:ext cx="1022431" cy="1047975"/>
          </a:xfrm>
          <a:prstGeom prst="rect">
            <a:avLst/>
          </a:prstGeom>
        </p:spPr>
      </p:pic>
      <p:sp>
        <p:nvSpPr>
          <p:cNvPr id="17" name="Rayo 5">
            <a:extLst>
              <a:ext uri="{FF2B5EF4-FFF2-40B4-BE49-F238E27FC236}">
                <a16:creationId xmlns:a16="http://schemas.microsoft.com/office/drawing/2014/main" id="{C767B610-20AD-4594-82ED-6CEA0CC10B43}"/>
              </a:ext>
            </a:extLst>
          </p:cNvPr>
          <p:cNvSpPr/>
          <p:nvPr/>
        </p:nvSpPr>
        <p:spPr>
          <a:xfrm rot="20768835" flipH="1">
            <a:off x="10316598" y="4676346"/>
            <a:ext cx="292738" cy="392220"/>
          </a:xfrm>
          <a:prstGeom prst="lightningBolt">
            <a:avLst/>
          </a:prstGeom>
          <a:ln>
            <a:solidFill>
              <a:srgbClr val="7030A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8" name="Conector recto 9">
            <a:extLst>
              <a:ext uri="{FF2B5EF4-FFF2-40B4-BE49-F238E27FC236}">
                <a16:creationId xmlns:a16="http://schemas.microsoft.com/office/drawing/2014/main" id="{72DCB651-5086-4BFD-8F42-B7AB779BF31D}"/>
              </a:ext>
            </a:extLst>
          </p:cNvPr>
          <p:cNvCxnSpPr>
            <a:cxnSpLocks/>
          </p:cNvCxnSpPr>
          <p:nvPr/>
        </p:nvCxnSpPr>
        <p:spPr>
          <a:xfrm flipV="1">
            <a:off x="7810391" y="3899562"/>
            <a:ext cx="922712" cy="101998"/>
          </a:xfrm>
          <a:prstGeom prst="line">
            <a:avLst/>
          </a:prstGeom>
          <a:ln w="19050">
            <a:solidFill>
              <a:srgbClr val="FFFF0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Conector recto 22">
            <a:extLst>
              <a:ext uri="{FF2B5EF4-FFF2-40B4-BE49-F238E27FC236}">
                <a16:creationId xmlns:a16="http://schemas.microsoft.com/office/drawing/2014/main" id="{61D4C901-7ADC-4D23-9207-BBA36A6963A5}"/>
              </a:ext>
            </a:extLst>
          </p:cNvPr>
          <p:cNvCxnSpPr>
            <a:cxnSpLocks/>
          </p:cNvCxnSpPr>
          <p:nvPr/>
        </p:nvCxnSpPr>
        <p:spPr>
          <a:xfrm>
            <a:off x="7678108" y="4298417"/>
            <a:ext cx="989214" cy="501977"/>
          </a:xfrm>
          <a:prstGeom prst="line">
            <a:avLst/>
          </a:prstGeom>
          <a:ln w="19050">
            <a:solidFill>
              <a:srgbClr val="FFFF0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ángulo 28">
                <a:extLst>
                  <a:ext uri="{FF2B5EF4-FFF2-40B4-BE49-F238E27FC236}">
                    <a16:creationId xmlns:a16="http://schemas.microsoft.com/office/drawing/2014/main" id="{19BFBED9-C643-DE95-15B0-DBC4FA45309B}"/>
                  </a:ext>
                </a:extLst>
              </p:cNvPr>
              <p:cNvSpPr/>
              <p:nvPr/>
            </p:nvSpPr>
            <p:spPr>
              <a:xfrm>
                <a:off x="7563719" y="6121399"/>
                <a:ext cx="2425856" cy="4071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𝑆𝐹</m:t>
                      </m:r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  <m:r>
                        <a:rPr lang="es-ES" i="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𝑒𝑥𝑝</m:t>
                          </m:r>
                        </m:e>
                        <m:sup>
                          <m:r>
                            <a:rPr lang="es-E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s-E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𝛽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s-E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0" name="Rectángulo 28">
                <a:extLst>
                  <a:ext uri="{FF2B5EF4-FFF2-40B4-BE49-F238E27FC236}">
                    <a16:creationId xmlns:a16="http://schemas.microsoft.com/office/drawing/2014/main" id="{19BFBED9-C643-DE95-15B0-DBC4FA4530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3719" y="6121399"/>
                <a:ext cx="2425856" cy="407163"/>
              </a:xfrm>
              <a:prstGeom prst="rect">
                <a:avLst/>
              </a:prstGeom>
              <a:blipFill>
                <a:blip r:embed="rId9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uadroTexto 6">
            <a:extLst>
              <a:ext uri="{FF2B5EF4-FFF2-40B4-BE49-F238E27FC236}">
                <a16:creationId xmlns:a16="http://schemas.microsoft.com/office/drawing/2014/main" id="{EF2D57D2-2D39-5242-9215-7DF83CC244F1}"/>
              </a:ext>
            </a:extLst>
          </p:cNvPr>
          <p:cNvSpPr txBox="1"/>
          <p:nvPr/>
        </p:nvSpPr>
        <p:spPr>
          <a:xfrm>
            <a:off x="7215011" y="5543334"/>
            <a:ext cx="3467560" cy="459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dirty="0"/>
              <a:t>Linear-</a:t>
            </a:r>
            <a:r>
              <a:rPr lang="es-ES" dirty="0" err="1"/>
              <a:t>Quadratic</a:t>
            </a:r>
            <a:r>
              <a:rPr lang="es-ES" dirty="0"/>
              <a:t> </a:t>
            </a:r>
            <a:r>
              <a:rPr lang="es-ES" dirty="0" err="1"/>
              <a:t>Model</a:t>
            </a:r>
            <a:r>
              <a:rPr lang="es-ES" dirty="0"/>
              <a:t> (LQM):</a:t>
            </a:r>
          </a:p>
        </p:txBody>
      </p:sp>
      <p:sp>
        <p:nvSpPr>
          <p:cNvPr id="26" name="Marcador de número de diapositiva 25">
            <a:extLst>
              <a:ext uri="{FF2B5EF4-FFF2-40B4-BE49-F238E27FC236}">
                <a16:creationId xmlns:a16="http://schemas.microsoft.com/office/drawing/2014/main" id="{E49A58BF-6317-4DBF-C7EF-4B2CA9DDA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9280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FABF5166-64C5-1513-A0DD-90452C70A7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53" b="63422"/>
          <a:stretch/>
        </p:blipFill>
        <p:spPr bwMode="auto">
          <a:xfrm>
            <a:off x="6969133" y="1909481"/>
            <a:ext cx="4680372" cy="2518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E078DE78-6A9D-CFE9-7BBD-14A9D3596A38}"/>
              </a:ext>
            </a:extLst>
          </p:cNvPr>
          <p:cNvSpPr txBox="1">
            <a:spLocks/>
          </p:cNvSpPr>
          <p:nvPr/>
        </p:nvSpPr>
        <p:spPr>
          <a:xfrm>
            <a:off x="838200" y="172054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for U251 cell line and parameters to study NP effect:</a:t>
            </a:r>
            <a:endParaRPr lang="es-E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 29">
                <a:extLst>
                  <a:ext uri="{FF2B5EF4-FFF2-40B4-BE49-F238E27FC236}">
                    <a16:creationId xmlns:a16="http://schemas.microsoft.com/office/drawing/2014/main" id="{37AD3FFF-BECC-8699-398F-551B0EFFF98A}"/>
                  </a:ext>
                </a:extLst>
              </p:cNvPr>
              <p:cNvSpPr/>
              <p:nvPr/>
            </p:nvSpPr>
            <p:spPr>
              <a:xfrm>
                <a:off x="1013131" y="5382429"/>
                <a:ext cx="5328592" cy="6536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𝐷𝐸𝐹</m:t>
                          </m:r>
                        </m:e>
                        <m:sub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𝐺𝑦</m:t>
                          </m:r>
                        </m:sub>
                      </m:sSub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1200" i="1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𝑅𝑒𝑓𝑒𝑟𝑒𝑛𝑐𝑒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𝑑𝑜𝑠𝑒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(2 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𝐺𝑦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eqArr>
                            <m:eqArrPr>
                              <m:ctrlPr>
                                <a:rPr lang="es-ES" sz="1200" i="1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𝐷𝑜𝑠𝑒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𝑛𝑒𝑒𝑑𝑒𝑑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𝑤𝑖𝑡h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s-ES" sz="1200" i="1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𝑐𝑒𝑙𝑙𝑠</m:t>
                                  </m:r>
                                  <m: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𝑁𝑃𝑠</m:t>
                                  </m:r>
                                </m:e>
                              </m:d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𝑡𝑜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𝑎𝑐h𝑖𝑒𝑣𝑒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𝑡h𝑒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𝑠𝑎𝑚𝑒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𝑐𝑒𝑙𝑙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𝑠𝑢𝑟𝑣𝑖𝑣𝑎𝑙</m:t>
                              </m:r>
                            </m:e>
                            <m:e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𝑎𝑠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𝑐𝑒𝑙𝑙𝑠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𝑎𝑙𝑜𝑛𝑒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𝑎𝑡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𝑑𝑜𝑠𝑒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𝑜𝑓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2 </m:t>
                              </m:r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𝐺𝑦</m:t>
                              </m:r>
                            </m:e>
                          </m:eqArr>
                        </m:den>
                      </m:f>
                    </m:oMath>
                  </m:oMathPara>
                </a14:m>
                <a:endParaRPr lang="es-ES" sz="1200" dirty="0"/>
              </a:p>
            </p:txBody>
          </p:sp>
        </mc:Choice>
        <mc:Fallback xmlns="">
          <p:sp>
            <p:nvSpPr>
              <p:cNvPr id="6" name="Rectángulo 29">
                <a:extLst>
                  <a:ext uri="{FF2B5EF4-FFF2-40B4-BE49-F238E27FC236}">
                    <a16:creationId xmlns:a16="http://schemas.microsoft.com/office/drawing/2014/main" id="{37AD3FFF-BECC-8699-398F-551B0EFFF9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131" y="5382429"/>
                <a:ext cx="5328592" cy="653640"/>
              </a:xfrm>
              <a:prstGeom prst="rect">
                <a:avLst/>
              </a:prstGeom>
              <a:blipFill>
                <a:blip r:embed="rId4"/>
                <a:stretch>
                  <a:fillRect b="-280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10">
                <a:extLst>
                  <a:ext uri="{FF2B5EF4-FFF2-40B4-BE49-F238E27FC236}">
                    <a16:creationId xmlns:a16="http://schemas.microsoft.com/office/drawing/2014/main" id="{2CF03B9D-D758-CF02-71D9-1CB05108000A}"/>
                  </a:ext>
                </a:extLst>
              </p:cNvPr>
              <p:cNvSpPr/>
              <p:nvPr/>
            </p:nvSpPr>
            <p:spPr>
              <a:xfrm>
                <a:off x="5381837" y="4369570"/>
                <a:ext cx="1541183" cy="49193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𝑀𝐼𝐷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s-ES" sz="1200" i="1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𝑆𝐹</m:t>
                          </m:r>
                          <m:d>
                            <m:dPr>
                              <m:ctrlPr>
                                <a:rPr lang="es-ES" sz="1200" i="1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𝐷</m:t>
                              </m:r>
                            </m:e>
                          </m:d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𝑑𝐷</m:t>
                          </m:r>
                        </m:e>
                      </m:nary>
                    </m:oMath>
                  </m:oMathPara>
                </a14:m>
                <a:endParaRPr lang="es-ES" sz="1400" dirty="0"/>
              </a:p>
            </p:txBody>
          </p:sp>
        </mc:Choice>
        <mc:Fallback xmlns="">
          <p:sp>
            <p:nvSpPr>
              <p:cNvPr id="7" name="Rectángulo 10">
                <a:extLst>
                  <a:ext uri="{FF2B5EF4-FFF2-40B4-BE49-F238E27FC236}">
                    <a16:creationId xmlns:a16="http://schemas.microsoft.com/office/drawing/2014/main" id="{2CF03B9D-D758-CF02-71D9-1CB0510800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1837" y="4369570"/>
                <a:ext cx="1541183" cy="491930"/>
              </a:xfrm>
              <a:prstGeom prst="rect">
                <a:avLst/>
              </a:prstGeom>
              <a:blipFill>
                <a:blip r:embed="rId5"/>
                <a:stretch>
                  <a:fillRect l="-3922" t="-146341" r="-7843" b="-215854"/>
                </a:stretch>
              </a:blip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6">
            <a:extLst>
              <a:ext uri="{FF2B5EF4-FFF2-40B4-BE49-F238E27FC236}">
                <a16:creationId xmlns:a16="http://schemas.microsoft.com/office/drawing/2014/main" id="{7323A41A-7228-E419-7C6C-0D2ED05C0767}"/>
              </a:ext>
            </a:extLst>
          </p:cNvPr>
          <p:cNvSpPr txBox="1"/>
          <p:nvPr/>
        </p:nvSpPr>
        <p:spPr>
          <a:xfrm>
            <a:off x="1127447" y="4321611"/>
            <a:ext cx="4206553" cy="61773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dirty="0"/>
              <a:t>α</a:t>
            </a:r>
            <a:r>
              <a:rPr lang="es-ES" sz="1200" dirty="0"/>
              <a:t>: </a:t>
            </a:r>
            <a:r>
              <a:rPr lang="es-ES" sz="1200" dirty="0" err="1"/>
              <a:t>probability</a:t>
            </a:r>
            <a:r>
              <a:rPr lang="es-ES" sz="1200" dirty="0"/>
              <a:t> </a:t>
            </a:r>
            <a:r>
              <a:rPr lang="es-ES" sz="1200" dirty="0" err="1"/>
              <a:t>of</a:t>
            </a:r>
            <a:r>
              <a:rPr lang="es-ES" sz="1200" dirty="0"/>
              <a:t> </a:t>
            </a:r>
            <a:r>
              <a:rPr lang="es-ES" sz="1200" dirty="0" err="1"/>
              <a:t>lethal</a:t>
            </a:r>
            <a:r>
              <a:rPr lang="es-ES" sz="1200" dirty="0"/>
              <a:t> </a:t>
            </a:r>
            <a:r>
              <a:rPr lang="es-ES" sz="1200" dirty="0" err="1"/>
              <a:t>damages</a:t>
            </a:r>
            <a:r>
              <a:rPr lang="es-ES" sz="1200" dirty="0"/>
              <a:t> </a:t>
            </a:r>
            <a:r>
              <a:rPr lang="es-ES" sz="1200" dirty="0" err="1"/>
              <a:t>to</a:t>
            </a:r>
            <a:r>
              <a:rPr lang="es-ES" sz="1200" dirty="0"/>
              <a:t> DNA (linear </a:t>
            </a:r>
            <a:r>
              <a:rPr lang="es-ES" sz="1200" dirty="0" err="1"/>
              <a:t>part</a:t>
            </a:r>
            <a:r>
              <a:rPr lang="es-ES" sz="1200" dirty="0"/>
              <a:t> </a:t>
            </a:r>
            <a:r>
              <a:rPr lang="es-ES" sz="1200" dirty="0" err="1"/>
              <a:t>of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curve)</a:t>
            </a:r>
          </a:p>
          <a:p>
            <a:pPr>
              <a:lnSpc>
                <a:spcPct val="150000"/>
              </a:lnSpc>
            </a:pPr>
            <a:r>
              <a:rPr lang="el-GR" sz="1200" dirty="0"/>
              <a:t>β</a:t>
            </a:r>
            <a:r>
              <a:rPr lang="es-ES" sz="1200" dirty="0"/>
              <a:t>: </a:t>
            </a:r>
            <a:r>
              <a:rPr lang="es-ES" sz="1200" dirty="0" err="1"/>
              <a:t>probability</a:t>
            </a:r>
            <a:r>
              <a:rPr lang="es-ES" sz="1200" dirty="0"/>
              <a:t> </a:t>
            </a:r>
            <a:r>
              <a:rPr lang="es-ES" sz="1200" dirty="0" err="1"/>
              <a:t>of</a:t>
            </a:r>
            <a:r>
              <a:rPr lang="es-ES" sz="1200" dirty="0"/>
              <a:t> </a:t>
            </a:r>
            <a:r>
              <a:rPr lang="es-ES" sz="1200" dirty="0" err="1"/>
              <a:t>sub-lethal</a:t>
            </a:r>
            <a:r>
              <a:rPr lang="es-ES" sz="1200" dirty="0"/>
              <a:t> </a:t>
            </a:r>
            <a:r>
              <a:rPr lang="es-ES" sz="1200" dirty="0" err="1"/>
              <a:t>damages</a:t>
            </a:r>
            <a:r>
              <a:rPr lang="es-ES" sz="1200" dirty="0"/>
              <a:t> (</a:t>
            </a:r>
            <a:r>
              <a:rPr lang="es-ES" sz="1200" dirty="0" err="1"/>
              <a:t>quadratic</a:t>
            </a:r>
            <a:r>
              <a:rPr lang="es-ES" sz="1200" dirty="0"/>
              <a:t> </a:t>
            </a:r>
            <a:r>
              <a:rPr lang="es-ES" sz="1200" dirty="0" err="1"/>
              <a:t>part</a:t>
            </a:r>
            <a:r>
              <a:rPr lang="es-ES" sz="1200" dirty="0"/>
              <a:t> </a:t>
            </a:r>
            <a:r>
              <a:rPr lang="es-ES" sz="1200" dirty="0" err="1"/>
              <a:t>of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curve)</a:t>
            </a: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DC830614-28B7-F20B-1F48-DFF08BB3E542}"/>
              </a:ext>
            </a:extLst>
          </p:cNvPr>
          <p:cNvSpPr txBox="1"/>
          <p:nvPr/>
        </p:nvSpPr>
        <p:spPr>
          <a:xfrm>
            <a:off x="7109131" y="6384738"/>
            <a:ext cx="46803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i="1" dirty="0"/>
              <a:t>Matsui et al. 2019; Ahmad et al. 2020; </a:t>
            </a:r>
            <a:r>
              <a:rPr lang="en-US" sz="1100" i="1" dirty="0" err="1"/>
              <a:t>Rajaee</a:t>
            </a:r>
            <a:r>
              <a:rPr lang="en-US" sz="1100" i="1" dirty="0"/>
              <a:t> et al. 2019; </a:t>
            </a:r>
            <a:r>
              <a:rPr lang="en-US" sz="1100" i="1" dirty="0" err="1"/>
              <a:t>Subiel</a:t>
            </a:r>
            <a:r>
              <a:rPr lang="en-US" sz="1100" i="1" dirty="0"/>
              <a:t> et al. 2016</a:t>
            </a:r>
            <a:endParaRPr lang="es-ES" sz="1100" i="1" dirty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85246E6C-FF8D-CFE0-AB36-B4F848879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+mj-cs"/>
              </a:rPr>
              <a:t>Zinc-doped iron oxide nanoparticles as a proton-activable agent for dose range verification in PT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+mj-cs"/>
              </a:rPr>
            </a:b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+mj-cs"/>
              </a:rPr>
              <a:t>c. </a:t>
            </a:r>
            <a:r>
              <a:rPr lang="en-US" sz="24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Influence of </a:t>
            </a:r>
            <a:r>
              <a:rPr lang="en-US" sz="2400" i="1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IONP@Zn-cit</a:t>
            </a:r>
            <a:r>
              <a:rPr lang="en-US" sz="24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on X-Ray radiation-induced clonogenic cell death</a:t>
            </a:r>
            <a:endParaRPr lang="es-ES" dirty="0"/>
          </a:p>
        </p:txBody>
      </p:sp>
      <p:graphicFrame>
        <p:nvGraphicFramePr>
          <p:cNvPr id="18" name="Tabla 17">
            <a:extLst>
              <a:ext uri="{FF2B5EF4-FFF2-40B4-BE49-F238E27FC236}">
                <a16:creationId xmlns:a16="http://schemas.microsoft.com/office/drawing/2014/main" id="{847D8A03-6D10-CEC3-71F0-1D6B53E69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902352"/>
              </p:ext>
            </p:extLst>
          </p:nvPr>
        </p:nvGraphicFramePr>
        <p:xfrm>
          <a:off x="1045845" y="2104258"/>
          <a:ext cx="5328591" cy="174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197">
                  <a:extLst>
                    <a:ext uri="{9D8B030D-6E8A-4147-A177-3AD203B41FA5}">
                      <a16:colId xmlns:a16="http://schemas.microsoft.com/office/drawing/2014/main" val="540137106"/>
                    </a:ext>
                  </a:extLst>
                </a:gridCol>
                <a:gridCol w="842835">
                  <a:extLst>
                    <a:ext uri="{9D8B030D-6E8A-4147-A177-3AD203B41FA5}">
                      <a16:colId xmlns:a16="http://schemas.microsoft.com/office/drawing/2014/main" val="601272363"/>
                    </a:ext>
                  </a:extLst>
                </a:gridCol>
                <a:gridCol w="1025849">
                  <a:extLst>
                    <a:ext uri="{9D8B030D-6E8A-4147-A177-3AD203B41FA5}">
                      <a16:colId xmlns:a16="http://schemas.microsoft.com/office/drawing/2014/main" val="2856730537"/>
                    </a:ext>
                  </a:extLst>
                </a:gridCol>
                <a:gridCol w="941513">
                  <a:extLst>
                    <a:ext uri="{9D8B030D-6E8A-4147-A177-3AD203B41FA5}">
                      <a16:colId xmlns:a16="http://schemas.microsoft.com/office/drawing/2014/main" val="481938359"/>
                    </a:ext>
                  </a:extLst>
                </a:gridCol>
                <a:gridCol w="820862">
                  <a:extLst>
                    <a:ext uri="{9D8B030D-6E8A-4147-A177-3AD203B41FA5}">
                      <a16:colId xmlns:a16="http://schemas.microsoft.com/office/drawing/2014/main" val="3322225763"/>
                    </a:ext>
                  </a:extLst>
                </a:gridCol>
                <a:gridCol w="727335">
                  <a:extLst>
                    <a:ext uri="{9D8B030D-6E8A-4147-A177-3AD203B41FA5}">
                      <a16:colId xmlns:a16="http://schemas.microsoft.com/office/drawing/2014/main" val="2390546287"/>
                    </a:ext>
                  </a:extLst>
                </a:gridCol>
              </a:tblGrid>
              <a:tr h="55631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[</a:t>
                      </a:r>
                      <a:r>
                        <a:rPr lang="es-ES" sz="1000" dirty="0" err="1">
                          <a:effectLst/>
                        </a:rPr>
                        <a:t>IONP@Zn-cit</a:t>
                      </a:r>
                      <a:r>
                        <a:rPr lang="es-ES" sz="1000" dirty="0">
                          <a:effectLst/>
                        </a:rPr>
                        <a:t>] </a:t>
                      </a:r>
                      <a:endParaRPr lang="es-ES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(µ</a:t>
                      </a:r>
                      <a:r>
                        <a:rPr lang="es-ES" sz="1000" dirty="0" err="1">
                          <a:effectLst/>
                        </a:rPr>
                        <a:t>gZn</a:t>
                      </a:r>
                      <a:r>
                        <a:rPr lang="es-ES" sz="1000" dirty="0">
                          <a:effectLst/>
                        </a:rPr>
                        <a:t>/ml)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050" dirty="0">
                          <a:effectLst/>
                        </a:rPr>
                        <a:t>α</a:t>
                      </a:r>
                      <a:r>
                        <a:rPr lang="es-ES" sz="1050" dirty="0">
                          <a:effectLst/>
                        </a:rPr>
                        <a:t> (Gy</a:t>
                      </a:r>
                      <a:r>
                        <a:rPr lang="es-ES" sz="1050" baseline="30000" dirty="0">
                          <a:effectLst/>
                        </a:rPr>
                        <a:t>-1</a:t>
                      </a:r>
                      <a:r>
                        <a:rPr lang="es-ES" sz="1050" dirty="0">
                          <a:effectLst/>
                        </a:rPr>
                        <a:t>) </a:t>
                      </a:r>
                      <a:endParaRPr lang="es-E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050" dirty="0">
                          <a:effectLst/>
                        </a:rPr>
                        <a:t>β</a:t>
                      </a:r>
                      <a:r>
                        <a:rPr lang="es-ES" sz="1050" dirty="0">
                          <a:effectLst/>
                        </a:rPr>
                        <a:t> (Gy</a:t>
                      </a:r>
                      <a:r>
                        <a:rPr lang="es-ES" sz="1050" baseline="30000" dirty="0">
                          <a:effectLst/>
                        </a:rPr>
                        <a:t>-2</a:t>
                      </a:r>
                      <a:r>
                        <a:rPr lang="es-ES" sz="1050" dirty="0">
                          <a:effectLst/>
                        </a:rPr>
                        <a:t>)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SF</a:t>
                      </a:r>
                      <a:r>
                        <a:rPr lang="es-ES" sz="1050" baseline="-25000" dirty="0">
                          <a:effectLst/>
                        </a:rPr>
                        <a:t>2Gy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D</a:t>
                      </a:r>
                      <a:r>
                        <a:rPr lang="es-ES" sz="1050" baseline="-25000" dirty="0">
                          <a:effectLst/>
                        </a:rPr>
                        <a:t>10%</a:t>
                      </a:r>
                      <a:r>
                        <a:rPr lang="es-ES" sz="1050" dirty="0">
                          <a:effectLst/>
                        </a:rPr>
                        <a:t> (Gy)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MID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85775057"/>
                  </a:ext>
                </a:extLst>
              </a:tr>
              <a:tr h="3958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0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0.747 ± 0.331 (44.3)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-0.025 </a:t>
                      </a:r>
                      <a:r>
                        <a:rPr lang="es-E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 0.035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(143.2)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0.277 ± 0.164</a:t>
                      </a:r>
                      <a:endParaRPr lang="es-ES" sz="11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(59.3)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3.60 ± 1.37</a:t>
                      </a:r>
                      <a:endParaRPr lang="es-ES" sz="11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(38.2)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2.78 ± 0.60</a:t>
                      </a:r>
                      <a:endParaRPr lang="es-ES" sz="11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(21.5)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96226322"/>
                  </a:ext>
                </a:extLst>
              </a:tr>
              <a:tr h="3958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1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0.085 ± 0.118</a:t>
                      </a:r>
                      <a:r>
                        <a:rPr lang="es-ES" sz="900" baseline="30000">
                          <a:effectLst/>
                        </a:rPr>
                        <a:t>*</a:t>
                      </a:r>
                      <a:endParaRPr lang="es-ES" sz="11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(139.2)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0.041 ± 0.019</a:t>
                      </a:r>
                      <a:r>
                        <a:rPr lang="es-ES" sz="900" baseline="30000">
                          <a:effectLst/>
                        </a:rPr>
                        <a:t>*</a:t>
                      </a:r>
                      <a:endParaRPr lang="es-ES" sz="11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(46.9)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0.729 </a:t>
                      </a:r>
                      <a:r>
                        <a:rPr lang="es-ES" sz="900" dirty="0">
                          <a:effectLst/>
                        </a:rPr>
                        <a:t>± 0.148</a:t>
                      </a:r>
                      <a:r>
                        <a:rPr lang="es-ES" sz="900" baseline="30000" dirty="0">
                          <a:effectLst/>
                        </a:rPr>
                        <a:t>*</a:t>
                      </a:r>
                      <a:endParaRPr lang="es-ES" sz="11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(20.2)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6.73 </a:t>
                      </a:r>
                      <a:r>
                        <a:rPr lang="es-ES" sz="900" dirty="0">
                          <a:effectLst/>
                        </a:rPr>
                        <a:t>± 1.07</a:t>
                      </a:r>
                      <a:r>
                        <a:rPr lang="es-ES" sz="900" baseline="30000" dirty="0">
                          <a:effectLst/>
                        </a:rPr>
                        <a:t>*</a:t>
                      </a:r>
                      <a:endParaRPr lang="es-ES" sz="11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(15.9)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4.25 </a:t>
                      </a:r>
                      <a:r>
                        <a:rPr lang="es-ES" sz="900" dirty="0">
                          <a:effectLst/>
                        </a:rPr>
                        <a:t>± 0.83</a:t>
                      </a:r>
                      <a:endParaRPr lang="es-ES" sz="11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(19.5)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29325408"/>
                  </a:ext>
                </a:extLst>
              </a:tr>
              <a:tr h="3958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10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0.408 ± 0.129</a:t>
                      </a:r>
                      <a:endParaRPr lang="es-ES" sz="11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(31.6)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0.007 ± 0.016</a:t>
                      </a:r>
                      <a:endParaRPr lang="es-ES" sz="11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(222.2)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0.436 </a:t>
                      </a:r>
                      <a:r>
                        <a:rPr lang="es-ES" sz="900">
                          <a:effectLst/>
                        </a:rPr>
                        <a:t>± 0.082</a:t>
                      </a:r>
                      <a:endParaRPr lang="es-ES" sz="11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</a:rPr>
                        <a:t>(18.8)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5.15 ± 0.56</a:t>
                      </a:r>
                      <a:endParaRPr lang="es-ES" sz="11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(10.8)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3.52 ± 1.13</a:t>
                      </a:r>
                      <a:endParaRPr lang="es-ES" sz="11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</a:rPr>
                        <a:t>(32.0)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43140928"/>
                  </a:ext>
                </a:extLst>
              </a:tr>
            </a:tbl>
          </a:graphicData>
        </a:graphic>
      </p:graphicFrame>
      <p:sp>
        <p:nvSpPr>
          <p:cNvPr id="20" name="CuadroTexto 19">
            <a:extLst>
              <a:ext uri="{FF2B5EF4-FFF2-40B4-BE49-F238E27FC236}">
                <a16:creationId xmlns:a16="http://schemas.microsoft.com/office/drawing/2014/main" id="{F87B9949-6554-D5F4-2F92-184828ABAB1D}"/>
              </a:ext>
            </a:extLst>
          </p:cNvPr>
          <p:cNvSpPr txBox="1"/>
          <p:nvPr/>
        </p:nvSpPr>
        <p:spPr>
          <a:xfrm>
            <a:off x="1013131" y="3848098"/>
            <a:ext cx="6096000" cy="225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000" i="1" baseline="30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  <a:r>
              <a:rPr lang="en-US" sz="8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p-value&lt;0.05</a:t>
            </a:r>
            <a:endParaRPr lang="es-E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17063503-B376-8B39-06E0-45EDBE74D705}"/>
              </a:ext>
            </a:extLst>
          </p:cNvPr>
          <p:cNvCxnSpPr>
            <a:cxnSpLocks/>
          </p:cNvCxnSpPr>
          <p:nvPr/>
        </p:nvCxnSpPr>
        <p:spPr>
          <a:xfrm flipV="1">
            <a:off x="1174750" y="3848098"/>
            <a:ext cx="825500" cy="473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E50EF11B-009D-7E0A-5298-F31B41E5C578}"/>
              </a:ext>
            </a:extLst>
          </p:cNvPr>
          <p:cNvCxnSpPr>
            <a:cxnSpLocks/>
          </p:cNvCxnSpPr>
          <p:nvPr/>
        </p:nvCxnSpPr>
        <p:spPr>
          <a:xfrm flipH="1" flipV="1">
            <a:off x="3867150" y="3848098"/>
            <a:ext cx="1466850" cy="473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echa: hacia abajo 29">
            <a:extLst>
              <a:ext uri="{FF2B5EF4-FFF2-40B4-BE49-F238E27FC236}">
                <a16:creationId xmlns:a16="http://schemas.microsoft.com/office/drawing/2014/main" id="{0568A781-BBED-3C39-B5E7-2D9BE4E498A9}"/>
              </a:ext>
            </a:extLst>
          </p:cNvPr>
          <p:cNvSpPr/>
          <p:nvPr/>
        </p:nvSpPr>
        <p:spPr>
          <a:xfrm>
            <a:off x="5936491" y="3903291"/>
            <a:ext cx="133350" cy="2944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7991B1FF-8409-2862-9713-3938CE7912F0}"/>
                  </a:ext>
                </a:extLst>
              </p:cNvPr>
              <p:cNvSpPr txBox="1"/>
              <p:nvPr/>
            </p:nvSpPr>
            <p:spPr>
              <a:xfrm>
                <a:off x="1902393" y="6170064"/>
                <a:ext cx="3929514" cy="4762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ES" sz="1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𝐷𝐸𝐹</m:t>
                        </m:r>
                      </m:e>
                      <m:sub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𝐺𝑦</m:t>
                        </m:r>
                      </m:sub>
                    </m:sSub>
                    <m:r>
                      <a:rPr lang="en-US" sz="1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200" dirty="0">
                    <a:effectLst/>
                    <a:latin typeface="Palatino Linotype" panose="0204050205050503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5.04 (1.38;2.84) and 3.2 (1.03;1.56) for</a:t>
                </a:r>
              </a:p>
              <a:p>
                <a:pPr algn="ctr"/>
                <a:r>
                  <a:rPr lang="en-US" sz="1200" dirty="0">
                    <a:effectLst/>
                    <a:latin typeface="Palatino Linotype" panose="0204050205050503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 and 10 µg Zn/ml NPs</a:t>
                </a:r>
                <a:endParaRPr lang="es-ES" sz="1200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7991B1FF-8409-2862-9713-3938CE791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2393" y="6170064"/>
                <a:ext cx="3929514" cy="476284"/>
              </a:xfrm>
              <a:prstGeom prst="rect">
                <a:avLst/>
              </a:prstGeom>
              <a:blipFill>
                <a:blip r:embed="rId6"/>
                <a:stretch>
                  <a:fillRect b="-897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uadroTexto 34">
            <a:extLst>
              <a:ext uri="{FF2B5EF4-FFF2-40B4-BE49-F238E27FC236}">
                <a16:creationId xmlns:a16="http://schemas.microsoft.com/office/drawing/2014/main" id="{22CF4F97-DE5F-58E3-73DE-657EF67476B7}"/>
              </a:ext>
            </a:extLst>
          </p:cNvPr>
          <p:cNvSpPr txBox="1"/>
          <p:nvPr/>
        </p:nvSpPr>
        <p:spPr>
          <a:xfrm>
            <a:off x="7587343" y="5017174"/>
            <a:ext cx="2790946" cy="653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 err="1">
                <a:latin typeface="Franklin Gothic Book" panose="020B0503020102020204" pitchFamily="34" charset="0"/>
              </a:rPr>
              <a:t>Radioprotective</a:t>
            </a:r>
            <a:r>
              <a:rPr lang="es-ES" b="1" dirty="0">
                <a:latin typeface="Franklin Gothic Book" panose="020B0503020102020204" pitchFamily="34" charset="0"/>
              </a:rPr>
              <a:t> </a:t>
            </a:r>
            <a:r>
              <a:rPr lang="es-ES" b="1" dirty="0" err="1">
                <a:latin typeface="Franklin Gothic Book" panose="020B0503020102020204" pitchFamily="34" charset="0"/>
              </a:rPr>
              <a:t>effects</a:t>
            </a:r>
            <a:r>
              <a:rPr lang="es-ES" b="1" dirty="0">
                <a:latin typeface="Franklin Gothic Book" panose="020B0503020102020204" pitchFamily="34" charset="0"/>
              </a:rPr>
              <a:t> at </a:t>
            </a:r>
            <a:r>
              <a:rPr lang="es-ES" b="1" dirty="0" err="1">
                <a:latin typeface="Franklin Gothic Book" panose="020B0503020102020204" pitchFamily="34" charset="0"/>
              </a:rPr>
              <a:t>low</a:t>
            </a:r>
            <a:r>
              <a:rPr lang="es-ES" b="1" dirty="0">
                <a:latin typeface="Franklin Gothic Book" panose="020B0503020102020204" pitchFamily="34" charset="0"/>
              </a:rPr>
              <a:t> NP doses???</a:t>
            </a:r>
            <a:endParaRPr lang="es-ES" dirty="0">
              <a:latin typeface="Franklin Gothic Book" panose="020B0503020102020204" pitchFamily="34" charset="0"/>
            </a:endParaRPr>
          </a:p>
        </p:txBody>
      </p:sp>
      <p:sp>
        <p:nvSpPr>
          <p:cNvPr id="12" name="Marcador de número de diapositiva 11">
            <a:extLst>
              <a:ext uri="{FF2B5EF4-FFF2-40B4-BE49-F238E27FC236}">
                <a16:creationId xmlns:a16="http://schemas.microsoft.com/office/drawing/2014/main" id="{E1D0AD60-DA30-1CE0-8866-E6B921490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13F6-4472-40D2-83B6-80CBB69DAB56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1774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1327</Words>
  <Application>Microsoft Office PowerPoint</Application>
  <PresentationFormat>Panorámica</PresentationFormat>
  <Paragraphs>259</Paragraphs>
  <Slides>17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9" baseType="lpstr">
      <vt:lpstr>Arial</vt:lpstr>
      <vt:lpstr>Arial Nova Light</vt:lpstr>
      <vt:lpstr>Bookman Old Style</vt:lpstr>
      <vt:lpstr>Calibri</vt:lpstr>
      <vt:lpstr>Calibri Light</vt:lpstr>
      <vt:lpstr>Cambria Math</vt:lpstr>
      <vt:lpstr>Franklin Gothic Book</vt:lpstr>
      <vt:lpstr>Gill Sans MT</vt:lpstr>
      <vt:lpstr>Palatino Linotype</vt:lpstr>
      <vt:lpstr>Wingdings</vt:lpstr>
      <vt:lpstr>Tema de Office</vt:lpstr>
      <vt:lpstr>Prism 6</vt:lpstr>
      <vt:lpstr>Radiobiology studies in proton therapy: range verification with Zn nanoparticles and  studies of cell surveillance after irradiation with different LETs </vt:lpstr>
      <vt:lpstr>Content</vt:lpstr>
      <vt:lpstr>Medical Applications of Ionizing Radiation Unit</vt:lpstr>
      <vt:lpstr>Protontherapy</vt:lpstr>
      <vt:lpstr>A. Range verification PRONTO-CM Project</vt:lpstr>
      <vt:lpstr>Zinc-doped iron oxide nanoparticles as a proton-activable agent for dose range verification in PT a. Nanoparticle synthesis and characterization</vt:lpstr>
      <vt:lpstr>Zinc-doped iron oxide nanoparticles as a proton-activable agent for dose range verification in PT b. IONP@Zn-cit Cytotoxicity</vt:lpstr>
      <vt:lpstr>Zinc-doped iron oxide nanoparticles as a proton-activable agent for dose range verification in PT c. Influence of IONP@Zn-cit on X-Ray radiation-induced clonogenic cell death</vt:lpstr>
      <vt:lpstr>Zinc-doped iron oxide nanoparticles as a proton-activable agent for dose range verification in PT c. Influence of IONP@Zn-cit on X-Ray radiation-induced clonogenic cell death</vt:lpstr>
      <vt:lpstr>Presentación de PowerPoint</vt:lpstr>
      <vt:lpstr>B. Radiobiological optimization for protons (LET/RBE)</vt:lpstr>
      <vt:lpstr>Radiobiological optimization for protons (LET/RBE) a. Development of a set-up for proton irradiation with different LETs in a clinical facility </vt:lpstr>
      <vt:lpstr>Radiobiological optimization for protons (LET/RBE) a. Development of a set-up for proton irradiation with different LETs in a clinical facility </vt:lpstr>
      <vt:lpstr>Presentación de PowerPoint</vt:lpstr>
      <vt:lpstr>Take home message</vt:lpstr>
      <vt:lpstr>Acknowledgments...</vt:lpstr>
      <vt:lpstr>Timescale of the effects of radiation exposure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marta ibañez</dc:creator>
  <cp:lastModifiedBy>marta ibañez</cp:lastModifiedBy>
  <cp:revision>30</cp:revision>
  <dcterms:created xsi:type="dcterms:W3CDTF">2023-05-01T16:09:49Z</dcterms:created>
  <dcterms:modified xsi:type="dcterms:W3CDTF">2023-05-08T15:40:07Z</dcterms:modified>
</cp:coreProperties>
</file>