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4"/>
  </p:sldMasterIdLst>
  <p:notesMasterIdLst>
    <p:notesMasterId r:id="rId24"/>
  </p:notesMasterIdLst>
  <p:sldIdLst>
    <p:sldId id="256" r:id="rId5"/>
    <p:sldId id="302" r:id="rId6"/>
    <p:sldId id="303" r:id="rId7"/>
    <p:sldId id="304" r:id="rId8"/>
    <p:sldId id="305" r:id="rId9"/>
    <p:sldId id="306" r:id="rId10"/>
    <p:sldId id="318" r:id="rId11"/>
    <p:sldId id="307" r:id="rId12"/>
    <p:sldId id="308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284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7285B"/>
    <a:srgbClr val="E63946"/>
    <a:srgbClr val="457B9D"/>
    <a:srgbClr val="1D3557"/>
    <a:srgbClr val="4472C4"/>
    <a:srgbClr val="E29D24"/>
    <a:srgbClr val="FF0000"/>
    <a:srgbClr val="718FBE"/>
    <a:srgbClr val="DB4D4D"/>
    <a:srgbClr val="EA9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79" autoAdjust="0"/>
    <p:restoredTop sz="94660"/>
  </p:normalViewPr>
  <p:slideViewPr>
    <p:cSldViewPr snapToGrid="0">
      <p:cViewPr>
        <p:scale>
          <a:sx n="100" d="100"/>
          <a:sy n="100" d="100"/>
        </p:scale>
        <p:origin x="74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299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E51E9141-AC7C-4EA7-A671-9A47ED4F8B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0273010-17FF-4DCF-BC58-402E92B1D85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18232-3D68-40B6-A23E-2BEA8E8D360C}" type="datetimeFigureOut">
              <a:rPr lang="es-ES_tradnl" smtClean="0"/>
              <a:t>04/11/2021</a:t>
            </a:fld>
            <a:endParaRPr lang="es-ES_tradnl"/>
          </a:p>
        </p:txBody>
      </p:sp>
      <p:sp>
        <p:nvSpPr>
          <p:cNvPr id="4" name="Marcador de imagen de diapositiva 3">
            <a:extLst>
              <a:ext uri="{FF2B5EF4-FFF2-40B4-BE49-F238E27FC236}">
                <a16:creationId xmlns:a16="http://schemas.microsoft.com/office/drawing/2014/main" id="{B816B564-2356-421F-A83E-14170D01238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>
            <a:extLst>
              <a:ext uri="{FF2B5EF4-FFF2-40B4-BE49-F238E27FC236}">
                <a16:creationId xmlns:a16="http://schemas.microsoft.com/office/drawing/2014/main" id="{4DECD282-2B82-48AE-8E2D-2BF33CB50F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D2991DE-18BF-4C22-9FAD-879D12DCA71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B1F7A8C-5F54-4F06-B256-8554A584A8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D4EE85-E25D-4419-ADE9-205DC36DF4BD}" type="slidenum">
              <a:rPr lang="es-ES_tradnl" smtClean="0"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66101B6-4581-4041-9F98-17173BB24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2432828"/>
            <a:ext cx="1051559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9F9768C6-B10B-4D28-A4A0-90541B78E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07254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4A8950-E779-48FC-8FA2-6AD7ECFF4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71F65A-F6BA-40D9-875C-E2777BDD0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96954"/>
            <a:ext cx="10515600" cy="24493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311306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9BAE59-375F-4DEC-8DC4-EC90ED147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476145"/>
            <a:ext cx="10515600" cy="85889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53161DB-B331-451E-BE7C-2589B9632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2335042"/>
            <a:ext cx="10515600" cy="375461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78562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BC0FF-C15B-4987-B980-BA2F77A38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E6E9DF-DD53-48F4-8CF8-A709564320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396952"/>
            <a:ext cx="5156200" cy="37800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DC14BE6-D001-4DC5-A2FE-7553C92DFF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2396949"/>
            <a:ext cx="5156200" cy="37800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806933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AA52EE-4D0E-482C-9980-1AA63CAC3A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sz="3200" i="0">
                <a:latin typeface="+mj-lt"/>
              </a:defRPr>
            </a:lvl1pPr>
          </a:lstStyle>
          <a:p>
            <a:r>
              <a:rPr lang="es-ES" dirty="0"/>
              <a:t>¡Gracias!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6F0EDFC1-2C07-412B-8BCD-0D05EB2CFC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2387" y="5846881"/>
            <a:ext cx="1756422" cy="388800"/>
          </a:xfrm>
          <a:prstGeom prst="rect">
            <a:avLst/>
          </a:prstGeom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F1BC5ACF-59F9-4D68-97B2-80B46A6CD39B}"/>
              </a:ext>
            </a:extLst>
          </p:cNvPr>
          <p:cNvGrpSpPr/>
          <p:nvPr userDrawn="1"/>
        </p:nvGrpSpPr>
        <p:grpSpPr>
          <a:xfrm>
            <a:off x="183191" y="5931736"/>
            <a:ext cx="2189495" cy="230400"/>
            <a:chOff x="173046" y="5653157"/>
            <a:chExt cx="2189495" cy="230400"/>
          </a:xfrm>
        </p:grpSpPr>
        <p:pic>
          <p:nvPicPr>
            <p:cNvPr id="13" name="Imagen 12" descr="Imagen que contiene dibujo&#10;&#10;Descripción generada automáticamente">
              <a:extLst>
                <a:ext uri="{FF2B5EF4-FFF2-40B4-BE49-F238E27FC236}">
                  <a16:creationId xmlns:a16="http://schemas.microsoft.com/office/drawing/2014/main" id="{B2CB6FF8-517F-4F0C-AFD4-3CD77A1CD2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046" y="5653157"/>
              <a:ext cx="695342" cy="230400"/>
            </a:xfrm>
            <a:prstGeom prst="rect">
              <a:avLst/>
            </a:prstGeom>
          </p:spPr>
        </p:pic>
        <p:pic>
          <p:nvPicPr>
            <p:cNvPr id="14" name="Imagen 13" descr="Imagen que contiene dibujo&#10;&#10;Descripción generada automáticamente">
              <a:extLst>
                <a:ext uri="{FF2B5EF4-FFF2-40B4-BE49-F238E27FC236}">
                  <a16:creationId xmlns:a16="http://schemas.microsoft.com/office/drawing/2014/main" id="{8539D713-1132-4D40-8F65-3DE5E1FED62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9269" y="5653157"/>
              <a:ext cx="1203272" cy="230400"/>
            </a:xfrm>
            <a:prstGeom prst="rect">
              <a:avLst/>
            </a:prstGeom>
          </p:spPr>
        </p:pic>
      </p:grp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67050B7-2E10-4DC7-8123-9F9E370B4165}"/>
              </a:ext>
            </a:extLst>
          </p:cNvPr>
          <p:cNvSpPr txBox="1"/>
          <p:nvPr userDrawn="1"/>
        </p:nvSpPr>
        <p:spPr>
          <a:xfrm>
            <a:off x="2815905" y="5846881"/>
            <a:ext cx="6560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FONDO EUROPEO DE DESENVOLVEMENTO REXIONAL </a:t>
            </a:r>
          </a:p>
          <a:p>
            <a:pPr algn="ctr"/>
            <a:r>
              <a:rPr lang="es-ES" sz="1000" i="1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E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Unha</a:t>
            </a:r>
            <a:r>
              <a:rPr lang="es-ES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maneria</a:t>
            </a:r>
            <a:r>
              <a:rPr lang="es-ES" sz="1000" i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s-E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facer</a:t>
            </a:r>
            <a:r>
              <a:rPr lang="es-ES" sz="1000" i="1" dirty="0">
                <a:latin typeface="Arial" panose="020B0604020202020204" pitchFamily="34" charset="0"/>
                <a:cs typeface="Arial" panose="020B0604020202020204" pitchFamily="34" charset="0"/>
              </a:rPr>
              <a:t> Europa"</a:t>
            </a:r>
          </a:p>
        </p:txBody>
      </p:sp>
    </p:spTree>
    <p:extLst>
      <p:ext uri="{BB962C8B-B14F-4D97-AF65-F5344CB8AC3E}">
        <p14:creationId xmlns:p14="http://schemas.microsoft.com/office/powerpoint/2010/main" val="185923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E967DF4-CE87-4C90-9D06-BDF901DF7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3164"/>
            <a:ext cx="10515600" cy="983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Título presentación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081B408-71F0-4C2F-B356-BBC8912C04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396954"/>
            <a:ext cx="10515600" cy="1784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Subtítulo presentación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8A97B2D6-3AE8-46BB-BA89-47BB7D53C2D3}"/>
              </a:ext>
            </a:extLst>
          </p:cNvPr>
          <p:cNvSpPr/>
          <p:nvPr userDrawn="1"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1D35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4C72857-505B-431B-8A6C-63B35D8000E4}"/>
              </a:ext>
            </a:extLst>
          </p:cNvPr>
          <p:cNvSpPr txBox="1"/>
          <p:nvPr userDrawn="1"/>
        </p:nvSpPr>
        <p:spPr>
          <a:xfrm>
            <a:off x="522316" y="6490900"/>
            <a:ext cx="12971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>
                <a:solidFill>
                  <a:schemeClr val="bg1"/>
                </a:solidFill>
              </a:rPr>
              <a:t>Pedro Agostini 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3BC0F29-E48B-45E8-974E-C45F25805801}"/>
              </a:ext>
            </a:extLst>
          </p:cNvPr>
          <p:cNvSpPr txBox="1"/>
          <p:nvPr userDrawn="1"/>
        </p:nvSpPr>
        <p:spPr>
          <a:xfrm>
            <a:off x="4205899" y="6475403"/>
            <a:ext cx="3780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>
                <a:solidFill>
                  <a:schemeClr val="bg1"/>
                </a:solidFill>
              </a:rPr>
              <a:t>Instituto </a:t>
            </a:r>
            <a:r>
              <a:rPr lang="es-ES" sz="1200" dirty="0" err="1">
                <a:solidFill>
                  <a:schemeClr val="bg1"/>
                </a:solidFill>
              </a:rPr>
              <a:t>Galego</a:t>
            </a:r>
            <a:r>
              <a:rPr lang="es-ES" sz="1200" dirty="0">
                <a:solidFill>
                  <a:schemeClr val="bg1"/>
                </a:solidFill>
              </a:rPr>
              <a:t> de Física de Altas </a:t>
            </a:r>
            <a:r>
              <a:rPr lang="es-ES" sz="1200" dirty="0" err="1">
                <a:solidFill>
                  <a:schemeClr val="bg1"/>
                </a:solidFill>
              </a:rPr>
              <a:t>Enerxías</a:t>
            </a:r>
            <a:r>
              <a:rPr lang="es-ES" sz="1200" dirty="0">
                <a:solidFill>
                  <a:schemeClr val="bg1"/>
                </a:solidFill>
              </a:rPr>
              <a:t> (IGFAE)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AF93850-5DBC-484A-AE5A-EA8BBDACCE06}"/>
              </a:ext>
            </a:extLst>
          </p:cNvPr>
          <p:cNvSpPr txBox="1"/>
          <p:nvPr userDrawn="1"/>
        </p:nvSpPr>
        <p:spPr>
          <a:xfrm>
            <a:off x="10669089" y="6475401"/>
            <a:ext cx="10005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>
                <a:solidFill>
                  <a:schemeClr val="bg1"/>
                </a:solidFill>
              </a:rPr>
              <a:t>05/11/2021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35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2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mailto:Pedro.Agostini@usc.es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50.png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image" Target="../media/image47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tags" Target="../tags/tag43.xml"/><Relationship Id="rId7" Type="http://schemas.openxmlformats.org/officeDocument/2006/relationships/image" Target="../media/image52.pn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Layout" Target="../slideLayouts/slideLayout4.xml"/><Relationship Id="rId11" Type="http://schemas.openxmlformats.org/officeDocument/2006/relationships/image" Target="../media/image56.png"/><Relationship Id="rId5" Type="http://schemas.openxmlformats.org/officeDocument/2006/relationships/tags" Target="../tags/tag45.xml"/><Relationship Id="rId10" Type="http://schemas.openxmlformats.org/officeDocument/2006/relationships/image" Target="../media/image55.png"/><Relationship Id="rId4" Type="http://schemas.openxmlformats.org/officeDocument/2006/relationships/tags" Target="../tags/tag44.xml"/><Relationship Id="rId9" Type="http://schemas.openxmlformats.org/officeDocument/2006/relationships/image" Target="../media/image5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tags" Target="../tags/tag48.xml"/><Relationship Id="rId7" Type="http://schemas.openxmlformats.org/officeDocument/2006/relationships/image" Target="../media/image54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slideLayout" Target="../slideLayouts/slideLayout4.xml"/><Relationship Id="rId11" Type="http://schemas.openxmlformats.org/officeDocument/2006/relationships/image" Target="../media/image60.png"/><Relationship Id="rId5" Type="http://schemas.openxmlformats.org/officeDocument/2006/relationships/tags" Target="../tags/tag50.xml"/><Relationship Id="rId10" Type="http://schemas.openxmlformats.org/officeDocument/2006/relationships/image" Target="../media/image59.png"/><Relationship Id="rId4" Type="http://schemas.openxmlformats.org/officeDocument/2006/relationships/tags" Target="../tags/tag49.xml"/><Relationship Id="rId9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64.png"/><Relationship Id="rId3" Type="http://schemas.openxmlformats.org/officeDocument/2006/relationships/tags" Target="../tags/tag53.xml"/><Relationship Id="rId7" Type="http://schemas.openxmlformats.org/officeDocument/2006/relationships/image" Target="../media/image17.png"/><Relationship Id="rId12" Type="http://schemas.openxmlformats.org/officeDocument/2006/relationships/image" Target="../media/image560.png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image" Target="../media/image16.png"/><Relationship Id="rId11" Type="http://schemas.openxmlformats.org/officeDocument/2006/relationships/image" Target="../media/image63.png"/><Relationship Id="rId5" Type="http://schemas.openxmlformats.org/officeDocument/2006/relationships/slideLayout" Target="../slideLayouts/slideLayout4.xml"/><Relationship Id="rId10" Type="http://schemas.openxmlformats.org/officeDocument/2006/relationships/image" Target="../media/image62.png"/><Relationship Id="rId4" Type="http://schemas.openxmlformats.org/officeDocument/2006/relationships/tags" Target="../tags/tag54.xml"/><Relationship Id="rId9" Type="http://schemas.openxmlformats.org/officeDocument/2006/relationships/image" Target="../media/image61.png"/><Relationship Id="rId14" Type="http://schemas.openxmlformats.org/officeDocument/2006/relationships/image" Target="../media/image6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tags" Target="../tags/tag57.xml"/><Relationship Id="rId7" Type="http://schemas.openxmlformats.org/officeDocument/2006/relationships/image" Target="../media/image68.png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3.xml"/><Relationship Id="rId7" Type="http://schemas.openxmlformats.org/officeDocument/2006/relationships/image" Target="../media/image1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4.xml"/><Relationship Id="rId10" Type="http://schemas.microsoft.com/office/2007/relationships/hdphoto" Target="../media/hdphoto1.wdp"/><Relationship Id="rId4" Type="http://schemas.openxmlformats.org/officeDocument/2006/relationships/tags" Target="../tags/tag4.xml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tags" Target="../tags/tag17.xml"/><Relationship Id="rId18" Type="http://schemas.openxmlformats.org/officeDocument/2006/relationships/tags" Target="../tags/tag22.xml"/><Relationship Id="rId26" Type="http://schemas.openxmlformats.org/officeDocument/2006/relationships/image" Target="../media/image22.png"/><Relationship Id="rId3" Type="http://schemas.openxmlformats.org/officeDocument/2006/relationships/tags" Target="../tags/tag7.xml"/><Relationship Id="rId21" Type="http://schemas.openxmlformats.org/officeDocument/2006/relationships/image" Target="../media/image17.png"/><Relationship Id="rId34" Type="http://schemas.openxmlformats.org/officeDocument/2006/relationships/image" Target="../media/image15.png"/><Relationship Id="rId7" Type="http://schemas.openxmlformats.org/officeDocument/2006/relationships/tags" Target="../tags/tag11.xml"/><Relationship Id="rId12" Type="http://schemas.openxmlformats.org/officeDocument/2006/relationships/tags" Target="../tags/tag16.xml"/><Relationship Id="rId17" Type="http://schemas.openxmlformats.org/officeDocument/2006/relationships/tags" Target="../tags/tag21.xml"/><Relationship Id="rId25" Type="http://schemas.openxmlformats.org/officeDocument/2006/relationships/image" Target="../media/image21.png"/><Relationship Id="rId33" Type="http://schemas.openxmlformats.org/officeDocument/2006/relationships/image" Target="../media/image29.png"/><Relationship Id="rId2" Type="http://schemas.openxmlformats.org/officeDocument/2006/relationships/tags" Target="../tags/tag6.xml"/><Relationship Id="rId16" Type="http://schemas.openxmlformats.org/officeDocument/2006/relationships/tags" Target="../tags/tag20.xml"/><Relationship Id="rId20" Type="http://schemas.openxmlformats.org/officeDocument/2006/relationships/image" Target="../media/image16.png"/><Relationship Id="rId29" Type="http://schemas.openxmlformats.org/officeDocument/2006/relationships/image" Target="../media/image25.png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24" Type="http://schemas.openxmlformats.org/officeDocument/2006/relationships/image" Target="../media/image20.png"/><Relationship Id="rId32" Type="http://schemas.openxmlformats.org/officeDocument/2006/relationships/image" Target="../media/image28.png"/><Relationship Id="rId5" Type="http://schemas.openxmlformats.org/officeDocument/2006/relationships/tags" Target="../tags/tag9.xml"/><Relationship Id="rId15" Type="http://schemas.openxmlformats.org/officeDocument/2006/relationships/tags" Target="../tags/tag19.xml"/><Relationship Id="rId23" Type="http://schemas.openxmlformats.org/officeDocument/2006/relationships/image" Target="../media/image19.png"/><Relationship Id="rId28" Type="http://schemas.openxmlformats.org/officeDocument/2006/relationships/image" Target="../media/image24.png"/><Relationship Id="rId10" Type="http://schemas.openxmlformats.org/officeDocument/2006/relationships/tags" Target="../tags/tag14.xml"/><Relationship Id="rId19" Type="http://schemas.openxmlformats.org/officeDocument/2006/relationships/slideLayout" Target="../slideLayouts/slideLayout4.xml"/><Relationship Id="rId31" Type="http://schemas.openxmlformats.org/officeDocument/2006/relationships/image" Target="../media/image27.png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tags" Target="../tags/tag18.xml"/><Relationship Id="rId22" Type="http://schemas.openxmlformats.org/officeDocument/2006/relationships/image" Target="../media/image18.png"/><Relationship Id="rId27" Type="http://schemas.openxmlformats.org/officeDocument/2006/relationships/image" Target="../media/image23.png"/><Relationship Id="rId30" Type="http://schemas.openxmlformats.org/officeDocument/2006/relationships/image" Target="../media/image26.png"/><Relationship Id="rId35" Type="http://schemas.microsoft.com/office/2007/relationships/hdphoto" Target="../media/hdphoto1.wdp"/><Relationship Id="rId8" Type="http://schemas.openxmlformats.org/officeDocument/2006/relationships/tags" Target="../tags/tag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tags" Target="../tags/tag25.xml"/><Relationship Id="rId7" Type="http://schemas.openxmlformats.org/officeDocument/2006/relationships/image" Target="../media/image32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tags" Target="../tags/tag28.xml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slideLayout" Target="../slideLayouts/slideLayout4.xml"/><Relationship Id="rId10" Type="http://schemas.openxmlformats.org/officeDocument/2006/relationships/image" Target="../media/image38.png"/><Relationship Id="rId4" Type="http://schemas.openxmlformats.org/officeDocument/2006/relationships/tags" Target="../tags/tag29.xml"/><Relationship Id="rId9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tags" Target="../tags/tag32.xml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slideLayout" Target="../slideLayouts/slideLayout4.xml"/><Relationship Id="rId10" Type="http://schemas.openxmlformats.org/officeDocument/2006/relationships/image" Target="../media/image38.png"/><Relationship Id="rId4" Type="http://schemas.openxmlformats.org/officeDocument/2006/relationships/tags" Target="../tags/tag33.xml"/><Relationship Id="rId9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image" Target="../media/image43.png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7.pn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D716A6B1-D861-44D7-853C-F20E78C20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97054"/>
            <a:ext cx="10515600" cy="983786"/>
          </a:xfrm>
        </p:spPr>
        <p:txBody>
          <a:bodyPr/>
          <a:lstStyle/>
          <a:p>
            <a:pPr algn="ctr"/>
            <a:r>
              <a:rPr lang="es-ES" sz="3200" dirty="0" err="1">
                <a:solidFill>
                  <a:srgbClr val="1D3557"/>
                </a:solidFill>
              </a:rPr>
              <a:t>Multiparticle</a:t>
            </a:r>
            <a:r>
              <a:rPr lang="es-ES" sz="3200" dirty="0">
                <a:solidFill>
                  <a:srgbClr val="1D3557"/>
                </a:solidFill>
              </a:rPr>
              <a:t> </a:t>
            </a:r>
            <a:r>
              <a:rPr lang="es-ES" sz="3200" dirty="0" err="1">
                <a:solidFill>
                  <a:srgbClr val="1D3557"/>
                </a:solidFill>
              </a:rPr>
              <a:t>correlations</a:t>
            </a:r>
            <a:r>
              <a:rPr lang="es-ES" sz="3200" dirty="0">
                <a:solidFill>
                  <a:srgbClr val="1D3557"/>
                </a:solidFill>
              </a:rPr>
              <a:t> in </a:t>
            </a:r>
            <a:r>
              <a:rPr lang="es-ES" sz="3200" i="1" dirty="0" err="1">
                <a:solidFill>
                  <a:srgbClr val="1D3557"/>
                </a:solidFill>
              </a:rPr>
              <a:t>p</a:t>
            </a:r>
            <a:r>
              <a:rPr lang="es-ES" sz="3200" dirty="0" err="1">
                <a:solidFill>
                  <a:srgbClr val="1D3557"/>
                </a:solidFill>
              </a:rPr>
              <a:t>A</a:t>
            </a:r>
            <a:r>
              <a:rPr lang="es-ES" sz="3200" dirty="0">
                <a:solidFill>
                  <a:srgbClr val="1D3557"/>
                </a:solidFill>
              </a:rPr>
              <a:t> </a:t>
            </a:r>
            <a:r>
              <a:rPr lang="es-ES" sz="3200" dirty="0" err="1">
                <a:solidFill>
                  <a:srgbClr val="1D3557"/>
                </a:solidFill>
              </a:rPr>
              <a:t>collisions</a:t>
            </a:r>
            <a:r>
              <a:rPr lang="es-ES" sz="3200" dirty="0">
                <a:solidFill>
                  <a:srgbClr val="1D3557"/>
                </a:solidFill>
              </a:rPr>
              <a:t> in </a:t>
            </a:r>
            <a:r>
              <a:rPr lang="es-ES" sz="3200" dirty="0" err="1">
                <a:solidFill>
                  <a:srgbClr val="1D3557"/>
                </a:solidFill>
              </a:rPr>
              <a:t>the</a:t>
            </a:r>
            <a:r>
              <a:rPr lang="es-ES" sz="3200" dirty="0">
                <a:solidFill>
                  <a:srgbClr val="1D3557"/>
                </a:solidFill>
              </a:rPr>
              <a:t> CGC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98BB1EC-745D-4E79-8660-553CD0511B15}"/>
              </a:ext>
            </a:extLst>
          </p:cNvPr>
          <p:cNvSpPr txBox="1"/>
          <p:nvPr/>
        </p:nvSpPr>
        <p:spPr>
          <a:xfrm>
            <a:off x="3017421" y="3061978"/>
            <a:ext cx="61571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Pedro Agostini</a:t>
            </a:r>
          </a:p>
          <a:p>
            <a:pPr algn="ctr"/>
            <a:r>
              <a:rPr lang="es-ES" sz="2000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University</a:t>
            </a:r>
            <a:r>
              <a:rPr lang="es-ES" sz="2000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</a:t>
            </a:r>
            <a:r>
              <a:rPr lang="es-ES" sz="2000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of</a:t>
            </a:r>
            <a:r>
              <a:rPr lang="es-ES" sz="2000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Santiago de Compostela and IGFAE</a:t>
            </a:r>
          </a:p>
          <a:p>
            <a:pPr algn="ctr"/>
            <a:r>
              <a:rPr lang="es-ES" sz="2000" dirty="0">
                <a:latin typeface="Adobe Devanagari" panose="02040503050201020203" pitchFamily="18" charset="0"/>
                <a:cs typeface="Adobe Devanagari" panose="02040503050201020203" pitchFamily="18" charset="0"/>
                <a:hlinkClick r:id="rId3"/>
              </a:rPr>
              <a:t>pedro.agostini@usc.es</a:t>
            </a:r>
            <a:endParaRPr lang="es-ES" sz="2000" dirty="0">
              <a:latin typeface="Adobe Devanagari" panose="02040503050201020203" pitchFamily="18" charset="0"/>
              <a:cs typeface="Adobe Devanagari" panose="02040503050201020203" pitchFamily="18" charset="0"/>
            </a:endParaRPr>
          </a:p>
          <a:p>
            <a:pPr algn="ctr"/>
            <a:r>
              <a:rPr lang="es-ES" sz="2000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with</a:t>
            </a:r>
            <a:r>
              <a:rPr lang="es-ES" sz="2000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Néstor Armesto (IGFAE) and </a:t>
            </a:r>
            <a:r>
              <a:rPr lang="es-ES" sz="2000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Tolga</a:t>
            </a:r>
            <a:r>
              <a:rPr lang="es-ES" sz="2000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</a:t>
            </a:r>
            <a:r>
              <a:rPr lang="es-ES" sz="2000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Altinoluk</a:t>
            </a:r>
            <a:r>
              <a:rPr lang="es-ES" sz="2000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(NCBJ)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C34B41-985C-5046-90CB-A4081436DD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7373" y="177123"/>
            <a:ext cx="2515497" cy="6182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A31AE99-FF49-5247-9FB5-D8F42C57E6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1550" y="32155"/>
            <a:ext cx="1452684" cy="10277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9D72CA-C68B-8E44-8DDF-3C8E206809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5757" y="0"/>
            <a:ext cx="1240741" cy="10599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6B3F5F-7679-DB41-9BAB-403DB010E5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34797" y="300475"/>
            <a:ext cx="1544562" cy="41477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B8CB8477-26D3-46AB-98DE-8C4F395C0F6B}"/>
              </a:ext>
            </a:extLst>
          </p:cNvPr>
          <p:cNvSpPr txBox="1"/>
          <p:nvPr/>
        </p:nvSpPr>
        <p:spPr>
          <a:xfrm>
            <a:off x="4770956" y="4491320"/>
            <a:ext cx="26500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i="1" dirty="0" err="1"/>
              <a:t>Based</a:t>
            </a:r>
            <a:r>
              <a:rPr lang="es-ES" sz="1600" i="1" dirty="0"/>
              <a:t> </a:t>
            </a:r>
            <a:r>
              <a:rPr lang="es-ES" sz="1600" i="1" dirty="0" err="1"/>
              <a:t>on</a:t>
            </a:r>
            <a:r>
              <a:rPr lang="es-ES" sz="1600" i="1" dirty="0"/>
              <a:t> </a:t>
            </a:r>
            <a:r>
              <a:rPr lang="en-US" sz="1600" i="1" dirty="0"/>
              <a:t>arXiv:2103.08485</a:t>
            </a:r>
          </a:p>
        </p:txBody>
      </p:sp>
      <p:pic>
        <p:nvPicPr>
          <p:cNvPr id="9" name="Imagen 8" descr="Imagen que contiene rojo, reloj, azul&#10;&#10;Descripción generada automáticamente">
            <a:extLst>
              <a:ext uri="{FF2B5EF4-FFF2-40B4-BE49-F238E27FC236}">
                <a16:creationId xmlns:a16="http://schemas.microsoft.com/office/drawing/2014/main" id="{DC2FB751-C652-4530-A6AF-94B6A6BBCB6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12" y="275664"/>
            <a:ext cx="3642433" cy="46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7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127"/>
    </mc:Choice>
    <mc:Fallback xmlns="">
      <p:transition spd="slow" advTm="26127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C68D8EA7-FFA1-4A8E-997B-1E276A5CEFCE}"/>
              </a:ext>
            </a:extLst>
          </p:cNvPr>
          <p:cNvSpPr txBox="1"/>
          <p:nvPr/>
        </p:nvSpPr>
        <p:spPr>
          <a:xfrm>
            <a:off x="327259" y="237521"/>
            <a:ext cx="11059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>
                <a:solidFill>
                  <a:srgbClr val="27285B"/>
                </a:solidFill>
              </a:rPr>
              <a:t>Comparing</a:t>
            </a:r>
            <a:r>
              <a:rPr lang="es-ES" sz="3200" dirty="0">
                <a:solidFill>
                  <a:srgbClr val="27285B"/>
                </a:solidFill>
              </a:rPr>
              <a:t> </a:t>
            </a:r>
            <a:r>
              <a:rPr lang="es-ES" sz="3200" dirty="0" err="1">
                <a:solidFill>
                  <a:srgbClr val="27285B"/>
                </a:solidFill>
              </a:rPr>
              <a:t>the</a:t>
            </a:r>
            <a:r>
              <a:rPr lang="es-ES" sz="3200" dirty="0">
                <a:solidFill>
                  <a:srgbClr val="27285B"/>
                </a:solidFill>
              </a:rPr>
              <a:t> AE </a:t>
            </a:r>
            <a:r>
              <a:rPr lang="es-ES" sz="3200" dirty="0" err="1">
                <a:solidFill>
                  <a:srgbClr val="27285B"/>
                </a:solidFill>
              </a:rPr>
              <a:t>argument</a:t>
            </a:r>
            <a:r>
              <a:rPr lang="es-ES" sz="3200" dirty="0">
                <a:solidFill>
                  <a:srgbClr val="27285B"/>
                </a:solidFill>
              </a:rPr>
              <a:t> </a:t>
            </a:r>
            <a:r>
              <a:rPr lang="es-ES" sz="3200" dirty="0" err="1">
                <a:solidFill>
                  <a:srgbClr val="27285B"/>
                </a:solidFill>
              </a:rPr>
              <a:t>with</a:t>
            </a:r>
            <a:r>
              <a:rPr lang="es-ES" sz="3200" dirty="0">
                <a:solidFill>
                  <a:srgbClr val="27285B"/>
                </a:solidFill>
              </a:rPr>
              <a:t> </a:t>
            </a:r>
            <a:r>
              <a:rPr lang="es-ES" sz="3200" dirty="0" err="1">
                <a:solidFill>
                  <a:srgbClr val="27285B"/>
                </a:solidFill>
              </a:rPr>
              <a:t>the</a:t>
            </a:r>
            <a:r>
              <a:rPr lang="es-ES" sz="3200" dirty="0">
                <a:solidFill>
                  <a:srgbClr val="27285B"/>
                </a:solidFill>
              </a:rPr>
              <a:t> MV </a:t>
            </a:r>
            <a:r>
              <a:rPr lang="es-ES" sz="3200" dirty="0" err="1">
                <a:solidFill>
                  <a:srgbClr val="27285B"/>
                </a:solidFill>
              </a:rPr>
              <a:t>model</a:t>
            </a:r>
            <a:endParaRPr lang="en-US" sz="3200" dirty="0">
              <a:solidFill>
                <a:srgbClr val="27285B"/>
              </a:solidFill>
            </a:endParaRPr>
          </a:p>
        </p:txBody>
      </p:sp>
      <p:sp>
        <p:nvSpPr>
          <p:cNvPr id="48" name="Flecha: a la derecha 47">
            <a:extLst>
              <a:ext uri="{FF2B5EF4-FFF2-40B4-BE49-F238E27FC236}">
                <a16:creationId xmlns:a16="http://schemas.microsoft.com/office/drawing/2014/main" id="{945D3EE6-AA9A-4AB4-B3AC-5CC38A249271}"/>
              </a:ext>
            </a:extLst>
          </p:cNvPr>
          <p:cNvSpPr/>
          <p:nvPr/>
        </p:nvSpPr>
        <p:spPr>
          <a:xfrm>
            <a:off x="856648" y="1222407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899E4339-7A29-437A-8437-4BC748A70565}"/>
              </a:ext>
            </a:extLst>
          </p:cNvPr>
          <p:cNvSpPr txBox="1"/>
          <p:nvPr/>
        </p:nvSpPr>
        <p:spPr>
          <a:xfrm>
            <a:off x="1327183" y="1222407"/>
            <a:ext cx="100595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Quadrupole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function</a:t>
            </a:r>
            <a:r>
              <a:rPr lang="es-ES" dirty="0">
                <a:solidFill>
                  <a:srgbClr val="27285B"/>
                </a:solidFill>
              </a:rPr>
              <a:t> in </a:t>
            </a:r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fundamental </a:t>
            </a:r>
            <a:r>
              <a:rPr lang="es-ES" dirty="0" err="1">
                <a:solidFill>
                  <a:srgbClr val="27285B"/>
                </a:solidFill>
              </a:rPr>
              <a:t>representation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using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AE </a:t>
            </a:r>
            <a:r>
              <a:rPr lang="es-ES" dirty="0" err="1">
                <a:solidFill>
                  <a:srgbClr val="27285B"/>
                </a:solidFill>
              </a:rPr>
              <a:t>argument</a:t>
            </a:r>
            <a:r>
              <a:rPr lang="es-ES" dirty="0">
                <a:solidFill>
                  <a:srgbClr val="27285B"/>
                </a:solidFill>
              </a:rPr>
              <a:t> can be </a:t>
            </a:r>
            <a:r>
              <a:rPr lang="es-ES" dirty="0" err="1">
                <a:solidFill>
                  <a:srgbClr val="27285B"/>
                </a:solidFill>
              </a:rPr>
              <a:t>written</a:t>
            </a:r>
            <a:r>
              <a:rPr lang="es-ES" dirty="0">
                <a:solidFill>
                  <a:srgbClr val="27285B"/>
                </a:solidFill>
              </a:rPr>
              <a:t> as</a:t>
            </a:r>
            <a:endParaRPr lang="en-US" b="1" dirty="0">
              <a:solidFill>
                <a:srgbClr val="27285B"/>
              </a:solidFill>
            </a:endParaRPr>
          </a:p>
        </p:txBody>
      </p:sp>
      <p:pic>
        <p:nvPicPr>
          <p:cNvPr id="19" name="Imagen 18" descr="\documentclass{article}&#10;\usepackage{amsmath}&#10;\pagestyle{empty}&#10;\begin{document}&#10;&#10;\begin{align*}&#10; \int&#10; \Big \langle &#10; Tr \left[ U(\textbf{y}_1)U^\dagger(\textbf{y}_2)  U(\textbf{y}_3)U^\dagger(\textbf{y}_4) \right] &#10; \Big \rangle_{T} \approx&#10;\int&#10; \Big \langle &#10; Tr \left[ U(\textbf{y}_1)U^\dagger(\textbf{y}_2) \right] &#10; \Big \rangle_{T} \Big \langle&#10; Tr \left[ U(\textbf{y}_3)U^\dagger(\textbf{y}_4) \right] &#10; \Big \rangle_{T}&#10;\end{align*}&#10;&#10;&#10;\end{document}" title="IguanaTex Bitmap Display">
            <a:extLst>
              <a:ext uri="{FF2B5EF4-FFF2-40B4-BE49-F238E27FC236}">
                <a16:creationId xmlns:a16="http://schemas.microsoft.com/office/drawing/2014/main" id="{43C1AB7A-7652-4974-AFD1-208BA7CC7F5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539" y="1894760"/>
            <a:ext cx="7373715" cy="421714"/>
          </a:xfrm>
          <a:prstGeom prst="rect">
            <a:avLst/>
          </a:prstGeom>
        </p:spPr>
      </p:pic>
      <p:pic>
        <p:nvPicPr>
          <p:cNvPr id="7" name="Imagen 6" descr="\documentclass{article}&#10;\usepackage{amsmath}&#10;\pagestyle{empty}&#10;\begin{document}&#10;&#10;\begin{align*}&#10; +&#10; \Big \langle &#10; Tr \left[ U(\textbf{y}_1)U^\dagger(\textbf{y}_4) \right] &#10; \Big \rangle_{T} \Big \langle&#10; Tr \left[ U(\textbf{y}_3)U^\dagger(\textbf{y}_2) \right] &#10; \Big \rangle_{T}&#10;\end{align*}&#10;&#10;&#10;\end{document}" title="IguanaTex Bitmap Display">
            <a:extLst>
              <a:ext uri="{FF2B5EF4-FFF2-40B4-BE49-F238E27FC236}">
                <a16:creationId xmlns:a16="http://schemas.microsoft.com/office/drawing/2014/main" id="{19AEAA2A-44CE-46CC-A9D6-8EE4EE47867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460" y="2380596"/>
            <a:ext cx="3874285" cy="350857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71E412F2-0AD0-45C3-B4B2-CEF30C0F6128}"/>
              </a:ext>
            </a:extLst>
          </p:cNvPr>
          <p:cNvSpPr txBox="1"/>
          <p:nvPr/>
        </p:nvSpPr>
        <p:spPr>
          <a:xfrm>
            <a:off x="6029325" y="2813171"/>
            <a:ext cx="5795048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s-ES" sz="1600" dirty="0" err="1">
                <a:solidFill>
                  <a:srgbClr val="E63946"/>
                </a:solidFill>
              </a:rPr>
              <a:t>Altinoluk</a:t>
            </a:r>
            <a:r>
              <a:rPr lang="es-ES" sz="1600" dirty="0">
                <a:solidFill>
                  <a:srgbClr val="E63946"/>
                </a:solidFill>
              </a:rPr>
              <a:t>, Armesto, </a:t>
            </a:r>
            <a:r>
              <a:rPr lang="es-ES" sz="1600" dirty="0" err="1">
                <a:solidFill>
                  <a:srgbClr val="E63946"/>
                </a:solidFill>
              </a:rPr>
              <a:t>Kovner</a:t>
            </a:r>
            <a:r>
              <a:rPr lang="es-ES" sz="1600" dirty="0">
                <a:solidFill>
                  <a:srgbClr val="E63946"/>
                </a:solidFill>
              </a:rPr>
              <a:t> and </a:t>
            </a:r>
            <a:r>
              <a:rPr lang="es-ES" sz="1600" dirty="0" err="1">
                <a:solidFill>
                  <a:srgbClr val="E63946"/>
                </a:solidFill>
              </a:rPr>
              <a:t>Lublinsky</a:t>
            </a:r>
            <a:r>
              <a:rPr lang="es-ES" sz="1600" dirty="0">
                <a:solidFill>
                  <a:srgbClr val="E63946"/>
                </a:solidFill>
              </a:rPr>
              <a:t>: </a:t>
            </a:r>
            <a:r>
              <a:rPr lang="en-US" sz="1600" dirty="0">
                <a:solidFill>
                  <a:srgbClr val="E63946"/>
                </a:solidFill>
              </a:rPr>
              <a:t>arXiv:1805.07739</a:t>
            </a:r>
          </a:p>
        </p:txBody>
      </p:sp>
      <p:sp>
        <p:nvSpPr>
          <p:cNvPr id="16" name="Flecha: a la derecha 15">
            <a:extLst>
              <a:ext uri="{FF2B5EF4-FFF2-40B4-BE49-F238E27FC236}">
                <a16:creationId xmlns:a16="http://schemas.microsoft.com/office/drawing/2014/main" id="{D967BD10-D508-4C54-8873-7CE0AFDE1085}"/>
              </a:ext>
            </a:extLst>
          </p:cNvPr>
          <p:cNvSpPr/>
          <p:nvPr/>
        </p:nvSpPr>
        <p:spPr>
          <a:xfrm>
            <a:off x="751873" y="3202543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0F3ECC1-2C71-4574-ABDD-635D9CD6ADEC}"/>
              </a:ext>
            </a:extLst>
          </p:cNvPr>
          <p:cNvSpPr txBox="1"/>
          <p:nvPr/>
        </p:nvSpPr>
        <p:spPr>
          <a:xfrm>
            <a:off x="1222408" y="3202543"/>
            <a:ext cx="100595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Quadrupole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function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using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MV </a:t>
            </a:r>
            <a:r>
              <a:rPr lang="es-ES" dirty="0" err="1">
                <a:solidFill>
                  <a:srgbClr val="27285B"/>
                </a:solidFill>
              </a:rPr>
              <a:t>model</a:t>
            </a:r>
            <a:r>
              <a:rPr lang="es-ES" dirty="0">
                <a:solidFill>
                  <a:srgbClr val="27285B"/>
                </a:solidFill>
              </a:rPr>
              <a:t> can be </a:t>
            </a:r>
            <a:r>
              <a:rPr lang="es-ES" dirty="0" err="1">
                <a:solidFill>
                  <a:srgbClr val="27285B"/>
                </a:solidFill>
              </a:rPr>
              <a:t>written</a:t>
            </a:r>
            <a:r>
              <a:rPr lang="es-ES" dirty="0">
                <a:solidFill>
                  <a:srgbClr val="27285B"/>
                </a:solidFill>
              </a:rPr>
              <a:t> as</a:t>
            </a:r>
            <a:endParaRPr lang="en-US" b="1" dirty="0">
              <a:solidFill>
                <a:srgbClr val="27285B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00FE6C1-267D-4644-967D-4377F59C739D}"/>
              </a:ext>
            </a:extLst>
          </p:cNvPr>
          <p:cNvSpPr txBox="1"/>
          <p:nvPr/>
        </p:nvSpPr>
        <p:spPr>
          <a:xfrm>
            <a:off x="663043" y="5129741"/>
            <a:ext cx="5181227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s-ES" sz="1600" dirty="0" err="1">
                <a:solidFill>
                  <a:srgbClr val="E63946"/>
                </a:solidFill>
              </a:rPr>
              <a:t>Dominguez</a:t>
            </a:r>
            <a:r>
              <a:rPr lang="es-ES" sz="1600" dirty="0">
                <a:solidFill>
                  <a:srgbClr val="E63946"/>
                </a:solidFill>
              </a:rPr>
              <a:t>, Marquet, Xiao and Yuan: </a:t>
            </a:r>
            <a:r>
              <a:rPr lang="en-US" sz="1600" dirty="0">
                <a:solidFill>
                  <a:srgbClr val="E63946"/>
                </a:solidFill>
              </a:rPr>
              <a:t>arXiv:1101.0715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2128D55-0C59-4F80-BF95-09F4E2B2DC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7215" y="3662988"/>
            <a:ext cx="4105136" cy="256650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3ECAE8EE-0987-4D53-8D1F-D3B1CD70CE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4752" y="3714408"/>
            <a:ext cx="4637808" cy="13482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AAE5261-279D-4A5F-AC00-7460EEC57C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7216" y="3658101"/>
            <a:ext cx="4105136" cy="258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9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20"/>
    </mc:Choice>
    <mc:Fallback xmlns="">
      <p:transition spd="slow" advTm="1302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C68D8EA7-FFA1-4A8E-997B-1E276A5CEFCE}"/>
              </a:ext>
            </a:extLst>
          </p:cNvPr>
          <p:cNvSpPr txBox="1"/>
          <p:nvPr/>
        </p:nvSpPr>
        <p:spPr>
          <a:xfrm>
            <a:off x="327259" y="237521"/>
            <a:ext cx="11059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>
                <a:solidFill>
                  <a:srgbClr val="27285B"/>
                </a:solidFill>
              </a:rPr>
              <a:t>Dealing</a:t>
            </a:r>
            <a:r>
              <a:rPr lang="es-ES" sz="3200" dirty="0">
                <a:solidFill>
                  <a:srgbClr val="27285B"/>
                </a:solidFill>
              </a:rPr>
              <a:t> </a:t>
            </a:r>
            <a:r>
              <a:rPr lang="es-ES" sz="3200" dirty="0" err="1">
                <a:solidFill>
                  <a:srgbClr val="27285B"/>
                </a:solidFill>
              </a:rPr>
              <a:t>with</a:t>
            </a:r>
            <a:r>
              <a:rPr lang="es-ES" sz="3200" dirty="0">
                <a:solidFill>
                  <a:srgbClr val="27285B"/>
                </a:solidFill>
              </a:rPr>
              <a:t> </a:t>
            </a:r>
            <a:r>
              <a:rPr lang="es-ES" sz="3200" dirty="0" err="1">
                <a:solidFill>
                  <a:srgbClr val="27285B"/>
                </a:solidFill>
              </a:rPr>
              <a:t>the</a:t>
            </a:r>
            <a:r>
              <a:rPr lang="es-ES" sz="3200" dirty="0">
                <a:solidFill>
                  <a:srgbClr val="27285B"/>
                </a:solidFill>
              </a:rPr>
              <a:t> IR </a:t>
            </a:r>
            <a:r>
              <a:rPr lang="es-ES" sz="3200" dirty="0" err="1">
                <a:solidFill>
                  <a:srgbClr val="27285B"/>
                </a:solidFill>
              </a:rPr>
              <a:t>divergences</a:t>
            </a:r>
            <a:endParaRPr lang="en-US" sz="3200" dirty="0">
              <a:solidFill>
                <a:srgbClr val="27285B"/>
              </a:solidFill>
            </a:endParaRPr>
          </a:p>
        </p:txBody>
      </p:sp>
      <p:sp>
        <p:nvSpPr>
          <p:cNvPr id="48" name="Flecha: a la derecha 47">
            <a:extLst>
              <a:ext uri="{FF2B5EF4-FFF2-40B4-BE49-F238E27FC236}">
                <a16:creationId xmlns:a16="http://schemas.microsoft.com/office/drawing/2014/main" id="{945D3EE6-AA9A-4AB4-B3AC-5CC38A249271}"/>
              </a:ext>
            </a:extLst>
          </p:cNvPr>
          <p:cNvSpPr/>
          <p:nvPr/>
        </p:nvSpPr>
        <p:spPr>
          <a:xfrm>
            <a:off x="856648" y="1222407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Imagen 17" descr="\documentclass{article}&#10;\usepackage{amsmath}&#10;\pagestyle{empty}&#10;\begin{document}&#10;&#10;\begin{align*}&#10;L^i(\textbf{k},\textbf{q}_1) L^i(\textbf{k},\textbf{q}_2) =&#10;\left( \frac{\textbf{k}^i}{\textbf{k}^2}-\frac{(\textbf{k}-\textbf{q}_1)^i}{(\textbf{k}-\textbf{q}_1)^2}  \right)&#10;\left( \frac{\textbf{k}^i}{\textbf{k}^2}-\frac{(\textbf{k}-\textbf{q}_2)^i}{(\textbf{k}-\textbf{q}_2)^2}  \right) &#10;\end{align*}&#10;&#10;&#10;\end{document}" title="IguanaTex Bitmap Display">
            <a:extLst>
              <a:ext uri="{FF2B5EF4-FFF2-40B4-BE49-F238E27FC236}">
                <a16:creationId xmlns:a16="http://schemas.microsoft.com/office/drawing/2014/main" id="{EAD979D3-E743-4506-AA84-DC0C50CE9BB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425" y="1141551"/>
            <a:ext cx="4920000" cy="569143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5ACA34C8-9224-45AF-A4C7-ECF6AEAF0CEB}"/>
              </a:ext>
            </a:extLst>
          </p:cNvPr>
          <p:cNvSpPr txBox="1"/>
          <p:nvPr/>
        </p:nvSpPr>
        <p:spPr>
          <a:xfrm>
            <a:off x="1312318" y="1222407"/>
            <a:ext cx="4783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7285B"/>
                </a:solidFill>
              </a:rPr>
              <a:t>We have to deal with the IR divergences of</a:t>
            </a:r>
          </a:p>
        </p:txBody>
      </p:sp>
      <p:sp>
        <p:nvSpPr>
          <p:cNvPr id="22" name="Flecha: a la derecha 21">
            <a:extLst>
              <a:ext uri="{FF2B5EF4-FFF2-40B4-BE49-F238E27FC236}">
                <a16:creationId xmlns:a16="http://schemas.microsoft.com/office/drawing/2014/main" id="{DFFA1354-7E78-4C92-A4B0-582EFA6573E7}"/>
              </a:ext>
            </a:extLst>
          </p:cNvPr>
          <p:cNvSpPr/>
          <p:nvPr/>
        </p:nvSpPr>
        <p:spPr>
          <a:xfrm>
            <a:off x="856648" y="1908677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EB67E51-0A31-43F4-B2E0-7878D0B70539}"/>
              </a:ext>
            </a:extLst>
          </p:cNvPr>
          <p:cNvSpPr txBox="1"/>
          <p:nvPr/>
        </p:nvSpPr>
        <p:spPr>
          <a:xfrm>
            <a:off x="1312318" y="1892179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7285B"/>
                </a:solidFill>
              </a:rPr>
              <a:t>Assuming: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AD11AF2-1488-451E-AFCF-F69ABF2ECAE6}"/>
              </a:ext>
            </a:extLst>
          </p:cNvPr>
          <p:cNvSpPr txBox="1"/>
          <p:nvPr/>
        </p:nvSpPr>
        <p:spPr>
          <a:xfrm>
            <a:off x="1369468" y="2377284"/>
            <a:ext cx="1686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7285B"/>
                </a:solidFill>
              </a:rPr>
              <a:t>Collinear limit:</a:t>
            </a:r>
          </a:p>
        </p:txBody>
      </p:sp>
      <p:pic>
        <p:nvPicPr>
          <p:cNvPr id="25" name="Imagen 24" descr="\documentclass{article}&#10;\usepackage{amsmath}&#10;\pagestyle{empty}&#10;\begin{document}&#10;&#10;\begin{align*}&#10;(\textbf{k}- \textbf{q})^2 \sim 0&#10;\end{align*}&#10;&#10;&#10;\end{document}" title="IguanaTex Bitmap Display">
            <a:extLst>
              <a:ext uri="{FF2B5EF4-FFF2-40B4-BE49-F238E27FC236}">
                <a16:creationId xmlns:a16="http://schemas.microsoft.com/office/drawing/2014/main" id="{17F7755C-4A30-4D03-BC2B-5BB61B7548E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148" y="2447360"/>
            <a:ext cx="1084952" cy="229181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F0E6C05A-721D-4887-B70E-606B17C58DEE}"/>
              </a:ext>
            </a:extLst>
          </p:cNvPr>
          <p:cNvSpPr txBox="1"/>
          <p:nvPr/>
        </p:nvSpPr>
        <p:spPr>
          <a:xfrm>
            <a:off x="1369468" y="2790574"/>
            <a:ext cx="2802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27285B"/>
                </a:solidFill>
              </a:rPr>
              <a:t>“Gaussian </a:t>
            </a:r>
            <a:r>
              <a:rPr lang="es-ES" dirty="0" err="1">
                <a:solidFill>
                  <a:srgbClr val="27285B"/>
                </a:solidFill>
              </a:rPr>
              <a:t>regularization</a:t>
            </a:r>
            <a:r>
              <a:rPr lang="es-ES" dirty="0">
                <a:solidFill>
                  <a:srgbClr val="27285B"/>
                </a:solidFill>
              </a:rPr>
              <a:t>”</a:t>
            </a:r>
            <a:endParaRPr lang="en-US" dirty="0">
              <a:solidFill>
                <a:srgbClr val="27285B"/>
              </a:solidFill>
            </a:endParaRPr>
          </a:p>
        </p:txBody>
      </p:sp>
      <p:sp>
        <p:nvSpPr>
          <p:cNvPr id="27" name="Estrella: 4 puntas 26">
            <a:extLst>
              <a:ext uri="{FF2B5EF4-FFF2-40B4-BE49-F238E27FC236}">
                <a16:creationId xmlns:a16="http://schemas.microsoft.com/office/drawing/2014/main" id="{07811B9A-0C77-4DA9-B71F-AC741AA80FFA}"/>
              </a:ext>
            </a:extLst>
          </p:cNvPr>
          <p:cNvSpPr/>
          <p:nvPr/>
        </p:nvSpPr>
        <p:spPr>
          <a:xfrm>
            <a:off x="1074419" y="2425993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Estrella: 4 puntas 27">
            <a:extLst>
              <a:ext uri="{FF2B5EF4-FFF2-40B4-BE49-F238E27FC236}">
                <a16:creationId xmlns:a16="http://schemas.microsoft.com/office/drawing/2014/main" id="{9D1325DD-9920-4B13-96FC-DB45DBE82BD7}"/>
              </a:ext>
            </a:extLst>
          </p:cNvPr>
          <p:cNvSpPr/>
          <p:nvPr/>
        </p:nvSpPr>
        <p:spPr>
          <a:xfrm>
            <a:off x="1074418" y="2840349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Imagen 28" descr="\documentclass{article}&#10;\usepackage{amsmath}&#10;\pagestyle{empty}&#10;\begin{document}&#10;&#10;\begin{align*}&#10;L^i(\textbf{k},\textbf{q}_1)L^i(\textbf{k},\textbf{q}_2)\rightarrow \frac{(2 \pi)^2}{\xi^2} \exp\left\{-\frac{[\textbf{k}-(\textbf{q}_1+\textbf{q}_2)/2]^2}{\xi^2}\right\} &#10;\end{align*}&#10;&#10;&#10;\end{document}" title="IguanaTex Bitmap Display">
            <a:extLst>
              <a:ext uri="{FF2B5EF4-FFF2-40B4-BE49-F238E27FC236}">
                <a16:creationId xmlns:a16="http://schemas.microsoft.com/office/drawing/2014/main" id="{AC782E29-93F1-40CC-9A32-18790AC26AC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900" y="2550778"/>
            <a:ext cx="4569142" cy="466286"/>
          </a:xfrm>
          <a:prstGeom prst="rect">
            <a:avLst/>
          </a:prstGeom>
        </p:spPr>
      </p:pic>
      <p:sp>
        <p:nvSpPr>
          <p:cNvPr id="30" name="Globo: flecha derecha 29">
            <a:extLst>
              <a:ext uri="{FF2B5EF4-FFF2-40B4-BE49-F238E27FC236}">
                <a16:creationId xmlns:a16="http://schemas.microsoft.com/office/drawing/2014/main" id="{D8869C2A-275D-4695-B8FC-EE4272EE36AE}"/>
              </a:ext>
            </a:extLst>
          </p:cNvPr>
          <p:cNvSpPr/>
          <p:nvPr/>
        </p:nvSpPr>
        <p:spPr>
          <a:xfrm>
            <a:off x="4289412" y="2447316"/>
            <a:ext cx="313333" cy="664965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10522"/>
            </a:avLst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7285B"/>
              </a:solidFill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776DFDF8-0CB0-4D88-A047-107BE62F4E20}"/>
              </a:ext>
            </a:extLst>
          </p:cNvPr>
          <p:cNvSpPr txBox="1"/>
          <p:nvPr/>
        </p:nvSpPr>
        <p:spPr>
          <a:xfrm>
            <a:off x="1039528" y="3302348"/>
            <a:ext cx="7265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7285B"/>
                </a:solidFill>
              </a:rPr>
              <a:t>We can connect our approach with the Wigner function approach:</a:t>
            </a:r>
          </a:p>
        </p:txBody>
      </p:sp>
      <p:pic>
        <p:nvPicPr>
          <p:cNvPr id="33" name="Imagen 32" descr="\documentclass{article}&#10;\usepackage{amsmath}&#10;\pagestyle{empty}&#10;\begin{document}&#10;&#10;\begin{align*}&#10;\frac{dN}{d^2 {\bf k}} = \int_{{\bf b},{\bf r}} \int_{\bf{q}} &#10;  e^{-i ({\bf k}-{\bf q})\cdot {\bf r}}&#10;  W^{ab}({\bf b},{\bf q}) &#10;  \left[ U^\dagger\left( {\bf b} - \frac{ {\bf r}}{2} \right) U\left( {\bf b} + \frac{\bf r}{2} \right) \right]^{ba}&#10;\end{align*}&#10;&#10;&#10;\end{document}" title="IguanaTex Bitmap Display">
            <a:extLst>
              <a:ext uri="{FF2B5EF4-FFF2-40B4-BE49-F238E27FC236}">
                <a16:creationId xmlns:a16="http://schemas.microsoft.com/office/drawing/2014/main" id="{12A0E881-0146-417B-BACB-38896A87A62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453" y="3857148"/>
            <a:ext cx="6089143" cy="555429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EBB2CD92-A65C-4DEB-830C-B51FB3C3CFBE}"/>
              </a:ext>
            </a:extLst>
          </p:cNvPr>
          <p:cNvSpPr txBox="1"/>
          <p:nvPr/>
        </p:nvSpPr>
        <p:spPr>
          <a:xfrm>
            <a:off x="1229799" y="4851186"/>
            <a:ext cx="1949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7285B"/>
                </a:solidFill>
              </a:rPr>
              <a:t>Wigner function:</a:t>
            </a:r>
          </a:p>
        </p:txBody>
      </p:sp>
      <p:sp>
        <p:nvSpPr>
          <p:cNvPr id="37" name="Estrella: 4 puntas 36">
            <a:extLst>
              <a:ext uri="{FF2B5EF4-FFF2-40B4-BE49-F238E27FC236}">
                <a16:creationId xmlns:a16="http://schemas.microsoft.com/office/drawing/2014/main" id="{B42AAC36-281F-41B5-BC70-27BC8004284A}"/>
              </a:ext>
            </a:extLst>
          </p:cNvPr>
          <p:cNvSpPr/>
          <p:nvPr/>
        </p:nvSpPr>
        <p:spPr>
          <a:xfrm>
            <a:off x="933822" y="4921539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Imagen 40" descr="\documentclass{article}&#10;\usepackage{amsmath}&#10;\pagestyle{empty}&#10;\begin{document}&#10;&#10;\begin{align*}&#10;W^{ab}({\bf b},{\bf q}) = \frac{\delta^{ab}}{N_c^2-1} \frac{1}{\pi^2 B_p \xi^2} e^{-{\bf b}^2/B_p}e^{-{\bf q}^2 / \xi^2}&#10;\end{align*}&#10;&#10;&#10;\end{document}" title="IguanaTex Bitmap Display">
            <a:extLst>
              <a:ext uri="{FF2B5EF4-FFF2-40B4-BE49-F238E27FC236}">
                <a16:creationId xmlns:a16="http://schemas.microsoft.com/office/drawing/2014/main" id="{EF21E867-777C-4196-84A3-858C56D2B78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372" y="4751281"/>
            <a:ext cx="4314513" cy="569143"/>
          </a:xfrm>
          <a:prstGeom prst="rect">
            <a:avLst/>
          </a:prstGeom>
        </p:spPr>
      </p:pic>
      <p:grpSp>
        <p:nvGrpSpPr>
          <p:cNvPr id="42" name="Grupo 41">
            <a:extLst>
              <a:ext uri="{FF2B5EF4-FFF2-40B4-BE49-F238E27FC236}">
                <a16:creationId xmlns:a16="http://schemas.microsoft.com/office/drawing/2014/main" id="{9D6907BB-1431-4000-90CF-3C73D5FE0250}"/>
              </a:ext>
            </a:extLst>
          </p:cNvPr>
          <p:cNvGrpSpPr/>
          <p:nvPr/>
        </p:nvGrpSpPr>
        <p:grpSpPr>
          <a:xfrm>
            <a:off x="3704159" y="5377150"/>
            <a:ext cx="6205545" cy="677108"/>
            <a:chOff x="5181141" y="5377895"/>
            <a:chExt cx="6205545" cy="677108"/>
          </a:xfrm>
        </p:grpSpPr>
        <p:sp>
          <p:nvSpPr>
            <p:cNvPr id="44" name="CuadroTexto 43">
              <a:extLst>
                <a:ext uri="{FF2B5EF4-FFF2-40B4-BE49-F238E27FC236}">
                  <a16:creationId xmlns:a16="http://schemas.microsoft.com/office/drawing/2014/main" id="{79C546E3-CE07-41D6-BAD3-37B1EADE2853}"/>
                </a:ext>
              </a:extLst>
            </p:cNvPr>
            <p:cNvSpPr txBox="1"/>
            <p:nvPr/>
          </p:nvSpPr>
          <p:spPr>
            <a:xfrm>
              <a:off x="8986670" y="5377895"/>
              <a:ext cx="2400016" cy="33855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r"/>
              <a:r>
                <a:rPr lang="es-ES" sz="1600" dirty="0">
                  <a:solidFill>
                    <a:srgbClr val="E63946"/>
                  </a:solidFill>
                </a:rPr>
                <a:t>Lappi: </a:t>
              </a:r>
              <a:r>
                <a:rPr lang="en-US" sz="1600" dirty="0">
                  <a:solidFill>
                    <a:srgbClr val="E63946"/>
                  </a:solidFill>
                </a:rPr>
                <a:t>arXiv:1501.05505</a:t>
              </a:r>
            </a:p>
          </p:txBody>
        </p:sp>
        <p:sp>
          <p:nvSpPr>
            <p:cNvPr id="45" name="CuadroTexto 44">
              <a:extLst>
                <a:ext uri="{FF2B5EF4-FFF2-40B4-BE49-F238E27FC236}">
                  <a16:creationId xmlns:a16="http://schemas.microsoft.com/office/drawing/2014/main" id="{C27ECDBD-9838-4F1A-9BD0-B3F2C4280703}"/>
                </a:ext>
              </a:extLst>
            </p:cNvPr>
            <p:cNvSpPr txBox="1"/>
            <p:nvPr/>
          </p:nvSpPr>
          <p:spPr>
            <a:xfrm>
              <a:off x="5181141" y="5716449"/>
              <a:ext cx="6205545" cy="33855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r"/>
              <a:r>
                <a:rPr lang="es-ES" sz="1600" dirty="0">
                  <a:solidFill>
                    <a:srgbClr val="E63946"/>
                  </a:solidFill>
                </a:rPr>
                <a:t>Lappi, </a:t>
              </a:r>
              <a:r>
                <a:rPr lang="es-ES" sz="1600" dirty="0" err="1">
                  <a:solidFill>
                    <a:srgbClr val="E63946"/>
                  </a:solidFill>
                </a:rPr>
                <a:t>Schenke</a:t>
              </a:r>
              <a:r>
                <a:rPr lang="es-ES" sz="1600" dirty="0">
                  <a:solidFill>
                    <a:srgbClr val="E63946"/>
                  </a:solidFill>
                </a:rPr>
                <a:t>, </a:t>
              </a:r>
              <a:r>
                <a:rPr lang="es-ES" sz="1600" dirty="0" err="1">
                  <a:solidFill>
                    <a:srgbClr val="E63946"/>
                  </a:solidFill>
                </a:rPr>
                <a:t>Schlichting</a:t>
              </a:r>
              <a:r>
                <a:rPr lang="es-ES" sz="1600" dirty="0">
                  <a:solidFill>
                    <a:srgbClr val="E63946"/>
                  </a:solidFill>
                </a:rPr>
                <a:t> and </a:t>
              </a:r>
              <a:r>
                <a:rPr lang="es-ES" sz="1600" dirty="0" err="1">
                  <a:solidFill>
                    <a:srgbClr val="E63946"/>
                  </a:solidFill>
                </a:rPr>
                <a:t>Venugopalan</a:t>
              </a:r>
              <a:r>
                <a:rPr lang="es-ES" sz="1600" dirty="0">
                  <a:solidFill>
                    <a:srgbClr val="E63946"/>
                  </a:solidFill>
                </a:rPr>
                <a:t>: </a:t>
              </a:r>
              <a:r>
                <a:rPr lang="en-US" sz="1600" dirty="0">
                  <a:solidFill>
                    <a:srgbClr val="E63946"/>
                  </a:solidFill>
                </a:rPr>
                <a:t>arXiv:1509.03499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288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20"/>
    </mc:Choice>
    <mc:Fallback xmlns="">
      <p:transition spd="slow" advTm="1302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C68D8EA7-FFA1-4A8E-997B-1E276A5CEFCE}"/>
              </a:ext>
            </a:extLst>
          </p:cNvPr>
          <p:cNvSpPr txBox="1"/>
          <p:nvPr/>
        </p:nvSpPr>
        <p:spPr>
          <a:xfrm>
            <a:off x="327259" y="237521"/>
            <a:ext cx="11059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>
                <a:solidFill>
                  <a:srgbClr val="27285B"/>
                </a:solidFill>
              </a:rPr>
              <a:t>Dealing</a:t>
            </a:r>
            <a:r>
              <a:rPr lang="es-ES" sz="3200" dirty="0">
                <a:solidFill>
                  <a:srgbClr val="27285B"/>
                </a:solidFill>
              </a:rPr>
              <a:t> </a:t>
            </a:r>
            <a:r>
              <a:rPr lang="es-ES" sz="3200" dirty="0" err="1">
                <a:solidFill>
                  <a:srgbClr val="27285B"/>
                </a:solidFill>
              </a:rPr>
              <a:t>with</a:t>
            </a:r>
            <a:r>
              <a:rPr lang="es-ES" sz="3200" dirty="0">
                <a:solidFill>
                  <a:srgbClr val="27285B"/>
                </a:solidFill>
              </a:rPr>
              <a:t> </a:t>
            </a:r>
            <a:r>
              <a:rPr lang="es-ES" sz="3200" dirty="0" err="1">
                <a:solidFill>
                  <a:srgbClr val="27285B"/>
                </a:solidFill>
              </a:rPr>
              <a:t>the</a:t>
            </a:r>
            <a:r>
              <a:rPr lang="es-ES" sz="3200" dirty="0">
                <a:solidFill>
                  <a:srgbClr val="27285B"/>
                </a:solidFill>
              </a:rPr>
              <a:t> IR </a:t>
            </a:r>
            <a:r>
              <a:rPr lang="es-ES" sz="3200" dirty="0" err="1">
                <a:solidFill>
                  <a:srgbClr val="27285B"/>
                </a:solidFill>
              </a:rPr>
              <a:t>divergences</a:t>
            </a:r>
            <a:endParaRPr lang="en-US" sz="3200" dirty="0">
              <a:solidFill>
                <a:srgbClr val="27285B"/>
              </a:solidFill>
            </a:endParaRPr>
          </a:p>
        </p:txBody>
      </p:sp>
      <p:pic>
        <p:nvPicPr>
          <p:cNvPr id="29" name="Imagen 28" descr="\documentclass{article}&#10;\usepackage{amsmath}&#10;\pagestyle{empty}&#10;\begin{document}&#10;&#10;\begin{align*}&#10;L^i(\textbf{k},\textbf{q}_1)L^i(\textbf{k},\textbf{q}_2)\rightarrow \frac{(2 \pi)^2}{\xi^2} \exp\left\{-\frac{[\textbf{k}-(\textbf{q}_1+\textbf{q}_2)/2]^2}{\xi^2}\right\} &#10;\end{align*}&#10;&#10;&#10;\end{document}" title="IguanaTex Bitmap Display">
            <a:extLst>
              <a:ext uri="{FF2B5EF4-FFF2-40B4-BE49-F238E27FC236}">
                <a16:creationId xmlns:a16="http://schemas.microsoft.com/office/drawing/2014/main" id="{AC782E29-93F1-40CC-9A32-18790AC26AC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389" y="1034716"/>
            <a:ext cx="4569142" cy="46628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D425CEB-D010-489B-B46D-80855A64B18F}"/>
              </a:ext>
            </a:extLst>
          </p:cNvPr>
          <p:cNvSpPr txBox="1"/>
          <p:nvPr/>
        </p:nvSpPr>
        <p:spPr>
          <a:xfrm>
            <a:off x="3322089" y="1678483"/>
            <a:ext cx="2111475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27285B"/>
                </a:solidFill>
              </a:rPr>
              <a:t>Trivial </a:t>
            </a:r>
            <a:r>
              <a:rPr lang="es-ES" dirty="0" err="1">
                <a:solidFill>
                  <a:srgbClr val="27285B"/>
                </a:solidFill>
              </a:rPr>
              <a:t>to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integrate</a:t>
            </a:r>
            <a:endParaRPr lang="en-US" dirty="0">
              <a:solidFill>
                <a:srgbClr val="27285B"/>
              </a:solidFill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0932D7E0-5777-4F68-8571-09DF589DCB37}"/>
              </a:ext>
            </a:extLst>
          </p:cNvPr>
          <p:cNvSpPr txBox="1"/>
          <p:nvPr/>
        </p:nvSpPr>
        <p:spPr>
          <a:xfrm>
            <a:off x="714375" y="2139571"/>
            <a:ext cx="4719189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s-ES" dirty="0">
                <a:solidFill>
                  <a:srgbClr val="27285B"/>
                </a:solidFill>
              </a:rPr>
              <a:t>Can be </a:t>
            </a:r>
            <a:r>
              <a:rPr lang="es-ES" dirty="0" err="1">
                <a:solidFill>
                  <a:srgbClr val="27285B"/>
                </a:solidFill>
              </a:rPr>
              <a:t>related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with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Wigner </a:t>
            </a:r>
            <a:r>
              <a:rPr lang="es-ES" dirty="0" err="1">
                <a:solidFill>
                  <a:srgbClr val="27285B"/>
                </a:solidFill>
              </a:rPr>
              <a:t>function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but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u="sng" dirty="0" err="1">
                <a:solidFill>
                  <a:schemeClr val="accent2">
                    <a:lumMod val="75000"/>
                  </a:schemeClr>
                </a:solidFill>
              </a:rPr>
              <a:t>including</a:t>
            </a:r>
            <a:r>
              <a:rPr lang="es-ES" u="sng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u="sng" dirty="0" err="1">
                <a:solidFill>
                  <a:schemeClr val="accent2">
                    <a:lumMod val="75000"/>
                  </a:schemeClr>
                </a:solidFill>
              </a:rPr>
              <a:t>correlations</a:t>
            </a:r>
            <a:endParaRPr lang="en-US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0B85BB22-CD76-4F21-8739-629311007C3C}"/>
              </a:ext>
            </a:extLst>
          </p:cNvPr>
          <p:cNvSpPr txBox="1"/>
          <p:nvPr/>
        </p:nvSpPr>
        <p:spPr>
          <a:xfrm>
            <a:off x="5986357" y="1659463"/>
            <a:ext cx="237436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S" dirty="0" err="1">
                <a:solidFill>
                  <a:srgbClr val="27285B"/>
                </a:solidFill>
              </a:rPr>
              <a:t>It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is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not</a:t>
            </a:r>
            <a:r>
              <a:rPr lang="es-ES" dirty="0">
                <a:solidFill>
                  <a:srgbClr val="27285B"/>
                </a:solidFill>
              </a:rPr>
              <a:t> fundamental</a:t>
            </a:r>
            <a:endParaRPr lang="en-US" dirty="0">
              <a:solidFill>
                <a:srgbClr val="27285B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137641BA-6362-4194-B3D4-1E82A11E03DF}"/>
                  </a:ext>
                </a:extLst>
              </p:cNvPr>
              <p:cNvSpPr txBox="1"/>
              <p:nvPr/>
            </p:nvSpPr>
            <p:spPr>
              <a:xfrm>
                <a:off x="5986357" y="2101531"/>
                <a:ext cx="2522037" cy="369332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s-ES" dirty="0">
                    <a:solidFill>
                      <a:srgbClr val="27285B"/>
                    </a:solidFill>
                  </a:rPr>
                  <a:t>Only </a:t>
                </a:r>
                <a:r>
                  <a:rPr lang="es-ES" dirty="0" err="1">
                    <a:solidFill>
                      <a:srgbClr val="27285B"/>
                    </a:solidFill>
                  </a:rPr>
                  <a:t>valid</a:t>
                </a:r>
                <a:r>
                  <a:rPr lang="es-ES" dirty="0">
                    <a:solidFill>
                      <a:srgbClr val="27285B"/>
                    </a:solidFill>
                  </a:rPr>
                  <a:t> </a:t>
                </a:r>
                <a:r>
                  <a:rPr lang="es-ES" dirty="0" err="1">
                    <a:solidFill>
                      <a:srgbClr val="27285B"/>
                    </a:solidFill>
                  </a:rPr>
                  <a:t>for</a:t>
                </a:r>
                <a:r>
                  <a:rPr lang="es-ES" dirty="0">
                    <a:solidFill>
                      <a:srgbClr val="27285B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1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p>
                        <m:r>
                          <a:rPr lang="es-ES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ES" i="1" dirty="0" smtClean="0">
                        <a:solidFill>
                          <a:srgbClr val="27285B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bSup>
                      <m:sSubSupPr>
                        <m:ctrlPr>
                          <a:rPr lang="es-ES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s-ES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s-ES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>
                  <a:solidFill>
                    <a:srgbClr val="27285B"/>
                  </a:solidFill>
                </a:endParaRPr>
              </a:p>
            </p:txBody>
          </p:sp>
        </mc:Choice>
        <mc:Fallback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137641BA-6362-4194-B3D4-1E82A11E03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6357" y="2101531"/>
                <a:ext cx="2522037" cy="369332"/>
              </a:xfrm>
              <a:prstGeom prst="rect">
                <a:avLst/>
              </a:prstGeom>
              <a:blipFill>
                <a:blip r:embed="rId8"/>
                <a:stretch>
                  <a:fillRect l="-1928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CuadroTexto 37">
            <a:extLst>
              <a:ext uri="{FF2B5EF4-FFF2-40B4-BE49-F238E27FC236}">
                <a16:creationId xmlns:a16="http://schemas.microsoft.com/office/drawing/2014/main" id="{8D6CA05B-6312-4D27-B71F-3E5F1FF811F1}"/>
              </a:ext>
            </a:extLst>
          </p:cNvPr>
          <p:cNvSpPr txBox="1"/>
          <p:nvPr/>
        </p:nvSpPr>
        <p:spPr>
          <a:xfrm>
            <a:off x="5986357" y="2530128"/>
            <a:ext cx="5491268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7285B"/>
                </a:solidFill>
              </a:rPr>
              <a:t>Inconsistent since our approach is valid at mid rapidity and the collinear limit is suitable for forward </a:t>
            </a:r>
            <a:r>
              <a:rPr lang="en-US" dirty="0" err="1">
                <a:solidFill>
                  <a:srgbClr val="27285B"/>
                </a:solidFill>
              </a:rPr>
              <a:t>rapidities</a:t>
            </a:r>
            <a:endParaRPr lang="en-US" dirty="0">
              <a:solidFill>
                <a:srgbClr val="27285B"/>
              </a:solidFill>
            </a:endParaRPr>
          </a:p>
        </p:txBody>
      </p:sp>
      <p:pic>
        <p:nvPicPr>
          <p:cNvPr id="39" name="Imagen 38" descr="\documentclass{article}&#10;\usepackage{amsmath}&#10;\pagestyle{empty}&#10;\begin{document}&#10;&#10;\begin{align*}&#10; W^{b_1 b_2 b_3 b_4}(\textbf{b}_1,\textbf{p}_1,\textbf{b}_2,\textbf{p}_2)&amp;=\frac{1}{(N_c^2-1)^2} \frac{1}{\pi^4 \xi^4 B_p^2} e^{-(\textbf{p}_1^2+\textbf{p}_2^2)/\xi^2} e^{-(\textbf{b}_1^2+\textbf{b}_2^2)/B_p} \Big[ \delta^{b_1 b_2} \delta^{b_3 b_4}&#10; +\delta^{b_1 b_3} \delta^{b_2 b_4} 2 \pi B_p \delta^{(2)}(\textbf{b}_1-\textbf{b}_2) e^{-(\textbf{p}_1+\textbf{p}_2)^2/(2 B_p^{-1})}&#10;\end{align*}&#10;&#10;&#10;\end{document}" title="IguanaTex Bitmap Display">
            <a:extLst>
              <a:ext uri="{FF2B5EF4-FFF2-40B4-BE49-F238E27FC236}">
                <a16:creationId xmlns:a16="http://schemas.microsoft.com/office/drawing/2014/main" id="{69B32A2A-72DF-4738-8F5F-D8C064D1061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870"/>
          <a:stretch/>
        </p:blipFill>
        <p:spPr>
          <a:xfrm>
            <a:off x="600075" y="3883559"/>
            <a:ext cx="6716262" cy="458286"/>
          </a:xfrm>
          <a:prstGeom prst="rect">
            <a:avLst/>
          </a:prstGeom>
        </p:spPr>
      </p:pic>
      <p:pic>
        <p:nvPicPr>
          <p:cNvPr id="40" name="Imagen 39" descr="\documentclass{article}&#10;\usepackage{amsmath}&#10;\pagestyle{empty}&#10;\begin{document}&#10;&#10;\begin{align*}&#10; +\delta^{b_1 b_4} \delta^{b_2 b_3} 2 \pi B_p \delta^{(2)}(\textbf{b}_1-\textbf{b}_2) e^{-(\textbf{p}_1-\textbf{p}_2)^2/(2 B_p^{-1})}&#10; \Big]  &#10;\end{align*}&#10;&#10;&#10;\end{document}" title="IguanaTex Bitmap Display">
            <a:extLst>
              <a:ext uri="{FF2B5EF4-FFF2-40B4-BE49-F238E27FC236}">
                <a16:creationId xmlns:a16="http://schemas.microsoft.com/office/drawing/2014/main" id="{CE7C4E7D-C5FC-42FD-9D0A-6D6686049B7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184" y="4350234"/>
            <a:ext cx="3914286" cy="341714"/>
          </a:xfrm>
          <a:prstGeom prst="rect">
            <a:avLst/>
          </a:prstGeom>
        </p:spPr>
      </p:pic>
      <p:pic>
        <p:nvPicPr>
          <p:cNvPr id="43" name="Imagen 42" descr="\documentclass{article}&#10;\usepackage{amsmath}&#10;\pagestyle{empty}&#10;\begin{document}&#10;&#10;\begin{align*}&#10; W^{b_1 b_2 b_3 b_4}(\textbf{b}_1,\textbf{p}_1,\textbf{b}_2,\textbf{p}_2)&amp;=\frac{1}{(N_c^2-1)^2} \frac{1}{\pi^4 \xi^4 B_p^2} e^{-(\textbf{p}_1^2+\textbf{p}_2^2)/\xi^2} e^{-(\textbf{b}_1^2+\textbf{b}_2^2)/B_p} \Big[ \delta^{b_1 b_2} \delta^{b_3 b_4}&#10; +\delta^{b_1 b_3} \delta^{b_2 b_4} 2 \pi B_p \delta^{(2)}(\textbf{b}_1-\textbf{b}_2) e^{-(\textbf{p}_1+\textbf{p}_2)^2/(2 B_p^{-1})}&#10;\end{align*}&#10;&#10;&#10;\end{document}" title="IguanaTex Bitmap Display">
            <a:extLst>
              <a:ext uri="{FF2B5EF4-FFF2-40B4-BE49-F238E27FC236}">
                <a16:creationId xmlns:a16="http://schemas.microsoft.com/office/drawing/2014/main" id="{39610BE4-FB4F-45F7-A538-4FE6EDDFEC9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9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08"/>
          <a:stretch/>
        </p:blipFill>
        <p:spPr>
          <a:xfrm>
            <a:off x="7332213" y="3867543"/>
            <a:ext cx="3914286" cy="458286"/>
          </a:xfrm>
          <a:prstGeom prst="rect">
            <a:avLst/>
          </a:prstGeom>
        </p:spPr>
      </p:pic>
      <p:sp>
        <p:nvSpPr>
          <p:cNvPr id="3" name="Flecha: hacia abajo 2">
            <a:extLst>
              <a:ext uri="{FF2B5EF4-FFF2-40B4-BE49-F238E27FC236}">
                <a16:creationId xmlns:a16="http://schemas.microsoft.com/office/drawing/2014/main" id="{9DC59758-4262-4ECA-A4E8-2417CD1F9976}"/>
              </a:ext>
            </a:extLst>
          </p:cNvPr>
          <p:cNvSpPr/>
          <p:nvPr/>
        </p:nvSpPr>
        <p:spPr>
          <a:xfrm>
            <a:off x="4100512" y="2853241"/>
            <a:ext cx="157163" cy="923329"/>
          </a:xfrm>
          <a:prstGeom prst="down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0D6F33A2-18E4-4CD0-9BD2-E4C96F279554}"/>
              </a:ext>
            </a:extLst>
          </p:cNvPr>
          <p:cNvSpPr txBox="1"/>
          <p:nvPr/>
        </p:nvSpPr>
        <p:spPr>
          <a:xfrm>
            <a:off x="327259" y="4617790"/>
            <a:ext cx="10339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27285B"/>
                </a:solidFill>
              </a:rPr>
              <a:t>In </a:t>
            </a:r>
            <a:r>
              <a:rPr lang="es-ES" dirty="0" err="1">
                <a:solidFill>
                  <a:srgbClr val="27285B"/>
                </a:solidFill>
              </a:rPr>
              <a:t>contrast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with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factorization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assumption</a:t>
            </a:r>
            <a:r>
              <a:rPr lang="es-ES" dirty="0">
                <a:solidFill>
                  <a:srgbClr val="27285B"/>
                </a:solidFill>
              </a:rPr>
              <a:t>:</a:t>
            </a:r>
            <a:endParaRPr lang="en-US" dirty="0">
              <a:solidFill>
                <a:srgbClr val="27285B"/>
              </a:solidFill>
            </a:endParaRPr>
          </a:p>
        </p:txBody>
      </p:sp>
      <p:pic>
        <p:nvPicPr>
          <p:cNvPr id="5" name="Imagen 4" descr="\documentclass{article}&#10;\usepackage{amsmath}&#10;\pagestyle{empty}&#10;\begin{document}&#10;&#10;\begin{align*}&#10; W^{b_1 b_2 b_3 b_4}(\textbf{b}_1,\textbf{p}_1,\textbf{b}_2,\textbf{p}_2)&#10;=&#10; W^{b_1 b_2}(\textbf{b}_1,\textbf{p}_1)&#10; W^{b_3 b_4}(\textbf{b}_2,\textbf{p}_2)&#10;=\frac{\delta^{b_1 b_2} \delta^{b_3 b_4}}{(N_c^2-1)^2} \frac{1}{\pi^4 \xi^4 B_p^2} e^{-(\textbf{p}_1^2+\textbf{p}_2^2)/\xi^2} e^{-(\textbf{b}_1^2+\textbf{b}_2^2)/B_p} &#10;\end{align*}&#10;&#10;&#10;\end{document}" title="IguanaTex Bitmap Display">
            <a:extLst>
              <a:ext uri="{FF2B5EF4-FFF2-40B4-BE49-F238E27FC236}">
                <a16:creationId xmlns:a16="http://schemas.microsoft.com/office/drawing/2014/main" id="{05ADD929-8FCA-4304-8F78-E5F96E5BE9C0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5" y="5069042"/>
            <a:ext cx="8357714" cy="493715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7A354E19-6F4E-4FE3-AC6A-3FEB88CF4DAE}"/>
              </a:ext>
            </a:extLst>
          </p:cNvPr>
          <p:cNvSpPr txBox="1"/>
          <p:nvPr/>
        </p:nvSpPr>
        <p:spPr>
          <a:xfrm>
            <a:off x="4622157" y="5620328"/>
            <a:ext cx="6205545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r"/>
            <a:r>
              <a:rPr lang="es-ES" sz="1600" dirty="0">
                <a:solidFill>
                  <a:srgbClr val="E63946"/>
                </a:solidFill>
              </a:rPr>
              <a:t>Lappi, </a:t>
            </a:r>
            <a:r>
              <a:rPr lang="es-ES" sz="1600" dirty="0" err="1">
                <a:solidFill>
                  <a:srgbClr val="E63946"/>
                </a:solidFill>
              </a:rPr>
              <a:t>Schenke</a:t>
            </a:r>
            <a:r>
              <a:rPr lang="es-ES" sz="1600" dirty="0">
                <a:solidFill>
                  <a:srgbClr val="E63946"/>
                </a:solidFill>
              </a:rPr>
              <a:t>, </a:t>
            </a:r>
            <a:r>
              <a:rPr lang="es-ES" sz="1600" dirty="0" err="1">
                <a:solidFill>
                  <a:srgbClr val="E63946"/>
                </a:solidFill>
              </a:rPr>
              <a:t>Schlichting</a:t>
            </a:r>
            <a:r>
              <a:rPr lang="es-ES" sz="1600" dirty="0">
                <a:solidFill>
                  <a:srgbClr val="E63946"/>
                </a:solidFill>
              </a:rPr>
              <a:t> and </a:t>
            </a:r>
            <a:r>
              <a:rPr lang="es-ES" sz="1600" dirty="0" err="1">
                <a:solidFill>
                  <a:srgbClr val="E63946"/>
                </a:solidFill>
              </a:rPr>
              <a:t>Venugopalan</a:t>
            </a:r>
            <a:r>
              <a:rPr lang="es-ES" sz="1600" dirty="0">
                <a:solidFill>
                  <a:srgbClr val="E63946"/>
                </a:solidFill>
              </a:rPr>
              <a:t>: </a:t>
            </a:r>
            <a:r>
              <a:rPr lang="en-US" sz="1600" dirty="0">
                <a:solidFill>
                  <a:srgbClr val="E63946"/>
                </a:solidFill>
              </a:rPr>
              <a:t>arXiv:1509.03499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2C7D7D50-0CCA-4F22-8387-DD2DB5ECF82A}"/>
              </a:ext>
            </a:extLst>
          </p:cNvPr>
          <p:cNvSpPr txBox="1"/>
          <p:nvPr/>
        </p:nvSpPr>
        <p:spPr>
          <a:xfrm>
            <a:off x="6018372" y="5992296"/>
            <a:ext cx="4809330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r"/>
            <a:r>
              <a:rPr lang="es-ES" sz="1600" dirty="0">
                <a:solidFill>
                  <a:srgbClr val="E63946"/>
                </a:solidFill>
              </a:rPr>
              <a:t>Davy, Marquet, Xiao and Zhang: </a:t>
            </a:r>
            <a:r>
              <a:rPr lang="en-US" sz="1600" dirty="0">
                <a:solidFill>
                  <a:srgbClr val="E63946"/>
                </a:solidFill>
              </a:rPr>
              <a:t>arXiv:1808.09851</a:t>
            </a:r>
          </a:p>
        </p:txBody>
      </p:sp>
    </p:spTree>
    <p:extLst>
      <p:ext uri="{BB962C8B-B14F-4D97-AF65-F5344CB8AC3E}">
        <p14:creationId xmlns:p14="http://schemas.microsoft.com/office/powerpoint/2010/main" val="411734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20"/>
    </mc:Choice>
    <mc:Fallback xmlns="">
      <p:transition spd="slow" advTm="1302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C68D8EA7-FFA1-4A8E-997B-1E276A5CEFCE}"/>
              </a:ext>
            </a:extLst>
          </p:cNvPr>
          <p:cNvSpPr txBox="1"/>
          <p:nvPr/>
        </p:nvSpPr>
        <p:spPr>
          <a:xfrm>
            <a:off x="327259" y="237521"/>
            <a:ext cx="11059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>
                <a:solidFill>
                  <a:srgbClr val="27285B"/>
                </a:solidFill>
              </a:rPr>
              <a:t>In </a:t>
            </a:r>
            <a:r>
              <a:rPr lang="es-ES" sz="3200" dirty="0" err="1">
                <a:solidFill>
                  <a:srgbClr val="27285B"/>
                </a:solidFill>
              </a:rPr>
              <a:t>summary</a:t>
            </a:r>
            <a:endParaRPr lang="en-US" sz="3200" dirty="0">
              <a:solidFill>
                <a:srgbClr val="27285B"/>
              </a:solidFill>
            </a:endParaRPr>
          </a:p>
        </p:txBody>
      </p:sp>
      <p:sp>
        <p:nvSpPr>
          <p:cNvPr id="17" name="Flecha: a la derecha 16">
            <a:extLst>
              <a:ext uri="{FF2B5EF4-FFF2-40B4-BE49-F238E27FC236}">
                <a16:creationId xmlns:a16="http://schemas.microsoft.com/office/drawing/2014/main" id="{84066D3B-BA5D-443E-9CAE-071FA134950E}"/>
              </a:ext>
            </a:extLst>
          </p:cNvPr>
          <p:cNvSpPr/>
          <p:nvPr/>
        </p:nvSpPr>
        <p:spPr>
          <a:xfrm>
            <a:off x="856648" y="1222407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26F278F3-D97C-42DB-8164-569AB49C6D9F}"/>
              </a:ext>
            </a:extLst>
          </p:cNvPr>
          <p:cNvSpPr txBox="1"/>
          <p:nvPr/>
        </p:nvSpPr>
        <p:spPr>
          <a:xfrm>
            <a:off x="1312318" y="1222407"/>
            <a:ext cx="2565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27285B"/>
                </a:solidFill>
              </a:rPr>
              <a:t>n</a:t>
            </a:r>
            <a:r>
              <a:rPr lang="en-US" dirty="0">
                <a:solidFill>
                  <a:srgbClr val="27285B"/>
                </a:solidFill>
              </a:rPr>
              <a:t>-gluon spectra at LO: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259818A9-0046-46DF-9C0A-21303522EAFD}"/>
              </a:ext>
            </a:extLst>
          </p:cNvPr>
          <p:cNvGrpSpPr/>
          <p:nvPr/>
        </p:nvGrpSpPr>
        <p:grpSpPr>
          <a:xfrm>
            <a:off x="767162" y="1769134"/>
            <a:ext cx="10657675" cy="574870"/>
            <a:chOff x="856648" y="1778507"/>
            <a:chExt cx="10657675" cy="574870"/>
          </a:xfrm>
        </p:grpSpPr>
        <p:pic>
          <p:nvPicPr>
            <p:cNvPr id="19" name="Imagen 18" descr="\documentclass{article}&#10;\usepackage{amsmath}&#10;\pagestyle{empty}&#10;\begin{document}&#10;&#10;\begin{equation*}&#10;\frac{d^n N}{\prod_{i=1}^{n} d^2 \textbf{k}_i}=&#10;\int \left(\prod_{i=1}^{n} \frac{d^2 \textbf{q}_{2i-1}}{(2 \pi)^2} \frac{d^2 \textbf{q}_{2i}}{(2 \pi)^2}\right)&#10;\end{equation*}&#10;&#10;&#10;\end{document}" title="IguanaTex Bitmap Display">
              <a:extLst>
                <a:ext uri="{FF2B5EF4-FFF2-40B4-BE49-F238E27FC236}">
                  <a16:creationId xmlns:a16="http://schemas.microsoft.com/office/drawing/2014/main" id="{BFCCE2A3-6A16-4E2D-8073-8C16A5ECEFB3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648" y="1778507"/>
              <a:ext cx="3019723" cy="568123"/>
            </a:xfrm>
            <a:prstGeom prst="rect">
              <a:avLst/>
            </a:prstGeom>
          </p:spPr>
        </p:pic>
        <p:pic>
          <p:nvPicPr>
            <p:cNvPr id="20" name="Imagen 19" descr="\documentclass{article}&#10;\usepackage{amsmath}&#10;\pagestyle{empty}&#10;\begin{document}&#10;&#10;\begin{equation*}&#10;\Bigg\langle \left(\prod_{i=1}^{n} g^2 \rho^{b_{2i-1}}(\textbf{k}_i-\textbf{q}_{2i-1}) \rho^{b_{2i}*}(\textbf{k}_i-\textbf{q}_{2i})\right) \Bigg\rangle_p&#10;\end{equation*}&#10;&#10;&#10;\end{document}" title="IguanaTex Bitmap Display">
              <a:extLst>
                <a:ext uri="{FF2B5EF4-FFF2-40B4-BE49-F238E27FC236}">
                  <a16:creationId xmlns:a16="http://schemas.microsoft.com/office/drawing/2014/main" id="{AD91C44D-C41B-4560-8FCF-44D6B9D8C407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9556" y="1785254"/>
              <a:ext cx="3556794" cy="561376"/>
            </a:xfrm>
            <a:prstGeom prst="rect">
              <a:avLst/>
            </a:prstGeom>
          </p:spPr>
        </p:pic>
        <p:pic>
          <p:nvPicPr>
            <p:cNvPr id="21" name="Imagen 20" descr="\documentclass{article}&#10;\usepackage{amsmath}&#10;\pagestyle{empty}&#10;\begin{document}&#10;&#10;&#10;\begin{equation*}&#10;\Bigg\langle \left( \prod_{i=1}^{n}  \overline{\mathcal{M}}^{a_{i} b_{2i-1}}_{\lambda_{i}}(\textbf{k}_i,\textbf{q}_{2i-1}) \overline{\mathcal{M}}^{\dagger a_{i} b_{2i}}_{\lambda_{i}}(\textbf{k}_i,\textbf{q}_{2i})     \right) \Bigg\rangle_T&#10;\end{equation*}&#10;&#10;\end{document}" title="IguanaTex Bitmap Display">
              <a:extLst>
                <a:ext uri="{FF2B5EF4-FFF2-40B4-BE49-F238E27FC236}">
                  <a16:creationId xmlns:a16="http://schemas.microsoft.com/office/drawing/2014/main" id="{538661C9-A489-4AA5-9CF4-1F684CE726F5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9535" y="1787534"/>
              <a:ext cx="3834788" cy="565843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6ACB5C99-6EF4-47AE-8094-06F82A5F8016}"/>
                  </a:ext>
                </a:extLst>
              </p:cNvPr>
              <p:cNvSpPr txBox="1"/>
              <p:nvPr/>
            </p:nvSpPr>
            <p:spPr>
              <a:xfrm>
                <a:off x="1312318" y="2547978"/>
                <a:ext cx="91821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600" dirty="0">
                    <a:solidFill>
                      <a:srgbClr val="27285B"/>
                    </a:solidFill>
                  </a:rPr>
                  <a:t>MV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model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for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computing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the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projectile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average</a:t>
                </a:r>
                <a:r>
                  <a:rPr lang="es-ES" sz="1600" dirty="0">
                    <a:solidFill>
                      <a:srgbClr val="27285B"/>
                    </a:solidFill>
                  </a:rPr>
                  <a:t> -&gt; Wick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theorem</a:t>
                </a:r>
                <a:r>
                  <a:rPr lang="es-ES" sz="1600" dirty="0">
                    <a:solidFill>
                      <a:srgbClr val="27285B"/>
                    </a:solidFill>
                  </a:rPr>
                  <a:t> -&gt; </a:t>
                </a:r>
                <a14:m>
                  <m:oMath xmlns:m="http://schemas.openxmlformats.org/officeDocument/2006/math">
                    <m:r>
                      <a:rPr lang="es-ES" sz="1600" i="1" dirty="0" smtClean="0">
                        <a:solidFill>
                          <a:srgbClr val="27285B"/>
                        </a:solidFill>
                        <a:latin typeface="Cambria Math" panose="02040503050406030204" pitchFamily="18" charset="0"/>
                      </a:rPr>
                      <m:t>(2</m:t>
                    </m:r>
                    <m:r>
                      <a:rPr lang="es-ES" sz="1600" i="1" dirty="0" smtClean="0">
                        <a:solidFill>
                          <a:srgbClr val="27285B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ES" sz="1600" i="1" dirty="0" smtClean="0">
                        <a:solidFill>
                          <a:srgbClr val="27285B"/>
                        </a:solidFill>
                        <a:latin typeface="Cambria Math" panose="02040503050406030204" pitchFamily="18" charset="0"/>
                      </a:rPr>
                      <m:t>−1)!! </m:t>
                    </m:r>
                  </m:oMath>
                </a14:m>
                <a:r>
                  <a:rPr lang="es-ES" sz="1600" dirty="0">
                    <a:solidFill>
                      <a:srgbClr val="27285B"/>
                    </a:solidFill>
                  </a:rPr>
                  <a:t>terms</a:t>
                </a:r>
                <a:endParaRPr lang="en-US" sz="1600" dirty="0">
                  <a:solidFill>
                    <a:srgbClr val="27285B"/>
                  </a:solidFill>
                </a:endParaRPr>
              </a:p>
            </p:txBody>
          </p:sp>
        </mc:Choice>
        <mc:Fallback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6ACB5C99-6EF4-47AE-8094-06F82A5F80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2318" y="2547978"/>
                <a:ext cx="9182100" cy="338554"/>
              </a:xfrm>
              <a:prstGeom prst="rect">
                <a:avLst/>
              </a:prstGeom>
              <a:blipFill>
                <a:blip r:embed="rId9"/>
                <a:stretch>
                  <a:fillRect l="-332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9722F77C-E402-47DB-9E4B-3D2BC7645141}"/>
                  </a:ext>
                </a:extLst>
              </p:cNvPr>
              <p:cNvSpPr txBox="1"/>
              <p:nvPr/>
            </p:nvSpPr>
            <p:spPr>
              <a:xfrm>
                <a:off x="1312318" y="2962114"/>
                <a:ext cx="1027747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600" dirty="0">
                    <a:solidFill>
                      <a:srgbClr val="27285B"/>
                    </a:solidFill>
                  </a:rPr>
                  <a:t>Area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enhancement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argument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for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computing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the</a:t>
                </a:r>
                <a:r>
                  <a:rPr lang="es-ES" sz="1600" dirty="0">
                    <a:solidFill>
                      <a:srgbClr val="27285B"/>
                    </a:solidFill>
                  </a:rPr>
                  <a:t> target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average</a:t>
                </a:r>
                <a:r>
                  <a:rPr lang="es-ES" sz="1600" dirty="0">
                    <a:solidFill>
                      <a:srgbClr val="27285B"/>
                    </a:solidFill>
                  </a:rPr>
                  <a:t> -&gt; Wick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theorem</a:t>
                </a:r>
                <a:r>
                  <a:rPr lang="es-ES" sz="1600" dirty="0">
                    <a:solidFill>
                      <a:srgbClr val="27285B"/>
                    </a:solidFill>
                  </a:rPr>
                  <a:t> -&gt; </a:t>
                </a:r>
                <a14:m>
                  <m:oMath xmlns:m="http://schemas.openxmlformats.org/officeDocument/2006/math">
                    <m:r>
                      <a:rPr lang="es-ES" sz="1600" i="1" dirty="0" smtClean="0">
                        <a:solidFill>
                          <a:srgbClr val="27285B"/>
                        </a:solidFill>
                        <a:latin typeface="Cambria Math" panose="02040503050406030204" pitchFamily="18" charset="0"/>
                      </a:rPr>
                      <m:t>(2</m:t>
                    </m:r>
                    <m:r>
                      <a:rPr lang="es-ES" sz="1600" i="1" dirty="0" smtClean="0">
                        <a:solidFill>
                          <a:srgbClr val="27285B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ES" sz="1600" i="1" dirty="0" smtClean="0">
                        <a:solidFill>
                          <a:srgbClr val="27285B"/>
                        </a:solidFill>
                        <a:latin typeface="Cambria Math" panose="02040503050406030204" pitchFamily="18" charset="0"/>
                      </a:rPr>
                      <m:t>−1)!! </m:t>
                    </m:r>
                  </m:oMath>
                </a14:m>
                <a:r>
                  <a:rPr lang="es-ES" sz="1600" dirty="0">
                    <a:solidFill>
                      <a:srgbClr val="27285B"/>
                    </a:solidFill>
                  </a:rPr>
                  <a:t>terms</a:t>
                </a:r>
                <a:endParaRPr lang="en-US" sz="1600" dirty="0">
                  <a:solidFill>
                    <a:srgbClr val="27285B"/>
                  </a:solidFill>
                </a:endParaRPr>
              </a:p>
            </p:txBody>
          </p:sp>
        </mc:Choice>
        <mc:Fallback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9722F77C-E402-47DB-9E4B-3D2BC7645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2318" y="2962114"/>
                <a:ext cx="10277475" cy="338554"/>
              </a:xfrm>
              <a:prstGeom prst="rect">
                <a:avLst/>
              </a:prstGeom>
              <a:blipFill>
                <a:blip r:embed="rId10"/>
                <a:stretch>
                  <a:fillRect l="-297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CuadroTexto 25">
            <a:extLst>
              <a:ext uri="{FF2B5EF4-FFF2-40B4-BE49-F238E27FC236}">
                <a16:creationId xmlns:a16="http://schemas.microsoft.com/office/drawing/2014/main" id="{5BA1898B-0F53-4BEE-8F8A-59FDBE2F75B0}"/>
              </a:ext>
            </a:extLst>
          </p:cNvPr>
          <p:cNvSpPr txBox="1"/>
          <p:nvPr/>
        </p:nvSpPr>
        <p:spPr>
          <a:xfrm>
            <a:off x="1312318" y="3376250"/>
            <a:ext cx="92929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27285B"/>
                </a:solidFill>
              </a:rPr>
              <a:t>Gaussian form for the product of two </a:t>
            </a:r>
            <a:r>
              <a:rPr lang="en-US" sz="1600" dirty="0" err="1">
                <a:solidFill>
                  <a:srgbClr val="27285B"/>
                </a:solidFill>
              </a:rPr>
              <a:t>Lipatov</a:t>
            </a:r>
            <a:r>
              <a:rPr lang="en-US" sz="1600" dirty="0">
                <a:solidFill>
                  <a:srgbClr val="27285B"/>
                </a:solidFill>
              </a:rPr>
              <a:t> vertices that mimics the Wigner function approach</a:t>
            </a:r>
          </a:p>
        </p:txBody>
      </p:sp>
      <p:sp>
        <p:nvSpPr>
          <p:cNvPr id="27" name="Estrella: 4 puntas 26">
            <a:extLst>
              <a:ext uri="{FF2B5EF4-FFF2-40B4-BE49-F238E27FC236}">
                <a16:creationId xmlns:a16="http://schemas.microsoft.com/office/drawing/2014/main" id="{D243292F-37E9-47B1-ABD3-99345BAF5AD9}"/>
              </a:ext>
            </a:extLst>
          </p:cNvPr>
          <p:cNvSpPr/>
          <p:nvPr/>
        </p:nvSpPr>
        <p:spPr>
          <a:xfrm>
            <a:off x="1039528" y="2581298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Estrella: 4 puntas 27">
            <a:extLst>
              <a:ext uri="{FF2B5EF4-FFF2-40B4-BE49-F238E27FC236}">
                <a16:creationId xmlns:a16="http://schemas.microsoft.com/office/drawing/2014/main" id="{7E104F55-7C4E-4664-ACE4-7817091EF9C5}"/>
              </a:ext>
            </a:extLst>
          </p:cNvPr>
          <p:cNvSpPr/>
          <p:nvPr/>
        </p:nvSpPr>
        <p:spPr>
          <a:xfrm>
            <a:off x="1037396" y="2995548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strella: 4 puntas 29">
            <a:extLst>
              <a:ext uri="{FF2B5EF4-FFF2-40B4-BE49-F238E27FC236}">
                <a16:creationId xmlns:a16="http://schemas.microsoft.com/office/drawing/2014/main" id="{2DDC43BE-C137-49D8-AA0E-0D4572235227}"/>
              </a:ext>
            </a:extLst>
          </p:cNvPr>
          <p:cNvSpPr/>
          <p:nvPr/>
        </p:nvSpPr>
        <p:spPr>
          <a:xfrm>
            <a:off x="1037396" y="3409570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echa: a la derecha 30">
            <a:extLst>
              <a:ext uri="{FF2B5EF4-FFF2-40B4-BE49-F238E27FC236}">
                <a16:creationId xmlns:a16="http://schemas.microsoft.com/office/drawing/2014/main" id="{D40DE426-903D-445F-AFEC-438972F4BAD5}"/>
              </a:ext>
            </a:extLst>
          </p:cNvPr>
          <p:cNvSpPr/>
          <p:nvPr/>
        </p:nvSpPr>
        <p:spPr>
          <a:xfrm>
            <a:off x="856648" y="4004789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D9D82AE6-CCEF-4CE1-8172-2526CC1BD907}"/>
              </a:ext>
            </a:extLst>
          </p:cNvPr>
          <p:cNvSpPr txBox="1"/>
          <p:nvPr/>
        </p:nvSpPr>
        <p:spPr>
          <a:xfrm>
            <a:off x="1312318" y="3972027"/>
            <a:ext cx="6269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rgbClr val="27285B"/>
                </a:solidFill>
              </a:rPr>
              <a:t>Since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integrand</a:t>
            </a:r>
            <a:r>
              <a:rPr lang="es-ES" dirty="0">
                <a:solidFill>
                  <a:srgbClr val="27285B"/>
                </a:solidFill>
              </a:rPr>
              <a:t> are </a:t>
            </a:r>
            <a:r>
              <a:rPr lang="es-ES" dirty="0" err="1">
                <a:solidFill>
                  <a:srgbClr val="27285B"/>
                </a:solidFill>
              </a:rPr>
              <a:t>Gaussians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integrals</a:t>
            </a:r>
            <a:r>
              <a:rPr lang="es-ES" dirty="0">
                <a:solidFill>
                  <a:srgbClr val="27285B"/>
                </a:solidFill>
              </a:rPr>
              <a:t> are trivial</a:t>
            </a:r>
            <a:endParaRPr lang="en-US" dirty="0">
              <a:solidFill>
                <a:srgbClr val="27285B"/>
              </a:solidFill>
            </a:endParaRPr>
          </a:p>
        </p:txBody>
      </p:sp>
      <p:grpSp>
        <p:nvGrpSpPr>
          <p:cNvPr id="36" name="Grupo 35">
            <a:extLst>
              <a:ext uri="{FF2B5EF4-FFF2-40B4-BE49-F238E27FC236}">
                <a16:creationId xmlns:a16="http://schemas.microsoft.com/office/drawing/2014/main" id="{470717ED-8FBB-4E19-95BA-B0BEE52973C1}"/>
              </a:ext>
            </a:extLst>
          </p:cNvPr>
          <p:cNvGrpSpPr/>
          <p:nvPr/>
        </p:nvGrpSpPr>
        <p:grpSpPr>
          <a:xfrm>
            <a:off x="1361212" y="4493420"/>
            <a:ext cx="3464827" cy="617908"/>
            <a:chOff x="3477462" y="4039160"/>
            <a:chExt cx="3464827" cy="617908"/>
          </a:xfrm>
        </p:grpSpPr>
        <p:pic>
          <p:nvPicPr>
            <p:cNvPr id="37" name="Imagen 36" descr="\documentclass{article}&#10;\usepackage{amsmath}&#10;\pagestyle{empty}&#10;\begin{document}&#10;&#10;\begin{equation*}&#10;\frac{d^n N}{\prod_{i=1}^{n} d^2 \textbf{k}_i}=&#10;\end{equation*}&#10;\end{document}" title="IguanaTex Bitmap Display">
              <a:extLst>
                <a:ext uri="{FF2B5EF4-FFF2-40B4-BE49-F238E27FC236}">
                  <a16:creationId xmlns:a16="http://schemas.microsoft.com/office/drawing/2014/main" id="{5AB58361-5893-4413-ACC9-DC4C6B722D4A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7462" y="4039160"/>
              <a:ext cx="1038137" cy="44833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CuadroTexto 40">
                  <a:extLst>
                    <a:ext uri="{FF2B5EF4-FFF2-40B4-BE49-F238E27FC236}">
                      <a16:creationId xmlns:a16="http://schemas.microsoft.com/office/drawing/2014/main" id="{9D8C0DED-74DC-4FE8-BC52-68137A8C3798}"/>
                    </a:ext>
                  </a:extLst>
                </p:cNvPr>
                <p:cNvSpPr txBox="1"/>
                <p:nvPr/>
              </p:nvSpPr>
              <p:spPr>
                <a:xfrm>
                  <a:off x="4515599" y="4072293"/>
                  <a:ext cx="2426690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600" dirty="0">
                      <a:solidFill>
                        <a:schemeClr val="tx1"/>
                      </a:solidFill>
                    </a:rPr>
                    <a:t>Sum </a:t>
                  </a:r>
                  <a:r>
                    <a:rPr lang="es-ES" sz="1600" dirty="0" err="1">
                      <a:solidFill>
                        <a:schemeClr val="tx1"/>
                      </a:solidFill>
                    </a:rPr>
                    <a:t>of</a:t>
                  </a:r>
                  <a:r>
                    <a:rPr lang="es-ES" sz="1600" dirty="0">
                      <a:solidFill>
                        <a:schemeClr val="tx1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s-E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ES" sz="16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sz="16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s-ES" sz="16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s-ES" sz="16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es-E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!!</m:t>
                          </m:r>
                        </m:e>
                        <m:sup>
                          <m:r>
                            <a:rPr lang="es-E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s-ES" sz="1600" dirty="0" err="1">
                      <a:solidFill>
                        <a:schemeClr val="tx1"/>
                      </a:solidFill>
                    </a:rPr>
                    <a:t>terms</a:t>
                  </a:r>
                  <a:endParaRPr lang="en-US" sz="1600" dirty="0">
                    <a:solidFill>
                      <a:schemeClr val="tx1"/>
                    </a:solidFill>
                  </a:endParaRPr>
                </a:p>
                <a:p>
                  <a:r>
                    <a:rPr lang="es-ES" sz="1600" dirty="0">
                      <a:solidFill>
                        <a:schemeClr val="tx1"/>
                      </a:solidFill>
                    </a:rPr>
                    <a:t> </a:t>
                  </a:r>
                  <a:endParaRPr lang="en-US" sz="16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CuadroTexto 27">
                  <a:extLst>
                    <a:ext uri="{FF2B5EF4-FFF2-40B4-BE49-F238E27FC236}">
                      <a16:creationId xmlns:a16="http://schemas.microsoft.com/office/drawing/2014/main" id="{F09CD19F-D8D1-463E-85A3-54A13EF14B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15599" y="4072293"/>
                  <a:ext cx="2426690" cy="584775"/>
                </a:xfrm>
                <a:prstGeom prst="rect">
                  <a:avLst/>
                </a:prstGeom>
                <a:blipFill>
                  <a:blip r:embed="rId12"/>
                  <a:stretch>
                    <a:fillRect l="-1508" t="-41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7C21DC41-D15B-4758-854F-55B1F0E94A81}"/>
                  </a:ext>
                </a:extLst>
              </p:cNvPr>
              <p:cNvSpPr txBox="1"/>
              <p:nvPr/>
            </p:nvSpPr>
            <p:spPr>
              <a:xfrm>
                <a:off x="5705385" y="4548312"/>
                <a:ext cx="568508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s-ES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s-ES" sz="16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S" sz="16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s-ES" sz="16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s-ES" sz="16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es-ES" sz="1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!!</m:t>
                        </m:r>
                      </m:e>
                      <m:sup>
                        <m:r>
                          <a:rPr lang="es-ES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ES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=9, 225, 11025, 893025, …</m:t>
                    </m:r>
                    <m:r>
                      <a:rPr lang="es-ES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  for    </a:t>
                </a:r>
                <a14:m>
                  <m:oMath xmlns:m="http://schemas.openxmlformats.org/officeDocument/2006/math">
                    <m:r>
                      <a:rPr lang="es-E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E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=2, 3, 4, 5, …</m:t>
                    </m:r>
                  </m:oMath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7C21DC41-D15B-4758-854F-55B1F0E94A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5385" y="4548312"/>
                <a:ext cx="5685082" cy="338554"/>
              </a:xfrm>
              <a:prstGeom prst="rect">
                <a:avLst/>
              </a:prstGeom>
              <a:blipFill>
                <a:blip r:embed="rId13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CuadroTexto 43">
                <a:extLst>
                  <a:ext uri="{FF2B5EF4-FFF2-40B4-BE49-F238E27FC236}">
                    <a16:creationId xmlns:a16="http://schemas.microsoft.com/office/drawing/2014/main" id="{410FB518-42E9-47D0-95E5-762F113F9647}"/>
                  </a:ext>
                </a:extLst>
              </p:cNvPr>
              <p:cNvSpPr txBox="1"/>
              <p:nvPr/>
            </p:nvSpPr>
            <p:spPr>
              <a:xfrm>
                <a:off x="856648" y="5144461"/>
                <a:ext cx="1027861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600" dirty="0" err="1">
                    <a:solidFill>
                      <a:srgbClr val="27285B"/>
                    </a:solidFill>
                  </a:rPr>
                  <a:t>The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number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of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terms</a:t>
                </a:r>
                <a:r>
                  <a:rPr lang="es-ES" sz="1600" dirty="0">
                    <a:solidFill>
                      <a:srgbClr val="27285B"/>
                    </a:solidFill>
                  </a:rPr>
                  <a:t> can be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reduced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drastically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by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realizing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the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symmetries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between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the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momenta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even</a:t>
                </a:r>
                <a:r>
                  <a:rPr lang="es-ES" sz="1600" dirty="0">
                    <a:solidFill>
                      <a:srgbClr val="27285B"/>
                    </a:solidFill>
                  </a:rPr>
                  <a:t> at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all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00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s-ES" sz="1600" dirty="0">
                    <a:solidFill>
                      <a:srgbClr val="27285B"/>
                    </a:solidFill>
                  </a:rPr>
                  <a:t>.</a:t>
                </a:r>
                <a:endParaRPr lang="en-US" sz="1600" dirty="0">
                  <a:solidFill>
                    <a:srgbClr val="27285B"/>
                  </a:solidFill>
                </a:endParaRPr>
              </a:p>
            </p:txBody>
          </p:sp>
        </mc:Choice>
        <mc:Fallback>
          <p:sp>
            <p:nvSpPr>
              <p:cNvPr id="44" name="CuadroTexto 43">
                <a:extLst>
                  <a:ext uri="{FF2B5EF4-FFF2-40B4-BE49-F238E27FC236}">
                    <a16:creationId xmlns:a16="http://schemas.microsoft.com/office/drawing/2014/main" id="{410FB518-42E9-47D0-95E5-762F113F96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648" y="5144461"/>
                <a:ext cx="10278618" cy="584775"/>
              </a:xfrm>
              <a:prstGeom prst="rect">
                <a:avLst/>
              </a:prstGeom>
              <a:blipFill>
                <a:blip r:embed="rId14"/>
                <a:stretch>
                  <a:fillRect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CuadroTexto 44">
            <a:extLst>
              <a:ext uri="{FF2B5EF4-FFF2-40B4-BE49-F238E27FC236}">
                <a16:creationId xmlns:a16="http://schemas.microsoft.com/office/drawing/2014/main" id="{3A350E1A-799E-4CFF-A377-3DF3D947509C}"/>
              </a:ext>
            </a:extLst>
          </p:cNvPr>
          <p:cNvSpPr txBox="1"/>
          <p:nvPr/>
        </p:nvSpPr>
        <p:spPr>
          <a:xfrm>
            <a:off x="3786885" y="5760665"/>
            <a:ext cx="7399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>
                <a:solidFill>
                  <a:srgbClr val="E63946"/>
                </a:solidFill>
              </a:rPr>
              <a:t>Diagrammatic</a:t>
            </a:r>
            <a:r>
              <a:rPr lang="es-ES" sz="1600" dirty="0">
                <a:solidFill>
                  <a:srgbClr val="E63946"/>
                </a:solidFill>
              </a:rPr>
              <a:t> </a:t>
            </a:r>
            <a:r>
              <a:rPr lang="es-ES" sz="1600" dirty="0" err="1">
                <a:solidFill>
                  <a:srgbClr val="E63946"/>
                </a:solidFill>
              </a:rPr>
              <a:t>method</a:t>
            </a:r>
            <a:r>
              <a:rPr lang="es-ES" sz="1600" dirty="0">
                <a:solidFill>
                  <a:srgbClr val="E63946"/>
                </a:solidFill>
              </a:rPr>
              <a:t> </a:t>
            </a:r>
            <a:r>
              <a:rPr lang="es-ES" sz="1600" dirty="0" err="1">
                <a:solidFill>
                  <a:srgbClr val="E63946"/>
                </a:solidFill>
              </a:rPr>
              <a:t>given</a:t>
            </a:r>
            <a:r>
              <a:rPr lang="es-ES" sz="1600" dirty="0">
                <a:solidFill>
                  <a:srgbClr val="E63946"/>
                </a:solidFill>
              </a:rPr>
              <a:t> in “PA, </a:t>
            </a:r>
            <a:r>
              <a:rPr lang="es-ES" sz="1600" dirty="0" err="1">
                <a:solidFill>
                  <a:srgbClr val="E63946"/>
                </a:solidFill>
              </a:rPr>
              <a:t>Altinoluk</a:t>
            </a:r>
            <a:r>
              <a:rPr lang="es-ES" sz="1600" dirty="0">
                <a:solidFill>
                  <a:srgbClr val="E63946"/>
                </a:solidFill>
              </a:rPr>
              <a:t> and Armesto: </a:t>
            </a:r>
            <a:r>
              <a:rPr lang="en-US" sz="1600" i="1" dirty="0">
                <a:solidFill>
                  <a:srgbClr val="E63946"/>
                </a:solidFill>
              </a:rPr>
              <a:t>arXiv:2103.08485</a:t>
            </a:r>
            <a:r>
              <a:rPr lang="es-ES" sz="1600" i="1" dirty="0">
                <a:solidFill>
                  <a:srgbClr val="E63946"/>
                </a:solidFill>
              </a:rPr>
              <a:t>”</a:t>
            </a:r>
            <a:endParaRPr lang="en-US" sz="1600" dirty="0">
              <a:solidFill>
                <a:srgbClr val="E639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304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20"/>
    </mc:Choice>
    <mc:Fallback xmlns="">
      <p:transition spd="slow" advTm="1302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C68D8EA7-FFA1-4A8E-997B-1E276A5CEFCE}"/>
              </a:ext>
            </a:extLst>
          </p:cNvPr>
          <p:cNvSpPr txBox="1"/>
          <p:nvPr/>
        </p:nvSpPr>
        <p:spPr>
          <a:xfrm>
            <a:off x="327259" y="237521"/>
            <a:ext cx="11059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>
                <a:solidFill>
                  <a:srgbClr val="27285B"/>
                </a:solidFill>
              </a:rPr>
              <a:t>Evaluating</a:t>
            </a:r>
            <a:r>
              <a:rPr lang="es-ES" sz="3200" dirty="0">
                <a:solidFill>
                  <a:srgbClr val="27285B"/>
                </a:solidFill>
              </a:rPr>
              <a:t> </a:t>
            </a:r>
            <a:r>
              <a:rPr lang="es-ES" sz="3200" dirty="0" err="1">
                <a:solidFill>
                  <a:srgbClr val="27285B"/>
                </a:solidFill>
              </a:rPr>
              <a:t>multi-particle</a:t>
            </a:r>
            <a:r>
              <a:rPr lang="es-ES" sz="3200" dirty="0">
                <a:solidFill>
                  <a:srgbClr val="27285B"/>
                </a:solidFill>
              </a:rPr>
              <a:t> </a:t>
            </a:r>
            <a:r>
              <a:rPr lang="es-ES" sz="3200" dirty="0" err="1">
                <a:solidFill>
                  <a:srgbClr val="27285B"/>
                </a:solidFill>
              </a:rPr>
              <a:t>correlation</a:t>
            </a:r>
            <a:endParaRPr lang="en-US" sz="3200" dirty="0">
              <a:solidFill>
                <a:srgbClr val="27285B"/>
              </a:solidFill>
            </a:endParaRPr>
          </a:p>
        </p:txBody>
      </p:sp>
      <p:sp>
        <p:nvSpPr>
          <p:cNvPr id="17" name="Flecha: a la derecha 16">
            <a:extLst>
              <a:ext uri="{FF2B5EF4-FFF2-40B4-BE49-F238E27FC236}">
                <a16:creationId xmlns:a16="http://schemas.microsoft.com/office/drawing/2014/main" id="{84066D3B-BA5D-443E-9CAE-071FA134950E}"/>
              </a:ext>
            </a:extLst>
          </p:cNvPr>
          <p:cNvSpPr/>
          <p:nvPr/>
        </p:nvSpPr>
        <p:spPr>
          <a:xfrm>
            <a:off x="856648" y="1222407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26F278F3-D97C-42DB-8164-569AB49C6D9F}"/>
              </a:ext>
            </a:extLst>
          </p:cNvPr>
          <p:cNvSpPr txBox="1"/>
          <p:nvPr/>
        </p:nvSpPr>
        <p:spPr>
          <a:xfrm>
            <a:off x="1312318" y="1222407"/>
            <a:ext cx="2613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cumulant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method</a:t>
            </a:r>
            <a:r>
              <a:rPr lang="en-US" dirty="0">
                <a:solidFill>
                  <a:srgbClr val="27285B"/>
                </a:solidFill>
              </a:rPr>
              <a:t>: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0DF2DC6-C5FE-4EAD-85D9-2827045150B9}"/>
              </a:ext>
            </a:extLst>
          </p:cNvPr>
          <p:cNvSpPr txBox="1"/>
          <p:nvPr/>
        </p:nvSpPr>
        <p:spPr>
          <a:xfrm>
            <a:off x="1309541" y="1817807"/>
            <a:ext cx="12538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>
                <a:solidFill>
                  <a:srgbClr val="27285B"/>
                </a:solidFill>
              </a:rPr>
              <a:t>Cumulants</a:t>
            </a:r>
            <a:r>
              <a:rPr lang="es-ES" sz="1600" dirty="0">
                <a:solidFill>
                  <a:srgbClr val="27285B"/>
                </a:solidFill>
              </a:rPr>
              <a:t>:</a:t>
            </a:r>
            <a:endParaRPr lang="en-US" sz="1600" dirty="0">
              <a:solidFill>
                <a:srgbClr val="27285B"/>
              </a:solidFill>
            </a:endParaRPr>
          </a:p>
        </p:txBody>
      </p:sp>
      <p:pic>
        <p:nvPicPr>
          <p:cNvPr id="24" name="Imagen 23" descr="\documentclass{article}&#10;\usepackage{amsmath}&#10;\pagestyle{empty}&#10;\begin{document}&#10;&#10;\begin{align*}&#10; c_n\{2\} &amp;= \Big \langle e^{i n ( \phi_1 -\phi_2)} \Big \rangle&#10; \\&#10; c_n\{4\} &amp;= \Big \langle e^{i n ( \phi_1 +\phi_2-\phi_3-\phi_4)} \Big \rangle - 2 \Big \langle e^{i n ( \phi_1 -\phi_2)} \Big \rangle^2&#10;\end{align*}&#10;&#10;&#10;\end{document}" title="IguanaTex Bitmap Display">
            <a:extLst>
              <a:ext uri="{FF2B5EF4-FFF2-40B4-BE49-F238E27FC236}">
                <a16:creationId xmlns:a16="http://schemas.microsoft.com/office/drawing/2014/main" id="{3251EF39-B941-4EAE-BE55-50396E20C67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646" y="1870628"/>
            <a:ext cx="3764571" cy="797714"/>
          </a:xfrm>
          <a:prstGeom prst="rect">
            <a:avLst/>
          </a:prstGeom>
        </p:spPr>
      </p:pic>
      <p:pic>
        <p:nvPicPr>
          <p:cNvPr id="29" name="Imagen 28" descr="\documentclass{article}&#10;\usepackage{amsmath}&#10;\pagestyle{empty}&#10;\begin{document}&#10;&#10;\begin{align*}&#10;\Big\langle e^{i n (\phi_1+\cdots+\phi_{m/2}-\phi_{m/2+1}-\cdots-\phi_m)} \Big\rangle = &#10;\frac{\int \left(\prod_{i=1}^m \frac{d^2 \textbf{k}_i}{(2\pi)^2}\right) &#10; \frac{d^m N}{\prod_{i=1}^m d^2 \textbf{k}_i} &#10; e^{i n (\phi_1+\cdots+\phi_{m/2}-\phi_{m/2+1}-\cdots-\phi_m)}}{\int \left(\prod_{i=1}^m \frac{d^2 \textbf{k}_i}{(2\pi)^2}\right) &#10; \frac{d^m N}{\prod_{i=1}^m d^2 \textbf{k}_i} &#10; }\&#10;\end{align*}&#10;&#10;&#10;\end{document}" title="IguanaTex Bitmap Display">
            <a:extLst>
              <a:ext uri="{FF2B5EF4-FFF2-40B4-BE49-F238E27FC236}">
                <a16:creationId xmlns:a16="http://schemas.microsoft.com/office/drawing/2014/main" id="{BF605DFE-AD7B-47A6-824A-A04A941DF22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135" y="2947231"/>
            <a:ext cx="7458285" cy="736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73DC28AF-2DA5-4C9C-95C9-C242114F85B1}"/>
              </a:ext>
            </a:extLst>
          </p:cNvPr>
          <p:cNvSpPr txBox="1"/>
          <p:nvPr/>
        </p:nvSpPr>
        <p:spPr>
          <a:xfrm>
            <a:off x="1321312" y="3112478"/>
            <a:ext cx="1592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>
                <a:solidFill>
                  <a:srgbClr val="27285B"/>
                </a:solidFill>
              </a:rPr>
              <a:t>Event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average</a:t>
            </a:r>
            <a:r>
              <a:rPr lang="es-ES" sz="1600" dirty="0">
                <a:solidFill>
                  <a:srgbClr val="27285B"/>
                </a:solidFill>
              </a:rPr>
              <a:t>:</a:t>
            </a:r>
            <a:endParaRPr lang="en-US" sz="1600" dirty="0">
              <a:solidFill>
                <a:srgbClr val="27285B"/>
              </a:solidFill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D0F98621-15F8-4B81-B64F-2BA51EEDC53E}"/>
              </a:ext>
            </a:extLst>
          </p:cNvPr>
          <p:cNvSpPr txBox="1"/>
          <p:nvPr/>
        </p:nvSpPr>
        <p:spPr>
          <a:xfrm>
            <a:off x="1321312" y="3908560"/>
            <a:ext cx="2222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>
                <a:solidFill>
                  <a:srgbClr val="27285B"/>
                </a:solidFill>
              </a:rPr>
              <a:t>Azimuthal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harmonics</a:t>
            </a:r>
            <a:r>
              <a:rPr lang="es-ES" sz="1600" dirty="0">
                <a:solidFill>
                  <a:srgbClr val="27285B"/>
                </a:solidFill>
              </a:rPr>
              <a:t>:</a:t>
            </a:r>
            <a:endParaRPr lang="en-US" sz="1600" dirty="0">
              <a:solidFill>
                <a:srgbClr val="27285B"/>
              </a:solidFill>
            </a:endParaRPr>
          </a:p>
        </p:txBody>
      </p:sp>
      <p:pic>
        <p:nvPicPr>
          <p:cNvPr id="35" name="Imagen 34" descr="\documentclass{article}&#10;\usepackage{amsmath}&#10;\pagestyle{empty}&#10;\begin{document}&#10;&#10;\begin{align*}&#10; v_n\{2\}&amp;=(c_n\{2\})^{1/2}&#10; \\&#10; v_n\{4\}&amp;=(-c_n\{4\})^{1/4}&#10;\end{align*}&#10;&#10;&#10;\end{document}" title="IguanaTex Bitmap Display">
            <a:extLst>
              <a:ext uri="{FF2B5EF4-FFF2-40B4-BE49-F238E27FC236}">
                <a16:creationId xmlns:a16="http://schemas.microsoft.com/office/drawing/2014/main" id="{3C4FE7CC-7A9F-4C05-9AD3-54328FC0377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904" y="3926701"/>
            <a:ext cx="1717714" cy="54857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CBFB1337-E19A-4195-A867-7C3E612A1459}"/>
                  </a:ext>
                </a:extLst>
              </p:cNvPr>
              <p:cNvSpPr txBox="1"/>
              <p:nvPr/>
            </p:nvSpPr>
            <p:spPr>
              <a:xfrm>
                <a:off x="1370396" y="4802494"/>
                <a:ext cx="755950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600" dirty="0">
                    <a:solidFill>
                      <a:srgbClr val="27285B"/>
                    </a:solidFill>
                  </a:rPr>
                  <a:t>Analogous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expressions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for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the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differential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cumulants</a:t>
                </a:r>
                <a:r>
                  <a:rPr lang="es-ES" sz="1600" dirty="0">
                    <a:solidFill>
                      <a:srgbClr val="27285B"/>
                    </a:solidFill>
                  </a:rPr>
                  <a:t>, i.e.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with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s-ES" sz="1600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s-ES" sz="1600" i="1" dirty="0" smtClean="0">
                        <a:solidFill>
                          <a:srgbClr val="27285B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1600" dirty="0">
                    <a:solidFill>
                      <a:srgbClr val="27285B"/>
                    </a:solidFill>
                  </a:rPr>
                  <a:t>dependence.</a:t>
                </a:r>
                <a:endParaRPr lang="en-US" sz="1600" dirty="0">
                  <a:solidFill>
                    <a:srgbClr val="27285B"/>
                  </a:solidFill>
                </a:endParaRPr>
              </a:p>
            </p:txBody>
          </p:sp>
        </mc:Choice>
        <mc:Fallback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CBFB1337-E19A-4195-A867-7C3E612A14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0396" y="4802494"/>
                <a:ext cx="7559505" cy="338554"/>
              </a:xfrm>
              <a:prstGeom prst="rect">
                <a:avLst/>
              </a:prstGeom>
              <a:blipFill>
                <a:blip r:embed="rId8"/>
                <a:stretch>
                  <a:fillRect l="-484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Estrella: 4 puntas 38">
            <a:extLst>
              <a:ext uri="{FF2B5EF4-FFF2-40B4-BE49-F238E27FC236}">
                <a16:creationId xmlns:a16="http://schemas.microsoft.com/office/drawing/2014/main" id="{07F45CC1-2142-47B0-9B5B-8014B0447E4A}"/>
              </a:ext>
            </a:extLst>
          </p:cNvPr>
          <p:cNvSpPr/>
          <p:nvPr/>
        </p:nvSpPr>
        <p:spPr>
          <a:xfrm>
            <a:off x="1063435" y="1850265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Estrella: 4 puntas 39">
            <a:extLst>
              <a:ext uri="{FF2B5EF4-FFF2-40B4-BE49-F238E27FC236}">
                <a16:creationId xmlns:a16="http://schemas.microsoft.com/office/drawing/2014/main" id="{CAD659D6-7E40-480F-A4D7-5AA88E05304F}"/>
              </a:ext>
            </a:extLst>
          </p:cNvPr>
          <p:cNvSpPr/>
          <p:nvPr/>
        </p:nvSpPr>
        <p:spPr>
          <a:xfrm>
            <a:off x="1063435" y="3148206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Estrella: 4 puntas 42">
            <a:extLst>
              <a:ext uri="{FF2B5EF4-FFF2-40B4-BE49-F238E27FC236}">
                <a16:creationId xmlns:a16="http://schemas.microsoft.com/office/drawing/2014/main" id="{2428893B-2233-434B-B5C0-B0CB8A524855}"/>
              </a:ext>
            </a:extLst>
          </p:cNvPr>
          <p:cNvSpPr/>
          <p:nvPr/>
        </p:nvSpPr>
        <p:spPr>
          <a:xfrm>
            <a:off x="1063435" y="3941880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Estrella: 4 puntas 45">
            <a:extLst>
              <a:ext uri="{FF2B5EF4-FFF2-40B4-BE49-F238E27FC236}">
                <a16:creationId xmlns:a16="http://schemas.microsoft.com/office/drawing/2014/main" id="{8236635D-1020-4399-9287-73F050023953}"/>
              </a:ext>
            </a:extLst>
          </p:cNvPr>
          <p:cNvSpPr/>
          <p:nvPr/>
        </p:nvSpPr>
        <p:spPr>
          <a:xfrm>
            <a:off x="1074419" y="4840834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255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20"/>
    </mc:Choice>
    <mc:Fallback xmlns="">
      <p:transition spd="slow" advTm="1302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C68D8EA7-FFA1-4A8E-997B-1E276A5CEFCE}"/>
              </a:ext>
            </a:extLst>
          </p:cNvPr>
          <p:cNvSpPr txBox="1"/>
          <p:nvPr/>
        </p:nvSpPr>
        <p:spPr>
          <a:xfrm>
            <a:off x="327259" y="237521"/>
            <a:ext cx="11059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>
                <a:solidFill>
                  <a:srgbClr val="27285B"/>
                </a:solidFill>
              </a:rPr>
              <a:t>Results</a:t>
            </a:r>
            <a:endParaRPr lang="en-US" sz="3200" dirty="0">
              <a:solidFill>
                <a:srgbClr val="27285B"/>
              </a:solidFill>
            </a:endParaRPr>
          </a:p>
        </p:txBody>
      </p:sp>
      <p:sp>
        <p:nvSpPr>
          <p:cNvPr id="17" name="Flecha: a la derecha 16">
            <a:extLst>
              <a:ext uri="{FF2B5EF4-FFF2-40B4-BE49-F238E27FC236}">
                <a16:creationId xmlns:a16="http://schemas.microsoft.com/office/drawing/2014/main" id="{84066D3B-BA5D-443E-9CAE-071FA134950E}"/>
              </a:ext>
            </a:extLst>
          </p:cNvPr>
          <p:cNvSpPr/>
          <p:nvPr/>
        </p:nvSpPr>
        <p:spPr>
          <a:xfrm>
            <a:off x="856648" y="1222407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26F278F3-D97C-42DB-8164-569AB49C6D9F}"/>
              </a:ext>
            </a:extLst>
          </p:cNvPr>
          <p:cNvSpPr txBox="1"/>
          <p:nvPr/>
        </p:nvSpPr>
        <p:spPr>
          <a:xfrm>
            <a:off x="1312318" y="1222407"/>
            <a:ext cx="3906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rgbClr val="27285B"/>
                </a:solidFill>
              </a:rPr>
              <a:t>Double</a:t>
            </a:r>
            <a:r>
              <a:rPr lang="es-ES" dirty="0">
                <a:solidFill>
                  <a:srgbClr val="27285B"/>
                </a:solidFill>
              </a:rPr>
              <a:t> inclusive gluon </a:t>
            </a:r>
            <a:r>
              <a:rPr lang="es-ES" dirty="0" err="1">
                <a:solidFill>
                  <a:srgbClr val="27285B"/>
                </a:solidFill>
              </a:rPr>
              <a:t>production</a:t>
            </a:r>
            <a:r>
              <a:rPr lang="es-ES" dirty="0">
                <a:solidFill>
                  <a:srgbClr val="27285B"/>
                </a:solidFill>
              </a:rPr>
              <a:t>:</a:t>
            </a:r>
            <a:endParaRPr lang="en-US" dirty="0">
              <a:solidFill>
                <a:srgbClr val="27285B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0DF2DC6-C5FE-4EAD-85D9-2827045150B9}"/>
              </a:ext>
            </a:extLst>
          </p:cNvPr>
          <p:cNvSpPr txBox="1"/>
          <p:nvPr/>
        </p:nvSpPr>
        <p:spPr>
          <a:xfrm>
            <a:off x="1359412" y="1815781"/>
            <a:ext cx="53190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>
                <a:solidFill>
                  <a:srgbClr val="27285B"/>
                </a:solidFill>
              </a:rPr>
              <a:t>Analytical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result</a:t>
            </a:r>
            <a:r>
              <a:rPr lang="es-ES" sz="1600" dirty="0">
                <a:solidFill>
                  <a:srgbClr val="27285B"/>
                </a:solidFill>
              </a:rPr>
              <a:t> in </a:t>
            </a:r>
            <a:r>
              <a:rPr lang="es-ES" sz="1600" dirty="0" err="1">
                <a:solidFill>
                  <a:srgbClr val="27285B"/>
                </a:solidFill>
              </a:rPr>
              <a:t>terms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of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hypergeometric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functions</a:t>
            </a:r>
            <a:endParaRPr lang="en-US" sz="1600" dirty="0">
              <a:solidFill>
                <a:srgbClr val="27285B"/>
              </a:solidFill>
            </a:endParaRPr>
          </a:p>
        </p:txBody>
      </p:sp>
      <p:sp>
        <p:nvSpPr>
          <p:cNvPr id="39" name="Estrella: 4 puntas 38">
            <a:extLst>
              <a:ext uri="{FF2B5EF4-FFF2-40B4-BE49-F238E27FC236}">
                <a16:creationId xmlns:a16="http://schemas.microsoft.com/office/drawing/2014/main" id="{07F45CC1-2142-47B0-9B5B-8014B0447E4A}"/>
              </a:ext>
            </a:extLst>
          </p:cNvPr>
          <p:cNvSpPr/>
          <p:nvPr/>
        </p:nvSpPr>
        <p:spPr>
          <a:xfrm>
            <a:off x="1063435" y="1850265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B4A6E09-D1CA-4910-8B5E-A9C2623E414E}"/>
              </a:ext>
            </a:extLst>
          </p:cNvPr>
          <p:cNvSpPr txBox="1"/>
          <p:nvPr/>
        </p:nvSpPr>
        <p:spPr>
          <a:xfrm>
            <a:off x="1370396" y="2226986"/>
            <a:ext cx="53190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>
                <a:solidFill>
                  <a:srgbClr val="27285B"/>
                </a:solidFill>
              </a:rPr>
              <a:t>Numerical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values</a:t>
            </a:r>
            <a:r>
              <a:rPr lang="es-ES" sz="1600" dirty="0">
                <a:solidFill>
                  <a:srgbClr val="27285B"/>
                </a:solidFill>
              </a:rPr>
              <a:t> lie in </a:t>
            </a:r>
            <a:r>
              <a:rPr lang="es-ES" sz="1600" dirty="0" err="1">
                <a:solidFill>
                  <a:srgbClr val="27285B"/>
                </a:solidFill>
              </a:rPr>
              <a:t>the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bulk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of</a:t>
            </a:r>
            <a:r>
              <a:rPr lang="es-ES" sz="1600" dirty="0">
                <a:solidFill>
                  <a:srgbClr val="27285B"/>
                </a:solidFill>
              </a:rPr>
              <a:t> experimental data</a:t>
            </a:r>
            <a:endParaRPr lang="en-US" sz="1600" dirty="0">
              <a:solidFill>
                <a:srgbClr val="27285B"/>
              </a:solidFill>
            </a:endParaRPr>
          </a:p>
        </p:txBody>
      </p:sp>
      <p:sp>
        <p:nvSpPr>
          <p:cNvPr id="19" name="Estrella: 4 puntas 18">
            <a:extLst>
              <a:ext uri="{FF2B5EF4-FFF2-40B4-BE49-F238E27FC236}">
                <a16:creationId xmlns:a16="http://schemas.microsoft.com/office/drawing/2014/main" id="{F2E8863C-91CA-4FFF-9A51-4D17524F2BC1}"/>
              </a:ext>
            </a:extLst>
          </p:cNvPr>
          <p:cNvSpPr/>
          <p:nvPr/>
        </p:nvSpPr>
        <p:spPr>
          <a:xfrm>
            <a:off x="1074419" y="2261470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6CDF442-479C-4A48-AD4D-125D055732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765" y="3212045"/>
            <a:ext cx="7368941" cy="256275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F97D49C-5B89-46B7-98E4-31107A5540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8516" y="3217358"/>
            <a:ext cx="3965218" cy="2506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999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20"/>
    </mc:Choice>
    <mc:Fallback xmlns="">
      <p:transition spd="slow" advTm="1302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C68D8EA7-FFA1-4A8E-997B-1E276A5CEFCE}"/>
              </a:ext>
            </a:extLst>
          </p:cNvPr>
          <p:cNvSpPr txBox="1"/>
          <p:nvPr/>
        </p:nvSpPr>
        <p:spPr>
          <a:xfrm>
            <a:off x="327259" y="237521"/>
            <a:ext cx="11059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>
                <a:solidFill>
                  <a:srgbClr val="27285B"/>
                </a:solidFill>
              </a:rPr>
              <a:t>Four</a:t>
            </a:r>
            <a:r>
              <a:rPr lang="es-ES" sz="3200" dirty="0">
                <a:solidFill>
                  <a:srgbClr val="27285B"/>
                </a:solidFill>
              </a:rPr>
              <a:t> inclusive gluon </a:t>
            </a:r>
            <a:r>
              <a:rPr lang="es-ES" sz="3200" dirty="0" err="1">
                <a:solidFill>
                  <a:srgbClr val="27285B"/>
                </a:solidFill>
              </a:rPr>
              <a:t>production</a:t>
            </a:r>
            <a:endParaRPr lang="en-US" sz="3200" dirty="0">
              <a:solidFill>
                <a:srgbClr val="27285B"/>
              </a:solidFill>
            </a:endParaRPr>
          </a:p>
        </p:txBody>
      </p:sp>
      <p:sp>
        <p:nvSpPr>
          <p:cNvPr id="11" name="Flecha: a la derecha 10">
            <a:extLst>
              <a:ext uri="{FF2B5EF4-FFF2-40B4-BE49-F238E27FC236}">
                <a16:creationId xmlns:a16="http://schemas.microsoft.com/office/drawing/2014/main" id="{4A519811-2497-4E19-91D0-3C6AD1FED315}"/>
              </a:ext>
            </a:extLst>
          </p:cNvPr>
          <p:cNvSpPr/>
          <p:nvPr/>
        </p:nvSpPr>
        <p:spPr>
          <a:xfrm>
            <a:off x="494698" y="1225380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67BE4D7-E126-49B8-9D62-5D34534881F3}"/>
              </a:ext>
            </a:extLst>
          </p:cNvPr>
          <p:cNvSpPr txBox="1"/>
          <p:nvPr/>
        </p:nvSpPr>
        <p:spPr>
          <a:xfrm>
            <a:off x="1022322" y="2196930"/>
            <a:ext cx="5071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solidFill>
                  <a:srgbClr val="27285B"/>
                </a:solidFill>
              </a:rPr>
              <a:t>Negative</a:t>
            </a:r>
            <a:r>
              <a:rPr lang="es-ES" dirty="0">
                <a:solidFill>
                  <a:srgbClr val="27285B"/>
                </a:solidFill>
              </a:rPr>
              <a:t> 4-particle </a:t>
            </a:r>
            <a:r>
              <a:rPr lang="es-ES" dirty="0" err="1">
                <a:solidFill>
                  <a:srgbClr val="27285B"/>
                </a:solidFill>
              </a:rPr>
              <a:t>cumulants</a:t>
            </a:r>
            <a:r>
              <a:rPr lang="es-ES" dirty="0">
                <a:solidFill>
                  <a:srgbClr val="27285B"/>
                </a:solidFill>
              </a:rPr>
              <a:t> and </a:t>
            </a:r>
            <a:r>
              <a:rPr lang="es-ES" dirty="0" err="1">
                <a:solidFill>
                  <a:srgbClr val="27285B"/>
                </a:solidFill>
              </a:rPr>
              <a:t>differential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cumulants</a:t>
            </a:r>
            <a:endParaRPr lang="en-US" dirty="0">
              <a:solidFill>
                <a:srgbClr val="27285B"/>
              </a:solidFill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8DE4167-A8FE-424D-A075-9DF3B51D5125}"/>
              </a:ext>
            </a:extLst>
          </p:cNvPr>
          <p:cNvSpPr txBox="1"/>
          <p:nvPr/>
        </p:nvSpPr>
        <p:spPr>
          <a:xfrm>
            <a:off x="1024604" y="3863031"/>
            <a:ext cx="5069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solidFill>
                  <a:srgbClr val="27285B"/>
                </a:solidFill>
              </a:rPr>
              <a:t>Numerical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values</a:t>
            </a:r>
            <a:r>
              <a:rPr lang="es-ES" dirty="0">
                <a:solidFill>
                  <a:srgbClr val="27285B"/>
                </a:solidFill>
              </a:rPr>
              <a:t> lie in </a:t>
            </a:r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bulk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of</a:t>
            </a:r>
            <a:r>
              <a:rPr lang="es-ES" dirty="0">
                <a:solidFill>
                  <a:srgbClr val="27285B"/>
                </a:solidFill>
              </a:rPr>
              <a:t> experimental data</a:t>
            </a:r>
            <a:endParaRPr lang="en-US" dirty="0">
              <a:solidFill>
                <a:srgbClr val="27285B"/>
              </a:solidFill>
            </a:endParaRPr>
          </a:p>
        </p:txBody>
      </p:sp>
      <p:sp>
        <p:nvSpPr>
          <p:cNvPr id="20" name="Flecha: hacia abajo 19">
            <a:extLst>
              <a:ext uri="{FF2B5EF4-FFF2-40B4-BE49-F238E27FC236}">
                <a16:creationId xmlns:a16="http://schemas.microsoft.com/office/drawing/2014/main" id="{1A1F59DE-5D24-43DB-A36F-DD1F2BE20D96}"/>
              </a:ext>
            </a:extLst>
          </p:cNvPr>
          <p:cNvSpPr/>
          <p:nvPr/>
        </p:nvSpPr>
        <p:spPr>
          <a:xfrm>
            <a:off x="3327326" y="2870310"/>
            <a:ext cx="407291" cy="185917"/>
          </a:xfrm>
          <a:prstGeom prst="down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rgbClr val="27285B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2D18F6D2-5617-43CE-833F-4279A2F32F10}"/>
              </a:ext>
            </a:extLst>
          </p:cNvPr>
          <p:cNvSpPr txBox="1"/>
          <p:nvPr/>
        </p:nvSpPr>
        <p:spPr>
          <a:xfrm>
            <a:off x="1641447" y="3168480"/>
            <a:ext cx="3833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u="sng" dirty="0" err="1">
                <a:solidFill>
                  <a:srgbClr val="27285B"/>
                </a:solidFill>
              </a:rPr>
              <a:t>Well</a:t>
            </a:r>
            <a:r>
              <a:rPr lang="es-ES" u="sng" dirty="0">
                <a:solidFill>
                  <a:srgbClr val="27285B"/>
                </a:solidFill>
              </a:rPr>
              <a:t> </a:t>
            </a:r>
            <a:r>
              <a:rPr lang="es-ES" u="sng" dirty="0" err="1">
                <a:solidFill>
                  <a:srgbClr val="27285B"/>
                </a:solidFill>
              </a:rPr>
              <a:t>defined</a:t>
            </a:r>
            <a:r>
              <a:rPr lang="es-ES" u="sng" dirty="0">
                <a:solidFill>
                  <a:srgbClr val="27285B"/>
                </a:solidFill>
              </a:rPr>
              <a:t> </a:t>
            </a:r>
            <a:r>
              <a:rPr lang="es-ES" u="sng" dirty="0" err="1">
                <a:solidFill>
                  <a:srgbClr val="27285B"/>
                </a:solidFill>
              </a:rPr>
              <a:t>azimuthal</a:t>
            </a:r>
            <a:r>
              <a:rPr lang="es-ES" u="sng" dirty="0">
                <a:solidFill>
                  <a:srgbClr val="27285B"/>
                </a:solidFill>
              </a:rPr>
              <a:t> </a:t>
            </a:r>
            <a:r>
              <a:rPr lang="es-ES" u="sng" dirty="0" err="1">
                <a:solidFill>
                  <a:srgbClr val="27285B"/>
                </a:solidFill>
              </a:rPr>
              <a:t>harmonics</a:t>
            </a:r>
            <a:endParaRPr lang="en-US" u="sng" dirty="0">
              <a:solidFill>
                <a:srgbClr val="27285B"/>
              </a:solidFill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D487771-D411-47C3-AC47-C45F81C56F3E}"/>
              </a:ext>
            </a:extLst>
          </p:cNvPr>
          <p:cNvSpPr txBox="1"/>
          <p:nvPr/>
        </p:nvSpPr>
        <p:spPr>
          <a:xfrm>
            <a:off x="1022322" y="4834581"/>
            <a:ext cx="5072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solidFill>
                  <a:srgbClr val="27285B"/>
                </a:solidFill>
              </a:rPr>
              <a:t>If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we</a:t>
            </a:r>
            <a:r>
              <a:rPr lang="es-ES" dirty="0">
                <a:solidFill>
                  <a:srgbClr val="27285B"/>
                </a:solidFill>
              </a:rPr>
              <a:t> do </a:t>
            </a:r>
            <a:r>
              <a:rPr lang="es-ES" dirty="0" err="1">
                <a:solidFill>
                  <a:srgbClr val="27285B"/>
                </a:solidFill>
              </a:rPr>
              <a:t>not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include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correlations</a:t>
            </a:r>
            <a:r>
              <a:rPr lang="es-ES" dirty="0">
                <a:solidFill>
                  <a:srgbClr val="27285B"/>
                </a:solidFill>
              </a:rPr>
              <a:t> in </a:t>
            </a:r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projectile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cumulants</a:t>
            </a:r>
            <a:r>
              <a:rPr lang="es-ES" dirty="0">
                <a:solidFill>
                  <a:srgbClr val="27285B"/>
                </a:solidFill>
              </a:rPr>
              <a:t> are positive</a:t>
            </a:r>
            <a:endParaRPr lang="en-US" dirty="0">
              <a:solidFill>
                <a:srgbClr val="27285B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F269A0B3-F9EA-48CD-8C9F-F7D79AC404BE}"/>
                  </a:ext>
                </a:extLst>
              </p:cNvPr>
              <p:cNvSpPr txBox="1"/>
              <p:nvPr/>
            </p:nvSpPr>
            <p:spPr>
              <a:xfrm>
                <a:off x="965945" y="1225380"/>
                <a:ext cx="513005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>
                    <a:solidFill>
                      <a:srgbClr val="27285B"/>
                    </a:solidFill>
                  </a:rPr>
                  <a:t>Calculation </a:t>
                </a:r>
                <a:r>
                  <a:rPr lang="es-ES" dirty="0" err="1">
                    <a:solidFill>
                      <a:srgbClr val="27285B"/>
                    </a:solidFill>
                  </a:rPr>
                  <a:t>performed</a:t>
                </a:r>
                <a:r>
                  <a:rPr lang="es-ES" dirty="0">
                    <a:solidFill>
                      <a:srgbClr val="27285B"/>
                    </a:solidFill>
                  </a:rPr>
                  <a:t> at </a:t>
                </a:r>
                <a:r>
                  <a:rPr lang="es-ES" dirty="0" err="1">
                    <a:solidFill>
                      <a:srgbClr val="27285B"/>
                    </a:solidFill>
                  </a:rPr>
                  <a:t>all</a:t>
                </a:r>
                <a:r>
                  <a:rPr lang="es-ES" dirty="0">
                    <a:solidFill>
                      <a:srgbClr val="27285B"/>
                    </a:solidFill>
                  </a:rPr>
                  <a:t> </a:t>
                </a:r>
                <a:r>
                  <a:rPr lang="es-ES" dirty="0" err="1">
                    <a:solidFill>
                      <a:srgbClr val="27285B"/>
                    </a:solidFill>
                  </a:rPr>
                  <a:t>orders</a:t>
                </a:r>
                <a:r>
                  <a:rPr lang="es-ES" dirty="0">
                    <a:solidFill>
                      <a:srgbClr val="27285B"/>
                    </a:solidFill>
                  </a:rPr>
                  <a:t> in </a:t>
                </a:r>
                <a:r>
                  <a:rPr lang="es-ES" dirty="0" err="1">
                    <a:solidFill>
                      <a:srgbClr val="27285B"/>
                    </a:solidFill>
                  </a:rPr>
                  <a:t>the</a:t>
                </a:r>
                <a:r>
                  <a:rPr lang="es-ES" dirty="0">
                    <a:solidFill>
                      <a:srgbClr val="27285B"/>
                    </a:solidFill>
                  </a:rPr>
                  <a:t> </a:t>
                </a:r>
                <a:r>
                  <a:rPr lang="es-ES" dirty="0" err="1">
                    <a:solidFill>
                      <a:srgbClr val="27285B"/>
                    </a:solidFill>
                  </a:rPr>
                  <a:t>number</a:t>
                </a:r>
                <a:r>
                  <a:rPr lang="es-ES" dirty="0">
                    <a:solidFill>
                      <a:srgbClr val="27285B"/>
                    </a:solidFill>
                  </a:rPr>
                  <a:t> </a:t>
                </a:r>
                <a:r>
                  <a:rPr lang="es-ES" dirty="0" err="1">
                    <a:solidFill>
                      <a:srgbClr val="27285B"/>
                    </a:solidFill>
                  </a:rPr>
                  <a:t>of</a:t>
                </a:r>
                <a:r>
                  <a:rPr lang="es-ES" dirty="0">
                    <a:solidFill>
                      <a:srgbClr val="27285B"/>
                    </a:solidFill>
                  </a:rPr>
                  <a:t> </a:t>
                </a:r>
                <a:r>
                  <a:rPr lang="es-ES" dirty="0" err="1">
                    <a:solidFill>
                      <a:srgbClr val="27285B"/>
                    </a:solidFill>
                  </a:rPr>
                  <a:t>colours</a:t>
                </a:r>
                <a:r>
                  <a:rPr lang="es-ES" dirty="0">
                    <a:solidFill>
                      <a:srgbClr val="27285B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US" dirty="0">
                  <a:solidFill>
                    <a:srgbClr val="27285B"/>
                  </a:solidFill>
                </a:endParaRPr>
              </a:p>
            </p:txBody>
          </p:sp>
        </mc:Choice>
        <mc:Fallback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F269A0B3-F9EA-48CD-8C9F-F7D79AC404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945" y="1225380"/>
                <a:ext cx="5130055" cy="646331"/>
              </a:xfrm>
              <a:prstGeom prst="rect">
                <a:avLst/>
              </a:prstGeom>
              <a:blipFill>
                <a:blip r:embed="rId2"/>
                <a:stretch>
                  <a:fillRect l="-950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Flecha: a la derecha 24">
            <a:extLst>
              <a:ext uri="{FF2B5EF4-FFF2-40B4-BE49-F238E27FC236}">
                <a16:creationId xmlns:a16="http://schemas.microsoft.com/office/drawing/2014/main" id="{56E5261E-1ECE-40B0-9AB6-66F9729A6304}"/>
              </a:ext>
            </a:extLst>
          </p:cNvPr>
          <p:cNvSpPr/>
          <p:nvPr/>
        </p:nvSpPr>
        <p:spPr>
          <a:xfrm>
            <a:off x="494698" y="2196930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echa: a la derecha 25">
            <a:extLst>
              <a:ext uri="{FF2B5EF4-FFF2-40B4-BE49-F238E27FC236}">
                <a16:creationId xmlns:a16="http://schemas.microsoft.com/office/drawing/2014/main" id="{03368D59-63B6-4D33-AA29-6B597CD785A2}"/>
              </a:ext>
            </a:extLst>
          </p:cNvPr>
          <p:cNvSpPr/>
          <p:nvPr/>
        </p:nvSpPr>
        <p:spPr>
          <a:xfrm>
            <a:off x="494698" y="3863031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echa: a la derecha 26">
            <a:extLst>
              <a:ext uri="{FF2B5EF4-FFF2-40B4-BE49-F238E27FC236}">
                <a16:creationId xmlns:a16="http://schemas.microsoft.com/office/drawing/2014/main" id="{FA3938E3-0907-497E-992B-1D2FCF00B674}"/>
              </a:ext>
            </a:extLst>
          </p:cNvPr>
          <p:cNvSpPr/>
          <p:nvPr/>
        </p:nvSpPr>
        <p:spPr>
          <a:xfrm>
            <a:off x="494698" y="4829777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08CD1CE-B863-45C1-9B44-A2379B8F24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6750" y="330673"/>
            <a:ext cx="4181475" cy="2981325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671E8240-75A1-4547-9C27-F2096B4B46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7486" y="3311998"/>
            <a:ext cx="42291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97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20"/>
    </mc:Choice>
    <mc:Fallback xmlns="">
      <p:transition spd="slow" advTm="1302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C68D8EA7-FFA1-4A8E-997B-1E276A5CEFCE}"/>
              </a:ext>
            </a:extLst>
          </p:cNvPr>
          <p:cNvSpPr txBox="1"/>
          <p:nvPr/>
        </p:nvSpPr>
        <p:spPr>
          <a:xfrm>
            <a:off x="327259" y="237521"/>
            <a:ext cx="11059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>
                <a:solidFill>
                  <a:srgbClr val="27285B"/>
                </a:solidFill>
              </a:rPr>
              <a:t>Four</a:t>
            </a:r>
            <a:r>
              <a:rPr lang="es-ES" sz="3200" dirty="0">
                <a:solidFill>
                  <a:srgbClr val="27285B"/>
                </a:solidFill>
              </a:rPr>
              <a:t> inclusive gluon </a:t>
            </a:r>
            <a:r>
              <a:rPr lang="es-ES" sz="3200" dirty="0" err="1">
                <a:solidFill>
                  <a:srgbClr val="27285B"/>
                </a:solidFill>
              </a:rPr>
              <a:t>production</a:t>
            </a:r>
            <a:endParaRPr lang="en-US" sz="3200" dirty="0">
              <a:solidFill>
                <a:srgbClr val="27285B"/>
              </a:solidFill>
            </a:endParaRPr>
          </a:p>
        </p:txBody>
      </p:sp>
      <p:sp>
        <p:nvSpPr>
          <p:cNvPr id="11" name="Flecha: a la derecha 10">
            <a:extLst>
              <a:ext uri="{FF2B5EF4-FFF2-40B4-BE49-F238E27FC236}">
                <a16:creationId xmlns:a16="http://schemas.microsoft.com/office/drawing/2014/main" id="{4A519811-2497-4E19-91D0-3C6AD1FED315}"/>
              </a:ext>
            </a:extLst>
          </p:cNvPr>
          <p:cNvSpPr/>
          <p:nvPr/>
        </p:nvSpPr>
        <p:spPr>
          <a:xfrm>
            <a:off x="494698" y="1225380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67BE4D7-E126-49B8-9D62-5D34534881F3}"/>
              </a:ext>
            </a:extLst>
          </p:cNvPr>
          <p:cNvSpPr txBox="1"/>
          <p:nvPr/>
        </p:nvSpPr>
        <p:spPr>
          <a:xfrm>
            <a:off x="1022322" y="2196930"/>
            <a:ext cx="5071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solidFill>
                  <a:srgbClr val="27285B"/>
                </a:solidFill>
              </a:rPr>
              <a:t>Negative</a:t>
            </a:r>
            <a:r>
              <a:rPr lang="es-ES" dirty="0">
                <a:solidFill>
                  <a:srgbClr val="27285B"/>
                </a:solidFill>
              </a:rPr>
              <a:t> 4-particle </a:t>
            </a:r>
            <a:r>
              <a:rPr lang="es-ES" dirty="0" err="1">
                <a:solidFill>
                  <a:srgbClr val="27285B"/>
                </a:solidFill>
              </a:rPr>
              <a:t>cumulants</a:t>
            </a:r>
            <a:r>
              <a:rPr lang="es-ES" dirty="0">
                <a:solidFill>
                  <a:srgbClr val="27285B"/>
                </a:solidFill>
              </a:rPr>
              <a:t> and </a:t>
            </a:r>
            <a:r>
              <a:rPr lang="es-ES" dirty="0" err="1">
                <a:solidFill>
                  <a:srgbClr val="27285B"/>
                </a:solidFill>
              </a:rPr>
              <a:t>differential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cumulants</a:t>
            </a:r>
            <a:endParaRPr lang="en-US" dirty="0">
              <a:solidFill>
                <a:srgbClr val="27285B"/>
              </a:solidFill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8DE4167-A8FE-424D-A075-9DF3B51D5125}"/>
              </a:ext>
            </a:extLst>
          </p:cNvPr>
          <p:cNvSpPr txBox="1"/>
          <p:nvPr/>
        </p:nvSpPr>
        <p:spPr>
          <a:xfrm>
            <a:off x="1024604" y="3863031"/>
            <a:ext cx="5069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solidFill>
                  <a:srgbClr val="27285B"/>
                </a:solidFill>
              </a:rPr>
              <a:t>Numerical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values</a:t>
            </a:r>
            <a:r>
              <a:rPr lang="es-ES" dirty="0">
                <a:solidFill>
                  <a:srgbClr val="27285B"/>
                </a:solidFill>
              </a:rPr>
              <a:t> lie in </a:t>
            </a:r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bulk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of</a:t>
            </a:r>
            <a:r>
              <a:rPr lang="es-ES" dirty="0">
                <a:solidFill>
                  <a:srgbClr val="27285B"/>
                </a:solidFill>
              </a:rPr>
              <a:t> experimental data</a:t>
            </a:r>
            <a:endParaRPr lang="en-US" dirty="0">
              <a:solidFill>
                <a:srgbClr val="27285B"/>
              </a:solidFill>
            </a:endParaRPr>
          </a:p>
        </p:txBody>
      </p:sp>
      <p:sp>
        <p:nvSpPr>
          <p:cNvPr id="20" name="Flecha: hacia abajo 19">
            <a:extLst>
              <a:ext uri="{FF2B5EF4-FFF2-40B4-BE49-F238E27FC236}">
                <a16:creationId xmlns:a16="http://schemas.microsoft.com/office/drawing/2014/main" id="{1A1F59DE-5D24-43DB-A36F-DD1F2BE20D96}"/>
              </a:ext>
            </a:extLst>
          </p:cNvPr>
          <p:cNvSpPr/>
          <p:nvPr/>
        </p:nvSpPr>
        <p:spPr>
          <a:xfrm>
            <a:off x="3327326" y="2870310"/>
            <a:ext cx="407291" cy="185917"/>
          </a:xfrm>
          <a:prstGeom prst="down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rgbClr val="27285B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2D18F6D2-5617-43CE-833F-4279A2F32F10}"/>
              </a:ext>
            </a:extLst>
          </p:cNvPr>
          <p:cNvSpPr txBox="1"/>
          <p:nvPr/>
        </p:nvSpPr>
        <p:spPr>
          <a:xfrm>
            <a:off x="1641447" y="3168480"/>
            <a:ext cx="3833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u="sng" dirty="0" err="1">
                <a:solidFill>
                  <a:srgbClr val="27285B"/>
                </a:solidFill>
              </a:rPr>
              <a:t>Well</a:t>
            </a:r>
            <a:r>
              <a:rPr lang="es-ES" u="sng" dirty="0">
                <a:solidFill>
                  <a:srgbClr val="27285B"/>
                </a:solidFill>
              </a:rPr>
              <a:t> </a:t>
            </a:r>
            <a:r>
              <a:rPr lang="es-ES" u="sng" dirty="0" err="1">
                <a:solidFill>
                  <a:srgbClr val="27285B"/>
                </a:solidFill>
              </a:rPr>
              <a:t>defined</a:t>
            </a:r>
            <a:r>
              <a:rPr lang="es-ES" u="sng" dirty="0">
                <a:solidFill>
                  <a:srgbClr val="27285B"/>
                </a:solidFill>
              </a:rPr>
              <a:t> </a:t>
            </a:r>
            <a:r>
              <a:rPr lang="es-ES" u="sng" dirty="0" err="1">
                <a:solidFill>
                  <a:srgbClr val="27285B"/>
                </a:solidFill>
              </a:rPr>
              <a:t>azimuthal</a:t>
            </a:r>
            <a:r>
              <a:rPr lang="es-ES" u="sng" dirty="0">
                <a:solidFill>
                  <a:srgbClr val="27285B"/>
                </a:solidFill>
              </a:rPr>
              <a:t> </a:t>
            </a:r>
            <a:r>
              <a:rPr lang="es-ES" u="sng" dirty="0" err="1">
                <a:solidFill>
                  <a:srgbClr val="27285B"/>
                </a:solidFill>
              </a:rPr>
              <a:t>harmonics</a:t>
            </a:r>
            <a:endParaRPr lang="en-US" u="sng" dirty="0">
              <a:solidFill>
                <a:srgbClr val="27285B"/>
              </a:solidFill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D487771-D411-47C3-AC47-C45F81C56F3E}"/>
              </a:ext>
            </a:extLst>
          </p:cNvPr>
          <p:cNvSpPr txBox="1"/>
          <p:nvPr/>
        </p:nvSpPr>
        <p:spPr>
          <a:xfrm>
            <a:off x="1022322" y="4834581"/>
            <a:ext cx="5072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solidFill>
                  <a:srgbClr val="27285B"/>
                </a:solidFill>
              </a:rPr>
              <a:t>If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we</a:t>
            </a:r>
            <a:r>
              <a:rPr lang="es-ES" dirty="0">
                <a:solidFill>
                  <a:srgbClr val="27285B"/>
                </a:solidFill>
              </a:rPr>
              <a:t> do </a:t>
            </a:r>
            <a:r>
              <a:rPr lang="es-ES" dirty="0" err="1">
                <a:solidFill>
                  <a:srgbClr val="27285B"/>
                </a:solidFill>
              </a:rPr>
              <a:t>not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include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correlations</a:t>
            </a:r>
            <a:r>
              <a:rPr lang="es-ES" dirty="0">
                <a:solidFill>
                  <a:srgbClr val="27285B"/>
                </a:solidFill>
              </a:rPr>
              <a:t> in </a:t>
            </a:r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projectile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cumulants</a:t>
            </a:r>
            <a:r>
              <a:rPr lang="es-ES" dirty="0">
                <a:solidFill>
                  <a:srgbClr val="27285B"/>
                </a:solidFill>
              </a:rPr>
              <a:t> are positive</a:t>
            </a:r>
            <a:endParaRPr lang="en-US" dirty="0">
              <a:solidFill>
                <a:srgbClr val="27285B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F269A0B3-F9EA-48CD-8C9F-F7D79AC404BE}"/>
                  </a:ext>
                </a:extLst>
              </p:cNvPr>
              <p:cNvSpPr txBox="1"/>
              <p:nvPr/>
            </p:nvSpPr>
            <p:spPr>
              <a:xfrm>
                <a:off x="965945" y="1225380"/>
                <a:ext cx="513005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>
                    <a:solidFill>
                      <a:srgbClr val="27285B"/>
                    </a:solidFill>
                  </a:rPr>
                  <a:t>Calculation </a:t>
                </a:r>
                <a:r>
                  <a:rPr lang="es-ES" dirty="0" err="1">
                    <a:solidFill>
                      <a:srgbClr val="27285B"/>
                    </a:solidFill>
                  </a:rPr>
                  <a:t>performed</a:t>
                </a:r>
                <a:r>
                  <a:rPr lang="es-ES" dirty="0">
                    <a:solidFill>
                      <a:srgbClr val="27285B"/>
                    </a:solidFill>
                  </a:rPr>
                  <a:t> at </a:t>
                </a:r>
                <a:r>
                  <a:rPr lang="es-ES" dirty="0" err="1">
                    <a:solidFill>
                      <a:srgbClr val="27285B"/>
                    </a:solidFill>
                  </a:rPr>
                  <a:t>all</a:t>
                </a:r>
                <a:r>
                  <a:rPr lang="es-ES" dirty="0">
                    <a:solidFill>
                      <a:srgbClr val="27285B"/>
                    </a:solidFill>
                  </a:rPr>
                  <a:t> </a:t>
                </a:r>
                <a:r>
                  <a:rPr lang="es-ES" dirty="0" err="1">
                    <a:solidFill>
                      <a:srgbClr val="27285B"/>
                    </a:solidFill>
                  </a:rPr>
                  <a:t>orders</a:t>
                </a:r>
                <a:r>
                  <a:rPr lang="es-ES" dirty="0">
                    <a:solidFill>
                      <a:srgbClr val="27285B"/>
                    </a:solidFill>
                  </a:rPr>
                  <a:t> in </a:t>
                </a:r>
                <a:r>
                  <a:rPr lang="es-ES" dirty="0" err="1">
                    <a:solidFill>
                      <a:srgbClr val="27285B"/>
                    </a:solidFill>
                  </a:rPr>
                  <a:t>the</a:t>
                </a:r>
                <a:r>
                  <a:rPr lang="es-ES" dirty="0">
                    <a:solidFill>
                      <a:srgbClr val="27285B"/>
                    </a:solidFill>
                  </a:rPr>
                  <a:t> </a:t>
                </a:r>
                <a:r>
                  <a:rPr lang="es-ES" dirty="0" err="1">
                    <a:solidFill>
                      <a:srgbClr val="27285B"/>
                    </a:solidFill>
                  </a:rPr>
                  <a:t>number</a:t>
                </a:r>
                <a:r>
                  <a:rPr lang="es-ES" dirty="0">
                    <a:solidFill>
                      <a:srgbClr val="27285B"/>
                    </a:solidFill>
                  </a:rPr>
                  <a:t> </a:t>
                </a:r>
                <a:r>
                  <a:rPr lang="es-ES" dirty="0" err="1">
                    <a:solidFill>
                      <a:srgbClr val="27285B"/>
                    </a:solidFill>
                  </a:rPr>
                  <a:t>of</a:t>
                </a:r>
                <a:r>
                  <a:rPr lang="es-ES" dirty="0">
                    <a:solidFill>
                      <a:srgbClr val="27285B"/>
                    </a:solidFill>
                  </a:rPr>
                  <a:t> </a:t>
                </a:r>
                <a:r>
                  <a:rPr lang="es-ES" dirty="0" err="1">
                    <a:solidFill>
                      <a:srgbClr val="27285B"/>
                    </a:solidFill>
                  </a:rPr>
                  <a:t>colours</a:t>
                </a:r>
                <a:r>
                  <a:rPr lang="es-ES" dirty="0">
                    <a:solidFill>
                      <a:srgbClr val="27285B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US" dirty="0">
                  <a:solidFill>
                    <a:srgbClr val="27285B"/>
                  </a:solidFill>
                </a:endParaRPr>
              </a:p>
            </p:txBody>
          </p:sp>
        </mc:Choice>
        <mc:Fallback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F269A0B3-F9EA-48CD-8C9F-F7D79AC404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945" y="1225380"/>
                <a:ext cx="5130055" cy="646331"/>
              </a:xfrm>
              <a:prstGeom prst="rect">
                <a:avLst/>
              </a:prstGeom>
              <a:blipFill>
                <a:blip r:embed="rId2"/>
                <a:stretch>
                  <a:fillRect l="-950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Flecha: a la derecha 24">
            <a:extLst>
              <a:ext uri="{FF2B5EF4-FFF2-40B4-BE49-F238E27FC236}">
                <a16:creationId xmlns:a16="http://schemas.microsoft.com/office/drawing/2014/main" id="{56E5261E-1ECE-40B0-9AB6-66F9729A6304}"/>
              </a:ext>
            </a:extLst>
          </p:cNvPr>
          <p:cNvSpPr/>
          <p:nvPr/>
        </p:nvSpPr>
        <p:spPr>
          <a:xfrm>
            <a:off x="494698" y="2196930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echa: a la derecha 25">
            <a:extLst>
              <a:ext uri="{FF2B5EF4-FFF2-40B4-BE49-F238E27FC236}">
                <a16:creationId xmlns:a16="http://schemas.microsoft.com/office/drawing/2014/main" id="{03368D59-63B6-4D33-AA29-6B597CD785A2}"/>
              </a:ext>
            </a:extLst>
          </p:cNvPr>
          <p:cNvSpPr/>
          <p:nvPr/>
        </p:nvSpPr>
        <p:spPr>
          <a:xfrm>
            <a:off x="494698" y="3863031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echa: a la derecha 26">
            <a:extLst>
              <a:ext uri="{FF2B5EF4-FFF2-40B4-BE49-F238E27FC236}">
                <a16:creationId xmlns:a16="http://schemas.microsoft.com/office/drawing/2014/main" id="{FA3938E3-0907-497E-992B-1D2FCF00B674}"/>
              </a:ext>
            </a:extLst>
          </p:cNvPr>
          <p:cNvSpPr/>
          <p:nvPr/>
        </p:nvSpPr>
        <p:spPr>
          <a:xfrm>
            <a:off x="494698" y="4829777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C6FDD3A-1243-4C66-9F03-16884D9AF4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7041" y="352729"/>
            <a:ext cx="4238625" cy="301942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CED28EBD-ADEE-4E4C-A9C0-FF2863375B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7777" y="3343877"/>
            <a:ext cx="4333875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287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20"/>
    </mc:Choice>
    <mc:Fallback xmlns="">
      <p:transition spd="slow" advTm="1302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C68D8EA7-FFA1-4A8E-997B-1E276A5CEFCE}"/>
              </a:ext>
            </a:extLst>
          </p:cNvPr>
          <p:cNvSpPr txBox="1"/>
          <p:nvPr/>
        </p:nvSpPr>
        <p:spPr>
          <a:xfrm>
            <a:off x="327259" y="237521"/>
            <a:ext cx="11059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>
                <a:solidFill>
                  <a:srgbClr val="27285B"/>
                </a:solidFill>
              </a:rPr>
              <a:t>Conclusions</a:t>
            </a:r>
            <a:endParaRPr lang="en-US" sz="3200" dirty="0">
              <a:solidFill>
                <a:srgbClr val="27285B"/>
              </a:solidFill>
            </a:endParaRPr>
          </a:p>
        </p:txBody>
      </p:sp>
      <p:sp>
        <p:nvSpPr>
          <p:cNvPr id="11" name="Flecha: a la derecha 10">
            <a:extLst>
              <a:ext uri="{FF2B5EF4-FFF2-40B4-BE49-F238E27FC236}">
                <a16:creationId xmlns:a16="http://schemas.microsoft.com/office/drawing/2014/main" id="{4A519811-2497-4E19-91D0-3C6AD1FED315}"/>
              </a:ext>
            </a:extLst>
          </p:cNvPr>
          <p:cNvSpPr/>
          <p:nvPr/>
        </p:nvSpPr>
        <p:spPr>
          <a:xfrm>
            <a:off x="521970" y="1225380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BAB23D88-F9C9-4B62-8F82-B5D10E5A6CFE}"/>
              </a:ext>
            </a:extLst>
          </p:cNvPr>
          <p:cNvSpPr txBox="1"/>
          <p:nvPr/>
        </p:nvSpPr>
        <p:spPr>
          <a:xfrm>
            <a:off x="972976" y="1225380"/>
            <a:ext cx="105141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>
                <a:solidFill>
                  <a:srgbClr val="27285B"/>
                </a:solidFill>
              </a:rPr>
              <a:t>We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have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introduced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an</a:t>
            </a:r>
            <a:r>
              <a:rPr lang="es-ES" sz="1600" dirty="0">
                <a:solidFill>
                  <a:srgbClr val="27285B"/>
                </a:solidFill>
              </a:rPr>
              <a:t> (</a:t>
            </a:r>
            <a:r>
              <a:rPr lang="es-ES" sz="1600" dirty="0" err="1">
                <a:solidFill>
                  <a:srgbClr val="27285B"/>
                </a:solidFill>
              </a:rPr>
              <a:t>cheap</a:t>
            </a:r>
            <a:r>
              <a:rPr lang="es-ES" sz="1600" dirty="0">
                <a:solidFill>
                  <a:srgbClr val="27285B"/>
                </a:solidFill>
              </a:rPr>
              <a:t>) </a:t>
            </a:r>
            <a:r>
              <a:rPr lang="es-ES" sz="1600" dirty="0" err="1">
                <a:solidFill>
                  <a:srgbClr val="27285B"/>
                </a:solidFill>
              </a:rPr>
              <a:t>approach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for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computing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multi-gluon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production</a:t>
            </a:r>
            <a:r>
              <a:rPr lang="es-ES" sz="1600" dirty="0">
                <a:solidFill>
                  <a:srgbClr val="27285B"/>
                </a:solidFill>
              </a:rPr>
              <a:t> and </a:t>
            </a:r>
            <a:r>
              <a:rPr lang="es-ES" sz="1600" dirty="0" err="1">
                <a:solidFill>
                  <a:srgbClr val="27285B"/>
                </a:solidFill>
              </a:rPr>
              <a:t>we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have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solve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it</a:t>
            </a:r>
            <a:r>
              <a:rPr lang="es-ES" sz="1600" dirty="0">
                <a:solidFill>
                  <a:srgbClr val="27285B"/>
                </a:solidFill>
              </a:rPr>
              <a:t> up </a:t>
            </a:r>
            <a:r>
              <a:rPr lang="es-ES" sz="1600" dirty="0" err="1">
                <a:solidFill>
                  <a:srgbClr val="27285B"/>
                </a:solidFill>
              </a:rPr>
              <a:t>to</a:t>
            </a:r>
            <a:r>
              <a:rPr lang="es-ES" sz="1600" dirty="0">
                <a:solidFill>
                  <a:srgbClr val="27285B"/>
                </a:solidFill>
              </a:rPr>
              <a:t> 4-gluon </a:t>
            </a:r>
            <a:r>
              <a:rPr lang="es-ES" sz="1600" dirty="0" err="1">
                <a:solidFill>
                  <a:srgbClr val="27285B"/>
                </a:solidFill>
              </a:rPr>
              <a:t>production</a:t>
            </a:r>
            <a:endParaRPr lang="en-US" sz="1600" dirty="0">
              <a:solidFill>
                <a:srgbClr val="27285B"/>
              </a:solidFill>
            </a:endParaRPr>
          </a:p>
        </p:txBody>
      </p:sp>
      <p:sp>
        <p:nvSpPr>
          <p:cNvPr id="17" name="Flecha: a la derecha 16">
            <a:extLst>
              <a:ext uri="{FF2B5EF4-FFF2-40B4-BE49-F238E27FC236}">
                <a16:creationId xmlns:a16="http://schemas.microsoft.com/office/drawing/2014/main" id="{CE452F1B-A305-4A18-9A80-9FCF54F4D090}"/>
              </a:ext>
            </a:extLst>
          </p:cNvPr>
          <p:cNvSpPr/>
          <p:nvPr/>
        </p:nvSpPr>
        <p:spPr>
          <a:xfrm>
            <a:off x="521970" y="1981298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399486F-F04A-42E8-A9FB-374233E0895D}"/>
              </a:ext>
            </a:extLst>
          </p:cNvPr>
          <p:cNvSpPr txBox="1"/>
          <p:nvPr/>
        </p:nvSpPr>
        <p:spPr>
          <a:xfrm>
            <a:off x="972976" y="1981298"/>
            <a:ext cx="10514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>
                <a:solidFill>
                  <a:srgbClr val="27285B"/>
                </a:solidFill>
              </a:rPr>
              <a:t>We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have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obtained</a:t>
            </a:r>
            <a:r>
              <a:rPr lang="es-ES" sz="1600" dirty="0">
                <a:solidFill>
                  <a:srgbClr val="27285B"/>
                </a:solidFill>
              </a:rPr>
              <a:t> a negative 4-particle </a:t>
            </a:r>
            <a:r>
              <a:rPr lang="es-ES" sz="1600" dirty="0" err="1">
                <a:solidFill>
                  <a:srgbClr val="27285B"/>
                </a:solidFill>
              </a:rPr>
              <a:t>cumulant</a:t>
            </a:r>
            <a:r>
              <a:rPr lang="es-ES" sz="1600" dirty="0">
                <a:solidFill>
                  <a:srgbClr val="27285B"/>
                </a:solidFill>
              </a:rPr>
              <a:t> in </a:t>
            </a:r>
            <a:r>
              <a:rPr lang="es-ES" sz="1600" dirty="0" err="1">
                <a:solidFill>
                  <a:srgbClr val="27285B"/>
                </a:solidFill>
              </a:rPr>
              <a:t>pA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collisions</a:t>
            </a:r>
            <a:endParaRPr lang="en-US" sz="1600" dirty="0">
              <a:solidFill>
                <a:srgbClr val="27285B"/>
              </a:solidFill>
            </a:endParaRPr>
          </a:p>
        </p:txBody>
      </p:sp>
      <p:sp>
        <p:nvSpPr>
          <p:cNvPr id="19" name="Flecha: a la derecha 18">
            <a:extLst>
              <a:ext uri="{FF2B5EF4-FFF2-40B4-BE49-F238E27FC236}">
                <a16:creationId xmlns:a16="http://schemas.microsoft.com/office/drawing/2014/main" id="{7CA61936-01F1-46AF-A093-51AC6FF3A57C}"/>
              </a:ext>
            </a:extLst>
          </p:cNvPr>
          <p:cNvSpPr/>
          <p:nvPr/>
        </p:nvSpPr>
        <p:spPr>
          <a:xfrm>
            <a:off x="521970" y="2505275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9D2973F2-1F42-4C60-ACC6-F50A76BE57C9}"/>
              </a:ext>
            </a:extLst>
          </p:cNvPr>
          <p:cNvSpPr txBox="1"/>
          <p:nvPr/>
        </p:nvSpPr>
        <p:spPr>
          <a:xfrm>
            <a:off x="972976" y="2505275"/>
            <a:ext cx="10514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>
                <a:solidFill>
                  <a:srgbClr val="27285B"/>
                </a:solidFill>
              </a:rPr>
              <a:t>We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have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introduced</a:t>
            </a:r>
            <a:r>
              <a:rPr lang="es-ES" sz="1600" dirty="0">
                <a:solidFill>
                  <a:srgbClr val="27285B"/>
                </a:solidFill>
              </a:rPr>
              <a:t> a </a:t>
            </a:r>
            <a:r>
              <a:rPr lang="es-ES" sz="1600" dirty="0" err="1">
                <a:solidFill>
                  <a:srgbClr val="27285B"/>
                </a:solidFill>
              </a:rPr>
              <a:t>way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of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including</a:t>
            </a:r>
            <a:r>
              <a:rPr lang="es-ES" sz="1600" dirty="0">
                <a:solidFill>
                  <a:srgbClr val="27285B"/>
                </a:solidFill>
              </a:rPr>
              <a:t> bose </a:t>
            </a:r>
            <a:r>
              <a:rPr lang="es-ES" sz="1600" dirty="0" err="1">
                <a:solidFill>
                  <a:srgbClr val="27285B"/>
                </a:solidFill>
              </a:rPr>
              <a:t>enhancement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correlation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into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the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multi-particle</a:t>
            </a:r>
            <a:r>
              <a:rPr lang="es-ES" sz="1600" dirty="0">
                <a:solidFill>
                  <a:srgbClr val="27285B"/>
                </a:solidFill>
              </a:rPr>
              <a:t> Wigner </a:t>
            </a:r>
            <a:r>
              <a:rPr lang="es-ES" sz="1600" dirty="0" err="1">
                <a:solidFill>
                  <a:srgbClr val="27285B"/>
                </a:solidFill>
              </a:rPr>
              <a:t>function</a:t>
            </a:r>
            <a:endParaRPr lang="en-US" sz="1600" dirty="0">
              <a:solidFill>
                <a:srgbClr val="27285B"/>
              </a:solidFill>
            </a:endParaRPr>
          </a:p>
        </p:txBody>
      </p:sp>
      <p:sp>
        <p:nvSpPr>
          <p:cNvPr id="28" name="Flecha: a la derecha 27">
            <a:extLst>
              <a:ext uri="{FF2B5EF4-FFF2-40B4-BE49-F238E27FC236}">
                <a16:creationId xmlns:a16="http://schemas.microsoft.com/office/drawing/2014/main" id="{4233F9C8-CB00-4AA4-88ED-8F775CF2C1A3}"/>
              </a:ext>
            </a:extLst>
          </p:cNvPr>
          <p:cNvSpPr/>
          <p:nvPr/>
        </p:nvSpPr>
        <p:spPr>
          <a:xfrm>
            <a:off x="521970" y="3076775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9BEE2BB9-A35F-4E69-938A-463E75B9E2CA}"/>
              </a:ext>
            </a:extLst>
          </p:cNvPr>
          <p:cNvSpPr txBox="1"/>
          <p:nvPr/>
        </p:nvSpPr>
        <p:spPr>
          <a:xfrm>
            <a:off x="972976" y="3083915"/>
            <a:ext cx="10514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>
                <a:solidFill>
                  <a:srgbClr val="27285B"/>
                </a:solidFill>
              </a:rPr>
              <a:t>Our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approach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should</a:t>
            </a:r>
            <a:r>
              <a:rPr lang="es-ES" sz="1600" dirty="0">
                <a:solidFill>
                  <a:srgbClr val="27285B"/>
                </a:solidFill>
              </a:rPr>
              <a:t> be </a:t>
            </a:r>
            <a:r>
              <a:rPr lang="es-ES" sz="1600" dirty="0" err="1">
                <a:solidFill>
                  <a:srgbClr val="27285B"/>
                </a:solidFill>
              </a:rPr>
              <a:t>improved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by</a:t>
            </a:r>
            <a:r>
              <a:rPr lang="es-ES" sz="1600" dirty="0">
                <a:solidFill>
                  <a:srgbClr val="27285B"/>
                </a:solidFill>
              </a:rPr>
              <a:t>:</a:t>
            </a:r>
            <a:endParaRPr lang="en-US" sz="1600" dirty="0">
              <a:solidFill>
                <a:srgbClr val="27285B"/>
              </a:solidFill>
            </a:endParaRPr>
          </a:p>
        </p:txBody>
      </p:sp>
      <p:sp>
        <p:nvSpPr>
          <p:cNvPr id="30" name="Estrella: 4 puntas 29">
            <a:extLst>
              <a:ext uri="{FF2B5EF4-FFF2-40B4-BE49-F238E27FC236}">
                <a16:creationId xmlns:a16="http://schemas.microsoft.com/office/drawing/2014/main" id="{61EE5E9E-96C8-4054-B0CA-6C5C9AFF5E1C}"/>
              </a:ext>
            </a:extLst>
          </p:cNvPr>
          <p:cNvSpPr/>
          <p:nvPr/>
        </p:nvSpPr>
        <p:spPr>
          <a:xfrm>
            <a:off x="1177735" y="3526598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7E9BA020-5AED-4247-87B4-13C279D66305}"/>
              </a:ext>
            </a:extLst>
          </p:cNvPr>
          <p:cNvSpPr txBox="1"/>
          <p:nvPr/>
        </p:nvSpPr>
        <p:spPr>
          <a:xfrm>
            <a:off x="1473712" y="3465524"/>
            <a:ext cx="10514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>
                <a:solidFill>
                  <a:srgbClr val="27285B"/>
                </a:solidFill>
              </a:rPr>
              <a:t>Including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contributions</a:t>
            </a:r>
            <a:r>
              <a:rPr lang="es-ES" sz="1600" dirty="0">
                <a:solidFill>
                  <a:srgbClr val="27285B"/>
                </a:solidFill>
              </a:rPr>
              <a:t> in </a:t>
            </a:r>
            <a:r>
              <a:rPr lang="es-ES" sz="1600" dirty="0" err="1">
                <a:solidFill>
                  <a:srgbClr val="27285B"/>
                </a:solidFill>
              </a:rPr>
              <a:t>which</a:t>
            </a:r>
            <a:r>
              <a:rPr lang="es-ES" sz="1600" dirty="0">
                <a:solidFill>
                  <a:srgbClr val="27285B"/>
                </a:solidFill>
              </a:rPr>
              <a:t> more </a:t>
            </a:r>
            <a:r>
              <a:rPr lang="es-ES" sz="1600" dirty="0" err="1">
                <a:solidFill>
                  <a:srgbClr val="27285B"/>
                </a:solidFill>
              </a:rPr>
              <a:t>than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one</a:t>
            </a:r>
            <a:r>
              <a:rPr lang="es-ES" sz="1600" dirty="0">
                <a:solidFill>
                  <a:srgbClr val="27285B"/>
                </a:solidFill>
              </a:rPr>
              <a:t> gluon </a:t>
            </a:r>
            <a:r>
              <a:rPr lang="es-ES" sz="1600" dirty="0" err="1">
                <a:solidFill>
                  <a:srgbClr val="27285B"/>
                </a:solidFill>
              </a:rPr>
              <a:t>is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emitted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by</a:t>
            </a:r>
            <a:r>
              <a:rPr lang="es-ES" sz="1600" dirty="0">
                <a:solidFill>
                  <a:srgbClr val="27285B"/>
                </a:solidFill>
              </a:rPr>
              <a:t> a single </a:t>
            </a:r>
            <a:r>
              <a:rPr lang="es-ES" sz="1600" dirty="0" err="1">
                <a:solidFill>
                  <a:srgbClr val="27285B"/>
                </a:solidFill>
              </a:rPr>
              <a:t>source</a:t>
            </a:r>
            <a:endParaRPr lang="en-US" sz="1600" dirty="0">
              <a:solidFill>
                <a:srgbClr val="27285B"/>
              </a:solidFill>
            </a:endParaRPr>
          </a:p>
        </p:txBody>
      </p:sp>
      <p:sp>
        <p:nvSpPr>
          <p:cNvPr id="32" name="Estrella: 4 puntas 31">
            <a:extLst>
              <a:ext uri="{FF2B5EF4-FFF2-40B4-BE49-F238E27FC236}">
                <a16:creationId xmlns:a16="http://schemas.microsoft.com/office/drawing/2014/main" id="{2B6B49D6-E70A-4635-A50C-8618227D916E}"/>
              </a:ext>
            </a:extLst>
          </p:cNvPr>
          <p:cNvSpPr/>
          <p:nvPr/>
        </p:nvSpPr>
        <p:spPr>
          <a:xfrm>
            <a:off x="1177735" y="3908207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6F209D84-6A8B-490D-BD7F-2024AD21F6F6}"/>
              </a:ext>
            </a:extLst>
          </p:cNvPr>
          <p:cNvSpPr txBox="1"/>
          <p:nvPr/>
        </p:nvSpPr>
        <p:spPr>
          <a:xfrm>
            <a:off x="1473712" y="3847133"/>
            <a:ext cx="10514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>
                <a:solidFill>
                  <a:srgbClr val="27285B"/>
                </a:solidFill>
              </a:rPr>
              <a:t>Going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beyond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the</a:t>
            </a:r>
            <a:r>
              <a:rPr lang="es-ES" sz="1600" dirty="0">
                <a:solidFill>
                  <a:srgbClr val="27285B"/>
                </a:solidFill>
              </a:rPr>
              <a:t> AE </a:t>
            </a:r>
            <a:r>
              <a:rPr lang="es-ES" sz="1600" dirty="0" err="1">
                <a:solidFill>
                  <a:srgbClr val="27285B"/>
                </a:solidFill>
              </a:rPr>
              <a:t>argument</a:t>
            </a:r>
            <a:r>
              <a:rPr lang="es-ES" sz="1600" dirty="0">
                <a:solidFill>
                  <a:srgbClr val="27285B"/>
                </a:solidFill>
              </a:rPr>
              <a:t>, i.e., </a:t>
            </a:r>
            <a:r>
              <a:rPr lang="es-ES" sz="1600" dirty="0" err="1">
                <a:solidFill>
                  <a:srgbClr val="27285B"/>
                </a:solidFill>
              </a:rPr>
              <a:t>including</a:t>
            </a:r>
            <a:r>
              <a:rPr lang="es-ES" sz="1600" dirty="0">
                <a:solidFill>
                  <a:srgbClr val="27285B"/>
                </a:solidFill>
              </a:rPr>
              <a:t> 4 Wilson </a:t>
            </a:r>
            <a:r>
              <a:rPr lang="es-ES" sz="1600" dirty="0" err="1">
                <a:solidFill>
                  <a:srgbClr val="27285B"/>
                </a:solidFill>
              </a:rPr>
              <a:t>lines</a:t>
            </a:r>
            <a:r>
              <a:rPr lang="es-ES" sz="1600" dirty="0">
                <a:solidFill>
                  <a:srgbClr val="27285B"/>
                </a:solidFill>
              </a:rPr>
              <a:t> in </a:t>
            </a:r>
            <a:r>
              <a:rPr lang="es-ES" sz="1600" dirty="0" err="1">
                <a:solidFill>
                  <a:srgbClr val="27285B"/>
                </a:solidFill>
              </a:rPr>
              <a:t>the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same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domain</a:t>
            </a:r>
            <a:endParaRPr lang="en-US" sz="1600" dirty="0">
              <a:solidFill>
                <a:srgbClr val="27285B"/>
              </a:solidFill>
            </a:endParaRPr>
          </a:p>
        </p:txBody>
      </p:sp>
      <p:sp>
        <p:nvSpPr>
          <p:cNvPr id="34" name="Estrella: 4 puntas 33">
            <a:extLst>
              <a:ext uri="{FF2B5EF4-FFF2-40B4-BE49-F238E27FC236}">
                <a16:creationId xmlns:a16="http://schemas.microsoft.com/office/drawing/2014/main" id="{8C4BE772-C178-4054-9E2D-E36CB0B233E7}"/>
              </a:ext>
            </a:extLst>
          </p:cNvPr>
          <p:cNvSpPr/>
          <p:nvPr/>
        </p:nvSpPr>
        <p:spPr>
          <a:xfrm>
            <a:off x="1177735" y="4302269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76395150-E667-4E4A-8A78-3B4E2C1FE9E1}"/>
              </a:ext>
            </a:extLst>
          </p:cNvPr>
          <p:cNvSpPr txBox="1"/>
          <p:nvPr/>
        </p:nvSpPr>
        <p:spPr>
          <a:xfrm>
            <a:off x="1473712" y="4241195"/>
            <a:ext cx="10514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7285B"/>
                </a:solidFill>
              </a:rPr>
              <a:t>Using the true expression of the </a:t>
            </a:r>
            <a:r>
              <a:rPr lang="en-US" sz="1600" dirty="0" err="1">
                <a:solidFill>
                  <a:srgbClr val="27285B"/>
                </a:solidFill>
              </a:rPr>
              <a:t>Lipatov</a:t>
            </a:r>
            <a:r>
              <a:rPr lang="en-US" sz="1600" dirty="0">
                <a:solidFill>
                  <a:srgbClr val="27285B"/>
                </a:solidFill>
              </a:rPr>
              <a:t> vertices</a:t>
            </a:r>
          </a:p>
        </p:txBody>
      </p:sp>
      <p:sp>
        <p:nvSpPr>
          <p:cNvPr id="36" name="Flecha: a la derecha 35">
            <a:extLst>
              <a:ext uri="{FF2B5EF4-FFF2-40B4-BE49-F238E27FC236}">
                <a16:creationId xmlns:a16="http://schemas.microsoft.com/office/drawing/2014/main" id="{35854681-2DC9-455E-9270-860634905E0E}"/>
              </a:ext>
            </a:extLst>
          </p:cNvPr>
          <p:cNvSpPr/>
          <p:nvPr/>
        </p:nvSpPr>
        <p:spPr>
          <a:xfrm>
            <a:off x="521970" y="4694757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165D18C6-3F01-4B57-80B2-CE7F753383C9}"/>
              </a:ext>
            </a:extLst>
          </p:cNvPr>
          <p:cNvSpPr txBox="1"/>
          <p:nvPr/>
        </p:nvSpPr>
        <p:spPr>
          <a:xfrm>
            <a:off x="972976" y="4701897"/>
            <a:ext cx="10514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>
                <a:solidFill>
                  <a:srgbClr val="27285B"/>
                </a:solidFill>
              </a:rPr>
              <a:t>For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the</a:t>
            </a:r>
            <a:r>
              <a:rPr lang="es-ES" sz="1600" dirty="0">
                <a:solidFill>
                  <a:srgbClr val="27285B"/>
                </a:solidFill>
              </a:rPr>
              <a:t> future:</a:t>
            </a:r>
            <a:endParaRPr lang="en-US" sz="1600" dirty="0">
              <a:solidFill>
                <a:srgbClr val="27285B"/>
              </a:solidFill>
            </a:endParaRPr>
          </a:p>
        </p:txBody>
      </p:sp>
      <p:sp>
        <p:nvSpPr>
          <p:cNvPr id="38" name="Estrella: 4 puntas 37">
            <a:extLst>
              <a:ext uri="{FF2B5EF4-FFF2-40B4-BE49-F238E27FC236}">
                <a16:creationId xmlns:a16="http://schemas.microsoft.com/office/drawing/2014/main" id="{1268347B-873B-4E88-B5FC-2F1572EB5040}"/>
              </a:ext>
            </a:extLst>
          </p:cNvPr>
          <p:cNvSpPr/>
          <p:nvPr/>
        </p:nvSpPr>
        <p:spPr>
          <a:xfrm>
            <a:off x="1177735" y="5168060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8593EABD-1681-4B04-9C5A-1EF123446F23}"/>
                  </a:ext>
                </a:extLst>
              </p:cNvPr>
              <p:cNvSpPr txBox="1"/>
              <p:nvPr/>
            </p:nvSpPr>
            <p:spPr>
              <a:xfrm>
                <a:off x="1473712" y="5106986"/>
                <a:ext cx="1051417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600" dirty="0" err="1">
                    <a:solidFill>
                      <a:srgbClr val="27285B"/>
                    </a:solidFill>
                  </a:rPr>
                  <a:t>Study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the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dilute-dilute</a:t>
                </a:r>
                <a:r>
                  <a:rPr lang="es-ES" sz="1600" dirty="0">
                    <a:solidFill>
                      <a:srgbClr val="27285B"/>
                    </a:solidFill>
                  </a:rPr>
                  <a:t> (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pp</a:t>
                </a:r>
                <a:r>
                  <a:rPr lang="es-ES" sz="1600" dirty="0">
                    <a:solidFill>
                      <a:srgbClr val="27285B"/>
                    </a:solidFill>
                  </a:rPr>
                  <a:t>)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limit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of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our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calculation</a:t>
                </a:r>
                <a:r>
                  <a:rPr lang="es-ES" sz="1600" dirty="0">
                    <a:solidFill>
                      <a:srgbClr val="27285B"/>
                    </a:solidFill>
                  </a:rPr>
                  <a:t>.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Is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s-ES" sz="1600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ES" sz="16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{4} </m:t>
                    </m:r>
                  </m:oMath>
                </a14:m>
                <a:r>
                  <a:rPr lang="en-US" sz="1600" dirty="0">
                    <a:solidFill>
                      <a:srgbClr val="27285B"/>
                    </a:solidFill>
                  </a:rPr>
                  <a:t>positive? Can we explain from first principles the change of sign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s-ES" sz="1600" i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ES" sz="16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{4} </m:t>
                    </m:r>
                  </m:oMath>
                </a14:m>
                <a:r>
                  <a:rPr lang="en-US" sz="1600" dirty="0">
                    <a:solidFill>
                      <a:srgbClr val="27285B"/>
                    </a:solidFill>
                  </a:rPr>
                  <a:t>from small to large multiplicity events?</a:t>
                </a:r>
              </a:p>
            </p:txBody>
          </p:sp>
        </mc:Choice>
        <mc:Fallback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8593EABD-1681-4B04-9C5A-1EF123446F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3712" y="5106986"/>
                <a:ext cx="10514174" cy="584775"/>
              </a:xfrm>
              <a:prstGeom prst="rect">
                <a:avLst/>
              </a:prstGeom>
              <a:blipFill>
                <a:blip r:embed="rId2"/>
                <a:stretch>
                  <a:fillRect l="-348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754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20"/>
    </mc:Choice>
    <mc:Fallback xmlns="">
      <p:transition spd="slow" advTm="1302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0FBA9A-1BD1-47D7-BDDE-021860FA9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8127" y="2445214"/>
            <a:ext cx="4600313" cy="983786"/>
          </a:xfrm>
        </p:spPr>
        <p:txBody>
          <a:bodyPr>
            <a:noAutofit/>
          </a:bodyPr>
          <a:lstStyle/>
          <a:p>
            <a:r>
              <a:rPr lang="es-ES" sz="5400" dirty="0" err="1">
                <a:solidFill>
                  <a:srgbClr val="27285B"/>
                </a:solidFill>
              </a:rPr>
              <a:t>Thank</a:t>
            </a:r>
            <a:r>
              <a:rPr lang="es-ES" sz="5400" dirty="0">
                <a:solidFill>
                  <a:srgbClr val="27285B"/>
                </a:solidFill>
              </a:rPr>
              <a:t> </a:t>
            </a:r>
            <a:r>
              <a:rPr lang="es-ES" sz="5400" dirty="0" err="1">
                <a:solidFill>
                  <a:srgbClr val="27285B"/>
                </a:solidFill>
              </a:rPr>
              <a:t>you</a:t>
            </a:r>
            <a:r>
              <a:rPr lang="es-ES" sz="5400" dirty="0">
                <a:solidFill>
                  <a:srgbClr val="27285B"/>
                </a:solidFill>
              </a:rPr>
              <a:t>!</a:t>
            </a:r>
            <a:endParaRPr lang="en-US" sz="5400" dirty="0">
              <a:solidFill>
                <a:srgbClr val="2728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13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86"/>
    </mc:Choice>
    <mc:Fallback xmlns="">
      <p:transition spd="slow" advTm="378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uadroTexto 21">
            <a:extLst>
              <a:ext uri="{FF2B5EF4-FFF2-40B4-BE49-F238E27FC236}">
                <a16:creationId xmlns:a16="http://schemas.microsoft.com/office/drawing/2014/main" id="{54ED59B9-EE4E-4977-83E9-7E7874F53404}"/>
              </a:ext>
            </a:extLst>
          </p:cNvPr>
          <p:cNvSpPr txBox="1"/>
          <p:nvPr/>
        </p:nvSpPr>
        <p:spPr>
          <a:xfrm>
            <a:off x="7632299" y="1756026"/>
            <a:ext cx="3975768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r"/>
            <a:r>
              <a:rPr lang="es-ES" sz="1600" dirty="0" err="1">
                <a:solidFill>
                  <a:srgbClr val="E63946"/>
                </a:solidFill>
              </a:rPr>
              <a:t>Altinoluk</a:t>
            </a:r>
            <a:r>
              <a:rPr lang="es-ES" sz="1600" dirty="0">
                <a:solidFill>
                  <a:srgbClr val="E63946"/>
                </a:solidFill>
              </a:rPr>
              <a:t> and Armesto: </a:t>
            </a:r>
            <a:r>
              <a:rPr lang="en-US" sz="1600" dirty="0">
                <a:solidFill>
                  <a:srgbClr val="E63946"/>
                </a:solidFill>
              </a:rPr>
              <a:t>arXiv:2004.08185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68D8EA7-FFA1-4A8E-997B-1E276A5CEFCE}"/>
              </a:ext>
            </a:extLst>
          </p:cNvPr>
          <p:cNvSpPr txBox="1"/>
          <p:nvPr/>
        </p:nvSpPr>
        <p:spPr>
          <a:xfrm>
            <a:off x="327259" y="237521"/>
            <a:ext cx="21881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27285B"/>
                </a:solidFill>
              </a:rPr>
              <a:t>Motivation</a:t>
            </a:r>
          </a:p>
        </p:txBody>
      </p:sp>
      <p:sp>
        <p:nvSpPr>
          <p:cNvPr id="24" name="Flecha: a la derecha 23">
            <a:extLst>
              <a:ext uri="{FF2B5EF4-FFF2-40B4-BE49-F238E27FC236}">
                <a16:creationId xmlns:a16="http://schemas.microsoft.com/office/drawing/2014/main" id="{F1400CA8-5892-4AEA-BA75-B01747152767}"/>
              </a:ext>
            </a:extLst>
          </p:cNvPr>
          <p:cNvSpPr/>
          <p:nvPr/>
        </p:nvSpPr>
        <p:spPr>
          <a:xfrm>
            <a:off x="856648" y="1222407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E8C7357-1007-4863-9A58-0CA570063B91}"/>
              </a:ext>
            </a:extLst>
          </p:cNvPr>
          <p:cNvSpPr txBox="1"/>
          <p:nvPr/>
        </p:nvSpPr>
        <p:spPr>
          <a:xfrm>
            <a:off x="1335505" y="1214618"/>
            <a:ext cx="102725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27285B"/>
                </a:solidFill>
                <a:latin typeface="+mj-lt"/>
              </a:rPr>
              <a:t>To study collectivity behavior in small systems (</a:t>
            </a:r>
            <a:r>
              <a:rPr lang="en-US" sz="1800" i="1" dirty="0">
                <a:solidFill>
                  <a:srgbClr val="27285B"/>
                </a:solidFill>
                <a:latin typeface="+mj-lt"/>
              </a:rPr>
              <a:t>pp</a:t>
            </a:r>
            <a:r>
              <a:rPr lang="en-US" sz="1800" dirty="0">
                <a:solidFill>
                  <a:srgbClr val="27285B"/>
                </a:solidFill>
                <a:latin typeface="+mj-lt"/>
              </a:rPr>
              <a:t> and </a:t>
            </a:r>
            <a:r>
              <a:rPr lang="en-US" sz="1800" i="1" dirty="0" err="1">
                <a:solidFill>
                  <a:srgbClr val="27285B"/>
                </a:solidFill>
                <a:latin typeface="+mj-lt"/>
              </a:rPr>
              <a:t>p</a:t>
            </a:r>
            <a:r>
              <a:rPr lang="en-US" sz="1800" dirty="0" err="1">
                <a:solidFill>
                  <a:srgbClr val="27285B"/>
                </a:solidFill>
                <a:latin typeface="+mj-lt"/>
              </a:rPr>
              <a:t>A</a:t>
            </a:r>
            <a:r>
              <a:rPr lang="en-US" sz="1800" dirty="0">
                <a:solidFill>
                  <a:srgbClr val="27285B"/>
                </a:solidFill>
                <a:latin typeface="+mj-lt"/>
              </a:rPr>
              <a:t> collisions) from initial stage models (CGC)</a:t>
            </a:r>
          </a:p>
        </p:txBody>
      </p:sp>
      <p:sp>
        <p:nvSpPr>
          <p:cNvPr id="6" name="Flecha: a la derecha 5">
            <a:extLst>
              <a:ext uri="{FF2B5EF4-FFF2-40B4-BE49-F238E27FC236}">
                <a16:creationId xmlns:a16="http://schemas.microsoft.com/office/drawing/2014/main" id="{35A7386D-CDA8-4C64-B6EF-1CF57046066F}"/>
              </a:ext>
            </a:extLst>
          </p:cNvPr>
          <p:cNvSpPr/>
          <p:nvPr/>
        </p:nvSpPr>
        <p:spPr>
          <a:xfrm>
            <a:off x="856648" y="2451543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31E9A11-45B9-4FE7-A426-F3C63BD375F3}"/>
              </a:ext>
            </a:extLst>
          </p:cNvPr>
          <p:cNvSpPr txBox="1"/>
          <p:nvPr/>
        </p:nvSpPr>
        <p:spPr>
          <a:xfrm>
            <a:off x="1335505" y="2451543"/>
            <a:ext cx="10272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27285B"/>
                </a:solidFill>
                <a:latin typeface="+mj-lt"/>
              </a:rPr>
              <a:t>To explore the properties of 4-particle correlation: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CBF8CA3-6F97-40BA-8878-ADD3A35886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4743" y="3072915"/>
            <a:ext cx="3103324" cy="3033847"/>
          </a:xfrm>
          <a:prstGeom prst="rect">
            <a:avLst/>
          </a:prstGeom>
          <a:ln w="12700">
            <a:solidFill>
              <a:srgbClr val="27285B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5DCD82E8-8287-4C75-B2C1-2A0992EBB2AA}"/>
                  </a:ext>
                </a:extLst>
              </p:cNvPr>
              <p:cNvSpPr txBox="1"/>
              <p:nvPr/>
            </p:nvSpPr>
            <p:spPr>
              <a:xfrm>
                <a:off x="1518385" y="3039595"/>
                <a:ext cx="67689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600" dirty="0">
                    <a:solidFill>
                      <a:srgbClr val="27285B"/>
                    </a:solidFill>
                  </a:rPr>
                  <a:t>Negative 4-particle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cumulant</a:t>
                </a:r>
                <a:r>
                  <a:rPr lang="es-ES" sz="1600" dirty="0">
                    <a:solidFill>
                      <a:srgbClr val="27285B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s-ES" sz="1600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begChr m:val="{"/>
                        <m:endChr m:val="}"/>
                        <m:ctrlPr>
                          <a:rPr lang="es-ES" sz="1600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1600" i="1" dirty="0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e>
                    </m:d>
                  </m:oMath>
                </a14:m>
                <a:r>
                  <a:rPr lang="en-US" sz="1600" dirty="0">
                    <a:solidFill>
                      <a:srgbClr val="27285B"/>
                    </a:solidFill>
                  </a:rPr>
                  <a:t>, at high multiplicity</a:t>
                </a:r>
              </a:p>
            </p:txBody>
          </p:sp>
        </mc:Choice>
        <mc:Fallback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5DCD82E8-8287-4C75-B2C1-2A0992EBB2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8385" y="3039595"/>
                <a:ext cx="6768966" cy="338554"/>
              </a:xfrm>
              <a:prstGeom prst="rect">
                <a:avLst/>
              </a:prstGeom>
              <a:blipFill>
                <a:blip r:embed="rId3"/>
                <a:stretch>
                  <a:fillRect l="-450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Estrella: 4 puntas 1">
            <a:extLst>
              <a:ext uri="{FF2B5EF4-FFF2-40B4-BE49-F238E27FC236}">
                <a16:creationId xmlns:a16="http://schemas.microsoft.com/office/drawing/2014/main" id="{FC8D854E-81EB-42C0-9BFE-C408D59FB0E4}"/>
              </a:ext>
            </a:extLst>
          </p:cNvPr>
          <p:cNvSpPr/>
          <p:nvPr/>
        </p:nvSpPr>
        <p:spPr>
          <a:xfrm>
            <a:off x="1222408" y="3072915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0644F4F-9B69-4333-A680-3E1D08BFFF73}"/>
              </a:ext>
            </a:extLst>
          </p:cNvPr>
          <p:cNvSpPr txBox="1"/>
          <p:nvPr/>
        </p:nvSpPr>
        <p:spPr>
          <a:xfrm>
            <a:off x="5326920" y="3363761"/>
            <a:ext cx="27331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rgbClr val="E63946"/>
                </a:solidFill>
              </a:rPr>
              <a:t>CMS: </a:t>
            </a:r>
            <a:r>
              <a:rPr lang="en-US" sz="1600" dirty="0" err="1">
                <a:solidFill>
                  <a:srgbClr val="E63946"/>
                </a:solidFill>
              </a:rPr>
              <a:t>arXiv</a:t>
            </a:r>
            <a:r>
              <a:rPr lang="es-ES" sz="1600" dirty="0">
                <a:solidFill>
                  <a:srgbClr val="E63946"/>
                </a:solidFill>
              </a:rPr>
              <a:t>:1606.06198</a:t>
            </a:r>
          </a:p>
          <a:p>
            <a:pPr algn="r"/>
            <a:r>
              <a:rPr lang="es-ES" sz="1600" dirty="0">
                <a:solidFill>
                  <a:srgbClr val="E63946"/>
                </a:solidFill>
              </a:rPr>
              <a:t>ALICE: </a:t>
            </a:r>
            <a:r>
              <a:rPr lang="en-US" sz="1600" dirty="0" err="1">
                <a:solidFill>
                  <a:srgbClr val="E63946"/>
                </a:solidFill>
              </a:rPr>
              <a:t>arXiv</a:t>
            </a:r>
            <a:r>
              <a:rPr lang="es-ES" sz="1600" dirty="0">
                <a:solidFill>
                  <a:srgbClr val="E63946"/>
                </a:solidFill>
              </a:rPr>
              <a:t>:1406.2474</a:t>
            </a:r>
            <a:r>
              <a:rPr lang="en-US" sz="1600" dirty="0">
                <a:solidFill>
                  <a:srgbClr val="E63946"/>
                </a:solidFill>
              </a:rPr>
              <a:t> 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2EB5901-0E27-4074-B270-74A621EFFC79}"/>
              </a:ext>
            </a:extLst>
          </p:cNvPr>
          <p:cNvSpPr txBox="1"/>
          <p:nvPr/>
        </p:nvSpPr>
        <p:spPr>
          <a:xfrm>
            <a:off x="1518385" y="4003524"/>
            <a:ext cx="6768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>
                <a:solidFill>
                  <a:srgbClr val="27285B"/>
                </a:solidFill>
              </a:rPr>
              <a:t>Previous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calculations</a:t>
            </a:r>
            <a:r>
              <a:rPr lang="es-ES" sz="1600" dirty="0">
                <a:solidFill>
                  <a:srgbClr val="27285B"/>
                </a:solidFill>
              </a:rPr>
              <a:t> in </a:t>
            </a:r>
            <a:r>
              <a:rPr lang="es-ES" sz="1600" dirty="0" err="1">
                <a:solidFill>
                  <a:srgbClr val="27285B"/>
                </a:solidFill>
              </a:rPr>
              <a:t>the</a:t>
            </a:r>
            <a:r>
              <a:rPr lang="es-ES" sz="1600" dirty="0">
                <a:solidFill>
                  <a:srgbClr val="27285B"/>
                </a:solidFill>
              </a:rPr>
              <a:t> CGC:</a:t>
            </a:r>
            <a:endParaRPr lang="en-US" sz="1600" dirty="0">
              <a:solidFill>
                <a:srgbClr val="27285B"/>
              </a:solidFill>
            </a:endParaRPr>
          </a:p>
        </p:txBody>
      </p:sp>
      <p:sp>
        <p:nvSpPr>
          <p:cNvPr id="15" name="Estrella: 4 puntas 14">
            <a:extLst>
              <a:ext uri="{FF2B5EF4-FFF2-40B4-BE49-F238E27FC236}">
                <a16:creationId xmlns:a16="http://schemas.microsoft.com/office/drawing/2014/main" id="{527260E2-1523-4353-B918-46808493BEE8}"/>
              </a:ext>
            </a:extLst>
          </p:cNvPr>
          <p:cNvSpPr/>
          <p:nvPr/>
        </p:nvSpPr>
        <p:spPr>
          <a:xfrm>
            <a:off x="1222408" y="4036844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F11737E-FF9A-4DE6-AC57-FCB460857D97}"/>
              </a:ext>
            </a:extLst>
          </p:cNvPr>
          <p:cNvSpPr txBox="1"/>
          <p:nvPr/>
        </p:nvSpPr>
        <p:spPr>
          <a:xfrm>
            <a:off x="1650461" y="5075469"/>
            <a:ext cx="63288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27285B"/>
                </a:solidFill>
              </a:rPr>
              <a:t>Negative in the dilute-dense regime (only quarks)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E929D36-3225-4E8A-9CBA-15B1A67DA41C}"/>
              </a:ext>
            </a:extLst>
          </p:cNvPr>
          <p:cNvSpPr txBox="1"/>
          <p:nvPr/>
        </p:nvSpPr>
        <p:spPr>
          <a:xfrm>
            <a:off x="3362064" y="4686420"/>
            <a:ext cx="4698020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s-ES" sz="1600" dirty="0" err="1">
                <a:solidFill>
                  <a:srgbClr val="E63946"/>
                </a:solidFill>
              </a:rPr>
              <a:t>Dumitru</a:t>
            </a:r>
            <a:r>
              <a:rPr lang="es-ES" sz="1600" dirty="0">
                <a:solidFill>
                  <a:srgbClr val="E63946"/>
                </a:solidFill>
              </a:rPr>
              <a:t>, </a:t>
            </a:r>
            <a:r>
              <a:rPr lang="es-ES" sz="1600" dirty="0" err="1">
                <a:solidFill>
                  <a:srgbClr val="E63946"/>
                </a:solidFill>
              </a:rPr>
              <a:t>McLerran</a:t>
            </a:r>
            <a:r>
              <a:rPr lang="es-ES" sz="1600" dirty="0">
                <a:solidFill>
                  <a:srgbClr val="E63946"/>
                </a:solidFill>
              </a:rPr>
              <a:t> and </a:t>
            </a:r>
            <a:r>
              <a:rPr lang="es-ES" sz="1600" dirty="0" err="1">
                <a:solidFill>
                  <a:srgbClr val="E63946"/>
                </a:solidFill>
              </a:rPr>
              <a:t>Skokov</a:t>
            </a:r>
            <a:r>
              <a:rPr lang="es-ES" sz="1600" dirty="0">
                <a:solidFill>
                  <a:srgbClr val="E63946"/>
                </a:solidFill>
              </a:rPr>
              <a:t>: </a:t>
            </a:r>
            <a:r>
              <a:rPr lang="en-US" sz="1600" dirty="0">
                <a:solidFill>
                  <a:srgbClr val="E63946"/>
                </a:solidFill>
              </a:rPr>
              <a:t>arXiv:1410.4844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8D80F81-ADCE-4EA9-99FB-8E3E4EEDD62B}"/>
              </a:ext>
            </a:extLst>
          </p:cNvPr>
          <p:cNvSpPr txBox="1"/>
          <p:nvPr/>
        </p:nvSpPr>
        <p:spPr>
          <a:xfrm>
            <a:off x="2776875" y="5414023"/>
            <a:ext cx="52832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600" dirty="0" err="1">
                <a:solidFill>
                  <a:srgbClr val="E63946"/>
                </a:solidFill>
              </a:rPr>
              <a:t>Dusling</a:t>
            </a:r>
            <a:r>
              <a:rPr lang="es-ES" sz="1600" dirty="0">
                <a:solidFill>
                  <a:srgbClr val="E63946"/>
                </a:solidFill>
              </a:rPr>
              <a:t>, Mace and </a:t>
            </a:r>
            <a:r>
              <a:rPr lang="es-ES" sz="1600" dirty="0" err="1">
                <a:solidFill>
                  <a:srgbClr val="E63946"/>
                </a:solidFill>
              </a:rPr>
              <a:t>Venugopalan</a:t>
            </a:r>
            <a:r>
              <a:rPr lang="es-ES" sz="1600" dirty="0">
                <a:solidFill>
                  <a:srgbClr val="E63946"/>
                </a:solidFill>
              </a:rPr>
              <a:t>: </a:t>
            </a:r>
            <a:r>
              <a:rPr lang="en-US" sz="1600" dirty="0" err="1">
                <a:solidFill>
                  <a:srgbClr val="E63946"/>
                </a:solidFill>
              </a:rPr>
              <a:t>arXiv</a:t>
            </a:r>
            <a:r>
              <a:rPr lang="en-US" sz="1600" dirty="0">
                <a:solidFill>
                  <a:srgbClr val="E63946"/>
                </a:solidFill>
              </a:rPr>
              <a:t>:</a:t>
            </a:r>
            <a:r>
              <a:rPr lang="es-ES" sz="1600" dirty="0">
                <a:solidFill>
                  <a:srgbClr val="E63946"/>
                </a:solidFill>
              </a:rPr>
              <a:t>1706.06260</a:t>
            </a:r>
            <a:endParaRPr lang="en-US" sz="1600" dirty="0">
              <a:solidFill>
                <a:srgbClr val="E63946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58C7FBD-ABF8-4871-9066-6F29FFAF56E7}"/>
              </a:ext>
            </a:extLst>
          </p:cNvPr>
          <p:cNvSpPr txBox="1"/>
          <p:nvPr/>
        </p:nvSpPr>
        <p:spPr>
          <a:xfrm>
            <a:off x="1650461" y="4385702"/>
            <a:ext cx="64096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27285B"/>
                </a:solidFill>
              </a:rPr>
              <a:t>Positive 4-particle cumulant in the dilute-dilute regime</a:t>
            </a:r>
          </a:p>
        </p:txBody>
      </p:sp>
    </p:spTree>
    <p:extLst>
      <p:ext uri="{BB962C8B-B14F-4D97-AF65-F5344CB8AC3E}">
        <p14:creationId xmlns:p14="http://schemas.microsoft.com/office/powerpoint/2010/main" val="120135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20"/>
    </mc:Choice>
    <mc:Fallback xmlns="">
      <p:transition spd="slow" advTm="1302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C68D8EA7-FFA1-4A8E-997B-1E276A5CEFCE}"/>
              </a:ext>
            </a:extLst>
          </p:cNvPr>
          <p:cNvSpPr txBox="1"/>
          <p:nvPr/>
        </p:nvSpPr>
        <p:spPr>
          <a:xfrm>
            <a:off x="327259" y="237521"/>
            <a:ext cx="11059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27285B"/>
                </a:solidFill>
              </a:rPr>
              <a:t>Technical aspects</a:t>
            </a:r>
          </a:p>
        </p:txBody>
      </p:sp>
      <p:sp>
        <p:nvSpPr>
          <p:cNvPr id="24" name="Flecha: a la derecha 23">
            <a:extLst>
              <a:ext uri="{FF2B5EF4-FFF2-40B4-BE49-F238E27FC236}">
                <a16:creationId xmlns:a16="http://schemas.microsoft.com/office/drawing/2014/main" id="{F1400CA8-5892-4AEA-BA75-B01747152767}"/>
              </a:ext>
            </a:extLst>
          </p:cNvPr>
          <p:cNvSpPr/>
          <p:nvPr/>
        </p:nvSpPr>
        <p:spPr>
          <a:xfrm>
            <a:off x="856648" y="1222407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9F938F0-6FD2-4161-A241-E0DAC4067893}"/>
              </a:ext>
            </a:extLst>
          </p:cNvPr>
          <p:cNvSpPr txBox="1"/>
          <p:nvPr/>
        </p:nvSpPr>
        <p:spPr>
          <a:xfrm>
            <a:off x="1335505" y="1214618"/>
            <a:ext cx="10272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27285B"/>
                </a:solidFill>
                <a:latin typeface="+mj-lt"/>
              </a:rPr>
              <a:t>Dilute projectile defined by a </a:t>
            </a:r>
            <a:r>
              <a:rPr lang="en-US" sz="1800" b="1" dirty="0">
                <a:solidFill>
                  <a:srgbClr val="27285B"/>
                </a:solidFill>
                <a:latin typeface="+mj-lt"/>
              </a:rPr>
              <a:t>random source</a:t>
            </a:r>
            <a:r>
              <a:rPr lang="en-US" sz="1800" dirty="0">
                <a:solidFill>
                  <a:srgbClr val="27285B"/>
                </a:solidFill>
                <a:latin typeface="+mj-lt"/>
              </a:rPr>
              <a:t>:</a:t>
            </a:r>
          </a:p>
        </p:txBody>
      </p:sp>
      <p:sp>
        <p:nvSpPr>
          <p:cNvPr id="21" name="Flecha: a la derecha 20">
            <a:extLst>
              <a:ext uri="{FF2B5EF4-FFF2-40B4-BE49-F238E27FC236}">
                <a16:creationId xmlns:a16="http://schemas.microsoft.com/office/drawing/2014/main" id="{BD1DE9D3-C23F-4CFE-ACD6-A9561B452892}"/>
              </a:ext>
            </a:extLst>
          </p:cNvPr>
          <p:cNvSpPr/>
          <p:nvPr/>
        </p:nvSpPr>
        <p:spPr>
          <a:xfrm>
            <a:off x="856648" y="1798475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9FBC283B-74C8-4CA5-BD8C-E17EA1D17BDB}"/>
              </a:ext>
            </a:extLst>
          </p:cNvPr>
          <p:cNvSpPr txBox="1"/>
          <p:nvPr/>
        </p:nvSpPr>
        <p:spPr>
          <a:xfrm>
            <a:off x="1335505" y="1790686"/>
            <a:ext cx="10272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27285B"/>
                </a:solidFill>
                <a:latin typeface="+mj-lt"/>
              </a:rPr>
              <a:t>Dense target -&gt; </a:t>
            </a:r>
            <a:r>
              <a:rPr lang="en-US" sz="1800" dirty="0" err="1">
                <a:solidFill>
                  <a:srgbClr val="27285B"/>
                </a:solidFill>
                <a:latin typeface="+mj-lt"/>
              </a:rPr>
              <a:t>Eikonal</a:t>
            </a:r>
            <a:r>
              <a:rPr lang="en-US" sz="1800" dirty="0">
                <a:solidFill>
                  <a:srgbClr val="27285B"/>
                </a:solidFill>
                <a:latin typeface="+mj-lt"/>
              </a:rPr>
              <a:t> scattering given by a </a:t>
            </a:r>
            <a:r>
              <a:rPr lang="en-US" sz="1800" b="1" dirty="0">
                <a:solidFill>
                  <a:srgbClr val="27285B"/>
                </a:solidFill>
                <a:latin typeface="+mj-lt"/>
              </a:rPr>
              <a:t>Wilson line</a:t>
            </a:r>
            <a:r>
              <a:rPr lang="en-US" sz="1800" dirty="0">
                <a:solidFill>
                  <a:srgbClr val="27285B"/>
                </a:solidFill>
                <a:latin typeface="+mj-lt"/>
              </a:rPr>
              <a:t>:</a:t>
            </a:r>
          </a:p>
        </p:txBody>
      </p:sp>
      <p:sp>
        <p:nvSpPr>
          <p:cNvPr id="25" name="Flecha: a la derecha 24">
            <a:extLst>
              <a:ext uri="{FF2B5EF4-FFF2-40B4-BE49-F238E27FC236}">
                <a16:creationId xmlns:a16="http://schemas.microsoft.com/office/drawing/2014/main" id="{384974AE-CE29-43DE-945F-9837ED9DFF3C}"/>
              </a:ext>
            </a:extLst>
          </p:cNvPr>
          <p:cNvSpPr/>
          <p:nvPr/>
        </p:nvSpPr>
        <p:spPr>
          <a:xfrm>
            <a:off x="856648" y="2374543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ED472DA9-4B15-4BB9-B120-1D5CB46F983F}"/>
              </a:ext>
            </a:extLst>
          </p:cNvPr>
          <p:cNvSpPr txBox="1"/>
          <p:nvPr/>
        </p:nvSpPr>
        <p:spPr>
          <a:xfrm>
            <a:off x="1335505" y="2366754"/>
            <a:ext cx="10272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27285B"/>
                </a:solidFill>
                <a:latin typeface="+mj-lt"/>
              </a:rPr>
              <a:t>Gluon emission either before or after the interaction -&gt; </a:t>
            </a:r>
            <a:r>
              <a:rPr lang="en-US" sz="1800" b="1" dirty="0" err="1">
                <a:solidFill>
                  <a:srgbClr val="27285B"/>
                </a:solidFill>
                <a:latin typeface="+mj-lt"/>
              </a:rPr>
              <a:t>Lipatov</a:t>
            </a:r>
            <a:r>
              <a:rPr lang="en-US" sz="1800" b="1" dirty="0">
                <a:solidFill>
                  <a:srgbClr val="27285B"/>
                </a:solidFill>
                <a:latin typeface="+mj-lt"/>
              </a:rPr>
              <a:t> vertex</a:t>
            </a:r>
            <a:r>
              <a:rPr lang="en-US" sz="1800" dirty="0">
                <a:solidFill>
                  <a:srgbClr val="27285B"/>
                </a:solidFill>
                <a:latin typeface="+mj-lt"/>
              </a:rPr>
              <a:t>: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0F7605F3-D46B-4BC7-805D-5C80711FD897}"/>
              </a:ext>
            </a:extLst>
          </p:cNvPr>
          <p:cNvSpPr txBox="1"/>
          <p:nvPr/>
        </p:nvSpPr>
        <p:spPr>
          <a:xfrm>
            <a:off x="856648" y="3300402"/>
            <a:ext cx="10272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27285B"/>
                </a:solidFill>
                <a:latin typeface="+mj-lt"/>
              </a:rPr>
              <a:t>Multi-gluon production at leading order and neglecting more than one emission by source:</a:t>
            </a:r>
          </a:p>
        </p:txBody>
      </p:sp>
      <p:pic>
        <p:nvPicPr>
          <p:cNvPr id="34" name="Imagen 33" descr="\documentclass{article}&#10;\usepackage{amsmath}&#10;\pagestyle{empty}&#10;\begin{document}&#10;&#10;\begin{align*}&#10;\Bigg\langle \frac{d^n N}{d^2 {\bf k_1} \cdots d^2 {\bf k_n}} \Bigg\rangle&#10;=&#10;\Bigg\langle&#10;\prod_{i=1}^{n} \frac{d N}{d^2 {\bf k_i}}&#10;\Bigg\rangle&#10;\end{align*}&#10;&#10;&#10;\end{document}" title="IguanaTex Bitmap Display">
            <a:extLst>
              <a:ext uri="{FF2B5EF4-FFF2-40B4-BE49-F238E27FC236}">
                <a16:creationId xmlns:a16="http://schemas.microsoft.com/office/drawing/2014/main" id="{A755769A-520D-4ABC-8584-5AE6F56FB02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duotone>
              <a:prstClr val="black"/>
              <a:srgbClr val="1D3557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277" y="4000090"/>
            <a:ext cx="3553303" cy="762736"/>
          </a:xfrm>
          <a:prstGeom prst="rect">
            <a:avLst/>
          </a:prstGeom>
        </p:spPr>
      </p:pic>
      <p:pic>
        <p:nvPicPr>
          <p:cNvPr id="48" name="Imagen 47" descr="\documentclass{article}&#10;\usepackage{amsmath}&#10;\pagestyle{empty}&#10;\begin{document}&#10;&#10;\begin{align*}&#10;\rho^a({\bf k}-{\bf q})&#10;\end{align*}&#10;&#10;&#10;\end{document}" title="IguanaTex Bitmap Display">
            <a:extLst>
              <a:ext uri="{FF2B5EF4-FFF2-40B4-BE49-F238E27FC236}">
                <a16:creationId xmlns:a16="http://schemas.microsoft.com/office/drawing/2014/main" id="{82D2E318-E701-427E-BEA7-277A0EAFF19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659" y="1292955"/>
            <a:ext cx="931200" cy="229029"/>
          </a:xfrm>
          <a:prstGeom prst="rect">
            <a:avLst/>
          </a:prstGeom>
        </p:spPr>
      </p:pic>
      <p:pic>
        <p:nvPicPr>
          <p:cNvPr id="51" name="Imagen 50" descr="\documentclass{article}&#10;\usepackage{amsmath}&#10;\pagestyle{empty}&#10;\begin{document}&#10;&#10;\begin{align*}&#10;U^{ab}({\bf q})&#10;\end{align*}&#10;&#10;&#10;\end{document}" title="IguanaTex Bitmap Display">
            <a:extLst>
              <a:ext uri="{FF2B5EF4-FFF2-40B4-BE49-F238E27FC236}">
                <a16:creationId xmlns:a16="http://schemas.microsoft.com/office/drawing/2014/main" id="{FC68525A-A772-42CB-BD1C-25165AFDA5E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623" y="1846299"/>
            <a:ext cx="648686" cy="263315"/>
          </a:xfrm>
          <a:prstGeom prst="rect">
            <a:avLst/>
          </a:prstGeom>
        </p:spPr>
      </p:pic>
      <p:pic>
        <p:nvPicPr>
          <p:cNvPr id="49" name="Imagen 48" descr="\documentclass{article}&#10;\usepackage{amsmath}&#10;\pagestyle{empty}&#10;\begin{document}&#10;&#10;\begin{align*}&#10; L^i(\textbf{k,\textbf{q}})=\frac{\textbf{k}^i}{\textbf{k}^2}-\frac{(\textbf{k}-\textbf{q})^i}{(\textbf{k}-\textbf{q})^2}&#10;\end{align*}&#10;&#10;&#10;\end{document}" title="IguanaTex Bitmap Display">
            <a:extLst>
              <a:ext uri="{FF2B5EF4-FFF2-40B4-BE49-F238E27FC236}">
                <a16:creationId xmlns:a16="http://schemas.microsoft.com/office/drawing/2014/main" id="{19E901CE-25D2-40FE-B2FC-EBD665414B5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8188"/>
                    </a14:imgEffect>
                    <a14:imgEffect>
                      <a14:saturation sat="8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085" y="2275457"/>
            <a:ext cx="2348267" cy="5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368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20"/>
    </mc:Choice>
    <mc:Fallback xmlns="">
      <p:transition spd="slow" advTm="1302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C68D8EA7-FFA1-4A8E-997B-1E276A5CEFCE}"/>
              </a:ext>
            </a:extLst>
          </p:cNvPr>
          <p:cNvSpPr txBox="1"/>
          <p:nvPr/>
        </p:nvSpPr>
        <p:spPr>
          <a:xfrm>
            <a:off x="327259" y="237521"/>
            <a:ext cx="11059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27285B"/>
                </a:solidFill>
              </a:rPr>
              <a:t>Technical aspects</a:t>
            </a:r>
          </a:p>
        </p:txBody>
      </p:sp>
      <p:sp>
        <p:nvSpPr>
          <p:cNvPr id="24" name="Flecha: a la derecha 23">
            <a:extLst>
              <a:ext uri="{FF2B5EF4-FFF2-40B4-BE49-F238E27FC236}">
                <a16:creationId xmlns:a16="http://schemas.microsoft.com/office/drawing/2014/main" id="{F1400CA8-5892-4AEA-BA75-B01747152767}"/>
              </a:ext>
            </a:extLst>
          </p:cNvPr>
          <p:cNvSpPr/>
          <p:nvPr/>
        </p:nvSpPr>
        <p:spPr>
          <a:xfrm>
            <a:off x="856648" y="1222407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9F938F0-6FD2-4161-A241-E0DAC4067893}"/>
              </a:ext>
            </a:extLst>
          </p:cNvPr>
          <p:cNvSpPr txBox="1"/>
          <p:nvPr/>
        </p:nvSpPr>
        <p:spPr>
          <a:xfrm>
            <a:off x="1335505" y="1214618"/>
            <a:ext cx="10272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27285B"/>
                </a:solidFill>
                <a:latin typeface="+mj-lt"/>
              </a:rPr>
              <a:t>Multi-gluon spectra in the dilute-dense regime at LO:</a:t>
            </a:r>
          </a:p>
        </p:txBody>
      </p:sp>
      <p:pic>
        <p:nvPicPr>
          <p:cNvPr id="14" name="Imagen 13" descr="\documentclass{article}&#10;\usepackage{amsmath}&#10;\pagestyle{empty}&#10;\begin{document}&#10;&#10;\begin{equation*}&#10;\frac{d^n N}{\prod_{i=1}^{n} d^2 \textbf{k}_i}=&#10;\int \left(\prod_{i=1}^{n} \frac{d^2 \textbf{q}_{2i-1}}{(2 \pi)^2} \frac{d^2 \textbf{q}_{2i}}{(2 \pi)^2}\right)&#10;\end{equation*}&#10;&#10;&#10;\end{document}" title="IguanaTex Bitmap Display">
            <a:extLst>
              <a:ext uri="{FF2B5EF4-FFF2-40B4-BE49-F238E27FC236}">
                <a16:creationId xmlns:a16="http://schemas.microsoft.com/office/drawing/2014/main" id="{45BADB59-6FB8-4D10-A271-33764DE1877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81" y="1764968"/>
            <a:ext cx="3019723" cy="568123"/>
          </a:xfrm>
          <a:prstGeom prst="rect">
            <a:avLst/>
          </a:prstGeom>
        </p:spPr>
      </p:pic>
      <p:pic>
        <p:nvPicPr>
          <p:cNvPr id="15" name="Imagen 14" descr="\documentclass{article}&#10;\usepackage{amsmath}&#10;\pagestyle{empty}&#10;\begin{document}&#10;&#10;\begin{equation*}&#10;\Bigg\langle \left(\prod_{i=1}^{n} g^2 \rho^{b_{2i-1}}(\textbf{k}_i-\textbf{q}_{2i-1}) \rho^{b_{2i}*}(\textbf{k}_i-\textbf{q}_{2i})\right) \Bigg\rangle_p&#10;\end{equation*}&#10;&#10;&#10;\end{document}" title="IguanaTex Bitmap Display">
            <a:extLst>
              <a:ext uri="{FF2B5EF4-FFF2-40B4-BE49-F238E27FC236}">
                <a16:creationId xmlns:a16="http://schemas.microsoft.com/office/drawing/2014/main" id="{97EBE070-79BA-4A84-924E-F5FF8E45ACC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1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889" y="1771715"/>
            <a:ext cx="3556794" cy="561376"/>
          </a:xfrm>
          <a:prstGeom prst="rect">
            <a:avLst/>
          </a:prstGeom>
        </p:spPr>
      </p:pic>
      <p:pic>
        <p:nvPicPr>
          <p:cNvPr id="16" name="Imagen 15" descr="\documentclass{article}&#10;\usepackage{amsmath}&#10;\pagestyle{empty}&#10;\begin{document}&#10;&#10;&#10;\begin{equation*}&#10;\Bigg\langle \left( \prod_{i=1}^{n}  \overline{\mathcal{M}}^{a_{i} b_{2i-1}}_{\lambda_{i}}(\textbf{k}_i,\textbf{q}_{2i-1}) \overline{\mathcal{M}}^{\dagger a_{i} b_{2i}}_{\lambda_{i}}(\textbf{k}_i,\textbf{q}_{2i})     \right) \Bigg\rangle_T&#10;\end{equation*}&#10;&#10;\end{document}" title="IguanaTex Bitmap Display">
            <a:extLst>
              <a:ext uri="{FF2B5EF4-FFF2-40B4-BE49-F238E27FC236}">
                <a16:creationId xmlns:a16="http://schemas.microsoft.com/office/drawing/2014/main" id="{FC4FBDF9-6E73-4CD5-B266-21EDEE3EA3D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868" y="1773995"/>
            <a:ext cx="3834788" cy="565843"/>
          </a:xfrm>
          <a:prstGeom prst="rect">
            <a:avLst/>
          </a:prstGeom>
        </p:spPr>
      </p:pic>
      <p:sp>
        <p:nvSpPr>
          <p:cNvPr id="17" name="Cerrar llave 16">
            <a:extLst>
              <a:ext uri="{FF2B5EF4-FFF2-40B4-BE49-F238E27FC236}">
                <a16:creationId xmlns:a16="http://schemas.microsoft.com/office/drawing/2014/main" id="{A76539A3-FA2B-49D0-851D-EEB16CF14C55}"/>
              </a:ext>
            </a:extLst>
          </p:cNvPr>
          <p:cNvSpPr/>
          <p:nvPr/>
        </p:nvSpPr>
        <p:spPr>
          <a:xfrm rot="5400000">
            <a:off x="5618533" y="547350"/>
            <a:ext cx="267505" cy="367997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errar llave 17">
            <a:extLst>
              <a:ext uri="{FF2B5EF4-FFF2-40B4-BE49-F238E27FC236}">
                <a16:creationId xmlns:a16="http://schemas.microsoft.com/office/drawing/2014/main" id="{7ABE6EC5-BF8F-44C6-93F3-C7BD7B809740}"/>
              </a:ext>
            </a:extLst>
          </p:cNvPr>
          <p:cNvSpPr/>
          <p:nvPr/>
        </p:nvSpPr>
        <p:spPr>
          <a:xfrm rot="5400000">
            <a:off x="9447025" y="398835"/>
            <a:ext cx="267505" cy="3977009"/>
          </a:xfrm>
          <a:prstGeom prst="rightBrac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78B4AC4-EE9D-48C5-B26F-4E8DCD542B78}"/>
              </a:ext>
            </a:extLst>
          </p:cNvPr>
          <p:cNvSpPr txBox="1"/>
          <p:nvPr/>
        </p:nvSpPr>
        <p:spPr>
          <a:xfrm>
            <a:off x="3850701" y="2493614"/>
            <a:ext cx="36799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</a:rPr>
              <a:t>Contribution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</a:rPr>
              <a:t>from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</a:rPr>
              <a:t>projectile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</a:rPr>
              <a:t>sources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F25CAB4C-14A2-437F-97B6-9ACEFB6F39A9}"/>
              </a:ext>
            </a:extLst>
          </p:cNvPr>
          <p:cNvSpPr txBox="1"/>
          <p:nvPr/>
        </p:nvSpPr>
        <p:spPr>
          <a:xfrm>
            <a:off x="7583617" y="2531749"/>
            <a:ext cx="39563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>
                <a:solidFill>
                  <a:schemeClr val="accent2">
                    <a:lumMod val="75000"/>
                  </a:schemeClr>
                </a:solidFill>
              </a:rPr>
              <a:t>Contribution</a:t>
            </a:r>
            <a:r>
              <a:rPr lang="es-ES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2">
                    <a:lumMod val="75000"/>
                  </a:schemeClr>
                </a:solidFill>
              </a:rPr>
              <a:t>from</a:t>
            </a:r>
            <a:r>
              <a:rPr lang="es-ES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es-ES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2">
                    <a:lumMod val="75000"/>
                  </a:schemeClr>
                </a:solidFill>
              </a:rPr>
              <a:t>strong</a:t>
            </a:r>
            <a:r>
              <a:rPr lang="es-ES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2">
                    <a:lumMod val="75000"/>
                  </a:schemeClr>
                </a:solidFill>
              </a:rPr>
              <a:t>field</a:t>
            </a:r>
            <a:r>
              <a:rPr lang="es-ES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es-ES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es-ES" sz="1600" dirty="0">
                <a:solidFill>
                  <a:schemeClr val="accent2">
                    <a:lumMod val="75000"/>
                  </a:schemeClr>
                </a:solidFill>
              </a:rPr>
              <a:t> target</a:t>
            </a:r>
            <a:endParaRPr lang="en-US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28" name="Grupo 27">
            <a:extLst>
              <a:ext uri="{FF2B5EF4-FFF2-40B4-BE49-F238E27FC236}">
                <a16:creationId xmlns:a16="http://schemas.microsoft.com/office/drawing/2014/main" id="{09942EB5-FDAC-4671-B177-3DC1E1D9B3CF}"/>
              </a:ext>
            </a:extLst>
          </p:cNvPr>
          <p:cNvGrpSpPr/>
          <p:nvPr/>
        </p:nvGrpSpPr>
        <p:grpSpPr>
          <a:xfrm>
            <a:off x="6314389" y="3337078"/>
            <a:ext cx="5495666" cy="2306304"/>
            <a:chOff x="6343264" y="3684921"/>
            <a:chExt cx="5495666" cy="2306304"/>
          </a:xfrm>
        </p:grpSpPr>
        <p:grpSp>
          <p:nvGrpSpPr>
            <p:cNvPr id="30" name="Grupo 29">
              <a:extLst>
                <a:ext uri="{FF2B5EF4-FFF2-40B4-BE49-F238E27FC236}">
                  <a16:creationId xmlns:a16="http://schemas.microsoft.com/office/drawing/2014/main" id="{607042FA-C4FE-441C-9613-0FEBC35BBA47}"/>
                </a:ext>
              </a:extLst>
            </p:cNvPr>
            <p:cNvGrpSpPr/>
            <p:nvPr/>
          </p:nvGrpSpPr>
          <p:grpSpPr>
            <a:xfrm>
              <a:off x="6555847" y="3908592"/>
              <a:ext cx="2453009" cy="1788201"/>
              <a:chOff x="6852916" y="4036100"/>
              <a:chExt cx="2453009" cy="1788201"/>
            </a:xfrm>
          </p:grpSpPr>
          <p:sp>
            <p:nvSpPr>
              <p:cNvPr id="54" name="Elipse 53">
                <a:extLst>
                  <a:ext uri="{FF2B5EF4-FFF2-40B4-BE49-F238E27FC236}">
                    <a16:creationId xmlns:a16="http://schemas.microsoft.com/office/drawing/2014/main" id="{B9E9DE4E-238E-4C3C-96AE-6FD389EE262A}"/>
                  </a:ext>
                </a:extLst>
              </p:cNvPr>
              <p:cNvSpPr/>
              <p:nvPr/>
            </p:nvSpPr>
            <p:spPr>
              <a:xfrm>
                <a:off x="6852916" y="4036100"/>
                <a:ext cx="590550" cy="59055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Elipse 54">
                <a:extLst>
                  <a:ext uri="{FF2B5EF4-FFF2-40B4-BE49-F238E27FC236}">
                    <a16:creationId xmlns:a16="http://schemas.microsoft.com/office/drawing/2014/main" id="{009921FE-FED2-4E8F-9D19-3F0FC4B5E523}"/>
                  </a:ext>
                </a:extLst>
              </p:cNvPr>
              <p:cNvSpPr/>
              <p:nvPr/>
            </p:nvSpPr>
            <p:spPr>
              <a:xfrm>
                <a:off x="8257899" y="5233751"/>
                <a:ext cx="590550" cy="59055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6" name="Conector recto 55">
                <a:extLst>
                  <a:ext uri="{FF2B5EF4-FFF2-40B4-BE49-F238E27FC236}">
                    <a16:creationId xmlns:a16="http://schemas.microsoft.com/office/drawing/2014/main" id="{5CF1C1A7-7541-472A-8397-AD293098985A}"/>
                  </a:ext>
                </a:extLst>
              </p:cNvPr>
              <p:cNvCxnSpPr>
                <a:cxnSpLocks/>
                <a:stCxn id="54" idx="6"/>
              </p:cNvCxnSpPr>
              <p:nvPr/>
            </p:nvCxnSpPr>
            <p:spPr>
              <a:xfrm>
                <a:off x="7443466" y="4331375"/>
                <a:ext cx="1862459" cy="0"/>
              </a:xfrm>
              <a:prstGeom prst="line">
                <a:avLst/>
              </a:prstGeom>
              <a:ln>
                <a:headEnd type="non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Conector recto 56">
                <a:extLst>
                  <a:ext uri="{FF2B5EF4-FFF2-40B4-BE49-F238E27FC236}">
                    <a16:creationId xmlns:a16="http://schemas.microsoft.com/office/drawing/2014/main" id="{E437E7E5-9DBF-454C-9629-5A41881B9A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52659" y="4328610"/>
                <a:ext cx="0" cy="906475"/>
              </a:xfrm>
              <a:prstGeom prst="lin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31" name="Imagen 30" descr="\documentclass{article}&#10;\usepackage{amsmath}&#10;\pagestyle{empty}&#10;\begin{document}&#10;&#10;\begin{align*}&#10;\rho^{b_{2i-1}} 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D318B76A-529D-4F64-8448-FAA147134C7F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7617" y="4068754"/>
              <a:ext cx="487010" cy="240914"/>
            </a:xfrm>
            <a:prstGeom prst="rect">
              <a:avLst/>
            </a:prstGeom>
          </p:spPr>
        </p:pic>
        <p:pic>
          <p:nvPicPr>
            <p:cNvPr id="32" name="Imagen 31" descr="\documentclass{article}&#10;\usepackage{amsmath}&#10;\pagestyle{empty}&#10;\begin{document}&#10;&#10;\begin{align*}&#10;\textbf{k}_{i} 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B7E2D421-1AC1-4090-AD63-D80C5741F128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79804" y="4031214"/>
              <a:ext cx="143151" cy="149514"/>
            </a:xfrm>
            <a:prstGeom prst="rect">
              <a:avLst/>
            </a:prstGeom>
          </p:spPr>
        </p:pic>
        <p:pic>
          <p:nvPicPr>
            <p:cNvPr id="33" name="Imagen 32" descr="\documentclass{article}&#10;\usepackage{amsmath}&#10;\pagestyle{empty}&#10;\begin{document}&#10;&#10;\begin{align*}&#10;\textbf{k}_{i}-\textbf{q}_{2i-1}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C809EB3B-A847-4CD7-B7F8-B6C70C7C5E82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7360" y="4022732"/>
              <a:ext cx="769835" cy="166479"/>
            </a:xfrm>
            <a:prstGeom prst="rect">
              <a:avLst/>
            </a:prstGeom>
          </p:spPr>
        </p:pic>
        <p:pic>
          <p:nvPicPr>
            <p:cNvPr id="35" name="Imagen 34" descr="\documentclass{article}&#10;\usepackage{amsmath}&#10;\pagestyle{empty}&#10;\begin{document}&#10;&#10;\begin{align*}&#10;U^{ab}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AC6A665D-07EA-4510-B47C-890D022EF963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6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3321" y="5280089"/>
              <a:ext cx="319923" cy="199467"/>
            </a:xfrm>
            <a:prstGeom prst="rect">
              <a:avLst/>
            </a:prstGeom>
          </p:spPr>
        </p:pic>
        <p:pic>
          <p:nvPicPr>
            <p:cNvPr id="36" name="Imagen 35" descr="\documentclass{article}&#10;\usepackage{amsmath}&#10;\pagestyle{empty}&#10;\begin{document}&#10;&#10;\begin{align*}&#10;\textbf{q}_{2i-1}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596313FE-25CD-4960-8207-444FCBF3CE15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5755" y="4654339"/>
              <a:ext cx="388098" cy="124064"/>
            </a:xfrm>
            <a:prstGeom prst="rect">
              <a:avLst/>
            </a:prstGeom>
          </p:spPr>
        </p:pic>
        <p:grpSp>
          <p:nvGrpSpPr>
            <p:cNvPr id="37" name="Grupo 36">
              <a:extLst>
                <a:ext uri="{FF2B5EF4-FFF2-40B4-BE49-F238E27FC236}">
                  <a16:creationId xmlns:a16="http://schemas.microsoft.com/office/drawing/2014/main" id="{F1872E47-D70F-417A-BC5E-F238F1479920}"/>
                </a:ext>
              </a:extLst>
            </p:cNvPr>
            <p:cNvGrpSpPr/>
            <p:nvPr/>
          </p:nvGrpSpPr>
          <p:grpSpPr>
            <a:xfrm flipH="1">
              <a:off x="9005564" y="3908763"/>
              <a:ext cx="2453009" cy="1788201"/>
              <a:chOff x="6852916" y="4036100"/>
              <a:chExt cx="2453009" cy="1788201"/>
            </a:xfrm>
          </p:grpSpPr>
          <p:sp>
            <p:nvSpPr>
              <p:cNvPr id="47" name="Elipse 46">
                <a:extLst>
                  <a:ext uri="{FF2B5EF4-FFF2-40B4-BE49-F238E27FC236}">
                    <a16:creationId xmlns:a16="http://schemas.microsoft.com/office/drawing/2014/main" id="{040D2DAD-F4C1-41AB-8282-81D53339DC76}"/>
                  </a:ext>
                </a:extLst>
              </p:cNvPr>
              <p:cNvSpPr/>
              <p:nvPr/>
            </p:nvSpPr>
            <p:spPr>
              <a:xfrm>
                <a:off x="6852916" y="4036100"/>
                <a:ext cx="590550" cy="59055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Elipse 49">
                <a:extLst>
                  <a:ext uri="{FF2B5EF4-FFF2-40B4-BE49-F238E27FC236}">
                    <a16:creationId xmlns:a16="http://schemas.microsoft.com/office/drawing/2014/main" id="{5DA72965-A1BD-4E57-86CB-EBA14B7D40A9}"/>
                  </a:ext>
                </a:extLst>
              </p:cNvPr>
              <p:cNvSpPr/>
              <p:nvPr/>
            </p:nvSpPr>
            <p:spPr>
              <a:xfrm>
                <a:off x="8257899" y="5233751"/>
                <a:ext cx="590550" cy="59055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2" name="Conector recto 51">
                <a:extLst>
                  <a:ext uri="{FF2B5EF4-FFF2-40B4-BE49-F238E27FC236}">
                    <a16:creationId xmlns:a16="http://schemas.microsoft.com/office/drawing/2014/main" id="{4D51EA8A-9EC1-487C-B79A-83D740B25C9E}"/>
                  </a:ext>
                </a:extLst>
              </p:cNvPr>
              <p:cNvCxnSpPr>
                <a:cxnSpLocks/>
                <a:stCxn id="47" idx="6"/>
              </p:cNvCxnSpPr>
              <p:nvPr/>
            </p:nvCxnSpPr>
            <p:spPr>
              <a:xfrm>
                <a:off x="7443466" y="4331375"/>
                <a:ext cx="1862459" cy="0"/>
              </a:xfrm>
              <a:prstGeom prst="line">
                <a:avLst/>
              </a:prstGeom>
              <a:ln>
                <a:headEnd type="non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Conector recto 52">
                <a:extLst>
                  <a:ext uri="{FF2B5EF4-FFF2-40B4-BE49-F238E27FC236}">
                    <a16:creationId xmlns:a16="http://schemas.microsoft.com/office/drawing/2014/main" id="{ECA5BEE4-D29B-4EE8-A142-905EA59CD0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52659" y="4328610"/>
                <a:ext cx="0" cy="906475"/>
              </a:xfrm>
              <a:prstGeom prst="line">
                <a:avLst/>
              </a:prstGeom>
              <a:ln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38" name="Imagen 37" descr="\documentclass{article}&#10;\usepackage{amsmath}&#10;\pagestyle{empty}&#10;\begin{document}&#10;&#10;\begin{align*}&#10;\rho^{b_{2i*}} 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4E0D883E-B5BC-451B-A746-AEDFBF8C23C3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8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534" y="4068754"/>
              <a:ext cx="375620" cy="240914"/>
            </a:xfrm>
            <a:prstGeom prst="rect">
              <a:avLst/>
            </a:prstGeom>
          </p:spPr>
        </p:pic>
        <p:pic>
          <p:nvPicPr>
            <p:cNvPr id="39" name="Imagen 38" descr="\documentclass{article}&#10;\usepackage{amsmath}&#10;\pagestyle{empty}&#10;\begin{document}&#10;&#10;\begin{align*}&#10;\textbf{k}_{i} 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E2354750-C690-40AC-965A-18631C9817FB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33600" y="4022732"/>
              <a:ext cx="143151" cy="149514"/>
            </a:xfrm>
            <a:prstGeom prst="rect">
              <a:avLst/>
            </a:prstGeom>
          </p:spPr>
        </p:pic>
        <p:pic>
          <p:nvPicPr>
            <p:cNvPr id="40" name="Imagen 39" descr="\documentclass{article}&#10;\usepackage{amsmath}&#10;\pagestyle{empty}&#10;\begin{document}&#10;&#10;\begin{align*}&#10;\textbf{k}_{i}-\textbf{q}_{2i}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55F5C3F4-50C5-45E9-A769-35339324AE86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66109" y="4021663"/>
              <a:ext cx="594873" cy="166479"/>
            </a:xfrm>
            <a:prstGeom prst="rect">
              <a:avLst/>
            </a:prstGeom>
          </p:spPr>
        </p:pic>
        <p:pic>
          <p:nvPicPr>
            <p:cNvPr id="41" name="Imagen 40" descr="\documentclass{article}&#10;\usepackage{amsmath}&#10;\pagestyle{empty}&#10;\begin{document}&#10;&#10;\begin{align*}&#10;\textbf{q}_{2i}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A9E11387-8536-40A8-88E9-B620B8ECC931}"/>
                </a:ext>
              </a:extLst>
            </p:cNvPr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59541" y="4698817"/>
              <a:ext cx="213136" cy="124064"/>
            </a:xfrm>
            <a:prstGeom prst="rect">
              <a:avLst/>
            </a:prstGeom>
          </p:spPr>
        </p:pic>
        <p:cxnSp>
          <p:nvCxnSpPr>
            <p:cNvPr id="42" name="Conector recto 41">
              <a:extLst>
                <a:ext uri="{FF2B5EF4-FFF2-40B4-BE49-F238E27FC236}">
                  <a16:creationId xmlns:a16="http://schemas.microsoft.com/office/drawing/2014/main" id="{3846ABF5-9C1F-499A-9867-0100F2E3A380}"/>
                </a:ext>
              </a:extLst>
            </p:cNvPr>
            <p:cNvCxnSpPr>
              <a:cxnSpLocks/>
            </p:cNvCxnSpPr>
            <p:nvPr/>
          </p:nvCxnSpPr>
          <p:spPr>
            <a:xfrm>
              <a:off x="9005564" y="3684921"/>
              <a:ext cx="0" cy="2306304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43" name="Imagen 42" descr="\documentclass{article}&#10;\usepackage{amsmath}&#10;\pagestyle{empty}&#10;\begin{document}&#10;&#10;\begin{align*}&#10;( 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81ACE9FF-3B4B-449B-B72E-029BC0B29A40}"/>
                </a:ext>
              </a:extLst>
            </p:cNvPr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3264" y="3876048"/>
              <a:ext cx="191755" cy="2100468"/>
            </a:xfrm>
            <a:prstGeom prst="rect">
              <a:avLst/>
            </a:prstGeom>
          </p:spPr>
        </p:pic>
        <p:pic>
          <p:nvPicPr>
            <p:cNvPr id="44" name="Imagen 43" descr="\documentclass{article}&#10;\usepackage{amsmath}&#10;\pagestyle{empty}&#10;\begin{document}&#10;&#10;\begin{align*}&#10;( 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A36266F4-791C-4343-8366-121184209FA9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1496841" y="3862182"/>
              <a:ext cx="191755" cy="2100468"/>
            </a:xfrm>
            <a:prstGeom prst="rect">
              <a:avLst/>
            </a:prstGeom>
          </p:spPr>
        </p:pic>
        <p:pic>
          <p:nvPicPr>
            <p:cNvPr id="45" name="Imagen 44" descr="\documentclass{article}&#10;\usepackage{amsmath}&#10;\pagestyle{empty}&#10;\begin{document}&#10;&#10;\begin{align*}&#10;n 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0D01481A-E810-4947-8464-4FAF945C0005}"/>
                </a:ext>
              </a:extLst>
            </p:cNvPr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92720" y="3774588"/>
              <a:ext cx="246210" cy="202920"/>
            </a:xfrm>
            <a:prstGeom prst="rect">
              <a:avLst/>
            </a:prstGeom>
          </p:spPr>
        </p:pic>
        <p:pic>
          <p:nvPicPr>
            <p:cNvPr id="46" name="Imagen 45" descr="\documentclass{article}&#10;\usepackage{amsmath}&#10;\pagestyle{empty}&#10;\begin{document}&#10;&#10;\begin{align*}&#10;U^{ab}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8706404F-6B35-4C29-9332-1CF0DC5021D7}"/>
                </a:ext>
              </a:extLst>
            </p:cNvPr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26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2325" y="5291547"/>
              <a:ext cx="319923" cy="199467"/>
            </a:xfrm>
            <a:prstGeom prst="rect">
              <a:avLst/>
            </a:prstGeom>
          </p:spPr>
        </p:pic>
      </p:grpSp>
      <p:grpSp>
        <p:nvGrpSpPr>
          <p:cNvPr id="58" name="Grupo 57">
            <a:extLst>
              <a:ext uri="{FF2B5EF4-FFF2-40B4-BE49-F238E27FC236}">
                <a16:creationId xmlns:a16="http://schemas.microsoft.com/office/drawing/2014/main" id="{9FFED7B8-8654-4311-AE72-28F59F842F82}"/>
              </a:ext>
            </a:extLst>
          </p:cNvPr>
          <p:cNvGrpSpPr/>
          <p:nvPr/>
        </p:nvGrpSpPr>
        <p:grpSpPr>
          <a:xfrm>
            <a:off x="905259" y="3762316"/>
            <a:ext cx="4752708" cy="1866357"/>
            <a:chOff x="587375" y="4033335"/>
            <a:chExt cx="4752708" cy="1866357"/>
          </a:xfrm>
        </p:grpSpPr>
        <p:pic>
          <p:nvPicPr>
            <p:cNvPr id="59" name="Imagen 58" descr="\documentclass{article}&#10;\usepackage{amsmath}&#10;\pagestyle{empty}&#10;\begin{document}&#10;&#10;\begin{align*}&#10; \overline{\mathcal{M}}^{ab}_\lambda(\textbf{k},\textbf{q})&#10; =2 i \epsilon^{i*}_\lambda (\textbf{k}) L^i(\textbf{k,\textbf{q}}) \int_y e^{-i \textbf{q} \cdot \textbf{y}}   U^{ab}(\textbf{y}) 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554AA105-DC6E-4504-B57E-7005D39C5C83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375" y="4033335"/>
              <a:ext cx="4171962" cy="520686"/>
            </a:xfrm>
            <a:prstGeom prst="rect">
              <a:avLst/>
            </a:prstGeom>
          </p:spPr>
        </p:pic>
        <p:pic>
          <p:nvPicPr>
            <p:cNvPr id="60" name="Imagen 59" descr="\documentclass{article}&#10;\usepackage{amsmath}&#10;\pagestyle{empty}&#10;\begin{document}&#10;&#10;\begin{align*}&#10; L^i(\textbf{k,\textbf{q}})=\frac{\textbf{k}^i}{\textbf{k}^2}-\frac{(\textbf{k}-\textbf{q})^i}{(\textbf{k}-\textbf{q})^2}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937EDEEA-AF08-47E8-9902-C7FEE667F76F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34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5">
                      <a14:imgEffect>
                        <a14:colorTemperature colorTemp="8188"/>
                      </a14:imgEffect>
                      <a14:imgEffect>
                        <a14:saturation sat="8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375" y="4986360"/>
              <a:ext cx="2348267" cy="544000"/>
            </a:xfrm>
            <a:prstGeom prst="rect">
              <a:avLst/>
            </a:prstGeom>
          </p:spPr>
        </p:pic>
        <p:cxnSp>
          <p:nvCxnSpPr>
            <p:cNvPr id="61" name="Conector recto de flecha 60">
              <a:extLst>
                <a:ext uri="{FF2B5EF4-FFF2-40B4-BE49-F238E27FC236}">
                  <a16:creationId xmlns:a16="http://schemas.microsoft.com/office/drawing/2014/main" id="{4F77AD4E-7E76-40E3-B934-E52FCFEB97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24050" y="4417241"/>
              <a:ext cx="749306" cy="56911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62" name="Elipse 61">
              <a:extLst>
                <a:ext uri="{FF2B5EF4-FFF2-40B4-BE49-F238E27FC236}">
                  <a16:creationId xmlns:a16="http://schemas.microsoft.com/office/drawing/2014/main" id="{1465A72E-1220-4AD4-A519-E9FC06BC96B2}"/>
                </a:ext>
              </a:extLst>
            </p:cNvPr>
            <p:cNvSpPr/>
            <p:nvPr/>
          </p:nvSpPr>
          <p:spPr>
            <a:xfrm>
              <a:off x="4100937" y="4033335"/>
              <a:ext cx="754310" cy="436655"/>
            </a:xfrm>
            <a:prstGeom prst="ellipse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CuadroTexto 62">
              <a:extLst>
                <a:ext uri="{FF2B5EF4-FFF2-40B4-BE49-F238E27FC236}">
                  <a16:creationId xmlns:a16="http://schemas.microsoft.com/office/drawing/2014/main" id="{B82DE867-3F8D-4AEA-9B22-1D69189668B0}"/>
                </a:ext>
              </a:extLst>
            </p:cNvPr>
            <p:cNvSpPr txBox="1"/>
            <p:nvPr/>
          </p:nvSpPr>
          <p:spPr>
            <a:xfrm>
              <a:off x="922175" y="5530360"/>
              <a:ext cx="16786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u="sng" dirty="0" err="1">
                  <a:solidFill>
                    <a:schemeClr val="accent6">
                      <a:lumMod val="50000"/>
                    </a:schemeClr>
                  </a:solidFill>
                </a:rPr>
                <a:t>Lipatov</a:t>
              </a:r>
              <a:r>
                <a:rPr lang="es-ES" u="sng" dirty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  <a:r>
                <a:rPr lang="es-ES" u="sng" dirty="0" err="1">
                  <a:solidFill>
                    <a:schemeClr val="accent6">
                      <a:lumMod val="50000"/>
                    </a:schemeClr>
                  </a:solidFill>
                </a:rPr>
                <a:t>vertex</a:t>
              </a:r>
              <a:endParaRPr lang="en-US" u="sng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64" name="Conector recto de flecha 63">
              <a:extLst>
                <a:ext uri="{FF2B5EF4-FFF2-40B4-BE49-F238E27FC236}">
                  <a16:creationId xmlns:a16="http://schemas.microsoft.com/office/drawing/2014/main" id="{B0049F3E-8240-4D3B-B42B-42BBA2E8436E}"/>
                </a:ext>
              </a:extLst>
            </p:cNvPr>
            <p:cNvCxnSpPr>
              <a:cxnSpLocks/>
            </p:cNvCxnSpPr>
            <p:nvPr/>
          </p:nvCxnSpPr>
          <p:spPr>
            <a:xfrm>
              <a:off x="4520415" y="4469990"/>
              <a:ext cx="106906" cy="4562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65" name="CuadroTexto 64">
              <a:extLst>
                <a:ext uri="{FF2B5EF4-FFF2-40B4-BE49-F238E27FC236}">
                  <a16:creationId xmlns:a16="http://schemas.microsoft.com/office/drawing/2014/main" id="{CCAA4B44-F645-4E7E-9D21-6B0A75DE6232}"/>
                </a:ext>
              </a:extLst>
            </p:cNvPr>
            <p:cNvSpPr txBox="1"/>
            <p:nvPr/>
          </p:nvSpPr>
          <p:spPr>
            <a:xfrm>
              <a:off x="4030044" y="4945306"/>
              <a:ext cx="1310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u="sng" dirty="0">
                  <a:solidFill>
                    <a:schemeClr val="accent2">
                      <a:lumMod val="75000"/>
                    </a:schemeClr>
                  </a:solidFill>
                </a:rPr>
                <a:t>Wilson line</a:t>
              </a:r>
              <a:endParaRPr lang="en-US" u="sng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67" name="CuadroTexto 66">
            <a:extLst>
              <a:ext uri="{FF2B5EF4-FFF2-40B4-BE49-F238E27FC236}">
                <a16:creationId xmlns:a16="http://schemas.microsoft.com/office/drawing/2014/main" id="{9A6CC463-1BF0-457C-B067-C27EBF6B63E4}"/>
              </a:ext>
            </a:extLst>
          </p:cNvPr>
          <p:cNvSpPr txBox="1"/>
          <p:nvPr/>
        </p:nvSpPr>
        <p:spPr>
          <a:xfrm>
            <a:off x="983619" y="3214142"/>
            <a:ext cx="49516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27285B"/>
                </a:solidFill>
                <a:latin typeface="+mj-lt"/>
              </a:rPr>
              <a:t>Reduced matri</a:t>
            </a:r>
            <a:r>
              <a:rPr lang="en-US" dirty="0">
                <a:solidFill>
                  <a:srgbClr val="27285B"/>
                </a:solidFill>
                <a:latin typeface="+mj-lt"/>
              </a:rPr>
              <a:t>x </a:t>
            </a:r>
            <a:r>
              <a:rPr lang="en-US" sz="1800" dirty="0">
                <a:solidFill>
                  <a:srgbClr val="27285B"/>
                </a:solidFill>
                <a:latin typeface="+mj-lt"/>
              </a:rPr>
              <a:t>amplitude:</a:t>
            </a:r>
          </a:p>
        </p:txBody>
      </p:sp>
      <p:sp>
        <p:nvSpPr>
          <p:cNvPr id="68" name="Estrella: 4 puntas 67">
            <a:extLst>
              <a:ext uri="{FF2B5EF4-FFF2-40B4-BE49-F238E27FC236}">
                <a16:creationId xmlns:a16="http://schemas.microsoft.com/office/drawing/2014/main" id="{05823289-186D-418B-BC12-571104592F82}"/>
              </a:ext>
            </a:extLst>
          </p:cNvPr>
          <p:cNvSpPr/>
          <p:nvPr/>
        </p:nvSpPr>
        <p:spPr>
          <a:xfrm>
            <a:off x="678049" y="3265505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684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20"/>
    </mc:Choice>
    <mc:Fallback xmlns="">
      <p:transition spd="slow" advTm="1302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C68D8EA7-FFA1-4A8E-997B-1E276A5CEFCE}"/>
              </a:ext>
            </a:extLst>
          </p:cNvPr>
          <p:cNvSpPr txBox="1"/>
          <p:nvPr/>
        </p:nvSpPr>
        <p:spPr>
          <a:xfrm>
            <a:off x="327259" y="237521"/>
            <a:ext cx="11059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27285B"/>
                </a:solidFill>
              </a:rPr>
              <a:t>Averaging: projectile source</a:t>
            </a:r>
          </a:p>
        </p:txBody>
      </p:sp>
      <p:sp>
        <p:nvSpPr>
          <p:cNvPr id="48" name="Flecha: a la derecha 47">
            <a:extLst>
              <a:ext uri="{FF2B5EF4-FFF2-40B4-BE49-F238E27FC236}">
                <a16:creationId xmlns:a16="http://schemas.microsoft.com/office/drawing/2014/main" id="{945D3EE6-AA9A-4AB4-B3AC-5CC38A249271}"/>
              </a:ext>
            </a:extLst>
          </p:cNvPr>
          <p:cNvSpPr/>
          <p:nvPr/>
        </p:nvSpPr>
        <p:spPr>
          <a:xfrm>
            <a:off x="856648" y="1222407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3617027D-5C84-499D-9C50-245FE85D36FC}"/>
              </a:ext>
            </a:extLst>
          </p:cNvPr>
          <p:cNvSpPr txBox="1"/>
          <p:nvPr/>
        </p:nvSpPr>
        <p:spPr>
          <a:xfrm>
            <a:off x="1335505" y="1214618"/>
            <a:ext cx="10272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27285B"/>
                </a:solidFill>
                <a:latin typeface="+mj-lt"/>
              </a:rPr>
              <a:t>We assume a Gaussian distribution for the projectile sources: </a:t>
            </a:r>
            <a:r>
              <a:rPr lang="en-US" sz="1800" b="1" dirty="0">
                <a:solidFill>
                  <a:srgbClr val="27285B"/>
                </a:solidFill>
                <a:latin typeface="+mj-lt"/>
              </a:rPr>
              <a:t>MV model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F0A5F2D6-4078-4E63-B2AF-65AE4CC15901}"/>
              </a:ext>
            </a:extLst>
          </p:cNvPr>
          <p:cNvSpPr txBox="1"/>
          <p:nvPr/>
        </p:nvSpPr>
        <p:spPr>
          <a:xfrm>
            <a:off x="856648" y="1655317"/>
            <a:ext cx="16642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rgbClr val="27285B"/>
                </a:solidFill>
              </a:rPr>
              <a:t>Wick </a:t>
            </a:r>
            <a:r>
              <a:rPr lang="es-ES" sz="1600" dirty="0" err="1">
                <a:solidFill>
                  <a:srgbClr val="27285B"/>
                </a:solidFill>
              </a:rPr>
              <a:t>Theorem</a:t>
            </a:r>
            <a:r>
              <a:rPr lang="es-ES" sz="1600" dirty="0">
                <a:solidFill>
                  <a:srgbClr val="27285B"/>
                </a:solidFill>
              </a:rPr>
              <a:t>:</a:t>
            </a:r>
            <a:endParaRPr lang="en-US" sz="1600" dirty="0">
              <a:solidFill>
                <a:srgbClr val="27285B"/>
              </a:solidFill>
            </a:endParaRPr>
          </a:p>
        </p:txBody>
      </p:sp>
      <p:pic>
        <p:nvPicPr>
          <p:cNvPr id="66" name="Imagen 65" descr="\documentclass{article}&#10;\usepackage{amsmath}&#10;\pagestyle{empty}&#10;\begin{document}&#10;&#10;\begin{align*}&#10;\Big \langle \rho^{b_1}(\textbf{k}_1-\textbf{q}_1)\rho^{b_2 \dagger}(\textbf{k}_1-\textbf{q}_2) \cdots \rho^{b_{2n-1}}(\textbf{k}_n-\textbf{q}_{2n-1})\rho^{b_{2n} \dagger}(\textbf{k}_n-\textbf{q}_{2n}) \Big \rangle_{p} =\sum_{\omega \in \Pi(\chi)} \prod_{\{i,j\}\in \omega} \Big \langle \rho^{b_i}(\textbf{k}_i-\textbf{q}_i)\rho^{b_j}(\textbf{k}_j-\textbf{q}_j) \Big \rangle_{p} &#10;\end{align*}&#10;&#10;&#10;\end{document}" title="IguanaTex Bitmap Display">
            <a:extLst>
              <a:ext uri="{FF2B5EF4-FFF2-40B4-BE49-F238E27FC236}">
                <a16:creationId xmlns:a16="http://schemas.microsoft.com/office/drawing/2014/main" id="{DB6F26F3-BAB7-4CFB-97D0-0BE8E12D3D1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33" y="2109619"/>
            <a:ext cx="10484953" cy="551771"/>
          </a:xfrm>
          <a:prstGeom prst="rect">
            <a:avLst/>
          </a:prstGeom>
        </p:spPr>
      </p:pic>
      <p:pic>
        <p:nvPicPr>
          <p:cNvPr id="5" name="Imagen 4" descr="\documentclass{article}&#10;\usepackage{amsmath}&#10;\pagestyle{empty}&#10;\begin{document}&#10;&#10;\begin{align*}&#10; g^2 \Big \langle \rho^{b_i}(\textbf{k}_i-\textbf{q}_i)\rho^{b_j}(\textbf{k}_j-\textbf{q}_j) \Big \rangle_{p}=\frac{\delta^{b_i b_j}}{N_c^2-1} \mu^2\left[\textbf{k}_i-\textbf{q}_i,\textbf{k}_j-\textbf{q}_j\right]&#10;\end{align*}&#10;&#10;&#10;\end{document}" title="IguanaTex Bitmap Display">
            <a:extLst>
              <a:ext uri="{FF2B5EF4-FFF2-40B4-BE49-F238E27FC236}">
                <a16:creationId xmlns:a16="http://schemas.microsoft.com/office/drawing/2014/main" id="{E39CEAD7-55B3-45A2-93C9-2A98FD8B3E4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271" y="3429000"/>
            <a:ext cx="5683504" cy="531048"/>
          </a:xfrm>
          <a:prstGeom prst="rect">
            <a:avLst/>
          </a:prstGeom>
        </p:spPr>
      </p:pic>
      <p:pic>
        <p:nvPicPr>
          <p:cNvPr id="71" name="Imagen 70" descr="\documentclass{article}&#10;\usepackage{amsmath}&#10;\pagestyle{empty}&#10;\begin{document}&#10;&#10;\begin{align*}&#10;\mu^2(\textbf{k},\textbf{q})=e^{-\frac{(\textbf{k}+\textbf{q})^2}{4 B_p^{-1}}} &#10;\end{align*}&#10;&#10;&#10;\end{document}" title="IguanaTex Bitmap Display">
            <a:extLst>
              <a:ext uri="{FF2B5EF4-FFF2-40B4-BE49-F238E27FC236}">
                <a16:creationId xmlns:a16="http://schemas.microsoft.com/office/drawing/2014/main" id="{DE249ED1-4433-4DA0-8ADA-225AE555947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271" y="4319742"/>
            <a:ext cx="1774476" cy="41836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2" name="CuadroTexto 71">
                <a:extLst>
                  <a:ext uri="{FF2B5EF4-FFF2-40B4-BE49-F238E27FC236}">
                    <a16:creationId xmlns:a16="http://schemas.microsoft.com/office/drawing/2014/main" id="{FE1683E4-61F7-4AC0-89C5-82C79D09CA6C}"/>
                  </a:ext>
                </a:extLst>
              </p:cNvPr>
              <p:cNvSpPr txBox="1"/>
              <p:nvPr/>
            </p:nvSpPr>
            <p:spPr>
              <a:xfrm>
                <a:off x="3015934" y="4347356"/>
                <a:ext cx="4504118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rPr>
                        </m:ctrlPr>
                      </m:sSubPr>
                      <m:e>
                        <m:r>
                          <a:rPr lang="es-ES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rPr>
                          <m:t>𝐵</m:t>
                        </m:r>
                      </m:e>
                      <m:sub>
                        <m:r>
                          <a:rPr lang="es-ES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rPr>
                          <m:t>𝑝</m:t>
                        </m:r>
                      </m:sub>
                    </m:sSub>
                    <m:r>
                      <a:rPr lang="es-ES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m:t> </m:t>
                    </m:r>
                  </m:oMath>
                </a14:m>
                <a:r>
                  <a:rPr lang="es-ES" dirty="0" err="1">
                    <a:solidFill>
                      <a:schemeClr val="accent1">
                        <a:lumMod val="50000"/>
                      </a:schemeClr>
                    </a:solidFill>
                  </a:rPr>
                  <a:t>is</a:t>
                </a:r>
                <a:r>
                  <a:rPr lang="es-ES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dirty="0" err="1">
                    <a:solidFill>
                      <a:schemeClr val="accent1">
                        <a:lumMod val="50000"/>
                      </a:schemeClr>
                    </a:solidFill>
                  </a:rPr>
                  <a:t>the</a:t>
                </a:r>
                <a:r>
                  <a:rPr lang="es-ES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dirty="0" err="1">
                    <a:solidFill>
                      <a:schemeClr val="accent1">
                        <a:lumMod val="50000"/>
                      </a:schemeClr>
                    </a:solidFill>
                  </a:rPr>
                  <a:t>transverse</a:t>
                </a:r>
                <a:r>
                  <a:rPr lang="es-ES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dirty="0" err="1">
                    <a:solidFill>
                      <a:schemeClr val="accent1">
                        <a:lumMod val="50000"/>
                      </a:schemeClr>
                    </a:solidFill>
                  </a:rPr>
                  <a:t>area</a:t>
                </a:r>
                <a:r>
                  <a:rPr lang="es-ES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dirty="0" err="1">
                    <a:solidFill>
                      <a:schemeClr val="accent1">
                        <a:lumMod val="50000"/>
                      </a:schemeClr>
                    </a:solidFill>
                  </a:rPr>
                  <a:t>of</a:t>
                </a:r>
                <a:r>
                  <a:rPr lang="es-ES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dirty="0" err="1">
                    <a:solidFill>
                      <a:schemeClr val="accent1">
                        <a:lumMod val="50000"/>
                      </a:schemeClr>
                    </a:solidFill>
                  </a:rPr>
                  <a:t>the</a:t>
                </a:r>
                <a:r>
                  <a:rPr lang="es-ES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s-ES" dirty="0" err="1">
                    <a:solidFill>
                      <a:schemeClr val="accent1">
                        <a:lumMod val="50000"/>
                      </a:schemeClr>
                    </a:solidFill>
                  </a:rPr>
                  <a:t>projectile</a:t>
                </a:r>
                <a:endParaRPr lang="en-US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72" name="CuadroTexto 71">
                <a:extLst>
                  <a:ext uri="{FF2B5EF4-FFF2-40B4-BE49-F238E27FC236}">
                    <a16:creationId xmlns:a16="http://schemas.microsoft.com/office/drawing/2014/main" id="{FE1683E4-61F7-4AC0-89C5-82C79D09CA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934" y="4347356"/>
                <a:ext cx="4504118" cy="390748"/>
              </a:xfrm>
              <a:prstGeom prst="rect">
                <a:avLst/>
              </a:prstGeom>
              <a:blipFill>
                <a:blip r:embed="rId8"/>
                <a:stretch>
                  <a:fillRect t="-7813" b="-18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Flecha: a la derecha 72">
            <a:extLst>
              <a:ext uri="{FF2B5EF4-FFF2-40B4-BE49-F238E27FC236}">
                <a16:creationId xmlns:a16="http://schemas.microsoft.com/office/drawing/2014/main" id="{181BD716-5C8D-432F-A945-20681626C833}"/>
              </a:ext>
            </a:extLst>
          </p:cNvPr>
          <p:cNvSpPr/>
          <p:nvPr/>
        </p:nvSpPr>
        <p:spPr>
          <a:xfrm>
            <a:off x="853759" y="2811924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29D81C58-A6C0-4A62-AC7C-5C57C4320071}"/>
              </a:ext>
            </a:extLst>
          </p:cNvPr>
          <p:cNvSpPr txBox="1"/>
          <p:nvPr/>
        </p:nvSpPr>
        <p:spPr>
          <a:xfrm>
            <a:off x="1332616" y="2804135"/>
            <a:ext cx="10272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27285B"/>
                </a:solidFill>
                <a:latin typeface="+mj-lt"/>
              </a:rPr>
              <a:t>We use a Gaussian profile </a:t>
            </a:r>
            <a:r>
              <a:rPr lang="en-US" dirty="0">
                <a:solidFill>
                  <a:srgbClr val="27285B"/>
                </a:solidFill>
                <a:latin typeface="+mj-lt"/>
              </a:rPr>
              <a:t>for the 2-point function rather than a Dirac delta</a:t>
            </a:r>
            <a:endParaRPr lang="en-US" sz="1800" dirty="0">
              <a:solidFill>
                <a:srgbClr val="27285B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786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20"/>
    </mc:Choice>
    <mc:Fallback xmlns="">
      <p:transition spd="slow" advTm="1302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C68D8EA7-FFA1-4A8E-997B-1E276A5CEFCE}"/>
              </a:ext>
            </a:extLst>
          </p:cNvPr>
          <p:cNvSpPr txBox="1"/>
          <p:nvPr/>
        </p:nvSpPr>
        <p:spPr>
          <a:xfrm>
            <a:off x="327259" y="237521"/>
            <a:ext cx="11059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>
                <a:solidFill>
                  <a:srgbClr val="27285B"/>
                </a:solidFill>
              </a:rPr>
              <a:t>T</a:t>
            </a:r>
            <a:r>
              <a:rPr lang="en-US" sz="3200" dirty="0" err="1">
                <a:solidFill>
                  <a:srgbClr val="27285B"/>
                </a:solidFill>
              </a:rPr>
              <a:t>arget</a:t>
            </a:r>
            <a:r>
              <a:rPr lang="en-US" sz="3200" dirty="0">
                <a:solidFill>
                  <a:srgbClr val="27285B"/>
                </a:solidFill>
              </a:rPr>
              <a:t> averaging: The area enhancement argument</a:t>
            </a:r>
          </a:p>
        </p:txBody>
      </p:sp>
      <p:sp>
        <p:nvSpPr>
          <p:cNvPr id="48" name="Flecha: a la derecha 47">
            <a:extLst>
              <a:ext uri="{FF2B5EF4-FFF2-40B4-BE49-F238E27FC236}">
                <a16:creationId xmlns:a16="http://schemas.microsoft.com/office/drawing/2014/main" id="{945D3EE6-AA9A-4AB4-B3AC-5CC38A249271}"/>
              </a:ext>
            </a:extLst>
          </p:cNvPr>
          <p:cNvSpPr/>
          <p:nvPr/>
        </p:nvSpPr>
        <p:spPr>
          <a:xfrm>
            <a:off x="856648" y="1222407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3617027D-5C84-499D-9C50-245FE85D36FC}"/>
              </a:ext>
            </a:extLst>
          </p:cNvPr>
          <p:cNvSpPr txBox="1"/>
          <p:nvPr/>
        </p:nvSpPr>
        <p:spPr>
          <a:xfrm>
            <a:off x="1335505" y="1214618"/>
            <a:ext cx="10272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27285B"/>
                </a:solidFill>
                <a:latin typeface="+mj-lt"/>
              </a:rPr>
              <a:t>We use the so-called </a:t>
            </a:r>
            <a:r>
              <a:rPr lang="en-US" sz="1800" b="1" dirty="0">
                <a:solidFill>
                  <a:srgbClr val="27285B"/>
                </a:solidFill>
                <a:latin typeface="+mj-lt"/>
              </a:rPr>
              <a:t>area enhancement argument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C20718B-6260-4D8F-9565-BF3C6E361568}"/>
              </a:ext>
            </a:extLst>
          </p:cNvPr>
          <p:cNvSpPr txBox="1"/>
          <p:nvPr/>
        </p:nvSpPr>
        <p:spPr>
          <a:xfrm>
            <a:off x="7319511" y="1205909"/>
            <a:ext cx="3733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800" dirty="0" err="1">
                <a:solidFill>
                  <a:srgbClr val="E63946"/>
                </a:solidFill>
              </a:rPr>
              <a:t>Kovner</a:t>
            </a:r>
            <a:r>
              <a:rPr lang="es-ES" sz="1800" dirty="0">
                <a:solidFill>
                  <a:srgbClr val="E63946"/>
                </a:solidFill>
              </a:rPr>
              <a:t> and </a:t>
            </a:r>
            <a:r>
              <a:rPr lang="es-ES" sz="1800" dirty="0" err="1">
                <a:solidFill>
                  <a:srgbClr val="E63946"/>
                </a:solidFill>
              </a:rPr>
              <a:t>Rezaeian</a:t>
            </a:r>
            <a:r>
              <a:rPr lang="es-ES" sz="1800" dirty="0">
                <a:solidFill>
                  <a:srgbClr val="E63946"/>
                </a:solidFill>
              </a:rPr>
              <a:t>: 1707.06985</a:t>
            </a:r>
            <a:endParaRPr lang="en-US" dirty="0">
              <a:solidFill>
                <a:srgbClr val="E63946"/>
              </a:solidFill>
            </a:endParaRPr>
          </a:p>
        </p:txBody>
      </p:sp>
      <p:pic>
        <p:nvPicPr>
          <p:cNvPr id="14" name="Imagen 13" descr="\documentclass{article}&#10;\usepackage{amsmath}&#10;\pagestyle{empty}&#10;\begin{document}&#10;&#10;\begin{align*}&#10; \int_{\textbf{y}_1 ,\textbf{y}_2,\textbf{y}_3,\textbf{y}_4} e^{-i \textbf{q}_1 \cdot \textbf{y}_1+i \textbf{q}_2 \cdot \textbf{y}_2 -i \textbf{q}_3 \cdot \textbf{y}_3 +i \textbf{q}_{4} \cdot \textbf{y}_{4} }&#10; \Big \langle &#10;Tr \left[ U(\textbf{y}_1)U^\dagger(\textbf{y}_2) \right] &#10;Tr \left[ U(\textbf{y}_3)U^\dagger(\textbf{y}_4) \right] &#10;\Big \rangle_{T}&#10;\end{align*}&#10;&#10;&#10;\end{document}" title="IguanaTex Bitmap Display">
            <a:extLst>
              <a:ext uri="{FF2B5EF4-FFF2-40B4-BE49-F238E27FC236}">
                <a16:creationId xmlns:a16="http://schemas.microsoft.com/office/drawing/2014/main" id="{7299A7A8-1F20-458B-8EF0-EDA92BC0E80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358" y="1744471"/>
            <a:ext cx="7476114" cy="531047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CFBE347D-16BC-428A-8A99-DD56318E150C}"/>
              </a:ext>
            </a:extLst>
          </p:cNvPr>
          <p:cNvSpPr txBox="1"/>
          <p:nvPr/>
        </p:nvSpPr>
        <p:spPr>
          <a:xfrm>
            <a:off x="1039528" y="1840718"/>
            <a:ext cx="2672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>
                <a:solidFill>
                  <a:srgbClr val="27285B"/>
                </a:solidFill>
              </a:rPr>
              <a:t>We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want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to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evaluate</a:t>
            </a:r>
            <a:r>
              <a:rPr lang="es-ES" sz="1600" dirty="0">
                <a:solidFill>
                  <a:srgbClr val="27285B"/>
                </a:solidFill>
              </a:rPr>
              <a:t>, </a:t>
            </a:r>
            <a:r>
              <a:rPr lang="es-ES" sz="1600" dirty="0" err="1">
                <a:solidFill>
                  <a:srgbClr val="27285B"/>
                </a:solidFill>
              </a:rPr>
              <a:t>e.g</a:t>
            </a:r>
            <a:r>
              <a:rPr lang="es-ES" sz="1600" dirty="0">
                <a:solidFill>
                  <a:srgbClr val="27285B"/>
                </a:solidFill>
              </a:rPr>
              <a:t>.:</a:t>
            </a:r>
            <a:endParaRPr lang="en-US" sz="1600" dirty="0">
              <a:solidFill>
                <a:srgbClr val="27285B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0994A09A-69A3-4C11-BF16-30C4CCACDFBD}"/>
                  </a:ext>
                </a:extLst>
              </p:cNvPr>
              <p:cNvSpPr txBox="1"/>
              <p:nvPr/>
            </p:nvSpPr>
            <p:spPr>
              <a:xfrm>
                <a:off x="1268748" y="2602372"/>
                <a:ext cx="653947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s-ES" sz="1600" b="1" dirty="0" err="1">
                    <a:solidFill>
                      <a:srgbClr val="27285B"/>
                    </a:solidFill>
                  </a:rPr>
                  <a:t>Domain</a:t>
                </a:r>
                <a:r>
                  <a:rPr lang="es-ES" sz="1600" b="1" dirty="0">
                    <a:solidFill>
                      <a:srgbClr val="27285B"/>
                    </a:solidFill>
                  </a:rPr>
                  <a:t> </a:t>
                </a:r>
                <a:r>
                  <a:rPr lang="en-US" sz="1600" b="1" dirty="0">
                    <a:solidFill>
                      <a:srgbClr val="27285B"/>
                    </a:solidFill>
                  </a:rPr>
                  <a:t>model</a:t>
                </a:r>
                <a:r>
                  <a:rPr lang="es-ES" sz="1600" dirty="0">
                    <a:solidFill>
                      <a:srgbClr val="27285B"/>
                    </a:solidFill>
                  </a:rPr>
                  <a:t>: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The</a:t>
                </a:r>
                <a:r>
                  <a:rPr lang="es-ES" sz="1600" dirty="0">
                    <a:solidFill>
                      <a:srgbClr val="27285B"/>
                    </a:solidFill>
                  </a:rPr>
                  <a:t> target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is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composed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by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chromoelectric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domains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with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length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of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order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sz="1600" b="0" i="1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1600" b="0" i="1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s-ES" sz="1600" b="0" i="1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sz="1600" dirty="0">
                    <a:solidFill>
                      <a:srgbClr val="27285B"/>
                    </a:solidFill>
                  </a:rPr>
                  <a:t>. The correlation between the particles comes from scatterings within the same domain:</a:t>
                </a:r>
              </a:p>
            </p:txBody>
          </p:sp>
        </mc:Choice>
        <mc:Fallback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0994A09A-69A3-4C11-BF16-30C4CCACDF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8748" y="2602372"/>
                <a:ext cx="6539472" cy="830997"/>
              </a:xfrm>
              <a:prstGeom prst="rect">
                <a:avLst/>
              </a:prstGeom>
              <a:blipFill>
                <a:blip r:embed="rId7"/>
                <a:stretch>
                  <a:fillRect l="-466" t="-2206" r="-559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upo 17">
            <a:extLst>
              <a:ext uri="{FF2B5EF4-FFF2-40B4-BE49-F238E27FC236}">
                <a16:creationId xmlns:a16="http://schemas.microsoft.com/office/drawing/2014/main" id="{BB5D7B1C-6D59-4E09-8B90-F412FCC81723}"/>
              </a:ext>
            </a:extLst>
          </p:cNvPr>
          <p:cNvGrpSpPr/>
          <p:nvPr/>
        </p:nvGrpSpPr>
        <p:grpSpPr>
          <a:xfrm>
            <a:off x="2055773" y="4078437"/>
            <a:ext cx="4883052" cy="832167"/>
            <a:chOff x="5800760" y="3795970"/>
            <a:chExt cx="4883052" cy="832167"/>
          </a:xfrm>
        </p:grpSpPr>
        <p:pic>
          <p:nvPicPr>
            <p:cNvPr id="19" name="Imagen 18" descr="Forma, Círculo&#10;&#10;Descripción generada automáticamente">
              <a:extLst>
                <a:ext uri="{FF2B5EF4-FFF2-40B4-BE49-F238E27FC236}">
                  <a16:creationId xmlns:a16="http://schemas.microsoft.com/office/drawing/2014/main" id="{35A206B6-2702-44B6-BABF-69BCC18C8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0760" y="3804203"/>
              <a:ext cx="823934" cy="823934"/>
            </a:xfrm>
            <a:prstGeom prst="rect">
              <a:avLst/>
            </a:prstGeom>
          </p:spPr>
        </p:pic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D2803DE2-F0BB-4740-A14E-DABA9C842FA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2468" y="3795970"/>
              <a:ext cx="823934" cy="823934"/>
            </a:xfrm>
            <a:prstGeom prst="rect">
              <a:avLst/>
            </a:prstGeom>
          </p:spPr>
        </p:pic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DEACCFC1-EE75-4D42-ACC9-DE3FC68E92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24176" y="3804203"/>
              <a:ext cx="823934" cy="823934"/>
            </a:xfrm>
            <a:prstGeom prst="rect">
              <a:avLst/>
            </a:prstGeom>
          </p:spPr>
        </p:pic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F5AAC644-BEA7-428D-95AD-E8B6C7946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59878" y="3795970"/>
              <a:ext cx="823934" cy="823934"/>
            </a:xfrm>
            <a:prstGeom prst="rect">
              <a:avLst/>
            </a:prstGeom>
          </p:spPr>
        </p:pic>
        <p:grpSp>
          <p:nvGrpSpPr>
            <p:cNvPr id="23" name="Grupo 22">
              <a:extLst>
                <a:ext uri="{FF2B5EF4-FFF2-40B4-BE49-F238E27FC236}">
                  <a16:creationId xmlns:a16="http://schemas.microsoft.com/office/drawing/2014/main" id="{801B58EA-4552-48B8-9FF2-A7887B2B50F1}"/>
                </a:ext>
              </a:extLst>
            </p:cNvPr>
            <p:cNvGrpSpPr/>
            <p:nvPr/>
          </p:nvGrpSpPr>
          <p:grpSpPr>
            <a:xfrm>
              <a:off x="6015995" y="3919322"/>
              <a:ext cx="306361" cy="627444"/>
              <a:chOff x="5422107" y="3942251"/>
              <a:chExt cx="306361" cy="627444"/>
            </a:xfrm>
          </p:grpSpPr>
          <p:sp>
            <p:nvSpPr>
              <p:cNvPr id="45" name="Forma libre: forma 44">
                <a:extLst>
                  <a:ext uri="{FF2B5EF4-FFF2-40B4-BE49-F238E27FC236}">
                    <a16:creationId xmlns:a16="http://schemas.microsoft.com/office/drawing/2014/main" id="{B9502C7E-9B1D-41AE-91A6-C42F70BEE626}"/>
                  </a:ext>
                </a:extLst>
              </p:cNvPr>
              <p:cNvSpPr/>
              <p:nvPr/>
            </p:nvSpPr>
            <p:spPr>
              <a:xfrm>
                <a:off x="5445125" y="3971925"/>
                <a:ext cx="266700" cy="574675"/>
              </a:xfrm>
              <a:custGeom>
                <a:avLst/>
                <a:gdLst>
                  <a:gd name="connsiteX0" fmla="*/ 0 w 266700"/>
                  <a:gd name="connsiteY0" fmla="*/ 6350 h 574675"/>
                  <a:gd name="connsiteX1" fmla="*/ 149225 w 266700"/>
                  <a:gd name="connsiteY1" fmla="*/ 0 h 574675"/>
                  <a:gd name="connsiteX2" fmla="*/ 266700 w 266700"/>
                  <a:gd name="connsiteY2" fmla="*/ 482600 h 574675"/>
                  <a:gd name="connsiteX3" fmla="*/ 180975 w 266700"/>
                  <a:gd name="connsiteY3" fmla="*/ 574675 h 574675"/>
                  <a:gd name="connsiteX4" fmla="*/ 0 w 266700"/>
                  <a:gd name="connsiteY4" fmla="*/ 6350 h 574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700" h="574675">
                    <a:moveTo>
                      <a:pt x="0" y="6350"/>
                    </a:moveTo>
                    <a:lnTo>
                      <a:pt x="149225" y="0"/>
                    </a:lnTo>
                    <a:lnTo>
                      <a:pt x="266700" y="482600"/>
                    </a:lnTo>
                    <a:lnTo>
                      <a:pt x="180975" y="574675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chemeClr val="tx1">
                  <a:alpha val="84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Elipse 45">
                <a:extLst>
                  <a:ext uri="{FF2B5EF4-FFF2-40B4-BE49-F238E27FC236}">
                    <a16:creationId xmlns:a16="http://schemas.microsoft.com/office/drawing/2014/main" id="{666B73C2-5F6D-48C5-AA43-B6FBEAA9593A}"/>
                  </a:ext>
                </a:extLst>
              </p:cNvPr>
              <p:cNvSpPr/>
              <p:nvPr/>
            </p:nvSpPr>
            <p:spPr>
              <a:xfrm>
                <a:off x="5422107" y="3950832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Elipse 46">
                <a:extLst>
                  <a:ext uri="{FF2B5EF4-FFF2-40B4-BE49-F238E27FC236}">
                    <a16:creationId xmlns:a16="http://schemas.microsoft.com/office/drawing/2014/main" id="{3089B2EC-0F6A-4FFB-BFD2-1E955AA84464}"/>
                  </a:ext>
                </a:extLst>
              </p:cNvPr>
              <p:cNvSpPr/>
              <p:nvPr/>
            </p:nvSpPr>
            <p:spPr>
              <a:xfrm>
                <a:off x="5556926" y="3942251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Elipse 49">
                <a:extLst>
                  <a:ext uri="{FF2B5EF4-FFF2-40B4-BE49-F238E27FC236}">
                    <a16:creationId xmlns:a16="http://schemas.microsoft.com/office/drawing/2014/main" id="{EB06205C-8C33-48B4-99D8-09861FF3909B}"/>
                  </a:ext>
                </a:extLst>
              </p:cNvPr>
              <p:cNvSpPr/>
              <p:nvPr/>
            </p:nvSpPr>
            <p:spPr>
              <a:xfrm>
                <a:off x="5666555" y="4426413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Elipse 51">
                <a:extLst>
                  <a:ext uri="{FF2B5EF4-FFF2-40B4-BE49-F238E27FC236}">
                    <a16:creationId xmlns:a16="http://schemas.microsoft.com/office/drawing/2014/main" id="{A2CC7AB1-7ECE-4411-9497-C4332AB00C42}"/>
                  </a:ext>
                </a:extLst>
              </p:cNvPr>
              <p:cNvSpPr/>
              <p:nvPr/>
            </p:nvSpPr>
            <p:spPr>
              <a:xfrm>
                <a:off x="5600886" y="4507782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" name="Grupo 23">
              <a:extLst>
                <a:ext uri="{FF2B5EF4-FFF2-40B4-BE49-F238E27FC236}">
                  <a16:creationId xmlns:a16="http://schemas.microsoft.com/office/drawing/2014/main" id="{6673C021-F235-452A-825D-47A929ADF603}"/>
                </a:ext>
              </a:extLst>
            </p:cNvPr>
            <p:cNvGrpSpPr/>
            <p:nvPr/>
          </p:nvGrpSpPr>
          <p:grpSpPr>
            <a:xfrm>
              <a:off x="7376135" y="3907085"/>
              <a:ext cx="306361" cy="627444"/>
              <a:chOff x="5422107" y="3942251"/>
              <a:chExt cx="306361" cy="627444"/>
            </a:xfrm>
          </p:grpSpPr>
          <p:sp>
            <p:nvSpPr>
              <p:cNvPr id="40" name="Forma libre: forma 39">
                <a:extLst>
                  <a:ext uri="{FF2B5EF4-FFF2-40B4-BE49-F238E27FC236}">
                    <a16:creationId xmlns:a16="http://schemas.microsoft.com/office/drawing/2014/main" id="{0E9304A2-03D1-4110-A54E-0178572CC739}"/>
                  </a:ext>
                </a:extLst>
              </p:cNvPr>
              <p:cNvSpPr/>
              <p:nvPr/>
            </p:nvSpPr>
            <p:spPr>
              <a:xfrm>
                <a:off x="5445125" y="3971925"/>
                <a:ext cx="266700" cy="574675"/>
              </a:xfrm>
              <a:custGeom>
                <a:avLst/>
                <a:gdLst>
                  <a:gd name="connsiteX0" fmla="*/ 0 w 266700"/>
                  <a:gd name="connsiteY0" fmla="*/ 6350 h 574675"/>
                  <a:gd name="connsiteX1" fmla="*/ 149225 w 266700"/>
                  <a:gd name="connsiteY1" fmla="*/ 0 h 574675"/>
                  <a:gd name="connsiteX2" fmla="*/ 266700 w 266700"/>
                  <a:gd name="connsiteY2" fmla="*/ 482600 h 574675"/>
                  <a:gd name="connsiteX3" fmla="*/ 180975 w 266700"/>
                  <a:gd name="connsiteY3" fmla="*/ 574675 h 574675"/>
                  <a:gd name="connsiteX4" fmla="*/ 0 w 266700"/>
                  <a:gd name="connsiteY4" fmla="*/ 6350 h 574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700" h="574675">
                    <a:moveTo>
                      <a:pt x="0" y="6350"/>
                    </a:moveTo>
                    <a:lnTo>
                      <a:pt x="149225" y="0"/>
                    </a:lnTo>
                    <a:lnTo>
                      <a:pt x="266700" y="482600"/>
                    </a:lnTo>
                    <a:lnTo>
                      <a:pt x="180975" y="574675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chemeClr val="tx1">
                  <a:alpha val="84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Elipse 40">
                <a:extLst>
                  <a:ext uri="{FF2B5EF4-FFF2-40B4-BE49-F238E27FC236}">
                    <a16:creationId xmlns:a16="http://schemas.microsoft.com/office/drawing/2014/main" id="{58D1DCEC-E935-4135-A9BA-A273E44ABC55}"/>
                  </a:ext>
                </a:extLst>
              </p:cNvPr>
              <p:cNvSpPr/>
              <p:nvPr/>
            </p:nvSpPr>
            <p:spPr>
              <a:xfrm>
                <a:off x="5422107" y="3950832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Elipse 41">
                <a:extLst>
                  <a:ext uri="{FF2B5EF4-FFF2-40B4-BE49-F238E27FC236}">
                    <a16:creationId xmlns:a16="http://schemas.microsoft.com/office/drawing/2014/main" id="{1427DF76-610D-4B97-BA42-CCA5EBA052B4}"/>
                  </a:ext>
                </a:extLst>
              </p:cNvPr>
              <p:cNvSpPr/>
              <p:nvPr/>
            </p:nvSpPr>
            <p:spPr>
              <a:xfrm>
                <a:off x="5556926" y="3942251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Elipse 42">
                <a:extLst>
                  <a:ext uri="{FF2B5EF4-FFF2-40B4-BE49-F238E27FC236}">
                    <a16:creationId xmlns:a16="http://schemas.microsoft.com/office/drawing/2014/main" id="{4297FD25-AC59-417E-AB52-94E0A88167DA}"/>
                  </a:ext>
                </a:extLst>
              </p:cNvPr>
              <p:cNvSpPr/>
              <p:nvPr/>
            </p:nvSpPr>
            <p:spPr>
              <a:xfrm>
                <a:off x="5666555" y="4426413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Elipse 43">
                <a:extLst>
                  <a:ext uri="{FF2B5EF4-FFF2-40B4-BE49-F238E27FC236}">
                    <a16:creationId xmlns:a16="http://schemas.microsoft.com/office/drawing/2014/main" id="{5E71D777-BA52-418E-9369-18A2A8251437}"/>
                  </a:ext>
                </a:extLst>
              </p:cNvPr>
              <p:cNvSpPr/>
              <p:nvPr/>
            </p:nvSpPr>
            <p:spPr>
              <a:xfrm>
                <a:off x="5600886" y="4507782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upo 24">
              <a:extLst>
                <a:ext uri="{FF2B5EF4-FFF2-40B4-BE49-F238E27FC236}">
                  <a16:creationId xmlns:a16="http://schemas.microsoft.com/office/drawing/2014/main" id="{3CC68AF7-06E2-4CFD-AF2A-73FF75CA0871}"/>
                </a:ext>
              </a:extLst>
            </p:cNvPr>
            <p:cNvGrpSpPr/>
            <p:nvPr/>
          </p:nvGrpSpPr>
          <p:grpSpPr>
            <a:xfrm>
              <a:off x="8750413" y="3919322"/>
              <a:ext cx="306361" cy="627444"/>
              <a:chOff x="5422107" y="3942251"/>
              <a:chExt cx="306361" cy="627444"/>
            </a:xfrm>
          </p:grpSpPr>
          <p:sp>
            <p:nvSpPr>
              <p:cNvPr id="35" name="Forma libre: forma 34">
                <a:extLst>
                  <a:ext uri="{FF2B5EF4-FFF2-40B4-BE49-F238E27FC236}">
                    <a16:creationId xmlns:a16="http://schemas.microsoft.com/office/drawing/2014/main" id="{8358CFFB-C33F-4091-ACED-B03B847EC1CC}"/>
                  </a:ext>
                </a:extLst>
              </p:cNvPr>
              <p:cNvSpPr/>
              <p:nvPr/>
            </p:nvSpPr>
            <p:spPr>
              <a:xfrm>
                <a:off x="5445125" y="3971925"/>
                <a:ext cx="266700" cy="574675"/>
              </a:xfrm>
              <a:custGeom>
                <a:avLst/>
                <a:gdLst>
                  <a:gd name="connsiteX0" fmla="*/ 0 w 266700"/>
                  <a:gd name="connsiteY0" fmla="*/ 6350 h 574675"/>
                  <a:gd name="connsiteX1" fmla="*/ 149225 w 266700"/>
                  <a:gd name="connsiteY1" fmla="*/ 0 h 574675"/>
                  <a:gd name="connsiteX2" fmla="*/ 266700 w 266700"/>
                  <a:gd name="connsiteY2" fmla="*/ 482600 h 574675"/>
                  <a:gd name="connsiteX3" fmla="*/ 180975 w 266700"/>
                  <a:gd name="connsiteY3" fmla="*/ 574675 h 574675"/>
                  <a:gd name="connsiteX4" fmla="*/ 0 w 266700"/>
                  <a:gd name="connsiteY4" fmla="*/ 6350 h 574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700" h="574675">
                    <a:moveTo>
                      <a:pt x="0" y="6350"/>
                    </a:moveTo>
                    <a:lnTo>
                      <a:pt x="149225" y="0"/>
                    </a:lnTo>
                    <a:lnTo>
                      <a:pt x="266700" y="482600"/>
                    </a:lnTo>
                    <a:lnTo>
                      <a:pt x="180975" y="574675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chemeClr val="tx1">
                  <a:alpha val="84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Elipse 35">
                <a:extLst>
                  <a:ext uri="{FF2B5EF4-FFF2-40B4-BE49-F238E27FC236}">
                    <a16:creationId xmlns:a16="http://schemas.microsoft.com/office/drawing/2014/main" id="{C8461450-E01C-4E26-A0DA-BC3A81473C3F}"/>
                  </a:ext>
                </a:extLst>
              </p:cNvPr>
              <p:cNvSpPr/>
              <p:nvPr/>
            </p:nvSpPr>
            <p:spPr>
              <a:xfrm>
                <a:off x="5422107" y="3950832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Elipse 36">
                <a:extLst>
                  <a:ext uri="{FF2B5EF4-FFF2-40B4-BE49-F238E27FC236}">
                    <a16:creationId xmlns:a16="http://schemas.microsoft.com/office/drawing/2014/main" id="{73DBC327-BDE7-4807-B592-9088EE91A7A2}"/>
                  </a:ext>
                </a:extLst>
              </p:cNvPr>
              <p:cNvSpPr/>
              <p:nvPr/>
            </p:nvSpPr>
            <p:spPr>
              <a:xfrm>
                <a:off x="5556926" y="3942251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Elipse 37">
                <a:extLst>
                  <a:ext uri="{FF2B5EF4-FFF2-40B4-BE49-F238E27FC236}">
                    <a16:creationId xmlns:a16="http://schemas.microsoft.com/office/drawing/2014/main" id="{5DE030CA-E2D0-4954-BF3C-B8EFE0BADE37}"/>
                  </a:ext>
                </a:extLst>
              </p:cNvPr>
              <p:cNvSpPr/>
              <p:nvPr/>
            </p:nvSpPr>
            <p:spPr>
              <a:xfrm>
                <a:off x="5666555" y="4426413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Elipse 38">
                <a:extLst>
                  <a:ext uri="{FF2B5EF4-FFF2-40B4-BE49-F238E27FC236}">
                    <a16:creationId xmlns:a16="http://schemas.microsoft.com/office/drawing/2014/main" id="{235FBE7E-9F4A-47F1-81DB-ECE76D15B425}"/>
                  </a:ext>
                </a:extLst>
              </p:cNvPr>
              <p:cNvSpPr/>
              <p:nvPr/>
            </p:nvSpPr>
            <p:spPr>
              <a:xfrm>
                <a:off x="5600886" y="4507782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Forma libre: forma 25">
              <a:extLst>
                <a:ext uri="{FF2B5EF4-FFF2-40B4-BE49-F238E27FC236}">
                  <a16:creationId xmlns:a16="http://schemas.microsoft.com/office/drawing/2014/main" id="{C1510E1A-FFE8-4B2E-BD17-77B1F1A9C242}"/>
                </a:ext>
              </a:extLst>
            </p:cNvPr>
            <p:cNvSpPr/>
            <p:nvPr/>
          </p:nvSpPr>
          <p:spPr>
            <a:xfrm>
              <a:off x="10168535" y="4117873"/>
              <a:ext cx="149476" cy="153248"/>
            </a:xfrm>
            <a:custGeom>
              <a:avLst/>
              <a:gdLst>
                <a:gd name="connsiteX0" fmla="*/ 0 w 266700"/>
                <a:gd name="connsiteY0" fmla="*/ 6350 h 574675"/>
                <a:gd name="connsiteX1" fmla="*/ 149225 w 266700"/>
                <a:gd name="connsiteY1" fmla="*/ 0 h 574675"/>
                <a:gd name="connsiteX2" fmla="*/ 266700 w 266700"/>
                <a:gd name="connsiteY2" fmla="*/ 482600 h 574675"/>
                <a:gd name="connsiteX3" fmla="*/ 180975 w 266700"/>
                <a:gd name="connsiteY3" fmla="*/ 574675 h 574675"/>
                <a:gd name="connsiteX4" fmla="*/ 0 w 266700"/>
                <a:gd name="connsiteY4" fmla="*/ 6350 h 574675"/>
                <a:gd name="connsiteX0" fmla="*/ 0 w 266700"/>
                <a:gd name="connsiteY0" fmla="*/ 6350 h 482602"/>
                <a:gd name="connsiteX1" fmla="*/ 149225 w 266700"/>
                <a:gd name="connsiteY1" fmla="*/ 0 h 482602"/>
                <a:gd name="connsiteX2" fmla="*/ 266700 w 266700"/>
                <a:gd name="connsiteY2" fmla="*/ 482600 h 482602"/>
                <a:gd name="connsiteX3" fmla="*/ 42815 w 266700"/>
                <a:gd name="connsiteY3" fmla="*/ 460775 h 482602"/>
                <a:gd name="connsiteX4" fmla="*/ 0 w 266700"/>
                <a:gd name="connsiteY4" fmla="*/ 6350 h 482602"/>
                <a:gd name="connsiteX0" fmla="*/ 0 w 271017"/>
                <a:gd name="connsiteY0" fmla="*/ 6350 h 570212"/>
                <a:gd name="connsiteX1" fmla="*/ 149225 w 271017"/>
                <a:gd name="connsiteY1" fmla="*/ 0 h 570212"/>
                <a:gd name="connsiteX2" fmla="*/ 271017 w 271017"/>
                <a:gd name="connsiteY2" fmla="*/ 570212 h 570212"/>
                <a:gd name="connsiteX3" fmla="*/ 42815 w 271017"/>
                <a:gd name="connsiteY3" fmla="*/ 460775 h 570212"/>
                <a:gd name="connsiteX4" fmla="*/ 0 w 271017"/>
                <a:gd name="connsiteY4" fmla="*/ 6350 h 570212"/>
                <a:gd name="connsiteX0" fmla="*/ 0 w 271017"/>
                <a:gd name="connsiteY0" fmla="*/ -1 h 563861"/>
                <a:gd name="connsiteX1" fmla="*/ 213987 w 271017"/>
                <a:gd name="connsiteY1" fmla="*/ 54981 h 563861"/>
                <a:gd name="connsiteX2" fmla="*/ 271017 w 271017"/>
                <a:gd name="connsiteY2" fmla="*/ 563861 h 563861"/>
                <a:gd name="connsiteX3" fmla="*/ 42815 w 271017"/>
                <a:gd name="connsiteY3" fmla="*/ 454424 h 563861"/>
                <a:gd name="connsiteX4" fmla="*/ 0 w 271017"/>
                <a:gd name="connsiteY4" fmla="*/ -1 h 563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017" h="563861">
                  <a:moveTo>
                    <a:pt x="0" y="-1"/>
                  </a:moveTo>
                  <a:lnTo>
                    <a:pt x="213987" y="54981"/>
                  </a:lnTo>
                  <a:lnTo>
                    <a:pt x="271017" y="563861"/>
                  </a:lnTo>
                  <a:lnTo>
                    <a:pt x="42815" y="454424"/>
                  </a:lnTo>
                  <a:lnTo>
                    <a:pt x="0" y="-1"/>
                  </a:ln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7" name="Grupo 26">
              <a:extLst>
                <a:ext uri="{FF2B5EF4-FFF2-40B4-BE49-F238E27FC236}">
                  <a16:creationId xmlns:a16="http://schemas.microsoft.com/office/drawing/2014/main" id="{C69CD224-8DDF-4438-BC89-A859B9556D1F}"/>
                </a:ext>
              </a:extLst>
            </p:cNvPr>
            <p:cNvGrpSpPr/>
            <p:nvPr/>
          </p:nvGrpSpPr>
          <p:grpSpPr>
            <a:xfrm>
              <a:off x="10137578" y="4108812"/>
              <a:ext cx="196180" cy="184383"/>
              <a:chOff x="5429251" y="3899388"/>
              <a:chExt cx="196180" cy="184383"/>
            </a:xfrm>
          </p:grpSpPr>
          <p:sp>
            <p:nvSpPr>
              <p:cNvPr id="31" name="Elipse 30">
                <a:extLst>
                  <a:ext uri="{FF2B5EF4-FFF2-40B4-BE49-F238E27FC236}">
                    <a16:creationId xmlns:a16="http://schemas.microsoft.com/office/drawing/2014/main" id="{EE3622F5-3B46-4CDF-9D85-38919D33F0EC}"/>
                  </a:ext>
                </a:extLst>
              </p:cNvPr>
              <p:cNvSpPr/>
              <p:nvPr/>
            </p:nvSpPr>
            <p:spPr>
              <a:xfrm>
                <a:off x="5429251" y="3899388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Elipse 31">
                <a:extLst>
                  <a:ext uri="{FF2B5EF4-FFF2-40B4-BE49-F238E27FC236}">
                    <a16:creationId xmlns:a16="http://schemas.microsoft.com/office/drawing/2014/main" id="{F48AD231-040D-4DDB-BAB8-543B181971C1}"/>
                  </a:ext>
                </a:extLst>
              </p:cNvPr>
              <p:cNvSpPr/>
              <p:nvPr/>
            </p:nvSpPr>
            <p:spPr>
              <a:xfrm>
                <a:off x="5545389" y="3899388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Elipse 32">
                <a:extLst>
                  <a:ext uri="{FF2B5EF4-FFF2-40B4-BE49-F238E27FC236}">
                    <a16:creationId xmlns:a16="http://schemas.microsoft.com/office/drawing/2014/main" id="{013D707E-7F23-49EC-9258-737135FF227A}"/>
                  </a:ext>
                </a:extLst>
              </p:cNvPr>
              <p:cNvSpPr/>
              <p:nvPr/>
            </p:nvSpPr>
            <p:spPr>
              <a:xfrm>
                <a:off x="5563518" y="4021858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Elipse 33">
                <a:extLst>
                  <a:ext uri="{FF2B5EF4-FFF2-40B4-BE49-F238E27FC236}">
                    <a16:creationId xmlns:a16="http://schemas.microsoft.com/office/drawing/2014/main" id="{76F6D1FC-7A63-43E3-837B-9727BE7E840A}"/>
                  </a:ext>
                </a:extLst>
              </p:cNvPr>
              <p:cNvSpPr/>
              <p:nvPr/>
            </p:nvSpPr>
            <p:spPr>
              <a:xfrm>
                <a:off x="5460207" y="3983715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8" name="Imagen 27" descr="\documentclass{article}&#10;\usepackage{amsmath}&#10;\pagestyle{empty}&#10;\begin{document}&#10;&#10;\begin{align*}&#10;+ 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A1A3CEE0-0324-4355-9CBD-7CCF7DF533C4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4105" y="4057881"/>
              <a:ext cx="316577" cy="316577"/>
            </a:xfrm>
            <a:prstGeom prst="rect">
              <a:avLst/>
            </a:prstGeom>
          </p:spPr>
        </p:pic>
        <p:pic>
          <p:nvPicPr>
            <p:cNvPr id="29" name="Imagen 28" descr="\documentclass{article}&#10;\usepackage{amsmath}&#10;\pagestyle{empty}&#10;\begin{document}&#10;&#10;\begin{align*}&#10;+ 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55C04B56-0624-4F32-A4C7-06A6E855ED7B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1358" y="4049648"/>
              <a:ext cx="316577" cy="316577"/>
            </a:xfrm>
            <a:prstGeom prst="rect">
              <a:avLst/>
            </a:prstGeom>
          </p:spPr>
        </p:pic>
        <p:pic>
          <p:nvPicPr>
            <p:cNvPr id="30" name="Imagen 29" descr="\documentclass{article}&#10;\usepackage{amsmath}&#10;\pagestyle{empty}&#10;\begin{document}&#10;&#10;\begin{align*}&#10;+ 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4A3755A6-24A0-4522-B7CD-11629A95BEC6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29002" y="4051263"/>
              <a:ext cx="316577" cy="316577"/>
            </a:xfrm>
            <a:prstGeom prst="rect">
              <a:avLst/>
            </a:prstGeom>
          </p:spPr>
        </p:pic>
      </p:grpSp>
      <p:sp>
        <p:nvSpPr>
          <p:cNvPr id="53" name="CuadroTexto 52">
            <a:extLst>
              <a:ext uri="{FF2B5EF4-FFF2-40B4-BE49-F238E27FC236}">
                <a16:creationId xmlns:a16="http://schemas.microsoft.com/office/drawing/2014/main" id="{25FA97E2-4005-4268-B865-B804BC2E01DF}"/>
              </a:ext>
            </a:extLst>
          </p:cNvPr>
          <p:cNvSpPr txBox="1"/>
          <p:nvPr/>
        </p:nvSpPr>
        <p:spPr>
          <a:xfrm>
            <a:off x="1447383" y="3413633"/>
            <a:ext cx="6174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The correlator can be broken into smaller pieces where (at least) the legs are sitting pairwise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8EAEA35D-3EC6-4B45-901E-6A592B6E6A8B}"/>
              </a:ext>
            </a:extLst>
          </p:cNvPr>
          <p:cNvSpPr txBox="1"/>
          <p:nvPr/>
        </p:nvSpPr>
        <p:spPr>
          <a:xfrm>
            <a:off x="1268748" y="4956753"/>
            <a:ext cx="6539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>
                <a:solidFill>
                  <a:srgbClr val="27285B"/>
                </a:solidFill>
              </a:rPr>
              <a:t>Area enhancement argument</a:t>
            </a:r>
            <a:r>
              <a:rPr lang="en-US" sz="1600" dirty="0">
                <a:solidFill>
                  <a:srgbClr val="27285B"/>
                </a:solidFill>
              </a:rPr>
              <a:t>: These configurations in which more than two legs sit at the same domain are suppressed by the phase space area after integration.</a:t>
            </a:r>
          </a:p>
        </p:txBody>
      </p:sp>
      <p:sp>
        <p:nvSpPr>
          <p:cNvPr id="56" name="Estrella: 4 puntas 55">
            <a:extLst>
              <a:ext uri="{FF2B5EF4-FFF2-40B4-BE49-F238E27FC236}">
                <a16:creationId xmlns:a16="http://schemas.microsoft.com/office/drawing/2014/main" id="{4B029848-A4E3-4920-B556-B5A48A44A397}"/>
              </a:ext>
            </a:extLst>
          </p:cNvPr>
          <p:cNvSpPr/>
          <p:nvPr/>
        </p:nvSpPr>
        <p:spPr>
          <a:xfrm>
            <a:off x="926431" y="2640472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Estrella: 4 puntas 56">
            <a:extLst>
              <a:ext uri="{FF2B5EF4-FFF2-40B4-BE49-F238E27FC236}">
                <a16:creationId xmlns:a16="http://schemas.microsoft.com/office/drawing/2014/main" id="{D07E0E87-4140-4BB2-B7D2-F5B62F45EC8B}"/>
              </a:ext>
            </a:extLst>
          </p:cNvPr>
          <p:cNvSpPr/>
          <p:nvPr/>
        </p:nvSpPr>
        <p:spPr>
          <a:xfrm>
            <a:off x="926431" y="4978658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upo 57">
            <a:extLst>
              <a:ext uri="{FF2B5EF4-FFF2-40B4-BE49-F238E27FC236}">
                <a16:creationId xmlns:a16="http://schemas.microsoft.com/office/drawing/2014/main" id="{7865E1D4-7989-4730-B930-886EE43E368E}"/>
              </a:ext>
            </a:extLst>
          </p:cNvPr>
          <p:cNvGrpSpPr/>
          <p:nvPr/>
        </p:nvGrpSpPr>
        <p:grpSpPr>
          <a:xfrm>
            <a:off x="8021887" y="2656255"/>
            <a:ext cx="3781170" cy="3066593"/>
            <a:chOff x="621682" y="3001199"/>
            <a:chExt cx="3781170" cy="3066593"/>
          </a:xfrm>
        </p:grpSpPr>
        <p:pic>
          <p:nvPicPr>
            <p:cNvPr id="59" name="Imagen 58" descr="Forma, Círculo&#10;&#10;Descripción generada automáticamente">
              <a:extLst>
                <a:ext uri="{FF2B5EF4-FFF2-40B4-BE49-F238E27FC236}">
                  <a16:creationId xmlns:a16="http://schemas.microsoft.com/office/drawing/2014/main" id="{6BA27C5F-A010-4829-8B50-9E7DDE9974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682" y="3136364"/>
              <a:ext cx="3502198" cy="2550837"/>
            </a:xfrm>
            <a:prstGeom prst="rect">
              <a:avLst/>
            </a:prstGeom>
          </p:spPr>
        </p:pic>
        <p:cxnSp>
          <p:nvCxnSpPr>
            <p:cNvPr id="60" name="Conector recto de flecha 59">
              <a:extLst>
                <a:ext uri="{FF2B5EF4-FFF2-40B4-BE49-F238E27FC236}">
                  <a16:creationId xmlns:a16="http://schemas.microsoft.com/office/drawing/2014/main" id="{B3FB29CE-3792-4B9B-88FA-D95ABC0DC93D}"/>
                </a:ext>
              </a:extLst>
            </p:cNvPr>
            <p:cNvCxnSpPr>
              <a:cxnSpLocks/>
            </p:cNvCxnSpPr>
            <p:nvPr/>
          </p:nvCxnSpPr>
          <p:spPr>
            <a:xfrm>
              <a:off x="621682" y="5727537"/>
              <a:ext cx="1885848" cy="0"/>
            </a:xfrm>
            <a:prstGeom prst="straightConnector1">
              <a:avLst/>
            </a:prstGeom>
            <a:ln>
              <a:solidFill>
                <a:schemeClr val="accent1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ector recto de flecha 60">
              <a:extLst>
                <a:ext uri="{FF2B5EF4-FFF2-40B4-BE49-F238E27FC236}">
                  <a16:creationId xmlns:a16="http://schemas.microsoft.com/office/drawing/2014/main" id="{124D5A0A-95B2-4E0D-96C3-47B446364127}"/>
                </a:ext>
              </a:extLst>
            </p:cNvPr>
            <p:cNvCxnSpPr>
              <a:cxnSpLocks/>
            </p:cNvCxnSpPr>
            <p:nvPr/>
          </p:nvCxnSpPr>
          <p:spPr>
            <a:xfrm>
              <a:off x="3857625" y="3132516"/>
              <a:ext cx="266255" cy="229809"/>
            </a:xfrm>
            <a:prstGeom prst="straightConnector1">
              <a:avLst/>
            </a:prstGeom>
            <a:ln>
              <a:solidFill>
                <a:schemeClr val="accent1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2" name="CuadroTexto 61">
                  <a:extLst>
                    <a:ext uri="{FF2B5EF4-FFF2-40B4-BE49-F238E27FC236}">
                      <a16:creationId xmlns:a16="http://schemas.microsoft.com/office/drawing/2014/main" id="{494DA5B9-634A-4520-83C4-B380EB10B49F}"/>
                    </a:ext>
                  </a:extLst>
                </p:cNvPr>
                <p:cNvSpPr txBox="1"/>
                <p:nvPr/>
              </p:nvSpPr>
              <p:spPr>
                <a:xfrm>
                  <a:off x="1346373" y="5769505"/>
                  <a:ext cx="436466" cy="2982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s-E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s-ES" sz="1600" b="0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1600" b="0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s-ES" sz="1600" b="0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e>
                        </m:rad>
                      </m:oMath>
                    </m:oMathPara>
                  </a14:m>
                  <a:endParaRPr lang="en-US" sz="16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62" name="CuadroTexto 61">
                  <a:extLst>
                    <a:ext uri="{FF2B5EF4-FFF2-40B4-BE49-F238E27FC236}">
                      <a16:creationId xmlns:a16="http://schemas.microsoft.com/office/drawing/2014/main" id="{494DA5B9-634A-4520-83C4-B380EB10B4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46373" y="5769505"/>
                  <a:ext cx="436466" cy="298287"/>
                </a:xfrm>
                <a:prstGeom prst="rect">
                  <a:avLst/>
                </a:prstGeom>
                <a:blipFill>
                  <a:blip r:embed="rId11"/>
                  <a:stretch>
                    <a:fillRect r="-2817" b="-183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3" name="CuadroTexto 62">
                  <a:extLst>
                    <a:ext uri="{FF2B5EF4-FFF2-40B4-BE49-F238E27FC236}">
                      <a16:creationId xmlns:a16="http://schemas.microsoft.com/office/drawing/2014/main" id="{E0DDD718-FEE8-43B0-BC04-6013B1B587B0}"/>
                    </a:ext>
                  </a:extLst>
                </p:cNvPr>
                <p:cNvSpPr txBox="1"/>
                <p:nvPr/>
              </p:nvSpPr>
              <p:spPr>
                <a:xfrm>
                  <a:off x="3990752" y="3001199"/>
                  <a:ext cx="412100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s-E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s-E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s-E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s-E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</m:oMath>
                    </m:oMathPara>
                  </a14:m>
                  <a:endParaRPr lang="en-US" sz="16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63" name="CuadroTexto 62">
                  <a:extLst>
                    <a:ext uri="{FF2B5EF4-FFF2-40B4-BE49-F238E27FC236}">
                      <a16:creationId xmlns:a16="http://schemas.microsoft.com/office/drawing/2014/main" id="{E0DDD718-FEE8-43B0-BC04-6013B1B587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90752" y="3001199"/>
                  <a:ext cx="412100" cy="246221"/>
                </a:xfrm>
                <a:prstGeom prst="rect">
                  <a:avLst/>
                </a:prstGeom>
                <a:blipFill>
                  <a:blip r:embed="rId12"/>
                  <a:stretch>
                    <a:fillRect l="-14925" r="-2985" b="-3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00775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20"/>
    </mc:Choice>
    <mc:Fallback xmlns="">
      <p:transition spd="slow" advTm="1302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C68D8EA7-FFA1-4A8E-997B-1E276A5CEFCE}"/>
              </a:ext>
            </a:extLst>
          </p:cNvPr>
          <p:cNvSpPr txBox="1"/>
          <p:nvPr/>
        </p:nvSpPr>
        <p:spPr>
          <a:xfrm>
            <a:off x="327259" y="237521"/>
            <a:ext cx="11059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>
                <a:solidFill>
                  <a:srgbClr val="27285B"/>
                </a:solidFill>
              </a:rPr>
              <a:t>T</a:t>
            </a:r>
            <a:r>
              <a:rPr lang="en-US" sz="3200" dirty="0" err="1">
                <a:solidFill>
                  <a:srgbClr val="27285B"/>
                </a:solidFill>
              </a:rPr>
              <a:t>arget</a:t>
            </a:r>
            <a:r>
              <a:rPr lang="en-US" sz="3200" dirty="0">
                <a:solidFill>
                  <a:srgbClr val="27285B"/>
                </a:solidFill>
              </a:rPr>
              <a:t> averaging: The area enhancement argument</a:t>
            </a:r>
          </a:p>
        </p:txBody>
      </p:sp>
      <p:sp>
        <p:nvSpPr>
          <p:cNvPr id="48" name="Flecha: a la derecha 47">
            <a:extLst>
              <a:ext uri="{FF2B5EF4-FFF2-40B4-BE49-F238E27FC236}">
                <a16:creationId xmlns:a16="http://schemas.microsoft.com/office/drawing/2014/main" id="{945D3EE6-AA9A-4AB4-B3AC-5CC38A249271}"/>
              </a:ext>
            </a:extLst>
          </p:cNvPr>
          <p:cNvSpPr/>
          <p:nvPr/>
        </p:nvSpPr>
        <p:spPr>
          <a:xfrm>
            <a:off x="856648" y="1222407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3617027D-5C84-499D-9C50-245FE85D36FC}"/>
              </a:ext>
            </a:extLst>
          </p:cNvPr>
          <p:cNvSpPr txBox="1"/>
          <p:nvPr/>
        </p:nvSpPr>
        <p:spPr>
          <a:xfrm>
            <a:off x="1335505" y="1214618"/>
            <a:ext cx="10272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27285B"/>
                </a:solidFill>
                <a:latin typeface="+mj-lt"/>
              </a:rPr>
              <a:t>We use the so-called </a:t>
            </a:r>
            <a:r>
              <a:rPr lang="en-US" sz="1800" b="1" dirty="0">
                <a:solidFill>
                  <a:srgbClr val="27285B"/>
                </a:solidFill>
                <a:latin typeface="+mj-lt"/>
              </a:rPr>
              <a:t>area enhancement argument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C20718B-6260-4D8F-9565-BF3C6E361568}"/>
              </a:ext>
            </a:extLst>
          </p:cNvPr>
          <p:cNvSpPr txBox="1"/>
          <p:nvPr/>
        </p:nvSpPr>
        <p:spPr>
          <a:xfrm>
            <a:off x="7319511" y="1205909"/>
            <a:ext cx="3733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800" dirty="0" err="1">
                <a:solidFill>
                  <a:srgbClr val="E63946"/>
                </a:solidFill>
              </a:rPr>
              <a:t>Kovner</a:t>
            </a:r>
            <a:r>
              <a:rPr lang="es-ES" sz="1800" dirty="0">
                <a:solidFill>
                  <a:srgbClr val="E63946"/>
                </a:solidFill>
              </a:rPr>
              <a:t> and </a:t>
            </a:r>
            <a:r>
              <a:rPr lang="es-ES" sz="1800" dirty="0" err="1">
                <a:solidFill>
                  <a:srgbClr val="E63946"/>
                </a:solidFill>
              </a:rPr>
              <a:t>Rezaeian</a:t>
            </a:r>
            <a:r>
              <a:rPr lang="es-ES" sz="1800" dirty="0">
                <a:solidFill>
                  <a:srgbClr val="E63946"/>
                </a:solidFill>
              </a:rPr>
              <a:t>: 1707.06985</a:t>
            </a:r>
            <a:endParaRPr lang="en-US" dirty="0">
              <a:solidFill>
                <a:srgbClr val="E63946"/>
              </a:solidFill>
            </a:endParaRPr>
          </a:p>
        </p:txBody>
      </p:sp>
      <p:pic>
        <p:nvPicPr>
          <p:cNvPr id="14" name="Imagen 13" descr="\documentclass{article}&#10;\usepackage{amsmath}&#10;\pagestyle{empty}&#10;\begin{document}&#10;&#10;\begin{align*}&#10; \int_{\textbf{y}_1 ,\textbf{y}_2,\textbf{y}_3,\textbf{y}_4} e^{-i \textbf{q}_1 \cdot \textbf{y}_1+i \textbf{q}_2 \cdot \textbf{y}_2 -i \textbf{q}_3 \cdot \textbf{y}_3 +i \textbf{q}_{4} \cdot \textbf{y}_{4} }&#10; \Big \langle &#10;Tr \left[ U(\textbf{y}_1)U^\dagger(\textbf{y}_2) \right] &#10;Tr \left[ U(\textbf{y}_3)U^\dagger(\textbf{y}_4) \right] &#10;\Big \rangle_{T}&#10;\end{align*}&#10;&#10;&#10;\end{document}" title="IguanaTex Bitmap Display">
            <a:extLst>
              <a:ext uri="{FF2B5EF4-FFF2-40B4-BE49-F238E27FC236}">
                <a16:creationId xmlns:a16="http://schemas.microsoft.com/office/drawing/2014/main" id="{7299A7A8-1F20-458B-8EF0-EDA92BC0E80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358" y="1744471"/>
            <a:ext cx="7476114" cy="531047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CFBE347D-16BC-428A-8A99-DD56318E150C}"/>
              </a:ext>
            </a:extLst>
          </p:cNvPr>
          <p:cNvSpPr txBox="1"/>
          <p:nvPr/>
        </p:nvSpPr>
        <p:spPr>
          <a:xfrm>
            <a:off x="1039528" y="1840718"/>
            <a:ext cx="2672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>
                <a:solidFill>
                  <a:srgbClr val="27285B"/>
                </a:solidFill>
              </a:rPr>
              <a:t>We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want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to</a:t>
            </a:r>
            <a:r>
              <a:rPr lang="es-ES" sz="1600" dirty="0">
                <a:solidFill>
                  <a:srgbClr val="27285B"/>
                </a:solidFill>
              </a:rPr>
              <a:t> </a:t>
            </a:r>
            <a:r>
              <a:rPr lang="es-ES" sz="1600" dirty="0" err="1">
                <a:solidFill>
                  <a:srgbClr val="27285B"/>
                </a:solidFill>
              </a:rPr>
              <a:t>evaluate</a:t>
            </a:r>
            <a:r>
              <a:rPr lang="es-ES" sz="1600" dirty="0">
                <a:solidFill>
                  <a:srgbClr val="27285B"/>
                </a:solidFill>
              </a:rPr>
              <a:t>, </a:t>
            </a:r>
            <a:r>
              <a:rPr lang="es-ES" sz="1600" dirty="0" err="1">
                <a:solidFill>
                  <a:srgbClr val="27285B"/>
                </a:solidFill>
              </a:rPr>
              <a:t>e.g</a:t>
            </a:r>
            <a:r>
              <a:rPr lang="es-ES" sz="1600" dirty="0">
                <a:solidFill>
                  <a:srgbClr val="27285B"/>
                </a:solidFill>
              </a:rPr>
              <a:t>.:</a:t>
            </a:r>
            <a:endParaRPr lang="en-US" sz="1600" dirty="0">
              <a:solidFill>
                <a:srgbClr val="27285B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0994A09A-69A3-4C11-BF16-30C4CCACDFBD}"/>
                  </a:ext>
                </a:extLst>
              </p:cNvPr>
              <p:cNvSpPr txBox="1"/>
              <p:nvPr/>
            </p:nvSpPr>
            <p:spPr>
              <a:xfrm>
                <a:off x="1268748" y="2602372"/>
                <a:ext cx="653947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s-ES" sz="1600" b="1" dirty="0" err="1">
                    <a:solidFill>
                      <a:srgbClr val="27285B"/>
                    </a:solidFill>
                  </a:rPr>
                  <a:t>Domain</a:t>
                </a:r>
                <a:r>
                  <a:rPr lang="es-ES" sz="1600" b="1" dirty="0">
                    <a:solidFill>
                      <a:srgbClr val="27285B"/>
                    </a:solidFill>
                  </a:rPr>
                  <a:t> </a:t>
                </a:r>
                <a:r>
                  <a:rPr lang="en-US" sz="1600" b="1" dirty="0">
                    <a:solidFill>
                      <a:srgbClr val="27285B"/>
                    </a:solidFill>
                  </a:rPr>
                  <a:t>model</a:t>
                </a:r>
                <a:r>
                  <a:rPr lang="es-ES" sz="1600" dirty="0">
                    <a:solidFill>
                      <a:srgbClr val="27285B"/>
                    </a:solidFill>
                  </a:rPr>
                  <a:t>: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The</a:t>
                </a:r>
                <a:r>
                  <a:rPr lang="es-ES" sz="1600" dirty="0">
                    <a:solidFill>
                      <a:srgbClr val="27285B"/>
                    </a:solidFill>
                  </a:rPr>
                  <a:t> target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is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composed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by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chromoelectric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domains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with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length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of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:r>
                  <a:rPr lang="es-ES" sz="1600" dirty="0" err="1">
                    <a:solidFill>
                      <a:srgbClr val="27285B"/>
                    </a:solidFill>
                  </a:rPr>
                  <a:t>order</a:t>
                </a:r>
                <a:r>
                  <a:rPr lang="es-ES" sz="1600" dirty="0">
                    <a:solidFill>
                      <a:srgbClr val="27285B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sz="1600" b="0" i="1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1600" b="0" i="1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s-ES" sz="1600" b="0" i="1" smtClean="0">
                            <a:solidFill>
                              <a:srgbClr val="27285B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sz="1600" dirty="0">
                    <a:solidFill>
                      <a:srgbClr val="27285B"/>
                    </a:solidFill>
                  </a:rPr>
                  <a:t>. The correlation between the particles comes from scatterings within the same domain:</a:t>
                </a:r>
              </a:p>
            </p:txBody>
          </p:sp>
        </mc:Choice>
        <mc:Fallback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0994A09A-69A3-4C11-BF16-30C4CCACDF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8748" y="2602372"/>
                <a:ext cx="6539472" cy="830997"/>
              </a:xfrm>
              <a:prstGeom prst="rect">
                <a:avLst/>
              </a:prstGeom>
              <a:blipFill>
                <a:blip r:embed="rId7"/>
                <a:stretch>
                  <a:fillRect l="-466" t="-2206" r="-559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upo 17">
            <a:extLst>
              <a:ext uri="{FF2B5EF4-FFF2-40B4-BE49-F238E27FC236}">
                <a16:creationId xmlns:a16="http://schemas.microsoft.com/office/drawing/2014/main" id="{BB5D7B1C-6D59-4E09-8B90-F412FCC81723}"/>
              </a:ext>
            </a:extLst>
          </p:cNvPr>
          <p:cNvGrpSpPr/>
          <p:nvPr/>
        </p:nvGrpSpPr>
        <p:grpSpPr>
          <a:xfrm>
            <a:off x="2055773" y="4078437"/>
            <a:ext cx="4883052" cy="832167"/>
            <a:chOff x="5800760" y="3795970"/>
            <a:chExt cx="4883052" cy="832167"/>
          </a:xfrm>
        </p:grpSpPr>
        <p:pic>
          <p:nvPicPr>
            <p:cNvPr id="19" name="Imagen 18" descr="Forma, Círculo&#10;&#10;Descripción generada automáticamente">
              <a:extLst>
                <a:ext uri="{FF2B5EF4-FFF2-40B4-BE49-F238E27FC236}">
                  <a16:creationId xmlns:a16="http://schemas.microsoft.com/office/drawing/2014/main" id="{35A206B6-2702-44B6-BABF-69BCC18C8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0760" y="3804203"/>
              <a:ext cx="823934" cy="823934"/>
            </a:xfrm>
            <a:prstGeom prst="rect">
              <a:avLst/>
            </a:prstGeom>
          </p:spPr>
        </p:pic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D2803DE2-F0BB-4740-A14E-DABA9C842FA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2468" y="3795970"/>
              <a:ext cx="823934" cy="823934"/>
            </a:xfrm>
            <a:prstGeom prst="rect">
              <a:avLst/>
            </a:prstGeom>
          </p:spPr>
        </p:pic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DEACCFC1-EE75-4D42-ACC9-DE3FC68E92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24176" y="3804203"/>
              <a:ext cx="823934" cy="823934"/>
            </a:xfrm>
            <a:prstGeom prst="rect">
              <a:avLst/>
            </a:prstGeom>
          </p:spPr>
        </p:pic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F5AAC644-BEA7-428D-95AD-E8B6C7946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59878" y="3795970"/>
              <a:ext cx="823934" cy="823934"/>
            </a:xfrm>
            <a:prstGeom prst="rect">
              <a:avLst/>
            </a:prstGeom>
          </p:spPr>
        </p:pic>
        <p:grpSp>
          <p:nvGrpSpPr>
            <p:cNvPr id="23" name="Grupo 22">
              <a:extLst>
                <a:ext uri="{FF2B5EF4-FFF2-40B4-BE49-F238E27FC236}">
                  <a16:creationId xmlns:a16="http://schemas.microsoft.com/office/drawing/2014/main" id="{801B58EA-4552-48B8-9FF2-A7887B2B50F1}"/>
                </a:ext>
              </a:extLst>
            </p:cNvPr>
            <p:cNvGrpSpPr/>
            <p:nvPr/>
          </p:nvGrpSpPr>
          <p:grpSpPr>
            <a:xfrm>
              <a:off x="6015995" y="3919322"/>
              <a:ext cx="306361" cy="627444"/>
              <a:chOff x="5422107" y="3942251"/>
              <a:chExt cx="306361" cy="627444"/>
            </a:xfrm>
          </p:grpSpPr>
          <p:sp>
            <p:nvSpPr>
              <p:cNvPr id="45" name="Forma libre: forma 44">
                <a:extLst>
                  <a:ext uri="{FF2B5EF4-FFF2-40B4-BE49-F238E27FC236}">
                    <a16:creationId xmlns:a16="http://schemas.microsoft.com/office/drawing/2014/main" id="{B9502C7E-9B1D-41AE-91A6-C42F70BEE626}"/>
                  </a:ext>
                </a:extLst>
              </p:cNvPr>
              <p:cNvSpPr/>
              <p:nvPr/>
            </p:nvSpPr>
            <p:spPr>
              <a:xfrm>
                <a:off x="5445125" y="3971925"/>
                <a:ext cx="266700" cy="574675"/>
              </a:xfrm>
              <a:custGeom>
                <a:avLst/>
                <a:gdLst>
                  <a:gd name="connsiteX0" fmla="*/ 0 w 266700"/>
                  <a:gd name="connsiteY0" fmla="*/ 6350 h 574675"/>
                  <a:gd name="connsiteX1" fmla="*/ 149225 w 266700"/>
                  <a:gd name="connsiteY1" fmla="*/ 0 h 574675"/>
                  <a:gd name="connsiteX2" fmla="*/ 266700 w 266700"/>
                  <a:gd name="connsiteY2" fmla="*/ 482600 h 574675"/>
                  <a:gd name="connsiteX3" fmla="*/ 180975 w 266700"/>
                  <a:gd name="connsiteY3" fmla="*/ 574675 h 574675"/>
                  <a:gd name="connsiteX4" fmla="*/ 0 w 266700"/>
                  <a:gd name="connsiteY4" fmla="*/ 6350 h 574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700" h="574675">
                    <a:moveTo>
                      <a:pt x="0" y="6350"/>
                    </a:moveTo>
                    <a:lnTo>
                      <a:pt x="149225" y="0"/>
                    </a:lnTo>
                    <a:lnTo>
                      <a:pt x="266700" y="482600"/>
                    </a:lnTo>
                    <a:lnTo>
                      <a:pt x="180975" y="574675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chemeClr val="tx1">
                  <a:alpha val="84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Elipse 45">
                <a:extLst>
                  <a:ext uri="{FF2B5EF4-FFF2-40B4-BE49-F238E27FC236}">
                    <a16:creationId xmlns:a16="http://schemas.microsoft.com/office/drawing/2014/main" id="{666B73C2-5F6D-48C5-AA43-B6FBEAA9593A}"/>
                  </a:ext>
                </a:extLst>
              </p:cNvPr>
              <p:cNvSpPr/>
              <p:nvPr/>
            </p:nvSpPr>
            <p:spPr>
              <a:xfrm>
                <a:off x="5422107" y="3950832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Elipse 46">
                <a:extLst>
                  <a:ext uri="{FF2B5EF4-FFF2-40B4-BE49-F238E27FC236}">
                    <a16:creationId xmlns:a16="http://schemas.microsoft.com/office/drawing/2014/main" id="{3089B2EC-0F6A-4FFB-BFD2-1E955AA84464}"/>
                  </a:ext>
                </a:extLst>
              </p:cNvPr>
              <p:cNvSpPr/>
              <p:nvPr/>
            </p:nvSpPr>
            <p:spPr>
              <a:xfrm>
                <a:off x="5556926" y="3942251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Elipse 49">
                <a:extLst>
                  <a:ext uri="{FF2B5EF4-FFF2-40B4-BE49-F238E27FC236}">
                    <a16:creationId xmlns:a16="http://schemas.microsoft.com/office/drawing/2014/main" id="{EB06205C-8C33-48B4-99D8-09861FF3909B}"/>
                  </a:ext>
                </a:extLst>
              </p:cNvPr>
              <p:cNvSpPr/>
              <p:nvPr/>
            </p:nvSpPr>
            <p:spPr>
              <a:xfrm>
                <a:off x="5666555" y="4426413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Elipse 51">
                <a:extLst>
                  <a:ext uri="{FF2B5EF4-FFF2-40B4-BE49-F238E27FC236}">
                    <a16:creationId xmlns:a16="http://schemas.microsoft.com/office/drawing/2014/main" id="{A2CC7AB1-7ECE-4411-9497-C4332AB00C42}"/>
                  </a:ext>
                </a:extLst>
              </p:cNvPr>
              <p:cNvSpPr/>
              <p:nvPr/>
            </p:nvSpPr>
            <p:spPr>
              <a:xfrm>
                <a:off x="5600886" y="4507782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" name="Grupo 23">
              <a:extLst>
                <a:ext uri="{FF2B5EF4-FFF2-40B4-BE49-F238E27FC236}">
                  <a16:creationId xmlns:a16="http://schemas.microsoft.com/office/drawing/2014/main" id="{6673C021-F235-452A-825D-47A929ADF603}"/>
                </a:ext>
              </a:extLst>
            </p:cNvPr>
            <p:cNvGrpSpPr/>
            <p:nvPr/>
          </p:nvGrpSpPr>
          <p:grpSpPr>
            <a:xfrm>
              <a:off x="7376135" y="3907085"/>
              <a:ext cx="306361" cy="627444"/>
              <a:chOff x="5422107" y="3942251"/>
              <a:chExt cx="306361" cy="627444"/>
            </a:xfrm>
          </p:grpSpPr>
          <p:sp>
            <p:nvSpPr>
              <p:cNvPr id="40" name="Forma libre: forma 39">
                <a:extLst>
                  <a:ext uri="{FF2B5EF4-FFF2-40B4-BE49-F238E27FC236}">
                    <a16:creationId xmlns:a16="http://schemas.microsoft.com/office/drawing/2014/main" id="{0E9304A2-03D1-4110-A54E-0178572CC739}"/>
                  </a:ext>
                </a:extLst>
              </p:cNvPr>
              <p:cNvSpPr/>
              <p:nvPr/>
            </p:nvSpPr>
            <p:spPr>
              <a:xfrm>
                <a:off x="5445125" y="3971925"/>
                <a:ext cx="266700" cy="574675"/>
              </a:xfrm>
              <a:custGeom>
                <a:avLst/>
                <a:gdLst>
                  <a:gd name="connsiteX0" fmla="*/ 0 w 266700"/>
                  <a:gd name="connsiteY0" fmla="*/ 6350 h 574675"/>
                  <a:gd name="connsiteX1" fmla="*/ 149225 w 266700"/>
                  <a:gd name="connsiteY1" fmla="*/ 0 h 574675"/>
                  <a:gd name="connsiteX2" fmla="*/ 266700 w 266700"/>
                  <a:gd name="connsiteY2" fmla="*/ 482600 h 574675"/>
                  <a:gd name="connsiteX3" fmla="*/ 180975 w 266700"/>
                  <a:gd name="connsiteY3" fmla="*/ 574675 h 574675"/>
                  <a:gd name="connsiteX4" fmla="*/ 0 w 266700"/>
                  <a:gd name="connsiteY4" fmla="*/ 6350 h 574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700" h="574675">
                    <a:moveTo>
                      <a:pt x="0" y="6350"/>
                    </a:moveTo>
                    <a:lnTo>
                      <a:pt x="149225" y="0"/>
                    </a:lnTo>
                    <a:lnTo>
                      <a:pt x="266700" y="482600"/>
                    </a:lnTo>
                    <a:lnTo>
                      <a:pt x="180975" y="574675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chemeClr val="tx1">
                  <a:alpha val="84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Elipse 40">
                <a:extLst>
                  <a:ext uri="{FF2B5EF4-FFF2-40B4-BE49-F238E27FC236}">
                    <a16:creationId xmlns:a16="http://schemas.microsoft.com/office/drawing/2014/main" id="{58D1DCEC-E935-4135-A9BA-A273E44ABC55}"/>
                  </a:ext>
                </a:extLst>
              </p:cNvPr>
              <p:cNvSpPr/>
              <p:nvPr/>
            </p:nvSpPr>
            <p:spPr>
              <a:xfrm>
                <a:off x="5422107" y="3950832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Elipse 41">
                <a:extLst>
                  <a:ext uri="{FF2B5EF4-FFF2-40B4-BE49-F238E27FC236}">
                    <a16:creationId xmlns:a16="http://schemas.microsoft.com/office/drawing/2014/main" id="{1427DF76-610D-4B97-BA42-CCA5EBA052B4}"/>
                  </a:ext>
                </a:extLst>
              </p:cNvPr>
              <p:cNvSpPr/>
              <p:nvPr/>
            </p:nvSpPr>
            <p:spPr>
              <a:xfrm>
                <a:off x="5556926" y="3942251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Elipse 42">
                <a:extLst>
                  <a:ext uri="{FF2B5EF4-FFF2-40B4-BE49-F238E27FC236}">
                    <a16:creationId xmlns:a16="http://schemas.microsoft.com/office/drawing/2014/main" id="{4297FD25-AC59-417E-AB52-94E0A88167DA}"/>
                  </a:ext>
                </a:extLst>
              </p:cNvPr>
              <p:cNvSpPr/>
              <p:nvPr/>
            </p:nvSpPr>
            <p:spPr>
              <a:xfrm>
                <a:off x="5666555" y="4426413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Elipse 43">
                <a:extLst>
                  <a:ext uri="{FF2B5EF4-FFF2-40B4-BE49-F238E27FC236}">
                    <a16:creationId xmlns:a16="http://schemas.microsoft.com/office/drawing/2014/main" id="{5E71D777-BA52-418E-9369-18A2A8251437}"/>
                  </a:ext>
                </a:extLst>
              </p:cNvPr>
              <p:cNvSpPr/>
              <p:nvPr/>
            </p:nvSpPr>
            <p:spPr>
              <a:xfrm>
                <a:off x="5600886" y="4507782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upo 24">
              <a:extLst>
                <a:ext uri="{FF2B5EF4-FFF2-40B4-BE49-F238E27FC236}">
                  <a16:creationId xmlns:a16="http://schemas.microsoft.com/office/drawing/2014/main" id="{3CC68AF7-06E2-4CFD-AF2A-73FF75CA0871}"/>
                </a:ext>
              </a:extLst>
            </p:cNvPr>
            <p:cNvGrpSpPr/>
            <p:nvPr/>
          </p:nvGrpSpPr>
          <p:grpSpPr>
            <a:xfrm>
              <a:off x="8750413" y="3919322"/>
              <a:ext cx="306361" cy="627444"/>
              <a:chOff x="5422107" y="3942251"/>
              <a:chExt cx="306361" cy="627444"/>
            </a:xfrm>
          </p:grpSpPr>
          <p:sp>
            <p:nvSpPr>
              <p:cNvPr id="35" name="Forma libre: forma 34">
                <a:extLst>
                  <a:ext uri="{FF2B5EF4-FFF2-40B4-BE49-F238E27FC236}">
                    <a16:creationId xmlns:a16="http://schemas.microsoft.com/office/drawing/2014/main" id="{8358CFFB-C33F-4091-ACED-B03B847EC1CC}"/>
                  </a:ext>
                </a:extLst>
              </p:cNvPr>
              <p:cNvSpPr/>
              <p:nvPr/>
            </p:nvSpPr>
            <p:spPr>
              <a:xfrm>
                <a:off x="5445125" y="3971925"/>
                <a:ext cx="266700" cy="574675"/>
              </a:xfrm>
              <a:custGeom>
                <a:avLst/>
                <a:gdLst>
                  <a:gd name="connsiteX0" fmla="*/ 0 w 266700"/>
                  <a:gd name="connsiteY0" fmla="*/ 6350 h 574675"/>
                  <a:gd name="connsiteX1" fmla="*/ 149225 w 266700"/>
                  <a:gd name="connsiteY1" fmla="*/ 0 h 574675"/>
                  <a:gd name="connsiteX2" fmla="*/ 266700 w 266700"/>
                  <a:gd name="connsiteY2" fmla="*/ 482600 h 574675"/>
                  <a:gd name="connsiteX3" fmla="*/ 180975 w 266700"/>
                  <a:gd name="connsiteY3" fmla="*/ 574675 h 574675"/>
                  <a:gd name="connsiteX4" fmla="*/ 0 w 266700"/>
                  <a:gd name="connsiteY4" fmla="*/ 6350 h 574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700" h="574675">
                    <a:moveTo>
                      <a:pt x="0" y="6350"/>
                    </a:moveTo>
                    <a:lnTo>
                      <a:pt x="149225" y="0"/>
                    </a:lnTo>
                    <a:lnTo>
                      <a:pt x="266700" y="482600"/>
                    </a:lnTo>
                    <a:lnTo>
                      <a:pt x="180975" y="574675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chemeClr val="tx1">
                  <a:alpha val="84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Elipse 35">
                <a:extLst>
                  <a:ext uri="{FF2B5EF4-FFF2-40B4-BE49-F238E27FC236}">
                    <a16:creationId xmlns:a16="http://schemas.microsoft.com/office/drawing/2014/main" id="{C8461450-E01C-4E26-A0DA-BC3A81473C3F}"/>
                  </a:ext>
                </a:extLst>
              </p:cNvPr>
              <p:cNvSpPr/>
              <p:nvPr/>
            </p:nvSpPr>
            <p:spPr>
              <a:xfrm>
                <a:off x="5422107" y="3950832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Elipse 36">
                <a:extLst>
                  <a:ext uri="{FF2B5EF4-FFF2-40B4-BE49-F238E27FC236}">
                    <a16:creationId xmlns:a16="http://schemas.microsoft.com/office/drawing/2014/main" id="{73DBC327-BDE7-4807-B592-9088EE91A7A2}"/>
                  </a:ext>
                </a:extLst>
              </p:cNvPr>
              <p:cNvSpPr/>
              <p:nvPr/>
            </p:nvSpPr>
            <p:spPr>
              <a:xfrm>
                <a:off x="5556926" y="3942251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Elipse 37">
                <a:extLst>
                  <a:ext uri="{FF2B5EF4-FFF2-40B4-BE49-F238E27FC236}">
                    <a16:creationId xmlns:a16="http://schemas.microsoft.com/office/drawing/2014/main" id="{5DE030CA-E2D0-4954-BF3C-B8EFE0BADE37}"/>
                  </a:ext>
                </a:extLst>
              </p:cNvPr>
              <p:cNvSpPr/>
              <p:nvPr/>
            </p:nvSpPr>
            <p:spPr>
              <a:xfrm>
                <a:off x="5666555" y="4426413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Elipse 38">
                <a:extLst>
                  <a:ext uri="{FF2B5EF4-FFF2-40B4-BE49-F238E27FC236}">
                    <a16:creationId xmlns:a16="http://schemas.microsoft.com/office/drawing/2014/main" id="{235FBE7E-9F4A-47F1-81DB-ECE76D15B425}"/>
                  </a:ext>
                </a:extLst>
              </p:cNvPr>
              <p:cNvSpPr/>
              <p:nvPr/>
            </p:nvSpPr>
            <p:spPr>
              <a:xfrm>
                <a:off x="5600886" y="4507782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Forma libre: forma 25">
              <a:extLst>
                <a:ext uri="{FF2B5EF4-FFF2-40B4-BE49-F238E27FC236}">
                  <a16:creationId xmlns:a16="http://schemas.microsoft.com/office/drawing/2014/main" id="{C1510E1A-FFE8-4B2E-BD17-77B1F1A9C242}"/>
                </a:ext>
              </a:extLst>
            </p:cNvPr>
            <p:cNvSpPr/>
            <p:nvPr/>
          </p:nvSpPr>
          <p:spPr>
            <a:xfrm>
              <a:off x="10168535" y="4117873"/>
              <a:ext cx="149476" cy="153248"/>
            </a:xfrm>
            <a:custGeom>
              <a:avLst/>
              <a:gdLst>
                <a:gd name="connsiteX0" fmla="*/ 0 w 266700"/>
                <a:gd name="connsiteY0" fmla="*/ 6350 h 574675"/>
                <a:gd name="connsiteX1" fmla="*/ 149225 w 266700"/>
                <a:gd name="connsiteY1" fmla="*/ 0 h 574675"/>
                <a:gd name="connsiteX2" fmla="*/ 266700 w 266700"/>
                <a:gd name="connsiteY2" fmla="*/ 482600 h 574675"/>
                <a:gd name="connsiteX3" fmla="*/ 180975 w 266700"/>
                <a:gd name="connsiteY3" fmla="*/ 574675 h 574675"/>
                <a:gd name="connsiteX4" fmla="*/ 0 w 266700"/>
                <a:gd name="connsiteY4" fmla="*/ 6350 h 574675"/>
                <a:gd name="connsiteX0" fmla="*/ 0 w 266700"/>
                <a:gd name="connsiteY0" fmla="*/ 6350 h 482602"/>
                <a:gd name="connsiteX1" fmla="*/ 149225 w 266700"/>
                <a:gd name="connsiteY1" fmla="*/ 0 h 482602"/>
                <a:gd name="connsiteX2" fmla="*/ 266700 w 266700"/>
                <a:gd name="connsiteY2" fmla="*/ 482600 h 482602"/>
                <a:gd name="connsiteX3" fmla="*/ 42815 w 266700"/>
                <a:gd name="connsiteY3" fmla="*/ 460775 h 482602"/>
                <a:gd name="connsiteX4" fmla="*/ 0 w 266700"/>
                <a:gd name="connsiteY4" fmla="*/ 6350 h 482602"/>
                <a:gd name="connsiteX0" fmla="*/ 0 w 271017"/>
                <a:gd name="connsiteY0" fmla="*/ 6350 h 570212"/>
                <a:gd name="connsiteX1" fmla="*/ 149225 w 271017"/>
                <a:gd name="connsiteY1" fmla="*/ 0 h 570212"/>
                <a:gd name="connsiteX2" fmla="*/ 271017 w 271017"/>
                <a:gd name="connsiteY2" fmla="*/ 570212 h 570212"/>
                <a:gd name="connsiteX3" fmla="*/ 42815 w 271017"/>
                <a:gd name="connsiteY3" fmla="*/ 460775 h 570212"/>
                <a:gd name="connsiteX4" fmla="*/ 0 w 271017"/>
                <a:gd name="connsiteY4" fmla="*/ 6350 h 570212"/>
                <a:gd name="connsiteX0" fmla="*/ 0 w 271017"/>
                <a:gd name="connsiteY0" fmla="*/ -1 h 563861"/>
                <a:gd name="connsiteX1" fmla="*/ 213987 w 271017"/>
                <a:gd name="connsiteY1" fmla="*/ 54981 h 563861"/>
                <a:gd name="connsiteX2" fmla="*/ 271017 w 271017"/>
                <a:gd name="connsiteY2" fmla="*/ 563861 h 563861"/>
                <a:gd name="connsiteX3" fmla="*/ 42815 w 271017"/>
                <a:gd name="connsiteY3" fmla="*/ 454424 h 563861"/>
                <a:gd name="connsiteX4" fmla="*/ 0 w 271017"/>
                <a:gd name="connsiteY4" fmla="*/ -1 h 563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017" h="563861">
                  <a:moveTo>
                    <a:pt x="0" y="-1"/>
                  </a:moveTo>
                  <a:lnTo>
                    <a:pt x="213987" y="54981"/>
                  </a:lnTo>
                  <a:lnTo>
                    <a:pt x="271017" y="563861"/>
                  </a:lnTo>
                  <a:lnTo>
                    <a:pt x="42815" y="454424"/>
                  </a:lnTo>
                  <a:lnTo>
                    <a:pt x="0" y="-1"/>
                  </a:ln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7" name="Grupo 26">
              <a:extLst>
                <a:ext uri="{FF2B5EF4-FFF2-40B4-BE49-F238E27FC236}">
                  <a16:creationId xmlns:a16="http://schemas.microsoft.com/office/drawing/2014/main" id="{C69CD224-8DDF-4438-BC89-A859B9556D1F}"/>
                </a:ext>
              </a:extLst>
            </p:cNvPr>
            <p:cNvGrpSpPr/>
            <p:nvPr/>
          </p:nvGrpSpPr>
          <p:grpSpPr>
            <a:xfrm>
              <a:off x="10137578" y="4108812"/>
              <a:ext cx="196180" cy="184383"/>
              <a:chOff x="5429251" y="3899388"/>
              <a:chExt cx="196180" cy="184383"/>
            </a:xfrm>
          </p:grpSpPr>
          <p:sp>
            <p:nvSpPr>
              <p:cNvPr id="31" name="Elipse 30">
                <a:extLst>
                  <a:ext uri="{FF2B5EF4-FFF2-40B4-BE49-F238E27FC236}">
                    <a16:creationId xmlns:a16="http://schemas.microsoft.com/office/drawing/2014/main" id="{EE3622F5-3B46-4CDF-9D85-38919D33F0EC}"/>
                  </a:ext>
                </a:extLst>
              </p:cNvPr>
              <p:cNvSpPr/>
              <p:nvPr/>
            </p:nvSpPr>
            <p:spPr>
              <a:xfrm>
                <a:off x="5429251" y="3899388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Elipse 31">
                <a:extLst>
                  <a:ext uri="{FF2B5EF4-FFF2-40B4-BE49-F238E27FC236}">
                    <a16:creationId xmlns:a16="http://schemas.microsoft.com/office/drawing/2014/main" id="{F48AD231-040D-4DDB-BAB8-543B181971C1}"/>
                  </a:ext>
                </a:extLst>
              </p:cNvPr>
              <p:cNvSpPr/>
              <p:nvPr/>
            </p:nvSpPr>
            <p:spPr>
              <a:xfrm>
                <a:off x="5545389" y="3899388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Elipse 32">
                <a:extLst>
                  <a:ext uri="{FF2B5EF4-FFF2-40B4-BE49-F238E27FC236}">
                    <a16:creationId xmlns:a16="http://schemas.microsoft.com/office/drawing/2014/main" id="{013D707E-7F23-49EC-9258-737135FF227A}"/>
                  </a:ext>
                </a:extLst>
              </p:cNvPr>
              <p:cNvSpPr/>
              <p:nvPr/>
            </p:nvSpPr>
            <p:spPr>
              <a:xfrm>
                <a:off x="5563518" y="4021858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Elipse 33">
                <a:extLst>
                  <a:ext uri="{FF2B5EF4-FFF2-40B4-BE49-F238E27FC236}">
                    <a16:creationId xmlns:a16="http://schemas.microsoft.com/office/drawing/2014/main" id="{76F6D1FC-7A63-43E3-837B-9727BE7E840A}"/>
                  </a:ext>
                </a:extLst>
              </p:cNvPr>
              <p:cNvSpPr/>
              <p:nvPr/>
            </p:nvSpPr>
            <p:spPr>
              <a:xfrm>
                <a:off x="5460207" y="3983715"/>
                <a:ext cx="61913" cy="6191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8" name="Imagen 27" descr="\documentclass{article}&#10;\usepackage{amsmath}&#10;\pagestyle{empty}&#10;\begin{document}&#10;&#10;\begin{align*}&#10;+ 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A1A3CEE0-0324-4355-9CBD-7CCF7DF533C4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4105" y="4057881"/>
              <a:ext cx="316577" cy="316577"/>
            </a:xfrm>
            <a:prstGeom prst="rect">
              <a:avLst/>
            </a:prstGeom>
          </p:spPr>
        </p:pic>
        <p:pic>
          <p:nvPicPr>
            <p:cNvPr id="29" name="Imagen 28" descr="\documentclass{article}&#10;\usepackage{amsmath}&#10;\pagestyle{empty}&#10;\begin{document}&#10;&#10;\begin{align*}&#10;+ 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55C04B56-0624-4F32-A4C7-06A6E855ED7B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1358" y="4049648"/>
              <a:ext cx="316577" cy="316577"/>
            </a:xfrm>
            <a:prstGeom prst="rect">
              <a:avLst/>
            </a:prstGeom>
          </p:spPr>
        </p:pic>
        <p:pic>
          <p:nvPicPr>
            <p:cNvPr id="30" name="Imagen 29" descr="\documentclass{article}&#10;\usepackage{amsmath}&#10;\pagestyle{empty}&#10;\begin{document}&#10;&#10;\begin{align*}&#10;+ &#10;\end{align*}&#10;&#10;&#10;\end{document}" title="IguanaTex Bitmap Display">
              <a:extLst>
                <a:ext uri="{FF2B5EF4-FFF2-40B4-BE49-F238E27FC236}">
                  <a16:creationId xmlns:a16="http://schemas.microsoft.com/office/drawing/2014/main" id="{4A3755A6-24A0-4522-B7CD-11629A95BEC6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29002" y="4051263"/>
              <a:ext cx="316577" cy="316577"/>
            </a:xfrm>
            <a:prstGeom prst="rect">
              <a:avLst/>
            </a:prstGeom>
          </p:spPr>
        </p:pic>
      </p:grpSp>
      <p:sp>
        <p:nvSpPr>
          <p:cNvPr id="53" name="CuadroTexto 52">
            <a:extLst>
              <a:ext uri="{FF2B5EF4-FFF2-40B4-BE49-F238E27FC236}">
                <a16:creationId xmlns:a16="http://schemas.microsoft.com/office/drawing/2014/main" id="{25FA97E2-4005-4268-B865-B804BC2E01DF}"/>
              </a:ext>
            </a:extLst>
          </p:cNvPr>
          <p:cNvSpPr txBox="1"/>
          <p:nvPr/>
        </p:nvSpPr>
        <p:spPr>
          <a:xfrm>
            <a:off x="1447383" y="3413633"/>
            <a:ext cx="6174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The correlator can be broken into smaller pieces where (at least) the legs are sitting pairwise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8EAEA35D-3EC6-4B45-901E-6A592B6E6A8B}"/>
              </a:ext>
            </a:extLst>
          </p:cNvPr>
          <p:cNvSpPr txBox="1"/>
          <p:nvPr/>
        </p:nvSpPr>
        <p:spPr>
          <a:xfrm>
            <a:off x="1268748" y="4956753"/>
            <a:ext cx="6539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>
                <a:solidFill>
                  <a:srgbClr val="27285B"/>
                </a:solidFill>
              </a:rPr>
              <a:t>Area enhancement argument</a:t>
            </a:r>
            <a:r>
              <a:rPr lang="en-US" sz="1600" dirty="0">
                <a:solidFill>
                  <a:srgbClr val="27285B"/>
                </a:solidFill>
              </a:rPr>
              <a:t>: These configurations in which more than two legs sit at the same domain are suppressed by the phase space area after integration.</a:t>
            </a:r>
          </a:p>
        </p:txBody>
      </p:sp>
      <p:sp>
        <p:nvSpPr>
          <p:cNvPr id="56" name="Estrella: 4 puntas 55">
            <a:extLst>
              <a:ext uri="{FF2B5EF4-FFF2-40B4-BE49-F238E27FC236}">
                <a16:creationId xmlns:a16="http://schemas.microsoft.com/office/drawing/2014/main" id="{4B029848-A4E3-4920-B556-B5A48A44A397}"/>
              </a:ext>
            </a:extLst>
          </p:cNvPr>
          <p:cNvSpPr/>
          <p:nvPr/>
        </p:nvSpPr>
        <p:spPr>
          <a:xfrm>
            <a:off x="926431" y="2640472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Estrella: 4 puntas 56">
            <a:extLst>
              <a:ext uri="{FF2B5EF4-FFF2-40B4-BE49-F238E27FC236}">
                <a16:creationId xmlns:a16="http://schemas.microsoft.com/office/drawing/2014/main" id="{D07E0E87-4140-4BB2-B7D2-F5B62F45EC8B}"/>
              </a:ext>
            </a:extLst>
          </p:cNvPr>
          <p:cNvSpPr/>
          <p:nvPr/>
        </p:nvSpPr>
        <p:spPr>
          <a:xfrm>
            <a:off x="926431" y="4978658"/>
            <a:ext cx="295977" cy="271914"/>
          </a:xfrm>
          <a:prstGeom prst="star4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upo 57">
            <a:extLst>
              <a:ext uri="{FF2B5EF4-FFF2-40B4-BE49-F238E27FC236}">
                <a16:creationId xmlns:a16="http://schemas.microsoft.com/office/drawing/2014/main" id="{7865E1D4-7989-4730-B930-886EE43E368E}"/>
              </a:ext>
            </a:extLst>
          </p:cNvPr>
          <p:cNvGrpSpPr/>
          <p:nvPr/>
        </p:nvGrpSpPr>
        <p:grpSpPr>
          <a:xfrm>
            <a:off x="8021887" y="2656255"/>
            <a:ext cx="3781170" cy="3066593"/>
            <a:chOff x="621682" y="3001199"/>
            <a:chExt cx="3781170" cy="3066593"/>
          </a:xfrm>
        </p:grpSpPr>
        <p:pic>
          <p:nvPicPr>
            <p:cNvPr id="59" name="Imagen 58" descr="Forma, Círculo&#10;&#10;Descripción generada automáticamente">
              <a:extLst>
                <a:ext uri="{FF2B5EF4-FFF2-40B4-BE49-F238E27FC236}">
                  <a16:creationId xmlns:a16="http://schemas.microsoft.com/office/drawing/2014/main" id="{6BA27C5F-A010-4829-8B50-9E7DDE9974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682" y="3136364"/>
              <a:ext cx="3502198" cy="2550837"/>
            </a:xfrm>
            <a:prstGeom prst="rect">
              <a:avLst/>
            </a:prstGeom>
          </p:spPr>
        </p:pic>
        <p:cxnSp>
          <p:nvCxnSpPr>
            <p:cNvPr id="60" name="Conector recto de flecha 59">
              <a:extLst>
                <a:ext uri="{FF2B5EF4-FFF2-40B4-BE49-F238E27FC236}">
                  <a16:creationId xmlns:a16="http://schemas.microsoft.com/office/drawing/2014/main" id="{B3FB29CE-3792-4B9B-88FA-D95ABC0DC93D}"/>
                </a:ext>
              </a:extLst>
            </p:cNvPr>
            <p:cNvCxnSpPr>
              <a:cxnSpLocks/>
            </p:cNvCxnSpPr>
            <p:nvPr/>
          </p:nvCxnSpPr>
          <p:spPr>
            <a:xfrm>
              <a:off x="621682" y="5727537"/>
              <a:ext cx="1885848" cy="0"/>
            </a:xfrm>
            <a:prstGeom prst="straightConnector1">
              <a:avLst/>
            </a:prstGeom>
            <a:ln>
              <a:solidFill>
                <a:schemeClr val="accent1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ector recto de flecha 60">
              <a:extLst>
                <a:ext uri="{FF2B5EF4-FFF2-40B4-BE49-F238E27FC236}">
                  <a16:creationId xmlns:a16="http://schemas.microsoft.com/office/drawing/2014/main" id="{124D5A0A-95B2-4E0D-96C3-47B446364127}"/>
                </a:ext>
              </a:extLst>
            </p:cNvPr>
            <p:cNvCxnSpPr>
              <a:cxnSpLocks/>
            </p:cNvCxnSpPr>
            <p:nvPr/>
          </p:nvCxnSpPr>
          <p:spPr>
            <a:xfrm>
              <a:off x="3857625" y="3132516"/>
              <a:ext cx="266255" cy="229809"/>
            </a:xfrm>
            <a:prstGeom prst="straightConnector1">
              <a:avLst/>
            </a:prstGeom>
            <a:ln>
              <a:solidFill>
                <a:schemeClr val="accent1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2" name="CuadroTexto 61">
                  <a:extLst>
                    <a:ext uri="{FF2B5EF4-FFF2-40B4-BE49-F238E27FC236}">
                      <a16:creationId xmlns:a16="http://schemas.microsoft.com/office/drawing/2014/main" id="{494DA5B9-634A-4520-83C4-B380EB10B49F}"/>
                    </a:ext>
                  </a:extLst>
                </p:cNvPr>
                <p:cNvSpPr txBox="1"/>
                <p:nvPr/>
              </p:nvSpPr>
              <p:spPr>
                <a:xfrm>
                  <a:off x="1346373" y="5769505"/>
                  <a:ext cx="436466" cy="2982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s-E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s-ES" sz="1600" b="0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1600" b="0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s-ES" sz="1600" b="0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e>
                        </m:rad>
                      </m:oMath>
                    </m:oMathPara>
                  </a14:m>
                  <a:endParaRPr lang="en-US" sz="16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62" name="CuadroTexto 61">
                  <a:extLst>
                    <a:ext uri="{FF2B5EF4-FFF2-40B4-BE49-F238E27FC236}">
                      <a16:creationId xmlns:a16="http://schemas.microsoft.com/office/drawing/2014/main" id="{494DA5B9-634A-4520-83C4-B380EB10B4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46373" y="5769505"/>
                  <a:ext cx="436466" cy="298287"/>
                </a:xfrm>
                <a:prstGeom prst="rect">
                  <a:avLst/>
                </a:prstGeom>
                <a:blipFill>
                  <a:blip r:embed="rId11"/>
                  <a:stretch>
                    <a:fillRect r="-2817" b="-183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3" name="CuadroTexto 62">
                  <a:extLst>
                    <a:ext uri="{FF2B5EF4-FFF2-40B4-BE49-F238E27FC236}">
                      <a16:creationId xmlns:a16="http://schemas.microsoft.com/office/drawing/2014/main" id="{E0DDD718-FEE8-43B0-BC04-6013B1B587B0}"/>
                    </a:ext>
                  </a:extLst>
                </p:cNvPr>
                <p:cNvSpPr txBox="1"/>
                <p:nvPr/>
              </p:nvSpPr>
              <p:spPr>
                <a:xfrm>
                  <a:off x="3990752" y="3001199"/>
                  <a:ext cx="412100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s-E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s-E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s-E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s-E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</m:oMath>
                    </m:oMathPara>
                  </a14:m>
                  <a:endParaRPr lang="en-US" sz="16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63" name="CuadroTexto 62">
                  <a:extLst>
                    <a:ext uri="{FF2B5EF4-FFF2-40B4-BE49-F238E27FC236}">
                      <a16:creationId xmlns:a16="http://schemas.microsoft.com/office/drawing/2014/main" id="{E0DDD718-FEE8-43B0-BC04-6013B1B587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90752" y="3001199"/>
                  <a:ext cx="412100" cy="246221"/>
                </a:xfrm>
                <a:prstGeom prst="rect">
                  <a:avLst/>
                </a:prstGeom>
                <a:blipFill>
                  <a:blip r:embed="rId12"/>
                  <a:stretch>
                    <a:fillRect l="-14925" r="-2985" b="-3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Cruz 2">
            <a:extLst>
              <a:ext uri="{FF2B5EF4-FFF2-40B4-BE49-F238E27FC236}">
                <a16:creationId xmlns:a16="http://schemas.microsoft.com/office/drawing/2014/main" id="{6C6A07B0-5A51-4CFC-8686-F323C5C55D42}"/>
              </a:ext>
            </a:extLst>
          </p:cNvPr>
          <p:cNvSpPr/>
          <p:nvPr/>
        </p:nvSpPr>
        <p:spPr>
          <a:xfrm rot="2642771">
            <a:off x="5980497" y="3986665"/>
            <a:ext cx="1084503" cy="1045946"/>
          </a:xfrm>
          <a:prstGeom prst="plus">
            <a:avLst>
              <a:gd name="adj" fmla="val 43497"/>
            </a:avLst>
          </a:prstGeom>
          <a:solidFill>
            <a:srgbClr val="E639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88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20"/>
    </mc:Choice>
    <mc:Fallback xmlns="">
      <p:transition spd="slow" advTm="1302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C68D8EA7-FFA1-4A8E-997B-1E276A5CEFCE}"/>
              </a:ext>
            </a:extLst>
          </p:cNvPr>
          <p:cNvSpPr txBox="1"/>
          <p:nvPr/>
        </p:nvSpPr>
        <p:spPr>
          <a:xfrm>
            <a:off x="327259" y="237521"/>
            <a:ext cx="11059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>
                <a:solidFill>
                  <a:srgbClr val="27285B"/>
                </a:solidFill>
              </a:rPr>
              <a:t>T</a:t>
            </a:r>
            <a:r>
              <a:rPr lang="en-US" sz="3200" dirty="0" err="1">
                <a:solidFill>
                  <a:srgbClr val="27285B"/>
                </a:solidFill>
              </a:rPr>
              <a:t>arget</a:t>
            </a:r>
            <a:r>
              <a:rPr lang="en-US" sz="3200" dirty="0">
                <a:solidFill>
                  <a:srgbClr val="27285B"/>
                </a:solidFill>
              </a:rPr>
              <a:t> averaging: The area enhancement argument</a:t>
            </a:r>
          </a:p>
        </p:txBody>
      </p:sp>
      <p:sp>
        <p:nvSpPr>
          <p:cNvPr id="48" name="Flecha: a la derecha 47">
            <a:extLst>
              <a:ext uri="{FF2B5EF4-FFF2-40B4-BE49-F238E27FC236}">
                <a16:creationId xmlns:a16="http://schemas.microsoft.com/office/drawing/2014/main" id="{945D3EE6-AA9A-4AB4-B3AC-5CC38A249271}"/>
              </a:ext>
            </a:extLst>
          </p:cNvPr>
          <p:cNvSpPr/>
          <p:nvPr/>
        </p:nvSpPr>
        <p:spPr>
          <a:xfrm>
            <a:off x="856648" y="1222407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899E4339-7A29-437A-8437-4BC748A70565}"/>
              </a:ext>
            </a:extLst>
          </p:cNvPr>
          <p:cNvSpPr txBox="1"/>
          <p:nvPr/>
        </p:nvSpPr>
        <p:spPr>
          <a:xfrm>
            <a:off x="1327183" y="1222407"/>
            <a:ext cx="100595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area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enhancement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argument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is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analogous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to</a:t>
            </a:r>
            <a:r>
              <a:rPr lang="es-ES" dirty="0">
                <a:solidFill>
                  <a:srgbClr val="27285B"/>
                </a:solidFill>
              </a:rPr>
              <a:t> asume </a:t>
            </a:r>
            <a:r>
              <a:rPr lang="es-ES" dirty="0" err="1">
                <a:solidFill>
                  <a:srgbClr val="27285B"/>
                </a:solidFill>
              </a:rPr>
              <a:t>that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Wilson </a:t>
            </a:r>
            <a:r>
              <a:rPr lang="es-ES" dirty="0" err="1">
                <a:solidFill>
                  <a:srgbClr val="27285B"/>
                </a:solidFill>
              </a:rPr>
              <a:t>lines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follow</a:t>
            </a:r>
            <a:r>
              <a:rPr lang="es-ES" dirty="0">
                <a:solidFill>
                  <a:srgbClr val="27285B"/>
                </a:solidFill>
              </a:rPr>
              <a:t> a Gaussian </a:t>
            </a:r>
            <a:r>
              <a:rPr lang="es-ES" dirty="0" err="1">
                <a:solidFill>
                  <a:srgbClr val="27285B"/>
                </a:solidFill>
              </a:rPr>
              <a:t>distribution</a:t>
            </a:r>
            <a:r>
              <a:rPr lang="es-ES" dirty="0">
                <a:solidFill>
                  <a:srgbClr val="27285B"/>
                </a:solidFill>
              </a:rPr>
              <a:t> -&gt; </a:t>
            </a:r>
            <a:r>
              <a:rPr lang="es-ES" b="1" dirty="0">
                <a:solidFill>
                  <a:srgbClr val="27285B"/>
                </a:solidFill>
              </a:rPr>
              <a:t>Wick </a:t>
            </a:r>
            <a:r>
              <a:rPr lang="es-ES" b="1" dirty="0" err="1">
                <a:solidFill>
                  <a:srgbClr val="27285B"/>
                </a:solidFill>
              </a:rPr>
              <a:t>theorem</a:t>
            </a:r>
            <a:endParaRPr lang="en-US" b="1" dirty="0">
              <a:solidFill>
                <a:srgbClr val="27285B"/>
              </a:solidFill>
            </a:endParaRPr>
          </a:p>
        </p:txBody>
      </p:sp>
      <p:pic>
        <p:nvPicPr>
          <p:cNvPr id="68" name="Imagen 67" descr="\documentclass{article}&#10;\usepackage{amsmath}&#10;\pagestyle{empty}&#10;\begin{document}&#10;&#10;\begin{align*}&#10;\frac{1}{N_c^2-1}&#10; \Big \langle &#10; Tr \left[ U(\textbf{y}_1)U^\dagger(\textbf{y}_2) \right] &#10; \Big \rangle_{T} &#10;= e^{-\frac{Q_s^2}{4}(\textbf{y}_1-\textbf{y}_2)^2}&#10;\end{align*}&#10;&#10;&#10;\end{document}" title="IguanaTex Bitmap Display">
            <a:extLst>
              <a:ext uri="{FF2B5EF4-FFF2-40B4-BE49-F238E27FC236}">
                <a16:creationId xmlns:a16="http://schemas.microsoft.com/office/drawing/2014/main" id="{F507C434-C219-4849-81E9-DB7C1C5E03A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775" y="4936992"/>
            <a:ext cx="4293714" cy="497372"/>
          </a:xfrm>
          <a:prstGeom prst="rect">
            <a:avLst/>
          </a:prstGeom>
        </p:spPr>
      </p:pic>
      <p:pic>
        <p:nvPicPr>
          <p:cNvPr id="3" name="Imagen 2" descr="\documentclass{article}&#10;\usepackage{amsmath}&#10;\pagestyle{empty}&#10;\begin{document}&#10;&#10;\begin{align*}&#10;\Big \langle U(\textbf{y}_1)^{a_1 b_1}U(\textbf{y}_2)^{a_2 b_2} \cdots U(\textbf{y}_{2n})^{a_{2n} b_{2n}}\Big \rangle_{T}=\sum_{\sigma \in \Pi(\chi)} \prod_{\{\alpha,\beta\}\in \sigma}  &#10;  \Big \langle U(\textbf{y}_\alpha)^{a_\alpha b_\alpha} U(\textbf{y}_\beta)^{a_\beta b_\beta} \Big \rangle_{T}\,&#10;\end{align*}&#10;&#10;&#10;\end{document}" title="IguanaTex Bitmap Display">
            <a:extLst>
              <a:ext uri="{FF2B5EF4-FFF2-40B4-BE49-F238E27FC236}">
                <a16:creationId xmlns:a16="http://schemas.microsoft.com/office/drawing/2014/main" id="{0C6E4327-F9AF-453F-B17D-51EEC3B2BC8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775" y="2115338"/>
            <a:ext cx="8129828" cy="584229"/>
          </a:xfrm>
          <a:prstGeom prst="rect">
            <a:avLst/>
          </a:prstGeom>
        </p:spPr>
      </p:pic>
      <p:sp>
        <p:nvSpPr>
          <p:cNvPr id="69" name="Flecha: a la derecha 68">
            <a:extLst>
              <a:ext uri="{FF2B5EF4-FFF2-40B4-BE49-F238E27FC236}">
                <a16:creationId xmlns:a16="http://schemas.microsoft.com/office/drawing/2014/main" id="{3F8EED3E-0BA9-453E-9E92-8E6132E6023C}"/>
              </a:ext>
            </a:extLst>
          </p:cNvPr>
          <p:cNvSpPr/>
          <p:nvPr/>
        </p:nvSpPr>
        <p:spPr>
          <a:xfrm>
            <a:off x="856648" y="3076166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A862F502-4154-4A94-8B33-C123A1BDA093}"/>
              </a:ext>
            </a:extLst>
          </p:cNvPr>
          <p:cNvSpPr txBox="1"/>
          <p:nvPr/>
        </p:nvSpPr>
        <p:spPr>
          <a:xfrm>
            <a:off x="1327183" y="3044988"/>
            <a:ext cx="100595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 err="1">
                <a:solidFill>
                  <a:srgbClr val="27285B"/>
                </a:solidFill>
              </a:rPr>
              <a:t>We</a:t>
            </a:r>
            <a:r>
              <a:rPr lang="es-ES" dirty="0">
                <a:solidFill>
                  <a:srgbClr val="27285B"/>
                </a:solidFill>
              </a:rPr>
              <a:t> asume color </a:t>
            </a:r>
            <a:r>
              <a:rPr lang="es-ES" dirty="0" err="1">
                <a:solidFill>
                  <a:srgbClr val="27285B"/>
                </a:solidFill>
              </a:rPr>
              <a:t>neutralization</a:t>
            </a:r>
            <a:r>
              <a:rPr lang="es-ES" dirty="0">
                <a:solidFill>
                  <a:srgbClr val="27285B"/>
                </a:solidFill>
              </a:rPr>
              <a:t> in </a:t>
            </a:r>
            <a:r>
              <a:rPr lang="es-ES" dirty="0" err="1">
                <a:solidFill>
                  <a:srgbClr val="27285B"/>
                </a:solidFill>
              </a:rPr>
              <a:t>each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domain</a:t>
            </a:r>
            <a:endParaRPr lang="en-US" b="1" dirty="0">
              <a:solidFill>
                <a:srgbClr val="27285B"/>
              </a:solidFill>
            </a:endParaRPr>
          </a:p>
        </p:txBody>
      </p:sp>
      <p:pic>
        <p:nvPicPr>
          <p:cNvPr id="11" name="Imagen 10" descr="\documentclass{article}&#10;\usepackage{amsmath}&#10;\pagestyle{empty}&#10;\begin{document}&#10;&#10;\begin{align*}&#10;\Big \langle U(\textbf{x})^{ab} U^\dagger(\textbf{y})^{dc} \Big \rangle_{T} = \frac{\delta^{ac}\delta^{bd}}{(N_c^2-1)^2}&#10;  \Big \langle {\rm Tr} \left( {U(\textbf{x}) U^\dagger(\textbf{y})} \right) \Big \rangle_{T}&#10;\end{align*}&#10;&#10;&#10;\end{document}" title="IguanaTex Bitmap Display">
            <a:extLst>
              <a:ext uri="{FF2B5EF4-FFF2-40B4-BE49-F238E27FC236}">
                <a16:creationId xmlns:a16="http://schemas.microsoft.com/office/drawing/2014/main" id="{9FE9600D-5727-417E-AE98-57B08E87B0F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775" y="3505108"/>
            <a:ext cx="5210057" cy="562286"/>
          </a:xfrm>
          <a:prstGeom prst="rect">
            <a:avLst/>
          </a:prstGeom>
        </p:spPr>
      </p:pic>
      <p:sp>
        <p:nvSpPr>
          <p:cNvPr id="71" name="Flecha: a la derecha 70">
            <a:extLst>
              <a:ext uri="{FF2B5EF4-FFF2-40B4-BE49-F238E27FC236}">
                <a16:creationId xmlns:a16="http://schemas.microsoft.com/office/drawing/2014/main" id="{D5387D0F-CA6D-4431-B449-7621BEB51865}"/>
              </a:ext>
            </a:extLst>
          </p:cNvPr>
          <p:cNvSpPr/>
          <p:nvPr/>
        </p:nvSpPr>
        <p:spPr>
          <a:xfrm>
            <a:off x="856648" y="4314900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4C423258-9ADB-48AD-B6D0-50CEA10A6C3A}"/>
              </a:ext>
            </a:extLst>
          </p:cNvPr>
          <p:cNvSpPr txBox="1"/>
          <p:nvPr/>
        </p:nvSpPr>
        <p:spPr>
          <a:xfrm>
            <a:off x="1327182" y="4317527"/>
            <a:ext cx="100595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 err="1">
                <a:solidFill>
                  <a:srgbClr val="27285B"/>
                </a:solidFill>
              </a:rPr>
              <a:t>We</a:t>
            </a:r>
            <a:r>
              <a:rPr lang="es-ES" dirty="0">
                <a:solidFill>
                  <a:srgbClr val="27285B"/>
                </a:solidFill>
              </a:rPr>
              <a:t> use </a:t>
            </a:r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GBW </a:t>
            </a:r>
            <a:r>
              <a:rPr lang="es-ES" dirty="0" err="1">
                <a:solidFill>
                  <a:srgbClr val="27285B"/>
                </a:solidFill>
              </a:rPr>
              <a:t>model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for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dipole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function</a:t>
            </a:r>
            <a:endParaRPr lang="en-US" b="1" dirty="0">
              <a:solidFill>
                <a:srgbClr val="2728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7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20"/>
    </mc:Choice>
    <mc:Fallback xmlns="">
      <p:transition spd="slow" advTm="1302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C68D8EA7-FFA1-4A8E-997B-1E276A5CEFCE}"/>
              </a:ext>
            </a:extLst>
          </p:cNvPr>
          <p:cNvSpPr txBox="1"/>
          <p:nvPr/>
        </p:nvSpPr>
        <p:spPr>
          <a:xfrm>
            <a:off x="327259" y="237521"/>
            <a:ext cx="11059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>
                <a:solidFill>
                  <a:srgbClr val="27285B"/>
                </a:solidFill>
              </a:rPr>
              <a:t>Comparing</a:t>
            </a:r>
            <a:r>
              <a:rPr lang="es-ES" sz="3200" dirty="0">
                <a:solidFill>
                  <a:srgbClr val="27285B"/>
                </a:solidFill>
              </a:rPr>
              <a:t> </a:t>
            </a:r>
            <a:r>
              <a:rPr lang="es-ES" sz="3200" dirty="0" err="1">
                <a:solidFill>
                  <a:srgbClr val="27285B"/>
                </a:solidFill>
              </a:rPr>
              <a:t>the</a:t>
            </a:r>
            <a:r>
              <a:rPr lang="es-ES" sz="3200" dirty="0">
                <a:solidFill>
                  <a:srgbClr val="27285B"/>
                </a:solidFill>
              </a:rPr>
              <a:t> AE </a:t>
            </a:r>
            <a:r>
              <a:rPr lang="es-ES" sz="3200" dirty="0" err="1">
                <a:solidFill>
                  <a:srgbClr val="27285B"/>
                </a:solidFill>
              </a:rPr>
              <a:t>argument</a:t>
            </a:r>
            <a:r>
              <a:rPr lang="es-ES" sz="3200" dirty="0">
                <a:solidFill>
                  <a:srgbClr val="27285B"/>
                </a:solidFill>
              </a:rPr>
              <a:t> </a:t>
            </a:r>
            <a:r>
              <a:rPr lang="es-ES" sz="3200" dirty="0" err="1">
                <a:solidFill>
                  <a:srgbClr val="27285B"/>
                </a:solidFill>
              </a:rPr>
              <a:t>with</a:t>
            </a:r>
            <a:r>
              <a:rPr lang="es-ES" sz="3200" dirty="0">
                <a:solidFill>
                  <a:srgbClr val="27285B"/>
                </a:solidFill>
              </a:rPr>
              <a:t> </a:t>
            </a:r>
            <a:r>
              <a:rPr lang="es-ES" sz="3200" dirty="0" err="1">
                <a:solidFill>
                  <a:srgbClr val="27285B"/>
                </a:solidFill>
              </a:rPr>
              <a:t>the</a:t>
            </a:r>
            <a:r>
              <a:rPr lang="es-ES" sz="3200" dirty="0">
                <a:solidFill>
                  <a:srgbClr val="27285B"/>
                </a:solidFill>
              </a:rPr>
              <a:t> MV </a:t>
            </a:r>
            <a:r>
              <a:rPr lang="es-ES" sz="3200" dirty="0" err="1">
                <a:solidFill>
                  <a:srgbClr val="27285B"/>
                </a:solidFill>
              </a:rPr>
              <a:t>model</a:t>
            </a:r>
            <a:endParaRPr lang="en-US" sz="3200" dirty="0">
              <a:solidFill>
                <a:srgbClr val="27285B"/>
              </a:solidFill>
            </a:endParaRPr>
          </a:p>
        </p:txBody>
      </p:sp>
      <p:sp>
        <p:nvSpPr>
          <p:cNvPr id="48" name="Flecha: a la derecha 47">
            <a:extLst>
              <a:ext uri="{FF2B5EF4-FFF2-40B4-BE49-F238E27FC236}">
                <a16:creationId xmlns:a16="http://schemas.microsoft.com/office/drawing/2014/main" id="{945D3EE6-AA9A-4AB4-B3AC-5CC38A249271}"/>
              </a:ext>
            </a:extLst>
          </p:cNvPr>
          <p:cNvSpPr/>
          <p:nvPr/>
        </p:nvSpPr>
        <p:spPr>
          <a:xfrm>
            <a:off x="856648" y="1222407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899E4339-7A29-437A-8437-4BC748A70565}"/>
              </a:ext>
            </a:extLst>
          </p:cNvPr>
          <p:cNvSpPr txBox="1"/>
          <p:nvPr/>
        </p:nvSpPr>
        <p:spPr>
          <a:xfrm>
            <a:off x="1327183" y="1222407"/>
            <a:ext cx="100595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Double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dipole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function</a:t>
            </a:r>
            <a:r>
              <a:rPr lang="es-ES" dirty="0">
                <a:solidFill>
                  <a:srgbClr val="27285B"/>
                </a:solidFill>
              </a:rPr>
              <a:t> in </a:t>
            </a:r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fundamental </a:t>
            </a:r>
            <a:r>
              <a:rPr lang="es-ES" dirty="0" err="1">
                <a:solidFill>
                  <a:srgbClr val="27285B"/>
                </a:solidFill>
              </a:rPr>
              <a:t>representation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using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AE </a:t>
            </a:r>
            <a:r>
              <a:rPr lang="es-ES" dirty="0" err="1">
                <a:solidFill>
                  <a:srgbClr val="27285B"/>
                </a:solidFill>
              </a:rPr>
              <a:t>argument</a:t>
            </a:r>
            <a:r>
              <a:rPr lang="es-ES" dirty="0">
                <a:solidFill>
                  <a:srgbClr val="27285B"/>
                </a:solidFill>
              </a:rPr>
              <a:t> can be </a:t>
            </a:r>
            <a:r>
              <a:rPr lang="es-ES" dirty="0" err="1">
                <a:solidFill>
                  <a:srgbClr val="27285B"/>
                </a:solidFill>
              </a:rPr>
              <a:t>written</a:t>
            </a:r>
            <a:r>
              <a:rPr lang="es-ES" dirty="0">
                <a:solidFill>
                  <a:srgbClr val="27285B"/>
                </a:solidFill>
              </a:rPr>
              <a:t> as</a:t>
            </a:r>
            <a:endParaRPr lang="en-US" b="1" dirty="0">
              <a:solidFill>
                <a:srgbClr val="27285B"/>
              </a:solidFill>
            </a:endParaRPr>
          </a:p>
        </p:txBody>
      </p:sp>
      <p:pic>
        <p:nvPicPr>
          <p:cNvPr id="13" name="Imagen 12" descr="\documentclass{article}&#10;\usepackage{amsmath}&#10;\pagestyle{empty}&#10;\begin{document}&#10;&#10;\begin{align*}&#10; \int&#10; \Big \langle &#10; Tr \left[ U(\textbf{y}_1)U^\dagger(\textbf{y}_2) \right] &#10; Tr \left[ U(\textbf{y}_3)U^\dagger(\textbf{y}_4) \right] &#10; \Big \rangle_{T} \approx&#10;\int&#10; \Big \langle &#10; Tr \left[ U(\textbf{y}_1)U^\dagger(\textbf{y}_2) \right] &#10; \Big \rangle_{T} \Big \langle&#10; Tr \left[ U(\textbf{y}_3)U^\dagger(\textbf{y}_4) \right] &#10; \Big \rangle_{T}&#10;\end{align*}&#10;&#10;&#10;\end{document}" title="IguanaTex Bitmap Display">
            <a:extLst>
              <a:ext uri="{FF2B5EF4-FFF2-40B4-BE49-F238E27FC236}">
                <a16:creationId xmlns:a16="http://schemas.microsoft.com/office/drawing/2014/main" id="{786C82C7-A45F-4A0E-A982-C80B5B1CBBF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538" y="1894760"/>
            <a:ext cx="7822857" cy="421714"/>
          </a:xfrm>
          <a:prstGeom prst="rect">
            <a:avLst/>
          </a:prstGeom>
        </p:spPr>
      </p:pic>
      <p:pic>
        <p:nvPicPr>
          <p:cNvPr id="10" name="Imagen 9" descr="\documentclass{article}&#10;\usepackage{amsmath}&#10;\pagestyle{empty}&#10;\begin{document}&#10;&#10;\begin{align*}&#10; + \frac{1}{N_c^2}&#10; \Big \langle &#10; Tr \left[ U(\textbf{y}_1)U^\dagger(\textbf{y}_4) \right] &#10; \Big \rangle_{T} \Big \langle&#10; Tr \left[ U(\textbf{y}_3)U^\dagger(\textbf{y}_2) \right] &#10; \Big \rangle_{T}&#10;\end{align*}&#10;&#10;&#10;\end{document}" title="IguanaTex Bitmap Display">
            <a:extLst>
              <a:ext uri="{FF2B5EF4-FFF2-40B4-BE49-F238E27FC236}">
                <a16:creationId xmlns:a16="http://schemas.microsoft.com/office/drawing/2014/main" id="{85ABA61B-1F4C-42CF-8B9B-F456B14B5C4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184" y="2349690"/>
            <a:ext cx="4178285" cy="433143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71E412F2-0AD0-45C3-B4B2-CEF30C0F6128}"/>
              </a:ext>
            </a:extLst>
          </p:cNvPr>
          <p:cNvSpPr txBox="1"/>
          <p:nvPr/>
        </p:nvSpPr>
        <p:spPr>
          <a:xfrm>
            <a:off x="6029325" y="2813171"/>
            <a:ext cx="5795048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s-ES" sz="1600" dirty="0" err="1">
                <a:solidFill>
                  <a:srgbClr val="E63946"/>
                </a:solidFill>
              </a:rPr>
              <a:t>Altinoluk</a:t>
            </a:r>
            <a:r>
              <a:rPr lang="es-ES" sz="1600" dirty="0">
                <a:solidFill>
                  <a:srgbClr val="E63946"/>
                </a:solidFill>
              </a:rPr>
              <a:t>, Armesto, </a:t>
            </a:r>
            <a:r>
              <a:rPr lang="es-ES" sz="1600" dirty="0" err="1">
                <a:solidFill>
                  <a:srgbClr val="E63946"/>
                </a:solidFill>
              </a:rPr>
              <a:t>Kovner</a:t>
            </a:r>
            <a:r>
              <a:rPr lang="es-ES" sz="1600" dirty="0">
                <a:solidFill>
                  <a:srgbClr val="E63946"/>
                </a:solidFill>
              </a:rPr>
              <a:t> and </a:t>
            </a:r>
            <a:r>
              <a:rPr lang="es-ES" sz="1600" dirty="0" err="1">
                <a:solidFill>
                  <a:srgbClr val="E63946"/>
                </a:solidFill>
              </a:rPr>
              <a:t>Lublinsky</a:t>
            </a:r>
            <a:r>
              <a:rPr lang="es-ES" sz="1600" dirty="0">
                <a:solidFill>
                  <a:srgbClr val="E63946"/>
                </a:solidFill>
              </a:rPr>
              <a:t>: </a:t>
            </a:r>
            <a:r>
              <a:rPr lang="en-US" sz="1600" dirty="0">
                <a:solidFill>
                  <a:srgbClr val="E63946"/>
                </a:solidFill>
              </a:rPr>
              <a:t>arXiv:1805.07739</a:t>
            </a:r>
          </a:p>
        </p:txBody>
      </p:sp>
      <p:sp>
        <p:nvSpPr>
          <p:cNvPr id="16" name="Flecha: a la derecha 15">
            <a:extLst>
              <a:ext uri="{FF2B5EF4-FFF2-40B4-BE49-F238E27FC236}">
                <a16:creationId xmlns:a16="http://schemas.microsoft.com/office/drawing/2014/main" id="{D967BD10-D508-4C54-8873-7CE0AFDE1085}"/>
              </a:ext>
            </a:extLst>
          </p:cNvPr>
          <p:cNvSpPr/>
          <p:nvPr/>
        </p:nvSpPr>
        <p:spPr>
          <a:xfrm>
            <a:off x="751873" y="3202543"/>
            <a:ext cx="365760" cy="352834"/>
          </a:xfrm>
          <a:prstGeom prst="rightArrow">
            <a:avLst/>
          </a:prstGeom>
          <a:solidFill>
            <a:srgbClr val="2728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0F3ECC1-2C71-4574-ABDD-635D9CD6ADEC}"/>
              </a:ext>
            </a:extLst>
          </p:cNvPr>
          <p:cNvSpPr txBox="1"/>
          <p:nvPr/>
        </p:nvSpPr>
        <p:spPr>
          <a:xfrm>
            <a:off x="1222408" y="3202543"/>
            <a:ext cx="100595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Double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dipole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function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using</a:t>
            </a:r>
            <a:r>
              <a:rPr lang="es-ES" dirty="0">
                <a:solidFill>
                  <a:srgbClr val="27285B"/>
                </a:solidFill>
              </a:rPr>
              <a:t> </a:t>
            </a:r>
            <a:r>
              <a:rPr lang="es-ES" dirty="0" err="1">
                <a:solidFill>
                  <a:srgbClr val="27285B"/>
                </a:solidFill>
              </a:rPr>
              <a:t>the</a:t>
            </a:r>
            <a:r>
              <a:rPr lang="es-ES" dirty="0">
                <a:solidFill>
                  <a:srgbClr val="27285B"/>
                </a:solidFill>
              </a:rPr>
              <a:t> MV </a:t>
            </a:r>
            <a:r>
              <a:rPr lang="es-ES" dirty="0" err="1">
                <a:solidFill>
                  <a:srgbClr val="27285B"/>
                </a:solidFill>
              </a:rPr>
              <a:t>model</a:t>
            </a:r>
            <a:r>
              <a:rPr lang="es-ES" dirty="0">
                <a:solidFill>
                  <a:srgbClr val="27285B"/>
                </a:solidFill>
              </a:rPr>
              <a:t> can be </a:t>
            </a:r>
            <a:r>
              <a:rPr lang="es-ES" dirty="0" err="1">
                <a:solidFill>
                  <a:srgbClr val="27285B"/>
                </a:solidFill>
              </a:rPr>
              <a:t>written</a:t>
            </a:r>
            <a:r>
              <a:rPr lang="es-ES" dirty="0">
                <a:solidFill>
                  <a:srgbClr val="27285B"/>
                </a:solidFill>
              </a:rPr>
              <a:t> as</a:t>
            </a:r>
            <a:endParaRPr lang="en-US" b="1" dirty="0">
              <a:solidFill>
                <a:srgbClr val="27285B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1A1904F-6539-4FDA-8D79-315DCE5AC9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4753" y="3844224"/>
            <a:ext cx="4557309" cy="809522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F00FE6C1-267D-4644-967D-4377F59C739D}"/>
              </a:ext>
            </a:extLst>
          </p:cNvPr>
          <p:cNvSpPr txBox="1"/>
          <p:nvPr/>
        </p:nvSpPr>
        <p:spPr>
          <a:xfrm>
            <a:off x="894503" y="4786591"/>
            <a:ext cx="4637808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s-ES" sz="1600" dirty="0" err="1">
                <a:solidFill>
                  <a:srgbClr val="E63946"/>
                </a:solidFill>
              </a:rPr>
              <a:t>Dominguez</a:t>
            </a:r>
            <a:r>
              <a:rPr lang="es-ES" sz="1600" dirty="0">
                <a:solidFill>
                  <a:srgbClr val="E63946"/>
                </a:solidFill>
              </a:rPr>
              <a:t>, Marquet and Wu: </a:t>
            </a:r>
            <a:r>
              <a:rPr lang="en-US" sz="1600" dirty="0">
                <a:solidFill>
                  <a:srgbClr val="E63946"/>
                </a:solidFill>
              </a:rPr>
              <a:t>arXiv:0812.3878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2128D55-0C59-4F80-BF95-09F4E2B2DC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77215" y="3662988"/>
            <a:ext cx="4105136" cy="2566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39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20"/>
    </mc:Choice>
    <mc:Fallback xmlns="">
      <p:transition spd="slow" advTm="1302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.4533"/>
  <p:tag name="ORIGINALWIDTH" val="1739.782"/>
  <p:tag name="LATEXADDIN" val="\documentclass{article}&#10;\usepackage{amsmath}&#10;\pagestyle{empty}&#10;\begin{document}&#10;&#10;\begin{align*}&#10;\Bigg\langle \frac{d^n N}{d^2 {\bf k_1} \cdots d^2 {\bf k_n}} \Bigg\rangle&#10;=&#10;\Bigg\langle&#10;\prod_{i=1}^{n} \frac{d N}{d^2 {\bf k_i}}&#10;\Bigg\rangle&#10;\end{align*}&#10;&#10;&#10;\end{document}"/>
  <p:tag name="IGUANATEXSIZE" val="15"/>
  <p:tag name="IGUANATEXCURSOR" val="240"/>
  <p:tag name="TRANSPARENCY" val="Verdadero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9.4826"/>
  <p:tag name="ORIGINALWIDTH" val="281.9647"/>
  <p:tag name="LATEXADDIN" val="\documentclass{article}&#10;\usepackage{amsmath}&#10;\pagestyle{empty}&#10;\begin{document}&#10;&#10;\begin{align*}&#10;\rho^{b_{2i-1}} &#10;\end{align*}&#10;&#10;&#10;\end{document}"/>
  <p:tag name="IGUANATEXSIZE" val="17"/>
  <p:tag name="IGUANATEXCURSOR" val="109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.7368"/>
  <p:tag name="ORIGINALWIDTH" val="101.2373"/>
  <p:tag name="LATEXADDIN" val="\documentclass{article}&#10;\usepackage{amsmath}&#10;\pagestyle{empty}&#10;\begin{document}&#10;&#10;\begin{align*}&#10;\textbf{k}_{i} &#10;\end{align*}&#10;&#10;&#10;\end{document}"/>
  <p:tag name="IGUANATEXSIZE" val="17"/>
  <p:tag name="IGUANATEXCURSOR" val="96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7.7353"/>
  <p:tag name="ORIGINALWIDTH" val="544.4319"/>
  <p:tag name="LATEXADDIN" val="\documentclass{article}&#10;\usepackage{amsmath}&#10;\pagestyle{empty}&#10;\begin{document}&#10;&#10;\begin{align*}&#10;\textbf{k}_{i}-\textbf{q}_{2i-1}&#10;\end{align*}&#10;&#10;&#10;\end{document}"/>
  <p:tag name="IGUANATEXSIZE" val="17"/>
  <p:tag name="IGUANATEXCURSOR" val="128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5.4856"/>
  <p:tag name="ORIGINALWIDTH" val="185.2269"/>
  <p:tag name="LATEXADDIN" val="\documentclass{article}&#10;\usepackage{amsmath}&#10;\pagestyle{empty}&#10;\begin{document}&#10;&#10;\begin{align*}&#10;U^{ab}&#10;\end{align*}&#10;&#10;&#10;\end{document}"/>
  <p:tag name="IGUANATEXSIZE" val="17"/>
  <p:tag name="IGUANATEXCURSOR" val="102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274.4657"/>
  <p:tag name="LATEXADDIN" val="\documentclass{article}&#10;\usepackage{amsmath}&#10;\pagestyle{empty}&#10;\begin{document}&#10;&#10;\begin{align*}&#10;\textbf{q}_{2i-1}&#10;\end{align*}&#10;&#10;&#10;\end{document}"/>
  <p:tag name="IGUANATEXSIZE" val="17"/>
  <p:tag name="IGUANATEXCURSOR" val="96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9.4826"/>
  <p:tag name="ORIGINALWIDTH" val="217.4728"/>
  <p:tag name="LATEXADDIN" val="\documentclass{article}&#10;\usepackage{amsmath}&#10;\pagestyle{empty}&#10;\begin{document}&#10;&#10;\begin{align*}&#10;\rho^{b_{2i*}} &#10;\end{align*}&#10;&#10;&#10;\end{document}"/>
  <p:tag name="IGUANATEXSIZE" val="17"/>
  <p:tag name="IGUANATEXCURSOR" val="108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.7368"/>
  <p:tag name="ORIGINALWIDTH" val="101.2373"/>
  <p:tag name="LATEXADDIN" val="\documentclass{article}&#10;\usepackage{amsmath}&#10;\pagestyle{empty}&#10;\begin{document}&#10;&#10;\begin{align*}&#10;\textbf{k}_{i} &#10;\end{align*}&#10;&#10;&#10;\end{document}"/>
  <p:tag name="IGUANATEXSIZE" val="17"/>
  <p:tag name="IGUANATEXCURSOR" val="96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7.7353"/>
  <p:tag name="ORIGINALWIDTH" val="420.6974"/>
  <p:tag name="LATEXADDIN" val="\documentclass{article}&#10;\usepackage{amsmath}&#10;\pagestyle{empty}&#10;\begin{document}&#10;&#10;\begin{align*}&#10;\textbf{k}_{i}-\textbf{q}_{2i}&#10;\end{align*}&#10;&#10;&#10;\end{document}"/>
  <p:tag name="IGUANATEXSIZE" val="17"/>
  <p:tag name="IGUANATEXCURSOR" val="125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150.7312"/>
  <p:tag name="LATEXADDIN" val="\documentclass{article}&#10;\usepackage{amsmath}&#10;\pagestyle{empty}&#10;\begin{document}&#10;&#10;\begin{align*}&#10;\textbf{q}_{2i}&#10;\end{align*}&#10;&#10;&#10;\end{document}"/>
  <p:tag name="IGUANATEXSIZE" val="17"/>
  <p:tag name="IGUANATEXCURSOR" val="110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9.24638"/>
  <p:tag name="LATEXADDIN" val="\documentclass{article}&#10;\usepackage{amsmath}&#10;\pagestyle{empty}&#10;\begin{document}&#10;&#10;\begin{align*}&#10;( &#10;\end{align*}&#10;&#10;&#10;\end{document}"/>
  <p:tag name="IGUANATEXSIZE" val="17"/>
  <p:tag name="IGUANATEXCURSOR" val="97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509.1864"/>
  <p:tag name="LATEXADDIN" val="\documentclass{article}&#10;\usepackage{amsmath}&#10;\pagestyle{empty}&#10;\begin{document}&#10;&#10;\begin{align*}&#10;\rho^a({\bf k}-{\bf q})&#10;\end{align*}&#10;&#10;&#10;\end{document}"/>
  <p:tag name="IGUANATEXSIZE" val="18"/>
  <p:tag name="IGUANATEXCURSOR" val="117"/>
  <p:tag name="TRANSPARENCY" val="Verdadero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9.24638"/>
  <p:tag name="LATEXADDIN" val="\documentclass{article}&#10;\usepackage{amsmath}&#10;\pagestyle{empty}&#10;\begin{document}&#10;&#10;\begin{align*}&#10;( &#10;\end{align*}&#10;&#10;&#10;\end{document}"/>
  <p:tag name="IGUANATEXSIZE" val="17"/>
  <p:tag name="IGUANATEXCURSOR" val="97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8.24149"/>
  <p:tag name="LATEXADDIN" val="\documentclass{article}&#10;\usepackage{amsmath}&#10;\pagestyle{empty}&#10;\begin{document}&#10;&#10;\begin{align*}&#10;n &#10;\end{align*}&#10;&#10;&#10;\end{document}"/>
  <p:tag name="IGUANATEXSIZE" val="17"/>
  <p:tag name="IGUANATEXCURSOR" val="97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5.4856"/>
  <p:tag name="ORIGINALWIDTH" val="185.2269"/>
  <p:tag name="LATEXADDIN" val="\documentclass{article}&#10;\usepackage{amsmath}&#10;\pagestyle{empty}&#10;\begin{document}&#10;&#10;\begin{align*}&#10;U^{ab}&#10;\end{align*}&#10;&#10;&#10;\end{document}"/>
  <p:tag name="IGUANATEXSIZE" val="17"/>
  <p:tag name="IGUANATEXCURSOR" val="102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9.4601"/>
  <p:tag name="ORIGINALWIDTH" val="6070.491"/>
  <p:tag name="LATEXADDIN" val="\documentclass{article}&#10;\usepackage{amsmath}&#10;\pagestyle{empty}&#10;\begin{document}&#10;&#10;\begin{align*}&#10;\Big \langle \rho^{b_1}(\textbf{k}_1-\textbf{q}_1)\rho^{b_2 \dagger}(\textbf{k}_1-\textbf{q}_2) \cdots \rho^{b_{2n-1}}(\textbf{k}_n-\textbf{q}_{2n-1})\rho^{b_{2n} \dagger}(\textbf{k}_n-\textbf{q}_{2n}) \Big \rangle_{p} =\sum_{\omega \in \Pi(\chi)} \prod_{\{i,j\}\in \omega} \Big \langle \rho^{b_i}(\textbf{k}_i-\textbf{q}_i)\rho^{b_j}(\textbf{k}_j-\textbf{q}_j) \Big \rangle_{p} &#10;\end{align*}&#10;&#10;&#10;\end{document}"/>
  <p:tag name="IGUANATEXSIZE" val="17"/>
  <p:tag name="IGUANATEXCURSOR" val="474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7.4616"/>
  <p:tag name="ORIGINALWIDTH" val="3290.589"/>
  <p:tag name="LATEXADDIN" val="\documentclass{article}&#10;\usepackage{amsmath}&#10;\pagestyle{empty}&#10;\begin{document}&#10;&#10;\begin{align*}&#10; g^2 \Big \langle \rho^{b_i}(\textbf{k}_i-\textbf{q}_i)\rho^{b_j}(\textbf{k}_j-\textbf{q}_j) \Big \rangle_{p}=\frac{\delta^{b_i b_j}}{N_c^2-1} \mu^2\left[\textbf{k}_i-\textbf{q}_i,\textbf{k}_j-\textbf{q}_j\right]&#10;\end{align*}&#10;&#10;&#10;\end{document}"/>
  <p:tag name="IGUANATEXSIZE" val="17"/>
  <p:tag name="IGUANATEXCURSOR" val="301"/>
  <p:tag name="TRANSPARENCY" val="Verdadero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2.2197"/>
  <p:tag name="ORIGINALWIDTH" val="1027.372"/>
  <p:tag name="LATEXADDIN" val="\documentclass{article}&#10;\usepackage{amsmath}&#10;\pagestyle{empty}&#10;\begin{document}&#10;&#10;\begin{align*}&#10;\mu^2(\textbf{k},\textbf{q})=e^{-\frac{(\textbf{k}+\textbf{q})^2}{4 B_p^{-1}}} &#10;\end{align*}&#10;&#10;&#10;\end{document}"/>
  <p:tag name="IGUANATEXSIZE" val="17"/>
  <p:tag name="IGUANATEXCURSOR" val="174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7.4616"/>
  <p:tag name="ORIGINALWIDTH" val="4328.459"/>
  <p:tag name="LATEXADDIN" val="\documentclass{article}&#10;\usepackage{amsmath}&#10;\pagestyle{empty}&#10;\begin{document}&#10;&#10;\begin{align*}&#10; \int_{\textbf{y}_1 ,\textbf{y}_2,\textbf{y}_3,\textbf{y}_4} e^{-i \textbf{q}_1 \cdot \textbf{y}_1+i \textbf{q}_2 \cdot \textbf{y}_2 -i \textbf{q}_3 \cdot \textbf{y}_3 +i \textbf{q}_{4} \cdot \textbf{y}_{4} }&#10; \Big \langle &#10;Tr \left[ U(\textbf{y}_1)U^\dagger(\textbf{y}_2) \right] &#10;Tr \left[ U(\textbf{y}_3)U^\dagger(\textbf{y}_4) \right] &#10;\Big \rangle_{T}&#10;\end{align*}&#10;&#10;&#10;\end{document}"/>
  <p:tag name="IGUANATEXSIZE" val="17"/>
  <p:tag name="IGUANATEXCURSOR" val="425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83.23961"/>
  <p:tag name="LATEXADDIN" val="\documentclass{article}&#10;\usepackage{amsmath}&#10;\pagestyle{empty}&#10;\begin{document}&#10;&#10;\begin{align*}&#10;+ &#10;\end{align*}&#10;&#10;&#10;\end{document}"/>
  <p:tag name="IGUANATEXSIZE" val="17"/>
  <p:tag name="IGUANATEXCURSOR" val="97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83.23961"/>
  <p:tag name="LATEXADDIN" val="\documentclass{article}&#10;\usepackage{amsmath}&#10;\pagestyle{empty}&#10;\begin{document}&#10;&#10;\begin{align*}&#10;+ &#10;\end{align*}&#10;&#10;&#10;\end{document}"/>
  <p:tag name="IGUANATEXSIZE" val="17"/>
  <p:tag name="IGUANATEXCURSOR" val="97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83.23961"/>
  <p:tag name="LATEXADDIN" val="\documentclass{article}&#10;\usepackage{amsmath}&#10;\pagestyle{empty}&#10;\begin{document}&#10;&#10;\begin{align*}&#10;+ &#10;\end{align*}&#10;&#10;&#10;\end{document}"/>
  <p:tag name="IGUANATEXSIZE" val="17"/>
  <p:tag name="IGUANATEXCURSOR" val="97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.982"/>
  <p:tag name="ORIGINALWIDTH" val="354.7057"/>
  <p:tag name="LATEXADDIN" val="\documentclass{article}&#10;\usepackage{amsmath}&#10;\pagestyle{empty}&#10;\begin{document}&#10;&#10;\begin{align*}&#10;U^{ab}({\bf q})&#10;\end{align*}&#10;&#10;&#10;\end{document}"/>
  <p:tag name="IGUANATEXSIZE" val="18"/>
  <p:tag name="IGUANATEXCURSOR" val="109"/>
  <p:tag name="TRANSPARENCY" val="Verdadero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7.4616"/>
  <p:tag name="ORIGINALWIDTH" val="4328.459"/>
  <p:tag name="LATEXADDIN" val="\documentclass{article}&#10;\usepackage{amsmath}&#10;\pagestyle{empty}&#10;\begin{document}&#10;&#10;\begin{align*}&#10; \int_{\textbf{y}_1 ,\textbf{y}_2,\textbf{y}_3,\textbf{y}_4} e^{-i \textbf{q}_1 \cdot \textbf{y}_1+i \textbf{q}_2 \cdot \textbf{y}_2 -i \textbf{q}_3 \cdot \textbf{y}_3 +i \textbf{q}_{4} \cdot \textbf{y}_{4} }&#10; \Big \langle &#10;Tr \left[ U(\textbf{y}_1)U^\dagger(\textbf{y}_2) \right] &#10;Tr \left[ U(\textbf{y}_3)U^\dagger(\textbf{y}_4) \right] &#10;\Big \rangle_{T}&#10;\end{align*}&#10;&#10;&#10;\end{document}"/>
  <p:tag name="IGUANATEXSIZE" val="17"/>
  <p:tag name="IGUANATEXCURSOR" val="425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83.23961"/>
  <p:tag name="LATEXADDIN" val="\documentclass{article}&#10;\usepackage{amsmath}&#10;\pagestyle{empty}&#10;\begin{document}&#10;&#10;\begin{align*}&#10;+ &#10;\end{align*}&#10;&#10;&#10;\end{document}"/>
  <p:tag name="IGUANATEXSIZE" val="17"/>
  <p:tag name="IGUANATEXCURSOR" val="97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83.23961"/>
  <p:tag name="LATEXADDIN" val="\documentclass{article}&#10;\usepackage{amsmath}&#10;\pagestyle{empty}&#10;\begin{document}&#10;&#10;\begin{align*}&#10;+ &#10;\end{align*}&#10;&#10;&#10;\end{document}"/>
  <p:tag name="IGUANATEXSIZE" val="17"/>
  <p:tag name="IGUANATEXCURSOR" val="97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83.23961"/>
  <p:tag name="LATEXADDIN" val="\documentclass{article}&#10;\usepackage{amsmath}&#10;\pagestyle{empty}&#10;\begin{document}&#10;&#10;\begin{align*}&#10;+ &#10;\end{align*}&#10;&#10;&#10;\end{document}"/>
  <p:tag name="IGUANATEXSIZE" val="17"/>
  <p:tag name="IGUANATEXCURSOR" val="97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7.964"/>
  <p:tag name="ORIGINALWIDTH" val="2485.939"/>
  <p:tag name="LATEXADDIN" val="\documentclass{article}&#10;\usepackage{amsmath}&#10;\pagestyle{empty}&#10;\begin{document}&#10;&#10;\begin{align*}&#10;\frac{1}{N_c^2-1}&#10; \Big \langle &#10; Tr \left[ U(\textbf{y}_1)U^\dagger(\textbf{y}_2) \right] &#10; \Big \rangle_{T} &#10;= e^{-\frac{Q_s^2}{4}(\textbf{y}_1-\textbf{y}_2)^2}&#10;\end{align*}&#10;&#10;&#10;\end{document}"/>
  <p:tag name="IGUANATEXSIZE" val="17"/>
  <p:tag name="IGUANATEXCURSOR" val="113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9.4601"/>
  <p:tag name="ORIGINALWIDTH" val="4445.444"/>
  <p:tag name="LATEXADDIN" val="\documentclass{article}&#10;\usepackage{amsmath}&#10;\pagestyle{empty}&#10;\begin{document}&#10;&#10;\begin{align*}&#10;\Big \langle U(\textbf{y}_1)^{a_1 b_1}U(\textbf{y}_2)^{a_2 b_2} \cdots U(\textbf{y}_{2n})^{a_{2n} b_{2n}}\Big \rangle_{T}=\sum_{\sigma \in \Pi(\chi)} \prod_{\{\alpha,\beta\}\in \sigma}  &#10;  \Big \langle U(\textbf{y}_\alpha)^{a_\alpha b_\alpha} U(\textbf{y}_\beta)^{a_\beta b_\beta} \Big \rangle_{T}\,&#10;\end{align*}&#10;&#10;&#10;\end{document}"/>
  <p:tag name="IGUANATEXSIZE" val="18"/>
  <p:tag name="IGUANATEXCURSOR" val="411"/>
  <p:tag name="TRANSPARENCY" val="Verdadero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7.4616"/>
  <p:tag name="ORIGINALWIDTH" val="2848.894"/>
  <p:tag name="LATEXADDIN" val="\documentclass{article}&#10;\usepackage{amsmath}&#10;\pagestyle{empty}&#10;\begin{document}&#10;&#10;\begin{align*}&#10;\Big \langle U(\textbf{x})^{ab} U^\dagger(\textbf{y})^{dc} \Big \rangle_{T} = \frac{\delta^{ac}\delta^{bd}}{(N_c^2-1)^2}&#10;  \Big \langle {\rm Tr} \left( {U(\textbf{x}) U^\dagger(\textbf{y})} \right) \Big \rangle_{T}&#10;\end{align*}&#10;&#10;&#10;\end{document}"/>
  <p:tag name="IGUANATEXSIZE" val="18"/>
  <p:tag name="IGUANATEXCURSOR" val="293"/>
  <p:tag name="TRANSPARENCY" val="Verdadero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.7154"/>
  <p:tag name="ORIGINALWIDTH" val="5133.108"/>
  <p:tag name="LATEXADDIN" val="\documentclass{article}&#10;\usepackage{amsmath}&#10;\pagestyle{empty}&#10;\begin{document}&#10;&#10;\begin{align*}&#10; \int&#10; \Big \langle &#10; Tr \left[ U(\textbf{y}_1)U^\dagger(\textbf{y}_2) \right] &#10; Tr \left[ U(\textbf{y}_3)U^\dagger(\textbf{y}_4) \right] &#10; \Big \rangle_{T} \approx&#10;\int&#10; \Big \langle &#10; Tr \left[ U(\textbf{y}_1)U^\dagger(\textbf{y}_2) \right] &#10; \Big \rangle_{T} \Big \langle&#10; Tr \left[ U(\textbf{y}_3)U^\dagger(\textbf{y}_4) \right] &#10; \Big \rangle_{T}&#10;\end{align*}&#10;&#10;&#10;\end{document}"/>
  <p:tag name="IGUANATEXSIZE" val="15"/>
  <p:tag name="IGUANATEXCURSOR" val="265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4.2145"/>
  <p:tag name="ORIGINALWIDTH" val="2741.657"/>
  <p:tag name="LATEXADDIN" val="\documentclass{article}&#10;\usepackage{amsmath}&#10;\pagestyle{empty}&#10;\begin{document}&#10;&#10;\begin{align*}&#10; + \frac{1}{N_c^2}&#10; \Big \langle &#10; Tr \left[ U(\textbf{y}_1)U^\dagger(\textbf{y}_4) \right] &#10; \Big \rangle_{T} \Big \langle&#10; Tr \left[ U(\textbf{y}_3)U^\dagger(\textbf{y}_2) \right] &#10; \Big \rangle_{T}&#10;\end{align*}&#10;&#10;&#10;\end{document}"/>
  <p:tag name="IGUANATEXSIZE" val="15"/>
  <p:tag name="IGUANATEXCURSOR" val="113"/>
  <p:tag name="TRANSPARENCY" val="Verdadero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.7154"/>
  <p:tag name="ORIGINALWIDTH" val="4838.395"/>
  <p:tag name="LATEXADDIN" val="\documentclass{article}&#10;\usepackage{amsmath}&#10;\pagestyle{empty}&#10;\begin{document}&#10;&#10;\begin{align*}&#10; \int&#10; \Big \langle &#10; Tr \left[ U(\textbf{y}_1)U^\dagger(\textbf{y}_2)  U(\textbf{y}_3)U^\dagger(\textbf{y}_4) \right] &#10; \Big \rangle_{T} \approx&#10;\int&#10; \Big \langle &#10; Tr \left[ U(\textbf{y}_1)U^\dagger(\textbf{y}_2) \right] &#10; \Big \rangle_{T} \Big \langle&#10; Tr \left[ U(\textbf{y}_3)U^\dagger(\textbf{y}_4) \right] &#10; \Big \rangle_{T}&#10;\end{align*}&#10;&#10;&#10;\end{document}"/>
  <p:tag name="IGUANATEXSIZE" val="15"/>
  <p:tag name="IGUANATEXCURSOR" val="167"/>
  <p:tag name="TRANSPARENCY" val="Verdadero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4.9606"/>
  <p:tag name="ORIGINALWIDTH" val="1359.58"/>
  <p:tag name="LATEXADDIN" val="\documentclass{article}&#10;\usepackage{amsmath}&#10;\pagestyle{empty}&#10;\begin{document}&#10;&#10;\begin{align*}&#10; L^i(\textbf{k,\textbf{q}})=\frac{\textbf{k}^i}{\textbf{k}^2}-\frac{(\textbf{k}-\textbf{q})^i}{(\textbf{k}-\textbf{q})^2}&#10;\end{align*}&#10;&#10;&#10;\end{document}"/>
  <p:tag name="IGUANATEXSIZE" val="17"/>
  <p:tag name="IGUANATEXCURSOR" val="230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0.2212"/>
  <p:tag name="ORIGINALWIDTH" val="2542.182"/>
  <p:tag name="LATEXADDIN" val="\documentclass{article}&#10;\usepackage{amsmath}&#10;\pagestyle{empty}&#10;\begin{document}&#10;&#10;\begin{align*}&#10; +&#10; \Big \langle &#10; Tr \left[ U(\textbf{y}_1)U^\dagger(\textbf{y}_4) \right] &#10; \Big \rangle_{T} \Big \langle&#10; Tr \left[ U(\textbf{y}_3)U^\dagger(\textbf{y}_2) \right] &#10; \Big \rangle_{T}&#10;\end{align*}&#10;&#10;&#10;\end{document}"/>
  <p:tag name="IGUANATEXSIZE" val="15"/>
  <p:tag name="IGUANATEXCURSOR" val="98"/>
  <p:tag name="TRANSPARENCY" val="Verdadero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.4533"/>
  <p:tag name="ORIGINALWIDTH" val="3228.346"/>
  <p:tag name="LATEXADDIN" val="\documentclass{article}&#10;\usepackage{amsmath}&#10;\pagestyle{empty}&#10;\begin{document}&#10;&#10;\begin{align*}&#10;L^i(\textbf{k},\textbf{q}_1) L^i(\textbf{k},\textbf{q}_2) =&#10;\left( \frac{\textbf{k}^i}{\textbf{k}^2}-\frac{(\textbf{k}-\textbf{q}_1)^i}{(\textbf{k}-\textbf{q}_1)^2}  \right)&#10;\left( \frac{\textbf{k}^i}{\textbf{k}^2}-\frac{(\textbf{k}-\textbf{q}_2)^i}{(\textbf{k}-\textbf{q}_2)^2}  \right) &#10;\end{align*}&#10;&#10;&#10;\end{document}"/>
  <p:tag name="IGUANATEXSIZE" val="15"/>
  <p:tag name="IGUANATEXCURSOR" val="383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9824"/>
  <p:tag name="ORIGINALWIDTH" val="667.4166"/>
  <p:tag name="LATEXADDIN" val="\documentclass{article}&#10;\usepackage{amsmath}&#10;\pagestyle{empty}&#10;\begin{document}&#10;&#10;\begin{align*}&#10;(\textbf{k}- \textbf{q})^2 \sim 0&#10;\end{align*}&#10;&#10;&#10;\end{document}"/>
  <p:tag name="IGUANATEXSIZE" val="16"/>
  <p:tag name="IGUANATEXCURSOR" val="122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5.9617"/>
  <p:tag name="ORIGINALWIDTH" val="2998.125"/>
  <p:tag name="LATEXADDIN" val="\documentclass{article}&#10;\usepackage{amsmath}&#10;\pagestyle{empty}&#10;\begin{document}&#10;&#10;\begin{align*}&#10;L^i(\textbf{k},\textbf{q}_1)L^i(\textbf{k},\textbf{q}_2)\rightarrow \frac{(2 \pi)^2}{\xi^2} \exp\left\{-\frac{[\textbf{k}-(\textbf{q}_1+\textbf{q}_2)/2]^2}{\xi^2}\right\} &#10;\end{align*}&#10;&#10;&#10;\end{document}"/>
  <p:tag name="IGUANATEXSIZE" val="15"/>
  <p:tag name="IGUANATEXCURSOR" val="164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3.712"/>
  <p:tag name="ORIGINALWIDTH" val="3329.584"/>
  <p:tag name="LATEXADDIN" val="\documentclass{article}&#10;\usepackage{amsmath}&#10;\pagestyle{empty}&#10;\begin{document}&#10;&#10;\begin{align*}&#10;\frac{dN}{d^2 {\bf k}} = \int_{{\bf b},{\bf r}} \int_{\bf{q}} &#10;  e^{-i ({\bf k}-{\bf q})\cdot {\bf r}}&#10;  W^{ab}({\bf b},{\bf q}) &#10;  \left[ U^\dagger\left( {\bf b} - \frac{ {\bf r}}{2} \right) U\left( {\bf b} + \frac{\bf r}{2} \right) \right]^{ba}&#10;\end{align*}&#10;&#10;&#10;\end{document}"/>
  <p:tag name="IGUANATEXSIZE" val="18"/>
  <p:tag name="IGUANATEXCURSOR" val="207"/>
  <p:tag name="TRANSPARENCY" val="Verdadero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1.2111"/>
  <p:tag name="ORIGINALWIDTH" val="2359.205"/>
  <p:tag name="LATEXADDIN" val="\documentclass{article}&#10;\usepackage{amsmath}&#10;\pagestyle{empty}&#10;\begin{document}&#10;&#10;\begin{align*}&#10;W^{ab}({\bf b},{\bf q}) = \frac{\delta^{ab}}{N_c^2-1} \frac{1}{\pi^2 B_p \xi^2} e^{-{\bf b}^2/B_p}e^{-{\bf q}^2 / \xi^2}&#10;\end{align*}&#10;&#10;&#10;\end{document}"/>
  <p:tag name="IGUANATEXSIZE" val="18"/>
  <p:tag name="IGUANATEXCURSOR" val="215"/>
  <p:tag name="TRANSPARENCY" val="Verdadero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5.9617"/>
  <p:tag name="ORIGINALWIDTH" val="2998.125"/>
  <p:tag name="LATEXADDIN" val="\documentclass{article}&#10;\usepackage{amsmath}&#10;\pagestyle{empty}&#10;\begin{document}&#10;&#10;\begin{align*}&#10;L^i(\textbf{k},\textbf{q}_1)L^i(\textbf{k},\textbf{q}_2)\rightarrow \frac{(2 \pi)^2}{\xi^2} \exp\left\{-\frac{[\textbf{k}-(\textbf{q}_1+\textbf{q}_2)/2]^2}{\xi^2}\right\} &#10;\end{align*}&#10;&#10;&#10;\end{document}"/>
  <p:tag name="IGUANATEXSIZE" val="15"/>
  <p:tag name="IGUANATEXCURSOR" val="164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0.7124"/>
  <p:tag name="ORIGINALWIDTH" val="6980.877"/>
  <p:tag name="LATEXADDIN" val="\documentclass{article}&#10;\usepackage{amsmath}&#10;\pagestyle{empty}&#10;\begin{document}&#10;&#10;\begin{align*}&#10; W^{b_1 b_2 b_3 b_4}(\textbf{b}_1,\textbf{p}_1,\textbf{b}_2,\textbf{p}_2)&amp;=\frac{1}{(N_c^2-1)^2} \frac{1}{\pi^4 \xi^4 B_p^2} e^{-(\textbf{p}_1^2+\textbf{p}_2^2)/\xi^2} e^{-(\textbf{b}_1^2+\textbf{b}_2^2)/B_p} \Big[ \delta^{b_1 b_2} \delta^{b_3 b_4}&#10; +\delta^{b_1 b_3} \delta^{b_2 b_4} 2 \pi B_p \delta^{(2)}(\textbf{b}_1-\textbf{b}_2) e^{-(\textbf{p}_1+\textbf{p}_2)^2/(2 B_p^{-1})}&#10;\end{align*}&#10;&#10;&#10;\end{document}"/>
  <p:tag name="IGUANATEXSIZE" val="15"/>
  <p:tag name="IGUANATEXCURSOR" val="478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.222"/>
  <p:tag name="ORIGINALWIDTH" val="2568.429"/>
  <p:tag name="LATEXADDIN" val="\documentclass{article}&#10;\usepackage{amsmath}&#10;\pagestyle{empty}&#10;\begin{document}&#10;&#10;\begin{align*}&#10; +\delta^{b_1 b_4} \delta^{b_2 b_3} 2 \pi B_p \delta^{(2)}(\textbf{b}_1-\textbf{b}_2) e^{-(\textbf{p}_1-\textbf{p}_2)^2/(2 B_p^{-1})}&#10; \Big]  &#10;\end{align*}&#10;&#10;&#10;\end{document}"/>
  <p:tag name="IGUANATEXSIZE" val="15"/>
  <p:tag name="IGUANATEXCURSOR" val="96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0.7124"/>
  <p:tag name="ORIGINALWIDTH" val="6980.877"/>
  <p:tag name="LATEXADDIN" val="\documentclass{article}&#10;\usepackage{amsmath}&#10;\pagestyle{empty}&#10;\begin{document}&#10;&#10;\begin{align*}&#10; W^{b_1 b_2 b_3 b_4}(\textbf{b}_1,\textbf{p}_1,\textbf{b}_2,\textbf{p}_2)&amp;=\frac{1}{(N_c^2-1)^2} \frac{1}{\pi^4 \xi^4 B_p^2} e^{-(\textbf{p}_1^2+\textbf{p}_2^2)/\xi^2} e^{-(\textbf{b}_1^2+\textbf{b}_2^2)/B_p} \Big[ \delta^{b_1 b_2} \delta^{b_3 b_4}&#10; +\delta^{b_1 b_3} \delta^{b_2 b_4} 2 \pi B_p \delta^{(2)}(\textbf{b}_1-\textbf{b}_2) e^{-(\textbf{p}_1+\textbf{p}_2)^2/(2 B_p^{-1})}&#10;\end{align*}&#10;&#10;&#10;\end{document}"/>
  <p:tag name="IGUANATEXSIZE" val="15"/>
  <p:tag name="IGUANATEXCURSOR" val="478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.4533"/>
  <p:tag name="ORIGINALWIDTH" val="1985.002"/>
  <p:tag name="LATEXADDIN" val="\documentclass{article}&#10;\usepackage{amsmath}&#10;\pagestyle{empty}&#10;\begin{document}&#10;&#10;\begin{equation*}&#10;\frac{d^n N}{\prod_{i=1}^{n} d^2 \textbf{k}_i}=&#10;\int \left(\prod_{i=1}^{n} \frac{d^2 \textbf{q}_{2i-1}}{(2 \pi)^2} \frac{d^2 \textbf{q}_{2i}}{(2 \pi)^2}\right)&#10;\end{equation*}&#10;&#10;&#10;\end{document}"/>
  <p:tag name="IGUANATEXSIZE" val="20"/>
  <p:tag name="IGUANATEXCURSOR" val="258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3.9595"/>
  <p:tag name="ORIGINALWIDTH" val="5484.064"/>
  <p:tag name="LATEXADDIN" val="\documentclass{article}&#10;\usepackage{amsmath}&#10;\pagestyle{empty}&#10;\begin{document}&#10;&#10;\begin{align*}&#10; W^{b_1 b_2 b_3 b_4}(\textbf{b}_1,\textbf{p}_1,\textbf{b}_2,\textbf{p}_2)&#10;=&#10; W^{b_1 b_2}(\textbf{b}_1,\textbf{p}_1)&#10; W^{b_3 b_4}(\textbf{b}_2,\textbf{p}_2)&#10;=\frac{\delta^{b_1 b_2} \delta^{b_3 b_4}}{(N_c^2-1)^2} \frac{1}{\pi^4 \xi^4 B_p^2} e^{-(\textbf{p}_1^2+\textbf{p}_2^2)/\xi^2} e^{-(\textbf{b}_1^2+\textbf{b}_2^2)/B_p} &#10;\end{align*}&#10;&#10;&#10;\end{document}"/>
  <p:tag name="IGUANATEXSIZE" val="15"/>
  <p:tag name="IGUANATEXCURSOR" val="210"/>
  <p:tag name="TRANSPARENCY" val="Verdadero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4.7131"/>
  <p:tag name="ORIGINALWIDTH" val="682.4147"/>
  <p:tag name="LATEXADDIN" val="\documentclass{article}&#10;\usepackage{amsmath}&#10;\pagestyle{empty}&#10;\begin{document}&#10;&#10;\begin{equation*}&#10;\frac{d^n N}{\prod_{i=1}^{n} d^2 \textbf{k}_i}=&#10;\end{equation*}&#10;\end{document}"/>
  <p:tag name="IGUANATEXSIZE" val="20"/>
  <p:tag name="IGUANATEXCURSOR" val="146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.4533"/>
  <p:tag name="ORIGINALWIDTH" val="1985.002"/>
  <p:tag name="LATEXADDIN" val="\documentclass{article}&#10;\usepackage{amsmath}&#10;\pagestyle{empty}&#10;\begin{document}&#10;&#10;\begin{equation*}&#10;\frac{d^n N}{\prod_{i=1}^{n} d^2 \textbf{k}_i}=&#10;\int \left(\prod_{i=1}^{n} \frac{d^2 \textbf{q}_{2i-1}}{(2 \pi)^2} \frac{d^2 \textbf{q}_{2i}}{(2 \pi)^2}\right)&#10;\end{equation*}&#10;&#10;&#10;\end{document}"/>
  <p:tag name="IGUANATEXSIZE" val="20"/>
  <p:tag name="IGUANATEXCURSOR" val="258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97.4503"/>
  <p:tag name="ORIGINALWIDTH" val="2518.185"/>
  <p:tag name="LATEXADDIN" val="\documentclass{article}&#10;\usepackage{amsmath}&#10;\pagestyle{empty}&#10;\begin{document}&#10;&#10;\begin{equation*}&#10;\Bigg\langle \left(\prod_{i=1}^{n} g^2 \rho^{b_{2i-1}}(\textbf{k}_i-\textbf{q}_{2i-1}) \rho^{b_{2i}*}(\textbf{k}_i-\textbf{q}_{2i})\right) \Bigg\rangle_p&#10;\end{equation*}&#10;&#10;&#10;\end{document}"/>
  <p:tag name="IGUANATEXSIZE" val="20"/>
  <p:tag name="IGUANATEXCURSOR" val="252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80.2025"/>
  <p:tag name="ORIGINALWIDTH" val="2576.678"/>
  <p:tag name="LATEXADDIN" val="\documentclass{article}&#10;\usepackage{amsmath}&#10;\pagestyle{empty}&#10;\begin{document}&#10;&#10;&#10;\begin{equation*}&#10;\Bigg\langle \left( \prod_{i=1}^{n}  \overline{\mathcal{M}}^{a_{i} b_{2i-1}}_{\lambda_{i}}(\textbf{k}_i,\textbf{q}_{2i-1}) \overline{\mathcal{M}}^{\dagger a_{i} b_{2i}}_{\lambda_{i}}(\textbf{k}_i,\textbf{q}_{2i})     \right) \Bigg\rangle_T&#10;\end{equation*}&#10;&#10;\end{document}"/>
  <p:tag name="IGUANATEXSIZE" val="20"/>
  <p:tag name="IGUANATEXCURSOR" val="258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23.4346"/>
  <p:tag name="ORIGINALWIDTH" val="2470.191"/>
  <p:tag name="LATEXADDIN" val="\documentclass{article}&#10;\usepackage{amsmath}&#10;\pagestyle{empty}&#10;\begin{document}&#10;&#10;\begin{align*}&#10; c_n\{2\} &amp;= \Big \langle e^{i n ( \phi_1 -\phi_2)} \Big \rangle&#10; \\&#10; c_n\{4\} &amp;= \Big \langle e^{i n ( \phi_1 +\phi_2-\phi_3-\phi_4)} \Big \rangle - 2 \Big \langle e^{i n ( \phi_1 -\phi_2)} \Big \rangle^2&#10;\end{align*}&#10;&#10;&#10;\end{document}"/>
  <p:tag name="IGUANATEXSIZE" val="15"/>
  <p:tag name="IGUANATEXCURSOR" val="301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82.9396"/>
  <p:tag name="ORIGINALWIDTH" val="4893.888"/>
  <p:tag name="LATEXADDIN" val="\documentclass{article}&#10;\usepackage{amsmath}&#10;\pagestyle{empty}&#10;\begin{document}&#10;&#10;\begin{align*}&#10;\Big\langle e^{i n (\phi_1+\cdots+\phi_{m/2}-\phi_{m/2+1}-\cdots-\phi_m)} \Big\rangle = &#10;\frac{\int \left(\prod_{i=1}^m \frac{d^2 \textbf{k}_i}{(2\pi)^2}\right) &#10; \frac{d^m N}{\prod_{i=1}^m d^2 \textbf{k}_i} &#10; e^{i n (\phi_1+\cdots+\phi_{m/2}-\phi_{m/2+1}-\cdots-\phi_m)}}{\int \left(\prod_{i=1}^m \frac{d^2 \textbf{k}_i}{(2\pi)^2}\right) &#10; \frac{d^m N}{\prod_{i=1}^m d^2 \textbf{k}_i} &#10; }\&#10;\end{align*}&#10;&#10;&#10;\end{document}"/>
  <p:tag name="IGUANATEXSIZE" val="15"/>
  <p:tag name="IGUANATEXCURSOR" val="484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9.955"/>
  <p:tag name="ORIGINALWIDTH" val="1127.109"/>
  <p:tag name="LATEXADDIN" val="\documentclass{article}&#10;\usepackage{amsmath}&#10;\pagestyle{empty}&#10;\begin{document}&#10;&#10;\begin{align*}&#10; v_n\{2\}&amp;=(c_n\{2\})^{1/2}&#10; \\&#10; v_n\{4\}&amp;=(-c_n\{4\})^{1/4}&#10;\end{align*}&#10;&#10;&#10;\end{document}"/>
  <p:tag name="IGUANATEXSIZE" val="15"/>
  <p:tag name="IGUANATEXCURSOR" val="123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97.4503"/>
  <p:tag name="ORIGINALWIDTH" val="2518.185"/>
  <p:tag name="LATEXADDIN" val="\documentclass{article}&#10;\usepackage{amsmath}&#10;\pagestyle{empty}&#10;\begin{document}&#10;&#10;\begin{equation*}&#10;\Bigg\langle \left(\prod_{i=1}^{n} g^2 \rho^{b_{2i-1}}(\textbf{k}_i-\textbf{q}_{2i-1}) \rho^{b_{2i}*}(\textbf{k}_i-\textbf{q}_{2i})\right) \Bigg\rangle_p&#10;\end{equation*}&#10;&#10;&#10;\end{document}"/>
  <p:tag name="IGUANATEXSIZE" val="20"/>
  <p:tag name="IGUANATEXCURSOR" val="252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80.2025"/>
  <p:tag name="ORIGINALWIDTH" val="2576.678"/>
  <p:tag name="LATEXADDIN" val="\documentclass{article}&#10;\usepackage{amsmath}&#10;\pagestyle{empty}&#10;\begin{document}&#10;&#10;&#10;\begin{equation*}&#10;\Bigg\langle \left( \prod_{i=1}^{n}  \overline{\mathcal{M}}^{a_{i} b_{2i-1}}_{\lambda_{i}}(\textbf{k}_i,\textbf{q}_{2i-1}) \overline{\mathcal{M}}^{\dagger a_{i} b_{2i}}_{\lambda_{i}}(\textbf{k}_i,\textbf{q}_{2i})     \right) \Bigg\rangle_T&#10;\end{equation*}&#10;&#10;\end{document}"/>
  <p:tag name="IGUANATEXSIZE" val="20"/>
  <p:tag name="IGUANATEXCURSOR" val="258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1.4623"/>
  <p:tag name="ORIGINALWIDTH" val="2415.448"/>
  <p:tag name="LATEXADDIN" val="\documentclass{article}&#10;\usepackage{amsmath}&#10;\pagestyle{empty}&#10;\begin{document}&#10;&#10;\begin{align*}&#10; \overline{\mathcal{M}}^{ab}_\lambda(\textbf{k},\textbf{q})&#10; =2 i \epsilon^{i*}_\lambda (\textbf{k}) L^i(\textbf{k,\textbf{q}}) \int_y e^{-i \textbf{q} \cdot \textbf{y}}   U^{ab}(\textbf{y}) &#10;\end{align*}&#10;&#10;&#10;\end{document}"/>
  <p:tag name="IGUANATEXSIZE" val="17"/>
  <p:tag name="IGUANATEXCURSOR" val="300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4.9606"/>
  <p:tag name="ORIGINALWIDTH" val="1359.58"/>
  <p:tag name="LATEXADDIN" val="\documentclass{article}&#10;\usepackage{amsmath}&#10;\pagestyle{empty}&#10;\begin{document}&#10;&#10;\begin{align*}&#10; L^i(\textbf{k,\textbf{q}})=\frac{\textbf{k}^i}{\textbf{k}^2}-\frac{(\textbf{k}-\textbf{q})^i}{(\textbf{k}-\textbf{q})^2}&#10;\end{align*}&#10;&#10;&#10;\end{document}"/>
  <p:tag name="IGUANATEXSIZE" val="17"/>
  <p:tag name="IGUANATEXCURSOR" val="230"/>
  <p:tag name="TRANSPARENCY" val="Verdadero"/>
  <p:tag name="FILENAME" val=""/>
  <p:tag name="LATEXENGINEID" val="0"/>
  <p:tag name="TEMPFOLDER" val="c:\temp\"/>
  <p:tag name="LATEXFORMHEIGHT" val="312"/>
  <p:tag name="LATEXFORMWIDTH" val="384"/>
  <p:tag name="LATEXFORMWRAP" val="Verdadero"/>
  <p:tag name="BITMAPVECTOR" val="0"/>
</p:tagLst>
</file>

<file path=ppt/theme/theme1.xml><?xml version="1.0" encoding="utf-8"?>
<a:theme xmlns:a="http://schemas.openxmlformats.org/drawingml/2006/main" name="Diapositiva inici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gradecimiento">
      <a:majorFont>
        <a:latin typeface="Raleway"/>
        <a:ea typeface=""/>
        <a:cs typeface=""/>
      </a:majorFont>
      <a:minorFont>
        <a:latin typeface="Ralew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 xmlns="198d1e39-b65c-4dc2-894a-9fbd7d0fab3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3F4E526841F03499515D90E8166C23C" ma:contentTypeVersion="13" ma:contentTypeDescription="Crear nuevo documento." ma:contentTypeScope="" ma:versionID="06865579274cb581727e39ea425ac195">
  <xsd:schema xmlns:xsd="http://www.w3.org/2001/XMLSchema" xmlns:xs="http://www.w3.org/2001/XMLSchema" xmlns:p="http://schemas.microsoft.com/office/2006/metadata/properties" xmlns:ns2="198d1e39-b65c-4dc2-894a-9fbd7d0fab3d" xmlns:ns3="8e972b41-cc2f-4dc4-9342-e3b4dc3de38f" targetNamespace="http://schemas.microsoft.com/office/2006/metadata/properties" ma:root="true" ma:fieldsID="abca406a282f46f518ae6b96573fc010" ns2:_="" ns3:_="">
    <xsd:import namespace="198d1e39-b65c-4dc2-894a-9fbd7d0fab3d"/>
    <xsd:import namespace="8e972b41-cc2f-4dc4-9342-e3b4dc3de3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Descrip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8d1e39-b65c-4dc2-894a-9fbd7d0fab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escription" ma:index="20" nillable="true" ma:displayName="Description" ma:format="Dropdown" ma:internalName="Description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972b41-cc2f-4dc4-9342-e3b4dc3de38f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8279992-F57C-4292-B487-7EFC965A3AEC}">
  <ds:schemaRefs>
    <ds:schemaRef ds:uri="http://schemas.microsoft.com/office/2006/metadata/properties"/>
    <ds:schemaRef ds:uri="http://schemas.microsoft.com/office/infopath/2007/PartnerControls"/>
    <ds:schemaRef ds:uri="198d1e39-b65c-4dc2-894a-9fbd7d0fab3d"/>
  </ds:schemaRefs>
</ds:datastoreItem>
</file>

<file path=customXml/itemProps2.xml><?xml version="1.0" encoding="utf-8"?>
<ds:datastoreItem xmlns:ds="http://schemas.openxmlformats.org/officeDocument/2006/customXml" ds:itemID="{630AD524-BACB-4FF5-B60E-D2D7234A0A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D847EF-2E0D-47FC-AA02-738C4ABBBC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8d1e39-b65c-4dc2-894a-9fbd7d0fab3d"/>
    <ds:schemaRef ds:uri="8e972b41-cc2f-4dc4-9342-e3b4dc3de3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6253</TotalTime>
  <Words>1171</Words>
  <Application>Microsoft Office PowerPoint</Application>
  <PresentationFormat>Panorámica</PresentationFormat>
  <Paragraphs>129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5" baseType="lpstr">
      <vt:lpstr>Adobe Devanagari</vt:lpstr>
      <vt:lpstr>Arial</vt:lpstr>
      <vt:lpstr>Calibri</vt:lpstr>
      <vt:lpstr>Cambria Math</vt:lpstr>
      <vt:lpstr>Raleway</vt:lpstr>
      <vt:lpstr>Diapositiva inicial</vt:lpstr>
      <vt:lpstr>Multiparticle correlations in pA collisions in the CGC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MORA CUESTA ELENA</dc:creator>
  <cp:lastModifiedBy>Pedro Agostini</cp:lastModifiedBy>
  <cp:revision>302</cp:revision>
  <dcterms:created xsi:type="dcterms:W3CDTF">2019-11-20T15:01:32Z</dcterms:created>
  <dcterms:modified xsi:type="dcterms:W3CDTF">2021-11-05T00:12:28Z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0x010100F3F4E526841F03499515D90E8166C23C</vt:lpwstr>
  </property>
</Properties>
</file>