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85" r:id="rId1"/>
    <p:sldMasterId id="2147483672" r:id="rId2"/>
  </p:sldMasterIdLst>
  <p:notesMasterIdLst>
    <p:notesMasterId r:id="rId23"/>
  </p:notesMasterIdLst>
  <p:handoutMasterIdLst>
    <p:handoutMasterId r:id="rId24"/>
  </p:handoutMasterIdLst>
  <p:sldIdLst>
    <p:sldId id="256" r:id="rId3"/>
    <p:sldId id="321" r:id="rId4"/>
    <p:sldId id="319" r:id="rId5"/>
    <p:sldId id="320" r:id="rId6"/>
    <p:sldId id="331" r:id="rId7"/>
    <p:sldId id="323" r:id="rId8"/>
    <p:sldId id="324" r:id="rId9"/>
    <p:sldId id="332" r:id="rId10"/>
    <p:sldId id="317" r:id="rId11"/>
    <p:sldId id="318" r:id="rId12"/>
    <p:sldId id="326" r:id="rId13"/>
    <p:sldId id="327" r:id="rId14"/>
    <p:sldId id="328" r:id="rId15"/>
    <p:sldId id="329" r:id="rId16"/>
    <p:sldId id="330" r:id="rId17"/>
    <p:sldId id="333" r:id="rId18"/>
    <p:sldId id="334" r:id="rId19"/>
    <p:sldId id="335" r:id="rId20"/>
    <p:sldId id="336" r:id="rId21"/>
    <p:sldId id="33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2700"/>
    <a:srgbClr val="0296E0"/>
    <a:srgbClr val="028ED4"/>
    <a:srgbClr val="0287CA"/>
    <a:srgbClr val="019BBF"/>
    <a:srgbClr val="027FBE"/>
    <a:srgbClr val="03A7BD"/>
    <a:srgbClr val="CC3300"/>
    <a:srgbClr val="CC0000"/>
    <a:srgbClr val="267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39" autoAdjust="0"/>
  </p:normalViewPr>
  <p:slideViewPr>
    <p:cSldViewPr>
      <p:cViewPr varScale="1">
        <p:scale>
          <a:sx n="109" d="100"/>
          <a:sy n="109" d="100"/>
        </p:scale>
        <p:origin x="678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73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5976D-3375-439E-BB13-E060DBB040F8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59DBE-8865-4A29-B914-7D44CECFF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9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E0952-9951-41AE-BCBE-84112D41D7A0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762BC-8057-429B-860F-D1A05E2EC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089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5770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07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37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6144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978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397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037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11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91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90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14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152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709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741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79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39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21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gif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2.gif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ABFC1-54E2-4166-8708-33A168FA1E44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Dehmelt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03D086-F5AB-421A-B2DA-DA8466D3D1D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72" y="5619599"/>
            <a:ext cx="5850228" cy="838200"/>
          </a:xfrm>
          <a:prstGeom prst="rect">
            <a:avLst/>
          </a:prstGeom>
        </p:spPr>
      </p:pic>
      <p:pic>
        <p:nvPicPr>
          <p:cNvPr id="14" name="Picture 2" descr="https://www.sphenix.bnl.gov/web/system/files/u7/sphenix-logo-white-bg.png">
            <a:extLst>
              <a:ext uri="{FF2B5EF4-FFF2-40B4-BE49-F238E27FC236}">
                <a16:creationId xmlns:a16="http://schemas.microsoft.com/office/drawing/2014/main" id="{EA14DF79-6FC8-4AD0-980B-C8C42A3C747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720970"/>
            <a:ext cx="1422400" cy="76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81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1F1A7E3-031B-4DD3-8B9F-7ABABB153337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US"/>
              <a:t>K. Dehmelt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BA97BD-974A-40B3-A753-E2B1567DDD0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72" y="5619599"/>
            <a:ext cx="5850228" cy="838200"/>
          </a:xfrm>
          <a:prstGeom prst="rect">
            <a:avLst/>
          </a:prstGeom>
        </p:spPr>
      </p:pic>
      <p:pic>
        <p:nvPicPr>
          <p:cNvPr id="12" name="Picture 2" descr="https://www.sphenix.bnl.gov/web/system/files/u7/sphenix-logo-white-bg.png">
            <a:extLst>
              <a:ext uri="{FF2B5EF4-FFF2-40B4-BE49-F238E27FC236}">
                <a16:creationId xmlns:a16="http://schemas.microsoft.com/office/drawing/2014/main" id="{FB3997D5-8CF2-4399-A8B5-E8160AD0AC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720970"/>
            <a:ext cx="1422400" cy="76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6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91DB89-79BE-4527-8634-290A6417C37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72" y="5619599"/>
            <a:ext cx="5850228" cy="838200"/>
          </a:xfrm>
          <a:prstGeom prst="rect">
            <a:avLst/>
          </a:prstGeom>
        </p:spPr>
      </p:pic>
      <p:pic>
        <p:nvPicPr>
          <p:cNvPr id="5" name="Picture 2" descr="https://www.sphenix.bnl.gov/web/system/files/u7/sphenix-logo-white-bg.png">
            <a:extLst>
              <a:ext uri="{FF2B5EF4-FFF2-40B4-BE49-F238E27FC236}">
                <a16:creationId xmlns:a16="http://schemas.microsoft.com/office/drawing/2014/main" id="{691D912A-68E1-4CBB-86CF-33EB9A20CE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720970"/>
            <a:ext cx="1422400" cy="76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458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108" y="65663"/>
            <a:ext cx="11724000" cy="59679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132064" y="6598139"/>
            <a:ext cx="4059936" cy="365760"/>
          </a:xfrm>
        </p:spPr>
        <p:txBody>
          <a:bodyPr/>
          <a:lstStyle>
            <a:lvl1pPr>
              <a:defRPr sz="1000"/>
            </a:lvl1pPr>
          </a:lstStyle>
          <a:p>
            <a:fld id="{F0D0CEBD-4902-4B65-BAC2-C7FBD40CE3D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688" y="6589413"/>
            <a:ext cx="4775200" cy="36576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dirty="0"/>
              <a:t>K. Dehmelt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3FC716A-5A41-4BD4-BEE2-67EF74AE9F6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1632631" y="762000"/>
            <a:ext cx="457200" cy="457200"/>
            <a:chOff x="11361456" y="6195813"/>
            <a:chExt cx="548640" cy="54864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100DF35-6D3C-4E44-A8A0-515AF047B8D6}"/>
                </a:ext>
              </a:extLst>
            </p:cNvPr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37493E6-C07A-4AEC-93E6-A1EA1BD555DD}"/>
                </a:ext>
              </a:extLst>
            </p:cNvPr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2B868CE-48A8-4341-ABC9-94CEF906E0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2034" y="805103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43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6971E-95DE-4216-AEC2-6AEF00641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657FD7-6207-49DC-B23F-C8555D083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3A2C2-2D14-4D24-BBF1-D32228119897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4D6C17-8EAB-4CD9-ADFE-9BD38775E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Dehmelt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F135F1-1DFB-4B6F-A37C-7C1AD4B30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2034" y="805103"/>
            <a:ext cx="640080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75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108" y="65663"/>
            <a:ext cx="11724000" cy="59679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132064" y="6598139"/>
            <a:ext cx="4059936" cy="36576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Oct-09-2020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688" y="6589413"/>
            <a:ext cx="4775200" cy="365760"/>
          </a:xfrm>
        </p:spPr>
        <p:txBody>
          <a:bodyPr/>
          <a:lstStyle>
            <a:lvl1pPr>
              <a:defRPr sz="1000"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 hasCustomPrompt="1"/>
          </p:nvPr>
        </p:nvSpPr>
        <p:spPr>
          <a:xfrm>
            <a:off x="229936" y="1154622"/>
            <a:ext cx="11724000" cy="5424336"/>
          </a:xfrm>
          <a:prstGeom prst="rect">
            <a:avLst/>
          </a:prstGeom>
        </p:spPr>
        <p:txBody>
          <a:bodyPr vert="horz">
            <a:normAutofit/>
          </a:bodyPr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3CB28F2-5235-4603-8548-55959408E88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1632631" y="762000"/>
            <a:ext cx="457200" cy="457200"/>
            <a:chOff x="11361456" y="6195813"/>
            <a:chExt cx="548640" cy="54864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08F45A8-915D-4349-8534-B211C15E30CE}"/>
                </a:ext>
              </a:extLst>
            </p:cNvPr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B71C93C-2FD9-46F4-A5D5-81933B07618E}"/>
                </a:ext>
              </a:extLst>
            </p:cNvPr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2ECEFBDF-B942-48CD-8F8D-555D7486A3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2034" y="805103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90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C199F47-D1B8-44B5-8920-DDF708C4C0C0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/>
              <a:t>K. Dehmelt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866B3B-5309-470A-BF89-CF2C8B4C7A4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31" y="6534909"/>
            <a:ext cx="2038369" cy="319962"/>
          </a:xfrm>
          <a:prstGeom prst="rect">
            <a:avLst/>
          </a:prstGeom>
        </p:spPr>
      </p:pic>
      <p:pic>
        <p:nvPicPr>
          <p:cNvPr id="11" name="Picture 2" descr="https://www.sphenix.bnl.gov/web/system/files/u7/sphenix-logo-white-bg.png">
            <a:extLst>
              <a:ext uri="{FF2B5EF4-FFF2-40B4-BE49-F238E27FC236}">
                <a16:creationId xmlns:a16="http://schemas.microsoft.com/office/drawing/2014/main" id="{B4572219-8675-4010-A431-6DB55D8A1D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799" y="6611330"/>
            <a:ext cx="457201" cy="2207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2230339-A5FB-48DC-A7E1-1DF7A4C44A1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1632631" y="762000"/>
            <a:ext cx="457200" cy="457200"/>
            <a:chOff x="11361456" y="6195813"/>
            <a:chExt cx="548640" cy="54864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D6C5F4B-B4BF-456F-8C03-0E3E1F2FAA4D}"/>
                </a:ext>
              </a:extLst>
            </p:cNvPr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9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B5C6020-B8FA-4D33-9AE3-7E7A5708B7B6}"/>
                </a:ext>
              </a:extLst>
            </p:cNvPr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8E53AC13-07EF-4418-8D3E-9C957CE6EA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2034" y="805103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63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8" r:id="rId2"/>
    <p:sldLayoutId id="2147483697" r:id="rId3"/>
    <p:sldLayoutId id="2147483698" r:id="rId4"/>
    <p:sldLayoutId id="2147483699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484632"/>
            <a:ext cx="103632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121408"/>
            <a:ext cx="103632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89824" y="6272786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Oct-09-2020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272786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67499F-E822-41DC-A8C8-3C720A544EC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516" y="6534909"/>
            <a:ext cx="2266969" cy="31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097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9545" y="0"/>
            <a:ext cx="6960870" cy="3520440"/>
          </a:xfrm>
        </p:spPr>
        <p:txBody>
          <a:bodyPr>
            <a:normAutofit/>
          </a:bodyPr>
          <a:lstStyle/>
          <a:p>
            <a:r>
              <a:rPr lang="en-US" dirty="0"/>
              <a:t>GEM production scheme for the </a:t>
            </a:r>
            <a:r>
              <a:rPr lang="en-US" sz="3600" dirty="0"/>
              <a:t>s</a:t>
            </a:r>
            <a:r>
              <a:rPr lang="en-US" dirty="0"/>
              <a:t>phenix tpc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idx="4294967295"/>
          </p:nvPr>
        </p:nvSpPr>
        <p:spPr>
          <a:xfrm>
            <a:off x="2209800" y="3414713"/>
            <a:ext cx="7772400" cy="150018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Klaus Dehmelt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b="0" dirty="0"/>
              <a:t>RD51 Collaboration Meeting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October 09, 2020</a:t>
            </a:r>
          </a:p>
        </p:txBody>
      </p:sp>
    </p:spTree>
    <p:extLst>
      <p:ext uri="{BB962C8B-B14F-4D97-AF65-F5344CB8AC3E}">
        <p14:creationId xmlns:p14="http://schemas.microsoft.com/office/powerpoint/2010/main" val="1133864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A18964F-5844-42B3-BA40-C38DDE787F1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6" name="Text Placeholder 12"/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Prototype test beam 2018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9BA60-431F-404B-8A3E-94AC11D83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360DA128-DC19-4547-981F-FCD239988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133600"/>
            <a:ext cx="5679676" cy="425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DA5BD229-1025-45B8-B40F-11B784FAE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024" y="2126531"/>
            <a:ext cx="5679676" cy="425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CCDCB6A9-C05F-4970-B60C-4458150EB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76" y="733032"/>
            <a:ext cx="7559649" cy="566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530E6CAD-E82B-4D58-A4F2-0B19F064B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202" y="752271"/>
            <a:ext cx="7711597" cy="578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C5A27534-04F0-4D79-8120-4649A0F80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108" y="65663"/>
            <a:ext cx="11724000" cy="59679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 gem prototyping</a:t>
            </a:r>
          </a:p>
        </p:txBody>
      </p:sp>
      <p:pic>
        <p:nvPicPr>
          <p:cNvPr id="2060" name="Picture 12">
            <a:extLst>
              <a:ext uri="{FF2B5EF4-FFF2-40B4-BE49-F238E27FC236}">
                <a16:creationId xmlns:a16="http://schemas.microsoft.com/office/drawing/2014/main" id="{960E1962-B96F-4B57-862A-6002FBEBA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530" y="311728"/>
            <a:ext cx="4677352" cy="623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83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A18964F-5844-42B3-BA40-C38DDE787F1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9BA60-431F-404B-8A3E-94AC11D83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8953F484-024D-4AB1-AD0A-24F273DAED4D}"/>
              </a:ext>
            </a:extLst>
          </p:cNvPr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Prototype test beam 2018 results</a:t>
            </a:r>
          </a:p>
          <a:p>
            <a:pPr lvl="1"/>
            <a:r>
              <a:rPr lang="en-US" dirty="0"/>
              <a:t>Promising </a:t>
            </a:r>
            <a:r>
              <a:rPr lang="en-US" dirty="0" err="1"/>
              <a:t>w.r.t.</a:t>
            </a:r>
            <a:r>
              <a:rPr lang="en-US" dirty="0"/>
              <a:t> physics goals</a:t>
            </a:r>
          </a:p>
          <a:p>
            <a:pPr lvl="1"/>
            <a:r>
              <a:rPr lang="en-US" dirty="0"/>
              <a:t>Need for revisiting design</a:t>
            </a:r>
          </a:p>
          <a:p>
            <a:r>
              <a:rPr lang="en-US" dirty="0"/>
              <a:t>Version 2a</a:t>
            </a:r>
          </a:p>
          <a:p>
            <a:pPr lvl="1"/>
            <a:r>
              <a:rPr lang="en-US" dirty="0"/>
              <a:t>Like version 1 </a:t>
            </a:r>
            <a:r>
              <a:rPr lang="en-US" dirty="0">
                <a:sym typeface="Wingdings" panose="05000000000000000000" pitchFamily="2" charset="2"/>
              </a:rPr>
              <a:t> segmentation 16 sectors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New: HV lead from GEM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Prototype test beam in 2019</a:t>
            </a:r>
          </a:p>
          <a:p>
            <a:pPr marL="274320" lvl="1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AF430D-42B7-443B-93A2-F1BAECA69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762000"/>
            <a:ext cx="7753675" cy="5813871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BDEDBAD1-A765-4531-AC20-8116E8319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203" y="775719"/>
            <a:ext cx="7711597" cy="578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DBA94543-29AC-4AD2-81F6-2DD5239A4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108" y="65663"/>
            <a:ext cx="11724000" cy="59679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 gem prototyping</a:t>
            </a:r>
          </a:p>
        </p:txBody>
      </p:sp>
    </p:spTree>
    <p:extLst>
      <p:ext uri="{BB962C8B-B14F-4D97-AF65-F5344CB8AC3E}">
        <p14:creationId xmlns:p14="http://schemas.microsoft.com/office/powerpoint/2010/main" val="159374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A18964F-5844-42B3-BA40-C38DDE787F1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9BA60-431F-404B-8A3E-94AC11D83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8953F484-024D-4AB1-AD0A-24F273DAED4D}"/>
              </a:ext>
            </a:extLst>
          </p:cNvPr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Prototype test beam 2018 results</a:t>
            </a:r>
          </a:p>
          <a:p>
            <a:pPr lvl="1"/>
            <a:r>
              <a:rPr lang="en-US" dirty="0"/>
              <a:t>Promising </a:t>
            </a:r>
            <a:r>
              <a:rPr lang="en-US" dirty="0" err="1"/>
              <a:t>w.r.t.</a:t>
            </a:r>
            <a:r>
              <a:rPr lang="en-US" dirty="0"/>
              <a:t> physics goals</a:t>
            </a:r>
          </a:p>
          <a:p>
            <a:pPr lvl="1"/>
            <a:r>
              <a:rPr lang="en-US" dirty="0"/>
              <a:t>Need for revisiting design</a:t>
            </a:r>
          </a:p>
          <a:p>
            <a:r>
              <a:rPr lang="en-US" dirty="0"/>
              <a:t>Version 2a</a:t>
            </a:r>
          </a:p>
          <a:p>
            <a:pPr lvl="1"/>
            <a:r>
              <a:rPr lang="en-US" dirty="0"/>
              <a:t>Like version 1 </a:t>
            </a:r>
            <a:r>
              <a:rPr lang="en-US" dirty="0">
                <a:sym typeface="Wingdings" panose="05000000000000000000" pitchFamily="2" charset="2"/>
              </a:rPr>
              <a:t> segmentation 16 sectors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New: HV lead from GEM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Prototype test beam in 2019</a:t>
            </a:r>
          </a:p>
          <a:p>
            <a:r>
              <a:rPr lang="en-US" dirty="0">
                <a:sym typeface="Wingdings" panose="05000000000000000000" pitchFamily="2" charset="2"/>
              </a:rPr>
              <a:t>Version 2b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Identical to version 2a but different length of HV lead + some clean-ups</a:t>
            </a:r>
            <a:endParaRPr lang="en-US" dirty="0"/>
          </a:p>
          <a:p>
            <a:pPr marL="274320" lvl="1" indent="0">
              <a:buNone/>
            </a:pP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25B7F3F-F467-4A5F-9FF2-FBBE01180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108" y="65663"/>
            <a:ext cx="11724000" cy="59679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 gem prototyping</a:t>
            </a:r>
          </a:p>
        </p:txBody>
      </p:sp>
    </p:spTree>
    <p:extLst>
      <p:ext uri="{BB962C8B-B14F-4D97-AF65-F5344CB8AC3E}">
        <p14:creationId xmlns:p14="http://schemas.microsoft.com/office/powerpoint/2010/main" val="3212380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 Final gem Production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A18964F-5844-42B3-BA40-C38DDE787F1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9BA60-431F-404B-8A3E-94AC11D83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8953F484-024D-4AB1-AD0A-24F273DAED4D}"/>
              </a:ext>
            </a:extLst>
          </p:cNvPr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Submitted final design to CERN MPT-Workshop (Rui, Alexis, Bertrand)</a:t>
            </a:r>
          </a:p>
          <a:p>
            <a:pPr marL="274320" lvl="1" indent="0">
              <a:buNone/>
            </a:pPr>
            <a:r>
              <a:rPr lang="en-US" dirty="0"/>
              <a:t>DXF-file format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3C596E-05FC-4CA2-ACB8-7D8D0298B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97" y="1990123"/>
            <a:ext cx="6919703" cy="42582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D2A40D-FA9B-4091-9403-B6728E94B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2162912"/>
            <a:ext cx="6926374" cy="42582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12BE1B-A44F-4465-AA59-02B9895DF3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3434" y="2330099"/>
            <a:ext cx="6948566" cy="42582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73F7B5-BB5F-44D1-AAD8-BBA51F2926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17782" y="2057400"/>
            <a:ext cx="6956434" cy="425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0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 Final gem Production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A18964F-5844-42B3-BA40-C38DDE787F1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9BA60-431F-404B-8A3E-94AC11D83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8953F484-024D-4AB1-AD0A-24F273DAED4D}"/>
              </a:ext>
            </a:extLst>
          </p:cNvPr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Submitted final design to CERN MPT-Workshop (Rui, Alexis, Bertrand)</a:t>
            </a:r>
          </a:p>
          <a:p>
            <a:pPr lvl="1"/>
            <a:r>
              <a:rPr lang="en-US" dirty="0"/>
              <a:t>DXF-file format</a:t>
            </a:r>
          </a:p>
          <a:p>
            <a:pPr lvl="1"/>
            <a:r>
              <a:rPr lang="en-US" dirty="0"/>
              <a:t>Arrangement of GEM on template</a:t>
            </a:r>
          </a:p>
          <a:p>
            <a:pPr lvl="1"/>
            <a:r>
              <a:rPr lang="en-US" dirty="0"/>
              <a:t>Type of GEM</a:t>
            </a:r>
          </a:p>
          <a:p>
            <a:pPr marL="274320" lvl="1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3B6C83-D2CE-4BC6-B589-164D91353F4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67804" y="2767774"/>
            <a:ext cx="6813927" cy="3798673"/>
          </a:xfrm>
          <a:prstGeom prst="rect">
            <a:avLst/>
          </a:prstGeom>
          <a:ln>
            <a:solidFill>
              <a:srgbClr val="0296E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5BD11BD-7733-412A-8E91-50F2DC29D5A9}"/>
              </a:ext>
            </a:extLst>
          </p:cNvPr>
          <p:cNvSpPr txBox="1"/>
          <p:nvPr/>
        </p:nvSpPr>
        <p:spPr>
          <a:xfrm>
            <a:off x="2743200" y="4572000"/>
            <a:ext cx="1439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My request: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CF75701-682D-4BC9-BC6B-80665B5315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7803" y="2772929"/>
            <a:ext cx="6813927" cy="3794884"/>
          </a:xfrm>
          <a:prstGeom prst="rect">
            <a:avLst/>
          </a:prstGeom>
          <a:ln>
            <a:solidFill>
              <a:srgbClr val="0296E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9DA89A-51C0-45DC-B253-88921C60CF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3453" y="2704163"/>
            <a:ext cx="6843772" cy="3874392"/>
          </a:xfrm>
          <a:prstGeom prst="rect">
            <a:avLst/>
          </a:prstGeom>
          <a:ln>
            <a:solidFill>
              <a:srgbClr val="0296E0"/>
            </a:solidFill>
          </a:ln>
        </p:spPr>
      </p:pic>
    </p:spTree>
    <p:extLst>
      <p:ext uri="{BB962C8B-B14F-4D97-AF65-F5344CB8AC3E}">
        <p14:creationId xmlns:p14="http://schemas.microsoft.com/office/powerpoint/2010/main" val="206883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 Final gem Production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A18964F-5844-42B3-BA40-C38DDE787F1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9BA60-431F-404B-8A3E-94AC11D83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8953F484-024D-4AB1-AD0A-24F273DAED4D}"/>
              </a:ext>
            </a:extLst>
          </p:cNvPr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Submitted final design to CERN MPT-Workshop (Rui, Alexis, Bertrand)</a:t>
            </a:r>
          </a:p>
          <a:p>
            <a:pPr lvl="1"/>
            <a:r>
              <a:rPr lang="en-US" dirty="0"/>
              <a:t>DXF-file format</a:t>
            </a:r>
          </a:p>
          <a:p>
            <a:pPr lvl="1"/>
            <a:r>
              <a:rPr lang="en-US" dirty="0"/>
              <a:t>Arrangement of GEM on template</a:t>
            </a:r>
          </a:p>
          <a:p>
            <a:pPr lvl="1"/>
            <a:r>
              <a:rPr lang="en-US" dirty="0"/>
              <a:t>Type of GEM</a:t>
            </a:r>
          </a:p>
          <a:p>
            <a:pPr marL="274320" lvl="1" indent="0">
              <a:buNone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BD11BD-7733-412A-8E91-50F2DC29D5A9}"/>
              </a:ext>
            </a:extLst>
          </p:cNvPr>
          <p:cNvSpPr txBox="1"/>
          <p:nvPr/>
        </p:nvSpPr>
        <p:spPr>
          <a:xfrm>
            <a:off x="2743200" y="4572000"/>
            <a:ext cx="1848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Their response: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45193F-F6D8-4802-BA5F-340F468DB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024" y="3260138"/>
            <a:ext cx="7645976" cy="3003129"/>
          </a:xfrm>
          <a:prstGeom prst="rect">
            <a:avLst/>
          </a:prstGeom>
          <a:ln>
            <a:solidFill>
              <a:srgbClr val="0296E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EC9A1C-CBD6-4E4B-BB5D-2E287A334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4148" y="3259004"/>
            <a:ext cx="7645976" cy="3004268"/>
          </a:xfrm>
          <a:prstGeom prst="rect">
            <a:avLst/>
          </a:prstGeom>
          <a:ln>
            <a:solidFill>
              <a:srgbClr val="0296E0"/>
            </a:solidFill>
          </a:ln>
        </p:spPr>
      </p:pic>
    </p:spTree>
    <p:extLst>
      <p:ext uri="{BB962C8B-B14F-4D97-AF65-F5344CB8AC3E}">
        <p14:creationId xmlns:p14="http://schemas.microsoft.com/office/powerpoint/2010/main" val="383383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 Final gem Production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A18964F-5844-42B3-BA40-C38DDE787F1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9BA60-431F-404B-8A3E-94AC11D83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8953F484-024D-4AB1-AD0A-24F273DAED4D}"/>
              </a:ext>
            </a:extLst>
          </p:cNvPr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Submitted final design to CERN MPT-Workshop (Rui, Alexis, Bertrand)</a:t>
            </a:r>
          </a:p>
          <a:p>
            <a:pPr lvl="1"/>
            <a:r>
              <a:rPr lang="en-US" dirty="0"/>
              <a:t>DXF-file format</a:t>
            </a:r>
          </a:p>
          <a:p>
            <a:pPr lvl="1"/>
            <a:r>
              <a:rPr lang="en-US" dirty="0"/>
              <a:t>Arrangement of GEM on template</a:t>
            </a:r>
          </a:p>
          <a:p>
            <a:pPr lvl="1"/>
            <a:r>
              <a:rPr lang="en-US" dirty="0"/>
              <a:t>Type of GEM</a:t>
            </a:r>
          </a:p>
          <a:p>
            <a:pPr marL="274320" lvl="1" indent="0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141AA1-C09A-4B16-9613-4F4D83A29297}"/>
              </a:ext>
            </a:extLst>
          </p:cNvPr>
          <p:cNvSpPr txBox="1"/>
          <p:nvPr/>
        </p:nvSpPr>
        <p:spPr>
          <a:xfrm>
            <a:off x="2743200" y="4572000"/>
            <a:ext cx="1439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My request: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9F64FF-413C-40F1-90A7-4D3CE4E93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3025886"/>
            <a:ext cx="6212977" cy="3492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8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 Final gem Production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A18964F-5844-42B3-BA40-C38DDE787F1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9BA60-431F-404B-8A3E-94AC11D83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8953F484-024D-4AB1-AD0A-24F273DAED4D}"/>
              </a:ext>
            </a:extLst>
          </p:cNvPr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Submitted final design to CERN MPT-Workshop (Rui, Alexis, Bertrand)</a:t>
            </a:r>
          </a:p>
          <a:p>
            <a:pPr lvl="1"/>
            <a:r>
              <a:rPr lang="en-US" dirty="0"/>
              <a:t>DXF-file format</a:t>
            </a:r>
          </a:p>
          <a:p>
            <a:pPr lvl="1"/>
            <a:r>
              <a:rPr lang="en-US" dirty="0"/>
              <a:t>Arrangement of GEM on template</a:t>
            </a:r>
          </a:p>
          <a:p>
            <a:pPr lvl="1"/>
            <a:r>
              <a:rPr lang="en-US" dirty="0"/>
              <a:t>Type of GEM</a:t>
            </a:r>
          </a:p>
          <a:p>
            <a:pPr marL="274320" lvl="1" indent="0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141AA1-C09A-4B16-9613-4F4D83A29297}"/>
              </a:ext>
            </a:extLst>
          </p:cNvPr>
          <p:cNvSpPr txBox="1"/>
          <p:nvPr/>
        </p:nvSpPr>
        <p:spPr>
          <a:xfrm>
            <a:off x="2743200" y="4572000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Their response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B33DAF-0BC3-4732-A2F4-A0D845262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117" y="3537296"/>
            <a:ext cx="6858957" cy="243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123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 Final gem Production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A18964F-5844-42B3-BA40-C38DDE787F1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9BA60-431F-404B-8A3E-94AC11D83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8953F484-024D-4AB1-AD0A-24F273DAED4D}"/>
              </a:ext>
            </a:extLst>
          </p:cNvPr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Submitted final design to CERN MPT-Workshop (Rui, Alexis, Bertrand)</a:t>
            </a:r>
          </a:p>
          <a:p>
            <a:pPr lvl="1"/>
            <a:r>
              <a:rPr lang="en-US" dirty="0"/>
              <a:t>DXF-file format</a:t>
            </a:r>
          </a:p>
          <a:p>
            <a:pPr lvl="1"/>
            <a:r>
              <a:rPr lang="en-US" dirty="0"/>
              <a:t>Arrangement of GEM on template</a:t>
            </a:r>
          </a:p>
          <a:p>
            <a:pPr lvl="1"/>
            <a:r>
              <a:rPr lang="en-US" dirty="0"/>
              <a:t>Type of GEM</a:t>
            </a:r>
          </a:p>
          <a:p>
            <a:r>
              <a:rPr lang="en-US" dirty="0"/>
              <a:t>Received first article GEMs</a:t>
            </a:r>
          </a:p>
          <a:p>
            <a:pPr marL="274320" lvl="1" indent="0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141AA1-C09A-4B16-9613-4F4D83A29297}"/>
              </a:ext>
            </a:extLst>
          </p:cNvPr>
          <p:cNvSpPr txBox="1"/>
          <p:nvPr/>
        </p:nvSpPr>
        <p:spPr>
          <a:xfrm>
            <a:off x="2743200" y="4572000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Their response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B33DAF-0BC3-4732-A2F4-A0D845262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117" y="3537296"/>
            <a:ext cx="6858957" cy="243874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BE6DC14-C77B-4D40-9F08-661A3C374A0F}"/>
              </a:ext>
            </a:extLst>
          </p:cNvPr>
          <p:cNvSpPr/>
          <p:nvPr/>
        </p:nvSpPr>
        <p:spPr>
          <a:xfrm>
            <a:off x="4750776" y="3505200"/>
            <a:ext cx="5029200" cy="381000"/>
          </a:xfrm>
          <a:prstGeom prst="ellipse">
            <a:avLst/>
          </a:prstGeom>
          <a:noFill/>
          <a:ln w="28575">
            <a:solidFill>
              <a:srgbClr val="A42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326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 Final gem Production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A18964F-5844-42B3-BA40-C38DDE787F1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9BA60-431F-404B-8A3E-94AC11D83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8953F484-024D-4AB1-AD0A-24F273DAED4D}"/>
              </a:ext>
            </a:extLst>
          </p:cNvPr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Submitted final design to CERN MPT-Workshop (Rui, Alexis, Bertrand)</a:t>
            </a:r>
          </a:p>
          <a:p>
            <a:pPr lvl="1"/>
            <a:r>
              <a:rPr lang="en-US" dirty="0"/>
              <a:t>DXF-file format</a:t>
            </a:r>
          </a:p>
          <a:p>
            <a:pPr lvl="1"/>
            <a:r>
              <a:rPr lang="en-US" dirty="0"/>
              <a:t>Arrangement of GEM on template</a:t>
            </a:r>
          </a:p>
          <a:p>
            <a:pPr lvl="1"/>
            <a:r>
              <a:rPr lang="en-US" dirty="0"/>
              <a:t>Type of GEM</a:t>
            </a:r>
          </a:p>
          <a:p>
            <a:r>
              <a:rPr lang="en-US" dirty="0"/>
              <a:t>Received first article GEMs</a:t>
            </a:r>
          </a:p>
          <a:p>
            <a:r>
              <a:rPr lang="en-US" dirty="0"/>
              <a:t>Verified design and submitted final production order</a:t>
            </a:r>
          </a:p>
          <a:p>
            <a:endParaRPr lang="en-US" dirty="0"/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96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21DFA8-0A33-481A-8115-5421D3233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CEBD-4902-4B65-BAC2-C7FBD40CE3D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570E02-FED0-431B-B27F-E5EB681C3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Dehmelt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B073E1-1123-42C8-917F-77C0A2198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7FB370B-9C8F-4541-B509-7E8ED2967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108" y="65663"/>
            <a:ext cx="11724000" cy="596790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S</a:t>
            </a:r>
            <a:r>
              <a:rPr lang="en-US" dirty="0"/>
              <a:t>phenix and the time projection chamber</a:t>
            </a:r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29B222FA-DA60-458D-BC41-3DFCCDF3DCBB}"/>
              </a:ext>
            </a:extLst>
          </p:cNvPr>
          <p:cNvSpPr txBox="1">
            <a:spLocks/>
          </p:cNvSpPr>
          <p:nvPr/>
        </p:nvSpPr>
        <p:spPr>
          <a:xfrm>
            <a:off x="8132064" y="6598139"/>
            <a:ext cx="4059936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Oct-09-2020</a:t>
            </a:r>
            <a:endParaRPr lang="en-US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9ED1156F-BED6-4D13-AEC3-3578956488E8}"/>
              </a:ext>
            </a:extLst>
          </p:cNvPr>
          <p:cNvSpPr txBox="1">
            <a:spLocks/>
          </p:cNvSpPr>
          <p:nvPr/>
        </p:nvSpPr>
        <p:spPr>
          <a:xfrm>
            <a:off x="247108" y="961195"/>
            <a:ext cx="11724000" cy="162960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buClr>
                <a:srgbClr val="B22600"/>
              </a:buClr>
            </a:pPr>
            <a:r>
              <a:rPr lang="en-US" sz="2000" dirty="0"/>
              <a:t>sPHENIX @ the Relativistic Heavy Ion Collider RHIC in 2023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0AACCE6-DE7B-4E95-BA9C-B19BCC9C4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643" y="1602115"/>
            <a:ext cx="10676714" cy="427989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C89D5D2-F6C5-4CAC-A5E0-5DDA0E2EDA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392" y="1825304"/>
            <a:ext cx="3451289" cy="2670496"/>
          </a:xfrm>
          <a:prstGeom prst="rect">
            <a:avLst/>
          </a:prstGeom>
        </p:spPr>
      </p:pic>
      <p:pic>
        <p:nvPicPr>
          <p:cNvPr id="19" name="Picture 2" descr="https://www.sphenix.bnl.gov/web/system/files/u7/sphenix-logo-white-bg.png">
            <a:extLst>
              <a:ext uri="{FF2B5EF4-FFF2-40B4-BE49-F238E27FC236}">
                <a16:creationId xmlns:a16="http://schemas.microsoft.com/office/drawing/2014/main" id="{39987858-F83C-4A81-AB65-6A733CB74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08" y="2819400"/>
            <a:ext cx="1422400" cy="762000"/>
          </a:xfrm>
          <a:prstGeom prst="rect">
            <a:avLst/>
          </a:prstGeom>
          <a:solidFill>
            <a:schemeClr val="bg1"/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33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GEM production scheme for the </a:t>
            </a:r>
            <a:r>
              <a:rPr lang="en-US" sz="1600" dirty="0"/>
              <a:t>s</a:t>
            </a:r>
            <a:r>
              <a:rPr lang="en-US" sz="3600" dirty="0"/>
              <a:t>phenix tpc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A18964F-5844-42B3-BA40-C38DDE787F1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9BA60-431F-404B-8A3E-94AC11D83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8953F484-024D-4AB1-AD0A-24F273DAED4D}"/>
              </a:ext>
            </a:extLst>
          </p:cNvPr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Twenty years of experience with Rui’s workshop</a:t>
            </a:r>
          </a:p>
          <a:p>
            <a:r>
              <a:rPr lang="en-US" dirty="0"/>
              <a:t>Outstanding professionalism and quality</a:t>
            </a:r>
          </a:p>
          <a:p>
            <a:r>
              <a:rPr lang="en-US" dirty="0"/>
              <a:t>Very flexible procedures</a:t>
            </a:r>
          </a:p>
          <a:p>
            <a:r>
              <a:rPr lang="en-US" dirty="0"/>
              <a:t>Very cooperative dealing</a:t>
            </a:r>
          </a:p>
          <a:p>
            <a:r>
              <a:rPr lang="en-US" dirty="0"/>
              <a:t>COMPASS – PHENIX/HBD – EIC-prototyping – sPHENIX</a:t>
            </a:r>
          </a:p>
          <a:p>
            <a:pPr lvl="1"/>
            <a:r>
              <a:rPr lang="en-US" dirty="0"/>
              <a:t>Started off in a cleanroom next to Rui’s workshop</a:t>
            </a:r>
          </a:p>
          <a:p>
            <a:pPr lvl="1"/>
            <a:r>
              <a:rPr lang="en-US" dirty="0"/>
              <a:t>Now: ~ 4000 mi (~ 6500 km) distance</a:t>
            </a:r>
          </a:p>
          <a:p>
            <a:pPr marL="274320" lvl="1" indent="0">
              <a:buNone/>
            </a:pPr>
            <a:r>
              <a:rPr lang="en-US" dirty="0"/>
              <a:t>						</a:t>
            </a:r>
            <a:r>
              <a:rPr lang="en-US" sz="2800" dirty="0"/>
              <a:t>still same encounter</a:t>
            </a:r>
            <a:endParaRPr lang="en-US" dirty="0"/>
          </a:p>
          <a:p>
            <a:pPr marL="274320" lvl="1" indent="0">
              <a:buNone/>
            </a:pP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9A1B0CF-0CCF-4538-943C-AE73F45BF497}"/>
              </a:ext>
            </a:extLst>
          </p:cNvPr>
          <p:cNvSpPr txBox="1">
            <a:spLocks/>
          </p:cNvSpPr>
          <p:nvPr/>
        </p:nvSpPr>
        <p:spPr>
          <a:xfrm>
            <a:off x="3552554" y="698610"/>
            <a:ext cx="5086892" cy="5967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Conclusion</a:t>
            </a:r>
            <a:endParaRPr lang="en-US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BFE57708-EBC7-4A3D-AA82-DF37A01B412B}"/>
              </a:ext>
            </a:extLst>
          </p:cNvPr>
          <p:cNvSpPr/>
          <p:nvPr/>
        </p:nvSpPr>
        <p:spPr>
          <a:xfrm>
            <a:off x="2286000" y="5029200"/>
            <a:ext cx="655319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83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11655-732D-4932-A4AD-35636FA9A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/>
              <a:t>s</a:t>
            </a:r>
            <a:r>
              <a:rPr lang="en-US" dirty="0"/>
              <a:t>phenix tpc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9BE972-2611-4268-BD20-C461104E7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CEBD-4902-4B65-BAC2-C7FBD40CE3D9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ACE2F-18A1-4BCC-8574-B6F949779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Dehmelt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DC3301-D9E2-47E5-9E16-E8981B36B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A1FA117-E064-4727-B98E-FE6278E7698D}"/>
              </a:ext>
            </a:extLst>
          </p:cNvPr>
          <p:cNvSpPr txBox="1">
            <a:spLocks/>
          </p:cNvSpPr>
          <p:nvPr/>
        </p:nvSpPr>
        <p:spPr bwMode="auto">
          <a:xfrm>
            <a:off x="7239000" y="0"/>
            <a:ext cx="4673600" cy="4917861"/>
          </a:xfrm>
          <a:prstGeom prst="rect">
            <a:avLst/>
          </a:prstGeom>
          <a:noFill/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b="1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b="1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b="1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 b="1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next-generation TPC operated in continuous readout mode using Gas-Electron Multiplier (GEM) avalanche w/ low Ion Back Flow (IBF).</a:t>
            </a:r>
          </a:p>
          <a:p>
            <a:r>
              <a:rPr lang="en-US" dirty="0"/>
              <a:t>Front End Electronics (FEE) uses SAMPA chip (developed by ALICE).</a:t>
            </a:r>
          </a:p>
          <a:p>
            <a:r>
              <a:rPr lang="en-US" dirty="0"/>
              <a:t>Data Aggregation Module (DAM) uses the FELIX board (ATLAS exp)</a:t>
            </a:r>
          </a:p>
          <a:p>
            <a:endParaRPr lang="en-US" sz="3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DBAA1F4-ADE0-474E-A156-D1FF22E46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037"/>
            <a:ext cx="7486650" cy="54959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339702-6EEA-4375-A96B-A6EFF5A4BBD0}"/>
              </a:ext>
            </a:extLst>
          </p:cNvPr>
          <p:cNvSpPr txBox="1"/>
          <p:nvPr/>
        </p:nvSpPr>
        <p:spPr>
          <a:xfrm>
            <a:off x="7391400" y="4876800"/>
            <a:ext cx="4764189" cy="156966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High Momentum Resolution: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Large Lever Arm (Maximize Active Area)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High Precision (Good Single Point Resolution)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High Accuracy (Low Distortion)</a:t>
            </a:r>
          </a:p>
          <a:p>
            <a:endParaRPr lang="en-US" sz="1600" dirty="0"/>
          </a:p>
          <a:p>
            <a:r>
              <a:rPr lang="en-US" sz="1600" dirty="0"/>
              <a:t>Design choices reflect these considerations.</a:t>
            </a:r>
          </a:p>
        </p:txBody>
      </p:sp>
    </p:spTree>
    <p:extLst>
      <p:ext uri="{BB962C8B-B14F-4D97-AF65-F5344CB8AC3E}">
        <p14:creationId xmlns:p14="http://schemas.microsoft.com/office/powerpoint/2010/main" val="1449810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4DA09B1-1CE3-4938-9522-94B4E6DEAF90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C3CD25-3DF6-44FC-9099-5F7D446ACA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4F31B7-2868-4AA6-830D-CCEC3BD40D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31" y="684049"/>
            <a:ext cx="7972107" cy="6136558"/>
          </a:xfrm>
          <a:prstGeom prst="rect">
            <a:avLst/>
          </a:prstGeom>
        </p:spPr>
      </p:pic>
      <p:pic>
        <p:nvPicPr>
          <p:cNvPr id="9" name="Picture 8" descr="A close up of a sign&#10;&#10;Description generated with high confidence">
            <a:extLst>
              <a:ext uri="{FF2B5EF4-FFF2-40B4-BE49-F238E27FC236}">
                <a16:creationId xmlns:a16="http://schemas.microsoft.com/office/drawing/2014/main" id="{3CE97E1D-8293-4D9D-94A4-DDEF8D65E5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272" y="4207113"/>
            <a:ext cx="8312728" cy="232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109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04FB1-C1AB-420E-A530-F88192119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/>
              <a:t>S</a:t>
            </a:r>
            <a:r>
              <a:rPr lang="en-US" dirty="0"/>
              <a:t>phenix time projection chamber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D54004-1A2C-4D95-B9A1-9FD79F2DA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Oct-09-2020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768B48-4CA3-4AC6-A29B-C23DB6F3756D}"/>
              </a:ext>
            </a:extLst>
          </p:cNvPr>
          <p:cNvSpPr txBox="1"/>
          <p:nvPr/>
        </p:nvSpPr>
        <p:spPr>
          <a:xfrm>
            <a:off x="3356373" y="1219201"/>
            <a:ext cx="54792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ALICE Quadruple GEM schematics</a:t>
            </a:r>
          </a:p>
          <a:p>
            <a:pPr algn="ctr"/>
            <a:r>
              <a:rPr lang="en-US" sz="2400" dirty="0">
                <a:sym typeface="Wingdings" panose="05000000000000000000" pitchFamily="2" charset="2"/>
              </a:rPr>
              <a:t></a:t>
            </a:r>
          </a:p>
          <a:p>
            <a:r>
              <a:rPr lang="en-US" sz="2400" dirty="0">
                <a:sym typeface="Wingdings" panose="05000000000000000000" pitchFamily="2" charset="2"/>
              </a:rPr>
              <a:t>sPHENIX Quadruple GEM schematics</a:t>
            </a:r>
            <a:endParaRPr lang="en-US" sz="24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C9978D-F6EC-4EC6-A7E6-BDACD7A12D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920B38-A444-4332-82E6-0C0FA195E7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8610600" cy="457200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0FADDA0-92DB-4D75-84D0-23E273F2F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184129"/>
              </p:ext>
            </p:extLst>
          </p:nvPr>
        </p:nvGraphicFramePr>
        <p:xfrm>
          <a:off x="8894397" y="1660410"/>
          <a:ext cx="3069003" cy="268299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29921">
                  <a:extLst>
                    <a:ext uri="{9D8B030D-6E8A-4147-A177-3AD203B41FA5}">
                      <a16:colId xmlns:a16="http://schemas.microsoft.com/office/drawing/2014/main" val="1240369498"/>
                    </a:ext>
                  </a:extLst>
                </a:gridCol>
                <a:gridCol w="768351">
                  <a:extLst>
                    <a:ext uri="{9D8B030D-6E8A-4147-A177-3AD203B41FA5}">
                      <a16:colId xmlns:a16="http://schemas.microsoft.com/office/drawing/2014/main" val="41854355"/>
                    </a:ext>
                  </a:extLst>
                </a:gridCol>
                <a:gridCol w="555954">
                  <a:extLst>
                    <a:ext uri="{9D8B030D-6E8A-4147-A177-3AD203B41FA5}">
                      <a16:colId xmlns:a16="http://schemas.microsoft.com/office/drawing/2014/main" val="414492439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59329309"/>
                    </a:ext>
                  </a:extLst>
                </a:gridCol>
                <a:gridCol w="657577">
                  <a:extLst>
                    <a:ext uri="{9D8B030D-6E8A-4147-A177-3AD203B41FA5}">
                      <a16:colId xmlns:a16="http://schemas.microsoft.com/office/drawing/2014/main" val="3344737165"/>
                    </a:ext>
                  </a:extLst>
                </a:gridCol>
              </a:tblGrid>
              <a:tr h="268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sPHENIX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922675677"/>
                  </a:ext>
                </a:extLst>
              </a:tr>
              <a:tr h="268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Setting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008240970"/>
                  </a:ext>
                </a:extLst>
              </a:tr>
              <a:tr h="268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G1 Top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4208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4658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5124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5118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684755146"/>
                  </a:ext>
                </a:extLst>
              </a:tr>
              <a:tr h="268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G1 Bot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3951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4401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4851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4861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955186025"/>
                  </a:ext>
                </a:extLst>
              </a:tr>
              <a:tr h="268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G2 Top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3351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3651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3661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084176289"/>
                  </a:ext>
                </a:extLst>
              </a:tr>
              <a:tr h="268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G2 Bot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2721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3321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3342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357332569"/>
                  </a:ext>
                </a:extLst>
              </a:tr>
              <a:tr h="268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G3 Top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1821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1971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2121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2142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072805866"/>
                  </a:ext>
                </a:extLst>
              </a:tr>
              <a:tr h="268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G3 Bot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1409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1559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1709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1709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723152508"/>
                  </a:ext>
                </a:extLst>
              </a:tr>
              <a:tr h="268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G4 Top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1379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1529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1679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1679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993645514"/>
                  </a:ext>
                </a:extLst>
              </a:tr>
              <a:tr h="268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G4 Bot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1200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1200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23949449"/>
                  </a:ext>
                </a:extLst>
              </a:tr>
            </a:tbl>
          </a:graphicData>
        </a:graphic>
      </p:graphicFrame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ED790825-50E7-440B-BF9D-F1E74233AA8D}"/>
              </a:ext>
            </a:extLst>
          </p:cNvPr>
          <p:cNvSpPr txBox="1">
            <a:spLocks/>
          </p:cNvSpPr>
          <p:nvPr/>
        </p:nvSpPr>
        <p:spPr>
          <a:xfrm>
            <a:off x="7772400" y="5061065"/>
            <a:ext cx="4419600" cy="179693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buClr>
                <a:srgbClr val="B22600"/>
              </a:buClr>
              <a:defRPr/>
            </a:pPr>
            <a:r>
              <a:rPr lang="en-US" dirty="0">
                <a:latin typeface="Georgia" panose="02040502050405020303" pitchFamily="18" charset="0"/>
              </a:rPr>
              <a:t>IBF for these configurations determined with X-ray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505046"/>
              </a:solidFill>
              <a:effectLst/>
              <a:uLnTx/>
              <a:uFillTx/>
              <a:latin typeface="Georgia"/>
              <a:ea typeface="+mn-ea"/>
              <a:cs typeface="+mn-cs"/>
              <a:sym typeface="Wingdings" panose="05000000000000000000" pitchFamily="2" charset="2"/>
            </a:endParaRPr>
          </a:p>
          <a:p>
            <a:pPr lvl="2" defTabSz="914400">
              <a:buClr>
                <a:srgbClr val="B22600"/>
              </a:buClr>
              <a:buSzPct val="100000"/>
              <a:defRPr/>
            </a:pPr>
            <a:r>
              <a:rPr lang="en-US" b="1" dirty="0">
                <a:latin typeface="Georgia" panose="02040502050405020303" pitchFamily="18" charset="0"/>
              </a:rPr>
              <a:t>0.44%, 0.39%, 0.33%, 0.31%</a:t>
            </a:r>
          </a:p>
          <a:p>
            <a:pPr defTabSz="914400">
              <a:buClr>
                <a:srgbClr val="B22600"/>
              </a:buClr>
              <a:buSzPct val="100000"/>
              <a:defRPr/>
            </a:pPr>
            <a:r>
              <a:rPr lang="en-US" dirty="0">
                <a:latin typeface="Georgia" panose="02040502050405020303" pitchFamily="18" charset="0"/>
              </a:rPr>
              <a:t>All configurations tested in test-beam</a:t>
            </a:r>
          </a:p>
          <a:p>
            <a:pPr lvl="1" defTabSz="914400">
              <a:buClr>
                <a:srgbClr val="B22600"/>
              </a:buClr>
              <a:buSzPct val="100000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505046"/>
              </a:solidFill>
              <a:effectLst/>
              <a:uLnTx/>
              <a:uFillTx/>
              <a:latin typeface="Georgia"/>
              <a:ea typeface="+mn-ea"/>
              <a:cs typeface="+mn-cs"/>
              <a:sym typeface="Wingdings" panose="05000000000000000000" pitchFamily="2" charset="2"/>
            </a:endParaRPr>
          </a:p>
          <a:p>
            <a:pPr marL="78867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BD47"/>
              </a:buClr>
              <a:buSzPct val="100000"/>
              <a:buFont typeface="+mj-lt"/>
              <a:buAutoNum type="arabicPeriod" startAt="5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505046"/>
              </a:solidFill>
              <a:effectLst/>
              <a:uLnTx/>
              <a:uFillTx/>
              <a:latin typeface="Georgia"/>
              <a:ea typeface="+mn-ea"/>
              <a:cs typeface="+mn-cs"/>
              <a:sym typeface="Wingdings" panose="05000000000000000000" pitchFamily="2" charset="2"/>
            </a:endParaRPr>
          </a:p>
        </p:txBody>
      </p:sp>
      <p:pic>
        <p:nvPicPr>
          <p:cNvPr id="13" name="Picture 12" descr="Table&#10;&#10;Description automatically generated">
            <a:extLst>
              <a:ext uri="{FF2B5EF4-FFF2-40B4-BE49-F238E27FC236}">
                <a16:creationId xmlns:a16="http://schemas.microsoft.com/office/drawing/2014/main" id="{93F5A058-0F02-4071-8ADF-F10EA3AE9E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050" y="2647950"/>
            <a:ext cx="7581900" cy="24574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D05C93-4BBE-469D-ADB0-E91750F78E4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8800" y="2457450"/>
            <a:ext cx="8086725" cy="2647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7986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err="1"/>
              <a:t>s</a:t>
            </a:r>
            <a:r>
              <a:rPr lang="en-US" dirty="0" err="1"/>
              <a:t>phenix</a:t>
            </a:r>
            <a:r>
              <a:rPr lang="en-US" dirty="0"/>
              <a:t> tpc: readout modules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/>
              <a:t>Oct-09-2020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C42208-7758-40F9-8689-44B59E656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088" y="1248392"/>
            <a:ext cx="8963827" cy="43612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BA71F9-9D0E-444D-AA78-2DDE57D766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8070" y="1214950"/>
            <a:ext cx="4430330" cy="27474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46E304-299F-40AD-8F0E-A929268C09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5657" y="1057157"/>
            <a:ext cx="6580684" cy="53507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8A5D24-297D-4F7E-803F-304DA49D17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0785" y="1027940"/>
            <a:ext cx="7030431" cy="5449060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FFF552F-BCF2-4BB7-8B71-B5342D11C5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435177-577F-4231-8EE7-FCD32BD3EC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94" y="1539377"/>
            <a:ext cx="12035012" cy="377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51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err="1"/>
              <a:t>s</a:t>
            </a:r>
            <a:r>
              <a:rPr lang="en-US" dirty="0" err="1"/>
              <a:t>phenix</a:t>
            </a:r>
            <a:r>
              <a:rPr lang="en-US" dirty="0"/>
              <a:t> tpc: readout modules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/>
              <a:t>Oct-09-2020</a:t>
            </a:r>
            <a:endParaRPr lang="en-US" dirty="0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67FFF7F-69D1-43FB-BDF8-780B4B5AD152}"/>
              </a:ext>
            </a:extLst>
          </p:cNvPr>
          <p:cNvSpPr txBox="1">
            <a:spLocks/>
          </p:cNvSpPr>
          <p:nvPr/>
        </p:nvSpPr>
        <p:spPr>
          <a:xfrm>
            <a:off x="1825752" y="1143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dirty="0"/>
              <a:t>R2 GEM structure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446384-1A31-4B86-8481-9C6513DCC4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8467" r="23333" b="9606"/>
          <a:stretch/>
        </p:blipFill>
        <p:spPr>
          <a:xfrm>
            <a:off x="1524001" y="1660460"/>
            <a:ext cx="9143999" cy="490834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28AA53-206F-4EA8-9436-394C26BC62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69037EC-D7F4-4A48-AF4D-BDEE28350765}"/>
              </a:ext>
            </a:extLst>
          </p:cNvPr>
          <p:cNvGrpSpPr/>
          <p:nvPr/>
        </p:nvGrpSpPr>
        <p:grpSpPr>
          <a:xfrm>
            <a:off x="9067800" y="1633714"/>
            <a:ext cx="3066875" cy="2946813"/>
            <a:chOff x="24531" y="3880967"/>
            <a:chExt cx="3066875" cy="2946813"/>
          </a:xfrm>
        </p:grpSpPr>
        <p:pic>
          <p:nvPicPr>
            <p:cNvPr id="15" name="Google Shape;159;p20">
              <a:extLst>
                <a:ext uri="{FF2B5EF4-FFF2-40B4-BE49-F238E27FC236}">
                  <a16:creationId xmlns:a16="http://schemas.microsoft.com/office/drawing/2014/main" id="{9E5ED5F2-9572-400D-AD4F-4386257EBEE4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4531" y="3880967"/>
              <a:ext cx="2163025" cy="29468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Google Shape;168;p20">
              <a:extLst>
                <a:ext uri="{FF2B5EF4-FFF2-40B4-BE49-F238E27FC236}">
                  <a16:creationId xmlns:a16="http://schemas.microsoft.com/office/drawing/2014/main" id="{F92C9835-5AFE-42BD-AAEE-E6A03E60DD90}"/>
                </a:ext>
              </a:extLst>
            </p:cNvPr>
            <p:cNvSpPr txBox="1"/>
            <p:nvPr/>
          </p:nvSpPr>
          <p:spPr>
            <a:xfrm>
              <a:off x="1424606" y="4413979"/>
              <a:ext cx="1666800" cy="7075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latin typeface="Open Sans"/>
                  <a:ea typeface="Open Sans"/>
                  <a:cs typeface="Open Sans"/>
                  <a:sym typeface="Open Sans"/>
                </a:rPr>
                <a:t>1206 Resistor Placeholder</a:t>
              </a:r>
              <a:endParaRPr dirty="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" name="Google Shape;164;p20">
              <a:extLst>
                <a:ext uri="{FF2B5EF4-FFF2-40B4-BE49-F238E27FC236}">
                  <a16:creationId xmlns:a16="http://schemas.microsoft.com/office/drawing/2014/main" id="{41BD566C-F37F-4418-87C3-0467100674F4}"/>
                </a:ext>
              </a:extLst>
            </p:cNvPr>
            <p:cNvSpPr/>
            <p:nvPr/>
          </p:nvSpPr>
          <p:spPr>
            <a:xfrm rot="843417">
              <a:off x="1261905" y="4382650"/>
              <a:ext cx="201329" cy="330261"/>
            </a:xfrm>
            <a:prstGeom prst="rect">
              <a:avLst/>
            </a:prstGeom>
            <a:solidFill>
              <a:srgbClr val="00B05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Google Shape;176;p21">
            <a:extLst>
              <a:ext uri="{FF2B5EF4-FFF2-40B4-BE49-F238E27FC236}">
                <a16:creationId xmlns:a16="http://schemas.microsoft.com/office/drawing/2014/main" id="{A1D6200A-D85D-427F-AB13-41BBACAE835C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698850" y="4672324"/>
            <a:ext cx="3087707" cy="1873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0307D0D-82C5-49A7-B93A-B44BB771E1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6540" y="1675313"/>
            <a:ext cx="5808197" cy="48873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59C588-F14C-4072-97E4-A75A9C3F28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8600" y="5428397"/>
            <a:ext cx="3542083" cy="1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7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err="1"/>
              <a:t>s</a:t>
            </a:r>
            <a:r>
              <a:rPr lang="en-US" dirty="0" err="1"/>
              <a:t>phenix</a:t>
            </a:r>
            <a:r>
              <a:rPr lang="en-US" dirty="0"/>
              <a:t> tpc: readout modules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/>
              <a:t>Oct-09-2020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92DF8DE-CB7D-41C7-8D0C-A5CF44848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009" y="2000842"/>
            <a:ext cx="9135985" cy="30303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6E139C5-FB28-4642-9299-BB58493B22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762000"/>
            <a:ext cx="10058400" cy="572297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8D17E-960D-43B5-B2D2-B963516918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66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</a:t>
            </a:r>
            <a:r>
              <a:rPr lang="en-US" dirty="0"/>
              <a:t>phenix tpc gem prototyping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4DA09B1-1CE3-4938-9522-94B4E6DEAF90}" type="datetime1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/>
              <a:t>K. Dehmelt</a:t>
            </a:r>
          </a:p>
        </p:txBody>
      </p:sp>
      <p:sp>
        <p:nvSpPr>
          <p:cNvPr id="6" name="Text Placeholder 12"/>
          <p:cNvSpPr txBox="1">
            <a:spLocks/>
          </p:cNvSpPr>
          <p:nvPr/>
        </p:nvSpPr>
        <p:spPr>
          <a:xfrm>
            <a:off x="247108" y="1524000"/>
            <a:ext cx="11724000" cy="4599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Starting with R2 </a:t>
            </a:r>
            <a:r>
              <a:rPr lang="en-US" dirty="0">
                <a:sym typeface="Wingdings" panose="05000000000000000000" pitchFamily="2" charset="2"/>
              </a:rPr>
              <a:t> various i</a:t>
            </a:r>
            <a:r>
              <a:rPr lang="en-US" dirty="0"/>
              <a:t>terations</a:t>
            </a:r>
          </a:p>
          <a:p>
            <a:pPr lvl="1"/>
            <a:r>
              <a:rPr lang="en-US" dirty="0"/>
              <a:t>Version 1 </a:t>
            </a:r>
            <a:r>
              <a:rPr lang="en-US" dirty="0">
                <a:sym typeface="Wingdings" panose="05000000000000000000" pitchFamily="2" charset="2"/>
              </a:rPr>
              <a:t> segmentation 16 sectors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Version 1  HV-cutout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C3CD25-3DF6-44FC-9099-5F7D446ACA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88B9C7-CA2B-4ED5-86C9-96E38CE97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422" y="2957763"/>
            <a:ext cx="5710378" cy="35192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BD2039-0F6C-486C-B05E-E02ACBF63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2957763"/>
            <a:ext cx="5724062" cy="35192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4BE789-C276-4BD9-8E70-3DC03D7EEE2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8844" y="809232"/>
            <a:ext cx="5084886" cy="566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6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0</TotalTime>
  <Words>735</Words>
  <Application>Microsoft Office PowerPoint</Application>
  <PresentationFormat>Widescreen</PresentationFormat>
  <Paragraphs>222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Calibri</vt:lpstr>
      <vt:lpstr>Courier New</vt:lpstr>
      <vt:lpstr>Georgia</vt:lpstr>
      <vt:lpstr>Open Sans</vt:lpstr>
      <vt:lpstr>Rockwell</vt:lpstr>
      <vt:lpstr>Rockwell Condensed</vt:lpstr>
      <vt:lpstr>Wingdings</vt:lpstr>
      <vt:lpstr>Wingdings 2</vt:lpstr>
      <vt:lpstr>Wood Type</vt:lpstr>
      <vt:lpstr>Wood Type</vt:lpstr>
      <vt:lpstr>GEM production scheme for the sphenix tpc</vt:lpstr>
      <vt:lpstr>Sphenix and the time projection chamber</vt:lpstr>
      <vt:lpstr>sphenix tpc</vt:lpstr>
      <vt:lpstr>sphenix tpc</vt:lpstr>
      <vt:lpstr>Sphenix time projection chamber</vt:lpstr>
      <vt:lpstr>sphenix tpc: readout modules</vt:lpstr>
      <vt:lpstr>sphenix tpc: readout modules</vt:lpstr>
      <vt:lpstr>sphenix tpc: readout modules</vt:lpstr>
      <vt:lpstr>sphenix tpc gem prototyping</vt:lpstr>
      <vt:lpstr>sphenix tpc gem prototyping</vt:lpstr>
      <vt:lpstr>sphenix tpc gem prototyping</vt:lpstr>
      <vt:lpstr>sphenix tpc gem prototyping</vt:lpstr>
      <vt:lpstr>sphenix tpc Final gem Production</vt:lpstr>
      <vt:lpstr>sphenix tpc Final gem Production</vt:lpstr>
      <vt:lpstr>sphenix tpc Final gem Production</vt:lpstr>
      <vt:lpstr>sphenix tpc Final gem Production</vt:lpstr>
      <vt:lpstr>sphenix tpc Final gem Production</vt:lpstr>
      <vt:lpstr>sphenix tpc Final gem Production</vt:lpstr>
      <vt:lpstr>sphenix tpc Final gem Production</vt:lpstr>
      <vt:lpstr>GEM production scheme for the sphenix tpc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2012-05-21T01:57:54Z</dcterms:created>
  <dcterms:modified xsi:type="dcterms:W3CDTF">2020-10-08T20:19:34Z</dcterms:modified>
</cp:coreProperties>
</file>