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slides/_rels/slide21.xml.rels" ContentType="application/vnd.openxmlformats-package.relationships+xml"/>
  <Override PartName="/ppt/slides/_rels/slide20.xml.rels" ContentType="application/vnd.openxmlformats-package.relationships+xml"/>
  <Override PartName="/ppt/slides/_rels/slide16.xml.rels" ContentType="application/vnd.openxmlformats-package.relationships+xml"/>
  <Override PartName="/ppt/slides/_rels/slide15.xml.rels" ContentType="application/vnd.openxmlformats-package.relationships+xml"/>
  <Override PartName="/ppt/slides/_rels/slide14.xml.rels" ContentType="application/vnd.openxmlformats-package.relationships+xml"/>
  <Override PartName="/ppt/slides/_rels/slide13.xml.rels" ContentType="application/vnd.openxmlformats-package.relationships+xml"/>
  <Override PartName="/ppt/slides/_rels/slide19.xml.rels" ContentType="application/vnd.openxmlformats-package.relationships+xml"/>
  <Override PartName="/ppt/slides/_rels/slide12.xml.rels" ContentType="application/vnd.openxmlformats-package.relationships+xml"/>
  <Override PartName="/ppt/slides/_rels/slide18.xml.rels" ContentType="application/vnd.openxmlformats-package.relationships+xml"/>
  <Override PartName="/ppt/slides/_rels/slide11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1.xml.rels" ContentType="application/vnd.openxmlformats-package.relationships+xml"/>
  <Override PartName="/ppt/slides/_rels/slide8.xml.rels" ContentType="application/vnd.openxmlformats-package.relationships+xml"/>
  <Override PartName="/ppt/slides/_rels/slide2.xml.rels" ContentType="application/vnd.openxmlformats-package.relationships+xml"/>
  <Override PartName="/ppt/slides/_rels/slide9.xml.rels" ContentType="application/vnd.openxmlformats-package.relationships+xml"/>
  <Override PartName="/ppt/slides/_rels/slide17.xml.rels" ContentType="application/vnd.openxmlformats-package.relationships+xml"/>
  <Override PartName="/ppt/slides/_rels/slide10.xml.rels" ContentType="application/vnd.openxmlformats-package.relationships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9.xml" ContentType="application/vnd.openxmlformats-officedocument.presentationml.slide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5.xml" ContentType="application/vnd.openxmlformats-officedocument.presentationml.slide+xml"/>
  <Override PartName="/ppt/slides/slide20.xml" ContentType="application/vnd.openxmlformats-officedocument.presentationml.slide+xml"/>
  <Override PartName="/ppt/slides/slide6.xml" ContentType="application/vnd.openxmlformats-officedocument.presentationml.slide+xml"/>
  <Override PartName="/ppt/slides/slide21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_rels/presentation.xml.rels" ContentType="application/vnd.openxmlformats-package.relationships+xml"/>
  <Override PartName="/ppt/media/image43.png" ContentType="image/png"/>
  <Override PartName="/ppt/media/image42.png" ContentType="image/png"/>
  <Override PartName="/ppt/media/image41.png" ContentType="image/png"/>
  <Override PartName="/ppt/media/image35.png" ContentType="image/png"/>
  <Override PartName="/ppt/media/image34.png" ContentType="image/png"/>
  <Override PartName="/ppt/media/image33.png" ContentType="image/png"/>
  <Override PartName="/ppt/media/image32.png" ContentType="image/png"/>
  <Override PartName="/ppt/media/image31.png" ContentType="image/png"/>
  <Override PartName="/ppt/media/image30.png" ContentType="image/png"/>
  <Override PartName="/ppt/media/image29.png" ContentType="image/png"/>
  <Override PartName="/ppt/media/image28.png" ContentType="image/png"/>
  <Override PartName="/ppt/media/image27.png" ContentType="image/png"/>
  <Override PartName="/ppt/media/image26.png" ContentType="image/png"/>
  <Override PartName="/ppt/media/image25.png" ContentType="image/png"/>
  <Override PartName="/ppt/media/image24.png" ContentType="image/png"/>
  <Override PartName="/ppt/media/image9.png" ContentType="image/png"/>
  <Override PartName="/ppt/media/image10.png" ContentType="image/png"/>
  <Override PartName="/ppt/media/image23.png" ContentType="image/png"/>
  <Override PartName="/ppt/media/image8.png" ContentType="image/png"/>
  <Override PartName="/ppt/media/image36.png" ContentType="image/png"/>
  <Override PartName="/ppt/media/image1.png" ContentType="image/png"/>
  <Override PartName="/ppt/media/image40.jpeg" ContentType="image/jpeg"/>
  <Override PartName="/ppt/media/image6.png" ContentType="image/png"/>
  <Override PartName="/ppt/media/image21.png" ContentType="image/png"/>
  <Override PartName="/ppt/media/image37.png" ContentType="image/png"/>
  <Override PartName="/ppt/media/image2.png" ContentType="image/png"/>
  <Override PartName="/ppt/media/image7.png" ContentType="image/png"/>
  <Override PartName="/ppt/media/image22.png" ContentType="image/png"/>
  <Override PartName="/ppt/media/image38.png" ContentType="image/png"/>
  <Override PartName="/ppt/media/image3.png" ContentType="image/png"/>
  <Override PartName="/ppt/media/image39.png" ContentType="image/png"/>
  <Override PartName="/ppt/media/image4.png" ContentType="image/png"/>
  <Override PartName="/ppt/media/image11.png" ContentType="image/png"/>
  <Override PartName="/ppt/media/image12.png" ContentType="image/png"/>
  <Override PartName="/ppt/media/image13.png" ContentType="image/png"/>
  <Override PartName="/ppt/media/image14.png" ContentType="image/png"/>
  <Override PartName="/ppt/media/image15.png" ContentType="image/png"/>
  <Override PartName="/ppt/media/image16.png" ContentType="image/png"/>
  <Override PartName="/ppt/media/image17.png" ContentType="image/png"/>
  <Override PartName="/ppt/media/image18.png" ContentType="image/png"/>
  <Override PartName="/ppt/media/image19.png" ContentType="image/png"/>
  <Override PartName="/ppt/media/image5.png" ContentType="image/png"/>
  <Override PartName="/ppt/media/image20.png" ContentType="image/png"/>
  <Override PartName="/ppt/presentation.xml" ContentType="application/vnd.openxmlformats-officedocument.presentationml.presentation.main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6.xml.rels" ContentType="application/vnd.openxmlformats-package.relationships+xml"/>
  <Override PartName="/ppt/slideMasters/_rels/slideMaster5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4.xml.rels" ContentType="application/vnd.openxmlformats-package.relationships+xml"/>
  <Override PartName="/ppt/slideMasters/slideMaster6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theme/theme6.xml" ContentType="application/vnd.openxmlformats-officedocument.theme+xml"/>
  <Override PartName="/ppt/theme/theme5.xml" ContentType="application/vnd.openxmlformats-officedocument.theme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slideLayouts/slideLayout72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_rels/slideLayout72.xml.rels" ContentType="application/vnd.openxmlformats-package.relationships+xml"/>
  <Override PartName="/ppt/slideLayouts/_rels/slideLayout71.xml.rels" ContentType="application/vnd.openxmlformats-package.relationships+xml"/>
  <Override PartName="/ppt/slideLayouts/_rels/slideLayout63.xml.rels" ContentType="application/vnd.openxmlformats-package.relationships+xml"/>
  <Override PartName="/ppt/slideLayouts/_rels/slideLayout62.xml.rels" ContentType="application/vnd.openxmlformats-package.relationships+xml"/>
  <Override PartName="/ppt/slideLayouts/_rels/slideLayout61.xml.rels" ContentType="application/vnd.openxmlformats-package.relationships+xml"/>
  <Override PartName="/ppt/slideLayouts/_rels/slideLayout60.xml.rels" ContentType="application/vnd.openxmlformats-package.relationships+xml"/>
  <Override PartName="/ppt/slideLayouts/_rels/slideLayout59.xml.rels" ContentType="application/vnd.openxmlformats-package.relationships+xml"/>
  <Override PartName="/ppt/slideLayouts/_rels/slideLayout70.xml.rels" ContentType="application/vnd.openxmlformats-package.relationships+xml"/>
  <Override PartName="/ppt/slideLayouts/_rels/slideLayout57.xml.rels" ContentType="application/vnd.openxmlformats-package.relationships+xml"/>
  <Override PartName="/ppt/slideLayouts/_rels/slideLayout56.xml.rels" ContentType="application/vnd.openxmlformats-package.relationships+xml"/>
  <Override PartName="/ppt/slideLayouts/_rels/slideLayout55.xml.rels" ContentType="application/vnd.openxmlformats-package.relationships+xml"/>
  <Override PartName="/ppt/slideLayouts/_rels/slideLayout51.xml.rels" ContentType="application/vnd.openxmlformats-package.relationships+xml"/>
  <Override PartName="/ppt/slideLayouts/_rels/slideLayout49.xml.rels" ContentType="application/vnd.openxmlformats-package.relationships+xml"/>
  <Override PartName="/ppt/slideLayouts/_rels/slideLayout48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64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68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67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69.xml.rels" ContentType="application/vnd.openxmlformats-package.relationships+xml"/>
  <Override PartName="/ppt/slideLayouts/_rels/slideLayout50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5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65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53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66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54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39.xml.rels" ContentType="application/vnd.openxmlformats-package.relationships+xml"/>
  <Override PartName="/ppt/slideLayouts/_rels/slideLayout58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46.xml.rels" ContentType="application/vnd.openxmlformats-package.relationships+xml"/>
  <Override PartName="/ppt/slideLayouts/slideLayout50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6.xml" ContentType="application/vnd.openxmlformats-officedocument.presentationml.slideLayout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  <p:sldMasterId id="2147483687" r:id="rId5"/>
    <p:sldMasterId id="2147483700" r:id="rId6"/>
    <p:sldMasterId id="2147483713" r:id="rId7"/>
  </p:sld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</p:sldIdLst>
  <p:sldSz cx="10080625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Master" Target="slideMasters/slideMaster5.xml"/><Relationship Id="rId7" Type="http://schemas.openxmlformats.org/officeDocument/2006/relationships/slideMaster" Target="slideMasters/slideMaster6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Relationship Id="rId3" Type="http://schemas.openxmlformats.org/officeDocument/2006/relationships/image" Target="../media/image4.png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Relationship Id="rId3" Type="http://schemas.openxmlformats.org/officeDocument/2006/relationships/image" Target="../media/image6.png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7.png"/><Relationship Id="rId3" Type="http://schemas.openxmlformats.org/officeDocument/2006/relationships/image" Target="../media/image8.png"/>
</Relationships>
</file>

<file path=ppt/slideLayouts/_rels/slideLayout4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9.png"/><Relationship Id="rId3" Type="http://schemas.openxmlformats.org/officeDocument/2006/relationships/image" Target="../media/image10.png"/>
</Relationships>
</file>

<file path=ppt/slideLayouts/_rels/slideLayout6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11.png"/><Relationship Id="rId3" Type="http://schemas.openxmlformats.org/officeDocument/2006/relationships/image" Target="../media/image12.png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I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2090880"/>
          </a:xfrm>
          <a:prstGeom prst="rect">
            <a:avLst/>
          </a:prstGeom>
        </p:spPr>
        <p:txBody>
          <a:bodyPr lIns="0" rIns="0" tIns="0" bIns="0"/>
          <a:p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rIns="0" tIns="0" bIns="0"/>
          <a:p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I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I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rIns="0" tIns="0" bIns="0"/>
          <a:p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rIns="0" tIns="0" bIns="0"/>
          <a:p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4" name="" descr=""/>
          <p:cNvPicPr/>
          <p:nvPr/>
        </p:nvPicPr>
        <p:blipFill>
          <a:blip r:embed="rId2"/>
          <a:stretch/>
        </p:blipFill>
        <p:spPr>
          <a:xfrm>
            <a:off x="2292480" y="1768680"/>
            <a:ext cx="5494680" cy="4384080"/>
          </a:xfrm>
          <a:prstGeom prst="rect">
            <a:avLst/>
          </a:prstGeom>
          <a:ln>
            <a:noFill/>
          </a:ln>
        </p:spPr>
      </p:pic>
      <p:pic>
        <p:nvPicPr>
          <p:cNvPr id="35" name="" descr=""/>
          <p:cNvPicPr/>
          <p:nvPr/>
        </p:nvPicPr>
        <p:blipFill>
          <a:blip r:embed="rId3"/>
          <a:stretch/>
        </p:blipFill>
        <p:spPr>
          <a:xfrm>
            <a:off x="2292480" y="1768680"/>
            <a:ext cx="5494680" cy="43840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I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I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rIns="0" tIns="0" bIns="0"/>
          <a:p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I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rIns="0" tIns="0" bIns="0"/>
          <a:p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4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rIns="0" tIns="0" bIns="0"/>
          <a:p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I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2000" cy="58503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I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9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0" name="PlaceHolder 4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rIns="0" tIns="0" bIns="0"/>
          <a:p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I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I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rIns="0" tIns="0" bIns="0"/>
          <a:p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4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I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rIns="0" tIns="0" bIns="0"/>
          <a:p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I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2090880"/>
          </a:xfrm>
          <a:prstGeom prst="rect">
            <a:avLst/>
          </a:prstGeom>
        </p:spPr>
        <p:txBody>
          <a:bodyPr lIns="0" rIns="0" tIns="0" bIns="0"/>
          <a:p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rIns="0" tIns="0" bIns="0"/>
          <a:p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I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6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I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rIns="0" tIns="0" bIns="0"/>
          <a:p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rIns="0" tIns="0" bIns="0"/>
          <a:p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70" name="" descr=""/>
          <p:cNvPicPr/>
          <p:nvPr/>
        </p:nvPicPr>
        <p:blipFill>
          <a:blip r:embed="rId2"/>
          <a:stretch/>
        </p:blipFill>
        <p:spPr>
          <a:xfrm>
            <a:off x="2292480" y="1768680"/>
            <a:ext cx="5494680" cy="4384080"/>
          </a:xfrm>
          <a:prstGeom prst="rect">
            <a:avLst/>
          </a:prstGeom>
          <a:ln>
            <a:noFill/>
          </a:ln>
        </p:spPr>
      </p:pic>
      <p:pic>
        <p:nvPicPr>
          <p:cNvPr id="71" name="" descr=""/>
          <p:cNvPicPr/>
          <p:nvPr/>
        </p:nvPicPr>
        <p:blipFill>
          <a:blip r:embed="rId3"/>
          <a:stretch/>
        </p:blipFill>
        <p:spPr>
          <a:xfrm>
            <a:off x="2292480" y="1768680"/>
            <a:ext cx="5494680" cy="43840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I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I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rIns="0" tIns="0" bIns="0"/>
          <a:p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I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rIns="0" tIns="0" bIns="0"/>
          <a:p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0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rIns="0" tIns="0" bIns="0"/>
          <a:p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I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I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rIns="0" tIns="0" bIns="0"/>
          <a:p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2000" cy="58503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I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4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5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6" name="PlaceHolder 4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rIns="0" tIns="0" bIns="0"/>
          <a:p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I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rIns="0" tIns="0" bIns="0"/>
          <a:p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9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0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I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3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4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rIns="0" tIns="0" bIns="0"/>
          <a:p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I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2090880"/>
          </a:xfrm>
          <a:prstGeom prst="rect">
            <a:avLst/>
          </a:prstGeom>
        </p:spPr>
        <p:txBody>
          <a:bodyPr lIns="0" rIns="0" tIns="0" bIns="0"/>
          <a:p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7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rIns="0" tIns="0" bIns="0"/>
          <a:p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I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9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0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1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2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I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4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rIns="0" tIns="0" bIns="0"/>
          <a:p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5" name="PlaceHolder 3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rIns="0" tIns="0" bIns="0"/>
          <a:p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06" name="" descr=""/>
          <p:cNvPicPr/>
          <p:nvPr/>
        </p:nvPicPr>
        <p:blipFill>
          <a:blip r:embed="rId2"/>
          <a:stretch/>
        </p:blipFill>
        <p:spPr>
          <a:xfrm>
            <a:off x="2292480" y="1768680"/>
            <a:ext cx="5494680" cy="4384080"/>
          </a:xfrm>
          <a:prstGeom prst="rect">
            <a:avLst/>
          </a:prstGeom>
          <a:ln>
            <a:noFill/>
          </a:ln>
        </p:spPr>
      </p:pic>
      <p:pic>
        <p:nvPicPr>
          <p:cNvPr id="107" name="" descr=""/>
          <p:cNvPicPr/>
          <p:nvPr/>
        </p:nvPicPr>
        <p:blipFill>
          <a:blip r:embed="rId3"/>
          <a:stretch/>
        </p:blipFill>
        <p:spPr>
          <a:xfrm>
            <a:off x="2292480" y="1768680"/>
            <a:ext cx="5494680" cy="43840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I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I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3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rIns="0" tIns="0" bIns="0"/>
          <a:p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I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rIns="0" tIns="0" bIns="0"/>
          <a:p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rIns="0" tIns="0" bIns="0"/>
          <a:p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I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rIns="0" tIns="0" bIns="0"/>
          <a:p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6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rIns="0" tIns="0" bIns="0"/>
          <a:p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I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2000" cy="58503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I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0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1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2" name="PlaceHolder 4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rIns="0" tIns="0" bIns="0"/>
          <a:p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I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4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rIns="0" tIns="0" bIns="0"/>
          <a:p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5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6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I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8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9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0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rIns="0" tIns="0" bIns="0"/>
          <a:p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I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2090880"/>
          </a:xfrm>
          <a:prstGeom prst="rect">
            <a:avLst/>
          </a:prstGeom>
        </p:spPr>
        <p:txBody>
          <a:bodyPr lIns="0" rIns="0" tIns="0" bIns="0"/>
          <a:p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3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rIns="0" tIns="0" bIns="0"/>
          <a:p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I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5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6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7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8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I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0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rIns="0" tIns="0" bIns="0"/>
          <a:p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1" name="PlaceHolder 3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rIns="0" tIns="0" bIns="0"/>
          <a:p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42" name="" descr=""/>
          <p:cNvPicPr/>
          <p:nvPr/>
        </p:nvPicPr>
        <p:blipFill>
          <a:blip r:embed="rId2"/>
          <a:stretch/>
        </p:blipFill>
        <p:spPr>
          <a:xfrm>
            <a:off x="2292480" y="1768680"/>
            <a:ext cx="5494680" cy="4384080"/>
          </a:xfrm>
          <a:prstGeom prst="rect">
            <a:avLst/>
          </a:prstGeom>
          <a:ln>
            <a:noFill/>
          </a:ln>
        </p:spPr>
      </p:pic>
      <p:pic>
        <p:nvPicPr>
          <p:cNvPr id="143" name="" descr=""/>
          <p:cNvPicPr/>
          <p:nvPr/>
        </p:nvPicPr>
        <p:blipFill>
          <a:blip r:embed="rId3"/>
          <a:stretch/>
        </p:blipFill>
        <p:spPr>
          <a:xfrm>
            <a:off x="2292480" y="1768680"/>
            <a:ext cx="5494680" cy="43840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4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I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I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7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I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9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rIns="0" tIns="0" bIns="0"/>
          <a:p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I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rIns="0" tIns="0" bIns="0"/>
          <a:p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2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rIns="0" tIns="0" bIns="0"/>
          <a:p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I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2000" cy="58503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I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6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7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8" name="PlaceHolder 4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rIns="0" tIns="0" bIns="0"/>
          <a:p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I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0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rIns="0" tIns="0" bIns="0"/>
          <a:p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1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2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I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4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5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6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rIns="0" tIns="0" bIns="0"/>
          <a:p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I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8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2090880"/>
          </a:xfrm>
          <a:prstGeom prst="rect">
            <a:avLst/>
          </a:prstGeom>
        </p:spPr>
        <p:txBody>
          <a:bodyPr lIns="0" rIns="0" tIns="0" bIns="0"/>
          <a:p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9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rIns="0" tIns="0" bIns="0"/>
          <a:p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I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2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3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4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2000" cy="58503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6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I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6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rIns="0" tIns="0" bIns="0"/>
          <a:p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7" name="PlaceHolder 3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rIns="0" tIns="0" bIns="0"/>
          <a:p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78" name="" descr=""/>
          <p:cNvPicPr/>
          <p:nvPr/>
        </p:nvPicPr>
        <p:blipFill>
          <a:blip r:embed="rId2"/>
          <a:stretch/>
        </p:blipFill>
        <p:spPr>
          <a:xfrm>
            <a:off x="2292480" y="1768680"/>
            <a:ext cx="5494680" cy="4384080"/>
          </a:xfrm>
          <a:prstGeom prst="rect">
            <a:avLst/>
          </a:prstGeom>
          <a:ln>
            <a:noFill/>
          </a:ln>
        </p:spPr>
      </p:pic>
      <p:pic>
        <p:nvPicPr>
          <p:cNvPr id="179" name="" descr=""/>
          <p:cNvPicPr/>
          <p:nvPr/>
        </p:nvPicPr>
        <p:blipFill>
          <a:blip r:embed="rId3"/>
          <a:stretch/>
        </p:blipFill>
        <p:spPr>
          <a:xfrm>
            <a:off x="2292480" y="1768680"/>
            <a:ext cx="5494680" cy="43840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6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6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I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3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6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I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5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rIns="0" tIns="0" bIns="0"/>
          <a:p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6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I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rIns="0" tIns="0" bIns="0"/>
          <a:p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8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rIns="0" tIns="0" bIns="0"/>
          <a:p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6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I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6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2000" cy="58503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6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I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3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4" name="PlaceHolder 4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rIns="0" tIns="0" bIns="0"/>
          <a:p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6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I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6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rIns="0" tIns="0" bIns="0"/>
          <a:p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7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8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6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I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0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1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2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rIns="0" tIns="0" bIns="0"/>
          <a:p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I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rIns="0" tIns="0" bIns="0"/>
          <a:p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7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I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4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2090880"/>
          </a:xfrm>
          <a:prstGeom prst="rect">
            <a:avLst/>
          </a:prstGeom>
        </p:spPr>
        <p:txBody>
          <a:bodyPr lIns="0" rIns="0" tIns="0" bIns="0"/>
          <a:p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5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rIns="0" tIns="0" bIns="0"/>
          <a:p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7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I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8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9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0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7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I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rIns="0" tIns="0" bIns="0"/>
          <a:p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3" name="PlaceHolder 3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rIns="0" tIns="0" bIns="0"/>
          <a:p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214" name="" descr=""/>
          <p:cNvPicPr/>
          <p:nvPr/>
        </p:nvPicPr>
        <p:blipFill>
          <a:blip r:embed="rId2"/>
          <a:stretch/>
        </p:blipFill>
        <p:spPr>
          <a:xfrm>
            <a:off x="2292480" y="1768680"/>
            <a:ext cx="5494680" cy="4384080"/>
          </a:xfrm>
          <a:prstGeom prst="rect">
            <a:avLst/>
          </a:prstGeom>
          <a:ln>
            <a:noFill/>
          </a:ln>
        </p:spPr>
      </p:pic>
      <p:pic>
        <p:nvPicPr>
          <p:cNvPr id="215" name="" descr=""/>
          <p:cNvPicPr/>
          <p:nvPr/>
        </p:nvPicPr>
        <p:blipFill>
          <a:blip r:embed="rId3"/>
          <a:stretch/>
        </p:blipFill>
        <p:spPr>
          <a:xfrm>
            <a:off x="2292480" y="1768680"/>
            <a:ext cx="5494680" cy="43840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I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rIns="0" tIns="0" bIns="0"/>
          <a:p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I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rIns="0" tIns="0" bIns="0"/>
          <a:p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9.xml"/><Relationship Id="rId5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47.xml"/><Relationship Id="rId13" Type="http://schemas.openxmlformats.org/officeDocument/2006/relationships/slideLayout" Target="../slideLayouts/slideLayout48.xml"/>
</Relationships>
</file>

<file path=ppt/slideMasters/_rels/slideMaster5.xml.rels><?xml version="1.0" encoding="UTF-8"?>
<Relationships xmlns="http://schemas.openxmlformats.org/package/2006/relationships"><Relationship Id="rId1" Type="http://schemas.openxmlformats.org/officeDocument/2006/relationships/theme" Target="../theme/theme5.xml"/><Relationship Id="rId2" Type="http://schemas.openxmlformats.org/officeDocument/2006/relationships/slideLayout" Target="../slideLayouts/slideLayout49.xml"/><Relationship Id="rId3" Type="http://schemas.openxmlformats.org/officeDocument/2006/relationships/slideLayout" Target="../slideLayouts/slideLayout50.xml"/><Relationship Id="rId4" Type="http://schemas.openxmlformats.org/officeDocument/2006/relationships/slideLayout" Target="../slideLayouts/slideLayout51.xml"/><Relationship Id="rId5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4.xml"/><Relationship Id="rId8" Type="http://schemas.openxmlformats.org/officeDocument/2006/relationships/slideLayout" Target="../slideLayouts/slideLayout55.xml"/><Relationship Id="rId9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57.xml"/><Relationship Id="rId11" Type="http://schemas.openxmlformats.org/officeDocument/2006/relationships/slideLayout" Target="../slideLayouts/slideLayout58.xml"/><Relationship Id="rId12" Type="http://schemas.openxmlformats.org/officeDocument/2006/relationships/slideLayout" Target="../slideLayouts/slideLayout59.xml"/><Relationship Id="rId13" Type="http://schemas.openxmlformats.org/officeDocument/2006/relationships/slideLayout" Target="../slideLayouts/slideLayout60.xml"/>
</Relationships>
</file>

<file path=ppt/slideMasters/_rels/slideMaster6.xml.rels><?xml version="1.0" encoding="UTF-8"?>
<Relationships xmlns="http://schemas.openxmlformats.org/package/2006/relationships"><Relationship Id="rId1" Type="http://schemas.openxmlformats.org/officeDocument/2006/relationships/theme" Target="../theme/theme6.xml"/><Relationship Id="rId2" Type="http://schemas.openxmlformats.org/officeDocument/2006/relationships/slideLayout" Target="../slideLayouts/slideLayout61.xml"/><Relationship Id="rId3" Type="http://schemas.openxmlformats.org/officeDocument/2006/relationships/slideLayout" Target="../slideLayouts/slideLayout62.xml"/><Relationship Id="rId4" Type="http://schemas.openxmlformats.org/officeDocument/2006/relationships/slideLayout" Target="../slideLayouts/slideLayout63.xml"/><Relationship Id="rId5" Type="http://schemas.openxmlformats.org/officeDocument/2006/relationships/slideLayout" Target="../slideLayouts/slideLayout64.xml"/><Relationship Id="rId6" Type="http://schemas.openxmlformats.org/officeDocument/2006/relationships/slideLayout" Target="../slideLayouts/slideLayout65.xml"/><Relationship Id="rId7" Type="http://schemas.openxmlformats.org/officeDocument/2006/relationships/slideLayout" Target="../slideLayouts/slideLayout66.xml"/><Relationship Id="rId8" Type="http://schemas.openxmlformats.org/officeDocument/2006/relationships/slideLayout" Target="../slideLayouts/slideLayout67.xml"/><Relationship Id="rId9" Type="http://schemas.openxmlformats.org/officeDocument/2006/relationships/slideLayout" Target="../slideLayouts/slideLayout68.xml"/><Relationship Id="rId10" Type="http://schemas.openxmlformats.org/officeDocument/2006/relationships/slideLayout" Target="../slideLayouts/slideLayout69.xml"/><Relationship Id="rId11" Type="http://schemas.openxmlformats.org/officeDocument/2006/relationships/slideLayout" Target="../slideLayouts/slideLayout70.xml"/><Relationship Id="rId12" Type="http://schemas.openxmlformats.org/officeDocument/2006/relationships/slideLayout" Target="../slideLayouts/slideLayout71.xml"/><Relationship Id="rId13" Type="http://schemas.openxmlformats.org/officeDocument/2006/relationships/slideLayout" Target="../slideLayouts/slideLayout7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10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I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1280" cy="438336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IN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  <a:endParaRPr b="0"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IN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  <a:endParaRPr b="0"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IN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  <a:endParaRPr b="0"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IN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  <a:endParaRPr b="0"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IN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  <a:endParaRPr b="0"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IN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  <a:endParaRPr b="0"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IN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</a:t>
            </a:r>
            <a:endParaRPr b="0"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en-IN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title text format</a:t>
            </a:r>
            <a:endParaRPr b="0" lang="en-I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IN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IN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  <a:endParaRPr b="0" lang="en-IN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IN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  <a:endParaRPr b="0" lang="en-IN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IN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  <a:endParaRPr b="0" lang="en-I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IN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  <a:endParaRPr b="0" lang="en-I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IN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  <a:endParaRPr b="0" lang="en-I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IN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</a:t>
            </a:r>
            <a:endParaRPr b="0" lang="en-I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10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I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1280" cy="438336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IN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  <a:endParaRPr b="0"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IN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  <a:endParaRPr b="0"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IN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  <a:endParaRPr b="0"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IN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  <a:endParaRPr b="0"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IN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  <a:endParaRPr b="0"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IN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  <a:endParaRPr b="0"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IN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</a:t>
            </a:r>
            <a:endParaRPr b="0"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en-IN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title text format</a:t>
            </a:r>
            <a:endParaRPr b="0" lang="en-I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IN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IN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  <a:endParaRPr b="0" lang="en-IN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IN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  <a:endParaRPr b="0" lang="en-IN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IN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  <a:endParaRPr b="0" lang="en-I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IN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  <a:endParaRPr b="0" lang="en-I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IN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  <a:endParaRPr b="0" lang="en-I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IN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</a:t>
            </a:r>
            <a:endParaRPr b="0" lang="en-I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</p:sldLayoutIdLst>
</p:sldMaster>
</file>

<file path=ppt/slideMasters/slideMaster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en-IN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</a:t>
            </a:r>
            <a:r>
              <a:rPr b="0" lang="en-IN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li</a:t>
            </a:r>
            <a:r>
              <a:rPr b="0" lang="en-IN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</a:t>
            </a:r>
            <a:r>
              <a:rPr b="0" lang="en-IN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k </a:t>
            </a:r>
            <a:r>
              <a:rPr b="0" lang="en-IN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</a:t>
            </a:r>
            <a:r>
              <a:rPr b="0" lang="en-IN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</a:t>
            </a:r>
            <a:r>
              <a:rPr b="0" lang="en-IN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b="0" lang="en-IN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</a:t>
            </a:r>
            <a:r>
              <a:rPr b="0" lang="en-IN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</a:t>
            </a:r>
            <a:r>
              <a:rPr b="0" lang="en-IN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it </a:t>
            </a:r>
            <a:r>
              <a:rPr b="0" lang="en-IN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</a:t>
            </a:r>
            <a:r>
              <a:rPr b="0" lang="en-IN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</a:t>
            </a:r>
            <a:r>
              <a:rPr b="0" lang="en-IN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</a:t>
            </a:r>
            <a:r>
              <a:rPr b="0" lang="en-IN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b="0" lang="en-IN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ti</a:t>
            </a:r>
            <a:r>
              <a:rPr b="0" lang="en-IN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tl</a:t>
            </a:r>
            <a:r>
              <a:rPr b="0" lang="en-IN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</a:t>
            </a:r>
            <a:r>
              <a:rPr b="0" lang="en-IN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b="0" lang="en-IN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</a:t>
            </a:r>
            <a:r>
              <a:rPr b="0" lang="en-IN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</a:t>
            </a:r>
            <a:r>
              <a:rPr b="0" lang="en-IN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x</a:t>
            </a:r>
            <a:r>
              <a:rPr b="0" lang="en-IN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 </a:t>
            </a:r>
            <a:r>
              <a:rPr b="0" lang="en-IN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</a:t>
            </a:r>
            <a:r>
              <a:rPr b="0" lang="en-IN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</a:t>
            </a:r>
            <a:r>
              <a:rPr b="0" lang="en-IN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</a:t>
            </a:r>
            <a:r>
              <a:rPr b="0" lang="en-IN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</a:t>
            </a:r>
            <a:r>
              <a:rPr b="0" lang="en-IN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</a:t>
            </a:r>
            <a:r>
              <a:rPr b="0" lang="en-IN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</a:t>
            </a:r>
            <a:endParaRPr b="0" lang="en-I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5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IN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IN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  <a:endParaRPr b="0" lang="en-IN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IN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  <a:endParaRPr b="0" lang="en-IN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IN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  <a:endParaRPr b="0" lang="en-I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IN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  <a:endParaRPr b="0" lang="en-I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IN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  <a:endParaRPr b="0" lang="en-I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IN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</a:t>
            </a:r>
            <a:endParaRPr b="0" lang="en-I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  <p:sldLayoutId id="2147483712" r:id="rId13"/>
  </p:sldLayoutIdLst>
</p:sldMaster>
</file>

<file path=ppt/slideMasters/slideMaster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en-IN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title text format</a:t>
            </a:r>
            <a:endParaRPr b="0" lang="en-I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IN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IN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  <a:endParaRPr b="0" lang="en-IN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IN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  <a:endParaRPr b="0" lang="en-IN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IN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  <a:endParaRPr b="0" lang="en-I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IN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  <a:endParaRPr b="0" lang="en-I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IN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  <a:endParaRPr b="0" lang="en-I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IN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</a:t>
            </a:r>
            <a:endParaRPr b="0" lang="en-I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5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26.png"/><Relationship Id="rId2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27.png"/><Relationship Id="rId2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28.png"/><Relationship Id="rId2" Type="http://schemas.openxmlformats.org/officeDocument/2006/relationships/image" Target="../media/image29.png"/><Relationship Id="rId3" Type="http://schemas.openxmlformats.org/officeDocument/2006/relationships/image" Target="../media/image30.png"/><Relationship Id="rId4" Type="http://schemas.openxmlformats.org/officeDocument/2006/relationships/image" Target="../media/image31.png"/><Relationship Id="rId5" Type="http://schemas.openxmlformats.org/officeDocument/2006/relationships/slideLayout" Target="../slideLayouts/slideLayout49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32.png"/><Relationship Id="rId2" Type="http://schemas.openxmlformats.org/officeDocument/2006/relationships/image" Target="../media/image33.png"/><Relationship Id="rId3" Type="http://schemas.openxmlformats.org/officeDocument/2006/relationships/slideLayout" Target="../slideLayouts/slideLayout1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34.png"/><Relationship Id="rId2" Type="http://schemas.openxmlformats.org/officeDocument/2006/relationships/slideLayout" Target="../slideLayouts/slideLayout37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35.png"/><Relationship Id="rId2" Type="http://schemas.openxmlformats.org/officeDocument/2006/relationships/slideLayout" Target="../slideLayouts/slideLayout61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36.png"/><Relationship Id="rId2" Type="http://schemas.openxmlformats.org/officeDocument/2006/relationships/image" Target="../media/image37.png"/><Relationship Id="rId3" Type="http://schemas.openxmlformats.org/officeDocument/2006/relationships/image" Target="../media/image38.png"/><Relationship Id="rId4" Type="http://schemas.openxmlformats.org/officeDocument/2006/relationships/image" Target="../media/image39.png"/><Relationship Id="rId5" Type="http://schemas.openxmlformats.org/officeDocument/2006/relationships/slideLayout" Target="../slideLayouts/slideLayout13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40.jpeg"/><Relationship Id="rId2" Type="http://schemas.openxmlformats.org/officeDocument/2006/relationships/slideLayout" Target="../slideLayouts/slideLayout61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41.png"/><Relationship Id="rId2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13.png"/><Relationship Id="rId2" Type="http://schemas.openxmlformats.org/officeDocument/2006/relationships/slideLayout" Target="../slideLayouts/slideLayout1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42.png"/><Relationship Id="rId2" Type="http://schemas.openxmlformats.org/officeDocument/2006/relationships/image" Target="../media/image43.png"/><Relationship Id="rId3" Type="http://schemas.openxmlformats.org/officeDocument/2006/relationships/slideLayout" Target="../slideLayouts/slideLayout24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14.png"/><Relationship Id="rId2" Type="http://schemas.openxmlformats.org/officeDocument/2006/relationships/image" Target="../media/image15.png"/><Relationship Id="rId3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16.png"/><Relationship Id="rId2" Type="http://schemas.openxmlformats.org/officeDocument/2006/relationships/image" Target="../media/image17.png"/><Relationship Id="rId3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18.png"/><Relationship Id="rId2" Type="http://schemas.openxmlformats.org/officeDocument/2006/relationships/image" Target="../media/image19.png"/><Relationship Id="rId3" Type="http://schemas.openxmlformats.org/officeDocument/2006/relationships/slideLayout" Target="../slideLayouts/slideLayout2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20.png"/><Relationship Id="rId2" Type="http://schemas.openxmlformats.org/officeDocument/2006/relationships/slideLayout" Target="../slideLayouts/slideLayout37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21.png"/><Relationship Id="rId2" Type="http://schemas.openxmlformats.org/officeDocument/2006/relationships/image" Target="../media/image22.png"/><Relationship Id="rId3" Type="http://schemas.openxmlformats.org/officeDocument/2006/relationships/image" Target="../media/image23.png"/><Relationship Id="rId4" Type="http://schemas.openxmlformats.org/officeDocument/2006/relationships/slideLayout" Target="../slideLayouts/slideLayout37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24.png"/><Relationship Id="rId2" Type="http://schemas.openxmlformats.org/officeDocument/2006/relationships/slideLayout" Target="../slideLayouts/slideLayout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25.png"/><Relationship Id="rId2" Type="http://schemas.openxmlformats.org/officeDocument/2006/relationships/slideLayout" Target="../slideLayouts/slideLayout2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CustomShape 1"/>
          <p:cNvSpPr/>
          <p:nvPr/>
        </p:nvSpPr>
        <p:spPr>
          <a:xfrm>
            <a:off x="576000" y="1378080"/>
            <a:ext cx="9071640" cy="1357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r>
              <a:rPr b="0" lang="en-IN" sz="3200" spc="-1" strike="noStrike">
                <a:solidFill>
                  <a:srgbClr val="8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b="0" lang="en-IN" sz="3200" spc="-1" strike="noStrike">
                <a:solidFill>
                  <a:srgbClr val="8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CBM GEM Muon detector assembly and discussion on the opto-coupler based HV system</a:t>
            </a:r>
            <a:endParaRPr b="0"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7" name="CustomShape 2"/>
          <p:cNvSpPr/>
          <p:nvPr/>
        </p:nvSpPr>
        <p:spPr>
          <a:xfrm>
            <a:off x="2940840" y="3394440"/>
            <a:ext cx="4546800" cy="1789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0" lang="en-IN" sz="2400" spc="-1" strike="noStrike">
                <a:solidFill>
                  <a:srgbClr val="ff3333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Anand Kumar Dubey</a:t>
            </a:r>
            <a:endParaRPr b="0"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IN" sz="2400" spc="-1" strike="noStrike">
                <a:solidFill>
                  <a:srgbClr val="ff3333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VECC, Kolkata</a:t>
            </a:r>
            <a:endParaRPr b="0"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IN" sz="2400" spc="-1" strike="noStrike">
                <a:solidFill>
                  <a:srgbClr val="ff3333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(For MUCH-INDIA collaboration)</a:t>
            </a:r>
            <a:endParaRPr b="0"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CustomShape 1"/>
          <p:cNvSpPr/>
          <p:nvPr/>
        </p:nvSpPr>
        <p:spPr>
          <a:xfrm>
            <a:off x="576000" y="576000"/>
            <a:ext cx="9071640" cy="5688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 marL="432000" indent="-32364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IN" sz="2800" spc="-1" strike="noStrike">
                <a:solidFill>
                  <a:srgbClr val="cc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 modules took good data for the entire run period.</a:t>
            </a:r>
            <a:endParaRPr b="0" lang="en-IN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32000" indent="-32364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IN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However, one observation :</a:t>
            </a:r>
            <a:endParaRPr b="0" lang="en-IN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32000" indent="-32364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IN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 </a:t>
            </a:r>
            <a:r>
              <a:rPr b="0" lang="en-IN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There was occasional </a:t>
            </a:r>
            <a:r>
              <a:rPr b="0" lang="en-IN" sz="2800" spc="-1" strike="noStrike">
                <a:solidFill>
                  <a:srgbClr val="cc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elink-loss at high GEM voltages – also called as link-break problem. </a:t>
            </a:r>
            <a:r>
              <a:rPr b="0" lang="en-IN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(4600 or higher)</a:t>
            </a:r>
            <a:endParaRPr b="0" lang="en-IN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32000" indent="-32364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IN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It was attributed to some spikes coming from the detector.</a:t>
            </a:r>
            <a:endParaRPr b="0" lang="en-IN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32000" indent="-32364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IN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 situation worsened with high intensity beams, the system could not remain stable for more than few minutes.</a:t>
            </a:r>
            <a:endParaRPr b="0" lang="en-IN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32000" indent="-32364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IN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endParaRPr b="0" lang="en-IN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32000" indent="-32364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IN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But there were several occassion where the detector handled  4900 V upto one hour without any link-break</a:t>
            </a:r>
            <a:endParaRPr b="0" lang="en-IN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9" dur="indefinite" restart="never" nodeType="tmRoot">
          <p:childTnLst>
            <p:seq>
              <p:cTn id="2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0" name="" descr=""/>
          <p:cNvPicPr/>
          <p:nvPr/>
        </p:nvPicPr>
        <p:blipFill>
          <a:blip r:embed="rId1"/>
          <a:srcRect l="-22354" t="0" r="0" b="-23336"/>
          <a:stretch/>
        </p:blipFill>
        <p:spPr>
          <a:xfrm>
            <a:off x="1512000" y="1656000"/>
            <a:ext cx="6479640" cy="3671280"/>
          </a:xfrm>
          <a:prstGeom prst="rect">
            <a:avLst/>
          </a:prstGeom>
          <a:ln>
            <a:noFill/>
          </a:ln>
        </p:spPr>
      </p:pic>
      <p:sp>
        <p:nvSpPr>
          <p:cNvPr id="251" name="CustomShape 1"/>
          <p:cNvSpPr/>
          <p:nvPr/>
        </p:nvSpPr>
        <p:spPr>
          <a:xfrm>
            <a:off x="2664000" y="5053680"/>
            <a:ext cx="5344560" cy="345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1" lang="en-IN" sz="1800" spc="-1" strike="noStrike">
                <a:solidFill>
                  <a:srgbClr val="8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 Optocouplers as soldered on the drift PCB</a:t>
            </a:r>
            <a:endParaRPr b="0"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21" dur="indefinite" restart="never" nodeType="tmRoot">
          <p:childTnLst>
            <p:seq>
              <p:cTn id="2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2" name="" descr=""/>
          <p:cNvPicPr/>
          <p:nvPr/>
        </p:nvPicPr>
        <p:blipFill>
          <a:blip r:embed="rId1"/>
          <a:stretch/>
        </p:blipFill>
        <p:spPr>
          <a:xfrm>
            <a:off x="3616200" y="709200"/>
            <a:ext cx="3367440" cy="5986440"/>
          </a:xfrm>
          <a:prstGeom prst="rect">
            <a:avLst/>
          </a:prstGeom>
          <a:ln>
            <a:noFill/>
          </a:ln>
        </p:spPr>
      </p:pic>
      <p:sp>
        <p:nvSpPr>
          <p:cNvPr id="253" name="CustomShape 1"/>
          <p:cNvSpPr/>
          <p:nvPr/>
        </p:nvSpPr>
        <p:spPr>
          <a:xfrm>
            <a:off x="687960" y="1512000"/>
            <a:ext cx="2634120" cy="601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1" lang="en-IN" sz="1800" spc="-1" strike="noStrike">
                <a:solidFill>
                  <a:srgbClr val="8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Picture of the The HV</a:t>
            </a:r>
            <a:endParaRPr b="0"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1" lang="en-IN" sz="1800" spc="-1" strike="noStrike">
                <a:solidFill>
                  <a:srgbClr val="8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Portion of the detector</a:t>
            </a:r>
            <a:endParaRPr b="0"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23" dur="indefinite" restart="never" nodeType="tmRoot">
          <p:childTnLst>
            <p:seq>
              <p:cTn id="2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4" name="" descr=""/>
          <p:cNvPicPr/>
          <p:nvPr/>
        </p:nvPicPr>
        <p:blipFill>
          <a:blip r:embed="rId1"/>
          <a:stretch/>
        </p:blipFill>
        <p:spPr>
          <a:xfrm>
            <a:off x="999000" y="1476360"/>
            <a:ext cx="2530800" cy="4499280"/>
          </a:xfrm>
          <a:prstGeom prst="rect">
            <a:avLst/>
          </a:prstGeom>
          <a:ln>
            <a:noFill/>
          </a:ln>
        </p:spPr>
      </p:pic>
      <p:pic>
        <p:nvPicPr>
          <p:cNvPr id="255" name="" descr=""/>
          <p:cNvPicPr/>
          <p:nvPr/>
        </p:nvPicPr>
        <p:blipFill>
          <a:blip r:embed="rId2"/>
          <a:stretch/>
        </p:blipFill>
        <p:spPr>
          <a:xfrm>
            <a:off x="4680000" y="605160"/>
            <a:ext cx="4558680" cy="2562480"/>
          </a:xfrm>
          <a:prstGeom prst="rect">
            <a:avLst/>
          </a:prstGeom>
          <a:ln>
            <a:noFill/>
          </a:ln>
        </p:spPr>
      </p:pic>
      <p:pic>
        <p:nvPicPr>
          <p:cNvPr id="256" name="" descr=""/>
          <p:cNvPicPr/>
          <p:nvPr/>
        </p:nvPicPr>
        <p:blipFill>
          <a:blip r:embed="rId3"/>
          <a:srcRect l="0" t="2079" r="0" b="0"/>
          <a:stretch/>
        </p:blipFill>
        <p:spPr>
          <a:xfrm>
            <a:off x="4608000" y="2925360"/>
            <a:ext cx="4492800" cy="2473920"/>
          </a:xfrm>
          <a:prstGeom prst="rect">
            <a:avLst/>
          </a:prstGeom>
          <a:ln>
            <a:noFill/>
          </a:ln>
        </p:spPr>
      </p:pic>
      <p:pic>
        <p:nvPicPr>
          <p:cNvPr id="257" name="" descr=""/>
          <p:cNvPicPr/>
          <p:nvPr/>
        </p:nvPicPr>
        <p:blipFill>
          <a:blip r:embed="rId4"/>
          <a:stretch/>
        </p:blipFill>
        <p:spPr>
          <a:xfrm>
            <a:off x="4716000" y="4968000"/>
            <a:ext cx="4276800" cy="2405160"/>
          </a:xfrm>
          <a:prstGeom prst="rect">
            <a:avLst/>
          </a:prstGeom>
          <a:ln>
            <a:noFill/>
          </a:ln>
        </p:spPr>
      </p:pic>
      <p:sp>
        <p:nvSpPr>
          <p:cNvPr id="258" name="CustomShape 1"/>
          <p:cNvSpPr/>
          <p:nvPr/>
        </p:nvSpPr>
        <p:spPr>
          <a:xfrm>
            <a:off x="342000" y="445680"/>
            <a:ext cx="3761280" cy="345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0" lang="en-IN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Test Setup at GSI, </a:t>
            </a:r>
            <a:endParaRPr b="0"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en-IN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   </a:t>
            </a:r>
            <a:r>
              <a:rPr b="0" lang="en-IN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---&gt; outside the cave</a:t>
            </a:r>
            <a:endParaRPr b="0"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9" name="TextShape 2"/>
          <p:cNvSpPr txBox="1"/>
          <p:nvPr/>
        </p:nvSpPr>
        <p:spPr>
          <a:xfrm>
            <a:off x="4536000" y="144000"/>
            <a:ext cx="4437360" cy="3463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b="0" lang="en-IN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Spikes seen from the probes at LV ground</a:t>
            </a:r>
            <a:endParaRPr b="0"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25" dur="indefinite" restart="never" nodeType="tmRoot">
          <p:childTnLst>
            <p:seq>
              <p:cTn id="2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0" name="" descr=""/>
          <p:cNvPicPr/>
          <p:nvPr/>
        </p:nvPicPr>
        <p:blipFill>
          <a:blip r:embed="rId1"/>
          <a:srcRect l="21950" t="3649" r="3519" b="0"/>
          <a:stretch/>
        </p:blipFill>
        <p:spPr>
          <a:xfrm>
            <a:off x="1612440" y="1321560"/>
            <a:ext cx="2634840" cy="6058080"/>
          </a:xfrm>
          <a:prstGeom prst="rect">
            <a:avLst/>
          </a:prstGeom>
          <a:ln>
            <a:noFill/>
          </a:ln>
        </p:spPr>
      </p:pic>
      <p:pic>
        <p:nvPicPr>
          <p:cNvPr id="261" name="" descr=""/>
          <p:cNvPicPr/>
          <p:nvPr/>
        </p:nvPicPr>
        <p:blipFill>
          <a:blip r:embed="rId2"/>
          <a:srcRect l="21947" t="2693" r="0" b="3007"/>
          <a:stretch/>
        </p:blipFill>
        <p:spPr>
          <a:xfrm>
            <a:off x="5976000" y="1368000"/>
            <a:ext cx="2714400" cy="5831280"/>
          </a:xfrm>
          <a:prstGeom prst="rect">
            <a:avLst/>
          </a:prstGeom>
          <a:ln>
            <a:noFill/>
          </a:ln>
        </p:spPr>
      </p:pic>
      <p:sp>
        <p:nvSpPr>
          <p:cNvPr id="262" name="CustomShape 1"/>
          <p:cNvSpPr/>
          <p:nvPr/>
        </p:nvSpPr>
        <p:spPr>
          <a:xfrm>
            <a:off x="1228320" y="648000"/>
            <a:ext cx="7312680" cy="429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0" lang="en-IN" sz="2400" spc="-1" strike="noStrike">
                <a:solidFill>
                  <a:srgbClr val="cc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Investigation into the layout to identify any leaky path</a:t>
            </a:r>
            <a:endParaRPr b="0"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3" name="CustomShape 2"/>
          <p:cNvSpPr/>
          <p:nvPr/>
        </p:nvSpPr>
        <p:spPr>
          <a:xfrm>
            <a:off x="2736000" y="1321560"/>
            <a:ext cx="1029240" cy="345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0" lang="en-IN" sz="18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HV lines</a:t>
            </a:r>
            <a:endParaRPr b="0"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4" name="Line 3"/>
          <p:cNvSpPr/>
          <p:nvPr/>
        </p:nvSpPr>
        <p:spPr>
          <a:xfrm>
            <a:off x="3096000" y="1584000"/>
            <a:ext cx="360" cy="216000"/>
          </a:xfrm>
          <a:prstGeom prst="line">
            <a:avLst/>
          </a:prstGeom>
          <a:ln>
            <a:solidFill>
              <a:srgbClr val="000000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</p:spTree>
  </p:cSld>
  <p:timing>
    <p:tnLst>
      <p:par>
        <p:cTn id="27" dur="indefinite" restart="never" nodeType="tmRoot">
          <p:childTnLst>
            <p:seq>
              <p:cTn id="2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5" name="" descr=""/>
          <p:cNvPicPr/>
          <p:nvPr/>
        </p:nvPicPr>
        <p:blipFill>
          <a:blip r:embed="rId1"/>
          <a:srcRect l="21837" t="16136" r="24593" b="3864"/>
          <a:stretch/>
        </p:blipFill>
        <p:spPr>
          <a:xfrm>
            <a:off x="1008000" y="109440"/>
            <a:ext cx="8712000" cy="73180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29" dur="indefinite" restart="never" nodeType="tmRoot">
          <p:childTnLst>
            <p:seq>
              <p:cTn id="3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" name="" descr=""/>
          <p:cNvPicPr/>
          <p:nvPr/>
        </p:nvPicPr>
        <p:blipFill>
          <a:blip r:embed="rId1"/>
          <a:srcRect l="14693" t="17407" r="26022" b="3864"/>
          <a:stretch/>
        </p:blipFill>
        <p:spPr>
          <a:xfrm>
            <a:off x="864000" y="504000"/>
            <a:ext cx="8928000" cy="666936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31" dur="indefinite" restart="never" nodeType="tmRoot">
          <p:childTnLst>
            <p:seq>
              <p:cTn id="3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7" name="" descr=""/>
          <p:cNvPicPr/>
          <p:nvPr/>
        </p:nvPicPr>
        <p:blipFill>
          <a:blip r:embed="rId1"/>
          <a:stretch/>
        </p:blipFill>
        <p:spPr>
          <a:xfrm>
            <a:off x="1068480" y="1439640"/>
            <a:ext cx="3971520" cy="2232360"/>
          </a:xfrm>
          <a:prstGeom prst="rect">
            <a:avLst/>
          </a:prstGeom>
          <a:ln>
            <a:noFill/>
          </a:ln>
        </p:spPr>
      </p:pic>
      <p:pic>
        <p:nvPicPr>
          <p:cNvPr id="268" name="" descr=""/>
          <p:cNvPicPr/>
          <p:nvPr/>
        </p:nvPicPr>
        <p:blipFill>
          <a:blip r:embed="rId2"/>
          <a:stretch/>
        </p:blipFill>
        <p:spPr>
          <a:xfrm>
            <a:off x="5544360" y="4247640"/>
            <a:ext cx="4225680" cy="2375280"/>
          </a:xfrm>
          <a:prstGeom prst="rect">
            <a:avLst/>
          </a:prstGeom>
          <a:ln>
            <a:noFill/>
          </a:ln>
        </p:spPr>
      </p:pic>
      <p:pic>
        <p:nvPicPr>
          <p:cNvPr id="269" name="" descr=""/>
          <p:cNvPicPr/>
          <p:nvPr/>
        </p:nvPicPr>
        <p:blipFill>
          <a:blip r:embed="rId3"/>
          <a:stretch/>
        </p:blipFill>
        <p:spPr>
          <a:xfrm>
            <a:off x="504360" y="4168440"/>
            <a:ext cx="4751280" cy="2670480"/>
          </a:xfrm>
          <a:prstGeom prst="rect">
            <a:avLst/>
          </a:prstGeom>
          <a:ln>
            <a:noFill/>
          </a:ln>
        </p:spPr>
      </p:pic>
      <p:pic>
        <p:nvPicPr>
          <p:cNvPr id="270" name="" descr=""/>
          <p:cNvPicPr/>
          <p:nvPr/>
        </p:nvPicPr>
        <p:blipFill>
          <a:blip r:embed="rId4"/>
          <a:srcRect l="33157" t="0" r="13243" b="0"/>
          <a:stretch/>
        </p:blipFill>
        <p:spPr>
          <a:xfrm>
            <a:off x="6408000" y="936000"/>
            <a:ext cx="2519640" cy="2644920"/>
          </a:xfrm>
          <a:prstGeom prst="rect">
            <a:avLst/>
          </a:prstGeom>
          <a:ln>
            <a:noFill/>
          </a:ln>
        </p:spPr>
      </p:pic>
      <p:sp>
        <p:nvSpPr>
          <p:cNvPr id="271" name="TextShape 1"/>
          <p:cNvSpPr txBox="1"/>
          <p:nvPr/>
        </p:nvSpPr>
        <p:spPr>
          <a:xfrm>
            <a:off x="6120000" y="504000"/>
            <a:ext cx="3067200" cy="3463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b="0" lang="en-IN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Filters introduced at LV point</a:t>
            </a:r>
            <a:endParaRPr b="0"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2" name="TextShape 2"/>
          <p:cNvSpPr txBox="1"/>
          <p:nvPr/>
        </p:nvSpPr>
        <p:spPr>
          <a:xfrm>
            <a:off x="144000" y="144000"/>
            <a:ext cx="2592000" cy="1114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b="0" lang="en-IN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Position of the probe for sensing the spikes -- at the optocoupler- LV point.</a:t>
            </a:r>
            <a:endParaRPr b="0"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3" name="Line 3"/>
          <p:cNvSpPr/>
          <p:nvPr/>
        </p:nvSpPr>
        <p:spPr>
          <a:xfrm>
            <a:off x="1152000" y="1224000"/>
            <a:ext cx="1224000" cy="1296000"/>
          </a:xfrm>
          <a:prstGeom prst="line">
            <a:avLst/>
          </a:prstGeom>
          <a:ln>
            <a:solidFill>
              <a:srgbClr val="ff3300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</p:spTree>
  </p:cSld>
  <p:timing>
    <p:tnLst>
      <p:par>
        <p:cTn id="33" dur="indefinite" restart="never" nodeType="tmRoot">
          <p:childTnLst>
            <p:seq>
              <p:cTn id="3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4" name="" descr=""/>
          <p:cNvPicPr/>
          <p:nvPr/>
        </p:nvPicPr>
        <p:blipFill>
          <a:blip r:embed="rId1"/>
          <a:stretch/>
        </p:blipFill>
        <p:spPr>
          <a:xfrm>
            <a:off x="1296000" y="936000"/>
            <a:ext cx="7445160" cy="5583600"/>
          </a:xfrm>
          <a:prstGeom prst="rect">
            <a:avLst/>
          </a:prstGeom>
          <a:ln>
            <a:noFill/>
          </a:ln>
        </p:spPr>
      </p:pic>
      <p:sp>
        <p:nvSpPr>
          <p:cNvPr id="275" name="TextShape 1"/>
          <p:cNvSpPr txBox="1"/>
          <p:nvPr/>
        </p:nvSpPr>
        <p:spPr>
          <a:xfrm>
            <a:off x="4824000" y="4896000"/>
            <a:ext cx="3658320" cy="3463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b="0" lang="en-IN" sz="18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Optocouplers fixed on IC sockets, </a:t>
            </a:r>
            <a:endParaRPr b="0" lang="en-IN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6" name="TextShape 2"/>
          <p:cNvSpPr txBox="1"/>
          <p:nvPr/>
        </p:nvSpPr>
        <p:spPr>
          <a:xfrm>
            <a:off x="1512000" y="4942800"/>
            <a:ext cx="3038760" cy="602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b="0" lang="en-IN" sz="18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Optocouplers eveloped with </a:t>
            </a:r>
            <a:endParaRPr b="0" lang="en-IN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en-IN" sz="18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glue</a:t>
            </a:r>
            <a:endParaRPr b="0" lang="en-IN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7" name="TextShape 3"/>
          <p:cNvSpPr txBox="1"/>
          <p:nvPr/>
        </p:nvSpPr>
        <p:spPr>
          <a:xfrm>
            <a:off x="954360" y="6912000"/>
            <a:ext cx="7893720" cy="3463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b="0" lang="en-IN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Those fixed on IC-sockets were found to be relatively more stable under HV </a:t>
            </a:r>
            <a:endParaRPr b="0"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35" dur="indefinite" restart="never" nodeType="tmRoot">
          <p:childTnLst>
            <p:seq>
              <p:cTn id="3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CustomShape 1"/>
          <p:cNvSpPr/>
          <p:nvPr/>
        </p:nvSpPr>
        <p:spPr>
          <a:xfrm>
            <a:off x="6696000" y="1125720"/>
            <a:ext cx="2283480" cy="601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endParaRPr b="0"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b="0"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9" name="CustomShape 2"/>
          <p:cNvSpPr/>
          <p:nvPr/>
        </p:nvSpPr>
        <p:spPr>
          <a:xfrm>
            <a:off x="5140440" y="3960000"/>
            <a:ext cx="1195200" cy="345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0" lang="en-IN" sz="18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LV line</a:t>
            </a:r>
            <a:endParaRPr b="0"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280" name="" descr=""/>
          <p:cNvPicPr/>
          <p:nvPr/>
        </p:nvPicPr>
        <p:blipFill>
          <a:blip r:embed="rId1"/>
          <a:srcRect l="15421" t="17407" r="26287" b="13228"/>
          <a:stretch/>
        </p:blipFill>
        <p:spPr>
          <a:xfrm>
            <a:off x="792000" y="648360"/>
            <a:ext cx="8712000" cy="5831640"/>
          </a:xfrm>
          <a:prstGeom prst="rect">
            <a:avLst/>
          </a:prstGeom>
          <a:ln>
            <a:noFill/>
          </a:ln>
        </p:spPr>
      </p:pic>
      <p:sp>
        <p:nvSpPr>
          <p:cNvPr id="281" name="TextShape 3"/>
          <p:cNvSpPr txBox="1"/>
          <p:nvPr/>
        </p:nvSpPr>
        <p:spPr>
          <a:xfrm>
            <a:off x="4987440" y="5989680"/>
            <a:ext cx="1852560" cy="3463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b="0" lang="en-IN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HV line in yellow</a:t>
            </a:r>
            <a:endParaRPr b="0"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2" name="TextShape 4"/>
          <p:cNvSpPr txBox="1"/>
          <p:nvPr/>
        </p:nvSpPr>
        <p:spPr>
          <a:xfrm>
            <a:off x="493200" y="6552000"/>
            <a:ext cx="4623120" cy="8582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b="0" lang="en-IN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Spikes still observed, just that they</a:t>
            </a:r>
            <a:endParaRPr b="0"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en-IN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are now mostly confined to ~4V, as </a:t>
            </a:r>
            <a:endParaRPr b="0"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en-IN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Compared to occasional 20 V, with 12 optos</a:t>
            </a:r>
            <a:endParaRPr b="0"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3" name="TextShape 5"/>
          <p:cNvSpPr txBox="1"/>
          <p:nvPr/>
        </p:nvSpPr>
        <p:spPr>
          <a:xfrm>
            <a:off x="6480000" y="2232000"/>
            <a:ext cx="2082600" cy="3463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b="0" lang="en-IN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Without glue-cover</a:t>
            </a:r>
            <a:endParaRPr b="0"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4" name="TextShape 6"/>
          <p:cNvSpPr txBox="1"/>
          <p:nvPr/>
        </p:nvSpPr>
        <p:spPr>
          <a:xfrm>
            <a:off x="6415920" y="2774880"/>
            <a:ext cx="2082600" cy="3466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b="0" lang="en-IN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With glue-cover</a:t>
            </a:r>
            <a:endParaRPr b="0"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5" name="Line 7"/>
          <p:cNvSpPr/>
          <p:nvPr/>
        </p:nvSpPr>
        <p:spPr>
          <a:xfrm flipH="1">
            <a:off x="5976000" y="2376000"/>
            <a:ext cx="504000" cy="0"/>
          </a:xfrm>
          <a:prstGeom prst="line">
            <a:avLst/>
          </a:prstGeom>
          <a:ln>
            <a:solidFill>
              <a:srgbClr val="000000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286" name="Line 8"/>
          <p:cNvSpPr/>
          <p:nvPr/>
        </p:nvSpPr>
        <p:spPr>
          <a:xfrm>
            <a:off x="7416000" y="3121560"/>
            <a:ext cx="0" cy="262440"/>
          </a:xfrm>
          <a:prstGeom prst="line">
            <a:avLst/>
          </a:prstGeom>
          <a:ln>
            <a:solidFill>
              <a:srgbClr val="000000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287" name="TextShape 9"/>
          <p:cNvSpPr txBox="1"/>
          <p:nvPr/>
        </p:nvSpPr>
        <p:spPr>
          <a:xfrm>
            <a:off x="5280480" y="6840000"/>
            <a:ext cx="4007520" cy="602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b="0" lang="en-IN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Some cleaning procedure incomplete,</a:t>
            </a:r>
            <a:endParaRPr b="0"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en-IN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Discussion unergoing with Rui.</a:t>
            </a:r>
            <a:endParaRPr b="0"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37" dur="indefinite" restart="never" nodeType="tmRoot">
          <p:childTnLst>
            <p:seq>
              <p:cTn id="3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8" name="" descr=""/>
          <p:cNvPicPr/>
          <p:nvPr/>
        </p:nvPicPr>
        <p:blipFill>
          <a:blip r:embed="rId1"/>
          <a:srcRect l="16134" t="0" r="4463" b="52365"/>
          <a:stretch/>
        </p:blipFill>
        <p:spPr>
          <a:xfrm>
            <a:off x="1656360" y="2376000"/>
            <a:ext cx="6407280" cy="2159640"/>
          </a:xfrm>
          <a:prstGeom prst="rect">
            <a:avLst/>
          </a:prstGeom>
          <a:ln>
            <a:noFill/>
          </a:ln>
        </p:spPr>
      </p:pic>
      <p:sp>
        <p:nvSpPr>
          <p:cNvPr id="219" name="CustomShape 1"/>
          <p:cNvSpPr/>
          <p:nvPr/>
        </p:nvSpPr>
        <p:spPr>
          <a:xfrm>
            <a:off x="1297800" y="1584000"/>
            <a:ext cx="6693840" cy="345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1" lang="en-IN" sz="1800" spc="-1" strike="noStrike">
                <a:solidFill>
                  <a:srgbClr val="8019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Trapezoidal GEM chambers for CBM-Muon Chamber(MUCH)</a:t>
            </a:r>
            <a:endParaRPr b="0"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CustomShape 1"/>
          <p:cNvSpPr/>
          <p:nvPr/>
        </p:nvSpPr>
        <p:spPr>
          <a:xfrm>
            <a:off x="864000" y="216000"/>
            <a:ext cx="8337960" cy="4464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1" lang="en-IN" sz="2600" spc="-1" strike="noStrike">
                <a:solidFill>
                  <a:srgbClr val="8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Summary:</a:t>
            </a:r>
            <a:endParaRPr b="0"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b="0"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564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IN" sz="2200" spc="-1" strike="noStrike">
                <a:solidFill>
                  <a:srgbClr val="cc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We have assembled two triple GEM detectors based on the </a:t>
            </a:r>
            <a:endParaRPr b="0"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564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IN" sz="2200" spc="-1" strike="noStrike">
                <a:solidFill>
                  <a:srgbClr val="cc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Optocoupler biasing scheme</a:t>
            </a:r>
            <a:endParaRPr b="0"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564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IN" sz="2200" spc="-1" strike="noStrike">
                <a:solidFill>
                  <a:srgbClr val="cc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endParaRPr b="0"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564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IN" sz="2200" spc="-1" strike="noStrike">
                <a:solidFill>
                  <a:srgbClr val="cc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Occassional e-link loss observed during data taking. Was mostly due to spikes from the detector.</a:t>
            </a:r>
            <a:endParaRPr b="0"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564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IN" sz="2200" spc="-1" strike="noStrike">
                <a:solidFill>
                  <a:srgbClr val="cc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endParaRPr b="0"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564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IN" sz="2200" spc="-1" strike="noStrike">
                <a:solidFill>
                  <a:srgbClr val="cc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Observed issues of intermittent spikes on bare PCB on applying HV. Even with single optocouplers.</a:t>
            </a:r>
            <a:endParaRPr b="0"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564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IN" sz="2200" spc="-1" strike="noStrike">
                <a:solidFill>
                  <a:srgbClr val="cc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endParaRPr b="0"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564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IN" sz="2200" spc="-1" strike="noStrike">
                <a:solidFill>
                  <a:srgbClr val="cc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Cleaning seems to be the main issue as per experts</a:t>
            </a:r>
            <a:endParaRPr b="0"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564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IN" sz="2200" spc="-1" strike="noStrike">
                <a:solidFill>
                  <a:srgbClr val="cc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endParaRPr b="0"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564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IN" sz="2200" spc="-1" strike="noStrike">
                <a:solidFill>
                  <a:srgbClr val="cc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More investigations underway</a:t>
            </a:r>
            <a:endParaRPr b="0"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564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IN" sz="2200" spc="-1" strike="noStrike">
                <a:solidFill>
                  <a:srgbClr val="cc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endParaRPr b="0"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564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IN" sz="2200" spc="-1" strike="noStrike">
                <a:solidFill>
                  <a:srgbClr val="cc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Further inputs or ideas needed from experts to understand </a:t>
            </a:r>
            <a:endParaRPr b="0"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564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IN" sz="2200" spc="-1" strike="noStrike">
                <a:solidFill>
                  <a:srgbClr val="cc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 reasons for these spikes. </a:t>
            </a:r>
            <a:endParaRPr b="0"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564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IN" sz="2200" spc="-1" strike="noStrike">
                <a:solidFill>
                  <a:srgbClr val="cc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endParaRPr b="0"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9" name="CustomShape 2"/>
          <p:cNvSpPr/>
          <p:nvPr/>
        </p:nvSpPr>
        <p:spPr>
          <a:xfrm>
            <a:off x="3527640" y="6543000"/>
            <a:ext cx="2736000" cy="657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0" i="1" lang="en-IN" sz="4000" spc="-1" strike="noStrike">
                <a:solidFill>
                  <a:srgbClr val="cc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Thank You </a:t>
            </a:r>
            <a:endParaRPr b="0"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39" dur="indefinite" restart="never" nodeType="tmRoot">
          <p:childTnLst>
            <p:seq>
              <p:cTn id="4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TextShape 1"/>
          <p:cNvSpPr txBox="1"/>
          <p:nvPr/>
        </p:nvSpPr>
        <p:spPr>
          <a:xfrm>
            <a:off x="504000" y="301320"/>
            <a:ext cx="9072000" cy="12618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I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1" name="TextShape 2"/>
          <p:cNvSpPr txBox="1"/>
          <p:nvPr/>
        </p:nvSpPr>
        <p:spPr>
          <a:xfrm>
            <a:off x="504000" y="1768680"/>
            <a:ext cx="9072000" cy="43840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/>
          <a:p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2" name="TextShape 3"/>
          <p:cNvSpPr txBox="1"/>
          <p:nvPr/>
        </p:nvSpPr>
        <p:spPr>
          <a:xfrm>
            <a:off x="504000" y="1768680"/>
            <a:ext cx="9072000" cy="43840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/>
          <a:p>
            <a:endParaRPr b="0"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293" name="" descr=""/>
          <p:cNvPicPr/>
          <p:nvPr/>
        </p:nvPicPr>
        <p:blipFill>
          <a:blip r:embed="rId1"/>
          <a:stretch/>
        </p:blipFill>
        <p:spPr>
          <a:xfrm>
            <a:off x="2292480" y="1768680"/>
            <a:ext cx="5494680" cy="4384080"/>
          </a:xfrm>
          <a:prstGeom prst="rect">
            <a:avLst/>
          </a:prstGeom>
          <a:ln>
            <a:noFill/>
          </a:ln>
        </p:spPr>
      </p:pic>
      <p:pic>
        <p:nvPicPr>
          <p:cNvPr id="294" name="" descr=""/>
          <p:cNvPicPr/>
          <p:nvPr/>
        </p:nvPicPr>
        <p:blipFill>
          <a:blip r:embed="rId2"/>
          <a:stretch/>
        </p:blipFill>
        <p:spPr>
          <a:xfrm>
            <a:off x="2292480" y="1768680"/>
            <a:ext cx="5494680" cy="43840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41" dur="indefinite" restart="never" nodeType="tmRoot">
          <p:childTnLst>
            <p:seq>
              <p:cTn id="4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0" name="" descr=""/>
          <p:cNvPicPr/>
          <p:nvPr/>
        </p:nvPicPr>
        <p:blipFill>
          <a:blip r:embed="rId1"/>
          <a:stretch/>
        </p:blipFill>
        <p:spPr>
          <a:xfrm>
            <a:off x="2765520" y="4608000"/>
            <a:ext cx="6162840" cy="2843640"/>
          </a:xfrm>
          <a:prstGeom prst="rect">
            <a:avLst/>
          </a:prstGeom>
          <a:ln>
            <a:noFill/>
          </a:ln>
        </p:spPr>
      </p:pic>
      <p:pic>
        <p:nvPicPr>
          <p:cNvPr id="221" name="" descr=""/>
          <p:cNvPicPr/>
          <p:nvPr/>
        </p:nvPicPr>
        <p:blipFill>
          <a:blip r:embed="rId2"/>
          <a:srcRect l="18883" t="-3860" r="16826" b="0"/>
          <a:stretch/>
        </p:blipFill>
        <p:spPr>
          <a:xfrm>
            <a:off x="4571280" y="1080000"/>
            <a:ext cx="4248360" cy="3167640"/>
          </a:xfrm>
          <a:prstGeom prst="rect">
            <a:avLst/>
          </a:prstGeom>
          <a:ln>
            <a:noFill/>
          </a:ln>
        </p:spPr>
      </p:pic>
      <p:sp>
        <p:nvSpPr>
          <p:cNvPr id="222" name="CustomShape 1"/>
          <p:cNvSpPr/>
          <p:nvPr/>
        </p:nvSpPr>
        <p:spPr>
          <a:xfrm>
            <a:off x="1111320" y="2736000"/>
            <a:ext cx="3393000" cy="1881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0" lang="en-IN" sz="1800" spc="-1" strike="noStrike">
                <a:solidFill>
                  <a:srgbClr val="ff3333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 detector Components</a:t>
            </a:r>
            <a:endParaRPr b="0"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en-IN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endParaRPr b="0"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en-IN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(these ones fabricated in India</a:t>
            </a:r>
            <a:endParaRPr b="0"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en-IN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b="0" lang="en-IN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Yet to build a full module using </a:t>
            </a:r>
            <a:endParaRPr b="0"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en-IN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b="0" lang="en-IN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These indegenous parts)</a:t>
            </a:r>
            <a:endParaRPr b="0"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b="0"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b="0"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3" name="CustomShape 2"/>
          <p:cNvSpPr/>
          <p:nvPr/>
        </p:nvSpPr>
        <p:spPr>
          <a:xfrm>
            <a:off x="1080000" y="1584000"/>
            <a:ext cx="3086640" cy="601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0" lang="en-IN" sz="1800" spc="-1" strike="noStrike">
                <a:solidFill>
                  <a:srgbClr val="8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GEM modulles  Fabricated  based on NS2 stretching technique</a:t>
            </a:r>
            <a:endParaRPr b="0"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4" name="CustomShape 3"/>
          <p:cNvSpPr/>
          <p:nvPr/>
        </p:nvSpPr>
        <p:spPr>
          <a:xfrm>
            <a:off x="6480000" y="4896000"/>
            <a:ext cx="1360080" cy="345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0" lang="en-IN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Edge frame</a:t>
            </a:r>
            <a:endParaRPr b="0"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5" name="CustomShape 4"/>
          <p:cNvSpPr/>
          <p:nvPr/>
        </p:nvSpPr>
        <p:spPr>
          <a:xfrm>
            <a:off x="7128000" y="3541680"/>
            <a:ext cx="1562760" cy="345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0" lang="en-IN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Inner spacers</a:t>
            </a:r>
            <a:endParaRPr b="0"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6" name="TextShape 5"/>
          <p:cNvSpPr txBox="1"/>
          <p:nvPr/>
        </p:nvSpPr>
        <p:spPr>
          <a:xfrm>
            <a:off x="216000" y="5189760"/>
            <a:ext cx="2448000" cy="1114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b="0" lang="en-IN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 first set of components designed and fabricated by Rui’s team, CERN. </a:t>
            </a:r>
            <a:endParaRPr b="0"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7" name="" descr=""/>
          <p:cNvPicPr/>
          <p:nvPr/>
        </p:nvPicPr>
        <p:blipFill>
          <a:blip r:embed="rId1"/>
          <a:stretch/>
        </p:blipFill>
        <p:spPr>
          <a:xfrm>
            <a:off x="498240" y="215640"/>
            <a:ext cx="3749400" cy="6665760"/>
          </a:xfrm>
          <a:prstGeom prst="rect">
            <a:avLst/>
          </a:prstGeom>
          <a:ln>
            <a:noFill/>
          </a:ln>
        </p:spPr>
      </p:pic>
      <p:pic>
        <p:nvPicPr>
          <p:cNvPr id="228" name="" descr=""/>
          <p:cNvPicPr/>
          <p:nvPr/>
        </p:nvPicPr>
        <p:blipFill>
          <a:blip r:embed="rId2"/>
          <a:stretch/>
        </p:blipFill>
        <p:spPr>
          <a:xfrm>
            <a:off x="5592240" y="575640"/>
            <a:ext cx="3407760" cy="60584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9" name="" descr=""/>
          <p:cNvPicPr/>
          <p:nvPr/>
        </p:nvPicPr>
        <p:blipFill>
          <a:blip r:embed="rId1"/>
          <a:stretch/>
        </p:blipFill>
        <p:spPr>
          <a:xfrm>
            <a:off x="1008000" y="492120"/>
            <a:ext cx="3245760" cy="5770440"/>
          </a:xfrm>
          <a:prstGeom prst="rect">
            <a:avLst/>
          </a:prstGeom>
          <a:ln>
            <a:noFill/>
          </a:ln>
        </p:spPr>
      </p:pic>
      <p:pic>
        <p:nvPicPr>
          <p:cNvPr id="230" name="" descr=""/>
          <p:cNvPicPr/>
          <p:nvPr/>
        </p:nvPicPr>
        <p:blipFill>
          <a:blip r:embed="rId2"/>
          <a:stretch/>
        </p:blipFill>
        <p:spPr>
          <a:xfrm>
            <a:off x="5524560" y="636120"/>
            <a:ext cx="3043440" cy="5410440"/>
          </a:xfrm>
          <a:prstGeom prst="rect">
            <a:avLst/>
          </a:prstGeom>
          <a:ln>
            <a:noFill/>
          </a:ln>
        </p:spPr>
      </p:pic>
      <p:sp>
        <p:nvSpPr>
          <p:cNvPr id="231" name="CustomShape 1"/>
          <p:cNvSpPr/>
          <p:nvPr/>
        </p:nvSpPr>
        <p:spPr>
          <a:xfrm>
            <a:off x="6336000" y="6480000"/>
            <a:ext cx="2196720" cy="601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0" lang="en-IN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Readout PCB with </a:t>
            </a:r>
            <a:endParaRPr b="0"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en-IN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Projective geometry</a:t>
            </a:r>
            <a:endParaRPr b="0"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9" dur="indefinite" restart="never" nodeType="tmRoot">
          <p:childTnLst>
            <p:seq>
              <p:cTn id="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2" name="" descr=""/>
          <p:cNvPicPr/>
          <p:nvPr/>
        </p:nvPicPr>
        <p:blipFill>
          <a:blip r:embed="rId1"/>
          <a:srcRect l="4103" t="0" r="0" b="0"/>
          <a:stretch/>
        </p:blipFill>
        <p:spPr>
          <a:xfrm>
            <a:off x="1008000" y="1152000"/>
            <a:ext cx="8351280" cy="4898160"/>
          </a:xfrm>
          <a:prstGeom prst="rect">
            <a:avLst/>
          </a:prstGeom>
          <a:ln>
            <a:noFill/>
          </a:ln>
        </p:spPr>
      </p:pic>
      <p:sp>
        <p:nvSpPr>
          <p:cNvPr id="233" name="TextShape 1"/>
          <p:cNvSpPr txBox="1"/>
          <p:nvPr/>
        </p:nvSpPr>
        <p:spPr>
          <a:xfrm>
            <a:off x="3096000" y="576000"/>
            <a:ext cx="3777480" cy="3463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b="0" lang="en-IN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Triple GEM stack on the drift board.</a:t>
            </a:r>
            <a:endParaRPr b="0"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1" dur="indefinite" restart="never" nodeType="tmRoot">
          <p:childTnLst>
            <p:seq>
              <p:cTn id="1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4" name="" descr=""/>
          <p:cNvPicPr/>
          <p:nvPr/>
        </p:nvPicPr>
        <p:blipFill>
          <a:blip r:embed="rId1"/>
          <a:srcRect l="0" t="9592" r="45803" b="0"/>
          <a:stretch/>
        </p:blipFill>
        <p:spPr>
          <a:xfrm>
            <a:off x="504000" y="1584000"/>
            <a:ext cx="3274920" cy="4462920"/>
          </a:xfrm>
          <a:prstGeom prst="rect">
            <a:avLst/>
          </a:prstGeom>
          <a:ln>
            <a:noFill/>
          </a:ln>
        </p:spPr>
      </p:pic>
      <p:pic>
        <p:nvPicPr>
          <p:cNvPr id="235" name="" descr=""/>
          <p:cNvPicPr/>
          <p:nvPr/>
        </p:nvPicPr>
        <p:blipFill>
          <a:blip r:embed="rId2"/>
          <a:stretch/>
        </p:blipFill>
        <p:spPr>
          <a:xfrm>
            <a:off x="3870000" y="1152000"/>
            <a:ext cx="5992920" cy="4894920"/>
          </a:xfrm>
          <a:prstGeom prst="rect">
            <a:avLst/>
          </a:prstGeom>
          <a:ln>
            <a:noFill/>
          </a:ln>
        </p:spPr>
      </p:pic>
      <p:sp>
        <p:nvSpPr>
          <p:cNvPr id="236" name="CustomShape 1"/>
          <p:cNvSpPr/>
          <p:nvPr/>
        </p:nvSpPr>
        <p:spPr>
          <a:xfrm>
            <a:off x="1944000" y="1404000"/>
            <a:ext cx="492120" cy="259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1" lang="en-IN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Drift</a:t>
            </a:r>
            <a:endParaRPr b="0"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237" name="" descr=""/>
          <p:cNvPicPr/>
          <p:nvPr/>
        </p:nvPicPr>
        <p:blipFill>
          <a:blip r:embed="rId3"/>
          <a:srcRect l="-1655" t="0" r="97287" b="88875"/>
          <a:stretch/>
        </p:blipFill>
        <p:spPr>
          <a:xfrm>
            <a:off x="3600000" y="1112040"/>
            <a:ext cx="259920" cy="542880"/>
          </a:xfrm>
          <a:prstGeom prst="rect">
            <a:avLst/>
          </a:prstGeom>
          <a:ln>
            <a:noFill/>
          </a:ln>
        </p:spPr>
      </p:pic>
      <p:sp>
        <p:nvSpPr>
          <p:cNvPr id="238" name="CustomShape 2"/>
          <p:cNvSpPr/>
          <p:nvPr/>
        </p:nvSpPr>
        <p:spPr>
          <a:xfrm>
            <a:off x="2808000" y="1080000"/>
            <a:ext cx="691560" cy="273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1" lang="en-IN" sz="13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-ve HV</a:t>
            </a:r>
            <a:endParaRPr b="0"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9" name="CustomShape 3"/>
          <p:cNvSpPr/>
          <p:nvPr/>
        </p:nvSpPr>
        <p:spPr>
          <a:xfrm>
            <a:off x="2064960" y="576000"/>
            <a:ext cx="1029960" cy="345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0" lang="en-IN" sz="1800" spc="-1" strike="noStrike">
                <a:solidFill>
                  <a:srgbClr val="8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Left Half</a:t>
            </a:r>
            <a:endParaRPr b="0"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0" name="CustomShape 4"/>
          <p:cNvSpPr/>
          <p:nvPr/>
        </p:nvSpPr>
        <p:spPr>
          <a:xfrm>
            <a:off x="5544000" y="541080"/>
            <a:ext cx="1180800" cy="345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0" lang="en-IN" sz="1800" spc="-1" strike="noStrike">
                <a:solidFill>
                  <a:srgbClr val="8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Right Half</a:t>
            </a:r>
            <a:endParaRPr b="0"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1" name="CustomShape 5"/>
          <p:cNvSpPr/>
          <p:nvPr/>
        </p:nvSpPr>
        <p:spPr>
          <a:xfrm>
            <a:off x="756000" y="6637680"/>
            <a:ext cx="7420320" cy="345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0" lang="en-IN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Opto Coupler Scheme for biasing triple GEMs in the trapezoidal module</a:t>
            </a:r>
            <a:endParaRPr b="0"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3" dur="indefinite" restart="never" nodeType="tmRoot">
          <p:childTnLst>
            <p:seq>
              <p:cTn id="1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2" name="" descr=""/>
          <p:cNvPicPr/>
          <p:nvPr/>
        </p:nvPicPr>
        <p:blipFill>
          <a:blip r:embed="rId1"/>
          <a:srcRect l="52846" t="28878" r="30711" b="22856"/>
          <a:stretch/>
        </p:blipFill>
        <p:spPr>
          <a:xfrm>
            <a:off x="936360" y="532080"/>
            <a:ext cx="3599280" cy="5947560"/>
          </a:xfrm>
          <a:prstGeom prst="rect">
            <a:avLst/>
          </a:prstGeom>
          <a:ln>
            <a:noFill/>
          </a:ln>
        </p:spPr>
      </p:pic>
      <p:sp>
        <p:nvSpPr>
          <p:cNvPr id="243" name="CustomShape 1"/>
          <p:cNvSpPr/>
          <p:nvPr/>
        </p:nvSpPr>
        <p:spPr>
          <a:xfrm>
            <a:off x="5832000" y="1728000"/>
            <a:ext cx="3627720" cy="1369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0" lang="en-IN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An optocoupler based HB biasing </a:t>
            </a:r>
            <a:endParaRPr b="0"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en-IN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For triple GEMs</a:t>
            </a:r>
            <a:endParaRPr b="0"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b="0"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en-IN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-- 24 segments per GEM layer</a:t>
            </a:r>
            <a:endParaRPr b="0"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en-IN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-- 72 optocouplers used</a:t>
            </a:r>
            <a:endParaRPr b="0"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4" name="CustomShape 2"/>
          <p:cNvSpPr/>
          <p:nvPr/>
        </p:nvSpPr>
        <p:spPr>
          <a:xfrm>
            <a:off x="5184000" y="792000"/>
            <a:ext cx="1817280" cy="345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0" lang="en-IN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 HV scheme</a:t>
            </a:r>
            <a:endParaRPr b="0"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5" dur="indefinite" restart="never" nodeType="tmRoot">
          <p:childTnLst>
            <p:seq>
              <p:cTn id="1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CustomShape 1"/>
          <p:cNvSpPr/>
          <p:nvPr/>
        </p:nvSpPr>
        <p:spPr>
          <a:xfrm>
            <a:off x="504000" y="229320"/>
            <a:ext cx="9069840" cy="632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b="1" lang="en-IN" sz="3200" spc="-1" strike="noStrike">
                <a:solidFill>
                  <a:srgbClr val="cc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The mMUCH modules @mCBM</a:t>
            </a:r>
            <a:endParaRPr b="0"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6" name="CustomShape 2"/>
          <p:cNvSpPr/>
          <p:nvPr/>
        </p:nvSpPr>
        <p:spPr>
          <a:xfrm>
            <a:off x="124920" y="882000"/>
            <a:ext cx="5254200" cy="6487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1" lang="en-IN" sz="1800" spc="-1" strike="noStrike">
                <a:solidFill>
                  <a:srgbClr val="0000cc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1.</a:t>
            </a:r>
            <a:r>
              <a:rPr b="0" lang="en-IN" sz="1800" spc="-1" strike="noStrike">
                <a:solidFill>
                  <a:srgbClr val="0000cc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</a:t>
            </a:r>
            <a:r>
              <a:rPr b="1" lang="en-IN" sz="1800" spc="-1" strike="noStrike">
                <a:solidFill>
                  <a:srgbClr val="0000cc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Two trapezoidal shaped GEM detectors commissioned in 2018.</a:t>
            </a:r>
            <a:endParaRPr b="0"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en-IN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MV2 type : gap configuration of 3/2/2/2.</a:t>
            </a:r>
            <a:endParaRPr b="0"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en-IN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                 </a:t>
            </a:r>
            <a:r>
              <a:rPr b="0" lang="en-IN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GEM2 with newer version of   </a:t>
            </a:r>
            <a:endParaRPr b="0"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en-IN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                 </a:t>
            </a:r>
            <a:r>
              <a:rPr b="0" lang="en-IN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Readout in Dec-2019 run.</a:t>
            </a:r>
            <a:endParaRPr b="0"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b="0"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1" lang="en-IN" sz="1800" spc="-1" strike="noStrike">
                <a:solidFill>
                  <a:srgbClr val="0000cc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2. Active area of modules</a:t>
            </a:r>
            <a:r>
              <a:rPr b="1" lang="en-IN" sz="1800" spc="-1" strike="noStrike">
                <a:solidFill>
                  <a:srgbClr val="ff3333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-- </a:t>
            </a:r>
            <a:r>
              <a:rPr b="0" lang="en-IN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2000 sq. Cm</a:t>
            </a:r>
            <a:endParaRPr b="0"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en-IN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The readout pads have  progressively increasing pad sizes from 3 mm from the smallest to 17 mm for the largest size.</a:t>
            </a:r>
            <a:endParaRPr b="0"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b="0"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1" lang="en-IN" sz="1800" spc="-1" strike="noStrike">
                <a:solidFill>
                  <a:srgbClr val="0000cc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3. Read out and Electronics : </a:t>
            </a:r>
            <a:endParaRPr b="0"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1" lang="en-IN" sz="1800" spc="-1" strike="noStrike">
                <a:solidFill>
                  <a:srgbClr val="ff3333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    </a:t>
            </a:r>
            <a:r>
              <a:rPr b="0" lang="en-IN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For mCBM 2018 </a:t>
            </a:r>
            <a:endParaRPr b="0"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en-IN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           </a:t>
            </a:r>
            <a:r>
              <a:rPr b="0" lang="en-IN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and March 2019 </a:t>
            </a:r>
            <a:endParaRPr b="0"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en-IN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          </a:t>
            </a:r>
            <a:r>
              <a:rPr b="0" lang="en-IN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--&gt;  STS/MUCH XYTER V2.0</a:t>
            </a:r>
            <a:endParaRPr b="0"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b="0"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en-IN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   </a:t>
            </a:r>
            <a:r>
              <a:rPr b="0" lang="en-IN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For mCBM Nov/Dec-2019 </a:t>
            </a:r>
            <a:endParaRPr b="0"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en-IN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          </a:t>
            </a:r>
            <a:r>
              <a:rPr b="0" lang="en-IN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and Mar-May 2020 </a:t>
            </a:r>
            <a:endParaRPr b="0"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en-IN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         </a:t>
            </a:r>
            <a:r>
              <a:rPr b="0" lang="en-IN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--&gt; </a:t>
            </a:r>
            <a:r>
              <a:rPr b="0" lang="en-IN" sz="1800" spc="-1" strike="noStrike">
                <a:solidFill>
                  <a:srgbClr val="ff3333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STS/MUCH SYTER V2.1</a:t>
            </a:r>
            <a:endParaRPr b="0"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en-IN" sz="1800" spc="-1" strike="noStrike">
                <a:solidFill>
                  <a:srgbClr val="ff3333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</a:t>
            </a:r>
            <a:r>
              <a:rPr b="0" lang="en-IN" sz="1800" spc="-1" strike="noStrike">
                <a:solidFill>
                  <a:srgbClr val="ff3333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In December 2019 -- “almost” full coverage</a:t>
            </a:r>
            <a:endParaRPr b="0"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en-IN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</a:t>
            </a:r>
            <a:r>
              <a:rPr b="0" lang="en-IN" sz="1800" spc="-1" strike="noStrike">
                <a:solidFill>
                  <a:srgbClr val="ff3333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                                </a:t>
            </a:r>
            <a:r>
              <a:rPr b="0" lang="en-IN" sz="1800" spc="-1" strike="noStrike" u="sng">
                <a:solidFill>
                  <a:srgbClr val="ff3333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</a:t>
            </a:r>
            <a:r>
              <a:rPr b="0" lang="en-IN" sz="1800" spc="-1" strike="noStrike" u="sng">
                <a:solidFill>
                  <a:srgbClr val="ff3333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For the first time with V2.1. </a:t>
            </a:r>
            <a:r>
              <a:rPr b="0" lang="en-IN" sz="1800" spc="-1" strike="noStrike">
                <a:solidFill>
                  <a:srgbClr val="ff3333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   </a:t>
            </a:r>
            <a:endParaRPr b="0"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1" lang="en-IN" sz="1800" spc="-1" strike="noStrike">
                <a:solidFill>
                  <a:srgbClr val="0000cc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4. Gas mixture –</a:t>
            </a:r>
            <a:r>
              <a:rPr b="0" lang="en-IN" sz="1800" spc="-1" strike="noStrike">
                <a:solidFill>
                  <a:srgbClr val="0000cc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</a:t>
            </a:r>
            <a:r>
              <a:rPr b="0" lang="en-IN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Ar/CO2, 70/30</a:t>
            </a:r>
            <a:endParaRPr b="0"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b="0"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247" name="" descr=""/>
          <p:cNvPicPr/>
          <p:nvPr/>
        </p:nvPicPr>
        <p:blipFill>
          <a:blip r:embed="rId1"/>
          <a:stretch/>
        </p:blipFill>
        <p:spPr>
          <a:xfrm>
            <a:off x="5334120" y="1296000"/>
            <a:ext cx="4679280" cy="4894200"/>
          </a:xfrm>
          <a:prstGeom prst="rect">
            <a:avLst/>
          </a:prstGeom>
          <a:ln>
            <a:noFill/>
          </a:ln>
        </p:spPr>
      </p:pic>
      <p:sp>
        <p:nvSpPr>
          <p:cNvPr id="248" name="CustomShape 3"/>
          <p:cNvSpPr/>
          <p:nvPr/>
        </p:nvSpPr>
        <p:spPr>
          <a:xfrm>
            <a:off x="5884920" y="6255000"/>
            <a:ext cx="3617280" cy="655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1" lang="en-IN" sz="2000" spc="-1" strike="noStrike">
                <a:solidFill>
                  <a:srgbClr val="ff3333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GEM chambers at mCBM</a:t>
            </a:r>
            <a:endParaRPr b="0"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1" lang="en-IN" sz="2000" spc="-1" strike="noStrike">
                <a:solidFill>
                  <a:srgbClr val="ff3333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</a:t>
            </a:r>
            <a:r>
              <a:rPr b="1" lang="en-IN" sz="2000" spc="-1" strike="noStrike">
                <a:solidFill>
                  <a:srgbClr val="ff3333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-- detectors of Station1 type</a:t>
            </a:r>
            <a:endParaRPr b="0"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7" dur="indefinite" restart="never" nodeType="tmRoot">
          <p:childTnLst>
            <p:seq>
              <p:cTn id="1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1668</TotalTime>
  <Application>LibreOffice/5.1.6.2$Linux_X86_64 LibreOffice_project/10m0$Build-2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2020-07-06T15:02:07Z</dcterms:created>
  <dc:creator/>
  <dc:description/>
  <dc:language>en-IN</dc:language>
  <cp:lastModifiedBy/>
  <dcterms:modified xsi:type="dcterms:W3CDTF">2020-10-12T01:12:45Z</dcterms:modified>
  <cp:revision>33</cp:revision>
  <dc:subject/>
  <dc:title/>
</cp:coreProperties>
</file>