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3"/>
  </p:notesMasterIdLst>
  <p:sldIdLst>
    <p:sldId id="331" r:id="rId2"/>
    <p:sldId id="332" r:id="rId3"/>
    <p:sldId id="324" r:id="rId4"/>
    <p:sldId id="322" r:id="rId5"/>
    <p:sldId id="323" r:id="rId6"/>
    <p:sldId id="325" r:id="rId7"/>
    <p:sldId id="334" r:id="rId8"/>
    <p:sldId id="335" r:id="rId9"/>
    <p:sldId id="328" r:id="rId10"/>
    <p:sldId id="329" r:id="rId11"/>
    <p:sldId id="333" r:id="rId12"/>
    <p:sldId id="337" r:id="rId13"/>
    <p:sldId id="339" r:id="rId14"/>
    <p:sldId id="340" r:id="rId15"/>
    <p:sldId id="343" r:id="rId16"/>
    <p:sldId id="344" r:id="rId17"/>
    <p:sldId id="338" r:id="rId18"/>
    <p:sldId id="341" r:id="rId19"/>
    <p:sldId id="342" r:id="rId20"/>
    <p:sldId id="345" r:id="rId21"/>
    <p:sldId id="31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4F455-9882-4FDD-B50D-F074464A86FB}" type="datetimeFigureOut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56800-F292-4382-B5B5-1D407D3D2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633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56800-F292-4382-B5B5-1D407D3D26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8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56800-F292-4382-B5B5-1D407D3D265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20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56800-F292-4382-B5B5-1D407D3D26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072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altLang="zh-CN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DLC+Cu</a:t>
            </a:r>
            <a:r>
              <a:rPr lang="en-US" altLang="zh-CN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electrode have lots</a:t>
            </a:r>
            <a:r>
              <a:rPr lang="en-US" altLang="zh-CN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</a:t>
            </a:r>
            <a:r>
              <a:rPr lang="en-US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advantages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listed here.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However, the adhesion strength of copper on DLC is very bad due to the copper is difficult to form chemical bond with carbon. So, we chose chromium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the bonding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layer. Finally, we deposited copper on DLC successfully by designing the multi-layer composite structure of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DLC layer, Cr layer, Cr and Cu co-deposition layer and Cu layer. Here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deposition process.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F0A24-97D6-4D7F-93F4-215A5030E736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30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2C99FA-780C-45FC-9619-9A32F7BCF011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62A00F-0136-492E-8120-2E10640801EF}" type="slidenum">
              <a:rPr lang="zh-CN" altLang="en-US" smtClean="0"/>
              <a:pPr/>
              <a:t>‹#›</a:t>
            </a:fld>
            <a:fld id="{6028A1D1-DE89-41B6-AE27-9663F083890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3068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668A8C-7215-4DB0-B7E6-C0A1D9615F73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95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74F62C-BF18-4454-B59A-B54D2FC66091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63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2788904"/>
          </a:xfrm>
          <a:prstGeom prst="rect">
            <a:avLst/>
          </a:prstGeom>
        </p:spPr>
        <p:txBody>
          <a:bodyPr vert="horz" lIns="91411" tIns="45705" rIns="91411" bIns="45705" rtlCol="0">
            <a:normAutofit/>
          </a:bodyPr>
          <a:lstStyle/>
          <a:p>
            <a:pPr lvl="0"/>
            <a:r>
              <a:rPr lang="zh-CN" altLang="en-US" dirty="0" smtClean="0"/>
              <a:t>  研究背景</a:t>
            </a:r>
          </a:p>
          <a:p>
            <a:pPr lvl="1"/>
            <a:r>
              <a:rPr lang="zh-CN" altLang="en-US" dirty="0" smtClean="0"/>
              <a:t> 目的和意义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 DLC</a:t>
            </a:r>
            <a:r>
              <a:rPr lang="zh-CN" altLang="en-US" dirty="0" smtClean="0"/>
              <a:t>阻性电极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 </a:t>
            </a:r>
            <a:r>
              <a:rPr lang="zh-CN" altLang="en-US" dirty="0" smtClean="0"/>
              <a:t>研究基础</a:t>
            </a:r>
          </a:p>
        </p:txBody>
      </p:sp>
    </p:spTree>
    <p:extLst>
      <p:ext uri="{BB962C8B-B14F-4D97-AF65-F5344CB8AC3E}">
        <p14:creationId xmlns:p14="http://schemas.microsoft.com/office/powerpoint/2010/main" val="1569818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39C0EF-7A39-4E96-9A07-E45F687DC323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111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37140F-6775-4255-AAC6-6F92A5C95814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8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45617C-EABA-4587-AC9D-695BB129B517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88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B8EF4-048B-486E-8A13-B6E1B7EC2BA4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88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6344AE-41C5-4E2C-B996-7E558A93C394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831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C98B80-D91E-4032-8ADC-D0E50A754194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22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7A455-EFE9-4060-84B9-C9F689E444A7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19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E94D11-D59A-42F2-AC0A-3AFCF0A44016}" type="datetime1">
              <a:rPr lang="zh-CN" altLang="en-US" smtClean="0"/>
              <a:t>2020/10/9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15F3B0-173D-4435-AA54-8424CAF34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19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9290" y="1052513"/>
            <a:ext cx="12081194" cy="341312"/>
          </a:xfrm>
          <a:prstGeom prst="rect">
            <a:avLst/>
          </a:prstGeom>
          <a:gradFill rotWithShape="0">
            <a:gsLst>
              <a:gs pos="0">
                <a:srgbClr val="24D7E3"/>
              </a:gs>
              <a:gs pos="100000">
                <a:srgbClr val="FFEF3A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 smtClean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19790" y="76200"/>
            <a:ext cx="76200" cy="6400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2ABE7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 smtClean="0"/>
          </a:p>
        </p:txBody>
      </p:sp>
      <p:sp>
        <p:nvSpPr>
          <p:cNvPr id="9" name="Text Box 9"/>
          <p:cNvSpPr txBox="1">
            <a:spLocks noChangeArrowheads="1"/>
          </p:cNvSpPr>
          <p:nvPr userDrawn="1"/>
        </p:nvSpPr>
        <p:spPr bwMode="auto">
          <a:xfrm>
            <a:off x="11636615" y="6324600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fld id="{269991BF-E30C-45A0-A276-14E4E81C5DF7}" type="slidenum">
              <a:rPr lang="en-US" altLang="zh-CN" sz="1400" b="1" i="1" smtClean="0">
                <a:solidFill>
                  <a:srgbClr val="801EFF"/>
                </a:solidFill>
                <a:latin typeface="Times" panose="02020603050405020304" pitchFamily="18" charset="0"/>
              </a:rPr>
              <a:pPr>
                <a:defRPr/>
              </a:pPr>
              <a:t>‹#›</a:t>
            </a:fld>
            <a:endParaRPr lang="en-US" altLang="zh-CN" sz="1400" b="1" i="1" dirty="0" smtClean="0">
              <a:solidFill>
                <a:srgbClr val="801EFF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68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93718" y="1826854"/>
            <a:ext cx="108650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b="1" dirty="0" smtClean="0">
                <a:latin typeface="+mn-lt"/>
              </a:rPr>
              <a:t>R&amp;D progress </a:t>
            </a:r>
            <a:r>
              <a:rPr lang="en-US" altLang="zh-CN" sz="5400" b="1" dirty="0" smtClean="0">
                <a:latin typeface="+mn-lt"/>
              </a:rPr>
              <a:t>on </a:t>
            </a:r>
            <a:r>
              <a:rPr lang="en-US" altLang="zh-CN" sz="5400" b="1" dirty="0" smtClean="0">
                <a:latin typeface="+mn-lt"/>
              </a:rPr>
              <a:t>resistive </a:t>
            </a:r>
            <a:r>
              <a:rPr lang="en-US" altLang="zh-CN" sz="5400" b="1" dirty="0" smtClean="0">
                <a:latin typeface="+mn-lt"/>
              </a:rPr>
              <a:t>DLC</a:t>
            </a:r>
            <a:endParaRPr lang="en-US" altLang="zh-CN" sz="4800" b="1" dirty="0">
              <a:solidFill>
                <a:srgbClr val="0000FF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920122" y="3122541"/>
            <a:ext cx="2005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200" b="1" dirty="0" smtClean="0">
                <a:solidFill>
                  <a:srgbClr val="AA17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Yi Zhou</a:t>
            </a:r>
            <a:endParaRPr lang="en-US" altLang="zh-CN" sz="3200" b="1" dirty="0">
              <a:solidFill>
                <a:srgbClr val="AA17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059321" y="6049803"/>
            <a:ext cx="37271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1600" b="1" dirty="0" smtClean="0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RD51 Collaboration Meeting, 09-10-2020</a:t>
            </a:r>
            <a:endParaRPr lang="zh-CN" altLang="en-US" sz="1600" b="1" dirty="0">
              <a:solidFill>
                <a:srgbClr val="000066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98817" y="3819798"/>
            <a:ext cx="47245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1600" b="1" dirty="0" smtClean="0">
                <a:solidFill>
                  <a:srgbClr val="7030A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On behalf of </a:t>
            </a:r>
            <a:r>
              <a:rPr lang="en-US" altLang="zh-CN" sz="16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n-US" altLang="zh-CN" sz="1600" b="1" dirty="0" smtClean="0">
                <a:solidFill>
                  <a:srgbClr val="7030A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Resistive DLC Collaboration</a:t>
            </a:r>
            <a:endParaRPr lang="zh-CN" altLang="en-US" sz="1600" b="1" dirty="0">
              <a:solidFill>
                <a:srgbClr val="7030A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72087" y="4588954"/>
            <a:ext cx="10776824" cy="1249680"/>
            <a:chOff x="672087" y="4588954"/>
            <a:chExt cx="10776824" cy="124968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434" y="4614411"/>
              <a:ext cx="1161721" cy="111352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8687" y="4588954"/>
              <a:ext cx="1333635" cy="113897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201" y="4614411"/>
              <a:ext cx="1176770" cy="111352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087" y="4588954"/>
              <a:ext cx="1161721" cy="1138979"/>
            </a:xfrm>
            <a:prstGeom prst="rect">
              <a:avLst/>
            </a:prstGeom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6755" t="8723" r="6353" b="2795"/>
            <a:stretch/>
          </p:blipFill>
          <p:spPr bwMode="auto">
            <a:xfrm>
              <a:off x="8244034" y="4588954"/>
              <a:ext cx="1712408" cy="124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78850" y="4619434"/>
              <a:ext cx="1513705" cy="110849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1321" y="4588954"/>
              <a:ext cx="1247590" cy="1249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05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923186"/>
              </p:ext>
            </p:extLst>
          </p:nvPr>
        </p:nvGraphicFramePr>
        <p:xfrm>
          <a:off x="369876" y="2314993"/>
          <a:ext cx="8758221" cy="2576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9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13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26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013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09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209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US" altLang="zh-CN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No.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5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H2020-06-28-3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85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H2020-06-28-3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385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H2020-06-28-4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85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H2020-06-28-4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3418643" y="1806653"/>
            <a:ext cx="63443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 DLC + Cu Made by “One-Batch” method</a:t>
            </a:r>
            <a:endParaRPr lang="zh-CN" altLang="en-US" sz="2600" dirty="0"/>
          </a:p>
        </p:txBody>
      </p:sp>
      <p:sp>
        <p:nvSpPr>
          <p:cNvPr id="9" name="TextBox 6"/>
          <p:cNvSpPr txBox="1"/>
          <p:nvPr/>
        </p:nvSpPr>
        <p:spPr>
          <a:xfrm>
            <a:off x="308320" y="5214770"/>
            <a:ext cx="8819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/>
              <a:t>“One-Batch” method shows very good adhesion;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/>
              <a:t>The 4</a:t>
            </a:r>
            <a:r>
              <a:rPr lang="en-US" altLang="zh-CN" sz="2000" b="1" baseline="30000" dirty="0" smtClean="0"/>
              <a:t>th</a:t>
            </a:r>
            <a:r>
              <a:rPr lang="en-US" altLang="zh-CN" sz="2000" b="1" dirty="0" smtClean="0"/>
              <a:t> sample is not perfect, the possible reason is the surface is not clean and the PSE process is missing;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Adhesion test 2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133" y="1988424"/>
            <a:ext cx="2666841" cy="290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Coating for Large area samples(PCB and APICAL)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7" y="1633996"/>
            <a:ext cx="6630813" cy="4977653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>
            <a:off x="4862691" y="2557976"/>
            <a:ext cx="28427" cy="231679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847653" y="3439472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H=68cm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27936" y="2002629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D=46cm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151663" y="2371961"/>
            <a:ext cx="169599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180" y="1633998"/>
            <a:ext cx="3736648" cy="49776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783" y="1633996"/>
            <a:ext cx="1450447" cy="193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67" y="1756473"/>
            <a:ext cx="5788702" cy="4345492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measurement for large area samples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144688" y="6122020"/>
            <a:ext cx="22870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0000FF"/>
                </a:solidFill>
              </a:rPr>
              <a:t>PCB: 24×12 points </a:t>
            </a:r>
            <a:endParaRPr lang="en-US" altLang="zh-CN" sz="2000" b="1" dirty="0">
              <a:solidFill>
                <a:srgbClr val="0000FF"/>
              </a:solidFill>
            </a:endParaRPr>
          </a:p>
        </p:txBody>
      </p:sp>
      <p:grpSp>
        <p:nvGrpSpPr>
          <p:cNvPr id="985" name="组合 984"/>
          <p:cNvGrpSpPr/>
          <p:nvPr/>
        </p:nvGrpSpPr>
        <p:grpSpPr>
          <a:xfrm>
            <a:off x="6461506" y="1391085"/>
            <a:ext cx="2767951" cy="4866360"/>
            <a:chOff x="6788927" y="1612073"/>
            <a:chExt cx="2767951" cy="4866360"/>
          </a:xfrm>
        </p:grpSpPr>
        <p:sp>
          <p:nvSpPr>
            <p:cNvPr id="5" name="矩形 4"/>
            <p:cNvSpPr/>
            <p:nvPr/>
          </p:nvSpPr>
          <p:spPr>
            <a:xfrm>
              <a:off x="6788927" y="1977461"/>
              <a:ext cx="2340000" cy="450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箭头连接符 6"/>
            <p:cNvCxnSpPr/>
            <p:nvPr/>
          </p:nvCxnSpPr>
          <p:spPr>
            <a:xfrm>
              <a:off x="9218081" y="1977461"/>
              <a:ext cx="10781" cy="4500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 rot="16200000">
              <a:off x="8831839" y="3684092"/>
              <a:ext cx="10807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00B0F0"/>
                  </a:solidFill>
                </a:rPr>
                <a:t>H=125cm</a:t>
              </a:r>
              <a:endParaRPr lang="zh-CN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440090" y="1612073"/>
              <a:ext cx="1027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00B0F0"/>
                  </a:solidFill>
                </a:rPr>
                <a:t>W=65cm</a:t>
              </a:r>
              <a:endParaRPr lang="en-US" altLang="zh-CN" b="1" dirty="0">
                <a:solidFill>
                  <a:srgbClr val="00B0F0"/>
                </a:solidFill>
              </a:endParaRPr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H="1" flipV="1">
              <a:off x="6788927" y="1915201"/>
              <a:ext cx="2345037" cy="2943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788927" y="19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788927" y="64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788927" y="215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788927" y="233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6788927" y="251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788927" y="269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6788927" y="28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788927" y="305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788927" y="323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788927" y="341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6788927" y="359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788927" y="37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788927" y="395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6788927" y="413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788927" y="431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788927" y="449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788927" y="46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788927" y="485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788927" y="503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788927" y="521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788927" y="539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788927" y="557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788927" y="575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788927" y="593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6788927" y="611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788927" y="6297461"/>
              <a:ext cx="234000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78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912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96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714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732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750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768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786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04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822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840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858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876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8948927" y="1978433"/>
              <a:ext cx="0" cy="450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3" name="组合 442"/>
            <p:cNvGrpSpPr/>
            <p:nvPr/>
          </p:nvGrpSpPr>
          <p:grpSpPr>
            <a:xfrm>
              <a:off x="6917594" y="2108243"/>
              <a:ext cx="90000" cy="4234765"/>
              <a:chOff x="6917594" y="2108243"/>
              <a:chExt cx="90000" cy="4234765"/>
            </a:xfrm>
          </p:grpSpPr>
          <p:sp>
            <p:nvSpPr>
              <p:cNvPr id="103" name="流程图: 联系 102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流程图: 联系 104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流程图: 联系 10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流程图: 联系 10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流程图: 联系 10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流程图: 联系 10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流程图: 联系 11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流程图: 联系 11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流程图: 联系 11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流程图: 联系 11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流程图: 联系 11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流程图: 联系 11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流程图: 联系 11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流程图: 联系 11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流程图: 联系 11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流程图: 联系 11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流程图: 联系 12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流程图: 联系 12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流程图: 联系 12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流程图: 联系 12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流程图: 联系 12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流程图: 联系 126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流程图: 联系 127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流程图: 联系 128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4" name="组合 443"/>
            <p:cNvGrpSpPr/>
            <p:nvPr/>
          </p:nvGrpSpPr>
          <p:grpSpPr>
            <a:xfrm>
              <a:off x="8908665" y="2108243"/>
              <a:ext cx="90000" cy="4234765"/>
              <a:chOff x="6917594" y="2108243"/>
              <a:chExt cx="90000" cy="4234765"/>
            </a:xfrm>
          </p:grpSpPr>
          <p:sp>
            <p:nvSpPr>
              <p:cNvPr id="445" name="流程图: 联系 44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流程图: 联系 44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流程图: 联系 44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流程图: 联系 44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流程图: 联系 44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流程图: 联系 44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流程图: 联系 45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流程图: 联系 45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流程图: 联系 45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4" name="流程图: 联系 45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流程图: 联系 45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流程图: 联系 45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流程图: 联系 45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流程图: 联系 45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流程图: 联系 45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流程图: 联系 45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流程图: 联系 46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流程图: 联系 46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流程图: 联系 46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流程图: 联系 46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流程图: 联系 46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流程图: 联系 46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流程图: 联系 46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流程图: 联系 46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/>
          </p:nvGrpSpPr>
          <p:grpSpPr>
            <a:xfrm>
              <a:off x="7098600" y="2108243"/>
              <a:ext cx="90000" cy="4234765"/>
              <a:chOff x="6917594" y="2108243"/>
              <a:chExt cx="90000" cy="4234765"/>
            </a:xfrm>
          </p:grpSpPr>
          <p:sp>
            <p:nvSpPr>
              <p:cNvPr id="470" name="流程图: 联系 469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流程图: 联系 470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流程图: 联系 471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流程图: 联系 472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4" name="流程图: 联系 473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流程图: 联系 474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流程图: 联系 475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流程图: 联系 476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流程图: 联系 477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流程图: 联系 478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流程图: 联系 479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流程图: 联系 480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流程图: 联系 481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流程图: 联系 482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流程图: 联系 483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流程图: 联系 484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流程图: 联系 485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流程图: 联系 486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流程图: 联系 487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流程图: 联系 488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流程图: 联系 489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流程图: 联系 490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流程图: 联系 491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流程图: 联系 492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4" name="组合 493"/>
            <p:cNvGrpSpPr/>
            <p:nvPr/>
          </p:nvGrpSpPr>
          <p:grpSpPr>
            <a:xfrm>
              <a:off x="7279606" y="2108243"/>
              <a:ext cx="90000" cy="4234765"/>
              <a:chOff x="6917594" y="2108243"/>
              <a:chExt cx="90000" cy="4234765"/>
            </a:xfrm>
          </p:grpSpPr>
          <p:sp>
            <p:nvSpPr>
              <p:cNvPr id="495" name="流程图: 联系 49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流程图: 联系 49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流程图: 联系 49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流程图: 联系 49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流程图: 联系 49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流程图: 联系 49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流程图: 联系 50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流程图: 联系 50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流程图: 联系 50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流程图: 联系 50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流程图: 联系 50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流程图: 联系 50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流程图: 联系 50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流程图: 联系 50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流程图: 联系 50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流程图: 联系 50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流程图: 联系 51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流程图: 联系 51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流程图: 联系 51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流程图: 联系 51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流程图: 联系 51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流程图: 联系 51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流程图: 联系 51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流程图: 联系 51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9" name="组合 518"/>
            <p:cNvGrpSpPr/>
            <p:nvPr/>
          </p:nvGrpSpPr>
          <p:grpSpPr>
            <a:xfrm>
              <a:off x="7460612" y="2108243"/>
              <a:ext cx="90000" cy="4234765"/>
              <a:chOff x="6917594" y="2108243"/>
              <a:chExt cx="90000" cy="4234765"/>
            </a:xfrm>
          </p:grpSpPr>
          <p:sp>
            <p:nvSpPr>
              <p:cNvPr id="520" name="流程图: 联系 519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流程图: 联系 520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流程图: 联系 521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流程图: 联系 522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流程图: 联系 523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流程图: 联系 524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流程图: 联系 525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流程图: 联系 526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流程图: 联系 527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流程图: 联系 528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流程图: 联系 529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流程图: 联系 530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流程图: 联系 531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流程图: 联系 532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流程图: 联系 533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流程图: 联系 534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流程图: 联系 535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流程图: 联系 536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流程图: 联系 537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流程图: 联系 538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流程图: 联系 539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流程图: 联系 540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流程图: 联系 541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流程图: 联系 542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4" name="组合 543"/>
            <p:cNvGrpSpPr/>
            <p:nvPr/>
          </p:nvGrpSpPr>
          <p:grpSpPr>
            <a:xfrm>
              <a:off x="7641618" y="2108243"/>
              <a:ext cx="90000" cy="4234765"/>
              <a:chOff x="6917594" y="2108243"/>
              <a:chExt cx="90000" cy="4234765"/>
            </a:xfrm>
          </p:grpSpPr>
          <p:sp>
            <p:nvSpPr>
              <p:cNvPr id="545" name="流程图: 联系 54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流程图: 联系 54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流程图: 联系 54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流程图: 联系 54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流程图: 联系 54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流程图: 联系 54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流程图: 联系 55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流程图: 联系 55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流程图: 联系 55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流程图: 联系 55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流程图: 联系 55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流程图: 联系 55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流程图: 联系 55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流程图: 联系 55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流程图: 联系 55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流程图: 联系 55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流程图: 联系 56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流程图: 联系 56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流程图: 联系 56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流程图: 联系 56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流程图: 联系 56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流程图: 联系 56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流程图: 联系 56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流程图: 联系 56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9" name="组合 568"/>
            <p:cNvGrpSpPr/>
            <p:nvPr/>
          </p:nvGrpSpPr>
          <p:grpSpPr>
            <a:xfrm>
              <a:off x="7822624" y="2108243"/>
              <a:ext cx="90000" cy="4234765"/>
              <a:chOff x="6917594" y="2108243"/>
              <a:chExt cx="90000" cy="4234765"/>
            </a:xfrm>
          </p:grpSpPr>
          <p:sp>
            <p:nvSpPr>
              <p:cNvPr id="570" name="流程图: 联系 569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流程图: 联系 570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流程图: 联系 571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流程图: 联系 572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流程图: 联系 573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流程图: 联系 574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流程图: 联系 575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流程图: 联系 576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流程图: 联系 577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流程图: 联系 578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流程图: 联系 579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流程图: 联系 580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流程图: 联系 581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流程图: 联系 582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流程图: 联系 583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流程图: 联系 584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流程图: 联系 585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流程图: 联系 586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流程图: 联系 587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流程图: 联系 588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流程图: 联系 589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流程图: 联系 590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流程图: 联系 591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流程图: 联系 592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4" name="组合 593"/>
            <p:cNvGrpSpPr/>
            <p:nvPr/>
          </p:nvGrpSpPr>
          <p:grpSpPr>
            <a:xfrm>
              <a:off x="8003630" y="2108243"/>
              <a:ext cx="90000" cy="4234765"/>
              <a:chOff x="6917594" y="2108243"/>
              <a:chExt cx="90000" cy="4234765"/>
            </a:xfrm>
          </p:grpSpPr>
          <p:sp>
            <p:nvSpPr>
              <p:cNvPr id="595" name="流程图: 联系 59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流程图: 联系 59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流程图: 联系 59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流程图: 联系 59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流程图: 联系 59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流程图: 联系 59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流程图: 联系 60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流程图: 联系 60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流程图: 联系 60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流程图: 联系 60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流程图: 联系 60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流程图: 联系 60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流程图: 联系 60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8" name="流程图: 联系 60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流程图: 联系 60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流程图: 联系 60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流程图: 联系 61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流程图: 联系 61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流程图: 联系 61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流程图: 联系 61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流程图: 联系 61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流程图: 联系 61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流程图: 联系 61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8" name="流程图: 联系 61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9" name="组合 618"/>
            <p:cNvGrpSpPr/>
            <p:nvPr/>
          </p:nvGrpSpPr>
          <p:grpSpPr>
            <a:xfrm>
              <a:off x="8184636" y="2108243"/>
              <a:ext cx="90000" cy="4234765"/>
              <a:chOff x="6917594" y="2108243"/>
              <a:chExt cx="90000" cy="4234765"/>
            </a:xfrm>
          </p:grpSpPr>
          <p:sp>
            <p:nvSpPr>
              <p:cNvPr id="620" name="流程图: 联系 619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流程图: 联系 620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流程图: 联系 621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流程图: 联系 622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流程图: 联系 623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流程图: 联系 624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流程图: 联系 625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流程图: 联系 626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8" name="流程图: 联系 627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流程图: 联系 628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流程图: 联系 629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流程图: 联系 630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流程图: 联系 631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流程图: 联系 632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流程图: 联系 633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流程图: 联系 634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流程图: 联系 635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流程图: 联系 636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8" name="流程图: 联系 637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流程图: 联系 638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流程图: 联系 639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流程图: 联系 640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流程图: 联系 641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流程图: 联系 642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44" name="组合 643"/>
            <p:cNvGrpSpPr/>
            <p:nvPr/>
          </p:nvGrpSpPr>
          <p:grpSpPr>
            <a:xfrm>
              <a:off x="8365642" y="2108243"/>
              <a:ext cx="90000" cy="4234765"/>
              <a:chOff x="6917594" y="2108243"/>
              <a:chExt cx="90000" cy="4234765"/>
            </a:xfrm>
          </p:grpSpPr>
          <p:sp>
            <p:nvSpPr>
              <p:cNvPr id="645" name="流程图: 联系 64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流程图: 联系 64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流程图: 联系 64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8" name="流程图: 联系 64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流程图: 联系 64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流程图: 联系 64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流程图: 联系 65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流程图: 联系 65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流程图: 联系 65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流程图: 联系 65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流程图: 联系 65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流程图: 联系 65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流程图: 联系 65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流程图: 联系 65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流程图: 联系 65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0" name="流程图: 联系 65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流程图: 联系 66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流程图: 联系 66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流程图: 联系 66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流程图: 联系 66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流程图: 联系 66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流程图: 联系 66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流程图: 联系 66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流程图: 联系 66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9" name="组合 668"/>
            <p:cNvGrpSpPr/>
            <p:nvPr/>
          </p:nvGrpSpPr>
          <p:grpSpPr>
            <a:xfrm>
              <a:off x="8546648" y="2108243"/>
              <a:ext cx="90000" cy="4234765"/>
              <a:chOff x="6917594" y="2108243"/>
              <a:chExt cx="90000" cy="4234765"/>
            </a:xfrm>
          </p:grpSpPr>
          <p:sp>
            <p:nvSpPr>
              <p:cNvPr id="670" name="流程图: 联系 669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流程图: 联系 670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流程图: 联系 671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流程图: 联系 672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流程图: 联系 673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流程图: 联系 674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流程图: 联系 675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流程图: 联系 676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流程图: 联系 677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流程图: 联系 678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0" name="流程图: 联系 679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1" name="流程图: 联系 680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流程图: 联系 681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流程图: 联系 682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流程图: 联系 683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流程图: 联系 684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流程图: 联系 685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流程图: 联系 686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流程图: 联系 687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流程图: 联系 688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流程图: 联系 689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流程图: 联系 690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流程图: 联系 691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流程图: 联系 692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4" name="组合 693"/>
            <p:cNvGrpSpPr/>
            <p:nvPr/>
          </p:nvGrpSpPr>
          <p:grpSpPr>
            <a:xfrm>
              <a:off x="8727654" y="2108243"/>
              <a:ext cx="90000" cy="4234765"/>
              <a:chOff x="6917594" y="2108243"/>
              <a:chExt cx="90000" cy="4234765"/>
            </a:xfrm>
          </p:grpSpPr>
          <p:sp>
            <p:nvSpPr>
              <p:cNvPr id="695" name="流程图: 联系 694"/>
              <p:cNvSpPr/>
              <p:nvPr/>
            </p:nvSpPr>
            <p:spPr>
              <a:xfrm>
                <a:off x="6917594" y="22884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流程图: 联系 695"/>
              <p:cNvSpPr/>
              <p:nvPr/>
            </p:nvSpPr>
            <p:spPr>
              <a:xfrm>
                <a:off x="6917594" y="6254100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流程图: 联系 696"/>
              <p:cNvSpPr/>
              <p:nvPr/>
            </p:nvSpPr>
            <p:spPr>
              <a:xfrm>
                <a:off x="6917594" y="21082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流程图: 联系 697"/>
              <p:cNvSpPr/>
              <p:nvPr/>
            </p:nvSpPr>
            <p:spPr>
              <a:xfrm>
                <a:off x="6917594" y="24687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流程图: 联系 698"/>
              <p:cNvSpPr/>
              <p:nvPr/>
            </p:nvSpPr>
            <p:spPr>
              <a:xfrm>
                <a:off x="6917594" y="264900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流程图: 联系 699"/>
              <p:cNvSpPr/>
              <p:nvPr/>
            </p:nvSpPr>
            <p:spPr>
              <a:xfrm>
                <a:off x="6917594" y="282926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流程图: 联系 700"/>
              <p:cNvSpPr/>
              <p:nvPr/>
            </p:nvSpPr>
            <p:spPr>
              <a:xfrm>
                <a:off x="6917594" y="300951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流程图: 联系 701"/>
              <p:cNvSpPr/>
              <p:nvPr/>
            </p:nvSpPr>
            <p:spPr>
              <a:xfrm>
                <a:off x="6917594" y="318977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流程图: 联系 702"/>
              <p:cNvSpPr/>
              <p:nvPr/>
            </p:nvSpPr>
            <p:spPr>
              <a:xfrm>
                <a:off x="6917594" y="337002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流程图: 联系 703"/>
              <p:cNvSpPr/>
              <p:nvPr/>
            </p:nvSpPr>
            <p:spPr>
              <a:xfrm>
                <a:off x="6917594" y="355028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流程图: 联系 704"/>
              <p:cNvSpPr/>
              <p:nvPr/>
            </p:nvSpPr>
            <p:spPr>
              <a:xfrm>
                <a:off x="6917594" y="373053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流程图: 联系 705"/>
              <p:cNvSpPr/>
              <p:nvPr/>
            </p:nvSpPr>
            <p:spPr>
              <a:xfrm>
                <a:off x="6917594" y="409104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流程图: 联系 706"/>
              <p:cNvSpPr/>
              <p:nvPr/>
            </p:nvSpPr>
            <p:spPr>
              <a:xfrm>
                <a:off x="6917594" y="535283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流程图: 联系 707"/>
              <p:cNvSpPr/>
              <p:nvPr/>
            </p:nvSpPr>
            <p:spPr>
              <a:xfrm>
                <a:off x="6917594" y="391079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流程图: 联系 708"/>
              <p:cNvSpPr/>
              <p:nvPr/>
            </p:nvSpPr>
            <p:spPr>
              <a:xfrm>
                <a:off x="6917594" y="445155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0" name="流程图: 联系 709"/>
              <p:cNvSpPr/>
              <p:nvPr/>
            </p:nvSpPr>
            <p:spPr>
              <a:xfrm>
                <a:off x="6917594" y="499232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流程图: 联系 710"/>
              <p:cNvSpPr/>
              <p:nvPr/>
            </p:nvSpPr>
            <p:spPr>
              <a:xfrm>
                <a:off x="6917594" y="517257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流程图: 联系 711"/>
              <p:cNvSpPr/>
              <p:nvPr/>
            </p:nvSpPr>
            <p:spPr>
              <a:xfrm>
                <a:off x="6917594" y="553308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流程图: 联系 712"/>
              <p:cNvSpPr/>
              <p:nvPr/>
            </p:nvSpPr>
            <p:spPr>
              <a:xfrm>
                <a:off x="6917594" y="571334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流程图: 联系 713"/>
              <p:cNvSpPr/>
              <p:nvPr/>
            </p:nvSpPr>
            <p:spPr>
              <a:xfrm>
                <a:off x="6917594" y="589359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流程图: 联系 714"/>
              <p:cNvSpPr/>
              <p:nvPr/>
            </p:nvSpPr>
            <p:spPr>
              <a:xfrm>
                <a:off x="6917594" y="607385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流程图: 联系 715"/>
              <p:cNvSpPr/>
              <p:nvPr/>
            </p:nvSpPr>
            <p:spPr>
              <a:xfrm>
                <a:off x="6917594" y="427130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流程图: 联系 716"/>
              <p:cNvSpPr/>
              <p:nvPr/>
            </p:nvSpPr>
            <p:spPr>
              <a:xfrm>
                <a:off x="6917594" y="4631813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流程图: 联系 717"/>
              <p:cNvSpPr/>
              <p:nvPr/>
            </p:nvSpPr>
            <p:spPr>
              <a:xfrm>
                <a:off x="6917594" y="4812068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86" name="组合 985"/>
          <p:cNvGrpSpPr/>
          <p:nvPr/>
        </p:nvGrpSpPr>
        <p:grpSpPr>
          <a:xfrm>
            <a:off x="9329390" y="1578605"/>
            <a:ext cx="2567578" cy="4690374"/>
            <a:chOff x="9546268" y="1612073"/>
            <a:chExt cx="2567578" cy="4690374"/>
          </a:xfrm>
        </p:grpSpPr>
        <p:sp>
          <p:nvSpPr>
            <p:cNvPr id="6" name="矩形 5"/>
            <p:cNvSpPr/>
            <p:nvPr/>
          </p:nvSpPr>
          <p:spPr>
            <a:xfrm>
              <a:off x="9546593" y="1982447"/>
              <a:ext cx="2160000" cy="432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箭头连接符 13"/>
            <p:cNvCxnSpPr/>
            <p:nvPr/>
          </p:nvCxnSpPr>
          <p:spPr>
            <a:xfrm>
              <a:off x="11775527" y="1969941"/>
              <a:ext cx="3252" cy="4332506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 rot="16200000">
              <a:off x="11388807" y="3662081"/>
              <a:ext cx="10807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00B0F0"/>
                  </a:solidFill>
                </a:rPr>
                <a:t>H=120cm</a:t>
              </a:r>
              <a:endParaRPr lang="zh-CN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0112670" y="1612073"/>
              <a:ext cx="1027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00B0F0"/>
                  </a:solidFill>
                </a:rPr>
                <a:t>W=60cm</a:t>
              </a:r>
              <a:endParaRPr lang="en-US" altLang="zh-CN" b="1" dirty="0">
                <a:solidFill>
                  <a:srgbClr val="00B0F0"/>
                </a:solidFill>
              </a:endParaRPr>
            </a:p>
          </p:txBody>
        </p:sp>
        <p:cxnSp>
          <p:nvCxnSpPr>
            <p:cNvPr id="17" name="直接箭头连接符 16"/>
            <p:cNvCxnSpPr/>
            <p:nvPr/>
          </p:nvCxnSpPr>
          <p:spPr>
            <a:xfrm flipH="1" flipV="1">
              <a:off x="9546594" y="1916186"/>
              <a:ext cx="2159999" cy="6944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9556878" y="1981405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9556878" y="6297460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9556878" y="2161241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9556878" y="2341077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9556878" y="2520913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9556878" y="2700749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9556878" y="2880585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9556878" y="3060421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9556878" y="3240257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9556878" y="3420093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9556878" y="3599929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9556878" y="3779765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9556878" y="3959601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9556878" y="4139437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9556878" y="4319273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9556878" y="4499109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9556878" y="4678945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9556878" y="4858781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9556878" y="5038617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9556878" y="5218453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9556878" y="5398289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9556878" y="5578125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9556878" y="5757961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9556878" y="5937797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9556878" y="6117633"/>
              <a:ext cx="2149715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9546268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11706593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9726295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9906322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10086349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10266376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10446403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10626430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10806457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10986484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11166511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11346538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526565" y="1977460"/>
              <a:ext cx="0" cy="43200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4" name="组合 743"/>
            <p:cNvGrpSpPr/>
            <p:nvPr/>
          </p:nvGrpSpPr>
          <p:grpSpPr>
            <a:xfrm>
              <a:off x="9680014" y="2113062"/>
              <a:ext cx="90000" cy="4054518"/>
              <a:chOff x="9680014" y="2113062"/>
              <a:chExt cx="90000" cy="4054518"/>
            </a:xfrm>
          </p:grpSpPr>
          <p:sp>
            <p:nvSpPr>
              <p:cNvPr id="720" name="流程图: 联系 719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2" name="流程图: 联系 721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3" name="流程图: 联系 722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4" name="流程图: 联系 723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5" name="流程图: 联系 724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6" name="流程图: 联系 725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7" name="流程图: 联系 726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8" name="流程图: 联系 727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9" name="流程图: 联系 728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0" name="流程图: 联系 729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1" name="流程图: 联系 730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2" name="流程图: 联系 731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3" name="流程图: 联系 732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4" name="流程图: 联系 733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5" name="流程图: 联系 734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6" name="流程图: 联系 735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7" name="流程图: 联系 736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8" name="流程图: 联系 737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9" name="流程图: 联系 738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0" name="流程图: 联系 739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1" name="流程图: 联系 740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2" name="流程图: 联系 741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3" name="流程图: 联系 742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45" name="组合 744"/>
            <p:cNvGrpSpPr/>
            <p:nvPr/>
          </p:nvGrpSpPr>
          <p:grpSpPr>
            <a:xfrm>
              <a:off x="11486016" y="2113062"/>
              <a:ext cx="90000" cy="4054518"/>
              <a:chOff x="9680014" y="2113062"/>
              <a:chExt cx="90000" cy="4054518"/>
            </a:xfrm>
          </p:grpSpPr>
          <p:sp>
            <p:nvSpPr>
              <p:cNvPr id="746" name="流程图: 联系 745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7" name="流程图: 联系 746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8" name="流程图: 联系 747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流程图: 联系 748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流程图: 联系 749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流程图: 联系 750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流程图: 联系 751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流程图: 联系 752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4" name="流程图: 联系 753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流程图: 联系 754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流程图: 联系 755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流程图: 联系 756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流程图: 联系 757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流程图: 联系 758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0" name="流程图: 联系 759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1" name="流程图: 联系 760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2" name="流程图: 联系 761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3" name="流程图: 联系 762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4" name="流程图: 联系 763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5" name="流程图: 联系 764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6" name="流程图: 联系 765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7" name="流程图: 联系 766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8" name="流程图: 联系 767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9" name="组合 768"/>
            <p:cNvGrpSpPr/>
            <p:nvPr/>
          </p:nvGrpSpPr>
          <p:grpSpPr>
            <a:xfrm>
              <a:off x="9860614" y="2113062"/>
              <a:ext cx="90000" cy="4054518"/>
              <a:chOff x="9680014" y="2113062"/>
              <a:chExt cx="90000" cy="4054518"/>
            </a:xfrm>
          </p:grpSpPr>
          <p:sp>
            <p:nvSpPr>
              <p:cNvPr id="770" name="流程图: 联系 769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流程图: 联系 770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流程图: 联系 771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流程图: 联系 772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流程图: 联系 773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5" name="流程图: 联系 774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流程图: 联系 775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流程图: 联系 776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流程图: 联系 777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流程图: 联系 778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流程图: 联系 779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1" name="流程图: 联系 780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流程图: 联系 781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流程图: 联系 782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流程图: 联系 783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5" name="流程图: 联系 784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流程图: 联系 785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流程图: 联系 786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流程图: 联系 787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流程图: 联系 788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流程图: 联系 789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流程图: 联系 790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流程图: 联系 791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3" name="组合 792"/>
            <p:cNvGrpSpPr/>
            <p:nvPr/>
          </p:nvGrpSpPr>
          <p:grpSpPr>
            <a:xfrm>
              <a:off x="10041214" y="2113062"/>
              <a:ext cx="90000" cy="4054518"/>
              <a:chOff x="9680014" y="2113062"/>
              <a:chExt cx="90000" cy="4054518"/>
            </a:xfrm>
          </p:grpSpPr>
          <p:sp>
            <p:nvSpPr>
              <p:cNvPr id="794" name="流程图: 联系 793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流程图: 联系 794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流程图: 联系 795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流程图: 联系 796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8" name="流程图: 联系 797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9" name="流程图: 联系 798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0" name="流程图: 联系 799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1" name="流程图: 联系 800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2" name="流程图: 联系 801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3" name="流程图: 联系 802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4" name="流程图: 联系 803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5" name="流程图: 联系 804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6" name="流程图: 联系 805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7" name="流程图: 联系 806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8" name="流程图: 联系 807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9" name="流程图: 联系 808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0" name="流程图: 联系 809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1" name="流程图: 联系 810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2" name="流程图: 联系 811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3" name="流程图: 联系 812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4" name="流程图: 联系 813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5" name="流程图: 联系 814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6" name="流程图: 联系 815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7" name="组合 816"/>
            <p:cNvGrpSpPr/>
            <p:nvPr/>
          </p:nvGrpSpPr>
          <p:grpSpPr>
            <a:xfrm>
              <a:off x="10221814" y="2113062"/>
              <a:ext cx="90000" cy="4054518"/>
              <a:chOff x="9680014" y="2113062"/>
              <a:chExt cx="90000" cy="4054518"/>
            </a:xfrm>
          </p:grpSpPr>
          <p:sp>
            <p:nvSpPr>
              <p:cNvPr id="818" name="流程图: 联系 817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9" name="流程图: 联系 818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0" name="流程图: 联系 819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1" name="流程图: 联系 820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2" name="流程图: 联系 821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3" name="流程图: 联系 822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4" name="流程图: 联系 823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5" name="流程图: 联系 824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6" name="流程图: 联系 825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7" name="流程图: 联系 826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8" name="流程图: 联系 827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9" name="流程图: 联系 828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0" name="流程图: 联系 829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流程图: 联系 830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2" name="流程图: 联系 831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3" name="流程图: 联系 832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4" name="流程图: 联系 833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5" name="流程图: 联系 834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6" name="流程图: 联系 835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7" name="流程图: 联系 836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8" name="流程图: 联系 837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9" name="流程图: 联系 838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0" name="流程图: 联系 839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1" name="组合 840"/>
            <p:cNvGrpSpPr/>
            <p:nvPr/>
          </p:nvGrpSpPr>
          <p:grpSpPr>
            <a:xfrm>
              <a:off x="10402414" y="2113062"/>
              <a:ext cx="90000" cy="4054518"/>
              <a:chOff x="9680014" y="2113062"/>
              <a:chExt cx="90000" cy="4054518"/>
            </a:xfrm>
          </p:grpSpPr>
          <p:sp>
            <p:nvSpPr>
              <p:cNvPr id="842" name="流程图: 联系 841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3" name="流程图: 联系 842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4" name="流程图: 联系 843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流程图: 联系 844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6" name="流程图: 联系 845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7" name="流程图: 联系 846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8" name="流程图: 联系 847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9" name="流程图: 联系 848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0" name="流程图: 联系 849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1" name="流程图: 联系 850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2" name="流程图: 联系 851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3" name="流程图: 联系 852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4" name="流程图: 联系 853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5" name="流程图: 联系 854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6" name="流程图: 联系 855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7" name="流程图: 联系 856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流程图: 联系 857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9" name="流程图: 联系 858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0" name="流程图: 联系 859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1" name="流程图: 联系 860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2" name="流程图: 联系 861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3" name="流程图: 联系 862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4" name="流程图: 联系 863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5" name="组合 864"/>
            <p:cNvGrpSpPr/>
            <p:nvPr/>
          </p:nvGrpSpPr>
          <p:grpSpPr>
            <a:xfrm>
              <a:off x="10583014" y="2113062"/>
              <a:ext cx="90000" cy="4054518"/>
              <a:chOff x="9680014" y="2113062"/>
              <a:chExt cx="90000" cy="4054518"/>
            </a:xfrm>
          </p:grpSpPr>
          <p:sp>
            <p:nvSpPr>
              <p:cNvPr id="866" name="流程图: 联系 865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7" name="流程图: 联系 866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8" name="流程图: 联系 867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9" name="流程图: 联系 868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0" name="流程图: 联系 869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1" name="流程图: 联系 870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2" name="流程图: 联系 871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3" name="流程图: 联系 872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4" name="流程图: 联系 873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5" name="流程图: 联系 874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6" name="流程图: 联系 875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7" name="流程图: 联系 876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8" name="流程图: 联系 877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9" name="流程图: 联系 878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0" name="流程图: 联系 879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1" name="流程图: 联系 880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2" name="流程图: 联系 881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3" name="流程图: 联系 882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4" name="流程图: 联系 883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5" name="流程图: 联系 884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6" name="流程图: 联系 885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7" name="流程图: 联系 886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8" name="流程图: 联系 887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89" name="组合 888"/>
            <p:cNvGrpSpPr/>
            <p:nvPr/>
          </p:nvGrpSpPr>
          <p:grpSpPr>
            <a:xfrm>
              <a:off x="10763614" y="2113062"/>
              <a:ext cx="90000" cy="4054518"/>
              <a:chOff x="9680014" y="2113062"/>
              <a:chExt cx="90000" cy="4054518"/>
            </a:xfrm>
          </p:grpSpPr>
          <p:sp>
            <p:nvSpPr>
              <p:cNvPr id="890" name="流程图: 联系 889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1" name="流程图: 联系 890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2" name="流程图: 联系 891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3" name="流程图: 联系 892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4" name="流程图: 联系 893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5" name="流程图: 联系 894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6" name="流程图: 联系 895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7" name="流程图: 联系 896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8" name="流程图: 联系 897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9" name="流程图: 联系 898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0" name="流程图: 联系 899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1" name="流程图: 联系 900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2" name="流程图: 联系 901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3" name="流程图: 联系 902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4" name="流程图: 联系 903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5" name="流程图: 联系 904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6" name="流程图: 联系 905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7" name="流程图: 联系 906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8" name="流程图: 联系 907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9" name="流程图: 联系 908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0" name="流程图: 联系 909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1" name="流程图: 联系 910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2" name="流程图: 联系 911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13" name="组合 912"/>
            <p:cNvGrpSpPr/>
            <p:nvPr/>
          </p:nvGrpSpPr>
          <p:grpSpPr>
            <a:xfrm>
              <a:off x="10944214" y="2113062"/>
              <a:ext cx="90000" cy="4054518"/>
              <a:chOff x="9680014" y="2113062"/>
              <a:chExt cx="90000" cy="4054518"/>
            </a:xfrm>
          </p:grpSpPr>
          <p:sp>
            <p:nvSpPr>
              <p:cNvPr id="914" name="流程图: 联系 913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5" name="流程图: 联系 914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6" name="流程图: 联系 915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7" name="流程图: 联系 916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8" name="流程图: 联系 917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9" name="流程图: 联系 918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0" name="流程图: 联系 919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1" name="流程图: 联系 920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2" name="流程图: 联系 921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3" name="流程图: 联系 922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4" name="流程图: 联系 923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5" name="流程图: 联系 924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6" name="流程图: 联系 925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7" name="流程图: 联系 926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8" name="流程图: 联系 927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9" name="流程图: 联系 928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0" name="流程图: 联系 929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1" name="流程图: 联系 930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2" name="流程图: 联系 931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3" name="流程图: 联系 932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4" name="流程图: 联系 933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5" name="流程图: 联系 934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6" name="流程图: 联系 935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7" name="组合 936"/>
            <p:cNvGrpSpPr/>
            <p:nvPr/>
          </p:nvGrpSpPr>
          <p:grpSpPr>
            <a:xfrm>
              <a:off x="11124814" y="2113062"/>
              <a:ext cx="90000" cy="4054518"/>
              <a:chOff x="9680014" y="2113062"/>
              <a:chExt cx="90000" cy="4054518"/>
            </a:xfrm>
          </p:grpSpPr>
          <p:sp>
            <p:nvSpPr>
              <p:cNvPr id="938" name="流程图: 联系 937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9" name="流程图: 联系 938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0" name="流程图: 联系 939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1" name="流程图: 联系 940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2" name="流程图: 联系 941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3" name="流程图: 联系 942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4" name="流程图: 联系 943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5" name="流程图: 联系 944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6" name="流程图: 联系 945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7" name="流程图: 联系 946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8" name="流程图: 联系 947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9" name="流程图: 联系 948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0" name="流程图: 联系 949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1" name="流程图: 联系 950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2" name="流程图: 联系 951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3" name="流程图: 联系 952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4" name="流程图: 联系 953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5" name="流程图: 联系 954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6" name="流程图: 联系 955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7" name="流程图: 联系 956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8" name="流程图: 联系 957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9" name="流程图: 联系 958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0" name="流程图: 联系 959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61" name="组合 960"/>
            <p:cNvGrpSpPr/>
            <p:nvPr/>
          </p:nvGrpSpPr>
          <p:grpSpPr>
            <a:xfrm>
              <a:off x="11305414" y="2113062"/>
              <a:ext cx="90000" cy="4054518"/>
              <a:chOff x="9680014" y="2113062"/>
              <a:chExt cx="90000" cy="4054518"/>
            </a:xfrm>
          </p:grpSpPr>
          <p:sp>
            <p:nvSpPr>
              <p:cNvPr id="962" name="流程图: 联系 961"/>
              <p:cNvSpPr/>
              <p:nvPr/>
            </p:nvSpPr>
            <p:spPr>
              <a:xfrm>
                <a:off x="9680014" y="22933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3" name="流程图: 联系 962"/>
              <p:cNvSpPr/>
              <p:nvPr/>
            </p:nvSpPr>
            <p:spPr>
              <a:xfrm>
                <a:off x="9680014" y="21130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4" name="流程图: 联系 963"/>
              <p:cNvSpPr/>
              <p:nvPr/>
            </p:nvSpPr>
            <p:spPr>
              <a:xfrm>
                <a:off x="9680014" y="24735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5" name="流程图: 联系 964"/>
              <p:cNvSpPr/>
              <p:nvPr/>
            </p:nvSpPr>
            <p:spPr>
              <a:xfrm>
                <a:off x="9680014" y="265382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6" name="流程图: 联系 965"/>
              <p:cNvSpPr/>
              <p:nvPr/>
            </p:nvSpPr>
            <p:spPr>
              <a:xfrm>
                <a:off x="9680014" y="283408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7" name="流程图: 联系 966"/>
              <p:cNvSpPr/>
              <p:nvPr/>
            </p:nvSpPr>
            <p:spPr>
              <a:xfrm>
                <a:off x="9680014" y="301433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8" name="流程图: 联系 967"/>
              <p:cNvSpPr/>
              <p:nvPr/>
            </p:nvSpPr>
            <p:spPr>
              <a:xfrm>
                <a:off x="9680014" y="319459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9" name="流程图: 联系 968"/>
              <p:cNvSpPr/>
              <p:nvPr/>
            </p:nvSpPr>
            <p:spPr>
              <a:xfrm>
                <a:off x="9680014" y="337484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0" name="流程图: 联系 969"/>
              <p:cNvSpPr/>
              <p:nvPr/>
            </p:nvSpPr>
            <p:spPr>
              <a:xfrm>
                <a:off x="9680014" y="355510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1" name="流程图: 联系 970"/>
              <p:cNvSpPr/>
              <p:nvPr/>
            </p:nvSpPr>
            <p:spPr>
              <a:xfrm>
                <a:off x="9680014" y="373535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2" name="流程图: 联系 971"/>
              <p:cNvSpPr/>
              <p:nvPr/>
            </p:nvSpPr>
            <p:spPr>
              <a:xfrm>
                <a:off x="9680014" y="409586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3" name="流程图: 联系 972"/>
              <p:cNvSpPr/>
              <p:nvPr/>
            </p:nvSpPr>
            <p:spPr>
              <a:xfrm>
                <a:off x="9680014" y="535765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4" name="流程图: 联系 973"/>
              <p:cNvSpPr/>
              <p:nvPr/>
            </p:nvSpPr>
            <p:spPr>
              <a:xfrm>
                <a:off x="9680014" y="391561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5" name="流程图: 联系 974"/>
              <p:cNvSpPr/>
              <p:nvPr/>
            </p:nvSpPr>
            <p:spPr>
              <a:xfrm>
                <a:off x="9680014" y="445637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6" name="流程图: 联系 975"/>
              <p:cNvSpPr/>
              <p:nvPr/>
            </p:nvSpPr>
            <p:spPr>
              <a:xfrm>
                <a:off x="9680014" y="499714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7" name="流程图: 联系 976"/>
              <p:cNvSpPr/>
              <p:nvPr/>
            </p:nvSpPr>
            <p:spPr>
              <a:xfrm>
                <a:off x="9680014" y="517739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8" name="流程图: 联系 977"/>
              <p:cNvSpPr/>
              <p:nvPr/>
            </p:nvSpPr>
            <p:spPr>
              <a:xfrm>
                <a:off x="9680014" y="553790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9" name="流程图: 联系 978"/>
              <p:cNvSpPr/>
              <p:nvPr/>
            </p:nvSpPr>
            <p:spPr>
              <a:xfrm>
                <a:off x="9680014" y="571816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0" name="流程图: 联系 979"/>
              <p:cNvSpPr/>
              <p:nvPr/>
            </p:nvSpPr>
            <p:spPr>
              <a:xfrm>
                <a:off x="9680014" y="589841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1" name="流程图: 联系 980"/>
              <p:cNvSpPr/>
              <p:nvPr/>
            </p:nvSpPr>
            <p:spPr>
              <a:xfrm>
                <a:off x="9680014" y="607867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2" name="流程图: 联系 981"/>
              <p:cNvSpPr/>
              <p:nvPr/>
            </p:nvSpPr>
            <p:spPr>
              <a:xfrm>
                <a:off x="9680014" y="427612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3" name="流程图: 联系 982"/>
              <p:cNvSpPr/>
              <p:nvPr/>
            </p:nvSpPr>
            <p:spPr>
              <a:xfrm>
                <a:off x="9680014" y="4636632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4" name="流程图: 联系 983"/>
              <p:cNvSpPr/>
              <p:nvPr/>
            </p:nvSpPr>
            <p:spPr>
              <a:xfrm>
                <a:off x="9680014" y="4816887"/>
                <a:ext cx="90000" cy="88908"/>
              </a:xfrm>
              <a:prstGeom prst="flowChartConnector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87" name="矩形 986"/>
          <p:cNvSpPr/>
          <p:nvPr/>
        </p:nvSpPr>
        <p:spPr>
          <a:xfrm>
            <a:off x="1800042" y="6388554"/>
            <a:ext cx="26316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0000FF"/>
                </a:solidFill>
              </a:rPr>
              <a:t>APICAL: 23×11 points </a:t>
            </a:r>
            <a:endParaRPr lang="en-US" altLang="zh-CN" sz="2000" b="1" dirty="0">
              <a:solidFill>
                <a:srgbClr val="0000FF"/>
              </a:solidFill>
            </a:endParaRPr>
          </a:p>
        </p:txBody>
      </p:sp>
      <p:sp>
        <p:nvSpPr>
          <p:cNvPr id="988" name="流程图: 联系 987"/>
          <p:cNvSpPr/>
          <p:nvPr/>
        </p:nvSpPr>
        <p:spPr>
          <a:xfrm>
            <a:off x="7936787" y="6432529"/>
            <a:ext cx="252000" cy="2520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矩形 988"/>
          <p:cNvSpPr/>
          <p:nvPr/>
        </p:nvSpPr>
        <p:spPr>
          <a:xfrm>
            <a:off x="8247554" y="6351286"/>
            <a:ext cx="2611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/>
              <a:t>Measurement Position</a:t>
            </a:r>
            <a:endParaRPr lang="en-US" altLang="zh-CN" sz="2000" b="1" dirty="0"/>
          </a:p>
        </p:txBody>
      </p:sp>
    </p:spTree>
    <p:extLst>
      <p:ext uri="{BB962C8B-B14F-4D97-AF65-F5344CB8AC3E}">
        <p14:creationId xmlns:p14="http://schemas.microsoft.com/office/powerpoint/2010/main" val="298142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688" y="4022338"/>
            <a:ext cx="3321478" cy="23155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/>
          <a:srcRect l="1659" t="3842" r="5911" b="656"/>
          <a:stretch/>
        </p:blipFill>
        <p:spPr>
          <a:xfrm>
            <a:off x="8884180" y="4090309"/>
            <a:ext cx="3163238" cy="224762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/>
          <a:srcRect l="178" t="2128" r="3887" b="1711"/>
          <a:stretch/>
        </p:blipFill>
        <p:spPr>
          <a:xfrm>
            <a:off x="6038981" y="1690464"/>
            <a:ext cx="5013818" cy="2331874"/>
          </a:xfrm>
          <a:prstGeom prst="rect">
            <a:avLst/>
          </a:prstGeom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uniformity of a-C:H on 125cm×65cm PCB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/>
          <a:srcRect l="421" t="2797" r="4883" b="1497"/>
          <a:stretch/>
        </p:blipFill>
        <p:spPr>
          <a:xfrm>
            <a:off x="405953" y="4022338"/>
            <a:ext cx="5187495" cy="2232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/>
          <a:srcRect t="1" r="6177" b="2527"/>
          <a:stretch/>
        </p:blipFill>
        <p:spPr>
          <a:xfrm>
            <a:off x="436605" y="1718231"/>
            <a:ext cx="5156843" cy="21551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6012" y="4129088"/>
            <a:ext cx="2936028" cy="1282540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6286006" y="1851326"/>
            <a:ext cx="4905870" cy="16395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9072563" y="2757488"/>
            <a:ext cx="1247094" cy="13328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343896" y="4585692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Resistivity .VS. X Position</a:t>
            </a:r>
            <a:endParaRPr lang="zh-CN" altLang="en-US" dirty="0"/>
          </a:p>
        </p:txBody>
      </p:sp>
      <p:sp>
        <p:nvSpPr>
          <p:cNvPr id="17" name="TextBox 6"/>
          <p:cNvSpPr txBox="1"/>
          <p:nvPr/>
        </p:nvSpPr>
        <p:spPr>
          <a:xfrm>
            <a:off x="348177" y="6330221"/>
            <a:ext cx="1150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FF0000"/>
                </a:solidFill>
              </a:rPr>
              <a:t>The resistivity significantly decreasing when the height is increasing, this caused by the C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H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gas flow</a:t>
            </a:r>
            <a:r>
              <a:rPr lang="en-US" altLang="zh-CN" sz="2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23293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/>
          <a:srcRect l="889" t="2264" r="3957" b="537"/>
          <a:stretch/>
        </p:blipFill>
        <p:spPr>
          <a:xfrm>
            <a:off x="6195306" y="1675505"/>
            <a:ext cx="5057579" cy="2533379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uniformity of a-C on 125cm×65cm PCB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l="850" t="1890" r="3359" b="1326"/>
          <a:stretch/>
        </p:blipFill>
        <p:spPr>
          <a:xfrm>
            <a:off x="550146" y="4129638"/>
            <a:ext cx="5208277" cy="22649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t="1348" r="4552" b="2214"/>
          <a:stretch/>
        </p:blipFill>
        <p:spPr>
          <a:xfrm>
            <a:off x="550146" y="1675504"/>
            <a:ext cx="5255632" cy="23116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4274" y="4208884"/>
            <a:ext cx="2801089" cy="1270347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6329363" y="1905000"/>
            <a:ext cx="5091112" cy="17163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9067800" y="2831308"/>
            <a:ext cx="1200397" cy="13775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220066" y="4699994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Resistivity .VS. X Position</a:t>
            </a:r>
            <a:endParaRPr lang="zh-CN" altLang="en-US" dirty="0"/>
          </a:p>
        </p:txBody>
      </p:sp>
      <p:sp>
        <p:nvSpPr>
          <p:cNvPr id="16" name="TextBox 6"/>
          <p:cNvSpPr txBox="1"/>
          <p:nvPr/>
        </p:nvSpPr>
        <p:spPr>
          <a:xfrm>
            <a:off x="348177" y="6330221"/>
            <a:ext cx="7989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The variation of the resistivity is reasonable now</a:t>
            </a:r>
            <a:r>
              <a:rPr lang="en-US" altLang="zh-CN" sz="2000" b="1" dirty="0" smtClean="0">
                <a:solidFill>
                  <a:srgbClr val="0000FF"/>
                </a:solidFill>
                <a:ea typeface="宋体" panose="02010600030101010101" pitchFamily="2" charset="-122"/>
              </a:rPr>
              <a:t>;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/>
          <a:srcRect l="2718" t="3544" r="6882" b="1386"/>
          <a:stretch/>
        </p:blipFill>
        <p:spPr>
          <a:xfrm>
            <a:off x="8915536" y="4243571"/>
            <a:ext cx="2817281" cy="20430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/>
          <a:srcRect l="999" t="5971" r="3890" b="1520"/>
          <a:stretch/>
        </p:blipFill>
        <p:spPr>
          <a:xfrm>
            <a:off x="5963913" y="4223362"/>
            <a:ext cx="2923980" cy="206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79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" t="8445" r="18988" b="9481"/>
          <a:stretch/>
        </p:blipFill>
        <p:spPr>
          <a:xfrm>
            <a:off x="5444981" y="1697223"/>
            <a:ext cx="2936240" cy="4372788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5" r="21670"/>
          <a:stretch/>
        </p:blipFill>
        <p:spPr>
          <a:xfrm>
            <a:off x="8424730" y="1697224"/>
            <a:ext cx="3143759" cy="4372788"/>
          </a:xfrm>
        </p:spPr>
      </p:pic>
      <p:sp>
        <p:nvSpPr>
          <p:cNvPr id="10" name="矩形 9"/>
          <p:cNvSpPr/>
          <p:nvPr/>
        </p:nvSpPr>
        <p:spPr>
          <a:xfrm>
            <a:off x="7685357" y="3539544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</a:rPr>
              <a:t>Middle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74874" y="2539281"/>
            <a:ext cx="793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</a:rPr>
              <a:t>Top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44981" y="5293129"/>
            <a:ext cx="1467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</a:rPr>
              <a:t>Bottom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Test of edge effect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3" t="9009" r="22727" b="17711"/>
          <a:stretch/>
        </p:blipFill>
        <p:spPr>
          <a:xfrm>
            <a:off x="653759" y="1697223"/>
            <a:ext cx="2967636" cy="437278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180275" y="1518698"/>
            <a:ext cx="6607534" cy="4766808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489005" y="1518698"/>
            <a:ext cx="3260035" cy="4719099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3645024" y="3564068"/>
            <a:ext cx="1651819" cy="639097"/>
          </a:xfrm>
          <a:prstGeom prst="left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348176" y="6330221"/>
            <a:ext cx="10811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To make sure it is not the edge effect caused the large resistivity on Top &amp; Bottom</a:t>
            </a:r>
            <a:r>
              <a:rPr lang="en-US" altLang="zh-CN" sz="2000" b="1" dirty="0" smtClean="0">
                <a:solidFill>
                  <a:srgbClr val="0000FF"/>
                </a:solidFill>
                <a:ea typeface="宋体" panose="02010600030101010101" pitchFamily="2" charset="-122"/>
              </a:rPr>
              <a:t>;</a:t>
            </a:r>
          </a:p>
        </p:txBody>
      </p:sp>
      <p:sp>
        <p:nvSpPr>
          <p:cNvPr id="15" name="矩形 14"/>
          <p:cNvSpPr/>
          <p:nvPr/>
        </p:nvSpPr>
        <p:spPr>
          <a:xfrm>
            <a:off x="1107130" y="2362091"/>
            <a:ext cx="2126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00B0F0"/>
                </a:solidFill>
              </a:rPr>
              <a:t>A large PCB</a:t>
            </a:r>
            <a:endParaRPr lang="zh-CN" altLang="en-US" sz="3200" b="1" dirty="0">
              <a:solidFill>
                <a:srgbClr val="00B0F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39126" y="2362092"/>
            <a:ext cx="23407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00B0F0"/>
                </a:solidFill>
              </a:rPr>
              <a:t>3 Small PCBs</a:t>
            </a:r>
            <a:endParaRPr lang="zh-CN" alt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8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746933" y="2907916"/>
            <a:ext cx="1595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101%</a:t>
            </a:r>
            <a:endParaRPr lang="zh-CN" altLang="en-US" sz="3200" b="1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Uniformity Comparing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031445" y="2415555"/>
            <a:ext cx="1685810" cy="2007434"/>
            <a:chOff x="8881392" y="2410792"/>
            <a:chExt cx="1685810" cy="2007434"/>
          </a:xfrm>
        </p:grpSpPr>
        <p:sp>
          <p:nvSpPr>
            <p:cNvPr id="8" name="文本框 7"/>
            <p:cNvSpPr txBox="1"/>
            <p:nvPr/>
          </p:nvSpPr>
          <p:spPr>
            <a:xfrm>
              <a:off x="8972082" y="3833451"/>
              <a:ext cx="1595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/>
                <a:t>13%</a:t>
              </a:r>
              <a:endParaRPr lang="zh-CN" altLang="en-US" sz="3200" b="1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l="1420" t="2455" r="6437" b="416"/>
            <a:stretch/>
          </p:blipFill>
          <p:spPr>
            <a:xfrm>
              <a:off x="8881392" y="2410792"/>
              <a:ext cx="1532455" cy="1422659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93" t="1419" r="5348" b="1656"/>
          <a:stretch/>
        </p:blipFill>
        <p:spPr>
          <a:xfrm>
            <a:off x="3612499" y="1454650"/>
            <a:ext cx="1583497" cy="1442240"/>
          </a:xfrm>
          <a:prstGeom prst="rect">
            <a:avLst/>
          </a:prstGeom>
          <a:ln>
            <a:noFill/>
          </a:ln>
        </p:spPr>
      </p:pic>
      <p:grpSp>
        <p:nvGrpSpPr>
          <p:cNvPr id="25" name="组合 24"/>
          <p:cNvGrpSpPr/>
          <p:nvPr/>
        </p:nvGrpSpPr>
        <p:grpSpPr>
          <a:xfrm>
            <a:off x="539583" y="3200304"/>
            <a:ext cx="1707268" cy="1933128"/>
            <a:chOff x="7389530" y="3195541"/>
            <a:chExt cx="1707268" cy="1933128"/>
          </a:xfrm>
        </p:grpSpPr>
        <p:sp>
          <p:nvSpPr>
            <p:cNvPr id="7" name="文本框 6"/>
            <p:cNvSpPr txBox="1"/>
            <p:nvPr/>
          </p:nvSpPr>
          <p:spPr>
            <a:xfrm>
              <a:off x="7501678" y="4543894"/>
              <a:ext cx="1595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/>
                <a:t>79%</a:t>
              </a:r>
              <a:endParaRPr lang="zh-CN" altLang="en-US" sz="3200" b="1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/>
            <a:srcRect t="1487" r="4453"/>
            <a:stretch/>
          </p:blipFill>
          <p:spPr>
            <a:xfrm>
              <a:off x="7389530" y="3195541"/>
              <a:ext cx="1557468" cy="1429316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5342053" y="1454650"/>
            <a:ext cx="6674092" cy="4912813"/>
            <a:chOff x="339557" y="1449887"/>
            <a:chExt cx="6904563" cy="5082463"/>
          </a:xfrm>
        </p:grpSpPr>
        <p:grpSp>
          <p:nvGrpSpPr>
            <p:cNvPr id="19" name="组合 18"/>
            <p:cNvGrpSpPr/>
            <p:nvPr/>
          </p:nvGrpSpPr>
          <p:grpSpPr>
            <a:xfrm>
              <a:off x="339557" y="1449887"/>
              <a:ext cx="6904563" cy="5082463"/>
              <a:chOff x="339557" y="1449887"/>
              <a:chExt cx="6904563" cy="5082463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5"/>
              <a:srcRect l="1848" t="5066" r="4726" b="566"/>
              <a:stretch/>
            </p:blipFill>
            <p:spPr>
              <a:xfrm>
                <a:off x="4996105" y="4943475"/>
                <a:ext cx="2248015" cy="1588875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6"/>
              <a:srcRect l="1558" t="3523" r="3825" b="1159"/>
              <a:stretch/>
            </p:blipFill>
            <p:spPr>
              <a:xfrm>
                <a:off x="2824164" y="4943475"/>
                <a:ext cx="2119554" cy="1588875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7"/>
              <a:srcRect t="3850" r="2892" b="1399"/>
              <a:stretch/>
            </p:blipFill>
            <p:spPr>
              <a:xfrm>
                <a:off x="524121" y="4943475"/>
                <a:ext cx="2247656" cy="1588875"/>
              </a:xfrm>
              <a:prstGeom prst="rect">
                <a:avLst/>
              </a:prstGeom>
            </p:spPr>
          </p:pic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557" y="1449887"/>
                <a:ext cx="6840040" cy="3343535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/>
          </p:nvSpPr>
          <p:spPr>
            <a:xfrm>
              <a:off x="1124691" y="5520207"/>
              <a:ext cx="1595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/>
                <a:t>76%</a:t>
              </a:r>
              <a:endParaRPr lang="zh-CN" altLang="en-US" sz="3200" b="1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400985" y="5497694"/>
              <a:ext cx="1595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/>
                <a:t>12%</a:t>
              </a:r>
              <a:endParaRPr lang="zh-CN" altLang="en-US" sz="3200" b="1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397746" y="5497694"/>
              <a:ext cx="1595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/>
                <a:t>102%</a:t>
              </a:r>
              <a:endParaRPr lang="zh-CN" altLang="en-US" sz="3200" b="1" dirty="0"/>
            </a:p>
          </p:txBody>
        </p:sp>
      </p:grpSp>
      <p:sp>
        <p:nvSpPr>
          <p:cNvPr id="27" name="TextBox 6"/>
          <p:cNvSpPr txBox="1"/>
          <p:nvPr/>
        </p:nvSpPr>
        <p:spPr>
          <a:xfrm>
            <a:off x="380416" y="5049806"/>
            <a:ext cx="45891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0000FF"/>
                </a:solidFill>
              </a:rPr>
              <a:t>The large area PCB and the 3 small PCBs are coated in the same condition, but due to the different gas release, the absolute value is quite different</a:t>
            </a:r>
            <a:r>
              <a:rPr lang="en-US" altLang="zh-CN" b="1" dirty="0" smtClean="0">
                <a:solidFill>
                  <a:srgbClr val="0000FF"/>
                </a:solidFill>
                <a:ea typeface="宋体" panose="02010600030101010101" pitchFamily="2" charset="-122"/>
              </a:rPr>
              <a:t>;</a:t>
            </a:r>
            <a:endParaRPr lang="en-US" altLang="zh-CN" b="1" dirty="0">
              <a:solidFill>
                <a:srgbClr val="0000FF"/>
              </a:solidFill>
            </a:endParaRP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0000FF"/>
                </a:solidFill>
              </a:rPr>
              <a:t>The uniformities are quite consistent;</a:t>
            </a:r>
          </a:p>
        </p:txBody>
      </p:sp>
      <p:cxnSp>
        <p:nvCxnSpPr>
          <p:cNvPr id="29" name="直接箭头连接符 28"/>
          <p:cNvCxnSpPr>
            <a:endCxn id="18" idx="0"/>
          </p:cNvCxnSpPr>
          <p:nvPr/>
        </p:nvCxnSpPr>
        <p:spPr>
          <a:xfrm flipH="1">
            <a:off x="6606771" y="3729038"/>
            <a:ext cx="770342" cy="11025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endCxn id="17" idx="0"/>
          </p:cNvCxnSpPr>
          <p:nvPr/>
        </p:nvCxnSpPr>
        <p:spPr>
          <a:xfrm flipH="1">
            <a:off x="8768127" y="3048000"/>
            <a:ext cx="256812" cy="17836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endCxn id="16" idx="0"/>
          </p:cNvCxnSpPr>
          <p:nvPr/>
        </p:nvCxnSpPr>
        <p:spPr>
          <a:xfrm>
            <a:off x="10496551" y="2081213"/>
            <a:ext cx="433106" cy="27504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5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1"/>
          <a:stretch/>
        </p:blipFill>
        <p:spPr>
          <a:xfrm>
            <a:off x="6975442" y="1406918"/>
            <a:ext cx="4696820" cy="5346087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604" r="670"/>
          <a:stretch/>
        </p:blipFill>
        <p:spPr>
          <a:xfrm>
            <a:off x="963946" y="1521641"/>
            <a:ext cx="3743975" cy="4562484"/>
          </a:xfr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Calibration of Thickness .VS. Height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171716" y="1372081"/>
            <a:ext cx="762000" cy="49233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6"/>
          <p:cNvSpPr txBox="1"/>
          <p:nvPr/>
        </p:nvSpPr>
        <p:spPr>
          <a:xfrm>
            <a:off x="348177" y="6330221"/>
            <a:ext cx="7989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The thickness variation is consistent with the resistivity variation</a:t>
            </a:r>
            <a:r>
              <a:rPr lang="en-US" altLang="zh-CN" sz="2000" b="1" dirty="0" smtClean="0">
                <a:solidFill>
                  <a:srgbClr val="0000FF"/>
                </a:solidFill>
                <a:ea typeface="宋体" panose="02010600030101010101" pitchFamily="2" charset="-122"/>
              </a:rPr>
              <a:t>;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/>
          <a:srcRect l="7382" t="1890" r="3360" b="1326"/>
          <a:stretch/>
        </p:blipFill>
        <p:spPr>
          <a:xfrm rot="16200000">
            <a:off x="3676677" y="2702227"/>
            <a:ext cx="4611582" cy="215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8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/>
          <a:srcRect l="1354" t="3886" r="5047" b="668"/>
          <a:stretch/>
        </p:blipFill>
        <p:spPr>
          <a:xfrm>
            <a:off x="5861413" y="3988929"/>
            <a:ext cx="3033321" cy="216091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890" t="2103" r="1574" b="1082"/>
          <a:stretch/>
        </p:blipFill>
        <p:spPr>
          <a:xfrm>
            <a:off x="5995998" y="1494527"/>
            <a:ext cx="5119212" cy="249440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/>
          <a:srcRect l="529" t="2536" r="5946" b="1693"/>
          <a:stretch/>
        </p:blipFill>
        <p:spPr>
          <a:xfrm>
            <a:off x="468471" y="3729397"/>
            <a:ext cx="5017929" cy="2433574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uniformity of APICAL1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 t="1740" r="3242" b="1909"/>
          <a:stretch/>
        </p:blipFill>
        <p:spPr>
          <a:xfrm>
            <a:off x="468471" y="1494527"/>
            <a:ext cx="5017929" cy="20761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/>
          <a:srcRect t="916" r="5278" b="782"/>
          <a:stretch/>
        </p:blipFill>
        <p:spPr>
          <a:xfrm>
            <a:off x="1790223" y="3842348"/>
            <a:ext cx="2991592" cy="1318515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6143626" y="1737669"/>
            <a:ext cx="5005387" cy="16246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8901114" y="2607961"/>
            <a:ext cx="1319212" cy="1371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165123" y="4580142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Resistivity .VS. X Position</a:t>
            </a:r>
            <a:endParaRPr lang="zh-CN" altLang="en-US" dirty="0"/>
          </a:p>
        </p:txBody>
      </p:sp>
      <p:sp>
        <p:nvSpPr>
          <p:cNvPr id="20" name="TextBox 6"/>
          <p:cNvSpPr txBox="1"/>
          <p:nvPr/>
        </p:nvSpPr>
        <p:spPr>
          <a:xfrm>
            <a:off x="365849" y="6168763"/>
            <a:ext cx="11231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FF0000"/>
                </a:solidFill>
              </a:rPr>
              <a:t>The drum horizontally moved, this caused the center of the drum deviated the rotating axis;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FF0000"/>
                </a:solidFill>
              </a:rPr>
              <a:t>The distance between the target and one end of the foil are shorter than the other end of the foil; 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7"/>
          <a:srcRect l="1621" t="4515" r="3235" b="1223"/>
          <a:stretch/>
        </p:blipFill>
        <p:spPr>
          <a:xfrm>
            <a:off x="8917267" y="3992743"/>
            <a:ext cx="2991244" cy="215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uniformity of APICAL2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799" t="4832" r="4233" b="1986"/>
          <a:stretch/>
        </p:blipFill>
        <p:spPr>
          <a:xfrm>
            <a:off x="433346" y="1490869"/>
            <a:ext cx="5478450" cy="2375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477" t="2378" r="1475" b="1335"/>
          <a:stretch/>
        </p:blipFill>
        <p:spPr>
          <a:xfrm>
            <a:off x="489004" y="3939862"/>
            <a:ext cx="5243886" cy="22722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1941" t="2906" r="6040" b="2507"/>
          <a:stretch/>
        </p:blipFill>
        <p:spPr>
          <a:xfrm>
            <a:off x="1671456" y="3995105"/>
            <a:ext cx="3383281" cy="15124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/>
          <a:srcRect t="1770" r="2615" b="1000"/>
          <a:stretch/>
        </p:blipFill>
        <p:spPr>
          <a:xfrm>
            <a:off x="5961005" y="1526640"/>
            <a:ext cx="5369604" cy="24132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/>
          <a:srcRect l="1112" t="4179" r="1865" b="1196"/>
          <a:stretch/>
        </p:blipFill>
        <p:spPr>
          <a:xfrm>
            <a:off x="5773874" y="4088340"/>
            <a:ext cx="3114996" cy="2047461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6057901" y="1760582"/>
            <a:ext cx="5414962" cy="15880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9031261" y="2673890"/>
            <a:ext cx="1319212" cy="1371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228223" y="4849865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rgbClr val="0000FF"/>
                </a:solidFill>
              </a:rPr>
              <a:t>Resistivity .VS. X Position</a:t>
            </a:r>
            <a:endParaRPr lang="zh-CN" altLang="en-US" dirty="0"/>
          </a:p>
        </p:txBody>
      </p:sp>
      <p:sp>
        <p:nvSpPr>
          <p:cNvPr id="14" name="TextBox 6"/>
          <p:cNvSpPr txBox="1"/>
          <p:nvPr/>
        </p:nvSpPr>
        <p:spPr>
          <a:xfrm>
            <a:off x="433346" y="6248998"/>
            <a:ext cx="1123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FF0000"/>
                </a:solidFill>
              </a:rPr>
              <a:t>Same reason caused the resistivity increases when the X position increase;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/>
          <a:srcRect l="1144" t="3778" r="4958" b="2261"/>
          <a:stretch/>
        </p:blipFill>
        <p:spPr>
          <a:xfrm>
            <a:off x="8891935" y="4066050"/>
            <a:ext cx="3135532" cy="207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7"/>
          <p:cNvSpPr txBox="1"/>
          <p:nvPr/>
        </p:nvSpPr>
        <p:spPr>
          <a:xfrm>
            <a:off x="233099" y="367656"/>
            <a:ext cx="10672891" cy="738623"/>
          </a:xfrm>
          <a:prstGeom prst="rect">
            <a:avLst/>
          </a:prstGeom>
          <a:noFill/>
        </p:spPr>
        <p:txBody>
          <a:bodyPr wrap="square" lIns="121881" tIns="60940" rIns="121881" bIns="60940" rtlCol="0">
            <a:spAutoFit/>
          </a:bodyPr>
          <a:lstStyle/>
          <a:p>
            <a:r>
              <a:rPr lang="en-US" altLang="zh-CN" sz="4000" b="1" dirty="0" smtClean="0">
                <a:ea typeface="黑体" panose="02010609060101010101" pitchFamily="49" charset="-122"/>
              </a:rPr>
              <a:t>Outline</a:t>
            </a:r>
            <a:endParaRPr lang="zh-CN" altLang="en-US" sz="4000" b="1" dirty="0">
              <a:ea typeface="黑体" panose="02010609060101010101" pitchFamily="49" charset="-122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492370" y="2181833"/>
            <a:ext cx="11506229" cy="31700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zh-CN" sz="4000" b="1" dirty="0" smtClean="0">
                <a:latin typeface="+mn-lt"/>
              </a:rPr>
              <a:t>Short summary of small samples made by </a:t>
            </a:r>
            <a:r>
              <a:rPr lang="en-US" altLang="zh-CN" sz="4000" b="1" dirty="0" err="1" smtClean="0">
                <a:latin typeface="+mn-lt"/>
              </a:rPr>
              <a:t>Hauzer</a:t>
            </a:r>
            <a:endParaRPr lang="en-US" altLang="zh-CN" sz="4000" b="1" dirty="0" smtClean="0">
              <a:latin typeface="+mn-lt"/>
            </a:endParaRPr>
          </a:p>
          <a:p>
            <a:pPr marL="0" indent="0" eaLnBrk="1" hangingPunct="1">
              <a:defRPr/>
            </a:pPr>
            <a:endParaRPr lang="en-US" altLang="zh-CN" sz="4000" b="1" dirty="0" smtClean="0">
              <a:latin typeface="+mn-lt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zh-CN" sz="4000" b="1" dirty="0" smtClean="0">
                <a:latin typeface="+mn-lt"/>
              </a:rPr>
              <a:t>Adhesion test of the new DLC + Cu foils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  <a:defRPr/>
            </a:pPr>
            <a:endParaRPr lang="en-US" altLang="zh-CN" sz="4000" b="1" dirty="0" smtClean="0">
              <a:latin typeface="+mn-lt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zh-CN" sz="4000" b="1" dirty="0" smtClean="0">
                <a:latin typeface="+mn-lt"/>
              </a:rPr>
              <a:t>R&amp;D</a:t>
            </a:r>
            <a:r>
              <a:rPr lang="zh-CN" altLang="en-US" sz="4000" b="1" dirty="0" smtClean="0">
                <a:latin typeface="+mn-lt"/>
              </a:rPr>
              <a:t> </a:t>
            </a:r>
            <a:r>
              <a:rPr lang="en-US" altLang="zh-CN" sz="4000" b="1" dirty="0" smtClean="0">
                <a:latin typeface="+mn-lt"/>
              </a:rPr>
              <a:t>on </a:t>
            </a:r>
            <a:r>
              <a:rPr lang="en-US" altLang="zh-CN" sz="4000" b="1" dirty="0" smtClean="0">
                <a:latin typeface="+mn-lt"/>
              </a:rPr>
              <a:t>large </a:t>
            </a:r>
            <a:r>
              <a:rPr lang="en-US" altLang="zh-CN" sz="4000" b="1" dirty="0">
                <a:latin typeface="+mn-lt"/>
              </a:rPr>
              <a:t>area DLC </a:t>
            </a:r>
            <a:r>
              <a:rPr lang="en-US" altLang="zh-CN" sz="4000" b="1" dirty="0" smtClean="0">
                <a:latin typeface="+mn-lt"/>
              </a:rPr>
              <a:t>coating</a:t>
            </a:r>
            <a:endParaRPr lang="en-US" altLang="zh-CN" sz="4000" b="1" dirty="0" smtClean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8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Resistivity uniformity of APICAL3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87" t="2158" r="4728" b="1238"/>
          <a:stretch/>
        </p:blipFill>
        <p:spPr>
          <a:xfrm>
            <a:off x="513642" y="3795417"/>
            <a:ext cx="5343526" cy="24017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603" t="248" r="3742" b="1888"/>
          <a:stretch/>
        </p:blipFill>
        <p:spPr>
          <a:xfrm>
            <a:off x="557212" y="1525370"/>
            <a:ext cx="5299955" cy="22700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1270" t="2699" r="3526" b="1077"/>
          <a:stretch/>
        </p:blipFill>
        <p:spPr>
          <a:xfrm>
            <a:off x="1873158" y="3897226"/>
            <a:ext cx="3275105" cy="14425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/>
          <a:srcRect l="667" t="1433" r="3819" b="1106"/>
          <a:stretch/>
        </p:blipFill>
        <p:spPr>
          <a:xfrm>
            <a:off x="6429375" y="1523633"/>
            <a:ext cx="4857750" cy="22717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/>
          <a:srcRect l="1956" t="1853" r="6492" b="1167"/>
          <a:stretch/>
        </p:blipFill>
        <p:spPr>
          <a:xfrm>
            <a:off x="9089830" y="4006116"/>
            <a:ext cx="2986640" cy="19803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/>
          <a:srcRect l="983" t="2560" r="2121" b="738"/>
          <a:stretch/>
        </p:blipFill>
        <p:spPr>
          <a:xfrm>
            <a:off x="6035553" y="4006116"/>
            <a:ext cx="3054277" cy="1980347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6505575" y="1747194"/>
            <a:ext cx="4929188" cy="150083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9210675" y="2637738"/>
            <a:ext cx="1319212" cy="1371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452552" y="4789000"/>
            <a:ext cx="256249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rgbClr val="0000FF"/>
                </a:solidFill>
              </a:rPr>
              <a:t>Resistivity .VS. X Position</a:t>
            </a:r>
            <a:endParaRPr lang="zh-CN" altLang="en-US" dirty="0"/>
          </a:p>
        </p:txBody>
      </p:sp>
      <p:sp>
        <p:nvSpPr>
          <p:cNvPr id="16" name="TextBox 6"/>
          <p:cNvSpPr txBox="1"/>
          <p:nvPr/>
        </p:nvSpPr>
        <p:spPr>
          <a:xfrm>
            <a:off x="433346" y="6248998"/>
            <a:ext cx="1123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>
                <a:solidFill>
                  <a:srgbClr val="FF0000"/>
                </a:solidFill>
              </a:rPr>
              <a:t>Same reason caused the resistivity increases when the X position increase; </a:t>
            </a:r>
          </a:p>
        </p:txBody>
      </p:sp>
    </p:spTree>
    <p:extLst>
      <p:ext uri="{BB962C8B-B14F-4D97-AF65-F5344CB8AC3E}">
        <p14:creationId xmlns:p14="http://schemas.microsoft.com/office/powerpoint/2010/main" val="29857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47"/>
          <p:cNvSpPr txBox="1"/>
          <p:nvPr/>
        </p:nvSpPr>
        <p:spPr>
          <a:xfrm>
            <a:off x="233099" y="367656"/>
            <a:ext cx="10672891" cy="697523"/>
          </a:xfrm>
          <a:prstGeom prst="rect">
            <a:avLst/>
          </a:prstGeom>
          <a:noFill/>
        </p:spPr>
        <p:txBody>
          <a:bodyPr wrap="square" lIns="121881" tIns="60940" rIns="121881" bIns="60940" rtlCol="0">
            <a:spAutoFit/>
          </a:bodyPr>
          <a:lstStyle/>
          <a:p>
            <a:r>
              <a:rPr lang="en-US" altLang="zh-CN" sz="3733" b="1" dirty="0" smtClean="0">
                <a:ea typeface="黑体" panose="02010609060101010101" pitchFamily="49" charset="-122"/>
              </a:rPr>
              <a:t>Summary and next work</a:t>
            </a:r>
            <a:endParaRPr lang="zh-CN" altLang="en-US" sz="3733" b="1" dirty="0">
              <a:ea typeface="黑体" panose="02010609060101010101" pitchFamily="49" charset="-122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612539" y="3298755"/>
            <a:ext cx="10852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/>
              <a:t>“C &amp; Cr” co-deposition layer should work, we will try to add a PSE step before “C &amp; Cr” coating to see if it can improve the </a:t>
            </a:r>
            <a:r>
              <a:rPr lang="en-US" altLang="zh-CN" b="1" dirty="0" smtClean="0"/>
              <a:t>adhesion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“One-Batch” is a potential method to improve the adhesion, we will continue work on this to understand how to make the resistivity controllable</a:t>
            </a:r>
            <a:r>
              <a:rPr lang="en-US" altLang="zh-CN" b="1" dirty="0" smtClean="0">
                <a:ea typeface="宋体" panose="02010600030101010101" pitchFamily="2" charset="-122"/>
              </a:rPr>
              <a:t>;</a:t>
            </a:r>
          </a:p>
        </p:txBody>
      </p:sp>
      <p:sp>
        <p:nvSpPr>
          <p:cNvPr id="2" name="矩形 1"/>
          <p:cNvSpPr/>
          <p:nvPr/>
        </p:nvSpPr>
        <p:spPr>
          <a:xfrm>
            <a:off x="612539" y="2806312"/>
            <a:ext cx="625718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We need more R&amp;D on Adhesion</a:t>
            </a:r>
            <a:endParaRPr lang="zh-CN" altLang="en-US" sz="2600" dirty="0"/>
          </a:p>
        </p:txBody>
      </p:sp>
      <p:sp>
        <p:nvSpPr>
          <p:cNvPr id="6" name="TextBox 6"/>
          <p:cNvSpPr txBox="1"/>
          <p:nvPr/>
        </p:nvSpPr>
        <p:spPr>
          <a:xfrm>
            <a:off x="612539" y="2159981"/>
            <a:ext cx="10852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Resistivity increasing caused by passivation is quite different, we need more samples and test;</a:t>
            </a:r>
            <a:endParaRPr lang="en-US" altLang="zh-CN" b="1" dirty="0"/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Resistivity decreasing caused by heating should also be systematically tested;</a:t>
            </a:r>
            <a:r>
              <a:rPr lang="en-US" altLang="zh-CN" b="1" dirty="0" smtClean="0">
                <a:cs typeface="Arial" panose="020B0604020202020204" pitchFamily="34" charset="0"/>
              </a:rPr>
              <a:t> </a:t>
            </a:r>
            <a:endParaRPr lang="en-US" altLang="zh-CN" b="1" dirty="0" smtClean="0"/>
          </a:p>
        </p:txBody>
      </p:sp>
      <p:sp>
        <p:nvSpPr>
          <p:cNvPr id="7" name="矩形 6"/>
          <p:cNvSpPr/>
          <p:nvPr/>
        </p:nvSpPr>
        <p:spPr>
          <a:xfrm>
            <a:off x="612539" y="1667538"/>
            <a:ext cx="97042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Resistivity of DLC made by Hauzer shows different behavior</a:t>
            </a:r>
            <a:endParaRPr lang="zh-CN" altLang="en-US" sz="2600" dirty="0"/>
          </a:p>
        </p:txBody>
      </p:sp>
      <p:sp>
        <p:nvSpPr>
          <p:cNvPr id="10" name="矩形 9"/>
          <p:cNvSpPr/>
          <p:nvPr/>
        </p:nvSpPr>
        <p:spPr>
          <a:xfrm>
            <a:off x="612540" y="4472260"/>
            <a:ext cx="94895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R&amp;D on Large area coating</a:t>
            </a:r>
            <a:endParaRPr lang="zh-CN" altLang="en-US" sz="2600" dirty="0"/>
          </a:p>
        </p:txBody>
      </p:sp>
      <p:sp>
        <p:nvSpPr>
          <p:cNvPr id="11" name="TextBox 6"/>
          <p:cNvSpPr txBox="1"/>
          <p:nvPr/>
        </p:nvSpPr>
        <p:spPr>
          <a:xfrm>
            <a:off x="612539" y="4959601"/>
            <a:ext cx="10852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Maximum size of DLC samples is up to 1.4m×0.65m</a:t>
            </a:r>
            <a:r>
              <a:rPr lang="en-US" altLang="zh-CN" b="1" dirty="0"/>
              <a:t>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For a-C, we have much better uniformity;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Try to find the thickness which can provide the best uniformity;</a:t>
            </a:r>
            <a:endParaRPr lang="en-US" altLang="zh-CN" b="1" dirty="0" smtClean="0"/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We will try to coat large area DLC + Cu samples next time;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100769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Advantages of the Hauzer device(Compared with Teer)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511" y="1642052"/>
            <a:ext cx="106022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 smtClean="0"/>
              <a:t>Able to heating the substrate up to 450</a:t>
            </a:r>
            <a:r>
              <a:rPr lang="en-US" altLang="zh-CN" sz="2400" b="1" dirty="0" smtClean="0">
                <a:ea typeface="宋体" panose="02010600030101010101" pitchFamily="2" charset="-122"/>
              </a:rPr>
              <a:t>℃</a:t>
            </a:r>
            <a:r>
              <a:rPr lang="en-US" altLang="zh-CN" sz="2400" b="1" dirty="0" smtClean="0"/>
              <a:t>;</a:t>
            </a:r>
          </a:p>
          <a:p>
            <a:r>
              <a:rPr lang="en-US" altLang="zh-CN" sz="2400" b="1" dirty="0" smtClean="0"/>
              <a:t> 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(Effective way to increase the adhesion between DLC &amp; substrate)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/>
              <a:t>Provide very powerful plasma source etching(PSE);</a:t>
            </a:r>
          </a:p>
          <a:p>
            <a:r>
              <a:rPr lang="en-US" altLang="zh-CN" sz="2400" b="1" dirty="0" smtClean="0"/>
              <a:t> 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</a:rPr>
              <a:t>Effective way to increase the adhesion between DLC &amp; substrate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)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/>
              <a:t>Maximum sample size up to </a:t>
            </a:r>
            <a:r>
              <a:rPr lang="en-US" altLang="zh-CN" sz="2400" b="1" dirty="0" smtClean="0"/>
              <a:t>1.4m×0.65m;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(Make the production for large size samples possible)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/>
              <a:t>Vacuum degree can be controlled by computer;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(Better for resistivity control)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/>
              <a:t>Shutters for target protecting are available and can be controlled by computer;</a:t>
            </a:r>
          </a:p>
          <a:p>
            <a:r>
              <a:rPr lang="en-US" altLang="zh-CN" sz="2400" b="1" dirty="0" smtClean="0"/>
              <a:t> 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(Allow multi-coating in one batch)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0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First time to use Hauzer for the production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012" y="1467697"/>
            <a:ext cx="10237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smtClean="0"/>
              <a:t>Teer is not able to coat large area samples, so we try to use Hauzer for the production 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smtClean="0"/>
              <a:t>We coated DLC, Metal doping DLC, DLC+Cu using the Hauzer; </a:t>
            </a:r>
            <a:endParaRPr lang="en-US" altLang="zh-CN" b="1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12" y="2160195"/>
            <a:ext cx="5263178" cy="39509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396" y="2160195"/>
            <a:ext cx="2965948" cy="395098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57" y="2160195"/>
            <a:ext cx="2965948" cy="3950989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605619" y="6111184"/>
            <a:ext cx="2577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D</a:t>
            </a:r>
            <a:r>
              <a:rPr lang="en-US" altLang="zh-CN" b="1" dirty="0" smtClean="0"/>
              <a:t>ifferent kind of drums; </a:t>
            </a:r>
            <a:endParaRPr lang="en-US" altLang="zh-CN" b="1" dirty="0"/>
          </a:p>
        </p:txBody>
      </p:sp>
      <p:sp>
        <p:nvSpPr>
          <p:cNvPr id="23" name="矩形 22"/>
          <p:cNvSpPr/>
          <p:nvPr/>
        </p:nvSpPr>
        <p:spPr>
          <a:xfrm>
            <a:off x="6034502" y="6087711"/>
            <a:ext cx="2577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Round for soft substrates</a:t>
            </a:r>
            <a:endParaRPr lang="en-US" altLang="zh-CN" b="1" dirty="0"/>
          </a:p>
        </p:txBody>
      </p:sp>
      <p:sp>
        <p:nvSpPr>
          <p:cNvPr id="24" name="矩形 23"/>
          <p:cNvSpPr/>
          <p:nvPr/>
        </p:nvSpPr>
        <p:spPr>
          <a:xfrm>
            <a:off x="8954032" y="6087711"/>
            <a:ext cx="2896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Square for hard substrates 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4062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84" y="1542081"/>
            <a:ext cx="3143286" cy="23596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84" y="3966414"/>
            <a:ext cx="1438372" cy="19160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468" y="3966414"/>
            <a:ext cx="1437202" cy="1914521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Measurement tools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56" y="1542081"/>
            <a:ext cx="3257112" cy="433885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642" y="1542081"/>
            <a:ext cx="3095605" cy="43582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88713" y="5880935"/>
            <a:ext cx="10237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smtClean="0"/>
              <a:t>HIOKI SM7110 and 7120 are used for the resistivity measurement of most samples;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smtClean="0"/>
              <a:t>The small tools are used to measure very small samples, or the samples with very low resistivity;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 smtClean="0"/>
              <a:t>Resistivity value measured by these two kind of tools have a factor of (1.3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b="1" dirty="0" smtClean="0"/>
              <a:t>1.4) </a:t>
            </a:r>
            <a:endParaRPr lang="en-US" altLang="zh-CN" b="1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56" y="1542081"/>
            <a:ext cx="1615374" cy="121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Resistive DLC made by Hauzer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29" y="1924904"/>
            <a:ext cx="5447112" cy="43565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16200000">
            <a:off x="5418491" y="3697011"/>
            <a:ext cx="166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R</a:t>
            </a:r>
            <a:r>
              <a:rPr lang="en-US" altLang="zh-CN" sz="2400" b="1" baseline="-25000" dirty="0" smtClean="0"/>
              <a:t>stable</a:t>
            </a:r>
            <a:r>
              <a:rPr lang="en-US" altLang="zh-CN" sz="2400" b="1" dirty="0" smtClean="0"/>
              <a:t>/R</a:t>
            </a:r>
            <a:r>
              <a:rPr lang="en-US" altLang="zh-CN" sz="2400" b="1" baseline="-25000" dirty="0" smtClean="0"/>
              <a:t>Initial</a:t>
            </a:r>
            <a:endParaRPr lang="zh-CN" altLang="en-US" sz="2400" b="1" baseline="-25000" dirty="0"/>
          </a:p>
        </p:txBody>
      </p:sp>
      <p:sp>
        <p:nvSpPr>
          <p:cNvPr id="5" name="文本框 4"/>
          <p:cNvSpPr txBox="1"/>
          <p:nvPr/>
        </p:nvSpPr>
        <p:spPr>
          <a:xfrm>
            <a:off x="7485389" y="1463239"/>
            <a:ext cx="356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Resistivity increasing in air</a:t>
            </a:r>
            <a:endParaRPr lang="zh-CN" altLang="en-US" sz="2400" b="1" baseline="-25000" dirty="0"/>
          </a:p>
        </p:txBody>
      </p:sp>
      <p:sp>
        <p:nvSpPr>
          <p:cNvPr id="10" name="TextBox 6"/>
          <p:cNvSpPr txBox="1"/>
          <p:nvPr/>
        </p:nvSpPr>
        <p:spPr>
          <a:xfrm>
            <a:off x="515589" y="2341687"/>
            <a:ext cx="5383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Better vacuum will get lower resistivity</a:t>
            </a:r>
            <a:r>
              <a:rPr lang="en-US" altLang="zh-CN" b="1" dirty="0" smtClean="0">
                <a:ea typeface="宋体" panose="02010600030101010101" pitchFamily="2" charset="-122"/>
              </a:rPr>
              <a:t>;</a:t>
            </a:r>
            <a:endParaRPr lang="en-US" altLang="zh-CN" b="1" dirty="0"/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Higher temperature will get lower resistivity;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Resistivity increases in air then become stable;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b="1" dirty="0" smtClean="0"/>
              <a:t>Hydrogen doping can greatly increase the resistivity;</a:t>
            </a:r>
            <a:endParaRPr lang="en-US" altLang="zh-CN" b="1" dirty="0"/>
          </a:p>
        </p:txBody>
      </p:sp>
      <p:sp>
        <p:nvSpPr>
          <p:cNvPr id="11" name="矩形 10"/>
          <p:cNvSpPr/>
          <p:nvPr/>
        </p:nvSpPr>
        <p:spPr>
          <a:xfrm>
            <a:off x="515589" y="1924904"/>
            <a:ext cx="43110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Rules are similar with Teer</a:t>
            </a:r>
            <a:endParaRPr lang="zh-CN" altLang="en-US" sz="2600" dirty="0"/>
          </a:p>
        </p:txBody>
      </p:sp>
      <p:sp>
        <p:nvSpPr>
          <p:cNvPr id="12" name="TextBox 6"/>
          <p:cNvSpPr txBox="1"/>
          <p:nvPr/>
        </p:nvSpPr>
        <p:spPr>
          <a:xfrm>
            <a:off x="504206" y="4045369"/>
            <a:ext cx="50817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Much long passivation time in air;</a:t>
            </a:r>
          </a:p>
          <a:p>
            <a:r>
              <a:rPr lang="en-US" altLang="zh-CN" b="1" dirty="0">
                <a:solidFill>
                  <a:srgbClr val="0000FF"/>
                </a:solidFill>
              </a:rPr>
              <a:t> </a:t>
            </a:r>
            <a:r>
              <a:rPr lang="en-US" altLang="zh-CN" b="1" dirty="0" smtClean="0">
                <a:solidFill>
                  <a:srgbClr val="0000FF"/>
                </a:solidFill>
              </a:rPr>
              <a:t>    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DLC made by Teer is about 3</a:t>
            </a:r>
            <a:r>
              <a:rPr lang="zh-CN" altLang="en-US" sz="1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4 days;</a:t>
            </a:r>
          </a:p>
          <a:p>
            <a:r>
              <a:rPr lang="en-US" altLang="zh-CN" sz="1600" b="1" dirty="0">
                <a:solidFill>
                  <a:srgbClr val="0000FF"/>
                </a:solidFill>
              </a:rPr>
              <a:t> 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     DLC made by Hauzer is about 10</a:t>
            </a:r>
            <a:r>
              <a:rPr lang="zh-CN" altLang="en-US" sz="1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14days;</a:t>
            </a:r>
          </a:p>
          <a:p>
            <a:pPr marL="271463" indent="-271463">
              <a:buFont typeface="Wingdings" pitchFamily="2" charset="2"/>
              <a:buChar char="Ø"/>
            </a:pPr>
            <a:endParaRPr lang="en-US" altLang="zh-CN" b="1" dirty="0">
              <a:solidFill>
                <a:srgbClr val="0000FF"/>
              </a:solidFill>
            </a:endParaRPr>
          </a:p>
          <a:p>
            <a:pPr marL="271463" indent="-271463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Resistivity increasing in air is much larger;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     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DLC made by Teer is about 30%</a:t>
            </a:r>
            <a:r>
              <a:rPr lang="zh-CN" altLang="en-US" sz="1600" b="1" dirty="0" smtClean="0">
                <a:solidFill>
                  <a:srgbClr val="0000FF"/>
                </a:solidFill>
              </a:rPr>
              <a:t>～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40%;</a:t>
            </a:r>
          </a:p>
          <a:p>
            <a:r>
              <a:rPr lang="en-US" altLang="zh-CN" sz="1600" b="1" dirty="0">
                <a:solidFill>
                  <a:srgbClr val="0000FF"/>
                </a:solidFill>
              </a:rPr>
              <a:t> 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     DLC made by Hauzer is about 40%</a:t>
            </a:r>
            <a:r>
              <a:rPr lang="zh-CN" altLang="en-US" sz="1600" b="1" dirty="0">
                <a:solidFill>
                  <a:srgbClr val="0000FF"/>
                </a:solidFill>
                <a:latin typeface="宋体" panose="02010600030101010101" pitchFamily="2" charset="-122"/>
              </a:rPr>
              <a:t>～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120%;</a:t>
            </a:r>
            <a:endParaRPr lang="en-US" altLang="zh-CN" sz="1600" b="1" dirty="0">
              <a:solidFill>
                <a:srgbClr val="0000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5589" y="3616724"/>
            <a:ext cx="363950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0000FF"/>
                </a:solidFill>
              </a:rPr>
              <a:t>Different performances</a:t>
            </a:r>
            <a:endParaRPr lang="zh-CN" altLang="en-US" sz="2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2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Preparing DLC + Cu with advanced technique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283" y="3914702"/>
            <a:ext cx="3421930" cy="25687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2" name="矩形 81"/>
          <p:cNvSpPr/>
          <p:nvPr/>
        </p:nvSpPr>
        <p:spPr>
          <a:xfrm>
            <a:off x="2176082" y="1313890"/>
            <a:ext cx="903344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 Flow chart of the DLC + Cu with “C &amp; Cr co-deposition” Layer</a:t>
            </a:r>
            <a:endParaRPr lang="zh-CN" altLang="en-US" sz="2600" dirty="0"/>
          </a:p>
        </p:txBody>
      </p:sp>
      <p:grpSp>
        <p:nvGrpSpPr>
          <p:cNvPr id="3" name="组合 2"/>
          <p:cNvGrpSpPr/>
          <p:nvPr/>
        </p:nvGrpSpPr>
        <p:grpSpPr>
          <a:xfrm>
            <a:off x="458040" y="3722782"/>
            <a:ext cx="5985431" cy="3001316"/>
            <a:chOff x="417160" y="3658128"/>
            <a:chExt cx="5985431" cy="3001316"/>
          </a:xfrm>
        </p:grpSpPr>
        <p:sp>
          <p:nvSpPr>
            <p:cNvPr id="83" name="TextBox 6"/>
            <p:cNvSpPr txBox="1"/>
            <p:nvPr/>
          </p:nvSpPr>
          <p:spPr>
            <a:xfrm>
              <a:off x="530460" y="4075936"/>
              <a:ext cx="5478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C: 2kW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→0kW, Cr</a:t>
              </a:r>
              <a:r>
                <a:rPr lang="en-US" altLang="zh-CN" b="1" dirty="0">
                  <a:latin typeface="Calibri" panose="020F0502020204030204" pitchFamily="34" charset="0"/>
                  <a:cs typeface="Calibri" panose="020F0502020204030204" pitchFamily="34" charset="0"/>
                </a:rPr>
                <a:t>: 0kW 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→1.5kW,  For 1min</a:t>
              </a:r>
              <a:endParaRPr lang="en-US" altLang="zh-CN" b="1" dirty="0" smtClean="0"/>
            </a:p>
          </p:txBody>
        </p:sp>
        <p:sp>
          <p:nvSpPr>
            <p:cNvPr id="85" name="矩形 84"/>
            <p:cNvSpPr/>
            <p:nvPr/>
          </p:nvSpPr>
          <p:spPr>
            <a:xfrm>
              <a:off x="417160" y="3658128"/>
              <a:ext cx="36395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/>
                <a:t>C &amp; Cr co-deposition</a:t>
              </a:r>
              <a:endParaRPr lang="zh-CN" altLang="en-US" sz="2400" dirty="0"/>
            </a:p>
          </p:txBody>
        </p:sp>
        <p:sp>
          <p:nvSpPr>
            <p:cNvPr id="86" name="TextBox 6"/>
            <p:cNvSpPr txBox="1"/>
            <p:nvPr/>
          </p:nvSpPr>
          <p:spPr>
            <a:xfrm>
              <a:off x="530460" y="4739279"/>
              <a:ext cx="5478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Cr</a:t>
              </a:r>
              <a:r>
                <a:rPr lang="en-US" altLang="zh-CN" b="1" dirty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1.5kW →3kW immediately, then keep 3kW for 1min</a:t>
              </a:r>
              <a:endParaRPr lang="en-US" altLang="zh-CN" b="1" dirty="0" smtClean="0"/>
            </a:p>
          </p:txBody>
        </p:sp>
        <p:sp>
          <p:nvSpPr>
            <p:cNvPr id="87" name="矩形 86"/>
            <p:cNvSpPr/>
            <p:nvPr/>
          </p:nvSpPr>
          <p:spPr>
            <a:xfrm>
              <a:off x="417160" y="4345029"/>
              <a:ext cx="36395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/>
                <a:t>Cr deposition</a:t>
              </a:r>
              <a:endParaRPr lang="zh-CN" altLang="en-US" sz="2400" dirty="0"/>
            </a:p>
          </p:txBody>
        </p:sp>
        <p:sp>
          <p:nvSpPr>
            <p:cNvPr id="88" name="TextBox 6"/>
            <p:cNvSpPr txBox="1"/>
            <p:nvPr/>
          </p:nvSpPr>
          <p:spPr>
            <a:xfrm>
              <a:off x="540234" y="5535781"/>
              <a:ext cx="5478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Cr: 3kW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→0kW, Cu: </a:t>
              </a:r>
              <a:r>
                <a:rPr lang="en-US" altLang="zh-CN" b="1" dirty="0">
                  <a:latin typeface="Calibri" panose="020F0502020204030204" pitchFamily="34" charset="0"/>
                  <a:cs typeface="Calibri" panose="020F0502020204030204" pitchFamily="34" charset="0"/>
                </a:rPr>
                <a:t>0kW 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→1.3kW,  For 0.5min</a:t>
              </a:r>
              <a:endParaRPr lang="en-US" altLang="zh-CN" b="1" dirty="0" smtClean="0"/>
            </a:p>
          </p:txBody>
        </p:sp>
        <p:sp>
          <p:nvSpPr>
            <p:cNvPr id="89" name="矩形 88"/>
            <p:cNvSpPr/>
            <p:nvPr/>
          </p:nvSpPr>
          <p:spPr>
            <a:xfrm>
              <a:off x="419875" y="5105412"/>
              <a:ext cx="36395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/>
                <a:t>Cr &amp; Cu co-deposition</a:t>
              </a:r>
              <a:endParaRPr lang="zh-CN" altLang="en-US" sz="2400" dirty="0"/>
            </a:p>
          </p:txBody>
        </p:sp>
        <p:sp>
          <p:nvSpPr>
            <p:cNvPr id="90" name="TextBox 6"/>
            <p:cNvSpPr txBox="1"/>
            <p:nvPr/>
          </p:nvSpPr>
          <p:spPr>
            <a:xfrm>
              <a:off x="530460" y="6290112"/>
              <a:ext cx="5872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Cu: 1.3kW</a:t>
              </a:r>
              <a:r>
                <a:rPr lang="en-US" altLang="zh-CN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→4kW immediately, then keep 4kW for 97.5min</a:t>
              </a:r>
              <a:endParaRPr lang="en-US" altLang="zh-CN" b="1" dirty="0" smtClean="0"/>
            </a:p>
          </p:txBody>
        </p:sp>
        <p:sp>
          <p:nvSpPr>
            <p:cNvPr id="91" name="矩形 90"/>
            <p:cNvSpPr/>
            <p:nvPr/>
          </p:nvSpPr>
          <p:spPr>
            <a:xfrm>
              <a:off x="417160" y="5870618"/>
              <a:ext cx="36395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/>
                <a:t>Cu deposition</a:t>
              </a:r>
              <a:endParaRPr lang="zh-CN" altLang="en-US" sz="2400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7160" y="1804698"/>
            <a:ext cx="11744648" cy="690973"/>
            <a:chOff x="417160" y="1804698"/>
            <a:chExt cx="11744648" cy="690973"/>
          </a:xfrm>
        </p:grpSpPr>
        <p:sp>
          <p:nvSpPr>
            <p:cNvPr id="93" name="圆角矩形 92"/>
            <p:cNvSpPr/>
            <p:nvPr/>
          </p:nvSpPr>
          <p:spPr>
            <a:xfrm>
              <a:off x="4577322" y="1804698"/>
              <a:ext cx="7584486" cy="686901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96864" y="1872934"/>
              <a:ext cx="11573317" cy="554912"/>
              <a:chOff x="500739" y="1776069"/>
              <a:chExt cx="11573317" cy="554912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3180334" y="1777420"/>
                <a:ext cx="1206605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DLC</a:t>
                </a:r>
              </a:p>
              <a:p>
                <a:pPr algn="ctr"/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1840986" y="1777420"/>
                <a:ext cx="1023245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 Pumping</a:t>
                </a:r>
                <a:endParaRPr lang="zh-CN" altLang="en-US" sz="1400" b="1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直接箭头连接符 41"/>
              <p:cNvCxnSpPr>
                <a:stCxn id="48" idx="3"/>
                <a:endCxn id="41" idx="1"/>
              </p:cNvCxnSpPr>
              <p:nvPr/>
            </p:nvCxnSpPr>
            <p:spPr>
              <a:xfrm flipV="1">
                <a:off x="1553942" y="2053404"/>
                <a:ext cx="287044" cy="159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圆角矩形 42"/>
              <p:cNvSpPr/>
              <p:nvPr/>
            </p:nvSpPr>
            <p:spPr>
              <a:xfrm>
                <a:off x="4619949" y="1777420"/>
                <a:ext cx="1441700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 &amp; Cr 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Co-deposition</a:t>
                </a:r>
                <a:endParaRPr lang="zh-CN" alt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6294659" y="1777420"/>
                <a:ext cx="1164819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 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5" name="直接箭头连接符 44"/>
              <p:cNvCxnSpPr>
                <a:stCxn id="41" idx="3"/>
                <a:endCxn id="40" idx="1"/>
              </p:cNvCxnSpPr>
              <p:nvPr/>
            </p:nvCxnSpPr>
            <p:spPr>
              <a:xfrm>
                <a:off x="2864231" y="2053404"/>
                <a:ext cx="316103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/>
              <p:cNvCxnSpPr>
                <a:stCxn id="40" idx="3"/>
                <a:endCxn id="43" idx="1"/>
              </p:cNvCxnSpPr>
              <p:nvPr/>
            </p:nvCxnSpPr>
            <p:spPr>
              <a:xfrm>
                <a:off x="4386939" y="2053404"/>
                <a:ext cx="233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箭头连接符 46"/>
              <p:cNvCxnSpPr>
                <a:stCxn id="43" idx="3"/>
                <a:endCxn id="44" idx="1"/>
              </p:cNvCxnSpPr>
              <p:nvPr/>
            </p:nvCxnSpPr>
            <p:spPr>
              <a:xfrm>
                <a:off x="6061649" y="2053404"/>
                <a:ext cx="233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圆角矩形 47"/>
              <p:cNvSpPr/>
              <p:nvPr/>
            </p:nvSpPr>
            <p:spPr>
              <a:xfrm>
                <a:off x="500739" y="1779014"/>
                <a:ext cx="1053203" cy="551967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APICAL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Clamping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7736359" y="1776069"/>
                <a:ext cx="1482741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 &amp; Cu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Co-Deposition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9449721" y="1776069"/>
                <a:ext cx="1174367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</a:t>
                </a:r>
              </a:p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10802366" y="1776837"/>
                <a:ext cx="1271690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Cooling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taking down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2" name="直接箭头连接符 51"/>
              <p:cNvCxnSpPr>
                <a:stCxn id="44" idx="3"/>
                <a:endCxn id="49" idx="1"/>
              </p:cNvCxnSpPr>
              <p:nvPr/>
            </p:nvCxnSpPr>
            <p:spPr>
              <a:xfrm flipV="1">
                <a:off x="7459478" y="2052729"/>
                <a:ext cx="276881" cy="67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箭头连接符 52"/>
              <p:cNvCxnSpPr>
                <a:stCxn id="49" idx="3"/>
                <a:endCxn id="50" idx="1"/>
              </p:cNvCxnSpPr>
              <p:nvPr/>
            </p:nvCxnSpPr>
            <p:spPr>
              <a:xfrm>
                <a:off x="9219100" y="2052729"/>
                <a:ext cx="23062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箭头连接符 53"/>
              <p:cNvCxnSpPr>
                <a:stCxn id="50" idx="3"/>
                <a:endCxn id="51" idx="1"/>
              </p:cNvCxnSpPr>
              <p:nvPr/>
            </p:nvCxnSpPr>
            <p:spPr>
              <a:xfrm>
                <a:off x="10624088" y="2052729"/>
                <a:ext cx="178278" cy="76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圆角矩形 54"/>
            <p:cNvSpPr/>
            <p:nvPr/>
          </p:nvSpPr>
          <p:spPr>
            <a:xfrm>
              <a:off x="417160" y="1808770"/>
              <a:ext cx="4020636" cy="686901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2821532" y="2557465"/>
            <a:ext cx="80355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 Flow chart of the DLC + Cu by “One-batch” method</a:t>
            </a:r>
            <a:endParaRPr lang="zh-CN" altLang="en-US" sz="2600" dirty="0"/>
          </a:p>
        </p:txBody>
      </p:sp>
      <p:grpSp>
        <p:nvGrpSpPr>
          <p:cNvPr id="36" name="组合 35"/>
          <p:cNvGrpSpPr/>
          <p:nvPr/>
        </p:nvGrpSpPr>
        <p:grpSpPr>
          <a:xfrm>
            <a:off x="383564" y="3004036"/>
            <a:ext cx="11710410" cy="686901"/>
            <a:chOff x="383564" y="1787917"/>
            <a:chExt cx="11710410" cy="686901"/>
          </a:xfrm>
        </p:grpSpPr>
        <p:grpSp>
          <p:nvGrpSpPr>
            <p:cNvPr id="37" name="组合 36"/>
            <p:cNvGrpSpPr/>
            <p:nvPr/>
          </p:nvGrpSpPr>
          <p:grpSpPr>
            <a:xfrm>
              <a:off x="458040" y="1869955"/>
              <a:ext cx="11573317" cy="554912"/>
              <a:chOff x="500739" y="1776069"/>
              <a:chExt cx="11573317" cy="554912"/>
            </a:xfrm>
          </p:grpSpPr>
          <p:sp>
            <p:nvSpPr>
              <p:cNvPr id="56" name="圆角矩形 55"/>
              <p:cNvSpPr/>
              <p:nvPr/>
            </p:nvSpPr>
            <p:spPr>
              <a:xfrm>
                <a:off x="3180334" y="1777420"/>
                <a:ext cx="1206605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DLC</a:t>
                </a:r>
              </a:p>
              <a:p>
                <a:pPr algn="ctr"/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1840986" y="1777420"/>
                <a:ext cx="1023245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 Pumping</a:t>
                </a:r>
                <a:endParaRPr lang="zh-CN" altLang="en-US" sz="1400" b="1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8" name="直接箭头连接符 57"/>
              <p:cNvCxnSpPr>
                <a:stCxn id="64" idx="3"/>
                <a:endCxn id="57" idx="1"/>
              </p:cNvCxnSpPr>
              <p:nvPr/>
            </p:nvCxnSpPr>
            <p:spPr>
              <a:xfrm flipV="1">
                <a:off x="1553942" y="2053404"/>
                <a:ext cx="287044" cy="159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圆角矩形 58"/>
              <p:cNvSpPr/>
              <p:nvPr/>
            </p:nvSpPr>
            <p:spPr>
              <a:xfrm>
                <a:off x="4619949" y="1777420"/>
                <a:ext cx="1441700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 &amp; Cr 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Co-deposition</a:t>
                </a:r>
                <a:endParaRPr lang="zh-CN" alt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圆角矩形 59"/>
              <p:cNvSpPr/>
              <p:nvPr/>
            </p:nvSpPr>
            <p:spPr>
              <a:xfrm>
                <a:off x="6294659" y="1777420"/>
                <a:ext cx="1164819" cy="551968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 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1" name="直接箭头连接符 60"/>
              <p:cNvCxnSpPr>
                <a:stCxn id="57" idx="3"/>
                <a:endCxn id="56" idx="1"/>
              </p:cNvCxnSpPr>
              <p:nvPr/>
            </p:nvCxnSpPr>
            <p:spPr>
              <a:xfrm>
                <a:off x="2864231" y="2053404"/>
                <a:ext cx="316103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箭头连接符 61"/>
              <p:cNvCxnSpPr>
                <a:stCxn id="56" idx="3"/>
                <a:endCxn id="59" idx="1"/>
              </p:cNvCxnSpPr>
              <p:nvPr/>
            </p:nvCxnSpPr>
            <p:spPr>
              <a:xfrm>
                <a:off x="4386939" y="2053404"/>
                <a:ext cx="233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箭头连接符 62"/>
              <p:cNvCxnSpPr>
                <a:stCxn id="59" idx="3"/>
                <a:endCxn id="60" idx="1"/>
              </p:cNvCxnSpPr>
              <p:nvPr/>
            </p:nvCxnSpPr>
            <p:spPr>
              <a:xfrm>
                <a:off x="6061649" y="2053404"/>
                <a:ext cx="23301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圆角矩形 63"/>
              <p:cNvSpPr/>
              <p:nvPr/>
            </p:nvSpPr>
            <p:spPr>
              <a:xfrm>
                <a:off x="500739" y="1779014"/>
                <a:ext cx="1053203" cy="551967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APICAL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Clamping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7736359" y="1776069"/>
                <a:ext cx="1482741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 &amp; Cu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Co-Deposition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9449721" y="1776069"/>
                <a:ext cx="1174367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</a:t>
                </a:r>
              </a:p>
              <a:p>
                <a:pPr algn="ctr"/>
                <a:r>
                  <a:rPr lang="en-US" altLang="zh-CN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Deposition</a:t>
                </a:r>
                <a:endParaRPr lang="zh-CN" alt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10802366" y="1776837"/>
                <a:ext cx="1271690" cy="553319"/>
              </a:xfrm>
              <a:prstGeom prst="round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Cooling</a:t>
                </a:r>
              </a:p>
              <a:p>
                <a:pPr algn="ctr"/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taking down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8" name="直接箭头连接符 67"/>
              <p:cNvCxnSpPr>
                <a:stCxn id="60" idx="3"/>
                <a:endCxn id="65" idx="1"/>
              </p:cNvCxnSpPr>
              <p:nvPr/>
            </p:nvCxnSpPr>
            <p:spPr>
              <a:xfrm flipV="1">
                <a:off x="7459478" y="2052729"/>
                <a:ext cx="276881" cy="67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箭头连接符 68"/>
              <p:cNvCxnSpPr>
                <a:stCxn id="65" idx="3"/>
                <a:endCxn id="66" idx="1"/>
              </p:cNvCxnSpPr>
              <p:nvPr/>
            </p:nvCxnSpPr>
            <p:spPr>
              <a:xfrm>
                <a:off x="9219100" y="2052729"/>
                <a:ext cx="23062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箭头连接符 69"/>
              <p:cNvCxnSpPr>
                <a:stCxn id="66" idx="3"/>
                <a:endCxn id="67" idx="1"/>
              </p:cNvCxnSpPr>
              <p:nvPr/>
            </p:nvCxnSpPr>
            <p:spPr>
              <a:xfrm>
                <a:off x="10624088" y="2052729"/>
                <a:ext cx="178278" cy="76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圆角矩形 37"/>
            <p:cNvSpPr/>
            <p:nvPr/>
          </p:nvSpPr>
          <p:spPr>
            <a:xfrm>
              <a:off x="383564" y="1787917"/>
              <a:ext cx="11710410" cy="686901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52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3" y="1574786"/>
            <a:ext cx="6642581" cy="498468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650949" y="4100318"/>
            <a:ext cx="3201538" cy="2459156"/>
            <a:chOff x="7684999" y="1689086"/>
            <a:chExt cx="3201538" cy="245915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71" t="36535" r="27828" b="39566"/>
            <a:stretch/>
          </p:blipFill>
          <p:spPr>
            <a:xfrm>
              <a:off x="7684999" y="1689086"/>
              <a:ext cx="3201538" cy="2459156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355163" y="3606891"/>
              <a:ext cx="22658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omic Sans MS" panose="030F0702030302020204" pitchFamily="66" charset="0"/>
                </a:rPr>
                <a:t>Copper skin scalpel cut</a:t>
              </a:r>
              <a:endParaRPr lang="en-GB" sz="14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935351" y="1863924"/>
              <a:ext cx="700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100%</a:t>
              </a:r>
              <a:endParaRPr lang="en-GB" b="1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50949" y="1574786"/>
            <a:ext cx="3190773" cy="2409026"/>
            <a:chOff x="7695763" y="4192581"/>
            <a:chExt cx="3190773" cy="240902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07" t="43705" r="27913" b="31028"/>
            <a:stretch/>
          </p:blipFill>
          <p:spPr>
            <a:xfrm>
              <a:off x="7695763" y="4192581"/>
              <a:ext cx="3190773" cy="240902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418682" y="6066047"/>
              <a:ext cx="1908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omic Sans MS" panose="030F0702030302020204" pitchFamily="66" charset="0"/>
                </a:rPr>
                <a:t>After tape peeling</a:t>
              </a:r>
              <a:endParaRPr lang="en-GB" sz="14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52370" y="435063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0%</a:t>
              </a:r>
              <a:endParaRPr lang="en-GB" b="1" dirty="0"/>
            </a:p>
          </p:txBody>
        </p:sp>
      </p:grp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89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Adhesion Test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0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76766" y="161182"/>
            <a:ext cx="118370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5000"/>
              </a:lnSpc>
              <a:buClr>
                <a:srgbClr val="FFFFFF"/>
              </a:buClr>
            </a:pPr>
            <a:r>
              <a:rPr kumimoji="1" lang="en-US" altLang="zh-CN" sz="4000" b="1" dirty="0" smtClean="0"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Adhesion test 1</a:t>
            </a:r>
            <a:endParaRPr kumimoji="1" lang="en-US" altLang="zh-CN" sz="4000" b="1" dirty="0">
              <a:latin typeface="+mn-lt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667528"/>
              </p:ext>
            </p:extLst>
          </p:nvPr>
        </p:nvGraphicFramePr>
        <p:xfrm>
          <a:off x="369618" y="2393156"/>
          <a:ext cx="8678154" cy="2513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3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5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12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90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908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0819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US" altLang="zh-CN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No.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Adhesion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23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H2020-06-21-4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23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H2020-06-23-9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23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T2020-06-19-1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23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T2020-06-17-2</a:t>
                      </a:r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418643" y="1801737"/>
            <a:ext cx="63443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/>
              <a:t> DLC+Cu with C &amp; Cr co-deposition layer</a:t>
            </a:r>
            <a:endParaRPr lang="zh-CN" altLang="en-US" sz="2600" dirty="0"/>
          </a:p>
        </p:txBody>
      </p:sp>
      <p:sp>
        <p:nvSpPr>
          <p:cNvPr id="8" name="TextBox 6"/>
          <p:cNvSpPr txBox="1"/>
          <p:nvPr/>
        </p:nvSpPr>
        <p:spPr>
          <a:xfrm>
            <a:off x="369618" y="5166128"/>
            <a:ext cx="80905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</a:rPr>
              <a:t>Adhesion is very bad, this maybe caused by the missing of the plasma source etching(PSE) process;</a:t>
            </a:r>
          </a:p>
          <a:p>
            <a:endParaRPr lang="en-US" altLang="zh-CN" sz="20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772" y="2082371"/>
            <a:ext cx="2666841" cy="290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24445</TotalTime>
  <Words>1182</Words>
  <Application>Microsoft Office PowerPoint</Application>
  <PresentationFormat>宽屏</PresentationFormat>
  <Paragraphs>223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黑体</vt:lpstr>
      <vt:lpstr>宋体</vt:lpstr>
      <vt:lpstr>幼圆</vt:lpstr>
      <vt:lpstr>Arial</vt:lpstr>
      <vt:lpstr>Calibri</vt:lpstr>
      <vt:lpstr>Calibri Light</vt:lpstr>
      <vt:lpstr>Comic Sans MS</vt:lpstr>
      <vt:lpstr>Monotype Corsiva</vt:lpstr>
      <vt:lpstr>Tahoma</vt:lpstr>
      <vt:lpstr>Times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 Zhou</dc:creator>
  <cp:lastModifiedBy>ZhouYi</cp:lastModifiedBy>
  <cp:revision>861</cp:revision>
  <dcterms:created xsi:type="dcterms:W3CDTF">2016-09-22T06:01:20Z</dcterms:created>
  <dcterms:modified xsi:type="dcterms:W3CDTF">2020-10-09T06:34:48Z</dcterms:modified>
</cp:coreProperties>
</file>