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7" r:id="rId1"/>
  </p:sldMasterIdLst>
  <p:notesMasterIdLst>
    <p:notesMasterId r:id="rId26"/>
  </p:notesMasterIdLst>
  <p:sldIdLst>
    <p:sldId id="292" r:id="rId2"/>
    <p:sldId id="257" r:id="rId3"/>
    <p:sldId id="275" r:id="rId4"/>
    <p:sldId id="312" r:id="rId5"/>
    <p:sldId id="290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11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286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5C0B"/>
    <a:srgbClr val="D67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3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1244E-8052-485B-8F7C-89EC6FD04CBC}" type="datetimeFigureOut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A7842-3F67-4170-9D66-77CF294D0F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1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30413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A7842-3F67-4170-9D66-77CF294D0F0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836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1297D-5152-49EF-9D9A-AFA6C37BB49E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1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21D30-D0D0-491C-9806-9296BDCB19FF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683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07F-6B38-4B21-BCF8-C2D735C1EE7D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93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57A5D-8B32-4185-A23C-76A238FCC335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072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BE1A-D2D5-457B-AE1F-4E7B5FE852F8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62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F9C6F-F1CF-4B50-B9AD-105A491CCA1E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584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DCE9F-371B-47CF-8CFB-BC9E274454A0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84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D92B8-2A6A-49D0-902A-C15766228395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17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A3E8D-D6E8-4EF0-BBE9-4DCEFB82566E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76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2B37-4B73-47BF-BB65-7B46010D7C29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91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27B21-21F1-488E-A7CB-449E8BA24D18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743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C437A-1BDC-40E4-B9EC-E36713C43259}" type="datetime1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8554D-8F87-451C-9086-3EAE8D296F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123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图片 6153" descr="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795" y="-15240"/>
            <a:ext cx="12205335" cy="6927850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6155" name="标题 6154"/>
          <p:cNvSpPr>
            <a:spLocks noGrp="1"/>
          </p:cNvSpPr>
          <p:nvPr>
            <p:ph type="ctrTitle"/>
          </p:nvPr>
        </p:nvSpPr>
        <p:spPr>
          <a:xfrm>
            <a:off x="2168321" y="1991756"/>
            <a:ext cx="8511260" cy="1470184"/>
          </a:xfrm>
        </p:spPr>
        <p:txBody>
          <a:bodyPr anchor="ctr">
            <a:noAutofit/>
          </a:bodyPr>
          <a:lstStyle/>
          <a:p>
            <a:pPr>
              <a:buSzPct val="100000"/>
            </a:pPr>
            <a:r>
              <a:rPr lang="en-US" altLang="zh-CN" sz="4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Development of RWELL detectors for large area &amp; high rate application</a:t>
            </a:r>
            <a:endParaRPr lang="en-US" altLang="zh-CN" sz="4000" dirty="0">
              <a:solidFill>
                <a:schemeClr val="bg1"/>
              </a:solidFill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40167" y="3341676"/>
            <a:ext cx="836756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u="sng">
                <a:solidFill>
                  <a:schemeClr val="bg2"/>
                </a:solidFill>
              </a:rPr>
              <a:t>Guofeng </a:t>
            </a:r>
            <a:r>
              <a:rPr lang="en-US" altLang="zh-CN" sz="2400" u="sng" smtClean="0">
                <a:solidFill>
                  <a:schemeClr val="bg2"/>
                </a:solidFill>
              </a:rPr>
              <a:t>Song</a:t>
            </a:r>
            <a:r>
              <a:rPr lang="en-US" altLang="zh-CN" sz="2400" smtClean="0">
                <a:solidFill>
                  <a:schemeClr val="bg2"/>
                </a:solidFill>
              </a:rPr>
              <a:t>, D</a:t>
            </a:r>
            <a:r>
              <a:rPr lang="en-US" altLang="zh-CN" sz="2000" smtClean="0">
                <a:solidFill>
                  <a:schemeClr val="bg2"/>
                </a:solidFill>
              </a:rPr>
              <a:t>ao</a:t>
            </a:r>
            <a:r>
              <a:rPr lang="en-US" altLang="zh-CN" sz="2400" smtClean="0">
                <a:solidFill>
                  <a:schemeClr val="bg2"/>
                </a:solidFill>
              </a:rPr>
              <a:t>jin Hong</a:t>
            </a:r>
          </a:p>
          <a:p>
            <a:pPr algn="ctr"/>
            <a:r>
              <a:rPr lang="en-US" altLang="zh-CN" sz="2400" smtClean="0">
                <a:solidFill>
                  <a:schemeClr val="bg2"/>
                </a:solidFill>
              </a:rPr>
              <a:t>On behalf of the USTC MPGD Group</a:t>
            </a:r>
            <a:endParaRPr lang="en-US" altLang="zh-CN" sz="2400">
              <a:solidFill>
                <a:schemeClr val="bg2"/>
              </a:solidFill>
            </a:endParaRPr>
          </a:p>
          <a:p>
            <a:pPr algn="ctr"/>
            <a:r>
              <a:rPr lang="en-US" altLang="zh-CN" sz="2000">
                <a:solidFill>
                  <a:schemeClr val="bg2"/>
                </a:solidFill>
              </a:rPr>
              <a:t>State Key Laboratory of Particle Detection and Electronics </a:t>
            </a:r>
          </a:p>
          <a:p>
            <a:pPr algn="ctr"/>
            <a:r>
              <a:rPr lang="en-US" altLang="zh-CN" sz="2000">
                <a:solidFill>
                  <a:schemeClr val="bg2"/>
                </a:solidFill>
              </a:rPr>
              <a:t>University of Science and Technology of </a:t>
            </a:r>
            <a:r>
              <a:rPr lang="en-US" altLang="zh-CN" sz="2000" smtClean="0">
                <a:solidFill>
                  <a:schemeClr val="bg2"/>
                </a:solidFill>
              </a:rPr>
              <a:t>China</a:t>
            </a:r>
          </a:p>
          <a:p>
            <a:pPr algn="ctr"/>
            <a:endParaRPr lang="en-US" altLang="zh-CN" sz="2400" smtClean="0"/>
          </a:p>
          <a:p>
            <a:pPr algn="ctr"/>
            <a:endParaRPr lang="en-US" altLang="zh-CN" sz="2400"/>
          </a:p>
          <a:p>
            <a:pPr algn="ctr"/>
            <a:r>
              <a:rPr lang="en-US" altLang="zh-CN" sz="2400" smtClean="0"/>
              <a:t>6th.Oct.2020</a:t>
            </a:r>
            <a:endParaRPr lang="en-US" altLang="zh-CN" sz="2400"/>
          </a:p>
          <a:p>
            <a:pPr algn="ctr"/>
            <a:r>
              <a:rPr lang="en-US" altLang="zh-CN" sz="2400" smtClean="0"/>
              <a:t>RD51 Collaboration </a:t>
            </a:r>
            <a:r>
              <a:rPr lang="en-US" altLang="zh-CN" sz="2400"/>
              <a:t>meeting</a:t>
            </a:r>
            <a:endParaRPr lang="zh-CN" altLang="en-US"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995" y="168910"/>
            <a:ext cx="5513070" cy="131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Gain vs. HV</a:t>
            </a:r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3" r="5415"/>
          <a:stretch/>
        </p:blipFill>
        <p:spPr>
          <a:xfrm>
            <a:off x="623219" y="2546646"/>
            <a:ext cx="5845947" cy="3871732"/>
          </a:xfr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14400" y="1560786"/>
            <a:ext cx="8253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Fe55, Ar/Isobutane (95/5)</a:t>
            </a:r>
          </a:p>
          <a:p>
            <a:r>
              <a:rPr lang="en-US" altLang="zh-CN" b="1" dirty="0" smtClean="0"/>
              <a:t>Signals induced on the top electrode of THGEM were measured.</a:t>
            </a:r>
            <a:endParaRPr lang="zh-CN" altLang="en-US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133" y="2546646"/>
            <a:ext cx="4980129" cy="387933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83709" y="2251156"/>
            <a:ext cx="607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Detector’s gain curves measured with induced pulse height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3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Gain vs. X-ray rate</a:t>
            </a:r>
            <a:endParaRPr lang="zh-CN" altLang="en-US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8198" y="2265218"/>
            <a:ext cx="4906499" cy="3933969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17059" y="2047410"/>
            <a:ext cx="457639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400" dirty="0" smtClean="0">
                <a:cs typeface="Calibri Light" panose="020F0302020204030204" pitchFamily="34" charset="0"/>
              </a:rPr>
              <a:t>Cu </a:t>
            </a:r>
            <a:r>
              <a:rPr lang="en-US" altLang="zh-CN" sz="2400" smtClean="0">
                <a:cs typeface="Calibri Light" panose="020F0302020204030204" pitchFamily="34" charset="0"/>
              </a:rPr>
              <a:t>target </a:t>
            </a:r>
            <a:r>
              <a:rPr lang="en-US" altLang="zh-CN" sz="2400" smtClean="0">
                <a:cs typeface="Calibri Light" panose="020F0302020204030204" pitchFamily="34" charset="0"/>
              </a:rPr>
              <a:t>X-ray, Collimator </a:t>
            </a:r>
            <a:r>
              <a:rPr lang="en-US" altLang="zh-CN" sz="2400" dirty="0" smtClean="0">
                <a:cs typeface="Calibri Light" panose="020F0302020204030204" pitchFamily="34" charset="0"/>
              </a:rPr>
              <a:t>diameter: </a:t>
            </a:r>
            <a:r>
              <a:rPr lang="en-US" altLang="zh-CN" sz="2400" smtClean="0">
                <a:cs typeface="Calibri Light" panose="020F0302020204030204" pitchFamily="34" charset="0"/>
              </a:rPr>
              <a:t>5 </a:t>
            </a:r>
            <a:r>
              <a:rPr lang="en-US" altLang="zh-CN" sz="2400" smtClean="0">
                <a:cs typeface="Calibri Light" panose="020F0302020204030204" pitchFamily="34" charset="0"/>
              </a:rPr>
              <a:t>mm</a:t>
            </a:r>
            <a:endParaRPr lang="en-US" altLang="zh-CN" sz="2400" dirty="0">
              <a:cs typeface="Calibri Light" panose="020F03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400">
                <a:solidFill>
                  <a:schemeClr val="accent2"/>
                </a:solidFill>
                <a:cs typeface="Calibri Light" panose="020F0302020204030204" pitchFamily="34" charset="0"/>
              </a:rPr>
              <a:t>The gain is calculated with anode current. The  induced signal is smaller. We should  measure the rate capability at higher gain in the future.</a:t>
            </a:r>
            <a:endParaRPr lang="en-US" altLang="zh-CN" sz="2400" dirty="0">
              <a:solidFill>
                <a:schemeClr val="accent2"/>
              </a:solidFill>
              <a:cs typeface="Calibri Light" panose="020F03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400" dirty="0">
                <a:solidFill>
                  <a:schemeClr val="accent2"/>
                </a:solidFill>
                <a:cs typeface="Calibri Light" panose="020F0302020204030204" pitchFamily="34" charset="0"/>
              </a:rPr>
              <a:t>The distance between </a:t>
            </a:r>
            <a:r>
              <a:rPr lang="en-US" altLang="zh-CN" sz="2400">
                <a:solidFill>
                  <a:schemeClr val="accent2"/>
                </a:solidFill>
                <a:cs typeface="Calibri Light" panose="020F0302020204030204" pitchFamily="34" charset="0"/>
              </a:rPr>
              <a:t>grounding </a:t>
            </a:r>
            <a:r>
              <a:rPr lang="en-US" altLang="zh-CN" sz="2400" smtClean="0">
                <a:solidFill>
                  <a:schemeClr val="accent2"/>
                </a:solidFill>
                <a:cs typeface="Calibri Light" panose="020F0302020204030204" pitchFamily="34" charset="0"/>
              </a:rPr>
              <a:t>holes </a:t>
            </a:r>
            <a:r>
              <a:rPr lang="en-US" altLang="zh-CN" sz="2400" dirty="0">
                <a:solidFill>
                  <a:schemeClr val="accent2"/>
                </a:solidFill>
                <a:cs typeface="Calibri Light" panose="020F0302020204030204" pitchFamily="34" charset="0"/>
              </a:rPr>
              <a:t>is 20mm, we should use larger beam size to measure rate capability in the future.</a:t>
            </a:r>
            <a:endParaRPr lang="zh-CN" altLang="en-US" sz="2400" dirty="0">
              <a:solidFill>
                <a:schemeClr val="accent2"/>
              </a:solidFill>
              <a:cs typeface="Calibri Light" panose="020F030202020403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07383" y="1895886"/>
            <a:ext cx="412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smtClean="0">
                <a:solidFill>
                  <a:schemeClr val="accent2"/>
                </a:solidFill>
              </a:rPr>
              <a:t>Relative gain vs.  X-ray rate  </a:t>
            </a:r>
            <a:endParaRPr lang="zh-CN" altLang="en-US" i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3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Gain uniformity</a:t>
            </a:r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1" b="5546"/>
          <a:stretch/>
        </p:blipFill>
        <p:spPr>
          <a:xfrm>
            <a:off x="1354665" y="2376191"/>
            <a:ext cx="4114625" cy="3418932"/>
          </a:xfr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74442" y="1739225"/>
            <a:ext cx="4063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0070C0"/>
                </a:solidFill>
              </a:rPr>
              <a:t>DLC resistivity 140MΩ</a:t>
            </a:r>
            <a:r>
              <a:rPr lang="en-US" altLang="zh-CN" b="1" smtClean="0">
                <a:solidFill>
                  <a:srgbClr val="0070C0"/>
                </a:solidFill>
              </a:rPr>
              <a:t>/</a:t>
            </a:r>
            <a:r>
              <a:rPr lang="zh-CN" altLang="en-US" b="1" smtClean="0">
                <a:solidFill>
                  <a:srgbClr val="0070C0"/>
                </a:solidFill>
              </a:rPr>
              <a:t>□</a:t>
            </a:r>
            <a:r>
              <a:rPr lang="en-US" altLang="zh-CN" b="1" smtClean="0">
                <a:solidFill>
                  <a:srgbClr val="0070C0"/>
                </a:solidFill>
              </a:rPr>
              <a:t> </a:t>
            </a:r>
            <a:r>
              <a:rPr lang="en-US" altLang="zh-CN" b="1" smtClean="0">
                <a:solidFill>
                  <a:srgbClr val="0070C0"/>
                </a:solidFill>
              </a:rPr>
              <a:t>,</a:t>
            </a:r>
            <a:r>
              <a:rPr lang="en-US" altLang="zh-CN" b="1" smtClean="0">
                <a:solidFill>
                  <a:srgbClr val="0070C0"/>
                </a:solidFill>
              </a:rPr>
              <a:t>HV=850V,  Gain~4000, </a:t>
            </a:r>
            <a:r>
              <a:rPr lang="en-US" altLang="zh-CN" b="1" smtClean="0">
                <a:solidFill>
                  <a:srgbClr val="FF0000"/>
                </a:solidFill>
              </a:rPr>
              <a:t>RMS/Mean=7</a:t>
            </a:r>
            <a:r>
              <a:rPr lang="en-US" altLang="zh-CN" b="1" smtClean="0">
                <a:solidFill>
                  <a:srgbClr val="FF0000"/>
                </a:solidFill>
              </a:rPr>
              <a:t>%</a:t>
            </a:r>
            <a:r>
              <a:rPr lang="en-US" altLang="zh-CN" b="1" smtClean="0">
                <a:solidFill>
                  <a:srgbClr val="0070C0"/>
                </a:solidFill>
              </a:rPr>
              <a:t> </a:t>
            </a:r>
            <a:endParaRPr lang="zh-CN" altLang="en-US" b="1">
              <a:solidFill>
                <a:srgbClr val="0070C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12064" y="1739224"/>
            <a:ext cx="37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0070C0"/>
                </a:solidFill>
              </a:rPr>
              <a:t>DLC resistivity  300MΩ/</a:t>
            </a:r>
            <a:r>
              <a:rPr lang="zh-CN" altLang="en-US" b="1" smtClean="0">
                <a:solidFill>
                  <a:srgbClr val="0070C0"/>
                </a:solidFill>
              </a:rPr>
              <a:t>□</a:t>
            </a:r>
            <a:r>
              <a:rPr lang="en-US" altLang="zh-CN" b="1" smtClean="0">
                <a:solidFill>
                  <a:srgbClr val="0070C0"/>
                </a:solidFill>
              </a:rPr>
              <a:t>, HV=850V,  Gain~3000, </a:t>
            </a:r>
            <a:r>
              <a:rPr lang="en-US" altLang="zh-CN" b="1" smtClean="0">
                <a:solidFill>
                  <a:srgbClr val="FF0000"/>
                </a:solidFill>
              </a:rPr>
              <a:t>RMS/Mean=8</a:t>
            </a:r>
            <a:r>
              <a:rPr lang="en-US" altLang="zh-CN" b="1" dirty="0" smtClean="0">
                <a:solidFill>
                  <a:srgbClr val="FF0000"/>
                </a:solidFill>
              </a:rPr>
              <a:t>%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749" y="2392020"/>
            <a:ext cx="3911151" cy="340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3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X-ray hit position reconstruction</a:t>
            </a:r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5" y="2445528"/>
            <a:ext cx="4064184" cy="3936861"/>
          </a:xfrm>
        </p:spPr>
      </p:pic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182" y="2133657"/>
            <a:ext cx="6450530" cy="456060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14400" y="1607871"/>
            <a:ext cx="762818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smtClean="0"/>
              <a:t>Collimated X-ray: 80μm×80μm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smtClean="0"/>
              <a:t>Charge </a:t>
            </a:r>
            <a:r>
              <a:rPr lang="en-US" altLang="zh-CN" sz="2000"/>
              <a:t>centroid method </a:t>
            </a:r>
            <a:r>
              <a:rPr lang="en-US" altLang="zh-CN"/>
              <a:t/>
            </a:r>
            <a:br>
              <a:rPr lang="en-US" altLang="zh-CN"/>
            </a:b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920509" y="6324926"/>
            <a:ext cx="1911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Sigma=240μm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19309" y="6324926"/>
            <a:ext cx="1911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Sigma=219μm</a:t>
            </a:r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870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414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X-ray imaging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4" t="16133" r="-3076" b="10745"/>
          <a:stretch/>
        </p:blipFill>
        <p:spPr>
          <a:xfrm>
            <a:off x="838200" y="1684419"/>
            <a:ext cx="4246217" cy="4671931"/>
          </a:xfr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8770" y="1620466"/>
            <a:ext cx="5791200" cy="479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676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Discharge problem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6" y="2196192"/>
            <a:ext cx="5145676" cy="3151054"/>
          </a:xfrm>
        </p:spPr>
      </p:pic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38200" y="1690688"/>
            <a:ext cx="2875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rgbClr val="FF0000"/>
                </a:solidFill>
              </a:rPr>
              <a:t>HV=850V, no X-ray</a:t>
            </a:r>
            <a:endParaRPr lang="zh-CN" altLang="en-US" sz="200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105" y="2196191"/>
            <a:ext cx="5826733" cy="292694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686945" y="1721466"/>
            <a:ext cx="289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Anode current vs</a:t>
            </a:r>
            <a:r>
              <a:rPr lang="en-US" altLang="zh-CN" dirty="0">
                <a:solidFill>
                  <a:srgbClr val="FF0000"/>
                </a:solidFill>
              </a:rPr>
              <a:t>.</a:t>
            </a:r>
            <a:r>
              <a:rPr lang="en-US" altLang="zh-CN" dirty="0" smtClean="0">
                <a:solidFill>
                  <a:srgbClr val="FF0000"/>
                </a:solidFill>
              </a:rPr>
              <a:t> time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55123" y="5062650"/>
            <a:ext cx="2524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Calibri Light" panose="020F0302020204030204" pitchFamily="34" charset="0"/>
                <a:ea typeface="Arial Unicode MS" panose="020B0604020202020204" pitchFamily="34" charset="-122"/>
                <a:cs typeface="Calibri Light" panose="020F0302020204030204" pitchFamily="34" charset="0"/>
              </a:rPr>
              <a:t>Discharge rate</a:t>
            </a:r>
            <a:r>
              <a:rPr lang="en-US" altLang="zh-CN" dirty="0" smtClean="0">
                <a:solidFill>
                  <a:srgbClr val="FF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 Unicode MS" panose="020B0604020202020204" pitchFamily="34" charset="-122"/>
              </a:rPr>
              <a:t>~</a:t>
            </a:r>
            <a:r>
              <a:rPr lang="en-US" altLang="zh-CN" dirty="0" smtClean="0">
                <a:solidFill>
                  <a:srgbClr val="FF0000"/>
                </a:solidFill>
              </a:rPr>
              <a:t>10Hz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6655" y="5523249"/>
            <a:ext cx="80827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Micro discharges rate ~10Hz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Try chemical etching or segment the electrode </a:t>
            </a:r>
            <a:r>
              <a:rPr lang="en-US" altLang="zh-CN" sz="2000" smtClean="0">
                <a:solidFill>
                  <a:srgbClr val="FF0000"/>
                </a:solidFill>
              </a:rPr>
              <a:t>to suppress </a:t>
            </a:r>
            <a:r>
              <a:rPr lang="en-US" altLang="zh-CN" sz="2000" dirty="0" smtClean="0">
                <a:solidFill>
                  <a:srgbClr val="FF0000"/>
                </a:solidFill>
              </a:rPr>
              <a:t>the discharge rate? 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7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Contents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Introduction 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High rate RWELL with 2D readout</a:t>
            </a:r>
          </a:p>
          <a:p>
            <a:pPr lvl="1"/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Detector fabrication</a:t>
            </a:r>
          </a:p>
          <a:p>
            <a:pPr lvl="1"/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Performance test</a:t>
            </a:r>
          </a:p>
          <a:p>
            <a:r>
              <a:rPr lang="en-US" altLang="zh-CN" dirty="0" smtClean="0"/>
              <a:t>Large area RWELL for DHCAL</a:t>
            </a:r>
          </a:p>
          <a:p>
            <a:pPr lvl="1"/>
            <a:r>
              <a:rPr lang="en-US" altLang="zh-CN" dirty="0"/>
              <a:t>Detector </a:t>
            </a:r>
            <a:r>
              <a:rPr lang="en-US" altLang="zh-CN" dirty="0" smtClean="0"/>
              <a:t>fabrication</a:t>
            </a:r>
            <a:endParaRPr lang="en-US" altLang="zh-CN" dirty="0"/>
          </a:p>
          <a:p>
            <a:pPr lvl="1"/>
            <a:r>
              <a:rPr lang="en-US" altLang="zh-CN" dirty="0"/>
              <a:t>Performance </a:t>
            </a:r>
            <a:r>
              <a:rPr lang="en-US" altLang="zh-CN" dirty="0" smtClean="0"/>
              <a:t>test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Summary and next work plans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4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81113"/>
          </a:xfrm>
        </p:spPr>
        <p:txBody>
          <a:bodyPr/>
          <a:lstStyle/>
          <a:p>
            <a:r>
              <a:rPr lang="en-US" altLang="zh-CN" dirty="0" smtClean="0"/>
              <a:t>Fabrication difficulty </a:t>
            </a:r>
            <a:r>
              <a:rPr lang="en-US" altLang="zh-CN" smtClean="0"/>
              <a:t>for DHCAL RWELL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35068"/>
            <a:ext cx="10515600" cy="4351338"/>
          </a:xfrm>
        </p:spPr>
        <p:txBody>
          <a:bodyPr/>
          <a:lstStyle/>
          <a:p>
            <a:r>
              <a:rPr lang="en-US" altLang="zh-CN" dirty="0" smtClean="0"/>
              <a:t>The fabrication method for 10cm×10cm RWELL is not suitable for </a:t>
            </a:r>
            <a:r>
              <a:rPr lang="en-US" altLang="zh-CN" smtClean="0"/>
              <a:t>the large arera DHCAL RWELL</a:t>
            </a:r>
            <a:endParaRPr lang="en-US" altLang="zh-CN" dirty="0" smtClean="0"/>
          </a:p>
          <a:p>
            <a:r>
              <a:rPr lang="en-US" altLang="zh-CN" dirty="0" smtClean="0"/>
              <a:t>Detector final active area: 100cm×50cm</a:t>
            </a:r>
          </a:p>
          <a:p>
            <a:pPr lvl="1"/>
            <a:r>
              <a:rPr lang="en-US" altLang="zh-CN" dirty="0" smtClean="0"/>
              <a:t>Readout PCB can </a:t>
            </a:r>
            <a:r>
              <a:rPr lang="en-US" altLang="zh-CN" dirty="0"/>
              <a:t>no</a:t>
            </a:r>
            <a:r>
              <a:rPr lang="en-US" altLang="zh-CN" dirty="0" smtClean="0"/>
              <a:t>t roll to the supporting cylinder  of the DLC coating device</a:t>
            </a:r>
          </a:p>
          <a:p>
            <a:r>
              <a:rPr lang="en-US" altLang="zh-CN" dirty="0" smtClean="0"/>
              <a:t>Readout electronics need to be integrated into the readout PCB</a:t>
            </a:r>
          </a:p>
          <a:p>
            <a:pPr marL="685800" lvl="2">
              <a:spcBef>
                <a:spcPts val="1000"/>
              </a:spcBef>
            </a:pPr>
            <a:r>
              <a:rPr lang="en-US" altLang="zh-CN" sz="2400" dirty="0"/>
              <a:t>The previous gluing method may damage the electronics.(press with steel plate, baking)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Method</a:t>
            </a:r>
            <a:r>
              <a:rPr lang="zh-CN" altLang="en-US" smtClean="0">
                <a:solidFill>
                  <a:srgbClr val="FF0000"/>
                </a:solidFill>
              </a:rPr>
              <a:t>：</a:t>
            </a:r>
            <a:r>
              <a:rPr lang="en-US" altLang="zh-CN" dirty="0" smtClean="0">
                <a:solidFill>
                  <a:srgbClr val="FF0000"/>
                </a:solidFill>
              </a:rPr>
              <a:t>Separate the resistive layer and readout PCB</a:t>
            </a:r>
            <a:r>
              <a:rPr lang="en-US" altLang="zh-CN" dirty="0">
                <a:solidFill>
                  <a:srgbClr val="FF0000"/>
                </a:solidFill>
              </a:rPr>
              <a:t>.</a:t>
            </a:r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344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227" y="-27923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200" b="1" smtClean="0"/>
              <a:t>Fabrication method for DHCAL RWELL</a:t>
            </a:r>
            <a:endParaRPr lang="en-US" altLang="zh-CN" sz="3200" b="1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b="8286"/>
          <a:stretch/>
        </p:blipFill>
        <p:spPr>
          <a:xfrm>
            <a:off x="513849" y="1590522"/>
            <a:ext cx="4234442" cy="234054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/>
          <a:srcRect b="7342"/>
          <a:stretch/>
        </p:blipFill>
        <p:spPr>
          <a:xfrm>
            <a:off x="502134" y="4435411"/>
            <a:ext cx="4257873" cy="1768836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0" name="文本框 9"/>
          <p:cNvSpPr txBox="1"/>
          <p:nvPr/>
        </p:nvSpPr>
        <p:spPr>
          <a:xfrm>
            <a:off x="5075693" y="4110856"/>
            <a:ext cx="62781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smtClean="0">
                <a:solidFill>
                  <a:srgbClr val="D67924"/>
                </a:solidFill>
              </a:rPr>
              <a:t>The </a:t>
            </a:r>
            <a:r>
              <a:rPr lang="en-US" altLang="zh-CN" sz="2000" dirty="0" smtClean="0">
                <a:solidFill>
                  <a:srgbClr val="D67924"/>
                </a:solidFill>
              </a:rPr>
              <a:t>gas pressure in the </a:t>
            </a:r>
            <a:r>
              <a:rPr lang="en-US" altLang="zh-CN" sz="2000" smtClean="0">
                <a:solidFill>
                  <a:srgbClr val="D67924"/>
                </a:solidFill>
              </a:rPr>
              <a:t>detector chamber can ensure that the metalized vias and readout pads have  good electrical connection.</a:t>
            </a:r>
            <a:endParaRPr lang="en-US" altLang="zh-CN" sz="2000" dirty="0" smtClean="0">
              <a:solidFill>
                <a:srgbClr val="D67924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D67924"/>
                </a:solidFill>
              </a:rPr>
              <a:t>Charges are collected by </a:t>
            </a:r>
            <a:r>
              <a:rPr lang="en-US" altLang="zh-CN" sz="2000">
                <a:solidFill>
                  <a:srgbClr val="D67924"/>
                </a:solidFill>
              </a:rPr>
              <a:t>Resistive layer and  </a:t>
            </a:r>
            <a:r>
              <a:rPr lang="en-US" altLang="zh-CN" sz="2000" smtClean="0">
                <a:solidFill>
                  <a:srgbClr val="D67924"/>
                </a:solidFill>
              </a:rPr>
              <a:t>going  into </a:t>
            </a:r>
            <a:r>
              <a:rPr lang="en-US" altLang="zh-CN" sz="2000">
                <a:solidFill>
                  <a:srgbClr val="D67924"/>
                </a:solidFill>
              </a:rPr>
              <a:t>the ground </a:t>
            </a:r>
            <a:r>
              <a:rPr lang="en-US" altLang="zh-CN" sz="2000">
                <a:solidFill>
                  <a:srgbClr val="D67924"/>
                </a:solidFill>
              </a:rPr>
              <a:t>through </a:t>
            </a:r>
            <a:r>
              <a:rPr lang="en-US" altLang="zh-CN" sz="2000">
                <a:solidFill>
                  <a:srgbClr val="D67924"/>
                </a:solidFill>
              </a:rPr>
              <a:t>the vias to achieve certain rate  </a:t>
            </a:r>
            <a:r>
              <a:rPr lang="en-US" altLang="zh-CN" sz="2000" smtClean="0">
                <a:solidFill>
                  <a:srgbClr val="D67924"/>
                </a:solidFill>
              </a:rPr>
              <a:t>capability</a:t>
            </a:r>
            <a:r>
              <a:rPr lang="en-US" altLang="zh-CN" sz="2000">
                <a:solidFill>
                  <a:srgbClr val="D67924"/>
                </a:solidFill>
              </a:rPr>
              <a:t>. </a:t>
            </a:r>
            <a:r>
              <a:rPr lang="en-US" altLang="zh-CN" sz="2000" dirty="0">
                <a:solidFill>
                  <a:srgbClr val="D67924"/>
                </a:solidFill>
              </a:rPr>
              <a:t>Signals are induced on the readout pads.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2060"/>
                </a:solidFill>
              </a:rPr>
              <a:t>Without glue on the readout PCB, easy for dismount of the readout PCB.</a:t>
            </a:r>
            <a:endParaRPr lang="zh-CN" altLang="en-US" sz="2000" dirty="0">
              <a:solidFill>
                <a:srgbClr val="00206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577"/>
          <a:stretch/>
        </p:blipFill>
        <p:spPr>
          <a:xfrm flipV="1">
            <a:off x="521293" y="1178482"/>
            <a:ext cx="4233337" cy="44573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485052" y="1149768"/>
            <a:ext cx="58297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Resistive layer is coated on </a:t>
            </a:r>
            <a:r>
              <a:rPr lang="en-US" altLang="zh-CN" sz="2000" dirty="0"/>
              <a:t>thin FR4 sheet</a:t>
            </a:r>
            <a:r>
              <a:rPr lang="zh-CN" altLang="en-US" sz="2000" dirty="0"/>
              <a:t>（</a:t>
            </a:r>
            <a:r>
              <a:rPr lang="en-US" altLang="zh-CN" sz="2000" dirty="0"/>
              <a:t>0.2 mm</a:t>
            </a:r>
            <a:r>
              <a:rPr lang="zh-CN" altLang="en-US" sz="2000" dirty="0" smtClean="0"/>
              <a:t>）</a:t>
            </a:r>
            <a:endParaRPr lang="en-US" altLang="zh-CN" sz="2000" dirty="0"/>
          </a:p>
        </p:txBody>
      </p:sp>
      <p:sp>
        <p:nvSpPr>
          <p:cNvPr id="6" name="右箭头 5"/>
          <p:cNvSpPr/>
          <p:nvPr/>
        </p:nvSpPr>
        <p:spPr>
          <a:xfrm>
            <a:off x="4870686" y="1213016"/>
            <a:ext cx="602020" cy="2428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870686" y="1697824"/>
            <a:ext cx="602020" cy="2428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472706" y="1634576"/>
            <a:ext cx="4524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Single-sided </a:t>
            </a:r>
            <a:r>
              <a:rPr lang="en-US" altLang="zh-CN" sz="2000" dirty="0" smtClean="0"/>
              <a:t>THGEM with conductive DLC 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5472706" y="2324849"/>
            <a:ext cx="62186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Glue single-sided </a:t>
            </a:r>
            <a:r>
              <a:rPr lang="en-US" altLang="zh-CN" sz="2000" dirty="0"/>
              <a:t>THGEM </a:t>
            </a:r>
            <a:r>
              <a:rPr lang="en-US" altLang="zh-CN" sz="2000" dirty="0" smtClean="0"/>
              <a:t>and resistive layer  (RWELL part)</a:t>
            </a:r>
            <a:endParaRPr lang="zh-CN" altLang="en-US" sz="2000" dirty="0"/>
          </a:p>
        </p:txBody>
      </p:sp>
      <p:sp>
        <p:nvSpPr>
          <p:cNvPr id="16" name="右箭头 15"/>
          <p:cNvSpPr/>
          <p:nvPr/>
        </p:nvSpPr>
        <p:spPr>
          <a:xfrm>
            <a:off x="4893269" y="2393275"/>
            <a:ext cx="602020" cy="2428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右箭头 20"/>
          <p:cNvSpPr/>
          <p:nvPr/>
        </p:nvSpPr>
        <p:spPr>
          <a:xfrm>
            <a:off x="4885801" y="3326557"/>
            <a:ext cx="602020" cy="2428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495289" y="3286333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dirty="0" smtClean="0"/>
              <a:t>Stack the RWELL part and readout </a:t>
            </a:r>
            <a:r>
              <a:rPr lang="en-US" altLang="zh-CN" sz="2000" dirty="0"/>
              <a:t>PCB </a:t>
            </a:r>
            <a:r>
              <a:rPr lang="en-US" altLang="zh-CN" sz="2000" dirty="0" smtClean="0"/>
              <a:t>together without any </a:t>
            </a:r>
            <a:r>
              <a:rPr lang="en-US" altLang="zh-CN" sz="2000" dirty="0"/>
              <a:t>glue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612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5549" y="130992"/>
            <a:ext cx="717758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b="1"/>
              <a:t>25cm×25cm RWELL detector </a:t>
            </a:r>
            <a:r>
              <a:rPr lang="en-US" altLang="zh-CN" sz="2800" b="1" dirty="0" smtClean="0"/>
              <a:t>assembling</a:t>
            </a:r>
            <a:endParaRPr lang="zh-CN" altLang="en-US" sz="36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286" y="1019104"/>
            <a:ext cx="3203686" cy="1941808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282130" y="801266"/>
            <a:ext cx="7098904" cy="5908766"/>
            <a:chOff x="5495064" y="785948"/>
            <a:chExt cx="7098904" cy="590876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5064" y="785948"/>
              <a:ext cx="4567975" cy="5908766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0063039" y="2591693"/>
              <a:ext cx="2530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Readout PCB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063038" y="3340281"/>
              <a:ext cx="2530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RWELL part 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0063038" y="4139409"/>
              <a:ext cx="2530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Frame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063038" y="5232395"/>
              <a:ext cx="2530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Drift PCB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063038" y="1912428"/>
              <a:ext cx="2530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0070C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Frame</a:t>
              </a:r>
            </a:p>
          </p:txBody>
        </p:sp>
        <p:sp>
          <p:nvSpPr>
            <p:cNvPr id="5" name="右箭头 4"/>
            <p:cNvSpPr/>
            <p:nvPr/>
          </p:nvSpPr>
          <p:spPr>
            <a:xfrm flipH="1">
              <a:off x="9641218" y="2004761"/>
              <a:ext cx="482327" cy="1846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右箭头 11"/>
            <p:cNvSpPr/>
            <p:nvPr/>
          </p:nvSpPr>
          <p:spPr>
            <a:xfrm flipH="1">
              <a:off x="9628386" y="3417628"/>
              <a:ext cx="482327" cy="1846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右箭头 12"/>
            <p:cNvSpPr/>
            <p:nvPr/>
          </p:nvSpPr>
          <p:spPr>
            <a:xfrm flipH="1">
              <a:off x="9636338" y="2700159"/>
              <a:ext cx="482327" cy="1846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右箭头 13"/>
            <p:cNvSpPr/>
            <p:nvPr/>
          </p:nvSpPr>
          <p:spPr>
            <a:xfrm flipH="1">
              <a:off x="9649234" y="4291809"/>
              <a:ext cx="482327" cy="1846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右箭头 14"/>
            <p:cNvSpPr/>
            <p:nvPr/>
          </p:nvSpPr>
          <p:spPr>
            <a:xfrm flipH="1">
              <a:off x="9734849" y="5140062"/>
              <a:ext cx="482327" cy="1846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7396" y="3253002"/>
            <a:ext cx="3772426" cy="218784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7607706" y="2976343"/>
            <a:ext cx="275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100cm×50cm  RWELL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5136022" y="1433389"/>
            <a:ext cx="1331153" cy="547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680832" y="681479"/>
            <a:ext cx="2204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25cm×25cm RWELL 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1" name="手杖形箭头 20"/>
          <p:cNvSpPr/>
          <p:nvPr/>
        </p:nvSpPr>
        <p:spPr>
          <a:xfrm rot="5400000">
            <a:off x="10102676" y="2859757"/>
            <a:ext cx="1048828" cy="644237"/>
          </a:xfrm>
          <a:prstGeom prst="utur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40381" y="5398036"/>
            <a:ext cx="58860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chemeClr val="accent2"/>
                </a:solidFill>
              </a:rPr>
              <a:t>The large area RWELL detector is modular, the readout PCB with integrated electronics is same as the smaller RWELL’s, which make it easy for  fabrication and </a:t>
            </a:r>
            <a:r>
              <a:rPr lang="en-US" altLang="zh-CN" sz="2000" b="1">
                <a:solidFill>
                  <a:schemeClr val="accent2"/>
                </a:solidFill>
              </a:rPr>
              <a:t> </a:t>
            </a:r>
            <a:r>
              <a:rPr lang="en-US" altLang="zh-CN" sz="2000" b="1">
                <a:solidFill>
                  <a:schemeClr val="accent2"/>
                </a:solidFill>
              </a:rPr>
              <a:t>convenient</a:t>
            </a:r>
            <a:r>
              <a:rPr lang="zh-CN" altLang="en-US" sz="2000" b="1">
                <a:solidFill>
                  <a:schemeClr val="accent2"/>
                </a:solidFill>
              </a:rPr>
              <a:t> </a:t>
            </a:r>
            <a:r>
              <a:rPr lang="en-US" altLang="zh-CN" sz="2000" b="1">
                <a:solidFill>
                  <a:schemeClr val="accent2"/>
                </a:solidFill>
              </a:rPr>
              <a:t>for later</a:t>
            </a:r>
            <a:r>
              <a:rPr lang="en-US" altLang="zh-CN" sz="2000" b="1">
                <a:solidFill>
                  <a:schemeClr val="accent2"/>
                </a:solidFill>
              </a:rPr>
              <a:t> maintenance </a:t>
            </a:r>
            <a:r>
              <a:rPr lang="en-US" altLang="zh-CN" sz="2000" b="1">
                <a:solidFill>
                  <a:schemeClr val="accent2"/>
                </a:solidFill>
              </a:rPr>
              <a:t>.</a:t>
            </a:r>
            <a:endParaRPr lang="zh-CN" altLang="en-US" sz="2000" b="1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5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Contents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Introduction </a:t>
            </a:r>
          </a:p>
          <a:p>
            <a:r>
              <a:rPr lang="en-US" altLang="zh-CN" dirty="0" smtClean="0"/>
              <a:t>High rate RWELL with 2D readout</a:t>
            </a:r>
          </a:p>
          <a:p>
            <a:pPr lvl="1"/>
            <a:r>
              <a:rPr lang="en-US" altLang="zh-CN" dirty="0" smtClean="0"/>
              <a:t>Detector fabrication</a:t>
            </a:r>
          </a:p>
          <a:p>
            <a:pPr lvl="1"/>
            <a:r>
              <a:rPr lang="en-US" altLang="zh-CN" dirty="0" smtClean="0"/>
              <a:t>Performance test</a:t>
            </a:r>
          </a:p>
          <a:p>
            <a:r>
              <a:rPr lang="en-US" altLang="zh-CN" dirty="0" smtClean="0"/>
              <a:t>Large area RWELL for DHCAL</a:t>
            </a:r>
          </a:p>
          <a:p>
            <a:pPr lvl="1"/>
            <a:r>
              <a:rPr lang="en-US" altLang="zh-CN" dirty="0"/>
              <a:t>Detector </a:t>
            </a:r>
            <a:r>
              <a:rPr lang="en-US" altLang="zh-CN" dirty="0" smtClean="0"/>
              <a:t>fabrication</a:t>
            </a:r>
            <a:endParaRPr lang="en-US" altLang="zh-CN" dirty="0"/>
          </a:p>
          <a:p>
            <a:pPr lvl="1"/>
            <a:r>
              <a:rPr lang="en-US" altLang="zh-CN" dirty="0"/>
              <a:t>Performance </a:t>
            </a:r>
            <a:r>
              <a:rPr lang="en-US" altLang="zh-CN" dirty="0" smtClean="0"/>
              <a:t>test</a:t>
            </a:r>
          </a:p>
          <a:p>
            <a:r>
              <a:rPr lang="en-US" altLang="zh-CN" dirty="0" smtClean="0"/>
              <a:t>Summary and next work plans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175" y="2247440"/>
            <a:ext cx="4229441" cy="325509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673"/>
            <a:ext cx="10515600" cy="1325563"/>
          </a:xfrm>
        </p:spPr>
        <p:txBody>
          <a:bodyPr/>
          <a:lstStyle/>
          <a:p>
            <a:r>
              <a:rPr lang="en-US" altLang="zh-CN" sz="3200" dirty="0"/>
              <a:t>25cm×25cm RWELL detector</a:t>
            </a:r>
            <a:endParaRPr lang="zh-CN" altLang="en-US" sz="3200" b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2783093" y="1887971"/>
            <a:ext cx="238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Gain vs.</a:t>
            </a:r>
            <a:r>
              <a:rPr lang="zh-CN" altLang="en-US" dirty="0" smtClean="0"/>
              <a:t> </a:t>
            </a:r>
            <a:r>
              <a:rPr lang="en-US" altLang="zh-CN" dirty="0" smtClean="0"/>
              <a:t>HV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749" y="2294269"/>
            <a:ext cx="4121701" cy="320826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800205" y="1849911"/>
            <a:ext cx="387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Gain vs. X-ray  rate (V</a:t>
            </a:r>
            <a:r>
              <a:rPr lang="en-US" altLang="zh-CN" baseline="-25000" dirty="0" smtClean="0"/>
              <a:t>RWELL</a:t>
            </a:r>
            <a:r>
              <a:rPr lang="en-US" altLang="zh-CN" dirty="0" smtClean="0"/>
              <a:t>=860V)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7271" y="108112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8keV X-ray, Ar/Isobutane(5%), Drift </a:t>
            </a:r>
            <a:r>
              <a:rPr lang="en-US" altLang="zh-CN" dirty="0"/>
              <a:t>gap </a:t>
            </a:r>
            <a:r>
              <a:rPr lang="en-US" altLang="zh-CN" dirty="0" smtClean="0"/>
              <a:t>4.5mm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DLC resistivity 2GΩ/</a:t>
            </a:r>
            <a:r>
              <a:rPr lang="zh-CN" altLang="en-US" dirty="0" smtClean="0"/>
              <a:t>□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1007168" y="5636622"/>
            <a:ext cx="8787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2000" b="1" dirty="0" smtClean="0">
                <a:solidFill>
                  <a:schemeClr val="accent2"/>
                </a:solidFill>
              </a:rPr>
              <a:t>Gain decreased significantly at higher irradiation rate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chemeClr val="accent2"/>
                </a:solidFill>
              </a:rPr>
              <a:t>The DLC resistivity is very high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chemeClr val="accent2"/>
                </a:solidFill>
              </a:rPr>
              <a:t>DLC layer is not well connected to </a:t>
            </a:r>
            <a:r>
              <a:rPr lang="en-US" altLang="zh-CN" sz="2000" b="1" smtClean="0">
                <a:solidFill>
                  <a:schemeClr val="accent2"/>
                </a:solidFill>
              </a:rPr>
              <a:t>the </a:t>
            </a:r>
            <a:r>
              <a:rPr lang="en-US" altLang="zh-CN" sz="2000" b="1" smtClean="0">
                <a:solidFill>
                  <a:schemeClr val="accent2"/>
                </a:solidFill>
              </a:rPr>
              <a:t>vias</a:t>
            </a:r>
            <a:endParaRPr lang="zh-CN" alt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0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1803" b="9333"/>
          <a:stretch/>
        </p:blipFill>
        <p:spPr>
          <a:xfrm>
            <a:off x="5042171" y="428730"/>
            <a:ext cx="6706541" cy="1240679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21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8" t="7951" r="3187" b="18246"/>
          <a:stretch/>
        </p:blipFill>
        <p:spPr>
          <a:xfrm>
            <a:off x="5139825" y="2726954"/>
            <a:ext cx="3004161" cy="37224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9" t="57896" r="41230" b="768"/>
          <a:stretch/>
        </p:blipFill>
        <p:spPr>
          <a:xfrm>
            <a:off x="8781516" y="2721910"/>
            <a:ext cx="2892620" cy="3727466"/>
          </a:xfrm>
          <a:prstGeom prst="rect">
            <a:avLst/>
          </a:prstGeom>
        </p:spPr>
      </p:pic>
      <p:sp>
        <p:nvSpPr>
          <p:cNvPr id="8" name="左弧形箭头 7"/>
          <p:cNvSpPr/>
          <p:nvPr/>
        </p:nvSpPr>
        <p:spPr>
          <a:xfrm>
            <a:off x="4625266" y="1145220"/>
            <a:ext cx="514559" cy="183767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79311" y="2330263"/>
            <a:ext cx="2272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4">
                    <a:lumMod val="50000"/>
                  </a:schemeClr>
                </a:solidFill>
              </a:rPr>
              <a:t>Resistive layer</a:t>
            </a:r>
            <a:endParaRPr lang="zh-CN" alt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87736" y="2422596"/>
            <a:ext cx="1457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Front side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9678140" y="2443448"/>
            <a:ext cx="1457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back side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541192" y="1600061"/>
            <a:ext cx="393280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dirty="0" smtClean="0">
                <a:solidFill>
                  <a:srgbClr val="FF0000"/>
                </a:solidFill>
              </a:rPr>
              <a:t>Some of the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vias</a:t>
            </a:r>
            <a:r>
              <a:rPr lang="en-US" altLang="zh-CN" sz="2000" dirty="0" smtClean="0">
                <a:solidFill>
                  <a:srgbClr val="FF0000"/>
                </a:solidFill>
              </a:rPr>
              <a:t> have bad connection to the DLC layer. Very large resistance between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vias</a:t>
            </a:r>
            <a:r>
              <a:rPr lang="en-US" altLang="zh-CN" sz="2000" dirty="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zh-CN" sz="2000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dirty="0" smtClean="0"/>
              <a:t>Possible reason: unclean surface, DLC layer too thin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&lt;100 nm</a:t>
            </a:r>
            <a:r>
              <a:rPr lang="zh-CN" altLang="en-US" sz="2000" smtClean="0"/>
              <a:t>）</a:t>
            </a:r>
            <a:r>
              <a:rPr lang="en-US" altLang="zh-CN" sz="2000" smtClean="0"/>
              <a:t>. The epoxy glue leak to the readout pad surface. </a:t>
            </a:r>
            <a:endParaRPr lang="en-US" altLang="zh-CN" sz="2000" dirty="0" smtClean="0"/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070C0"/>
                </a:solidFill>
              </a:rPr>
              <a:t>Ultrasonic clean  the FR4 before coating.</a:t>
            </a: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zh-CN" dirty="0" smtClean="0">
                <a:solidFill>
                  <a:srgbClr val="0070C0"/>
                </a:solidFill>
              </a:rPr>
              <a:t>Adjust the coating parameter for thick </a:t>
            </a:r>
            <a:r>
              <a:rPr lang="en-US" altLang="zh-CN" smtClean="0">
                <a:solidFill>
                  <a:srgbClr val="0070C0"/>
                </a:solidFill>
              </a:rPr>
              <a:t>DLC  coating</a:t>
            </a: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zh-CN" smtClean="0">
                <a:solidFill>
                  <a:srgbClr val="0070C0"/>
                </a:solidFill>
              </a:rPr>
              <a:t>Block the via with resin.</a:t>
            </a:r>
            <a:endParaRPr lang="en-US" altLang="zh-CN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798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937" y="1827332"/>
            <a:ext cx="9571863" cy="47115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4947" y="84120"/>
            <a:ext cx="10515600" cy="1325563"/>
          </a:xfrm>
        </p:spPr>
        <p:txBody>
          <a:bodyPr/>
          <a:lstStyle/>
          <a:p>
            <a:r>
              <a:rPr lang="en-US" altLang="zh-CN" sz="3200"/>
              <a:t>25cm×25cm RWELL detector</a:t>
            </a:r>
            <a:endParaRPr lang="zh-CN" altLang="en-US" sz="3200" b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22</a:t>
            </a:fld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6886303" y="1760498"/>
            <a:ext cx="344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RMS/Mean</a:t>
            </a:r>
            <a:r>
              <a:rPr lang="zh-CN" altLang="en-US" dirty="0" smtClean="0">
                <a:solidFill>
                  <a:srgbClr val="FF0000"/>
                </a:solidFill>
              </a:rPr>
              <a:t>～</a:t>
            </a:r>
            <a:r>
              <a:rPr lang="en-US" altLang="zh-CN" dirty="0" smtClean="0">
                <a:solidFill>
                  <a:srgbClr val="FF0000"/>
                </a:solidFill>
              </a:rPr>
              <a:t>8%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28866" y="1391166"/>
            <a:ext cx="5323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 Gain distribution over active area at 860V HV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6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546" y="116723"/>
            <a:ext cx="10515600" cy="1325563"/>
          </a:xfrm>
        </p:spPr>
        <p:txBody>
          <a:bodyPr/>
          <a:lstStyle/>
          <a:p>
            <a:r>
              <a:rPr lang="en-US" altLang="zh-CN" sz="3200" smtClean="0"/>
              <a:t>Cosmic ray test</a:t>
            </a:r>
            <a:endParaRPr lang="zh-CN" altLang="en-US" sz="32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50F9-86EC-4EED-89E4-B0B92E015B13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11033" y="5593318"/>
            <a:ext cx="2288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3413/3509</a:t>
            </a:r>
            <a:r>
              <a:rPr lang="zh-CN" altLang="en-US" dirty="0" smtClean="0"/>
              <a:t>～</a:t>
            </a:r>
            <a:r>
              <a:rPr lang="en-US" altLang="zh-CN" dirty="0" smtClean="0"/>
              <a:t>97.3%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7166208" y="1745000"/>
            <a:ext cx="3575068" cy="3765178"/>
            <a:chOff x="6764230" y="1355463"/>
            <a:chExt cx="3575068" cy="3765178"/>
          </a:xfrm>
        </p:grpSpPr>
        <p:grpSp>
          <p:nvGrpSpPr>
            <p:cNvPr id="25" name="组合 24"/>
            <p:cNvGrpSpPr/>
            <p:nvPr/>
          </p:nvGrpSpPr>
          <p:grpSpPr>
            <a:xfrm>
              <a:off x="6764230" y="1355463"/>
              <a:ext cx="3492689" cy="3765178"/>
              <a:chOff x="7247710" y="2377978"/>
              <a:chExt cx="2690949" cy="2717846"/>
            </a:xfrm>
            <a:solidFill>
              <a:srgbClr val="00B050"/>
            </a:solidFill>
          </p:grpSpPr>
          <p:sp>
            <p:nvSpPr>
              <p:cNvPr id="10" name="矩形 9"/>
              <p:cNvSpPr/>
              <p:nvPr/>
            </p:nvSpPr>
            <p:spPr>
              <a:xfrm>
                <a:off x="7247710" y="2384833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8144693" y="2384832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9041172" y="2377978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 smtClean="0">
                    <a:solidFill>
                      <a:srgbClr val="FFFF00"/>
                    </a:solidFill>
                  </a:rPr>
                  <a:t>97.3%</a:t>
                </a:r>
                <a:endParaRPr lang="zh-CN" altLang="en-US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7247710" y="3284443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8144693" y="3284442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9041676" y="3284441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247710" y="4190133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144693" y="4190132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9041676" y="4190131"/>
                <a:ext cx="896983" cy="905691"/>
              </a:xfrm>
              <a:prstGeom prst="rect">
                <a:avLst/>
              </a:prstGeom>
              <a:grpFill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9297618" y="3171506"/>
              <a:ext cx="842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96.8%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189449" y="3171506"/>
              <a:ext cx="842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96.3%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176470" y="1784613"/>
              <a:ext cx="842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96.1%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025220" y="3152619"/>
              <a:ext cx="842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96.5%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025219" y="4268889"/>
              <a:ext cx="10388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95</a:t>
              </a:r>
              <a:r>
                <a:rPr lang="en-US" altLang="zh-CN" dirty="0">
                  <a:solidFill>
                    <a:srgbClr val="FFFF00"/>
                  </a:solidFill>
                </a:rPr>
                <a:t>.</a:t>
              </a:r>
              <a:r>
                <a:rPr lang="en-US" altLang="zh-CN" dirty="0" smtClean="0">
                  <a:solidFill>
                    <a:srgbClr val="FFFF00"/>
                  </a:solidFill>
                </a:rPr>
                <a:t>8%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195391" y="4248620"/>
              <a:ext cx="10388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94.5%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013586" y="1779757"/>
              <a:ext cx="10388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94.6%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300419" y="4286514"/>
              <a:ext cx="10388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FF00"/>
                  </a:solidFill>
                </a:rPr>
                <a:t>94.4%</a:t>
              </a:r>
              <a:endParaRPr lang="zh-CN" altLang="en-US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82093" y="1489273"/>
            <a:ext cx="5503711" cy="4057057"/>
            <a:chOff x="897089" y="1870374"/>
            <a:chExt cx="4783915" cy="3420572"/>
          </a:xfrm>
        </p:grpSpPr>
        <p:grpSp>
          <p:nvGrpSpPr>
            <p:cNvPr id="38" name="组合 37"/>
            <p:cNvGrpSpPr/>
            <p:nvPr/>
          </p:nvGrpSpPr>
          <p:grpSpPr>
            <a:xfrm>
              <a:off x="897089" y="2151782"/>
              <a:ext cx="4783915" cy="3139164"/>
              <a:chOff x="867727" y="2933479"/>
              <a:chExt cx="4317272" cy="2822832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867727" y="2933479"/>
                <a:ext cx="4317272" cy="2822832"/>
                <a:chOff x="1041218" y="3533518"/>
                <a:chExt cx="4317272" cy="2822832"/>
              </a:xfrm>
            </p:grpSpPr>
            <p:pic>
              <p:nvPicPr>
                <p:cNvPr id="7" name="图片 6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41218" y="3533518"/>
                  <a:ext cx="4317272" cy="2822832"/>
                </a:xfrm>
                <a:prstGeom prst="rect">
                  <a:avLst/>
                </a:prstGeom>
              </p:spPr>
            </p:pic>
            <p:cxnSp>
              <p:nvCxnSpPr>
                <p:cNvPr id="32" name="直接连接符 31"/>
                <p:cNvCxnSpPr/>
                <p:nvPr/>
              </p:nvCxnSpPr>
              <p:spPr>
                <a:xfrm>
                  <a:off x="1532708" y="3640182"/>
                  <a:ext cx="26126" cy="24384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文本框 35"/>
              <p:cNvSpPr txBox="1"/>
              <p:nvPr/>
            </p:nvSpPr>
            <p:spPr>
              <a:xfrm>
                <a:off x="1293223" y="3336199"/>
                <a:ext cx="2288177" cy="332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mtClean="0">
                    <a:solidFill>
                      <a:srgbClr val="FF0000"/>
                    </a:solidFill>
                  </a:rPr>
                  <a:t>threshod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2067944" y="1870374"/>
              <a:ext cx="2288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/>
                <a:t>Cosmic ray spectrum</a:t>
              </a:r>
              <a:endParaRPr lang="zh-CN" altLang="en-US" dirty="0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7202233" y="1141699"/>
            <a:ext cx="3516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Detection efficiency On different area of the  detector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946636" y="5593318"/>
            <a:ext cx="2450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efficiency&gt;94</a:t>
            </a:r>
            <a:r>
              <a:rPr lang="en-US" altLang="zh-CN" dirty="0" smtClean="0"/>
              <a:t>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18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947"/>
          </a:xfrm>
        </p:spPr>
        <p:txBody>
          <a:bodyPr/>
          <a:lstStyle/>
          <a:p>
            <a:r>
              <a:rPr lang="en-US" altLang="zh-CN" dirty="0"/>
              <a:t>Summary and next work plans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0785" y="1317072"/>
            <a:ext cx="11360419" cy="4351338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10cm×10cm RWELL with 2D readout and 25cm×25cm RWELL fabricated and tested</a:t>
            </a:r>
          </a:p>
          <a:p>
            <a:r>
              <a:rPr lang="en-US" altLang="zh-CN" dirty="0" smtClean="0"/>
              <a:t>Detector performance</a:t>
            </a:r>
          </a:p>
          <a:p>
            <a:pPr lvl="1"/>
            <a:r>
              <a:rPr lang="en-US" altLang="zh-CN" dirty="0" smtClean="0"/>
              <a:t>Maximum gain in Ar/5%Isobutane ~10</a:t>
            </a:r>
            <a:r>
              <a:rPr lang="en-US" altLang="zh-CN" baseline="30000" dirty="0" smtClean="0"/>
              <a:t>4</a:t>
            </a:r>
          </a:p>
          <a:p>
            <a:pPr lvl="1"/>
            <a:r>
              <a:rPr lang="en-US" altLang="zh-CN" dirty="0" smtClean="0"/>
              <a:t>Gain Uniformity across detector active area~8%</a:t>
            </a:r>
          </a:p>
          <a:p>
            <a:pPr lvl="1"/>
            <a:r>
              <a:rPr lang="en-US" altLang="zh-CN" dirty="0"/>
              <a:t>P</a:t>
            </a:r>
            <a:r>
              <a:rPr lang="en-US" altLang="zh-CN" dirty="0" smtClean="0"/>
              <a:t>osition resolution: ~200μm for</a:t>
            </a:r>
            <a:r>
              <a:rPr lang="zh-CN" altLang="en-US" dirty="0"/>
              <a:t> </a:t>
            </a:r>
            <a:r>
              <a:rPr lang="en-US" altLang="zh-CN" dirty="0" smtClean="0"/>
              <a:t>collimated X-ray	  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Problems and next work 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Rate capability need to be improved: </a:t>
            </a:r>
            <a:r>
              <a:rPr lang="en-US" altLang="zh-CN" dirty="0" smtClean="0">
                <a:solidFill>
                  <a:srgbClr val="FF0000"/>
                </a:solidFill>
              </a:rPr>
              <a:t>adjust the DLC resistivity</a:t>
            </a:r>
            <a:r>
              <a:rPr lang="zh-CN" altLang="en-US" dirty="0" smtClean="0">
                <a:solidFill>
                  <a:srgbClr val="FF0000"/>
                </a:solidFill>
              </a:rPr>
              <a:t>；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Micro discharge problem: </a:t>
            </a:r>
            <a:r>
              <a:rPr lang="en-US" altLang="zh-CN" smtClean="0">
                <a:solidFill>
                  <a:srgbClr val="FF0000"/>
                </a:solidFill>
              </a:rPr>
              <a:t>try chemical etching the THGEM and segment the electrode </a:t>
            </a:r>
            <a:r>
              <a:rPr lang="en-US" altLang="zh-CN" dirty="0" smtClean="0">
                <a:solidFill>
                  <a:srgbClr val="FF0000"/>
                </a:solidFill>
              </a:rPr>
              <a:t>to minimize the discharge rate</a:t>
            </a:r>
            <a:r>
              <a:rPr lang="zh-CN" altLang="en-US" dirty="0" smtClean="0">
                <a:solidFill>
                  <a:srgbClr val="FF0000"/>
                </a:solidFill>
              </a:rPr>
              <a:t>；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smtClean="0"/>
              <a:t>Based on the  work on 25cm X25cm RWELL , we will fabricate 100cmX50cm RWELL detector as DHCAL prototype.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25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4697" y="0"/>
            <a:ext cx="6186864" cy="1248233"/>
          </a:xfrm>
        </p:spPr>
        <p:txBody>
          <a:bodyPr/>
          <a:lstStyle/>
          <a:p>
            <a:r>
              <a:rPr lang="en-US" altLang="zh-CN" smtClean="0"/>
              <a:t>Introduction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79147" y="4387293"/>
            <a:ext cx="556091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2000" smtClean="0"/>
              <a:t>Compact </a:t>
            </a:r>
            <a:r>
              <a:rPr lang="en-US" altLang="zh-CN" sz="2000" dirty="0" smtClean="0"/>
              <a:t>Structure, Spark-resistant, high dynamic range.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2000" smtClean="0"/>
              <a:t>Conductive &amp; resistive layers are produced by Magnectron sputtering, easy for large area  production</a:t>
            </a:r>
          </a:p>
          <a:p>
            <a:endParaRPr lang="en-US" altLang="zh-CN" sz="200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zh-CN" sz="2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n"/>
            </a:pPr>
            <a:endParaRPr lang="en-US" altLang="zh-CN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l"/>
            </a:pP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11" y="1478513"/>
            <a:ext cx="4981149" cy="2678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81594" y="1635089"/>
            <a:ext cx="576823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sz="2400" smtClean="0"/>
              <a:t>Applications</a:t>
            </a:r>
          </a:p>
          <a:p>
            <a:pPr marL="742950" lvl="1" indent="-285750">
              <a:buFont typeface="Wingdings" panose="05000000000000000000" pitchFamily="2" charset="2"/>
              <a:buChar char="p"/>
            </a:pPr>
            <a:r>
              <a:rPr lang="en-US" altLang="zh-CN" sz="2000" smtClean="0"/>
              <a:t>Tracker with 2D readout</a:t>
            </a:r>
          </a:p>
          <a:p>
            <a:pPr marL="742950" lvl="1" indent="-285750">
              <a:buFont typeface="Wingdings" panose="05000000000000000000" pitchFamily="2" charset="2"/>
              <a:buChar char="p"/>
            </a:pPr>
            <a:r>
              <a:rPr lang="en-US" altLang="zh-CN" sz="2000" smtClean="0"/>
              <a:t>DHCAL sampling elements for </a:t>
            </a:r>
            <a:r>
              <a:rPr lang="en-US" altLang="zh-CN" sz="2000" smtClean="0"/>
              <a:t>the CEPC</a:t>
            </a:r>
            <a:endParaRPr lang="en-US" altLang="zh-CN" sz="2000" smtClean="0"/>
          </a:p>
          <a:p>
            <a:pPr marL="742950" lvl="1" indent="-285750">
              <a:buFont typeface="Wingdings" panose="05000000000000000000" pitchFamily="2" charset="2"/>
              <a:buChar char="p"/>
            </a:pPr>
            <a:endParaRPr lang="en-US" altLang="zh-CN" sz="2000" smtClean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sz="2400" smtClean="0"/>
              <a:t>Performance indicators</a:t>
            </a:r>
          </a:p>
          <a:p>
            <a:pPr marL="742950" lvl="1" indent="-285750">
              <a:buFont typeface="Wingdings" panose="05000000000000000000" pitchFamily="2" charset="2"/>
              <a:buChar char="p"/>
            </a:pPr>
            <a:r>
              <a:rPr lang="en-US" altLang="zh-CN" sz="2000" smtClean="0"/>
              <a:t>High-rateTracker</a:t>
            </a:r>
          </a:p>
          <a:p>
            <a:pPr marL="1200150" lvl="2" indent="-285750">
              <a:buFont typeface="Wingdings" panose="05000000000000000000" pitchFamily="2" charset="2"/>
              <a:buChar char="p"/>
            </a:pPr>
            <a:r>
              <a:rPr lang="en-US" altLang="zh-CN"/>
              <a:t>position </a:t>
            </a:r>
            <a:r>
              <a:rPr lang="en-US" altLang="zh-CN" smtClean="0"/>
              <a:t>resolution few </a:t>
            </a:r>
            <a:r>
              <a:rPr lang="en-US" altLang="zh-CN"/>
              <a:t>hundred micrometers</a:t>
            </a:r>
          </a:p>
          <a:p>
            <a:pPr marL="1200150" lvl="2" indent="-285750">
              <a:buFont typeface="Wingdings" panose="05000000000000000000" pitchFamily="2" charset="2"/>
              <a:buChar char="p"/>
            </a:pPr>
            <a:r>
              <a:rPr lang="en-US" altLang="zh-CN" smtClean="0"/>
              <a:t>Rate capability &gt;1MHz/cm</a:t>
            </a:r>
            <a:r>
              <a:rPr lang="en-US" altLang="zh-CN" baseline="30000" smtClean="0"/>
              <a:t>2</a:t>
            </a:r>
          </a:p>
          <a:p>
            <a:pPr marL="742950" lvl="1" indent="-285750">
              <a:buFont typeface="Wingdings" panose="05000000000000000000" pitchFamily="2" charset="2"/>
              <a:buChar char="p"/>
            </a:pPr>
            <a:r>
              <a:rPr lang="en-US" altLang="zh-CN" sz="2000" smtClean="0"/>
              <a:t>DHCAL RWELL</a:t>
            </a:r>
          </a:p>
          <a:p>
            <a:pPr marL="1200150" lvl="2" indent="-285750">
              <a:buFont typeface="Wingdings" panose="05000000000000000000" pitchFamily="2" charset="2"/>
              <a:buChar char="p"/>
            </a:pPr>
            <a:r>
              <a:rPr lang="en-US" altLang="zh-CN" smtClean="0"/>
              <a:t>Detector thickness</a:t>
            </a:r>
            <a:r>
              <a:rPr lang="zh-CN" altLang="en-US"/>
              <a:t> </a:t>
            </a:r>
            <a:r>
              <a:rPr lang="en-US" altLang="zh-CN" smtClean="0"/>
              <a:t>&lt;6mm</a:t>
            </a:r>
          </a:p>
          <a:p>
            <a:pPr marL="1200150" lvl="2" indent="-285750">
              <a:buFont typeface="Wingdings" panose="05000000000000000000" pitchFamily="2" charset="2"/>
              <a:buChar char="p"/>
            </a:pPr>
            <a:r>
              <a:rPr lang="en-US" altLang="zh-CN" smtClean="0"/>
              <a:t>Detection efficiency &gt;95%</a:t>
            </a:r>
          </a:p>
          <a:p>
            <a:pPr marL="1200150" lvl="2" indent="-285750">
              <a:buFont typeface="Wingdings" panose="05000000000000000000" pitchFamily="2" charset="2"/>
              <a:buChar char="p"/>
            </a:pPr>
            <a:r>
              <a:rPr lang="en-US" altLang="zh-CN" smtClean="0"/>
              <a:t>Sensitive area:100cm×50cm</a:t>
            </a:r>
          </a:p>
          <a:p>
            <a:pPr marL="1200150" lvl="2" indent="-285750">
              <a:buFont typeface="Wingdings" panose="05000000000000000000" pitchFamily="2" charset="2"/>
              <a:buChar char="p"/>
            </a:pPr>
            <a:r>
              <a:rPr lang="en-US" altLang="zh-CN" smtClean="0"/>
              <a:t>Gain uniformity  factor &lt;20%</a:t>
            </a:r>
            <a:endParaRPr lang="en-US" altLang="zh-CN"/>
          </a:p>
        </p:txBody>
      </p:sp>
      <p:sp>
        <p:nvSpPr>
          <p:cNvPr id="14" name="矩形 13"/>
          <p:cNvSpPr/>
          <p:nvPr/>
        </p:nvSpPr>
        <p:spPr>
          <a:xfrm>
            <a:off x="1997934" y="1178707"/>
            <a:ext cx="2123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accent2"/>
                </a:solidFill>
              </a:rPr>
              <a:t>RWELL configuration</a:t>
            </a:r>
            <a:endParaRPr lang="zh-CN" alt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2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4697" y="115845"/>
            <a:ext cx="7825903" cy="1248233"/>
          </a:xfrm>
        </p:spPr>
        <p:txBody>
          <a:bodyPr>
            <a:normAutofit/>
          </a:bodyPr>
          <a:lstStyle/>
          <a:p>
            <a:r>
              <a:rPr lang="en-US" altLang="zh-CN" smtClean="0"/>
              <a:t>RWELL fabrication requirements 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71127" y="5111433"/>
            <a:ext cx="11027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000">
                <a:solidFill>
                  <a:srgbClr val="FF0000"/>
                </a:solidFill>
              </a:rPr>
              <a:t>The effective gain should be measured with induced pulse height</a:t>
            </a:r>
            <a:r>
              <a:rPr lang="en-US" altLang="zh-CN" sz="2000" smtClean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000" smtClean="0">
                <a:solidFill>
                  <a:srgbClr val="FF0000"/>
                </a:solidFill>
              </a:rPr>
              <a:t>Increase the rate capability by adding  GND connecting points on resistive  layer.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000" smtClean="0">
                <a:solidFill>
                  <a:srgbClr val="FF0000"/>
                </a:solidFill>
              </a:rPr>
              <a:t>RWELL amplification part need to be assembled by gluing method.</a:t>
            </a:r>
            <a:endParaRPr lang="en-US" altLang="zh-CN" sz="200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r="6428"/>
          <a:stretch/>
        </p:blipFill>
        <p:spPr>
          <a:xfrm>
            <a:off x="4679897" y="2228891"/>
            <a:ext cx="3167659" cy="251221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22978" y="1658392"/>
            <a:ext cx="39999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smtClean="0"/>
              <a:t>RWELL </a:t>
            </a:r>
            <a:r>
              <a:rPr lang="en-US" altLang="zh-CN" sz="1600" i="1" dirty="0" smtClean="0"/>
              <a:t>with </a:t>
            </a:r>
            <a:r>
              <a:rPr lang="en-US" altLang="zh-CN" sz="1600" i="1" smtClean="0"/>
              <a:t>different thickness of dielectric between resistive layer and readout pad </a:t>
            </a:r>
            <a:endParaRPr lang="zh-CN" altLang="en-US" sz="1600" i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97" y="2224615"/>
            <a:ext cx="3219838" cy="251648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84697" y="1770089"/>
            <a:ext cx="4025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smtClean="0"/>
              <a:t>Gain curves of an 5cm×5cm RWELL</a:t>
            </a:r>
            <a:endParaRPr lang="zh-CN" altLang="en-US" sz="1600" i="1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2919" y="2228059"/>
            <a:ext cx="3163866" cy="251304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8656535" y="1631487"/>
            <a:ext cx="31420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/>
              <a:t>Gain dependence on irradiation X-ray rate of a </a:t>
            </a:r>
            <a:r>
              <a:rPr lang="en-US" altLang="zh-CN" sz="1600" i="1"/>
              <a:t>5cm×5cm RWELL</a:t>
            </a:r>
            <a:endParaRPr lang="zh-CN" altLang="en-US" sz="1600" i="1"/>
          </a:p>
          <a:p>
            <a:r>
              <a:rPr lang="en-US" altLang="zh-CN" smtClean="0"/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53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Contents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Introduction </a:t>
            </a:r>
          </a:p>
          <a:p>
            <a:r>
              <a:rPr lang="en-US" altLang="zh-CN" dirty="0" smtClean="0"/>
              <a:t>High rate RWELL with 2D readout</a:t>
            </a:r>
          </a:p>
          <a:p>
            <a:pPr lvl="1"/>
            <a:r>
              <a:rPr lang="en-US" altLang="zh-CN" dirty="0" smtClean="0"/>
              <a:t>Detector fabrication</a:t>
            </a:r>
          </a:p>
          <a:p>
            <a:pPr lvl="1"/>
            <a:r>
              <a:rPr lang="en-US" altLang="zh-CN" dirty="0" smtClean="0"/>
              <a:t>Performance test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Large area RWELL for DHCAL</a:t>
            </a:r>
          </a:p>
          <a:p>
            <a:pPr lvl="1"/>
            <a:r>
              <a:rPr lang="en-US" altLang="zh-CN" dirty="0">
                <a:solidFill>
                  <a:schemeClr val="bg1">
                    <a:lumMod val="65000"/>
                  </a:schemeClr>
                </a:solidFill>
              </a:rPr>
              <a:t>Detector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fabrication</a:t>
            </a:r>
            <a:endParaRPr lang="en-US" altLang="zh-CN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altLang="zh-CN" dirty="0">
                <a:solidFill>
                  <a:schemeClr val="bg1">
                    <a:lumMod val="65000"/>
                  </a:schemeClr>
                </a:solidFill>
              </a:rPr>
              <a:t>Performance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test</a:t>
            </a:r>
          </a:p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</a:rPr>
              <a:t>Summary and next work plans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矩形 90"/>
          <p:cNvSpPr/>
          <p:nvPr/>
        </p:nvSpPr>
        <p:spPr>
          <a:xfrm>
            <a:off x="2326640" y="1504060"/>
            <a:ext cx="4484362" cy="48349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7124869" y="1614204"/>
            <a:ext cx="2999738" cy="2755684"/>
            <a:chOff x="8287479" y="1029807"/>
            <a:chExt cx="3459150" cy="3162365"/>
          </a:xfrm>
        </p:grpSpPr>
        <p:pic>
          <p:nvPicPr>
            <p:cNvPr id="98" name="图片 9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49"/>
            <a:stretch/>
          </p:blipFill>
          <p:spPr>
            <a:xfrm>
              <a:off x="8287479" y="1029807"/>
              <a:ext cx="3459150" cy="3162365"/>
            </a:xfrm>
            <a:prstGeom prst="rect">
              <a:avLst/>
            </a:prstGeom>
          </p:spPr>
        </p:pic>
        <p:sp>
          <p:nvSpPr>
            <p:cNvPr id="96" name="矩形 95"/>
            <p:cNvSpPr/>
            <p:nvPr/>
          </p:nvSpPr>
          <p:spPr>
            <a:xfrm>
              <a:off x="8510096" y="1126104"/>
              <a:ext cx="3071475" cy="3885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spc="10">
                  <a:solidFill>
                    <a:srgbClr val="FFC000"/>
                  </a:solidFill>
                </a:rPr>
                <a:t>10cm×10cm  RWELL design</a:t>
              </a:r>
              <a:endParaRPr lang="zh-CN" altLang="en-US" sz="1600">
                <a:solidFill>
                  <a:srgbClr val="FFC000"/>
                </a:solidFill>
              </a:endParaRPr>
            </a:p>
          </p:txBody>
        </p:sp>
      </p:grpSp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8"/>
          <a:stretch/>
        </p:blipFill>
        <p:spPr>
          <a:xfrm>
            <a:off x="10099738" y="2456355"/>
            <a:ext cx="2015572" cy="1399591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068760" y="6338990"/>
            <a:ext cx="2057400" cy="365125"/>
          </a:xfrm>
        </p:spPr>
        <p:txBody>
          <a:bodyPr/>
          <a:lstStyle/>
          <a:p>
            <a:fld id="{3A92C080-E9CB-4833-9F5B-5ADBD750B1AE}" type="slidenum">
              <a:rPr lang="en-US" sz="1800"/>
              <a:t>6</a:t>
            </a:fld>
            <a:endParaRPr lang="en-US" sz="1800"/>
          </a:p>
        </p:txBody>
      </p:sp>
      <p:sp>
        <p:nvSpPr>
          <p:cNvPr id="3" name="矩形 2"/>
          <p:cNvSpPr/>
          <p:nvPr/>
        </p:nvSpPr>
        <p:spPr>
          <a:xfrm>
            <a:off x="912873" y="505925"/>
            <a:ext cx="4885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pc="10" smtClean="0"/>
              <a:t>RWELL </a:t>
            </a:r>
            <a:r>
              <a:rPr lang="en-US" altLang="zh-CN" sz="3600" spc="10"/>
              <a:t>with 2D readout</a:t>
            </a:r>
            <a:endParaRPr lang="zh-CN" altLang="en-US" sz="3600"/>
          </a:p>
        </p:txBody>
      </p:sp>
      <p:sp>
        <p:nvSpPr>
          <p:cNvPr id="86" name="文本框 85"/>
          <p:cNvSpPr txBox="1"/>
          <p:nvPr/>
        </p:nvSpPr>
        <p:spPr>
          <a:xfrm>
            <a:off x="36130" y="2332199"/>
            <a:ext cx="2459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2D readout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Coat DLC on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  <a:cs typeface="Arial" panose="020B0604020202020204" pitchFamily="34" charset="0"/>
              </a:rPr>
              <a:t>Single-faced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THGEM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Glue THGEM and readout with epoxy glue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676654" y="1660244"/>
            <a:ext cx="24950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Connection Hole</a:t>
            </a:r>
            <a:endParaRPr lang="zh-CN" altLang="en-US" sz="1600">
              <a:solidFill>
                <a:srgbClr val="0000FF"/>
              </a:solidFill>
            </a:endParaRPr>
          </a:p>
        </p:txBody>
      </p:sp>
      <p:sp>
        <p:nvSpPr>
          <p:cNvPr id="88" name="右箭头 87"/>
          <p:cNvSpPr/>
          <p:nvPr/>
        </p:nvSpPr>
        <p:spPr>
          <a:xfrm rot="1510433">
            <a:off x="4057689" y="1992857"/>
            <a:ext cx="308844" cy="123905"/>
          </a:xfrm>
          <a:prstGeom prst="rightArrow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9" name="矩形 88"/>
          <p:cNvSpPr/>
          <p:nvPr/>
        </p:nvSpPr>
        <p:spPr>
          <a:xfrm>
            <a:off x="5034232" y="3412514"/>
            <a:ext cx="16289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Hole to put glue</a:t>
            </a:r>
            <a:endParaRPr lang="zh-CN" altLang="en-US" sz="1600">
              <a:solidFill>
                <a:srgbClr val="0000FF"/>
              </a:solidFill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2410187" y="2164458"/>
            <a:ext cx="4223235" cy="3912111"/>
            <a:chOff x="4025718" y="2162050"/>
            <a:chExt cx="3285140" cy="3372548"/>
          </a:xfrm>
        </p:grpSpPr>
        <p:grpSp>
          <p:nvGrpSpPr>
            <p:cNvPr id="4" name="组合 3"/>
            <p:cNvGrpSpPr/>
            <p:nvPr/>
          </p:nvGrpSpPr>
          <p:grpSpPr>
            <a:xfrm>
              <a:off x="4027289" y="2162050"/>
              <a:ext cx="3252827" cy="376353"/>
              <a:chOff x="1212257" y="353783"/>
              <a:chExt cx="5103669" cy="512092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212259" y="431824"/>
                <a:ext cx="5103667" cy="434051"/>
              </a:xfrm>
              <a:prstGeom prst="rect">
                <a:avLst/>
              </a:prstGeom>
              <a:solidFill>
                <a:srgbClr val="009900"/>
              </a:solidFill>
              <a:ln>
                <a:solidFill>
                  <a:srgbClr val="00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6" name="矩形 5"/>
              <p:cNvSpPr/>
              <p:nvPr/>
            </p:nvSpPr>
            <p:spPr>
              <a:xfrm flipV="1">
                <a:off x="1212257" y="600731"/>
                <a:ext cx="5103669" cy="36588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3510391" y="516179"/>
                <a:ext cx="464481" cy="36588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510391" y="411352"/>
                <a:ext cx="464481" cy="36588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3574491" y="353783"/>
                <a:ext cx="346143" cy="1498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3574491" y="408066"/>
                <a:ext cx="0" cy="14405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920634" y="408303"/>
                <a:ext cx="0" cy="14405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矩形 11"/>
              <p:cNvSpPr/>
              <p:nvPr/>
            </p:nvSpPr>
            <p:spPr>
              <a:xfrm rot="5400000">
                <a:off x="1653593" y="347372"/>
                <a:ext cx="45719" cy="368520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13" name="矩形 12"/>
              <p:cNvSpPr/>
              <p:nvPr/>
            </p:nvSpPr>
            <p:spPr>
              <a:xfrm rot="5400000">
                <a:off x="2667680" y="337101"/>
                <a:ext cx="45719" cy="390243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14" name="矩形 13"/>
              <p:cNvSpPr/>
              <p:nvPr/>
            </p:nvSpPr>
            <p:spPr>
              <a:xfrm rot="5400000">
                <a:off x="4865384" y="333430"/>
                <a:ext cx="45719" cy="390243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15" name="矩形 14"/>
              <p:cNvSpPr/>
              <p:nvPr/>
            </p:nvSpPr>
            <p:spPr>
              <a:xfrm rot="5400000">
                <a:off x="5909980" y="332218"/>
                <a:ext cx="45719" cy="390243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025718" y="2869773"/>
              <a:ext cx="3254561" cy="360805"/>
              <a:chOff x="1209536" y="1189529"/>
              <a:chExt cx="5106390" cy="533205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209536" y="1241909"/>
                <a:ext cx="5106390" cy="715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222693" y="1288683"/>
                <a:ext cx="5093233" cy="434051"/>
              </a:xfrm>
              <a:prstGeom prst="rect">
                <a:avLst/>
              </a:prstGeom>
              <a:solidFill>
                <a:srgbClr val="009900"/>
              </a:solidFill>
              <a:ln>
                <a:solidFill>
                  <a:srgbClr val="00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19" name="矩形 18"/>
              <p:cNvSpPr/>
              <p:nvPr/>
            </p:nvSpPr>
            <p:spPr>
              <a:xfrm flipV="1">
                <a:off x="1222691" y="1457590"/>
                <a:ext cx="5093235" cy="36588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3528330" y="1373038"/>
                <a:ext cx="463531" cy="36588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528330" y="1268211"/>
                <a:ext cx="463531" cy="36588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592299" y="1189529"/>
                <a:ext cx="345436" cy="1709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3592299" y="1264925"/>
                <a:ext cx="0" cy="14405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3937735" y="1265162"/>
                <a:ext cx="0" cy="14405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矩形 24"/>
              <p:cNvSpPr/>
              <p:nvPr/>
            </p:nvSpPr>
            <p:spPr>
              <a:xfrm rot="5400000">
                <a:off x="1663078" y="1204608"/>
                <a:ext cx="45719" cy="367766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26" name="矩形 25"/>
              <p:cNvSpPr/>
              <p:nvPr/>
            </p:nvSpPr>
            <p:spPr>
              <a:xfrm rot="5400000">
                <a:off x="2675092" y="1194358"/>
                <a:ext cx="45719" cy="389445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27" name="矩形 26"/>
              <p:cNvSpPr/>
              <p:nvPr/>
            </p:nvSpPr>
            <p:spPr>
              <a:xfrm rot="5400000">
                <a:off x="4868303" y="1190687"/>
                <a:ext cx="45719" cy="389445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28" name="矩形 27"/>
              <p:cNvSpPr/>
              <p:nvPr/>
            </p:nvSpPr>
            <p:spPr>
              <a:xfrm rot="5400000">
                <a:off x="5910764" y="1189475"/>
                <a:ext cx="45719" cy="389445"/>
              </a:xfrm>
              <a:prstGeom prst="rect">
                <a:avLst/>
              </a:prstGeom>
              <a:solidFill>
                <a:srgbClr val="ED7D3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 rot="10800000">
              <a:off x="4042299" y="3518300"/>
              <a:ext cx="3247139" cy="404579"/>
              <a:chOff x="1221182" y="1918065"/>
              <a:chExt cx="5094744" cy="59789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1221182" y="2098970"/>
                <a:ext cx="5094744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221182" y="2143429"/>
                <a:ext cx="5094744" cy="29778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square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endParaRPr lang="zh-CN" altLang="en-US" sz="1600">
                  <a:sym typeface="+mn-ea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454251" y="2325594"/>
                <a:ext cx="660549" cy="1903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910159" y="1918065"/>
                <a:ext cx="267566" cy="5317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376770" y="2020236"/>
                <a:ext cx="267565" cy="4289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832678" y="2068680"/>
                <a:ext cx="267566" cy="3828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312166" y="2080942"/>
                <a:ext cx="267565" cy="3660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405650" y="2068681"/>
                <a:ext cx="267566" cy="397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861558" y="2007975"/>
                <a:ext cx="267566" cy="4726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4341046" y="2007975"/>
                <a:ext cx="267566" cy="4558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5902271" y="2068680"/>
                <a:ext cx="267566" cy="3828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4043646" y="4184493"/>
              <a:ext cx="3247139" cy="502598"/>
              <a:chOff x="1250308" y="2850348"/>
              <a:chExt cx="5094744" cy="74275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5962217" y="3264901"/>
                <a:ext cx="267566" cy="3281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 rot="10800000">
                <a:off x="1250308" y="2955018"/>
                <a:ext cx="5094744" cy="562592"/>
                <a:chOff x="1221182" y="1918065"/>
                <a:chExt cx="5094744" cy="562592"/>
              </a:xfrm>
            </p:grpSpPr>
            <p:sp>
              <p:nvSpPr>
                <p:cNvPr id="45" name="矩形 44"/>
                <p:cNvSpPr/>
                <p:nvPr/>
              </p:nvSpPr>
              <p:spPr>
                <a:xfrm>
                  <a:off x="1221182" y="2098970"/>
                  <a:ext cx="5094744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46" name="矩形 45"/>
                <p:cNvSpPr/>
                <p:nvPr/>
              </p:nvSpPr>
              <p:spPr>
                <a:xfrm>
                  <a:off x="1221182" y="2143429"/>
                  <a:ext cx="5094744" cy="297783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/>
                  <a:endParaRPr lang="zh-CN" altLang="en-US" sz="1600">
                    <a:sym typeface="+mn-ea"/>
                  </a:endParaRPr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>
                  <a:off x="3454253" y="2325596"/>
                  <a:ext cx="660549" cy="12429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48" name="矩形 47"/>
                <p:cNvSpPr/>
                <p:nvPr/>
              </p:nvSpPr>
              <p:spPr>
                <a:xfrm>
                  <a:off x="2910159" y="1918065"/>
                  <a:ext cx="267566" cy="531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49" name="矩形 48"/>
                <p:cNvSpPr/>
                <p:nvPr/>
              </p:nvSpPr>
              <p:spPr>
                <a:xfrm>
                  <a:off x="2376770" y="2032498"/>
                  <a:ext cx="267565" cy="4289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>
                  <a:off x="1832678" y="2068680"/>
                  <a:ext cx="267566" cy="3828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51" name="矩形 50"/>
                <p:cNvSpPr/>
                <p:nvPr/>
              </p:nvSpPr>
              <p:spPr>
                <a:xfrm>
                  <a:off x="1312166" y="2080943"/>
                  <a:ext cx="267565" cy="3660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52" name="矩形 51"/>
                <p:cNvSpPr/>
                <p:nvPr/>
              </p:nvSpPr>
              <p:spPr>
                <a:xfrm>
                  <a:off x="5405650" y="2068681"/>
                  <a:ext cx="267566" cy="3973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53" name="矩形 52"/>
                <p:cNvSpPr/>
                <p:nvPr/>
              </p:nvSpPr>
              <p:spPr>
                <a:xfrm>
                  <a:off x="4861558" y="2007975"/>
                  <a:ext cx="267566" cy="4726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>
                  <a:off x="4341046" y="2007975"/>
                  <a:ext cx="267566" cy="4558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5902271" y="2068680"/>
                  <a:ext cx="267566" cy="3828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</p:grpSp>
          <p:sp>
            <p:nvSpPr>
              <p:cNvPr id="44" name="椭圆 43"/>
              <p:cNvSpPr/>
              <p:nvPr/>
            </p:nvSpPr>
            <p:spPr>
              <a:xfrm>
                <a:off x="3458519" y="2850348"/>
                <a:ext cx="645648" cy="256761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4056297" y="4713896"/>
              <a:ext cx="3254561" cy="820702"/>
              <a:chOff x="1241425" y="3892777"/>
              <a:chExt cx="5106390" cy="1212851"/>
            </a:xfrm>
          </p:grpSpPr>
          <p:grpSp>
            <p:nvGrpSpPr>
              <p:cNvPr id="57" name="组合 56"/>
              <p:cNvGrpSpPr/>
              <p:nvPr/>
            </p:nvGrpSpPr>
            <p:grpSpPr>
              <a:xfrm>
                <a:off x="1241425" y="4572423"/>
                <a:ext cx="5106390" cy="533205"/>
                <a:chOff x="1216624" y="1189529"/>
                <a:chExt cx="5106390" cy="533205"/>
              </a:xfrm>
            </p:grpSpPr>
            <p:sp>
              <p:nvSpPr>
                <p:cNvPr id="71" name="矩形 70"/>
                <p:cNvSpPr/>
                <p:nvPr/>
              </p:nvSpPr>
              <p:spPr>
                <a:xfrm>
                  <a:off x="1216624" y="1241909"/>
                  <a:ext cx="5106390" cy="7156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72" name="矩形 71"/>
                <p:cNvSpPr/>
                <p:nvPr/>
              </p:nvSpPr>
              <p:spPr>
                <a:xfrm>
                  <a:off x="1222693" y="1288683"/>
                  <a:ext cx="5093233" cy="434051"/>
                </a:xfrm>
                <a:prstGeom prst="rect">
                  <a:avLst/>
                </a:prstGeom>
                <a:solidFill>
                  <a:srgbClr val="009900"/>
                </a:solidFill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73" name="矩形 72"/>
                <p:cNvSpPr/>
                <p:nvPr/>
              </p:nvSpPr>
              <p:spPr>
                <a:xfrm flipV="1">
                  <a:off x="1222691" y="1457590"/>
                  <a:ext cx="5093235" cy="36588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74" name="矩形 73"/>
                <p:cNvSpPr/>
                <p:nvPr/>
              </p:nvSpPr>
              <p:spPr>
                <a:xfrm>
                  <a:off x="3528330" y="1373038"/>
                  <a:ext cx="463531" cy="36588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3528330" y="1268211"/>
                  <a:ext cx="463531" cy="36588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76" name="矩形 75"/>
                <p:cNvSpPr/>
                <p:nvPr/>
              </p:nvSpPr>
              <p:spPr>
                <a:xfrm>
                  <a:off x="3592299" y="1189529"/>
                  <a:ext cx="345436" cy="17097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cxnSp>
              <p:nvCxnSpPr>
                <p:cNvPr id="77" name="直接连接符 76"/>
                <p:cNvCxnSpPr/>
                <p:nvPr/>
              </p:nvCxnSpPr>
              <p:spPr>
                <a:xfrm>
                  <a:off x="3592299" y="1264925"/>
                  <a:ext cx="0" cy="144050"/>
                </a:xfrm>
                <a:prstGeom prst="line">
                  <a:avLst/>
                </a:pr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>
                  <a:off x="3937735" y="1265162"/>
                  <a:ext cx="0" cy="144050"/>
                </a:xfrm>
                <a:prstGeom prst="line">
                  <a:avLst/>
                </a:pr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矩形 78"/>
                <p:cNvSpPr/>
                <p:nvPr/>
              </p:nvSpPr>
              <p:spPr>
                <a:xfrm rot="5400000">
                  <a:off x="1663078" y="1204608"/>
                  <a:ext cx="45719" cy="367766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80" name="矩形 79"/>
                <p:cNvSpPr/>
                <p:nvPr/>
              </p:nvSpPr>
              <p:spPr>
                <a:xfrm rot="5400000">
                  <a:off x="2675092" y="1194358"/>
                  <a:ext cx="45719" cy="389445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81" name="矩形 80"/>
                <p:cNvSpPr/>
                <p:nvPr/>
              </p:nvSpPr>
              <p:spPr>
                <a:xfrm rot="5400000">
                  <a:off x="4868303" y="1190687"/>
                  <a:ext cx="45719" cy="389445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82" name="矩形 81"/>
                <p:cNvSpPr/>
                <p:nvPr/>
              </p:nvSpPr>
              <p:spPr>
                <a:xfrm rot="5400000">
                  <a:off x="5910764" y="1189475"/>
                  <a:ext cx="45719" cy="389445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</p:grpSp>
          <p:sp>
            <p:nvSpPr>
              <p:cNvPr id="58" name="矩形 57"/>
              <p:cNvSpPr/>
              <p:nvPr/>
            </p:nvSpPr>
            <p:spPr>
              <a:xfrm>
                <a:off x="5962217" y="3892777"/>
                <a:ext cx="267566" cy="32819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600"/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1244964" y="4080931"/>
                <a:ext cx="5094744" cy="538912"/>
                <a:chOff x="1221182" y="1910977"/>
                <a:chExt cx="5094744" cy="538912"/>
              </a:xfrm>
            </p:grpSpPr>
            <p:sp>
              <p:nvSpPr>
                <p:cNvPr id="60" name="矩形 59"/>
                <p:cNvSpPr/>
                <p:nvPr/>
              </p:nvSpPr>
              <p:spPr>
                <a:xfrm>
                  <a:off x="1221182" y="2098970"/>
                  <a:ext cx="5094744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600"/>
                </a:p>
              </p:txBody>
            </p:sp>
            <p:sp>
              <p:nvSpPr>
                <p:cNvPr id="61" name="矩形 60"/>
                <p:cNvSpPr/>
                <p:nvPr/>
              </p:nvSpPr>
              <p:spPr>
                <a:xfrm>
                  <a:off x="1221182" y="2150517"/>
                  <a:ext cx="5094744" cy="297783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square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/>
                  <a:endParaRPr lang="zh-CN" altLang="en-US" sz="1600">
                    <a:sym typeface="+mn-ea"/>
                  </a:endParaRPr>
                </a:p>
              </p:txBody>
            </p:sp>
            <p:sp>
              <p:nvSpPr>
                <p:cNvPr id="62" name="矩形 61"/>
                <p:cNvSpPr/>
                <p:nvPr/>
              </p:nvSpPr>
              <p:spPr>
                <a:xfrm>
                  <a:off x="3454253" y="2325596"/>
                  <a:ext cx="660549" cy="12429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63" name="矩形 62"/>
                <p:cNvSpPr/>
                <p:nvPr/>
              </p:nvSpPr>
              <p:spPr>
                <a:xfrm>
                  <a:off x="2910159" y="1910977"/>
                  <a:ext cx="267566" cy="531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64" name="矩形 63"/>
                <p:cNvSpPr/>
                <p:nvPr/>
              </p:nvSpPr>
              <p:spPr>
                <a:xfrm>
                  <a:off x="2376770" y="2007974"/>
                  <a:ext cx="267566" cy="4289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65" name="矩形 64"/>
                <p:cNvSpPr/>
                <p:nvPr/>
              </p:nvSpPr>
              <p:spPr>
                <a:xfrm>
                  <a:off x="1832678" y="2054504"/>
                  <a:ext cx="267566" cy="3828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66" name="矩形 65"/>
                <p:cNvSpPr/>
                <p:nvPr/>
              </p:nvSpPr>
              <p:spPr>
                <a:xfrm>
                  <a:off x="1312166" y="2068680"/>
                  <a:ext cx="267566" cy="3660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>
                  <a:off x="5405650" y="2040329"/>
                  <a:ext cx="267566" cy="3973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68" name="矩形 67"/>
                <p:cNvSpPr/>
                <p:nvPr/>
              </p:nvSpPr>
              <p:spPr>
                <a:xfrm>
                  <a:off x="4861558" y="1965447"/>
                  <a:ext cx="267566" cy="4726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69" name="矩形 68"/>
                <p:cNvSpPr/>
                <p:nvPr/>
              </p:nvSpPr>
              <p:spPr>
                <a:xfrm>
                  <a:off x="4341046" y="1986711"/>
                  <a:ext cx="267566" cy="4558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70" name="矩形 69"/>
                <p:cNvSpPr/>
                <p:nvPr/>
              </p:nvSpPr>
              <p:spPr>
                <a:xfrm>
                  <a:off x="5902271" y="2054504"/>
                  <a:ext cx="267566" cy="38286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</p:grpSp>
        </p:grpSp>
        <p:sp>
          <p:nvSpPr>
            <p:cNvPr id="90" name="右箭头 89"/>
            <p:cNvSpPr/>
            <p:nvPr/>
          </p:nvSpPr>
          <p:spPr>
            <a:xfrm rot="20300419" flipH="1">
              <a:off x="5601562" y="3435225"/>
              <a:ext cx="444152" cy="113110"/>
            </a:xfrm>
            <a:prstGeom prst="rightArrow">
              <a:avLst/>
            </a:prstGeom>
            <a:solidFill>
              <a:srgbClr val="ED7D3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97" name="右箭头 96"/>
          <p:cNvSpPr/>
          <p:nvPr/>
        </p:nvSpPr>
        <p:spPr>
          <a:xfrm rot="10800000" flipH="1">
            <a:off x="9463404" y="2841560"/>
            <a:ext cx="664567" cy="164914"/>
          </a:xfrm>
          <a:prstGeom prst="rightArrow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4" name="椭圆 93"/>
          <p:cNvSpPr/>
          <p:nvPr/>
        </p:nvSpPr>
        <p:spPr>
          <a:xfrm>
            <a:off x="8730236" y="2711201"/>
            <a:ext cx="456397" cy="33066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5" name="文本框 84"/>
          <p:cNvSpPr txBox="1"/>
          <p:nvPr/>
        </p:nvSpPr>
        <p:spPr>
          <a:xfrm>
            <a:off x="7280824" y="4991843"/>
            <a:ext cx="4648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FF0000"/>
                </a:solidFill>
              </a:rPr>
              <a:t>DLC Resistive layer is connected to readout strips by the  Metallized via holes 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cxnSp>
        <p:nvCxnSpPr>
          <p:cNvPr id="95" name="直接连接符 94"/>
          <p:cNvCxnSpPr/>
          <p:nvPr/>
        </p:nvCxnSpPr>
        <p:spPr>
          <a:xfrm>
            <a:off x="10308566" y="1660244"/>
            <a:ext cx="17253" cy="13251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11798060" y="1660243"/>
            <a:ext cx="17253" cy="13251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/>
          <p:nvPr/>
        </p:nvCxnSpPr>
        <p:spPr>
          <a:xfrm>
            <a:off x="10412083" y="2054809"/>
            <a:ext cx="1302589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10693879" y="1597568"/>
            <a:ext cx="112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rgbClr val="FF0000"/>
                </a:solidFill>
              </a:rPr>
              <a:t>2cm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5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THGEM and readout PCB</a:t>
            </a:r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2" t="15017" r="6259" b="17505"/>
          <a:stretch/>
        </p:blipFill>
        <p:spPr>
          <a:xfrm>
            <a:off x="467361" y="3474719"/>
            <a:ext cx="2628364" cy="2646681"/>
          </a:xfr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0" t="8593" r="13222" b="5555"/>
          <a:stretch/>
        </p:blipFill>
        <p:spPr>
          <a:xfrm>
            <a:off x="7847940" y="3029480"/>
            <a:ext cx="3328307" cy="32334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241" y="3474719"/>
            <a:ext cx="3575938" cy="268195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6562" y="1315720"/>
            <a:ext cx="6702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Active area: 10cm ×10cm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Single-sided THGEM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Cr+DLC</a:t>
            </a:r>
            <a:r>
              <a:rPr lang="en-US" altLang="zh-CN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Thickness 0.5mm</a:t>
            </a:r>
            <a:r>
              <a:rPr lang="zh-CN" altLang="en-US" dirty="0" smtClean="0"/>
              <a:t>，</a:t>
            </a:r>
            <a:r>
              <a:rPr lang="en-US" altLang="zh-CN" dirty="0" smtClean="0"/>
              <a:t>diameter 0.5mm</a:t>
            </a:r>
            <a:r>
              <a:rPr lang="zh-CN" altLang="en-US" dirty="0" smtClean="0"/>
              <a:t>，</a:t>
            </a:r>
            <a:r>
              <a:rPr lang="en-US" altLang="zh-CN" dirty="0" smtClean="0"/>
              <a:t>pitch 1mm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Readout PCB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mtClean="0"/>
              <a:t>DLC resistivity</a:t>
            </a:r>
            <a:r>
              <a:rPr lang="zh-CN" altLang="en-US" smtClean="0"/>
              <a:t>：</a:t>
            </a:r>
            <a:r>
              <a:rPr lang="en-US" altLang="zh-CN" dirty="0" smtClean="0"/>
              <a:t>MΩ~GΩ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2D strips in the </a:t>
            </a:r>
            <a:r>
              <a:rPr lang="en-US" altLang="zh-CN" smtClean="0"/>
              <a:t>middle </a:t>
            </a:r>
            <a:r>
              <a:rPr lang="en-US" altLang="zh-CN" smtClean="0"/>
              <a:t>layers 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93711" y="6256996"/>
            <a:ext cx="23294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chemeClr val="accent5"/>
                </a:solidFill>
              </a:rPr>
              <a:t>Single-sided THGEM</a:t>
            </a:r>
            <a:endParaRPr lang="zh-CN" altLang="en-US" sz="2000" b="1" dirty="0">
              <a:solidFill>
                <a:schemeClr val="accent5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82123" y="6193299"/>
            <a:ext cx="4079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chemeClr val="accent5"/>
                </a:solidFill>
              </a:rPr>
              <a:t>Readout PCB with resistive DLC layer</a:t>
            </a:r>
            <a:endParaRPr lang="zh-CN" altLang="en-US" sz="2000" b="1" dirty="0">
              <a:solidFill>
                <a:schemeClr val="accent5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5" t="33331" r="53711" b="51928"/>
          <a:stretch/>
        </p:blipFill>
        <p:spPr>
          <a:xfrm>
            <a:off x="7741135" y="390593"/>
            <a:ext cx="3961813" cy="2428766"/>
          </a:xfrm>
          <a:prstGeom prst="rect">
            <a:avLst/>
          </a:prstGeom>
        </p:spPr>
      </p:pic>
      <p:sp>
        <p:nvSpPr>
          <p:cNvPr id="12" name="右箭头 11"/>
          <p:cNvSpPr/>
          <p:nvPr/>
        </p:nvSpPr>
        <p:spPr>
          <a:xfrm rot="5400000" flipH="1">
            <a:off x="8409561" y="3192346"/>
            <a:ext cx="992691" cy="246717"/>
          </a:xfrm>
          <a:prstGeom prst="rightArrow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3" name="椭圆 12"/>
          <p:cNvSpPr/>
          <p:nvPr/>
        </p:nvSpPr>
        <p:spPr>
          <a:xfrm>
            <a:off x="8494410" y="4041321"/>
            <a:ext cx="780219" cy="652639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6099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1258" y="36415"/>
            <a:ext cx="10515600" cy="865300"/>
          </a:xfrm>
        </p:spPr>
        <p:txBody>
          <a:bodyPr/>
          <a:lstStyle/>
          <a:p>
            <a:r>
              <a:rPr lang="en-US" altLang="zh-CN" smtClean="0"/>
              <a:t>RWELL gluing process</a:t>
            </a:r>
            <a:endParaRPr lang="zh-CN" altLang="en-US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" t="27984" r="49394" b="13110"/>
          <a:stretch/>
        </p:blipFill>
        <p:spPr>
          <a:xfrm>
            <a:off x="178236" y="2379867"/>
            <a:ext cx="2716214" cy="2504732"/>
          </a:xfr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8554D-8F87-451C-9086-3EAE8D296FF7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5" t="2563" r="17093" b="6341"/>
          <a:stretch/>
        </p:blipFill>
        <p:spPr>
          <a:xfrm>
            <a:off x="3288137" y="2373583"/>
            <a:ext cx="2711011" cy="25100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5" t="1444" r="10483" b="1981"/>
          <a:stretch/>
        </p:blipFill>
        <p:spPr>
          <a:xfrm>
            <a:off x="6348658" y="2373583"/>
            <a:ext cx="2634517" cy="25100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6" t="31772" r="32035" b="21859"/>
          <a:stretch/>
        </p:blipFill>
        <p:spPr>
          <a:xfrm>
            <a:off x="9332685" y="2379866"/>
            <a:ext cx="2620534" cy="250380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15454" y="1790478"/>
            <a:ext cx="224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5"/>
                </a:solidFill>
              </a:rPr>
              <a:t>① </a:t>
            </a:r>
            <a:r>
              <a:rPr lang="en-US" altLang="zh-CN" sz="1400" b="1" dirty="0" smtClean="0">
                <a:solidFill>
                  <a:schemeClr val="accent5"/>
                </a:solidFill>
              </a:rPr>
              <a:t>Aligned THGEM and gluing mask</a:t>
            </a:r>
            <a:endParaRPr lang="zh-CN" altLang="en-US" sz="1400" b="1" dirty="0">
              <a:solidFill>
                <a:schemeClr val="accent5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55581" y="1897342"/>
            <a:ext cx="1925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5"/>
                </a:solidFill>
              </a:rPr>
              <a:t>② </a:t>
            </a:r>
            <a:r>
              <a:rPr lang="en-US" altLang="zh-CN" sz="1400" b="1" dirty="0" smtClean="0">
                <a:solidFill>
                  <a:schemeClr val="accent5"/>
                </a:solidFill>
              </a:rPr>
              <a:t>Apply epoxy glue</a:t>
            </a:r>
            <a:endParaRPr lang="zh-CN" altLang="en-US" sz="1400" b="1" dirty="0">
              <a:solidFill>
                <a:schemeClr val="accent5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96048" y="1850363"/>
            <a:ext cx="224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accent5"/>
                </a:solidFill>
              </a:rPr>
              <a:t>③</a:t>
            </a:r>
            <a:r>
              <a:rPr lang="zh-CN" altLang="en-US" sz="1400" b="1" dirty="0" smtClean="0">
                <a:solidFill>
                  <a:schemeClr val="accent5"/>
                </a:solidFill>
              </a:rPr>
              <a:t> </a:t>
            </a:r>
            <a:r>
              <a:rPr lang="en-US" altLang="zh-CN" sz="1400" b="1" dirty="0" smtClean="0">
                <a:solidFill>
                  <a:schemeClr val="accent5"/>
                </a:solidFill>
              </a:rPr>
              <a:t>Remove</a:t>
            </a:r>
            <a:r>
              <a:rPr lang="zh-CN" altLang="en-US" sz="1400" b="1" dirty="0">
                <a:solidFill>
                  <a:schemeClr val="accent5"/>
                </a:solidFill>
              </a:rPr>
              <a:t> </a:t>
            </a:r>
            <a:r>
              <a:rPr lang="en-US" altLang="zh-CN" sz="1400" b="1" dirty="0" smtClean="0">
                <a:solidFill>
                  <a:schemeClr val="accent5"/>
                </a:solidFill>
              </a:rPr>
              <a:t>the mask and attach the readout PCB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442803" y="1789621"/>
            <a:ext cx="2510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accent5"/>
                </a:solidFill>
              </a:rPr>
              <a:t>④</a:t>
            </a:r>
            <a:r>
              <a:rPr lang="zh-CN" altLang="en-US" sz="1400" b="1" dirty="0" smtClean="0">
                <a:solidFill>
                  <a:schemeClr val="accent5"/>
                </a:solidFill>
              </a:rPr>
              <a:t> </a:t>
            </a:r>
            <a:r>
              <a:rPr lang="en-US" altLang="zh-CN" sz="1400" b="1" dirty="0" smtClean="0">
                <a:solidFill>
                  <a:schemeClr val="accent5"/>
                </a:solidFill>
              </a:rPr>
              <a:t>Press the PCBs with a heavy steel plate and baking. </a:t>
            </a:r>
            <a:endParaRPr lang="zh-CN" altLang="en-US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7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1" t="447" b="2461"/>
          <a:stretch/>
        </p:blipFill>
        <p:spPr>
          <a:xfrm>
            <a:off x="7204735" y="1275588"/>
            <a:ext cx="4332356" cy="47037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2758" y="1642705"/>
            <a:ext cx="67419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/>
              <a:t>RWELL: Active area 10cm×10cm, Drift gap 10mm</a:t>
            </a:r>
            <a:endParaRPr lang="en-US" altLang="zh-CN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 dirty="0"/>
              <a:t>2D readout</a:t>
            </a:r>
            <a:r>
              <a:rPr lang="zh-CN" altLang="en-US" sz="2000" dirty="0"/>
              <a:t>：</a:t>
            </a:r>
            <a:r>
              <a:rPr lang="en-US" altLang="zh-CN" sz="2000" dirty="0"/>
              <a:t>strip pitch 0.39 mm </a:t>
            </a:r>
            <a:r>
              <a:rPr lang="zh-CN" altLang="en-US" sz="2000" dirty="0"/>
              <a:t>（</a:t>
            </a:r>
            <a:r>
              <a:rPr lang="en-US" altLang="zh-CN" sz="2000" dirty="0"/>
              <a:t>10 cm / 256 channel</a:t>
            </a:r>
            <a:r>
              <a:rPr lang="zh-CN" altLang="en-US" sz="2000" dirty="0"/>
              <a:t>）</a:t>
            </a:r>
            <a:endParaRPr lang="en-US" altLang="zh-CN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/>
              <a:t>APV25 Electronics and PreAmp, amplifier, MCA… 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zh-CN" sz="20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/>
              <a:t>Source</a:t>
            </a:r>
            <a:r>
              <a:rPr lang="en-US" altLang="zh-CN" sz="2000" dirty="0"/>
              <a:t>: </a:t>
            </a:r>
            <a:r>
              <a:rPr lang="en-US" altLang="zh-CN" sz="2000"/>
              <a:t>8keV X-ray and </a:t>
            </a:r>
            <a:r>
              <a:rPr lang="en-US" altLang="zh-CN" sz="2000" smtClean="0"/>
              <a:t>Fe55 </a:t>
            </a:r>
            <a:r>
              <a:rPr lang="en-US" altLang="zh-CN" sz="2000"/>
              <a:t>source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zh-CN" sz="2000" dirty="0"/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z="2000"/>
              <a:t>Gas</a:t>
            </a:r>
            <a:r>
              <a:rPr lang="en-US" altLang="zh-CN" sz="2000" dirty="0"/>
              <a:t>: </a:t>
            </a:r>
            <a:r>
              <a:rPr lang="en-US" altLang="zh-CN" sz="2000"/>
              <a:t>Ar/Isobutane(5%)</a:t>
            </a:r>
            <a:endParaRPr lang="en-US" altLang="zh-CN" sz="2000" dirty="0"/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639726" y="-30619"/>
            <a:ext cx="10515600" cy="11278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800" smtClean="0"/>
              <a:t>Experimental setup</a:t>
            </a:r>
            <a:endParaRPr lang="zh-CN" altLang="en-US" sz="4800"/>
          </a:p>
        </p:txBody>
      </p:sp>
    </p:spTree>
    <p:extLst>
      <p:ext uri="{BB962C8B-B14F-4D97-AF65-F5344CB8AC3E}">
        <p14:creationId xmlns:p14="http://schemas.microsoft.com/office/powerpoint/2010/main" val="792722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12644</TotalTime>
  <Words>1033</Words>
  <Application>Microsoft Office PowerPoint</Application>
  <PresentationFormat>宽屏</PresentationFormat>
  <Paragraphs>222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 Unicode MS</vt:lpstr>
      <vt:lpstr>等线</vt:lpstr>
      <vt:lpstr>宋体</vt:lpstr>
      <vt:lpstr>Arial</vt:lpstr>
      <vt:lpstr>Calibri</vt:lpstr>
      <vt:lpstr>Calibri Light</vt:lpstr>
      <vt:lpstr>Cambria</vt:lpstr>
      <vt:lpstr>Wingdings</vt:lpstr>
      <vt:lpstr>Office 主题</vt:lpstr>
      <vt:lpstr>Development of RWELL detectors for large area &amp; high rate application</vt:lpstr>
      <vt:lpstr>Contents</vt:lpstr>
      <vt:lpstr>Introduction</vt:lpstr>
      <vt:lpstr>RWELL fabrication requirements </vt:lpstr>
      <vt:lpstr>Contents</vt:lpstr>
      <vt:lpstr>PowerPoint 演示文稿</vt:lpstr>
      <vt:lpstr>THGEM and readout PCB</vt:lpstr>
      <vt:lpstr>RWELL gluing process</vt:lpstr>
      <vt:lpstr>PowerPoint 演示文稿</vt:lpstr>
      <vt:lpstr>Gain vs. HV</vt:lpstr>
      <vt:lpstr>Gain vs. X-ray rate</vt:lpstr>
      <vt:lpstr>Gain uniformity</vt:lpstr>
      <vt:lpstr>X-ray hit position reconstruction</vt:lpstr>
      <vt:lpstr>X-ray imaging</vt:lpstr>
      <vt:lpstr>Discharge problem</vt:lpstr>
      <vt:lpstr>Contents</vt:lpstr>
      <vt:lpstr>Fabrication difficulty for DHCAL RWELL</vt:lpstr>
      <vt:lpstr>Fabrication method for DHCAL RWELL</vt:lpstr>
      <vt:lpstr>PowerPoint 演示文稿</vt:lpstr>
      <vt:lpstr>25cm×25cm RWELL detector</vt:lpstr>
      <vt:lpstr>Problem</vt:lpstr>
      <vt:lpstr>25cm×25cm RWELL detector</vt:lpstr>
      <vt:lpstr>Cosmic ray test</vt:lpstr>
      <vt:lpstr>Summary and next work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Echo</dc:creator>
  <cp:lastModifiedBy>Echo</cp:lastModifiedBy>
  <cp:revision>150</cp:revision>
  <dcterms:created xsi:type="dcterms:W3CDTF">2020-09-16T01:25:57Z</dcterms:created>
  <dcterms:modified xsi:type="dcterms:W3CDTF">2020-10-05T11:52:15Z</dcterms:modified>
</cp:coreProperties>
</file>