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513" r:id="rId3"/>
    <p:sldId id="511" r:id="rId4"/>
    <p:sldId id="512" r:id="rId5"/>
    <p:sldId id="504" r:id="rId6"/>
    <p:sldId id="473" r:id="rId7"/>
    <p:sldId id="514" r:id="rId8"/>
    <p:sldId id="486" r:id="rId9"/>
    <p:sldId id="505" r:id="rId10"/>
    <p:sldId id="488" r:id="rId11"/>
    <p:sldId id="515" r:id="rId12"/>
    <p:sldId id="489" r:id="rId13"/>
    <p:sldId id="490" r:id="rId14"/>
    <p:sldId id="518" r:id="rId15"/>
    <p:sldId id="491" r:id="rId16"/>
    <p:sldId id="499" r:id="rId17"/>
    <p:sldId id="510" r:id="rId18"/>
    <p:sldId id="501" r:id="rId19"/>
    <p:sldId id="492" r:id="rId20"/>
    <p:sldId id="508" r:id="rId21"/>
    <p:sldId id="516" r:id="rId22"/>
    <p:sldId id="509" r:id="rId23"/>
    <p:sldId id="496" r:id="rId24"/>
    <p:sldId id="517" r:id="rId25"/>
    <p:sldId id="520" r:id="rId26"/>
    <p:sldId id="498" r:id="rId27"/>
    <p:sldId id="519" r:id="rId28"/>
    <p:sldId id="497" r:id="rId29"/>
    <p:sldId id="500" r:id="rId3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2BE"/>
    <a:srgbClr val="CB6A28"/>
    <a:srgbClr val="FFFFFF"/>
    <a:srgbClr val="002060"/>
    <a:srgbClr val="009900"/>
    <a:srgbClr val="00B050"/>
    <a:srgbClr val="FF99CC"/>
    <a:srgbClr val="ED7D31"/>
    <a:srgbClr val="FF0000"/>
    <a:srgbClr val="FFE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63" autoAdjust="0"/>
    <p:restoredTop sz="94444" autoAdjust="0"/>
  </p:normalViewPr>
  <p:slideViewPr>
    <p:cSldViewPr snapToGrid="0">
      <p:cViewPr varScale="1">
        <p:scale>
          <a:sx n="107" d="100"/>
          <a:sy n="107" d="100"/>
        </p:scale>
        <p:origin x="80" y="1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7ED25-BF74-47CE-9148-81D0762FCE6B}" type="datetimeFigureOut">
              <a:rPr lang="zh-CN" altLang="en-US" smtClean="0"/>
              <a:t>2020/10/5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E3A0E-8CC6-4DD6-B0E1-806D282697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917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3A0E-8CC6-4DD6-B0E1-806D2826970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2777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3A0E-8CC6-4DD6-B0E1-806D2826970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85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3A0E-8CC6-4DD6-B0E1-806D2826970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7464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3A0E-8CC6-4DD6-B0E1-806D28269700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190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i="1"/>
            </a:lvl1pPr>
          </a:lstStyle>
          <a:p>
            <a:fld id="{21A953BB-E4B5-4D25-BB70-D34F1D8A6B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475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1567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57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712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9606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9630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05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1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25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276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029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21A953BB-E4B5-4D25-BB70-D34F1D8A6B9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1052513"/>
            <a:ext cx="9144000" cy="341312"/>
          </a:xfrm>
          <a:prstGeom prst="rect">
            <a:avLst/>
          </a:prstGeom>
          <a:gradFill rotWithShape="0">
            <a:gsLst>
              <a:gs pos="0">
                <a:srgbClr val="24D7E3"/>
              </a:gs>
              <a:gs pos="100000">
                <a:srgbClr val="FFEF3A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190500" y="76200"/>
            <a:ext cx="76200" cy="64008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rgbClr val="F2ABE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en-US" altLang="zh-CN"/>
          </a:p>
        </p:txBody>
      </p:sp>
      <p:pic>
        <p:nvPicPr>
          <p:cNvPr id="9" name="Picture 10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4188" y="76200"/>
            <a:ext cx="947737" cy="94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413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6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 bwMode="auto">
          <a:xfrm>
            <a:off x="497365" y="1653269"/>
            <a:ext cx="8479267" cy="112731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altLang="zh-CN" sz="3200" b="1" dirty="0">
                <a:latin typeface="+mn-lt"/>
              </a:rPr>
              <a:t>First results of the </a:t>
            </a:r>
            <a:r>
              <a:rPr lang="en-US" altLang="zh-CN" sz="3200" b="1" dirty="0" smtClean="0">
                <a:latin typeface="+mn-lt"/>
              </a:rPr>
              <a:t>high-rate </a:t>
            </a:r>
            <a:r>
              <a:rPr lang="en-US" altLang="zh-CN" sz="3200" b="1" dirty="0" err="1" smtClean="0">
                <a:latin typeface="+mn-lt"/>
              </a:rPr>
              <a:t>μRWELL</a:t>
            </a:r>
            <a:r>
              <a:rPr lang="en-US" altLang="zh-CN" sz="3200" b="1" dirty="0" smtClean="0">
                <a:latin typeface="+mn-lt"/>
              </a:rPr>
              <a:t> </a:t>
            </a:r>
            <a:r>
              <a:rPr lang="en-US" altLang="zh-CN" sz="3200" b="1" dirty="0">
                <a:latin typeface="+mn-lt"/>
              </a:rPr>
              <a:t>prototypes made by new </a:t>
            </a:r>
            <a:r>
              <a:rPr lang="en-US" altLang="zh-CN" sz="3200" b="1" dirty="0" smtClean="0">
                <a:latin typeface="+mn-lt"/>
              </a:rPr>
              <a:t>techniques</a:t>
            </a:r>
            <a:r>
              <a:rPr lang="zh-CN" altLang="en-US" sz="3200" dirty="0" smtClean="0">
                <a:latin typeface="+mn-lt"/>
              </a:rPr>
              <a:t>：</a:t>
            </a:r>
            <a:r>
              <a:rPr lang="en-US" altLang="zh-CN" sz="3200" dirty="0" smtClean="0">
                <a:latin typeface="+mn-lt"/>
              </a:rPr>
              <a:t/>
            </a:r>
            <a:br>
              <a:rPr lang="en-US" altLang="zh-CN" sz="3200" dirty="0" smtClean="0">
                <a:latin typeface="+mn-lt"/>
              </a:rPr>
            </a:br>
            <a:endParaRPr lang="zh-CN" altLang="en-US" sz="3200" b="1" dirty="0" smtClean="0">
              <a:latin typeface="+mn-lt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146" y="4126098"/>
            <a:ext cx="8715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Lv</a:t>
            </a:r>
            <a:r>
              <a:rPr lang="en-US" altLang="zh-CN" sz="1600" b="1" u="sng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Yi Zhou</a:t>
            </a:r>
            <a:r>
              <a:rPr lang="en-US" altLang="zh-CN" sz="1600" b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R. De Oliveira</a:t>
            </a:r>
            <a:r>
              <a:rPr lang="en-US" altLang="zh-CN" sz="1600" b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Bertrand 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Mehl</a:t>
            </a:r>
            <a:r>
              <a:rPr lang="en-US" altLang="zh-CN" sz="1600" b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Antonio 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Teixeira</a:t>
            </a:r>
            <a:r>
              <a:rPr lang="en-US" altLang="zh-CN" sz="1600" b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1600" b="1" dirty="0" smtClean="0">
                <a:solidFill>
                  <a:srgbClr val="002060"/>
                </a:solidFill>
              </a:rPr>
              <a:t>, </a:t>
            </a:r>
            <a:r>
              <a:rPr lang="en-US" altLang="zh-CN" sz="1600" b="1" dirty="0">
                <a:solidFill>
                  <a:srgbClr val="002060"/>
                </a:solidFill>
              </a:rPr>
              <a:t>Olivier </a:t>
            </a:r>
            <a:r>
              <a:rPr lang="en-US" altLang="zh-CN" sz="1600" b="1" dirty="0" smtClean="0">
                <a:solidFill>
                  <a:srgbClr val="002060"/>
                </a:solidFill>
              </a:rPr>
              <a:t>Pizzirusso</a:t>
            </a:r>
            <a:r>
              <a:rPr lang="en-US" altLang="zh-CN" sz="1600" b="1" baseline="30000" dirty="0" smtClean="0">
                <a:solidFill>
                  <a:srgbClr val="002060"/>
                </a:solidFill>
              </a:rPr>
              <a:t>3</a:t>
            </a:r>
            <a:r>
              <a:rPr lang="en-US" altLang="zh-CN" sz="1600" b="1" dirty="0" smtClean="0">
                <a:solidFill>
                  <a:srgbClr val="002060"/>
                </a:solidFill>
              </a:rPr>
              <a:t>, </a:t>
            </a:r>
            <a:r>
              <a:rPr lang="en-US" altLang="zh-CN" sz="1600" b="1" dirty="0">
                <a:solidFill>
                  <a:srgbClr val="002060"/>
                </a:solidFill>
              </a:rPr>
              <a:t>Simon </a:t>
            </a:r>
            <a:r>
              <a:rPr lang="en-US" altLang="zh-CN" sz="1600" b="1" dirty="0" smtClean="0">
                <a:solidFill>
                  <a:srgbClr val="002060"/>
                </a:solidFill>
              </a:rPr>
              <a:t>Williams</a:t>
            </a:r>
            <a:r>
              <a:rPr lang="en-US" altLang="zh-CN" sz="1600" b="1" baseline="30000" dirty="0" smtClean="0">
                <a:solidFill>
                  <a:srgbClr val="002060"/>
                </a:solidFill>
              </a:rPr>
              <a:t>3</a:t>
            </a:r>
            <a:r>
              <a:rPr lang="en-US" altLang="zh-CN" sz="1600" b="1" dirty="0" smtClean="0">
                <a:solidFill>
                  <a:srgbClr val="002060"/>
                </a:solidFill>
              </a:rPr>
              <a:t>, </a:t>
            </a:r>
            <a:r>
              <a:rPr lang="en-US" altLang="zh-CN" sz="1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Lunlin</a:t>
            </a:r>
            <a:r>
              <a:rPr lang="en-US" altLang="zh-CN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Shang</a:t>
            </a:r>
            <a:r>
              <a:rPr lang="en-US" altLang="zh-CN" sz="1600" b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Jianbei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Liu</a:t>
            </a:r>
            <a:r>
              <a:rPr lang="en-US" altLang="zh-CN" sz="1600" b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Ming Shao</a:t>
            </a:r>
            <a:r>
              <a:rPr lang="en-US" altLang="zh-CN" sz="1600" b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16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Zhiyong</a:t>
            </a:r>
            <a:r>
              <a:rPr lang="en-US" altLang="zh-CN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Zhang</a:t>
            </a:r>
            <a:r>
              <a:rPr lang="en-US" altLang="zh-CN" sz="1600" b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66021" y="4899888"/>
            <a:ext cx="71228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zh-CN" sz="1400" b="1" dirty="0" smtClean="0">
                <a:solidFill>
                  <a:schemeClr val="accent2">
                    <a:lumMod val="75000"/>
                  </a:schemeClr>
                </a:solidFill>
              </a:rPr>
              <a:t>State Key Laboratory of Particle Detection and Electronics, USTC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1400" b="1" dirty="0" smtClean="0">
                <a:solidFill>
                  <a:schemeClr val="accent2">
                    <a:lumMod val="75000"/>
                  </a:schemeClr>
                </a:solidFill>
              </a:rPr>
              <a:t>CERN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zh-CN" sz="1400" b="1" dirty="0" smtClean="0">
                <a:solidFill>
                  <a:srgbClr val="CB6A28"/>
                </a:solidFill>
              </a:rPr>
              <a:t>Lanzhou </a:t>
            </a:r>
            <a:r>
              <a:rPr lang="en-US" altLang="zh-CN" sz="1400" b="1" dirty="0">
                <a:solidFill>
                  <a:srgbClr val="CB6A28"/>
                </a:solidFill>
              </a:rPr>
              <a:t>Institute of Chemical </a:t>
            </a:r>
            <a:r>
              <a:rPr lang="en-US" altLang="zh-CN" sz="1400" b="1" dirty="0" smtClean="0">
                <a:solidFill>
                  <a:srgbClr val="CB6A28"/>
                </a:solidFill>
              </a:rPr>
              <a:t>Physics Chinese </a:t>
            </a:r>
            <a:r>
              <a:rPr lang="en-US" altLang="zh-CN" sz="1400" b="1" dirty="0">
                <a:solidFill>
                  <a:srgbClr val="CB6A28"/>
                </a:solidFill>
              </a:rPr>
              <a:t>Academy of Sciences </a:t>
            </a:r>
            <a:endParaRPr lang="zh-CN" altLang="en-US" sz="1400" b="1" dirty="0">
              <a:solidFill>
                <a:srgbClr val="CB6A28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350409" y="6166121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RD51 </a:t>
            </a:r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Collaboration Meeting </a:t>
            </a:r>
            <a:endParaRPr lang="en-GB" altLang="zh-CN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altLang="zh-CN" sz="16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GB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/10/2020</a:t>
            </a:r>
            <a:endParaRPr lang="en-US" altLang="zh-CN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71597" y="2579043"/>
            <a:ext cx="541182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PEDF:</a:t>
            </a:r>
            <a:r>
              <a:rPr kumimoji="0" lang="en-US" altLang="zh-CN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Patter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ning</a:t>
            </a: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-Etching-Drilling-Filling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PEDP:</a:t>
            </a:r>
            <a:r>
              <a:rPr lang="en-US" altLang="zh-CN" sz="2000" b="1" dirty="0"/>
              <a:t> </a:t>
            </a: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Patte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rning</a:t>
            </a: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-Etching-Drilling-Plating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DEF: Drilling-Etching-Filling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DEP: Drilling-Etching-</a:t>
            </a:r>
            <a:r>
              <a:rPr kumimoji="0" lang="en-US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P</a:t>
            </a:r>
            <a:r>
              <a:rPr kumimoji="0" lang="zh-CN" altLang="zh-CN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lating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49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10</a:t>
            </a:fld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72231" y="314382"/>
            <a:ext cx="78404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High-rate </a:t>
            </a:r>
            <a:r>
              <a:rPr lang="el-GR" altLang="zh-CN" sz="3600" dirty="0" smtClean="0">
                <a:cs typeface="Calibri" panose="020F0502020204030204" pitchFamily="34" charset="0"/>
              </a:rPr>
              <a:t>μ</a:t>
            </a:r>
            <a:r>
              <a:rPr lang="en-US" altLang="zh-CN" sz="3600" dirty="0" smtClean="0">
                <a:cs typeface="Calibri" panose="020F0502020204030204" pitchFamily="34" charset="0"/>
              </a:rPr>
              <a:t>RWELL prototypes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736606" y="1402481"/>
            <a:ext cx="30650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Pad parameters</a:t>
            </a:r>
          </a:p>
          <a:p>
            <a:r>
              <a:rPr lang="en-US" altLang="zh-CN" sz="1600" dirty="0" smtClean="0"/>
              <a:t>Size: 0.85mm @X &amp; 2.85mm @Y</a:t>
            </a:r>
          </a:p>
          <a:p>
            <a:r>
              <a:rPr lang="en-US" altLang="zh-CN" sz="1600" dirty="0"/>
              <a:t>P</a:t>
            </a:r>
            <a:r>
              <a:rPr lang="en-US" altLang="zh-CN" sz="1600" dirty="0" smtClean="0"/>
              <a:t>itch: 1mm @X @ 3mm @Y</a:t>
            </a:r>
          </a:p>
          <a:p>
            <a:r>
              <a:rPr lang="en-US" altLang="zh-CN" sz="1600" dirty="0" smtClean="0"/>
              <a:t>Channel: </a:t>
            </a:r>
            <a:r>
              <a:rPr lang="en-US" altLang="zh-CN" sz="1600" dirty="0"/>
              <a:t>48(X) by 16(Y) = </a:t>
            </a:r>
            <a:r>
              <a:rPr lang="en-US" altLang="zh-CN" sz="1600" dirty="0" smtClean="0"/>
              <a:t>768</a:t>
            </a:r>
            <a:endParaRPr lang="en-US" altLang="zh-CN" sz="1600" dirty="0"/>
          </a:p>
        </p:txBody>
      </p:sp>
      <p:sp>
        <p:nvSpPr>
          <p:cNvPr id="33" name="矩形 32"/>
          <p:cNvSpPr/>
          <p:nvPr/>
        </p:nvSpPr>
        <p:spPr>
          <a:xfrm>
            <a:off x="472231" y="5729857"/>
            <a:ext cx="82118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Fast-grounding hole: 1mm diameter, total 80 holes with a geometry acceptance of 97.5 %.</a:t>
            </a:r>
            <a:endParaRPr lang="en-US" altLang="zh-CN" sz="1600" dirty="0"/>
          </a:p>
        </p:txBody>
      </p:sp>
      <p:sp>
        <p:nvSpPr>
          <p:cNvPr id="19" name="矩形 18"/>
          <p:cNvSpPr/>
          <p:nvPr/>
        </p:nvSpPr>
        <p:spPr>
          <a:xfrm>
            <a:off x="419697" y="6074514"/>
            <a:ext cx="8381937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These </a:t>
            </a:r>
            <a:r>
              <a:rPr lang="el-GR" altLang="zh-CN" sz="1600" dirty="0"/>
              <a:t>μ</a:t>
            </a:r>
            <a:r>
              <a:rPr lang="en-US" altLang="zh-CN" sz="1600" dirty="0"/>
              <a:t>RWELL </a:t>
            </a:r>
            <a:r>
              <a:rPr lang="en-US" altLang="zh-CN" sz="1600" dirty="0" smtClean="0"/>
              <a:t>PCBs (PEDF,PEDP,DEF,DEP) are assembled to </a:t>
            </a:r>
            <a:r>
              <a:rPr lang="el-GR" altLang="zh-CN" sz="1600" dirty="0"/>
              <a:t>μ</a:t>
            </a:r>
            <a:r>
              <a:rPr lang="en-US" altLang="zh-CN" sz="1600" dirty="0"/>
              <a:t>RWELL </a:t>
            </a:r>
            <a:r>
              <a:rPr lang="en-US" altLang="zh-CN" sz="1600" dirty="0" smtClean="0"/>
              <a:t>prototypes.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The performance of these detectors are tested with X-rays.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31" y="3073987"/>
            <a:ext cx="2274150" cy="2278338"/>
          </a:xfrm>
          <a:prstGeom prst="rect">
            <a:avLst/>
          </a:prstGeom>
        </p:spPr>
      </p:pic>
      <p:sp>
        <p:nvSpPr>
          <p:cNvPr id="28" name="TextBox 146"/>
          <p:cNvSpPr txBox="1"/>
          <p:nvPr/>
        </p:nvSpPr>
        <p:spPr>
          <a:xfrm>
            <a:off x="750484" y="5398088"/>
            <a:ext cx="17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Small-pad readout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146"/>
          <p:cNvSpPr txBox="1"/>
          <p:nvPr/>
        </p:nvSpPr>
        <p:spPr>
          <a:xfrm>
            <a:off x="3651543" y="5398088"/>
            <a:ext cx="1237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RWELL PCB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TextBox 146"/>
          <p:cNvSpPr txBox="1"/>
          <p:nvPr/>
        </p:nvSpPr>
        <p:spPr>
          <a:xfrm>
            <a:off x="6309530" y="5369917"/>
            <a:ext cx="1919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Fast-grounding holes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096987" y="3063792"/>
            <a:ext cx="2423742" cy="2288533"/>
            <a:chOff x="3159271" y="2172162"/>
            <a:chExt cx="2423742" cy="2288533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9271" y="2182357"/>
              <a:ext cx="2346757" cy="2278338"/>
            </a:xfrm>
            <a:prstGeom prst="rect">
              <a:avLst/>
            </a:prstGeom>
          </p:spPr>
        </p:pic>
        <p:sp>
          <p:nvSpPr>
            <p:cNvPr id="35" name="文本框 34"/>
            <p:cNvSpPr txBox="1"/>
            <p:nvPr/>
          </p:nvSpPr>
          <p:spPr>
            <a:xfrm>
              <a:off x="4171179" y="2295733"/>
              <a:ext cx="11604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FFFF00"/>
                  </a:solidFill>
                  <a:ea typeface="+mj-ea"/>
                </a:rPr>
                <a:t>Top-Copper</a:t>
              </a:r>
              <a:endParaRPr lang="zh-CN" altLang="en-US" sz="1200" b="1" dirty="0">
                <a:solidFill>
                  <a:srgbClr val="FFFF00"/>
                </a:solidFill>
                <a:ea typeface="+mj-ea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672950" y="4049994"/>
              <a:ext cx="9100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FFFF00"/>
                  </a:solidFill>
                  <a:ea typeface="+mj-ea"/>
                </a:rPr>
                <a:t>DLC</a:t>
              </a:r>
              <a:endParaRPr lang="zh-CN" altLang="en-US" sz="1200" b="1" dirty="0">
                <a:solidFill>
                  <a:srgbClr val="FFFF00"/>
                </a:solidFill>
                <a:ea typeface="+mj-ea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159271" y="2172162"/>
              <a:ext cx="9100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FFFF00"/>
                  </a:solidFill>
                  <a:ea typeface="+mj-ea"/>
                </a:rPr>
                <a:t>DLC</a:t>
              </a:r>
              <a:endParaRPr lang="zh-CN" altLang="en-US" sz="1200" b="1" dirty="0">
                <a:solidFill>
                  <a:srgbClr val="FFFF00"/>
                </a:solidFill>
                <a:ea typeface="+mj-ea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3734769" y="4510745"/>
            <a:ext cx="10711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rgbClr val="FFFF00"/>
                </a:solidFill>
              </a:rPr>
              <a:t>Sensitive area</a:t>
            </a:r>
          </a:p>
          <a:p>
            <a:pPr algn="ctr"/>
            <a:r>
              <a:rPr lang="en-US" altLang="zh-CN" sz="1200" b="1" dirty="0" smtClean="0">
                <a:solidFill>
                  <a:srgbClr val="FFFF00"/>
                </a:solidFill>
              </a:rPr>
              <a:t> 5cm </a:t>
            </a:r>
            <a:r>
              <a:rPr lang="el-GR" altLang="zh-CN" sz="1200" b="1" dirty="0">
                <a:solidFill>
                  <a:srgbClr val="FFFF00"/>
                </a:solidFill>
              </a:rPr>
              <a:t>X</a:t>
            </a:r>
            <a:r>
              <a:rPr lang="en-US" altLang="zh-CN" sz="1200" b="1" dirty="0">
                <a:solidFill>
                  <a:srgbClr val="FFFF00"/>
                </a:solidFill>
              </a:rPr>
              <a:t> 5cm </a:t>
            </a:r>
            <a:endParaRPr lang="zh-CN" altLang="en-US" sz="1200" b="1" dirty="0">
              <a:solidFill>
                <a:srgbClr val="FFFF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9697" y="1402481"/>
            <a:ext cx="475168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Small-pad readout applied to high-rate </a:t>
            </a:r>
            <a:r>
              <a:rPr lang="el-GR" altLang="zh-CN" sz="1600" dirty="0" smtClean="0">
                <a:cs typeface="Calibri" panose="020F0502020204030204" pitchFamily="34" charset="0"/>
              </a:rPr>
              <a:t>μ</a:t>
            </a:r>
            <a:r>
              <a:rPr lang="en-US" altLang="zh-CN" sz="1600" dirty="0" smtClean="0">
                <a:cs typeface="Calibri" panose="020F0502020204030204" pitchFamily="34" charset="0"/>
              </a:rPr>
              <a:t>RWELL detectors 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order 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to meet the requirements of high-</a:t>
            </a:r>
            <a:r>
              <a:rPr lang="el-GR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η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muon tagger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parameters of readout pads almost same as small-pad readout MM.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97790" y="2653046"/>
            <a:ext cx="618261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rgbClr val="009900"/>
                </a:solidFill>
              </a:rPr>
              <a:t>C. Di </a:t>
            </a:r>
            <a:r>
              <a:rPr lang="zh-CN" altLang="en-US" sz="1200" dirty="0" smtClean="0">
                <a:solidFill>
                  <a:srgbClr val="009900"/>
                </a:solidFill>
              </a:rPr>
              <a:t>Donato</a:t>
            </a:r>
            <a:r>
              <a:rPr lang="en-US" altLang="zh-CN" sz="1200" dirty="0">
                <a:solidFill>
                  <a:srgbClr val="009900"/>
                </a:solidFill>
              </a:rPr>
              <a:t>., et al. Small-pads resistive </a:t>
            </a:r>
            <a:r>
              <a:rPr lang="en-US" altLang="zh-CN" sz="1200" dirty="0" err="1">
                <a:solidFill>
                  <a:srgbClr val="009900"/>
                </a:solidFill>
              </a:rPr>
              <a:t>Micromegas</a:t>
            </a:r>
            <a:r>
              <a:rPr lang="en-US" altLang="zh-CN" sz="1200" dirty="0">
                <a:solidFill>
                  <a:srgbClr val="009900"/>
                </a:solidFill>
              </a:rPr>
              <a:t> </a:t>
            </a:r>
            <a:r>
              <a:rPr lang="en-US" altLang="zh-CN" sz="1200" dirty="0" smtClean="0">
                <a:solidFill>
                  <a:srgbClr val="009900"/>
                </a:solidFill>
              </a:rPr>
              <a:t>prototype. </a:t>
            </a:r>
            <a:r>
              <a:rPr lang="en-US" altLang="zh-CN" sz="1200" dirty="0">
                <a:solidFill>
                  <a:srgbClr val="009900"/>
                </a:solidFill>
              </a:rPr>
              <a:t>NIM A. Volume </a:t>
            </a:r>
            <a:r>
              <a:rPr lang="en-US" altLang="zh-CN" sz="1200" dirty="0" smtClean="0">
                <a:solidFill>
                  <a:srgbClr val="009900"/>
                </a:solidFill>
              </a:rPr>
              <a:t>958, 2020.</a:t>
            </a:r>
            <a:endParaRPr lang="zh-CN" altLang="en-US" sz="1200" dirty="0">
              <a:solidFill>
                <a:srgbClr val="0099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350" y="3066309"/>
            <a:ext cx="2754842" cy="2287702"/>
          </a:xfrm>
          <a:prstGeom prst="rect">
            <a:avLst/>
          </a:prstGeom>
        </p:spPr>
      </p:pic>
      <p:cxnSp>
        <p:nvCxnSpPr>
          <p:cNvPr id="12" name="直接箭头连接符 11"/>
          <p:cNvCxnSpPr/>
          <p:nvPr/>
        </p:nvCxnSpPr>
        <p:spPr>
          <a:xfrm>
            <a:off x="6813096" y="3926998"/>
            <a:ext cx="224518" cy="0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506238" y="3933102"/>
            <a:ext cx="838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C00000"/>
                </a:solidFill>
              </a:rPr>
              <a:t>5mm</a:t>
            </a:r>
            <a:endParaRPr lang="zh-CN" altLang="en-US" sz="1400" b="1" dirty="0">
              <a:solidFill>
                <a:srgbClr val="C00000"/>
              </a:solidFill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7037614" y="3673542"/>
            <a:ext cx="0" cy="253456"/>
          </a:xfrm>
          <a:prstGeom prst="straightConnector1">
            <a:avLst/>
          </a:prstGeom>
          <a:ln w="127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6892118" y="3637379"/>
            <a:ext cx="8382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solidFill>
                  <a:srgbClr val="C00000"/>
                </a:solidFill>
              </a:rPr>
              <a:t>6</a:t>
            </a:r>
            <a:r>
              <a:rPr lang="en-US" altLang="zh-CN" sz="1400" b="1" dirty="0" smtClean="0">
                <a:solidFill>
                  <a:srgbClr val="C00000"/>
                </a:solidFill>
              </a:rPr>
              <a:t>mm</a:t>
            </a:r>
            <a:endParaRPr lang="zh-CN" altLang="en-US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26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733523" y="1886633"/>
            <a:ext cx="7886700" cy="3207882"/>
          </a:xfrm>
        </p:spPr>
        <p:txBody>
          <a:bodyPr/>
          <a:lstStyle/>
          <a:p>
            <a:r>
              <a:rPr lang="en-US" altLang="zh-CN" sz="2400" b="1" dirty="0" smtClean="0">
                <a:solidFill>
                  <a:schemeClr val="bg2">
                    <a:lumMod val="90000"/>
                  </a:schemeClr>
                </a:solidFill>
                <a:cs typeface="Calibri" panose="020F0502020204030204" pitchFamily="34" charset="0"/>
              </a:rPr>
              <a:t>Motivation</a:t>
            </a:r>
          </a:p>
          <a:p>
            <a:endParaRPr lang="en-US" altLang="zh-CN" sz="2400" b="1" dirty="0" smtClean="0">
              <a:cs typeface="Calibri" panose="020F0502020204030204" pitchFamily="34" charset="0"/>
            </a:endParaRPr>
          </a:p>
          <a:p>
            <a:r>
              <a:rPr lang="en-US" altLang="zh-CN" sz="2400" b="1" dirty="0" smtClean="0">
                <a:solidFill>
                  <a:schemeClr val="bg2">
                    <a:lumMod val="90000"/>
                  </a:schemeClr>
                </a:solidFill>
                <a:ea typeface="楷体" panose="02010609060101010101" pitchFamily="49" charset="-122"/>
                <a:cs typeface="Calibri" panose="020F0502020204030204" pitchFamily="34" charset="0"/>
              </a:rPr>
              <a:t>Novel solutions to high rate </a:t>
            </a:r>
            <a:r>
              <a:rPr lang="el-GR" altLang="zh-CN" sz="2400" b="1" dirty="0" smtClean="0">
                <a:solidFill>
                  <a:schemeClr val="bg2">
                    <a:lumMod val="90000"/>
                  </a:schemeClr>
                </a:solidFill>
                <a:ea typeface="楷体" panose="02010609060101010101" pitchFamily="49" charset="-122"/>
                <a:cs typeface="Calibri" panose="020F0502020204030204" pitchFamily="34" charset="0"/>
              </a:rPr>
              <a:t>μ</a:t>
            </a:r>
            <a:r>
              <a:rPr lang="en-US" altLang="zh-CN" sz="2400" b="1" dirty="0" smtClean="0">
                <a:solidFill>
                  <a:schemeClr val="bg2">
                    <a:lumMod val="90000"/>
                  </a:schemeClr>
                </a:solidFill>
                <a:ea typeface="楷体" panose="02010609060101010101" pitchFamily="49" charset="-122"/>
                <a:cs typeface="Calibri" panose="020F0502020204030204" pitchFamily="34" charset="0"/>
              </a:rPr>
              <a:t>RWELL</a:t>
            </a:r>
          </a:p>
          <a:p>
            <a:endParaRPr lang="en-US" altLang="zh-CN" sz="2400" b="1" dirty="0">
              <a:solidFill>
                <a:srgbClr val="0070C0"/>
              </a:solidFill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r>
              <a:rPr lang="en-US" altLang="zh-CN" sz="2400" b="1" dirty="0"/>
              <a:t>Characterization of the </a:t>
            </a:r>
            <a:r>
              <a:rPr lang="en-US" altLang="zh-CN" sz="2400" b="1" dirty="0" smtClean="0"/>
              <a:t>detectors </a:t>
            </a:r>
            <a:r>
              <a:rPr lang="en-US" altLang="zh-CN" sz="2400" b="1" dirty="0"/>
              <a:t>with </a:t>
            </a:r>
            <a:r>
              <a:rPr lang="en-US" altLang="zh-CN" sz="2400" b="1" dirty="0" smtClean="0"/>
              <a:t>X-rays</a:t>
            </a:r>
          </a:p>
          <a:p>
            <a:endParaRPr lang="en-US" altLang="zh-CN" sz="2400" b="1" dirty="0"/>
          </a:p>
          <a:p>
            <a:r>
              <a:rPr lang="en-US" altLang="zh-CN" sz="2400" b="1" dirty="0" smtClean="0">
                <a:solidFill>
                  <a:schemeClr val="bg2">
                    <a:lumMod val="90000"/>
                  </a:schemeClr>
                </a:solidFill>
              </a:rPr>
              <a:t> Summary</a:t>
            </a:r>
            <a:endParaRPr lang="en-US" altLang="zh-CN" b="1" dirty="0">
              <a:solidFill>
                <a:schemeClr val="bg2">
                  <a:lumMod val="90000"/>
                </a:schemeClr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3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Test setup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936" y="2472300"/>
            <a:ext cx="3590620" cy="23477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265" y="2472300"/>
            <a:ext cx="1931299" cy="234771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72231" y="1478429"/>
            <a:ext cx="8863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Work gas</a:t>
            </a:r>
            <a:r>
              <a:rPr lang="en-US" altLang="zh-CN" dirty="0" smtClean="0"/>
              <a:t>: Ar/iC</a:t>
            </a:r>
            <a:r>
              <a:rPr lang="en-US" altLang="zh-CN" baseline="-25000" dirty="0" smtClean="0"/>
              <a:t>4</a:t>
            </a:r>
            <a:r>
              <a:rPr lang="en-US" altLang="zh-CN" dirty="0" smtClean="0"/>
              <a:t>H</a:t>
            </a:r>
            <a:r>
              <a:rPr lang="en-US" altLang="zh-CN" baseline="-25000" dirty="0" smtClean="0"/>
              <a:t>10</a:t>
            </a:r>
            <a:r>
              <a:rPr lang="en-US" altLang="zh-CN" dirty="0" smtClean="0"/>
              <a:t> = 95/5</a:t>
            </a:r>
          </a:p>
          <a:p>
            <a:r>
              <a:rPr lang="en-US" altLang="zh-CN" b="1" dirty="0" smtClean="0"/>
              <a:t>Hirose adapter: </a:t>
            </a:r>
            <a:r>
              <a:rPr lang="en-US" altLang="zh-CN" dirty="0" smtClean="0"/>
              <a:t>128 readout pad → 1 channel → grounded by </a:t>
            </a:r>
            <a:r>
              <a:rPr lang="en-US" altLang="zh-CN" dirty="0"/>
              <a:t>50</a:t>
            </a:r>
            <a:r>
              <a:rPr lang="el-GR" altLang="zh-CN" dirty="0" smtClean="0"/>
              <a:t>Ω</a:t>
            </a:r>
            <a:r>
              <a:rPr lang="en-US" altLang="zh-CN" dirty="0" smtClean="0"/>
              <a:t> terminator or </a:t>
            </a:r>
            <a:r>
              <a:rPr lang="en-US" altLang="zh-CN" dirty="0"/>
              <a:t>K</a:t>
            </a:r>
            <a:r>
              <a:rPr lang="en-US" altLang="zh-CN" dirty="0" smtClean="0"/>
              <a:t>eithley 6482 </a:t>
            </a:r>
            <a:r>
              <a:rPr lang="en-US" altLang="zh-CN" dirty="0"/>
              <a:t>P</a:t>
            </a:r>
            <a:r>
              <a:rPr lang="en-US" altLang="zh-CN" dirty="0" smtClean="0"/>
              <a:t>icoammeter.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277266" y="3338379"/>
            <a:ext cx="1090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rgbClr val="C00000"/>
                </a:solidFill>
                <a:ea typeface="+mj-ea"/>
              </a:rPr>
              <a:t>Hirose adapter</a:t>
            </a:r>
            <a:endParaRPr lang="zh-CN" altLang="en-US" sz="1200" b="1" dirty="0">
              <a:solidFill>
                <a:srgbClr val="C00000"/>
              </a:solidFill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242914" y="4460314"/>
            <a:ext cx="10903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b="1" dirty="0" smtClean="0">
                <a:solidFill>
                  <a:srgbClr val="C00000"/>
                </a:solidFill>
                <a:ea typeface="+mj-ea"/>
              </a:rPr>
              <a:t>To 6482</a:t>
            </a:r>
            <a:endParaRPr lang="zh-CN" altLang="en-US" sz="1200" b="1" dirty="0">
              <a:solidFill>
                <a:srgbClr val="C00000"/>
              </a:solidFill>
              <a:ea typeface="+mj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72230" y="5042445"/>
            <a:ext cx="8100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DLC </a:t>
            </a:r>
            <a:r>
              <a:rPr lang="en-US" altLang="zh-CN" b="1" dirty="0">
                <a:solidFill>
                  <a:srgbClr val="000000"/>
                </a:solidFill>
                <a:latin typeface="Calibri" panose="020F0502020204030204" pitchFamily="34" charset="0"/>
              </a:rPr>
              <a:t>resistive </a:t>
            </a:r>
            <a:r>
              <a:rPr lang="en-US" altLang="zh-CN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electrode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: grounded 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via a 50 Ω terminator</a:t>
            </a:r>
            <a:r>
              <a:rPr lang="en-US" altLang="zh-CN" dirty="0"/>
              <a:t> </a:t>
            </a:r>
            <a:r>
              <a:rPr lang="en-US" altLang="zh-CN" dirty="0" smtClean="0"/>
              <a:t>or 6482 </a:t>
            </a:r>
            <a:r>
              <a:rPr lang="en-US" altLang="zh-CN" dirty="0"/>
              <a:t>P</a:t>
            </a:r>
            <a:r>
              <a:rPr lang="en-US" altLang="zh-CN" dirty="0" smtClean="0"/>
              <a:t>icoammeter.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72230" y="5405467"/>
            <a:ext cx="7647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Induced signal: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picked up from the 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top-copper or readout-pad.</a:t>
            </a:r>
          </a:p>
        </p:txBody>
      </p:sp>
      <p:sp>
        <p:nvSpPr>
          <p:cNvPr id="11" name="矩形 10"/>
          <p:cNvSpPr/>
          <p:nvPr/>
        </p:nvSpPr>
        <p:spPr>
          <a:xfrm>
            <a:off x="472230" y="5764587"/>
            <a:ext cx="7647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Current signal: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picked up from 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readout-pad monitored by 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</a:rPr>
              <a:t>K</a:t>
            </a:r>
            <a:r>
              <a:rPr lang="en-US" altLang="zh-CN" dirty="0" smtClean="0">
                <a:solidFill>
                  <a:srgbClr val="000000"/>
                </a:solidFill>
                <a:latin typeface="Calibri" panose="020F0502020204030204" pitchFamily="34" charset="0"/>
              </a:rPr>
              <a:t>eithley 6482.</a:t>
            </a:r>
          </a:p>
        </p:txBody>
      </p:sp>
    </p:spTree>
    <p:extLst>
      <p:ext uri="{BB962C8B-B14F-4D97-AF65-F5344CB8AC3E}">
        <p14:creationId xmlns:p14="http://schemas.microsoft.com/office/powerpoint/2010/main" val="368934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13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301363" y="1448523"/>
            <a:ext cx="2764092" cy="2016541"/>
            <a:chOff x="313638" y="2507262"/>
            <a:chExt cx="3177075" cy="231783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638" y="2507262"/>
              <a:ext cx="3177075" cy="2317832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1664849" y="3615745"/>
              <a:ext cx="1825864" cy="849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smtClean="0">
                  <a:solidFill>
                    <a:srgbClr val="0000CC"/>
                  </a:solidFill>
                  <a:ea typeface="+mj-ea"/>
                </a:rPr>
                <a:t>PEDF: </a:t>
              </a:r>
            </a:p>
            <a:p>
              <a:r>
                <a:rPr lang="en-US" altLang="zh-CN" sz="1400" dirty="0" smtClean="0">
                  <a:solidFill>
                    <a:srgbClr val="0000CC"/>
                  </a:solidFill>
                  <a:ea typeface="+mj-ea"/>
                </a:rPr>
                <a:t>8keV X-rays</a:t>
              </a:r>
            </a:p>
            <a:p>
              <a:r>
                <a:rPr lang="en-US" altLang="zh-CN" sz="1400" dirty="0">
                  <a:solidFill>
                    <a:srgbClr val="0000CC"/>
                  </a:solidFill>
                </a:rPr>
                <a:t>FW=16.4</a:t>
              </a:r>
              <a:r>
                <a:rPr lang="en-US" altLang="zh-CN" sz="1400" dirty="0" smtClean="0">
                  <a:solidFill>
                    <a:srgbClr val="0000CC"/>
                  </a:solidFill>
                </a:rPr>
                <a:t>%</a:t>
              </a:r>
              <a:endParaRPr lang="zh-CN" altLang="en-US" sz="1400" dirty="0">
                <a:solidFill>
                  <a:srgbClr val="0000CC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459984" y="328788"/>
            <a:ext cx="801046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Gain vs drift field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029671" y="1448523"/>
            <a:ext cx="2852463" cy="2081012"/>
            <a:chOff x="6224058" y="1625574"/>
            <a:chExt cx="2852463" cy="208101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4058" y="1625574"/>
              <a:ext cx="2852463" cy="2081012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7292382" y="3014041"/>
              <a:ext cx="804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F02BE"/>
                  </a:solidFill>
                </a:rPr>
                <a:t>PEDF</a:t>
              </a:r>
              <a:endParaRPr lang="zh-CN" altLang="en-US" sz="1400" dirty="0">
                <a:solidFill>
                  <a:srgbClr val="0F02BE"/>
                </a:solidFill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723401" y="1035383"/>
            <a:ext cx="7483627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dirty="0" smtClean="0"/>
              <a:t>Normalized gain, fixed the avalanche electric field.  </a:t>
            </a:r>
          </a:p>
        </p:txBody>
      </p:sp>
      <p:sp>
        <p:nvSpPr>
          <p:cNvPr id="18" name="矩形 17"/>
          <p:cNvSpPr/>
          <p:nvPr/>
        </p:nvSpPr>
        <p:spPr>
          <a:xfrm>
            <a:off x="400588" y="1876577"/>
            <a:ext cx="2882883" cy="1077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PEDF&amp;DEF: Maximum gain (~ 3kV/cm).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PEDP&amp;DEP</a:t>
            </a:r>
            <a:r>
              <a:rPr lang="en-US" altLang="zh-CN" sz="1600" dirty="0"/>
              <a:t>: Maximum gain (~ 1kV/cm). 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455468" y="3552433"/>
            <a:ext cx="8407390" cy="2016788"/>
            <a:chOff x="459984" y="4339808"/>
            <a:chExt cx="8407390" cy="2016788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3283" y="4339808"/>
              <a:ext cx="2764091" cy="2016541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8974" y="4339809"/>
              <a:ext cx="2764428" cy="2016787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9984" y="4339809"/>
              <a:ext cx="2764092" cy="2016541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4235532" y="5651391"/>
              <a:ext cx="804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F02BE"/>
                  </a:solidFill>
                </a:rPr>
                <a:t>PEDP</a:t>
              </a:r>
              <a:endParaRPr lang="zh-CN" altLang="en-US" sz="1400" dirty="0">
                <a:solidFill>
                  <a:srgbClr val="0F02BE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7031126" y="5647783"/>
              <a:ext cx="804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F02BE"/>
                  </a:solidFill>
                </a:rPr>
                <a:t>DEP</a:t>
              </a:r>
              <a:endParaRPr lang="zh-CN" altLang="en-US" sz="1400" dirty="0">
                <a:solidFill>
                  <a:srgbClr val="0F02BE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515233" y="5656893"/>
              <a:ext cx="804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F02BE"/>
                  </a:solidFill>
                </a:rPr>
                <a:t>DEF</a:t>
              </a:r>
              <a:endParaRPr lang="zh-CN" altLang="en-US" sz="1400" dirty="0">
                <a:solidFill>
                  <a:srgbClr val="0F02BE"/>
                </a:solidFill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455468" y="5752114"/>
            <a:ext cx="83643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The thickness of copper cladded on the </a:t>
            </a:r>
            <a:r>
              <a:rPr lang="en-US" altLang="zh-CN" sz="1600" dirty="0" smtClean="0"/>
              <a:t>APICAL </a:t>
            </a:r>
            <a:r>
              <a:rPr lang="en-US" altLang="zh-CN" sz="1600" dirty="0"/>
              <a:t>is </a:t>
            </a:r>
            <a:r>
              <a:rPr lang="en-US" altLang="zh-CN" sz="1600" b="1" dirty="0">
                <a:solidFill>
                  <a:srgbClr val="0F02BE"/>
                </a:solidFill>
              </a:rPr>
              <a:t>5 </a:t>
            </a:r>
            <a:r>
              <a:rPr lang="el-GR" altLang="zh-CN" sz="1600" b="1" dirty="0">
                <a:solidFill>
                  <a:srgbClr val="0F02BE"/>
                </a:solidFill>
              </a:rPr>
              <a:t>μ</a:t>
            </a:r>
            <a:r>
              <a:rPr lang="en-US" altLang="zh-CN" sz="1600" b="1" dirty="0">
                <a:solidFill>
                  <a:srgbClr val="0F02BE"/>
                </a:solidFill>
              </a:rPr>
              <a:t>m</a:t>
            </a:r>
            <a:r>
              <a:rPr lang="en-US" altLang="zh-CN" sz="1600" dirty="0"/>
              <a:t> (PEDF&amp;DEF). </a:t>
            </a:r>
            <a:endParaRPr lang="en-US" altLang="zh-CN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The </a:t>
            </a:r>
            <a:r>
              <a:rPr lang="en-US" altLang="zh-CN" sz="1600" dirty="0"/>
              <a:t>plating process make the </a:t>
            </a:r>
            <a:r>
              <a:rPr lang="en-US" altLang="zh-CN" sz="1600" dirty="0" smtClean="0"/>
              <a:t>thickness of copper up to </a:t>
            </a:r>
            <a:r>
              <a:rPr lang="en-US" altLang="zh-CN" sz="1600" b="1" dirty="0" smtClean="0">
                <a:solidFill>
                  <a:srgbClr val="0F02BE"/>
                </a:solidFill>
              </a:rPr>
              <a:t>15 </a:t>
            </a:r>
            <a:r>
              <a:rPr lang="el-GR" altLang="zh-CN" sz="1600" b="1" dirty="0">
                <a:solidFill>
                  <a:srgbClr val="0F02BE"/>
                </a:solidFill>
              </a:rPr>
              <a:t>μ</a:t>
            </a:r>
            <a:r>
              <a:rPr lang="en-US" altLang="zh-CN" sz="1600" b="1" dirty="0" smtClean="0">
                <a:solidFill>
                  <a:srgbClr val="0F02BE"/>
                </a:solidFill>
              </a:rPr>
              <a:t>m</a:t>
            </a:r>
            <a:r>
              <a:rPr lang="en-US" altLang="zh-CN" sz="1600" dirty="0" smtClean="0"/>
              <a:t> (PEDP&amp;DEP). This is the reason to the different behavior between PEDF and PEDP.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382554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59984" y="1406592"/>
            <a:ext cx="80553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/>
              <a:t>A simulation was carried out to understand </a:t>
            </a:r>
            <a:r>
              <a:rPr lang="en-US" altLang="zh-CN" dirty="0" smtClean="0"/>
              <a:t>the influence on the gain caused by the thickness of copper electrode.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49" y="2662027"/>
            <a:ext cx="3420835" cy="28892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737" y="2662027"/>
            <a:ext cx="3420835" cy="288927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59984" y="328788"/>
            <a:ext cx="8010462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Simulation of the gain vs. drift field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9984" y="2097826"/>
            <a:ext cx="83043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/>
              <a:t>Detector geometry: ANSYS	</a:t>
            </a:r>
            <a:r>
              <a:rPr lang="en-US" altLang="zh-CN" dirty="0" smtClean="0"/>
              <a:t>       Electron </a:t>
            </a:r>
            <a:r>
              <a:rPr lang="en-US" altLang="zh-CN" dirty="0"/>
              <a:t>avalanche and the efficient gain: Garfield++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873703" y="4623189"/>
            <a:ext cx="1130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C00000"/>
                </a:solidFill>
              </a:rPr>
              <a:t>Cu: 5 </a:t>
            </a:r>
            <a:r>
              <a:rPr lang="el-GR" altLang="zh-CN" sz="1600" b="1" dirty="0" smtClean="0">
                <a:solidFill>
                  <a:srgbClr val="C00000"/>
                </a:solidFill>
              </a:rPr>
              <a:t>μ</a:t>
            </a:r>
            <a:r>
              <a:rPr lang="en-US" altLang="zh-CN" sz="1600" b="1" dirty="0" smtClean="0">
                <a:solidFill>
                  <a:srgbClr val="C00000"/>
                </a:solidFill>
              </a:rPr>
              <a:t>m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61288" y="4623189"/>
            <a:ext cx="1130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C00000"/>
                </a:solidFill>
              </a:rPr>
              <a:t>Cu: 15 </a:t>
            </a:r>
            <a:r>
              <a:rPr lang="el-GR" altLang="zh-CN" sz="1600" b="1" dirty="0" smtClean="0">
                <a:solidFill>
                  <a:srgbClr val="C00000"/>
                </a:solidFill>
              </a:rPr>
              <a:t>μ</a:t>
            </a:r>
            <a:r>
              <a:rPr lang="en-US" altLang="zh-CN" sz="1600" b="1" dirty="0" smtClean="0">
                <a:solidFill>
                  <a:srgbClr val="C00000"/>
                </a:solidFill>
              </a:rPr>
              <a:t>m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59984" y="6033185"/>
            <a:ext cx="8275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 smtClean="0"/>
              <a:t>The work gas set to Ar/CO</a:t>
            </a:r>
            <a:r>
              <a:rPr lang="en-US" altLang="zh-CN" baseline="-25000" dirty="0" smtClean="0"/>
              <a:t>2 </a:t>
            </a:r>
            <a:r>
              <a:rPr lang="en-US" altLang="zh-CN" dirty="0" smtClean="0"/>
              <a:t>(70/30) in this simulation, the Ar/iC</a:t>
            </a:r>
            <a:r>
              <a:rPr lang="en-US" altLang="zh-CN" baseline="-25000" dirty="0" smtClean="0"/>
              <a:t>4</a:t>
            </a:r>
            <a:r>
              <a:rPr lang="en-US" altLang="zh-CN" dirty="0" smtClean="0"/>
              <a:t>H</a:t>
            </a:r>
            <a:r>
              <a:rPr lang="en-US" altLang="zh-CN" baseline="-25000" dirty="0" smtClean="0"/>
              <a:t>10</a:t>
            </a:r>
            <a:r>
              <a:rPr lang="en-US" altLang="zh-CN" dirty="0" smtClean="0"/>
              <a:t> (95/5) gas mixture will be simulated in the next step.</a:t>
            </a:r>
          </a:p>
        </p:txBody>
      </p:sp>
      <p:sp>
        <p:nvSpPr>
          <p:cNvPr id="13" name="矩形 12"/>
          <p:cNvSpPr/>
          <p:nvPr/>
        </p:nvSpPr>
        <p:spPr>
          <a:xfrm>
            <a:off x="459984" y="5607578"/>
            <a:ext cx="80553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 smtClean="0"/>
              <a:t>The simulation result is qualitative consistent with the test result.</a:t>
            </a:r>
          </a:p>
        </p:txBody>
      </p:sp>
    </p:spTree>
    <p:extLst>
      <p:ext uri="{BB962C8B-B14F-4D97-AF65-F5344CB8AC3E}">
        <p14:creationId xmlns:p14="http://schemas.microsoft.com/office/powerpoint/2010/main" val="129014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90609" y="6300853"/>
            <a:ext cx="2057400" cy="365125"/>
          </a:xfrm>
        </p:spPr>
        <p:txBody>
          <a:bodyPr/>
          <a:lstStyle/>
          <a:p>
            <a:fld id="{21A953BB-E4B5-4D25-BB70-D34F1D8A6B97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Definition of gas gain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2231" y="1807098"/>
            <a:ext cx="8426602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600" b="1" dirty="0" smtClean="0">
                <a:solidFill>
                  <a:srgbClr val="0F02BE"/>
                </a:solidFill>
              </a:rPr>
              <a:t>1. </a:t>
            </a:r>
            <a:r>
              <a:rPr lang="en-US" altLang="zh-CN" sz="1600" b="1" dirty="0">
                <a:solidFill>
                  <a:srgbClr val="0F02BE"/>
                </a:solidFill>
              </a:rPr>
              <a:t>C</a:t>
            </a:r>
            <a:r>
              <a:rPr lang="en-US" altLang="zh-CN" sz="1600" b="1" dirty="0" smtClean="0">
                <a:solidFill>
                  <a:srgbClr val="0F02BE"/>
                </a:solidFill>
              </a:rPr>
              <a:t>urrent gain</a:t>
            </a:r>
            <a:r>
              <a:rPr lang="en-US" altLang="zh-CN" sz="1600" dirty="0" smtClean="0"/>
              <a:t>: absolute gain, current signal exported from readout pad and recorded by Keithley 6482 Picoammeter. </a:t>
            </a: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025467"/>
              </p:ext>
            </p:extLst>
          </p:nvPr>
        </p:nvGraphicFramePr>
        <p:xfrm>
          <a:off x="2019934" y="2362876"/>
          <a:ext cx="1337081" cy="557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2" name="公式" r:id="rId3" imgW="1676160" imgH="698400" progId="Equation.3">
                  <p:embed/>
                </p:oleObj>
              </mc:Choice>
              <mc:Fallback>
                <p:oleObj name="公式" r:id="rId3" imgW="1676160" imgH="698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9934" y="2362876"/>
                        <a:ext cx="1337081" cy="557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/>
          <p:cNvSpPr/>
          <p:nvPr/>
        </p:nvSpPr>
        <p:spPr>
          <a:xfrm>
            <a:off x="480160" y="3405358"/>
            <a:ext cx="4352862" cy="1077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600" b="1" dirty="0" smtClean="0">
                <a:solidFill>
                  <a:srgbClr val="0F02BE"/>
                </a:solidFill>
              </a:rPr>
              <a:t>2. Induced signal gain</a:t>
            </a:r>
            <a:r>
              <a:rPr lang="en-US" altLang="zh-CN" sz="1600" dirty="0" smtClean="0"/>
              <a:t>: induced signal exported from readout pad or copper electrode, it was amplified by a </a:t>
            </a:r>
            <a:r>
              <a:rPr lang="en-US" altLang="zh-CN" sz="1600" dirty="0"/>
              <a:t>pre-amplifier </a:t>
            </a:r>
            <a:r>
              <a:rPr lang="en-US" altLang="zh-CN" sz="1600" dirty="0" smtClean="0"/>
              <a:t>followed </a:t>
            </a:r>
            <a:r>
              <a:rPr lang="en-US" altLang="zh-CN" sz="1600" dirty="0"/>
              <a:t>by a main </a:t>
            </a:r>
            <a:r>
              <a:rPr lang="en-US" altLang="zh-CN" sz="1600" dirty="0" smtClean="0"/>
              <a:t>amplifier, the signal finally recorded by MCA. </a:t>
            </a: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303549"/>
              </p:ext>
            </p:extLst>
          </p:nvPr>
        </p:nvGraphicFramePr>
        <p:xfrm>
          <a:off x="1982285" y="5080300"/>
          <a:ext cx="1074738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3" name="公式" r:id="rId5" imgW="1346040" imgH="698400" progId="Equation.3">
                  <p:embed/>
                </p:oleObj>
              </mc:Choice>
              <mc:Fallback>
                <p:oleObj name="公式" r:id="rId5" imgW="1346040" imgH="698400" progId="Equation.3">
                  <p:embed/>
                  <p:pic>
                    <p:nvPicPr>
                      <p:cNvPr id="2" name="对象 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82285" y="5080300"/>
                        <a:ext cx="1074738" cy="557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480160" y="2969903"/>
            <a:ext cx="44413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/>
              <a:t>I</a:t>
            </a:r>
            <a:r>
              <a:rPr lang="en-US" altLang="zh-CN" sz="1600" dirty="0"/>
              <a:t>: current	</a:t>
            </a:r>
            <a:r>
              <a:rPr lang="en-US" altLang="zh-CN" sz="1600" dirty="0" smtClean="0"/>
              <a:t>R</a:t>
            </a:r>
            <a:r>
              <a:rPr lang="en-US" altLang="zh-CN" sz="1600" dirty="0"/>
              <a:t>: </a:t>
            </a:r>
            <a:r>
              <a:rPr lang="en-US" altLang="zh-CN" sz="1600" dirty="0" smtClean="0"/>
              <a:t>rate    E</a:t>
            </a:r>
            <a:r>
              <a:rPr lang="en-US" altLang="zh-CN" sz="1600" dirty="0"/>
              <a:t>: </a:t>
            </a:r>
            <a:r>
              <a:rPr lang="en-US" altLang="zh-CN" sz="1600" dirty="0" smtClean="0"/>
              <a:t>average </a:t>
            </a:r>
            <a:r>
              <a:rPr lang="en-US" altLang="zh-CN" sz="1600" dirty="0"/>
              <a:t>ionization energy</a:t>
            </a:r>
            <a:endParaRPr lang="zh-CN" altLang="en-US" sz="1600" dirty="0"/>
          </a:p>
        </p:txBody>
      </p:sp>
      <p:sp>
        <p:nvSpPr>
          <p:cNvPr id="20" name="矩形 19"/>
          <p:cNvSpPr/>
          <p:nvPr/>
        </p:nvSpPr>
        <p:spPr>
          <a:xfrm>
            <a:off x="3767054" y="5094089"/>
            <a:ext cx="44413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/>
              <a:t>C: </a:t>
            </a:r>
            <a:r>
              <a:rPr lang="en-US" altLang="zh-CN" sz="1600" dirty="0" smtClean="0"/>
              <a:t>capacitance of pre-AMP    U: effective voltage</a:t>
            </a:r>
            <a:endParaRPr lang="zh-CN" altLang="en-US" sz="1600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302" y="2255130"/>
            <a:ext cx="3399321" cy="2222632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472231" y="4482576"/>
            <a:ext cx="8160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/>
              <a:t>A pulse generate a signal , and it was input to the test port of  Pre-Amp to calibrate </a:t>
            </a:r>
            <a:r>
              <a:rPr lang="en-US" altLang="zh-CN" sz="1600" dirty="0"/>
              <a:t>the </a:t>
            </a:r>
            <a:r>
              <a:rPr lang="en-US" altLang="zh-CN" sz="1600" dirty="0" smtClean="0"/>
              <a:t>test system (pre-amplifier, main amplifier, MCA).</a:t>
            </a:r>
            <a:endParaRPr lang="zh-CN" altLang="en-US" sz="1600" dirty="0"/>
          </a:p>
        </p:txBody>
      </p:sp>
      <p:sp>
        <p:nvSpPr>
          <p:cNvPr id="6" name="矩形 5"/>
          <p:cNvSpPr/>
          <p:nvPr/>
        </p:nvSpPr>
        <p:spPr>
          <a:xfrm>
            <a:off x="472231" y="1437766"/>
            <a:ext cx="7949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Two different definition of gas gain presented: </a:t>
            </a:r>
            <a:r>
              <a:rPr lang="en-US" altLang="zh-CN" b="1" dirty="0" smtClean="0">
                <a:solidFill>
                  <a:srgbClr val="0F02BE"/>
                </a:solidFill>
              </a:rPr>
              <a:t>Current gain </a:t>
            </a:r>
            <a:r>
              <a:rPr lang="en-US" altLang="zh-CN" dirty="0" smtClean="0"/>
              <a:t>and </a:t>
            </a:r>
            <a:r>
              <a:rPr lang="en-US" altLang="zh-CN" b="1" dirty="0" smtClean="0">
                <a:solidFill>
                  <a:srgbClr val="0F02BE"/>
                </a:solidFill>
              </a:rPr>
              <a:t>Induced signal gain</a:t>
            </a:r>
            <a:r>
              <a:rPr lang="en-US" altLang="zh-CN" dirty="0" smtClean="0"/>
              <a:t>  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472230" y="5646157"/>
            <a:ext cx="8160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/>
              <a:t>The </a:t>
            </a:r>
            <a:r>
              <a:rPr lang="en-US" altLang="zh-CN" sz="1600" dirty="0" smtClean="0"/>
              <a:t>induced signal gain is the effective gain, it is influenced by the weighting field.  </a:t>
            </a:r>
          </a:p>
          <a:p>
            <a:pPr algn="just"/>
            <a:r>
              <a:rPr lang="en-US" altLang="zh-CN" sz="1600" dirty="0" smtClean="0"/>
              <a:t>For DAQ system, it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always receive induced </a:t>
            </a:r>
            <a:r>
              <a:rPr lang="en-US" altLang="zh-CN" sz="1600" dirty="0" smtClean="0"/>
              <a:t>signal, </a:t>
            </a:r>
            <a:r>
              <a:rPr lang="en-US" altLang="zh-CN" sz="1600" dirty="0" smtClean="0"/>
              <a:t>the </a:t>
            </a:r>
            <a:r>
              <a:rPr lang="en-US" altLang="zh-CN" sz="1600" dirty="0"/>
              <a:t>induced signal gain is more </a:t>
            </a:r>
            <a:r>
              <a:rPr lang="en-US" altLang="zh-CN" sz="1600" dirty="0" smtClean="0"/>
              <a:t>accurate </a:t>
            </a:r>
            <a:r>
              <a:rPr lang="en-US" altLang="zh-CN" sz="1600" dirty="0" smtClean="0"/>
              <a:t>than current gain.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101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6047" y="1474876"/>
            <a:ext cx="3070460" cy="2240052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02488" y="4037774"/>
            <a:ext cx="3178094" cy="2318577"/>
            <a:chOff x="4377953" y="1578023"/>
            <a:chExt cx="3472475" cy="253334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7953" y="1578023"/>
              <a:ext cx="3472475" cy="2533342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6185815" y="3221511"/>
              <a:ext cx="8041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F02BE"/>
                  </a:solidFill>
                </a:rPr>
                <a:t>PEDP</a:t>
              </a:r>
              <a:endParaRPr lang="zh-CN" altLang="en-US" sz="1400" dirty="0">
                <a:solidFill>
                  <a:srgbClr val="0F02BE"/>
                </a:solidFill>
              </a:endParaRPr>
            </a:p>
          </p:txBody>
        </p:sp>
      </p:grp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16</a:t>
            </a:fld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02489" y="1474876"/>
            <a:ext cx="3182126" cy="2321517"/>
            <a:chOff x="3841787" y="3544131"/>
            <a:chExt cx="4028583" cy="293905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41787" y="3544131"/>
              <a:ext cx="4028583" cy="2939050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031002" y="5395850"/>
              <a:ext cx="9460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F02BE"/>
                  </a:solidFill>
                </a:rPr>
                <a:t>PEDF</a:t>
              </a:r>
              <a:endParaRPr lang="zh-CN" altLang="en-US" sz="1400" dirty="0">
                <a:solidFill>
                  <a:srgbClr val="0F02BE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568844" y="3886530"/>
            <a:ext cx="2258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/>
              <a:t>The </a:t>
            </a:r>
            <a:r>
              <a:rPr lang="en-US" altLang="zh-CN" sz="1600" dirty="0" smtClean="0"/>
              <a:t>current </a:t>
            </a:r>
            <a:r>
              <a:rPr lang="en-US" altLang="zh-CN" sz="1600" dirty="0"/>
              <a:t>gain is about 3 times bigger than induced </a:t>
            </a:r>
            <a:r>
              <a:rPr lang="en-US" altLang="zh-CN" sz="1600" dirty="0" smtClean="0"/>
              <a:t>signal  </a:t>
            </a:r>
            <a:r>
              <a:rPr lang="en-US" altLang="zh-CN" sz="1600" dirty="0"/>
              <a:t>gain. </a:t>
            </a:r>
            <a:endParaRPr lang="zh-CN" altLang="en-US" sz="1600" dirty="0"/>
          </a:p>
          <a:p>
            <a:pPr algn="just"/>
            <a:endParaRPr lang="en-US" altLang="zh-CN" sz="1600" dirty="0" smtClean="0"/>
          </a:p>
          <a:p>
            <a:pPr algn="just"/>
            <a:r>
              <a:rPr lang="en-US" altLang="zh-CN" sz="1600" dirty="0" smtClean="0"/>
              <a:t>It is due to that the effective weighting field smaller than 1.</a:t>
            </a:r>
            <a:endParaRPr lang="zh-CN" altLang="en-US" sz="1600" dirty="0"/>
          </a:p>
        </p:txBody>
      </p:sp>
      <p:sp>
        <p:nvSpPr>
          <p:cNvPr id="13" name="矩形 12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Gain vs avalanche electric field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36200" y="2046059"/>
            <a:ext cx="21242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/>
              <a:t>Current gain</a:t>
            </a:r>
            <a:r>
              <a:rPr lang="en-US" altLang="zh-CN" sz="1600" dirty="0"/>
              <a:t>: 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~</a:t>
            </a:r>
            <a:r>
              <a:rPr lang="en-US" altLang="zh-CN" sz="1600" dirty="0"/>
              <a:t>30000 @</a:t>
            </a:r>
            <a:r>
              <a:rPr lang="en-US" altLang="zh-CN" sz="1600" dirty="0" smtClean="0"/>
              <a:t>420V</a:t>
            </a:r>
          </a:p>
          <a:p>
            <a:pPr algn="ctr"/>
            <a:endParaRPr lang="en-US" altLang="zh-CN" sz="1600" dirty="0"/>
          </a:p>
          <a:p>
            <a:pPr algn="ctr"/>
            <a:r>
              <a:rPr lang="en-US" altLang="zh-CN" sz="1600" dirty="0"/>
              <a:t>Induced </a:t>
            </a:r>
            <a:r>
              <a:rPr lang="en-US" altLang="zh-CN" sz="1600" dirty="0" smtClean="0"/>
              <a:t>signal </a:t>
            </a:r>
            <a:r>
              <a:rPr lang="en-US" altLang="zh-CN" sz="1600" dirty="0"/>
              <a:t>gain: </a:t>
            </a:r>
            <a:endParaRPr lang="en-US" altLang="zh-CN" sz="1600" dirty="0" smtClean="0"/>
          </a:p>
          <a:p>
            <a:pPr algn="ctr"/>
            <a:r>
              <a:rPr lang="en-US" altLang="zh-CN" sz="1600" dirty="0" smtClean="0"/>
              <a:t>~</a:t>
            </a:r>
            <a:r>
              <a:rPr lang="en-US" altLang="zh-CN" sz="1600" dirty="0"/>
              <a:t>10000 @420V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7404728" y="2937977"/>
            <a:ext cx="7742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F02BE"/>
                </a:solidFill>
              </a:rPr>
              <a:t>DEF</a:t>
            </a:r>
            <a:endParaRPr lang="zh-CN" altLang="en-US" sz="1400" dirty="0">
              <a:solidFill>
                <a:srgbClr val="0F02BE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760426" y="4037774"/>
            <a:ext cx="3026081" cy="2207675"/>
            <a:chOff x="5760426" y="4037774"/>
            <a:chExt cx="3026081" cy="2207675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0426" y="4037774"/>
              <a:ext cx="3026081" cy="2207675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7410450" y="5541935"/>
              <a:ext cx="7742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F02BE"/>
                  </a:solidFill>
                </a:rPr>
                <a:t>DEP</a:t>
              </a:r>
              <a:endParaRPr lang="zh-CN" altLang="en-US" sz="1400" dirty="0">
                <a:solidFill>
                  <a:srgbClr val="0F02B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745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17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Weighting field in </a:t>
            </a:r>
            <a:r>
              <a:rPr lang="el-GR" altLang="zh-CN" sz="3600" dirty="0" smtClean="0">
                <a:cs typeface="Calibri" panose="020F0502020204030204" pitchFamily="34" charset="0"/>
              </a:rPr>
              <a:t>μ</a:t>
            </a:r>
            <a:r>
              <a:rPr lang="en-US" altLang="zh-CN" sz="3600" dirty="0" smtClean="0">
                <a:cs typeface="Calibri" panose="020F0502020204030204" pitchFamily="34" charset="0"/>
              </a:rPr>
              <a:t>RWELL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EE8EC549-A309-464A-8ABF-525EBFAD1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18" y="1878978"/>
            <a:ext cx="3898447" cy="369727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4EACA1C7-06B8-0641-8A0C-1A5F26966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435" y="3362258"/>
            <a:ext cx="1501011" cy="257684"/>
          </a:xfrm>
          <a:prstGeom prst="rect">
            <a:avLst/>
          </a:prstGeom>
        </p:spPr>
      </p:pic>
      <p:sp>
        <p:nvSpPr>
          <p:cNvPr id="72" name="矩形 71"/>
          <p:cNvSpPr/>
          <p:nvPr/>
        </p:nvSpPr>
        <p:spPr>
          <a:xfrm>
            <a:off x="466713" y="1500670"/>
            <a:ext cx="45120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 smtClean="0"/>
              <a:t>1. </a:t>
            </a:r>
            <a:r>
              <a:rPr lang="en-US" altLang="zh-CN" sz="1600" dirty="0" err="1" smtClean="0"/>
              <a:t>Ramo</a:t>
            </a:r>
            <a:r>
              <a:rPr lang="en-US" altLang="zh-CN" sz="1600" dirty="0" smtClean="0"/>
              <a:t> Theorem: induced signal</a:t>
            </a:r>
            <a:r>
              <a:rPr lang="en-US" altLang="zh-CN" sz="1600" b="1" dirty="0" smtClean="0"/>
              <a:t> </a:t>
            </a:r>
            <a:r>
              <a:rPr lang="en-US" altLang="zh-CN" sz="1600" dirty="0" smtClean="0"/>
              <a:t>: </a:t>
            </a:r>
            <a:endParaRPr lang="en-US" altLang="zh-CN" sz="1600" dirty="0"/>
          </a:p>
        </p:txBody>
      </p:sp>
      <p:sp>
        <p:nvSpPr>
          <p:cNvPr id="73" name="矩形 72"/>
          <p:cNvSpPr/>
          <p:nvPr/>
        </p:nvSpPr>
        <p:spPr>
          <a:xfrm>
            <a:off x="466713" y="2686558"/>
            <a:ext cx="45120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2. W</a:t>
            </a:r>
            <a:r>
              <a:rPr lang="en-GB" altLang="zh-CN" sz="1600" dirty="0" smtClean="0">
                <a:solidFill>
                  <a:schemeClr val="accent5">
                    <a:lumMod val="25000"/>
                  </a:schemeClr>
                </a:solidFill>
              </a:rPr>
              <a:t>eighting</a:t>
            </a:r>
            <a:r>
              <a:rPr lang="en-GB" altLang="zh-CN" sz="1600" dirty="0">
                <a:solidFill>
                  <a:schemeClr val="accent5">
                    <a:lumMod val="25000"/>
                  </a:schemeClr>
                </a:solidFill>
              </a:rPr>
              <a:t> </a:t>
            </a:r>
            <a:r>
              <a:rPr lang="en-GB" altLang="zh-CN" sz="1600" dirty="0" smtClean="0">
                <a:solidFill>
                  <a:schemeClr val="accent5">
                    <a:lumMod val="25000"/>
                  </a:schemeClr>
                </a:solidFill>
              </a:rPr>
              <a:t>field </a:t>
            </a:r>
            <a:r>
              <a:rPr lang="en-GB" altLang="zh-CN" sz="1600" b="1" dirty="0" err="1" smtClean="0">
                <a:solidFill>
                  <a:schemeClr val="accent5">
                    <a:lumMod val="25000"/>
                  </a:schemeClr>
                </a:solidFill>
              </a:rPr>
              <a:t>E</a:t>
            </a:r>
            <a:r>
              <a:rPr lang="en-GB" altLang="zh-CN" sz="1600" baseline="-25000" dirty="0" err="1" smtClean="0">
                <a:solidFill>
                  <a:schemeClr val="accent5">
                    <a:lumMod val="25000"/>
                  </a:schemeClr>
                </a:solidFill>
              </a:rPr>
              <a:t>n</a:t>
            </a:r>
            <a:r>
              <a:rPr lang="en-GB" altLang="zh-CN" sz="1600" dirty="0" smtClean="0">
                <a:solidFill>
                  <a:schemeClr val="accent5">
                    <a:lumMod val="25000"/>
                  </a:schemeClr>
                </a:solidFill>
              </a:rPr>
              <a:t>(</a:t>
            </a:r>
            <a:r>
              <a:rPr lang="en-GB" altLang="zh-CN" sz="1600" b="1" dirty="0" smtClean="0">
                <a:solidFill>
                  <a:schemeClr val="accent5">
                    <a:lumMod val="25000"/>
                  </a:schemeClr>
                </a:solidFill>
              </a:rPr>
              <a:t>x</a:t>
            </a:r>
            <a:r>
              <a:rPr lang="en-GB" altLang="zh-CN" sz="1600" dirty="0" smtClean="0">
                <a:solidFill>
                  <a:schemeClr val="accent5">
                    <a:lumMod val="25000"/>
                  </a:schemeClr>
                </a:solidFill>
              </a:rPr>
              <a:t>): </a:t>
            </a:r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setting the voltage of interested electrode to 1, and other electrode to 0.</a:t>
            </a:r>
            <a:endParaRPr lang="en-US" altLang="zh-CN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466714" y="3848494"/>
            <a:ext cx="4701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altLang="zh-CN" sz="1600" dirty="0" smtClean="0">
                <a:cs typeface="Calibri" panose="020F0502020204030204" pitchFamily="34" charset="0"/>
              </a:rPr>
              <a:t>μ</a:t>
            </a:r>
            <a:r>
              <a:rPr lang="en-US" altLang="zh-CN" sz="1600" dirty="0" smtClean="0">
                <a:cs typeface="Calibri" panose="020F0502020204030204" pitchFamily="34" charset="0"/>
              </a:rPr>
              <a:t>RWELL</a:t>
            </a:r>
            <a:r>
              <a:rPr lang="en-US" altLang="zh-CN" sz="1600" dirty="0">
                <a:ea typeface="楷体" panose="02010609060101010101" pitchFamily="49" charset="-122"/>
              </a:rPr>
              <a:t> </a:t>
            </a:r>
            <a:r>
              <a:rPr lang="en-US" altLang="zh-CN" sz="1600" dirty="0" smtClean="0">
                <a:ea typeface="楷体" panose="02010609060101010101" pitchFamily="49" charset="-122"/>
              </a:rPr>
              <a:t>detector:</a:t>
            </a:r>
            <a:endParaRPr lang="en-US" altLang="zh-CN" sz="1600" dirty="0">
              <a:solidFill>
                <a:schemeClr val="accent5">
                  <a:lumMod val="25000"/>
                </a:schemeClr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The second electron only </a:t>
            </a:r>
            <a:r>
              <a:rPr lang="en-US" altLang="zh-CN" sz="1600" dirty="0" smtClean="0">
                <a:solidFill>
                  <a:srgbClr val="0F02BE"/>
                </a:solidFill>
              </a:rPr>
              <a:t>drift in the well-hole</a:t>
            </a:r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.</a:t>
            </a:r>
            <a:endParaRPr lang="en-US" altLang="zh-CN" sz="1600" dirty="0">
              <a:solidFill>
                <a:schemeClr val="accent5">
                  <a:lumMod val="25000"/>
                </a:schemeClr>
              </a:solidFill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dirty="0" smtClean="0">
                <a:solidFill>
                  <a:srgbClr val="0F02BE"/>
                </a:solidFill>
              </a:rPr>
              <a:t>70 </a:t>
            </a:r>
            <a:r>
              <a:rPr lang="el-GR" altLang="zh-CN" sz="1600" dirty="0" smtClean="0">
                <a:solidFill>
                  <a:srgbClr val="0F02BE"/>
                </a:solidFill>
              </a:rPr>
              <a:t>μ</a:t>
            </a:r>
            <a:r>
              <a:rPr lang="en-US" altLang="zh-CN" sz="1600" dirty="0" smtClean="0">
                <a:solidFill>
                  <a:srgbClr val="0F02BE"/>
                </a:solidFill>
              </a:rPr>
              <a:t>m </a:t>
            </a:r>
            <a:r>
              <a:rPr lang="en-US" altLang="zh-CN" sz="1600" dirty="0">
                <a:solidFill>
                  <a:srgbClr val="0F02BE"/>
                </a:solidFill>
              </a:rPr>
              <a:t>insulating material </a:t>
            </a:r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(</a:t>
            </a:r>
            <a:r>
              <a:rPr lang="en-US" altLang="zh-CN" sz="1600" dirty="0"/>
              <a:t>50um Prepreg+12um Kapton+10um epoxy </a:t>
            </a:r>
            <a:r>
              <a:rPr lang="en-US" altLang="zh-CN" sz="1600" dirty="0" smtClean="0"/>
              <a:t>glue</a:t>
            </a:r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) </a:t>
            </a:r>
            <a:r>
              <a:rPr lang="en-US" altLang="zh-CN" sz="1600" dirty="0" smtClean="0"/>
              <a:t>between readout pad and DLC electrode, reduce the effective weighting field in well-hole.</a:t>
            </a:r>
            <a:endParaRPr lang="en-US" altLang="zh-CN" sz="1600" dirty="0"/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dirty="0" smtClean="0"/>
              <a:t>Weighting potential: about 0.42 (0.48 to 0.9) in the well-hole.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dirty="0"/>
              <a:t>I</a:t>
            </a:r>
            <a:r>
              <a:rPr lang="en-US" altLang="zh-CN" sz="1600" dirty="0" smtClean="0"/>
              <a:t>nduced signal gain is smaller than current gain.</a:t>
            </a:r>
            <a:endParaRPr lang="en-US" altLang="zh-CN" sz="1600" dirty="0"/>
          </a:p>
        </p:txBody>
      </p:sp>
      <p:sp>
        <p:nvSpPr>
          <p:cNvPr id="2" name="矩形 1"/>
          <p:cNvSpPr/>
          <p:nvPr/>
        </p:nvSpPr>
        <p:spPr>
          <a:xfrm>
            <a:off x="602720" y="2329971"/>
            <a:ext cx="43760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400" dirty="0"/>
              <a:t>I</a:t>
            </a:r>
            <a:r>
              <a:rPr lang="en-US" altLang="zh-CN" sz="1400" dirty="0" smtClean="0"/>
              <a:t>nduced charge: proportional to weighting potential. </a:t>
            </a:r>
            <a:endParaRPr lang="zh-CN" altLang="en-US" sz="1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762" y="1755298"/>
            <a:ext cx="1577233" cy="11920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161" y="1755298"/>
            <a:ext cx="1606611" cy="1192159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5243240" y="3654625"/>
            <a:ext cx="3798709" cy="2771345"/>
            <a:chOff x="5190172" y="3432999"/>
            <a:chExt cx="3798709" cy="2771345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0172" y="3432999"/>
              <a:ext cx="3798709" cy="2771345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178161" y="4984296"/>
              <a:ext cx="8791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/>
                <a:t>Well-hole</a:t>
              </a:r>
              <a:endParaRPr lang="zh-CN" altLang="en-US" sz="1400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355731" y="4001575"/>
              <a:ext cx="102154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/>
                <a:t>Insulating material</a:t>
              </a:r>
              <a:endParaRPr lang="zh-CN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8381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Rate capability (PEDP)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639465" y="1486790"/>
            <a:ext cx="5326995" cy="4036747"/>
            <a:chOff x="1084784" y="1429835"/>
            <a:chExt cx="5478001" cy="4151178"/>
          </a:xfrm>
        </p:grpSpPr>
        <p:grpSp>
          <p:nvGrpSpPr>
            <p:cNvPr id="3" name="组合 2"/>
            <p:cNvGrpSpPr/>
            <p:nvPr/>
          </p:nvGrpSpPr>
          <p:grpSpPr>
            <a:xfrm>
              <a:off x="3822344" y="1429835"/>
              <a:ext cx="2740441" cy="1999287"/>
              <a:chOff x="5254909" y="1431815"/>
              <a:chExt cx="3047381" cy="2223215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54909" y="1431815"/>
                <a:ext cx="3047381" cy="2223215"/>
              </a:xfrm>
              <a:prstGeom prst="rect">
                <a:avLst/>
              </a:prstGeom>
            </p:spPr>
          </p:pic>
          <p:sp>
            <p:nvSpPr>
              <p:cNvPr id="10" name="矩形 9"/>
              <p:cNvSpPr/>
              <p:nvPr/>
            </p:nvSpPr>
            <p:spPr>
              <a:xfrm>
                <a:off x="6175586" y="2911458"/>
                <a:ext cx="1679537" cy="5279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PEDP</a:t>
                </a:r>
              </a:p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Current Gain: 14000</a:t>
                </a:r>
                <a:endParaRPr lang="zh-CN" altLang="en-US" sz="1200" b="1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2" name="组合 1"/>
            <p:cNvGrpSpPr/>
            <p:nvPr/>
          </p:nvGrpSpPr>
          <p:grpSpPr>
            <a:xfrm>
              <a:off x="1084784" y="1431937"/>
              <a:ext cx="2737560" cy="1997185"/>
              <a:chOff x="1607104" y="1434155"/>
              <a:chExt cx="3047382" cy="2223215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7104" y="1434155"/>
                <a:ext cx="3047382" cy="2223215"/>
              </a:xfrm>
              <a:prstGeom prst="rect">
                <a:avLst/>
              </a:prstGeom>
            </p:spPr>
          </p:pic>
          <p:sp>
            <p:nvSpPr>
              <p:cNvPr id="11" name="矩形 10"/>
              <p:cNvSpPr/>
              <p:nvPr/>
            </p:nvSpPr>
            <p:spPr>
              <a:xfrm>
                <a:off x="2585914" y="2915171"/>
                <a:ext cx="1591391" cy="5284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PEDP</a:t>
                </a:r>
              </a:p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Current Gain: 6000</a:t>
                </a:r>
                <a:endParaRPr lang="zh-CN" altLang="en-US" sz="1200" b="1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3822344" y="3581727"/>
              <a:ext cx="2740441" cy="1999286"/>
              <a:chOff x="5260559" y="3655030"/>
              <a:chExt cx="3053033" cy="2227337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60559" y="3655030"/>
                <a:ext cx="3053033" cy="2227337"/>
              </a:xfrm>
              <a:prstGeom prst="rect">
                <a:avLst/>
              </a:prstGeom>
            </p:spPr>
          </p:pic>
          <p:sp>
            <p:nvSpPr>
              <p:cNvPr id="13" name="矩形 12"/>
              <p:cNvSpPr/>
              <p:nvPr/>
            </p:nvSpPr>
            <p:spPr>
              <a:xfrm>
                <a:off x="6182945" y="5079514"/>
                <a:ext cx="1682652" cy="5289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PEDP</a:t>
                </a:r>
              </a:p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Current Gain: 14000</a:t>
                </a:r>
                <a:endParaRPr lang="zh-CN" altLang="en-US" sz="1200" b="1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084784" y="3579624"/>
              <a:ext cx="2737560" cy="1997185"/>
              <a:chOff x="1607612" y="3655030"/>
              <a:chExt cx="3053032" cy="2227337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07612" y="3655030"/>
                <a:ext cx="3053032" cy="2227337"/>
              </a:xfrm>
              <a:prstGeom prst="rect">
                <a:avLst/>
              </a:prstGeom>
            </p:spPr>
          </p:pic>
          <p:sp>
            <p:nvSpPr>
              <p:cNvPr id="14" name="矩形 13"/>
              <p:cNvSpPr/>
              <p:nvPr/>
            </p:nvSpPr>
            <p:spPr>
              <a:xfrm>
                <a:off x="2804558" y="5079514"/>
                <a:ext cx="1594341" cy="5294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PEDP</a:t>
                </a:r>
              </a:p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Current Gain: 6000</a:t>
                </a:r>
                <a:endParaRPr lang="zh-CN" altLang="en-US" sz="1200" b="1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466141" y="5871354"/>
            <a:ext cx="83308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 smtClean="0">
                <a:solidFill>
                  <a:srgbClr val="0F02BE"/>
                </a:solidFill>
              </a:rPr>
              <a:t>Same </a:t>
            </a:r>
            <a:r>
              <a:rPr lang="en-US" altLang="zh-CN" sz="1600" dirty="0">
                <a:solidFill>
                  <a:srgbClr val="0F02BE"/>
                </a:solidFill>
              </a:rPr>
              <a:t>current </a:t>
            </a:r>
            <a:r>
              <a:rPr lang="en-US" altLang="zh-CN" sz="1600" dirty="0" smtClean="0">
                <a:solidFill>
                  <a:srgbClr val="0F02BE"/>
                </a:solidFill>
              </a:rPr>
              <a:t>with different gain, same gain drop. The ohm effect result in the gain drop.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rgbClr val="0F02BE"/>
                </a:solidFill>
              </a:rPr>
              <a:t>Same current with different </a:t>
            </a:r>
            <a:r>
              <a:rPr lang="en-US" altLang="zh-CN" sz="1600" dirty="0" smtClean="0">
                <a:solidFill>
                  <a:srgbClr val="0F02BE"/>
                </a:solidFill>
              </a:rPr>
              <a:t>collimator diameters, different </a:t>
            </a:r>
            <a:r>
              <a:rPr lang="en-US" altLang="zh-CN" sz="1600" dirty="0">
                <a:solidFill>
                  <a:srgbClr val="0F02BE"/>
                </a:solidFill>
              </a:rPr>
              <a:t>gain drop. The </a:t>
            </a:r>
            <a:r>
              <a:rPr lang="en-US" altLang="zh-CN" sz="1600" dirty="0" smtClean="0">
                <a:solidFill>
                  <a:srgbClr val="0F02BE"/>
                </a:solidFill>
              </a:rPr>
              <a:t>radiation area changes, the effective resistivity changes, the gain drop changes.</a:t>
            </a:r>
            <a:endParaRPr lang="zh-CN" altLang="en-US" sz="1600" dirty="0">
              <a:solidFill>
                <a:srgbClr val="0F02B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87679" y="2093611"/>
            <a:ext cx="3077158" cy="1418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 smtClean="0"/>
              <a:t>Rate: (1MHz/cm</a:t>
            </a:r>
            <a:r>
              <a:rPr lang="en-US" altLang="zh-CN" sz="1400" baseline="30000" dirty="0" smtClean="0"/>
              <a:t>2</a:t>
            </a:r>
            <a:r>
              <a:rPr lang="en-US" altLang="zh-CN" sz="1400" dirty="0"/>
              <a:t>)</a:t>
            </a:r>
            <a:r>
              <a:rPr lang="zh-CN" altLang="en-US" sz="1400" dirty="0" smtClean="0"/>
              <a:t>，</a:t>
            </a:r>
            <a:endParaRPr lang="en-US" altLang="zh-CN" sz="1400" dirty="0"/>
          </a:p>
          <a:p>
            <a:pPr>
              <a:lnSpc>
                <a:spcPct val="125000"/>
              </a:lnSpc>
            </a:pPr>
            <a:r>
              <a:rPr lang="en-US" altLang="zh-CN" sz="1400" dirty="0"/>
              <a:t>G</a:t>
            </a:r>
            <a:r>
              <a:rPr lang="en-US" altLang="zh-CN" sz="1400" dirty="0" smtClean="0"/>
              <a:t>ain (6000):  1 @1mm, 1 @ 3mm, 0.9 @6mm, 0.85 @ 8mm.</a:t>
            </a:r>
          </a:p>
          <a:p>
            <a:pPr>
              <a:lnSpc>
                <a:spcPct val="125000"/>
              </a:lnSpc>
            </a:pP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ain (14000): 0.97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@1mm,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0.95 @ 3mm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0.85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@6mm,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0.68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@8mm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87679" y="1499486"/>
            <a:ext cx="30240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 smtClean="0"/>
              <a:t>Different collimator diameters: 8 mm, 6 mm, 3 mm, 1 mm are used. </a:t>
            </a:r>
            <a:endParaRPr lang="zh-CN" altLang="en-US" sz="1600" dirty="0"/>
          </a:p>
        </p:txBody>
      </p:sp>
      <p:sp>
        <p:nvSpPr>
          <p:cNvPr id="30" name="矩形 29"/>
          <p:cNvSpPr/>
          <p:nvPr/>
        </p:nvSpPr>
        <p:spPr>
          <a:xfrm>
            <a:off x="387679" y="3614597"/>
            <a:ext cx="30771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For </a:t>
            </a: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a </a:t>
            </a:r>
            <a:r>
              <a:rPr lang="en-US" altLang="zh-CN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m.i.p</a:t>
            </a: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. the primary </a:t>
            </a:r>
            <a:r>
              <a:rPr lang="en-US" altLang="zh-CN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ionization </a:t>
            </a: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is </a:t>
            </a:r>
            <a:r>
              <a:rPr lang="en-US" altLang="zh-CN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10 times </a:t>
            </a:r>
            <a:r>
              <a:rPr lang="en-US" altLang="zh-CN" sz="1400" dirty="0">
                <a:solidFill>
                  <a:srgbClr val="000000"/>
                </a:solidFill>
                <a:latin typeface="Calibri" panose="020F0502020204030204" pitchFamily="34" charset="0"/>
              </a:rPr>
              <a:t>smaller than </a:t>
            </a:r>
            <a:r>
              <a:rPr lang="en-US" altLang="zh-CN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8 </a:t>
            </a:r>
            <a:r>
              <a:rPr lang="en-US" altLang="zh-CN" sz="14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keV</a:t>
            </a:r>
            <a:r>
              <a:rPr lang="en-US" altLang="zh-CN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X-rays with a drift gas gap of 3mm. </a:t>
            </a:r>
            <a:endParaRPr lang="zh-CN" altLang="en-US" sz="1400" dirty="0"/>
          </a:p>
        </p:txBody>
      </p:sp>
      <p:sp>
        <p:nvSpPr>
          <p:cNvPr id="12" name="矩形 11"/>
          <p:cNvSpPr/>
          <p:nvPr/>
        </p:nvSpPr>
        <p:spPr>
          <a:xfrm>
            <a:off x="466141" y="5540348"/>
            <a:ext cx="790633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/>
              <a:t>The log of the relative gain drops linearly with current</a:t>
            </a:r>
            <a:endParaRPr lang="zh-CN" altLang="en-US" sz="1600" dirty="0"/>
          </a:p>
        </p:txBody>
      </p:sp>
      <p:sp>
        <p:nvSpPr>
          <p:cNvPr id="18" name="矩形 17"/>
          <p:cNvSpPr/>
          <p:nvPr/>
        </p:nvSpPr>
        <p:spPr>
          <a:xfrm>
            <a:off x="604157" y="1045118"/>
            <a:ext cx="82357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rgbClr val="000000"/>
                </a:solidFill>
                <a:latin typeface="Calibri" panose="020F0502020204030204" pitchFamily="34" charset="0"/>
              </a:rPr>
              <a:t>Rate capability: assessed by detector gain as a function of counting rate per unit area</a:t>
            </a:r>
            <a:r>
              <a:rPr lang="en-US" altLang="zh-CN" sz="1600" dirty="0"/>
              <a:t>.</a:t>
            </a:r>
          </a:p>
        </p:txBody>
      </p:sp>
      <p:sp>
        <p:nvSpPr>
          <p:cNvPr id="19" name="矩形 18"/>
          <p:cNvSpPr/>
          <p:nvPr/>
        </p:nvSpPr>
        <p:spPr>
          <a:xfrm>
            <a:off x="387679" y="4527169"/>
            <a:ext cx="311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/>
              <a:t>G</a:t>
            </a:r>
            <a:r>
              <a:rPr lang="en-US" altLang="zh-CN" sz="1600" dirty="0" smtClean="0"/>
              <a:t>ain vs. current: Study </a:t>
            </a:r>
            <a:r>
              <a:rPr lang="en-US" altLang="zh-CN" sz="1600" dirty="0"/>
              <a:t>the ohm effect of DLC resistive electrode in </a:t>
            </a:r>
            <a:r>
              <a:rPr lang="el-GR" altLang="zh-CN" sz="1600" dirty="0"/>
              <a:t>μ</a:t>
            </a:r>
            <a:r>
              <a:rPr lang="en-US" altLang="zh-CN" sz="1600" dirty="0"/>
              <a:t>RWELL.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5065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19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Rate capability (PEDF &amp; DEF)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362761" y="1521389"/>
            <a:ext cx="2715925" cy="1688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1400" dirty="0" smtClean="0"/>
              <a:t>Rate: (1MHz/cm2</a:t>
            </a:r>
            <a:r>
              <a:rPr lang="en-US" altLang="zh-CN" sz="1400" dirty="0"/>
              <a:t>)</a:t>
            </a:r>
            <a:r>
              <a:rPr lang="zh-CN" altLang="en-US" sz="1400" dirty="0" smtClean="0"/>
              <a:t>，</a:t>
            </a:r>
            <a:endParaRPr lang="en-US" altLang="zh-CN" sz="1400" dirty="0" smtClean="0"/>
          </a:p>
          <a:p>
            <a:pPr>
              <a:lnSpc>
                <a:spcPct val="125000"/>
              </a:lnSpc>
            </a:pPr>
            <a:r>
              <a:rPr lang="en-US" altLang="zh-CN" sz="1400" dirty="0" smtClean="0"/>
              <a:t>PEDF gain: 1 @1mm, 0.95 @ 3mm, 0.9 @6mm, 0.8 @ 8mm.</a:t>
            </a:r>
          </a:p>
          <a:p>
            <a:pPr>
              <a:lnSpc>
                <a:spcPct val="125000"/>
              </a:lnSpc>
            </a:pPr>
            <a:endParaRPr lang="en-US" altLang="zh-CN" sz="1400" dirty="0" smtClean="0"/>
          </a:p>
          <a:p>
            <a:pPr>
              <a:lnSpc>
                <a:spcPct val="125000"/>
              </a:lnSpc>
            </a:pP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 gain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0.95 @1mm, 0.85 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@ 3mm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0.8 @6mm, 0.7 @8mm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472231" y="1521389"/>
            <a:ext cx="5691806" cy="1979811"/>
            <a:chOff x="555914" y="1590786"/>
            <a:chExt cx="5691806" cy="1979811"/>
          </a:xfrm>
        </p:grpSpPr>
        <p:grpSp>
          <p:nvGrpSpPr>
            <p:cNvPr id="8" name="组合 7"/>
            <p:cNvGrpSpPr/>
            <p:nvPr/>
          </p:nvGrpSpPr>
          <p:grpSpPr>
            <a:xfrm>
              <a:off x="555914" y="1590786"/>
              <a:ext cx="2713746" cy="1979811"/>
              <a:chOff x="827471" y="2489190"/>
              <a:chExt cx="3565008" cy="2600849"/>
            </a:xfrm>
          </p:grpSpPr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7471" y="2489190"/>
                <a:ext cx="3565008" cy="2600849"/>
              </a:xfrm>
              <a:prstGeom prst="rect">
                <a:avLst/>
              </a:prstGeom>
            </p:spPr>
          </p:pic>
          <p:sp>
            <p:nvSpPr>
              <p:cNvPr id="3" name="矩形 2"/>
              <p:cNvSpPr/>
              <p:nvPr/>
            </p:nvSpPr>
            <p:spPr>
              <a:xfrm>
                <a:off x="2040737" y="4264868"/>
                <a:ext cx="1791229" cy="6064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PEDF</a:t>
                </a:r>
              </a:p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Current gain: 6500</a:t>
                </a:r>
                <a:endParaRPr lang="zh-CN" altLang="en-US" sz="1200" b="1" dirty="0">
                  <a:solidFill>
                    <a:srgbClr val="C00000"/>
                  </a:solidFill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3558979" y="1607963"/>
              <a:ext cx="2688741" cy="1961569"/>
              <a:chOff x="4619898" y="2315311"/>
              <a:chExt cx="2736124" cy="1996137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9898" y="2315311"/>
                <a:ext cx="2736124" cy="1996137"/>
              </a:xfrm>
              <a:prstGeom prst="rect">
                <a:avLst/>
              </a:prstGeom>
            </p:spPr>
          </p:pic>
          <p:sp>
            <p:nvSpPr>
              <p:cNvPr id="11" name="矩形 10"/>
              <p:cNvSpPr/>
              <p:nvPr/>
            </p:nvSpPr>
            <p:spPr>
              <a:xfrm>
                <a:off x="5097658" y="3675071"/>
                <a:ext cx="1387544" cy="4698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PEDF</a:t>
                </a:r>
              </a:p>
              <a:p>
                <a:pPr algn="ctr"/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Current gain: 6500</a:t>
                </a:r>
                <a:endParaRPr lang="zh-CN" altLang="en-US" sz="1200" b="1" dirty="0">
                  <a:solidFill>
                    <a:srgbClr val="C00000"/>
                  </a:solidFill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472231" y="3600889"/>
            <a:ext cx="5716811" cy="1979811"/>
            <a:chOff x="555914" y="4062171"/>
            <a:chExt cx="5716811" cy="1979811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914" y="4062171"/>
              <a:ext cx="2713746" cy="197981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8979" y="4062171"/>
              <a:ext cx="2713746" cy="1979811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1545735" y="5337285"/>
              <a:ext cx="13901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</a:rPr>
                <a:t>DEF</a:t>
              </a:r>
            </a:p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</a:rPr>
                <a:t>Current Gain: 5000</a:t>
              </a:r>
              <a:endParaRPr lang="zh-CN" altLang="en-US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055870" y="5331045"/>
              <a:ext cx="139018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</a:rPr>
                <a:t>DEF</a:t>
              </a:r>
            </a:p>
            <a:p>
              <a:pPr algn="ctr"/>
              <a:r>
                <a:rPr lang="en-US" altLang="zh-CN" sz="1200" b="1" dirty="0" smtClean="0">
                  <a:solidFill>
                    <a:srgbClr val="C00000"/>
                  </a:solidFill>
                </a:rPr>
                <a:t>Current Gain: 5000</a:t>
              </a:r>
              <a:endParaRPr lang="zh-CN" altLang="en-US" sz="12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6362761" y="3873365"/>
            <a:ext cx="26383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>
                <a:solidFill>
                  <a:schemeClr val="accent5">
                    <a:lumMod val="25000"/>
                  </a:schemeClr>
                </a:solidFill>
              </a:rPr>
              <a:t>The </a:t>
            </a:r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DEF detector don’t have pattering during the etching process. It may make the hole </a:t>
            </a:r>
            <a:r>
              <a:rPr lang="en-US" altLang="zh-CN" sz="1600" dirty="0" smtClean="0"/>
              <a:t>irregularly, and a poor performance.</a:t>
            </a:r>
            <a:endParaRPr lang="zh-CN" altLang="en-US" sz="1600" dirty="0"/>
          </a:p>
        </p:txBody>
      </p:sp>
      <p:sp>
        <p:nvSpPr>
          <p:cNvPr id="21" name="矩形 20"/>
          <p:cNvSpPr/>
          <p:nvPr/>
        </p:nvSpPr>
        <p:spPr>
          <a:xfrm>
            <a:off x="472231" y="5711285"/>
            <a:ext cx="85288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For PEDF and DEF: The filling process is not a standard process. The fast-grounding hole would be damaged when removing the excess silver glue.</a:t>
            </a:r>
          </a:p>
          <a:p>
            <a:r>
              <a:rPr lang="en-US" altLang="zh-CN" sz="1600" dirty="0" smtClean="0"/>
              <a:t>The rate capability of PEDP is better than PEDF.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47944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4000" dirty="0" smtClean="0">
                <a:latin typeface="+mn-lt"/>
                <a:ea typeface="+mn-ea"/>
                <a:cs typeface="Calibri" panose="020F0502020204030204" pitchFamily="34" charset="0"/>
              </a:rPr>
              <a:t>Contents</a:t>
            </a:r>
            <a:endParaRPr lang="zh-CN" altLang="en-US" sz="4000" dirty="0">
              <a:latin typeface="+mn-lt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33523" y="1886633"/>
            <a:ext cx="7886700" cy="3207882"/>
          </a:xfrm>
        </p:spPr>
        <p:txBody>
          <a:bodyPr/>
          <a:lstStyle/>
          <a:p>
            <a:r>
              <a:rPr lang="en-US" altLang="zh-CN" sz="2400" b="1" dirty="0" smtClean="0">
                <a:cs typeface="Calibri" panose="020F0502020204030204" pitchFamily="34" charset="0"/>
              </a:rPr>
              <a:t>Motivation</a:t>
            </a:r>
          </a:p>
          <a:p>
            <a:endParaRPr lang="en-US" altLang="zh-CN" sz="2400" b="1" dirty="0" smtClean="0">
              <a:cs typeface="Calibri" panose="020F0502020204030204" pitchFamily="34" charset="0"/>
            </a:endParaRPr>
          </a:p>
          <a:p>
            <a:r>
              <a:rPr lang="en-US" altLang="zh-CN" sz="2400" b="1" dirty="0" smtClean="0">
                <a:ea typeface="楷体" panose="02010609060101010101" pitchFamily="49" charset="-122"/>
                <a:cs typeface="Calibri" panose="020F0502020204030204" pitchFamily="34" charset="0"/>
              </a:rPr>
              <a:t>Novel solutions to high-rate </a:t>
            </a:r>
            <a:r>
              <a:rPr lang="el-GR" altLang="zh-CN" sz="2400" b="1" dirty="0" smtClean="0">
                <a:ea typeface="楷体" panose="02010609060101010101" pitchFamily="49" charset="-122"/>
                <a:cs typeface="Calibri" panose="020F0502020204030204" pitchFamily="34" charset="0"/>
              </a:rPr>
              <a:t>μ</a:t>
            </a:r>
            <a:r>
              <a:rPr lang="en-US" altLang="zh-CN" sz="2400" b="1" dirty="0" smtClean="0">
                <a:ea typeface="楷体" panose="02010609060101010101" pitchFamily="49" charset="-122"/>
                <a:cs typeface="Calibri" panose="020F0502020204030204" pitchFamily="34" charset="0"/>
              </a:rPr>
              <a:t>RWELL</a:t>
            </a:r>
          </a:p>
          <a:p>
            <a:endParaRPr lang="en-US" altLang="zh-CN" sz="2400" b="1" dirty="0">
              <a:solidFill>
                <a:srgbClr val="0070C0"/>
              </a:solidFill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r>
              <a:rPr lang="en-US" altLang="zh-CN" sz="2400" b="1" dirty="0"/>
              <a:t>Characterization of the </a:t>
            </a:r>
            <a:r>
              <a:rPr lang="en-US" altLang="zh-CN" sz="2400" b="1" dirty="0" smtClean="0"/>
              <a:t>detectors with X-rays</a:t>
            </a:r>
          </a:p>
          <a:p>
            <a:endParaRPr lang="en-US" altLang="zh-CN" sz="2400" b="1" dirty="0"/>
          </a:p>
          <a:p>
            <a:r>
              <a:rPr lang="en-US" altLang="zh-CN" sz="2400" b="1" dirty="0" smtClean="0"/>
              <a:t> Summary</a:t>
            </a:r>
            <a:endParaRPr lang="en-US" altLang="zh-CN" b="1" dirty="0">
              <a:cs typeface="Calibri" panose="020F050202020403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17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Problems of DEP </a:t>
            </a:r>
            <a:r>
              <a:rPr lang="el-GR" altLang="zh-CN" sz="3600" dirty="0" smtClean="0">
                <a:cs typeface="Calibri" panose="020F0502020204030204" pitchFamily="34" charset="0"/>
              </a:rPr>
              <a:t>μ</a:t>
            </a:r>
            <a:r>
              <a:rPr lang="en-US" altLang="zh-CN" sz="3600" dirty="0" smtClean="0">
                <a:cs typeface="Calibri" panose="020F0502020204030204" pitchFamily="34" charset="0"/>
              </a:rPr>
              <a:t>RWELL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647087" y="1537068"/>
            <a:ext cx="2967719" cy="2165097"/>
            <a:chOff x="631223" y="4134169"/>
            <a:chExt cx="3296205" cy="240474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223" y="4134169"/>
              <a:ext cx="3296205" cy="2404744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1925381" y="5471832"/>
              <a:ext cx="1849682" cy="581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rgbClr val="0F02BE"/>
                  </a:solidFill>
                </a:rPr>
                <a:t>DEP </a:t>
              </a:r>
            </a:p>
            <a:p>
              <a:pPr algn="ctr"/>
              <a:r>
                <a:rPr lang="en-US" altLang="zh-CN" sz="1400" dirty="0" smtClean="0">
                  <a:solidFill>
                    <a:srgbClr val="0F02BE"/>
                  </a:solidFill>
                </a:rPr>
                <a:t>(Before flushed)</a:t>
              </a:r>
              <a:endParaRPr lang="zh-CN" altLang="en-US" sz="1400" dirty="0">
                <a:solidFill>
                  <a:srgbClr val="0F02BE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472231" y="1380400"/>
            <a:ext cx="5080209" cy="206210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600" dirty="0" smtClean="0"/>
              <a:t>1. </a:t>
            </a:r>
            <a:r>
              <a:rPr lang="en-US" altLang="zh-CN" sz="1600" dirty="0"/>
              <a:t>W</a:t>
            </a:r>
            <a:r>
              <a:rPr lang="en-US" altLang="zh-CN" sz="1600" dirty="0" smtClean="0"/>
              <a:t>hen voltage applied to 425V, discharge occurs (~ 1 </a:t>
            </a:r>
            <a:r>
              <a:rPr lang="el-GR" altLang="zh-CN" sz="1600" dirty="0" smtClean="0"/>
              <a:t>μ</a:t>
            </a:r>
            <a:r>
              <a:rPr lang="en-US" altLang="zh-CN" sz="1600" dirty="0" smtClean="0"/>
              <a:t>A), then </a:t>
            </a:r>
            <a:r>
              <a:rPr lang="en-US" altLang="zh-CN" sz="1600" dirty="0"/>
              <a:t>short </a:t>
            </a:r>
            <a:r>
              <a:rPr lang="en-US" altLang="zh-CN" sz="1600" dirty="0" smtClean="0"/>
              <a:t>circuit happened between the DLC and copper.</a:t>
            </a:r>
          </a:p>
          <a:p>
            <a:pPr algn="just"/>
            <a:r>
              <a:rPr lang="en-US" altLang="zh-CN" sz="1600" dirty="0" smtClean="0"/>
              <a:t>2. The PCB was flushed by high pressure water gun,  then baked in oven with 70 degree.</a:t>
            </a:r>
          </a:p>
          <a:p>
            <a:pPr algn="just"/>
            <a:r>
              <a:rPr lang="en-US" altLang="zh-CN" sz="1600" dirty="0" smtClean="0"/>
              <a:t>3. </a:t>
            </a:r>
            <a:r>
              <a:rPr lang="en-US" altLang="zh-CN" sz="1600" dirty="0"/>
              <a:t>The DEP </a:t>
            </a:r>
            <a:r>
              <a:rPr lang="en-US" altLang="zh-CN" sz="1600" dirty="0" smtClean="0"/>
              <a:t>detector work well in low </a:t>
            </a:r>
            <a:r>
              <a:rPr lang="en-US" altLang="zh-CN" sz="1600" dirty="0" smtClean="0"/>
              <a:t>rate</a:t>
            </a:r>
            <a:r>
              <a:rPr lang="en-US" altLang="zh-CN" sz="1600" dirty="0"/>
              <a:t>.</a:t>
            </a:r>
            <a:endParaRPr lang="en-US" altLang="zh-CN" sz="1600" dirty="0" smtClean="0"/>
          </a:p>
          <a:p>
            <a:pPr algn="just"/>
            <a:r>
              <a:rPr lang="en-US" altLang="zh-CN" sz="1600" dirty="0" smtClean="0"/>
              <a:t>4. A ripple signal occurs in high rate. The current exported from readout-pad shows larger fluctuation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that make it impossible to have a rate capability result.</a:t>
            </a:r>
          </a:p>
        </p:txBody>
      </p:sp>
      <p:pic>
        <p:nvPicPr>
          <p:cNvPr id="10" name="0d2ac87e2256c62830eb358e7e7d1bd9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5732" y="3839432"/>
            <a:ext cx="3597325" cy="203848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72231" y="6093967"/>
            <a:ext cx="80053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b="1" dirty="0" smtClean="0">
                <a:solidFill>
                  <a:srgbClr val="0F02BE"/>
                </a:solidFill>
              </a:rPr>
              <a:t>When test </a:t>
            </a:r>
            <a:r>
              <a:rPr lang="en-US" altLang="zh-CN" sz="1600" b="1" dirty="0">
                <a:solidFill>
                  <a:srgbClr val="0F02BE"/>
                </a:solidFill>
              </a:rPr>
              <a:t>the highest </a:t>
            </a:r>
            <a:r>
              <a:rPr lang="en-US" altLang="zh-CN" sz="1600" b="1" dirty="0" smtClean="0">
                <a:solidFill>
                  <a:srgbClr val="0F02BE"/>
                </a:solidFill>
              </a:rPr>
              <a:t>gain, the PEDF and PEDP also occurs discharge (~ 1</a:t>
            </a:r>
            <a:r>
              <a:rPr lang="el-GR" altLang="zh-CN" sz="1600" b="1" dirty="0" smtClean="0">
                <a:solidFill>
                  <a:srgbClr val="0F02BE"/>
                </a:solidFill>
              </a:rPr>
              <a:t>μ</a:t>
            </a:r>
            <a:r>
              <a:rPr lang="en-US" altLang="zh-CN" sz="1600" b="1" dirty="0" smtClean="0">
                <a:solidFill>
                  <a:srgbClr val="0F02BE"/>
                </a:solidFill>
              </a:rPr>
              <a:t>A), but PEDF and PEDP can back to the good work condition.</a:t>
            </a:r>
            <a:endParaRPr lang="zh-CN" altLang="en-US" sz="1600" b="1" dirty="0">
              <a:solidFill>
                <a:srgbClr val="0F02BE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086" y="3839432"/>
            <a:ext cx="2967719" cy="216509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6812275" y="5043788"/>
            <a:ext cx="1665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0F02BE"/>
                </a:solidFill>
              </a:rPr>
              <a:t>DEP </a:t>
            </a:r>
          </a:p>
          <a:p>
            <a:pPr algn="ctr"/>
            <a:r>
              <a:rPr lang="en-US" altLang="zh-CN" sz="1400" dirty="0" smtClean="0">
                <a:solidFill>
                  <a:srgbClr val="0F02BE"/>
                </a:solidFill>
              </a:rPr>
              <a:t>(After flushed)</a:t>
            </a:r>
            <a:endParaRPr lang="zh-CN" altLang="en-US" sz="1400" dirty="0">
              <a:solidFill>
                <a:srgbClr val="0F02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63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29355" y="306217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Resistivity measurement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459" name="文本框 458"/>
          <p:cNvSpPr txBox="1"/>
          <p:nvPr/>
        </p:nvSpPr>
        <p:spPr>
          <a:xfrm>
            <a:off x="802437" y="1037349"/>
            <a:ext cx="7519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/>
              <a:t>Measuring the resistivity between DLC and fast-grounding holes.</a:t>
            </a:r>
            <a:endParaRPr lang="zh-CN" altLang="en-US" sz="2000" dirty="0"/>
          </a:p>
        </p:txBody>
      </p:sp>
      <p:sp>
        <p:nvSpPr>
          <p:cNvPr id="460" name="TextBox 146"/>
          <p:cNvSpPr txBox="1"/>
          <p:nvPr/>
        </p:nvSpPr>
        <p:spPr>
          <a:xfrm>
            <a:off x="1144159" y="3560758"/>
            <a:ext cx="1359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Measurement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637483" y="1437459"/>
            <a:ext cx="3439647" cy="3653010"/>
            <a:chOff x="3845626" y="1386029"/>
            <a:chExt cx="4498917" cy="4777988"/>
          </a:xfrm>
        </p:grpSpPr>
        <p:grpSp>
          <p:nvGrpSpPr>
            <p:cNvPr id="9" name="组合 8"/>
            <p:cNvGrpSpPr/>
            <p:nvPr/>
          </p:nvGrpSpPr>
          <p:grpSpPr>
            <a:xfrm>
              <a:off x="3845626" y="1732441"/>
              <a:ext cx="1834657" cy="1834657"/>
              <a:chOff x="2031717" y="1314429"/>
              <a:chExt cx="4119315" cy="4119315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2031717" y="1314429"/>
                <a:ext cx="4119315" cy="411931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dk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1" name="组合 10"/>
              <p:cNvGrpSpPr/>
              <p:nvPr/>
            </p:nvGrpSpPr>
            <p:grpSpPr>
              <a:xfrm>
                <a:off x="2232390" y="1514605"/>
                <a:ext cx="3717910" cy="104629"/>
                <a:chOff x="6036379" y="2533685"/>
                <a:chExt cx="1624605" cy="45719"/>
              </a:xfrm>
              <a:solidFill>
                <a:srgbClr val="00B050"/>
              </a:solidFill>
            </p:grpSpPr>
            <p:sp>
              <p:nvSpPr>
                <p:cNvPr id="89" name="椭圆 88"/>
                <p:cNvSpPr/>
                <p:nvPr/>
              </p:nvSpPr>
              <p:spPr>
                <a:xfrm flipH="1">
                  <a:off x="6036379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椭圆 89"/>
                <p:cNvSpPr/>
                <p:nvPr/>
              </p:nvSpPr>
              <p:spPr>
                <a:xfrm flipH="1">
                  <a:off x="621181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" name="椭圆 90"/>
                <p:cNvSpPr/>
                <p:nvPr/>
              </p:nvSpPr>
              <p:spPr>
                <a:xfrm flipH="1">
                  <a:off x="638724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椭圆 91"/>
                <p:cNvSpPr/>
                <p:nvPr/>
              </p:nvSpPr>
              <p:spPr>
                <a:xfrm flipH="1">
                  <a:off x="6562683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 flipH="1">
                  <a:off x="6738117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 flipH="1">
                  <a:off x="691355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椭圆 94"/>
                <p:cNvSpPr/>
                <p:nvPr/>
              </p:nvSpPr>
              <p:spPr>
                <a:xfrm flipH="1">
                  <a:off x="708898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 flipH="1">
                  <a:off x="726442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椭圆 96"/>
                <p:cNvSpPr/>
                <p:nvPr/>
              </p:nvSpPr>
              <p:spPr>
                <a:xfrm flipH="1">
                  <a:off x="743985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椭圆 9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" name="组合 11"/>
              <p:cNvGrpSpPr/>
              <p:nvPr/>
            </p:nvGrpSpPr>
            <p:grpSpPr>
              <a:xfrm>
                <a:off x="2232390" y="2027677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79" name="椭圆 7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椭圆 7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椭圆 8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椭圆 8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椭圆 8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椭圆 8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椭圆 8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" name="组合 12"/>
              <p:cNvGrpSpPr/>
              <p:nvPr/>
            </p:nvGrpSpPr>
            <p:grpSpPr>
              <a:xfrm>
                <a:off x="2232390" y="2540750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69" name="椭圆 6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椭圆 7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椭圆 7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椭圆 7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椭圆 7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4" name="组合 13"/>
              <p:cNvGrpSpPr/>
              <p:nvPr/>
            </p:nvGrpSpPr>
            <p:grpSpPr>
              <a:xfrm>
                <a:off x="2232390" y="3053823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59" name="椭圆 5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椭圆 6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5" name="组合 14"/>
              <p:cNvGrpSpPr/>
              <p:nvPr/>
            </p:nvGrpSpPr>
            <p:grpSpPr>
              <a:xfrm>
                <a:off x="2232390" y="3566896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49" name="椭圆 4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椭圆 5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2232390" y="4079969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39" name="椭圆 3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椭圆 3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椭圆 4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6" name="椭圆 4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7" name="椭圆 4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椭圆 4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7" name="组合 16"/>
              <p:cNvGrpSpPr/>
              <p:nvPr/>
            </p:nvGrpSpPr>
            <p:grpSpPr>
              <a:xfrm>
                <a:off x="2232390" y="4593042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29" name="椭圆 2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椭圆 2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椭圆 3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" name="椭圆 3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8" name="组合 17"/>
              <p:cNvGrpSpPr/>
              <p:nvPr/>
            </p:nvGrpSpPr>
            <p:grpSpPr>
              <a:xfrm>
                <a:off x="2232390" y="5106110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19" name="椭圆 1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椭圆 2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99" name="组合 98"/>
            <p:cNvGrpSpPr/>
            <p:nvPr/>
          </p:nvGrpSpPr>
          <p:grpSpPr>
            <a:xfrm>
              <a:off x="6506300" y="1732703"/>
              <a:ext cx="1826641" cy="1826641"/>
              <a:chOff x="2000862" y="1315019"/>
              <a:chExt cx="4119316" cy="4119315"/>
            </a:xfrm>
          </p:grpSpPr>
          <p:sp>
            <p:nvSpPr>
              <p:cNvPr id="100" name="矩形 99"/>
              <p:cNvSpPr/>
              <p:nvPr/>
            </p:nvSpPr>
            <p:spPr>
              <a:xfrm>
                <a:off x="2000862" y="1315019"/>
                <a:ext cx="4119316" cy="4119315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dk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01" name="组合 100"/>
              <p:cNvGrpSpPr/>
              <p:nvPr/>
            </p:nvGrpSpPr>
            <p:grpSpPr>
              <a:xfrm>
                <a:off x="2232390" y="1514605"/>
                <a:ext cx="3717910" cy="104629"/>
                <a:chOff x="6036379" y="2533685"/>
                <a:chExt cx="1624605" cy="45719"/>
              </a:xfrm>
              <a:solidFill>
                <a:srgbClr val="00B050"/>
              </a:solidFill>
            </p:grpSpPr>
            <p:sp>
              <p:nvSpPr>
                <p:cNvPr id="179" name="椭圆 178"/>
                <p:cNvSpPr/>
                <p:nvPr/>
              </p:nvSpPr>
              <p:spPr>
                <a:xfrm flipH="1">
                  <a:off x="6036379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0" name="椭圆 179"/>
                <p:cNvSpPr/>
                <p:nvPr/>
              </p:nvSpPr>
              <p:spPr>
                <a:xfrm flipH="1">
                  <a:off x="621181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1" name="椭圆 180"/>
                <p:cNvSpPr/>
                <p:nvPr/>
              </p:nvSpPr>
              <p:spPr>
                <a:xfrm flipH="1">
                  <a:off x="638724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2" name="椭圆 181"/>
                <p:cNvSpPr/>
                <p:nvPr/>
              </p:nvSpPr>
              <p:spPr>
                <a:xfrm flipH="1">
                  <a:off x="6562683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3" name="椭圆 182"/>
                <p:cNvSpPr/>
                <p:nvPr/>
              </p:nvSpPr>
              <p:spPr>
                <a:xfrm flipH="1">
                  <a:off x="6738117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4" name="椭圆 183"/>
                <p:cNvSpPr/>
                <p:nvPr/>
              </p:nvSpPr>
              <p:spPr>
                <a:xfrm flipH="1">
                  <a:off x="691355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5" name="椭圆 184"/>
                <p:cNvSpPr/>
                <p:nvPr/>
              </p:nvSpPr>
              <p:spPr>
                <a:xfrm flipH="1">
                  <a:off x="708898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6" name="椭圆 185"/>
                <p:cNvSpPr/>
                <p:nvPr/>
              </p:nvSpPr>
              <p:spPr>
                <a:xfrm flipH="1">
                  <a:off x="7264424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7" name="椭圆 186"/>
                <p:cNvSpPr/>
                <p:nvPr/>
              </p:nvSpPr>
              <p:spPr>
                <a:xfrm flipH="1">
                  <a:off x="743985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8" name="椭圆 18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2" name="组合 101"/>
              <p:cNvGrpSpPr/>
              <p:nvPr/>
            </p:nvGrpSpPr>
            <p:grpSpPr>
              <a:xfrm>
                <a:off x="2232390" y="2027677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169" name="椭圆 16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0" name="椭圆 16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1" name="椭圆 17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2" name="椭圆 17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3" name="椭圆 17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4" name="椭圆 17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5" name="椭圆 17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6" name="椭圆 17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7" name="椭圆 17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8" name="椭圆 17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3" name="组合 102"/>
              <p:cNvGrpSpPr/>
              <p:nvPr/>
            </p:nvGrpSpPr>
            <p:grpSpPr>
              <a:xfrm>
                <a:off x="2232390" y="2540750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159" name="椭圆 15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0" name="椭圆 15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1" name="椭圆 16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2" name="椭圆 16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3" name="椭圆 16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4" name="椭圆 16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5" name="椭圆 16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6" name="椭圆 16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7" name="椭圆 16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8" name="椭圆 16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4" name="组合 103"/>
              <p:cNvGrpSpPr/>
              <p:nvPr/>
            </p:nvGrpSpPr>
            <p:grpSpPr>
              <a:xfrm>
                <a:off x="2232390" y="3053823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149" name="椭圆 14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0" name="椭圆 14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1" name="椭圆 15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2" name="椭圆 15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3" name="椭圆 15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4" name="椭圆 15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5" name="椭圆 15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6" name="椭圆 15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7" name="椭圆 15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8" name="椭圆 15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5" name="组合 104"/>
              <p:cNvGrpSpPr/>
              <p:nvPr/>
            </p:nvGrpSpPr>
            <p:grpSpPr>
              <a:xfrm>
                <a:off x="2232390" y="3566896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139" name="椭圆 13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" name="椭圆 13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椭圆 14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2" name="椭圆 14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3" name="椭圆 14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4" name="椭圆 14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5" name="椭圆 14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6" name="椭圆 14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7" name="椭圆 14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8" name="椭圆 14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6" name="组合 105"/>
              <p:cNvGrpSpPr/>
              <p:nvPr/>
            </p:nvGrpSpPr>
            <p:grpSpPr>
              <a:xfrm>
                <a:off x="2232390" y="4079969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129" name="椭圆 12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椭圆 12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" name="椭圆 13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椭圆 13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椭圆 13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4" name="椭圆 13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5" name="椭圆 13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6" name="椭圆 13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7" name="椭圆 13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" name="椭圆 13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7" name="组合 106"/>
              <p:cNvGrpSpPr/>
              <p:nvPr/>
            </p:nvGrpSpPr>
            <p:grpSpPr>
              <a:xfrm>
                <a:off x="2232390" y="4593042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119" name="椭圆 11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椭圆 11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椭圆 12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2" name="椭圆 12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3" name="椭圆 12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椭圆 12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椭圆 12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" name="椭圆 12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椭圆 12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8" name="组合 107"/>
              <p:cNvGrpSpPr/>
              <p:nvPr/>
            </p:nvGrpSpPr>
            <p:grpSpPr>
              <a:xfrm>
                <a:off x="2232390" y="5106110"/>
                <a:ext cx="3717971" cy="104629"/>
                <a:chOff x="6036358" y="2533685"/>
                <a:chExt cx="1624626" cy="45719"/>
              </a:xfrm>
              <a:solidFill>
                <a:srgbClr val="00B050"/>
              </a:solidFill>
            </p:grpSpPr>
            <p:sp>
              <p:nvSpPr>
                <p:cNvPr id="109" name="椭圆 10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0" name="椭圆 10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1" name="椭圆 11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椭圆 11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椭圆 11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4" name="椭圆 11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椭圆 11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椭圆 11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椭圆 11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279" name="组合 278"/>
            <p:cNvGrpSpPr/>
            <p:nvPr/>
          </p:nvGrpSpPr>
          <p:grpSpPr>
            <a:xfrm>
              <a:off x="3850285" y="3985917"/>
              <a:ext cx="1827612" cy="1827612"/>
              <a:chOff x="2031717" y="1314429"/>
              <a:chExt cx="4119315" cy="4119315"/>
            </a:xfrm>
            <a:solidFill>
              <a:srgbClr val="FF0000"/>
            </a:solidFill>
          </p:grpSpPr>
          <p:sp>
            <p:nvSpPr>
              <p:cNvPr id="280" name="矩形 279"/>
              <p:cNvSpPr/>
              <p:nvPr/>
            </p:nvSpPr>
            <p:spPr>
              <a:xfrm>
                <a:off x="2031717" y="1314429"/>
                <a:ext cx="4119315" cy="4119315"/>
              </a:xfrm>
              <a:prstGeom prst="rect">
                <a:avLst/>
              </a:prstGeom>
              <a:solidFill>
                <a:srgbClr val="FFF2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81" name="组合 280"/>
              <p:cNvGrpSpPr/>
              <p:nvPr/>
            </p:nvGrpSpPr>
            <p:grpSpPr>
              <a:xfrm>
                <a:off x="2232390" y="1514605"/>
                <a:ext cx="3717910" cy="104629"/>
                <a:chOff x="6036379" y="2533685"/>
                <a:chExt cx="1624605" cy="45719"/>
              </a:xfrm>
              <a:grpFill/>
            </p:grpSpPr>
            <p:sp>
              <p:nvSpPr>
                <p:cNvPr id="359" name="椭圆 358"/>
                <p:cNvSpPr/>
                <p:nvPr/>
              </p:nvSpPr>
              <p:spPr>
                <a:xfrm flipH="1">
                  <a:off x="6036379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0" name="椭圆 359"/>
                <p:cNvSpPr/>
                <p:nvPr/>
              </p:nvSpPr>
              <p:spPr>
                <a:xfrm flipH="1">
                  <a:off x="621181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1" name="椭圆 360"/>
                <p:cNvSpPr/>
                <p:nvPr/>
              </p:nvSpPr>
              <p:spPr>
                <a:xfrm flipH="1">
                  <a:off x="638724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2" name="椭圆 361"/>
                <p:cNvSpPr/>
                <p:nvPr/>
              </p:nvSpPr>
              <p:spPr>
                <a:xfrm flipH="1">
                  <a:off x="6562683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3" name="椭圆 362"/>
                <p:cNvSpPr/>
                <p:nvPr/>
              </p:nvSpPr>
              <p:spPr>
                <a:xfrm flipH="1">
                  <a:off x="6738117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4" name="椭圆 363"/>
                <p:cNvSpPr/>
                <p:nvPr/>
              </p:nvSpPr>
              <p:spPr>
                <a:xfrm flipH="1">
                  <a:off x="691355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5" name="椭圆 364"/>
                <p:cNvSpPr/>
                <p:nvPr/>
              </p:nvSpPr>
              <p:spPr>
                <a:xfrm flipH="1">
                  <a:off x="708898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6" name="椭圆 365"/>
                <p:cNvSpPr/>
                <p:nvPr/>
              </p:nvSpPr>
              <p:spPr>
                <a:xfrm flipH="1">
                  <a:off x="726442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" name="椭圆 366"/>
                <p:cNvSpPr/>
                <p:nvPr/>
              </p:nvSpPr>
              <p:spPr>
                <a:xfrm flipH="1">
                  <a:off x="743985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" name="椭圆 36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2" name="组合 281"/>
              <p:cNvGrpSpPr/>
              <p:nvPr/>
            </p:nvGrpSpPr>
            <p:grpSpPr>
              <a:xfrm>
                <a:off x="2232390" y="2027677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349" name="椭圆 34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0" name="椭圆 34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1" name="椭圆 35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2" name="椭圆 35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3" name="椭圆 35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4" name="椭圆 35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5" name="椭圆 35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6" name="椭圆 35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7" name="椭圆 35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8" name="椭圆 35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3" name="组合 282"/>
              <p:cNvGrpSpPr/>
              <p:nvPr/>
            </p:nvGrpSpPr>
            <p:grpSpPr>
              <a:xfrm>
                <a:off x="2232390" y="2540750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339" name="椭圆 33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0" name="椭圆 33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" name="椭圆 34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" name="椭圆 34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" name="椭圆 34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" name="椭圆 34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" name="椭圆 34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" name="椭圆 34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" name="椭圆 34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" name="椭圆 34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4" name="组合 283"/>
              <p:cNvGrpSpPr/>
              <p:nvPr/>
            </p:nvGrpSpPr>
            <p:grpSpPr>
              <a:xfrm>
                <a:off x="2232390" y="3053823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329" name="椭圆 32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0" name="椭圆 32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1" name="椭圆 33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2" name="椭圆 33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3" name="椭圆 33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4" name="椭圆 33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5" name="椭圆 33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6" name="椭圆 33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7" name="椭圆 33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8" name="椭圆 33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5" name="组合 284"/>
              <p:cNvGrpSpPr/>
              <p:nvPr/>
            </p:nvGrpSpPr>
            <p:grpSpPr>
              <a:xfrm>
                <a:off x="2232390" y="3566896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319" name="椭圆 31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" name="椭圆 31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" name="椭圆 32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" name="椭圆 32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" name="椭圆 32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" name="椭圆 32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5" name="椭圆 32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6" name="椭圆 32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7" name="椭圆 32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8" name="椭圆 32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6" name="组合 285"/>
              <p:cNvGrpSpPr/>
              <p:nvPr/>
            </p:nvGrpSpPr>
            <p:grpSpPr>
              <a:xfrm>
                <a:off x="2232390" y="4079969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309" name="椭圆 30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0" name="椭圆 30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1" name="椭圆 31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2" name="椭圆 31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3" name="椭圆 31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4" name="椭圆 31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5" name="椭圆 31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6" name="椭圆 31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7" name="椭圆 31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8" name="椭圆 31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7" name="组合 286"/>
              <p:cNvGrpSpPr/>
              <p:nvPr/>
            </p:nvGrpSpPr>
            <p:grpSpPr>
              <a:xfrm>
                <a:off x="2232390" y="4593042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299" name="椭圆 29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0" name="椭圆 29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1" name="椭圆 30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2" name="椭圆 30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3" name="椭圆 30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4" name="椭圆 30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5" name="椭圆 30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6" name="椭圆 30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7" name="椭圆 30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8" name="椭圆 30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88" name="组合 287"/>
              <p:cNvGrpSpPr/>
              <p:nvPr/>
            </p:nvGrpSpPr>
            <p:grpSpPr>
              <a:xfrm>
                <a:off x="2232390" y="5106110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289" name="椭圆 28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0" name="椭圆 28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1" name="椭圆 29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2" name="椭圆 29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3" name="椭圆 29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4" name="椭圆 29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5" name="椭圆 29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6" name="椭圆 29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7" name="椭圆 29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8" name="椭圆 29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69" name="组合 368"/>
            <p:cNvGrpSpPr/>
            <p:nvPr/>
          </p:nvGrpSpPr>
          <p:grpSpPr>
            <a:xfrm>
              <a:off x="6516931" y="3985917"/>
              <a:ext cx="1827612" cy="1827612"/>
              <a:chOff x="2031717" y="1314429"/>
              <a:chExt cx="4119315" cy="4119315"/>
            </a:xfrm>
            <a:solidFill>
              <a:srgbClr val="FF0000"/>
            </a:solidFill>
          </p:grpSpPr>
          <p:sp>
            <p:nvSpPr>
              <p:cNvPr id="370" name="矩形 369"/>
              <p:cNvSpPr/>
              <p:nvPr/>
            </p:nvSpPr>
            <p:spPr>
              <a:xfrm>
                <a:off x="2031717" y="1314429"/>
                <a:ext cx="4119315" cy="4119315"/>
              </a:xfrm>
              <a:prstGeom prst="rect">
                <a:avLst/>
              </a:prstGeom>
              <a:solidFill>
                <a:srgbClr val="FFF2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71" name="组合 370"/>
              <p:cNvGrpSpPr/>
              <p:nvPr/>
            </p:nvGrpSpPr>
            <p:grpSpPr>
              <a:xfrm>
                <a:off x="2232390" y="1514605"/>
                <a:ext cx="3717910" cy="104629"/>
                <a:chOff x="6036379" y="2533685"/>
                <a:chExt cx="1624605" cy="45719"/>
              </a:xfrm>
              <a:grpFill/>
            </p:grpSpPr>
            <p:sp>
              <p:nvSpPr>
                <p:cNvPr id="449" name="椭圆 448"/>
                <p:cNvSpPr/>
                <p:nvPr/>
              </p:nvSpPr>
              <p:spPr>
                <a:xfrm flipH="1">
                  <a:off x="6036379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0" name="椭圆 449"/>
                <p:cNvSpPr/>
                <p:nvPr/>
              </p:nvSpPr>
              <p:spPr>
                <a:xfrm flipH="1">
                  <a:off x="621181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1" name="椭圆 450"/>
                <p:cNvSpPr/>
                <p:nvPr/>
              </p:nvSpPr>
              <p:spPr>
                <a:xfrm flipH="1">
                  <a:off x="638724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" name="椭圆 451"/>
                <p:cNvSpPr/>
                <p:nvPr/>
              </p:nvSpPr>
              <p:spPr>
                <a:xfrm flipH="1">
                  <a:off x="6562683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3" name="椭圆 452"/>
                <p:cNvSpPr/>
                <p:nvPr/>
              </p:nvSpPr>
              <p:spPr>
                <a:xfrm flipH="1">
                  <a:off x="6738117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4" name="椭圆 453"/>
                <p:cNvSpPr/>
                <p:nvPr/>
              </p:nvSpPr>
              <p:spPr>
                <a:xfrm flipH="1">
                  <a:off x="691355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5" name="椭圆 454"/>
                <p:cNvSpPr/>
                <p:nvPr/>
              </p:nvSpPr>
              <p:spPr>
                <a:xfrm flipH="1">
                  <a:off x="708898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6" name="椭圆 455"/>
                <p:cNvSpPr/>
                <p:nvPr/>
              </p:nvSpPr>
              <p:spPr>
                <a:xfrm flipH="1">
                  <a:off x="726442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7" name="椭圆 456"/>
                <p:cNvSpPr/>
                <p:nvPr/>
              </p:nvSpPr>
              <p:spPr>
                <a:xfrm flipH="1">
                  <a:off x="743985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8" name="椭圆 45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2" name="组合 371"/>
              <p:cNvGrpSpPr/>
              <p:nvPr/>
            </p:nvGrpSpPr>
            <p:grpSpPr>
              <a:xfrm>
                <a:off x="2232390" y="2027677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439" name="椭圆 43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0" name="椭圆 43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1" name="椭圆 44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2" name="椭圆 44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3" name="椭圆 44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4" name="椭圆 44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5" name="椭圆 44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6" name="椭圆 44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7" name="椭圆 44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8" name="椭圆 44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3" name="组合 372"/>
              <p:cNvGrpSpPr/>
              <p:nvPr/>
            </p:nvGrpSpPr>
            <p:grpSpPr>
              <a:xfrm>
                <a:off x="2232390" y="2540750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429" name="椭圆 42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" name="椭圆 42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1" name="椭圆 43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2" name="椭圆 43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3" name="椭圆 43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4" name="椭圆 43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5" name="椭圆 43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6" name="椭圆 43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7" name="椭圆 43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8" name="椭圆 43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4" name="组合 373"/>
              <p:cNvGrpSpPr/>
              <p:nvPr/>
            </p:nvGrpSpPr>
            <p:grpSpPr>
              <a:xfrm>
                <a:off x="2232390" y="3053823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419" name="椭圆 41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" name="椭圆 41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" name="椭圆 42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" name="椭圆 42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" name="椭圆 42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" name="椭圆 42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" name="椭圆 42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" name="椭圆 42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" name="椭圆 42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" name="椭圆 42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5" name="组合 374"/>
              <p:cNvGrpSpPr/>
              <p:nvPr/>
            </p:nvGrpSpPr>
            <p:grpSpPr>
              <a:xfrm>
                <a:off x="2232390" y="3566896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409" name="椭圆 40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0" name="椭圆 40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1" name="椭圆 41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2" name="椭圆 41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3" name="椭圆 41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4" name="椭圆 41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5" name="椭圆 41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6" name="椭圆 41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7" name="椭圆 41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8" name="椭圆 41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6" name="组合 375"/>
              <p:cNvGrpSpPr/>
              <p:nvPr/>
            </p:nvGrpSpPr>
            <p:grpSpPr>
              <a:xfrm>
                <a:off x="2232390" y="4079969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399" name="椭圆 39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" name="椭圆 39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1" name="椭圆 40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" name="椭圆 40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3" name="椭圆 40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" name="椭圆 40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5" name="椭圆 40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6" name="椭圆 40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7" name="椭圆 40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8" name="椭圆 40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7" name="组合 376"/>
              <p:cNvGrpSpPr/>
              <p:nvPr/>
            </p:nvGrpSpPr>
            <p:grpSpPr>
              <a:xfrm>
                <a:off x="2232390" y="4593042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389" name="椭圆 38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0" name="椭圆 38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1" name="椭圆 39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2" name="椭圆 39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3" name="椭圆 39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" name="椭圆 39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" name="椭圆 39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6" name="椭圆 39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" name="椭圆 39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" name="椭圆 39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8" name="组合 377"/>
              <p:cNvGrpSpPr/>
              <p:nvPr/>
            </p:nvGrpSpPr>
            <p:grpSpPr>
              <a:xfrm>
                <a:off x="2232390" y="5106110"/>
                <a:ext cx="3717971" cy="104629"/>
                <a:chOff x="6036358" y="2533685"/>
                <a:chExt cx="1624626" cy="45719"/>
              </a:xfrm>
              <a:grpFill/>
            </p:grpSpPr>
            <p:sp>
              <p:nvSpPr>
                <p:cNvPr id="379" name="椭圆 37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0" name="椭圆 37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1" name="椭圆 38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2" name="椭圆 38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3" name="椭圆 38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4" name="椭圆 38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5" name="椭圆 38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6" name="椭圆 38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7" name="椭圆 38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8" name="椭圆 38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461" name="TextBox 146"/>
            <p:cNvSpPr txBox="1"/>
            <p:nvPr/>
          </p:nvSpPr>
          <p:spPr>
            <a:xfrm>
              <a:off x="7113288" y="1390795"/>
              <a:ext cx="6126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PEDF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2" name="TextBox 146"/>
            <p:cNvSpPr txBox="1"/>
            <p:nvPr/>
          </p:nvSpPr>
          <p:spPr>
            <a:xfrm>
              <a:off x="4357898" y="1386029"/>
              <a:ext cx="6238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PEDP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3" name="TextBox 146"/>
            <p:cNvSpPr txBox="1"/>
            <p:nvPr/>
          </p:nvSpPr>
          <p:spPr>
            <a:xfrm>
              <a:off x="7177302" y="5824973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DEF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64" name="TextBox 146"/>
            <p:cNvSpPr txBox="1"/>
            <p:nvPr/>
          </p:nvSpPr>
          <p:spPr>
            <a:xfrm>
              <a:off x="4503908" y="5825463"/>
              <a:ext cx="5180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DEP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3872077" y="3516373"/>
              <a:ext cx="4401798" cy="338555"/>
              <a:chOff x="3896406" y="3753943"/>
              <a:chExt cx="4401798" cy="338555"/>
            </a:xfrm>
          </p:grpSpPr>
          <p:sp>
            <p:nvSpPr>
              <p:cNvPr id="465" name="椭圆 464"/>
              <p:cNvSpPr/>
              <p:nvPr/>
            </p:nvSpPr>
            <p:spPr>
              <a:xfrm flipH="1">
                <a:off x="3896406" y="3943311"/>
                <a:ext cx="53017" cy="53018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7" name="TextBox 146"/>
              <p:cNvSpPr txBox="1"/>
              <p:nvPr/>
            </p:nvSpPr>
            <p:spPr>
              <a:xfrm>
                <a:off x="4110313" y="3753943"/>
                <a:ext cx="1083373" cy="338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0099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Connected</a:t>
                </a:r>
                <a:endParaRPr lang="en-US" sz="1600" dirty="0">
                  <a:solidFill>
                    <a:srgbClr val="0099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69" name="椭圆 468"/>
              <p:cNvSpPr/>
              <p:nvPr/>
            </p:nvSpPr>
            <p:spPr>
              <a:xfrm flipH="1">
                <a:off x="5667457" y="3943311"/>
                <a:ext cx="53017" cy="5301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0" name="TextBox 146"/>
              <p:cNvSpPr txBox="1"/>
              <p:nvPr/>
            </p:nvSpPr>
            <p:spPr>
              <a:xfrm>
                <a:off x="6122159" y="3753943"/>
                <a:ext cx="2176045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Out of range (&gt;500 M</a:t>
                </a:r>
                <a:r>
                  <a:rPr lang="el-GR" sz="1600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Ω</a:t>
                </a:r>
                <a:r>
                  <a:rPr lang="en-US" sz="1600" dirty="0" smtClean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)</a:t>
                </a:r>
                <a:endParaRPr lang="en-US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</p:grpSp>
      <p:sp>
        <p:nvSpPr>
          <p:cNvPr id="471" name="文本框 470"/>
          <p:cNvSpPr txBox="1"/>
          <p:nvPr/>
        </p:nvSpPr>
        <p:spPr>
          <a:xfrm>
            <a:off x="506766" y="3920544"/>
            <a:ext cx="28018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PEDP: 6 holes </a:t>
            </a:r>
            <a:r>
              <a:rPr lang="en-US" altLang="zh-CN" sz="1600" dirty="0" smtClean="0"/>
              <a:t>out of range.</a:t>
            </a:r>
            <a:endParaRPr lang="en-US" altLang="zh-CN" sz="1600" dirty="0" smtClean="0"/>
          </a:p>
          <a:p>
            <a:r>
              <a:rPr lang="en-US" altLang="zh-CN" sz="1600" dirty="0" smtClean="0"/>
              <a:t>Resistivity: 90 to 110 M</a:t>
            </a:r>
            <a:r>
              <a:rPr lang="el-GR" altLang="zh-CN" sz="1600" dirty="0" smtClean="0"/>
              <a:t>Ω</a:t>
            </a:r>
            <a:endParaRPr lang="zh-CN" altLang="en-US" sz="1600" dirty="0"/>
          </a:p>
        </p:txBody>
      </p:sp>
      <p:sp>
        <p:nvSpPr>
          <p:cNvPr id="473" name="文本框 472"/>
          <p:cNvSpPr txBox="1"/>
          <p:nvPr/>
        </p:nvSpPr>
        <p:spPr>
          <a:xfrm>
            <a:off x="504788" y="4505319"/>
            <a:ext cx="2940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PEDF: 32 holes connected.</a:t>
            </a:r>
          </a:p>
          <a:p>
            <a:r>
              <a:rPr lang="en-US" altLang="zh-CN" sz="1600" dirty="0" smtClean="0"/>
              <a:t>Resistivity: 350 to 450 M</a:t>
            </a:r>
            <a:r>
              <a:rPr lang="el-GR" altLang="zh-CN" sz="1600" dirty="0" smtClean="0"/>
              <a:t>Ω</a:t>
            </a:r>
            <a:endParaRPr lang="zh-CN" altLang="en-US" sz="1600" dirty="0"/>
          </a:p>
        </p:txBody>
      </p:sp>
      <p:sp>
        <p:nvSpPr>
          <p:cNvPr id="474" name="文本框 473"/>
          <p:cNvSpPr txBox="1"/>
          <p:nvPr/>
        </p:nvSpPr>
        <p:spPr>
          <a:xfrm>
            <a:off x="504788" y="5090094"/>
            <a:ext cx="29400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DEP: All holes disconnected.</a:t>
            </a:r>
          </a:p>
        </p:txBody>
      </p:sp>
      <p:sp>
        <p:nvSpPr>
          <p:cNvPr id="476" name="文本框 475"/>
          <p:cNvSpPr txBox="1"/>
          <p:nvPr/>
        </p:nvSpPr>
        <p:spPr>
          <a:xfrm>
            <a:off x="504788" y="5428648"/>
            <a:ext cx="29400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DEF: 1 holes connected.</a:t>
            </a:r>
          </a:p>
          <a:p>
            <a:r>
              <a:rPr lang="en-US" altLang="zh-CN" sz="1600" dirty="0" smtClean="0"/>
              <a:t>Resistivity: 380 M</a:t>
            </a:r>
            <a:r>
              <a:rPr lang="el-GR" altLang="zh-CN" sz="1600" dirty="0" smtClean="0"/>
              <a:t>Ω</a:t>
            </a:r>
            <a:endParaRPr lang="zh-CN" altLang="en-US" sz="1600" dirty="0"/>
          </a:p>
        </p:txBody>
      </p:sp>
      <p:grpSp>
        <p:nvGrpSpPr>
          <p:cNvPr id="2" name="组合 1"/>
          <p:cNvGrpSpPr/>
          <p:nvPr/>
        </p:nvGrpSpPr>
        <p:grpSpPr>
          <a:xfrm>
            <a:off x="645656" y="1660067"/>
            <a:ext cx="2511931" cy="1917634"/>
            <a:chOff x="406561" y="1708875"/>
            <a:chExt cx="2682654" cy="2047966"/>
          </a:xfrm>
        </p:grpSpPr>
        <p:pic>
          <p:nvPicPr>
            <p:cNvPr id="466" name="图片 46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815" y="1708875"/>
              <a:ext cx="2632400" cy="1974301"/>
            </a:xfrm>
            <a:prstGeom prst="rect">
              <a:avLst/>
            </a:prstGeom>
          </p:spPr>
        </p:pic>
        <p:sp>
          <p:nvSpPr>
            <p:cNvPr id="468" name="文本框 467"/>
            <p:cNvSpPr txBox="1"/>
            <p:nvPr/>
          </p:nvSpPr>
          <p:spPr>
            <a:xfrm>
              <a:off x="1521547" y="2247435"/>
              <a:ext cx="757374" cy="409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C00000"/>
                  </a:solidFill>
                </a:rPr>
                <a:t>DLC </a:t>
              </a:r>
              <a:endParaRPr lang="zh-CN" alt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472" name="文本框 471"/>
            <p:cNvSpPr txBox="1"/>
            <p:nvPr/>
          </p:nvSpPr>
          <p:spPr>
            <a:xfrm>
              <a:off x="406561" y="3347670"/>
              <a:ext cx="2069176" cy="409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rgbClr val="C00000"/>
                  </a:solidFill>
                </a:rPr>
                <a:t>Grounding hole</a:t>
              </a:r>
              <a:endParaRPr lang="zh-CN" altLang="en-US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75" name="文本框 474"/>
          <p:cNvSpPr txBox="1"/>
          <p:nvPr/>
        </p:nvSpPr>
        <p:spPr>
          <a:xfrm>
            <a:off x="3703771" y="5182426"/>
            <a:ext cx="5207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/>
              <a:t>For DEP and DEF, it is uncontrollable when etching the grounding holes due to that no pattering </a:t>
            </a:r>
            <a:r>
              <a:rPr lang="en-US" altLang="zh-CN" sz="1600" dirty="0" smtClean="0"/>
              <a:t>during </a:t>
            </a:r>
            <a:r>
              <a:rPr lang="en-US" altLang="zh-CN" sz="1600" dirty="0" smtClean="0"/>
              <a:t>etching process. Bad connection between DLC and grounding holes.</a:t>
            </a:r>
            <a:endParaRPr lang="zh-CN" alt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504788" y="6070309"/>
            <a:ext cx="82718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For PEDF, some of the grounding holes </a:t>
            </a:r>
            <a:r>
              <a:rPr lang="en-US" altLang="zh-CN" sz="1600" dirty="0">
                <a:solidFill>
                  <a:schemeClr val="accent5">
                    <a:lumMod val="25000"/>
                  </a:schemeClr>
                </a:solidFill>
              </a:rPr>
              <a:t>would be damaged when removing the excess silver glue</a:t>
            </a:r>
            <a:r>
              <a:rPr lang="en-US" altLang="zh-CN" sz="1600" dirty="0" smtClean="0">
                <a:solidFill>
                  <a:schemeClr val="accent5">
                    <a:lumMod val="25000"/>
                  </a:schemeClr>
                </a:solidFill>
              </a:rPr>
              <a:t>.</a:t>
            </a:r>
          </a:p>
          <a:p>
            <a:r>
              <a:rPr lang="en-US" altLang="zh-CN" sz="1600" b="1" dirty="0" smtClean="0">
                <a:solidFill>
                  <a:srgbClr val="0F02BE"/>
                </a:solidFill>
              </a:rPr>
              <a:t>The PEDP shows the best connection </a:t>
            </a:r>
            <a:r>
              <a:rPr lang="en-US" altLang="zh-CN" sz="1600" b="1" dirty="0">
                <a:solidFill>
                  <a:srgbClr val="0F02BE"/>
                </a:solidFill>
              </a:rPr>
              <a:t>between DLC and </a:t>
            </a:r>
            <a:r>
              <a:rPr lang="en-US" altLang="zh-CN" sz="1600" b="1" dirty="0" smtClean="0">
                <a:solidFill>
                  <a:srgbClr val="0F02BE"/>
                </a:solidFill>
              </a:rPr>
              <a:t>grounding holes.</a:t>
            </a:r>
            <a:endParaRPr lang="zh-CN" altLang="en-US" sz="1600" b="1" dirty="0">
              <a:solidFill>
                <a:srgbClr val="0F02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36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Next test plan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21225" y="3684369"/>
            <a:ext cx="2351610" cy="2351610"/>
            <a:chOff x="5961117" y="1743587"/>
            <a:chExt cx="2351610" cy="2351610"/>
          </a:xfrm>
        </p:grpSpPr>
        <p:grpSp>
          <p:nvGrpSpPr>
            <p:cNvPr id="146" name="组合 145"/>
            <p:cNvGrpSpPr/>
            <p:nvPr/>
          </p:nvGrpSpPr>
          <p:grpSpPr>
            <a:xfrm>
              <a:off x="5961117" y="1743587"/>
              <a:ext cx="2351610" cy="2351610"/>
              <a:chOff x="5895596" y="2419227"/>
              <a:chExt cx="1800000" cy="180000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5895596" y="2419227"/>
                <a:ext cx="1800000" cy="1800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dk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6" name="组合 45"/>
              <p:cNvGrpSpPr/>
              <p:nvPr/>
            </p:nvGrpSpPr>
            <p:grpSpPr>
              <a:xfrm>
                <a:off x="5983283" y="2506698"/>
                <a:ext cx="1624626" cy="45719"/>
                <a:chOff x="6036358" y="2533685"/>
                <a:chExt cx="1624626" cy="45719"/>
              </a:xfrm>
            </p:grpSpPr>
            <p:sp>
              <p:nvSpPr>
                <p:cNvPr id="8" name="椭圆 7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" name="椭圆 8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椭圆 11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椭圆 13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椭圆 14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椭圆 43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椭圆 44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>
                <a:off x="5983283" y="2681072"/>
                <a:ext cx="1624626" cy="45719"/>
                <a:chOff x="6036358" y="2533685"/>
                <a:chExt cx="1624626" cy="45719"/>
              </a:xfrm>
            </p:grpSpPr>
            <p:sp>
              <p:nvSpPr>
                <p:cNvPr id="48" name="椭圆 47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2" name="椭圆 51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椭圆 52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8" name="组合 57"/>
              <p:cNvGrpSpPr/>
              <p:nvPr/>
            </p:nvGrpSpPr>
            <p:grpSpPr>
              <a:xfrm>
                <a:off x="5983283" y="2855446"/>
                <a:ext cx="1624626" cy="45719"/>
                <a:chOff x="6036358" y="2533685"/>
                <a:chExt cx="1624626" cy="45719"/>
              </a:xfrm>
            </p:grpSpPr>
            <p:sp>
              <p:nvSpPr>
                <p:cNvPr id="59" name="椭圆 58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椭圆 62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9" name="组合 68"/>
              <p:cNvGrpSpPr/>
              <p:nvPr/>
            </p:nvGrpSpPr>
            <p:grpSpPr>
              <a:xfrm>
                <a:off x="5983283" y="3029820"/>
                <a:ext cx="1624626" cy="45719"/>
                <a:chOff x="6036358" y="2533685"/>
                <a:chExt cx="1624626" cy="45719"/>
              </a:xfrm>
            </p:grpSpPr>
            <p:sp>
              <p:nvSpPr>
                <p:cNvPr id="70" name="椭圆 69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椭圆 70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椭圆 71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椭圆 73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6" name="椭圆 75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7" name="椭圆 76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8" name="椭圆 77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椭圆 78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0" name="组合 79"/>
              <p:cNvGrpSpPr/>
              <p:nvPr/>
            </p:nvGrpSpPr>
            <p:grpSpPr>
              <a:xfrm>
                <a:off x="5983283" y="3204194"/>
                <a:ext cx="1624626" cy="45719"/>
                <a:chOff x="6036358" y="2533685"/>
                <a:chExt cx="1624626" cy="45719"/>
              </a:xfrm>
            </p:grpSpPr>
            <p:sp>
              <p:nvSpPr>
                <p:cNvPr id="81" name="椭圆 80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椭圆 81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椭圆 82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椭圆 83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椭圆 85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椭圆 86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椭圆 87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椭圆 89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1" name="组合 90"/>
              <p:cNvGrpSpPr/>
              <p:nvPr/>
            </p:nvGrpSpPr>
            <p:grpSpPr>
              <a:xfrm>
                <a:off x="5983283" y="3378568"/>
                <a:ext cx="1624626" cy="45719"/>
                <a:chOff x="6036358" y="2533685"/>
                <a:chExt cx="1624626" cy="45719"/>
              </a:xfrm>
            </p:grpSpPr>
            <p:sp>
              <p:nvSpPr>
                <p:cNvPr id="92" name="椭圆 91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椭圆 92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椭圆 94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椭圆 96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椭圆 97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9" name="椭圆 98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椭圆 99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椭圆 100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2" name="组合 101"/>
              <p:cNvGrpSpPr/>
              <p:nvPr/>
            </p:nvGrpSpPr>
            <p:grpSpPr>
              <a:xfrm>
                <a:off x="5983283" y="3552942"/>
                <a:ext cx="1624626" cy="45719"/>
                <a:chOff x="6036358" y="2533685"/>
                <a:chExt cx="1624626" cy="45719"/>
              </a:xfrm>
            </p:grpSpPr>
            <p:sp>
              <p:nvSpPr>
                <p:cNvPr id="103" name="椭圆 102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4" name="椭圆 103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5" name="椭圆 104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椭圆 105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7" name="椭圆 106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8" name="椭圆 107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椭圆 108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0" name="椭圆 109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1" name="椭圆 110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椭圆 111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3" name="组合 112"/>
              <p:cNvGrpSpPr/>
              <p:nvPr/>
            </p:nvGrpSpPr>
            <p:grpSpPr>
              <a:xfrm>
                <a:off x="5983283" y="3727316"/>
                <a:ext cx="1624626" cy="45719"/>
                <a:chOff x="6036358" y="2533685"/>
                <a:chExt cx="1624626" cy="45719"/>
              </a:xfrm>
            </p:grpSpPr>
            <p:sp>
              <p:nvSpPr>
                <p:cNvPr id="114" name="椭圆 113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椭圆 114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椭圆 115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椭圆 116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椭圆 117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9" name="椭圆 118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椭圆 119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椭圆 120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2" name="椭圆 121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3" name="椭圆 122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4" name="组合 123"/>
              <p:cNvGrpSpPr/>
              <p:nvPr/>
            </p:nvGrpSpPr>
            <p:grpSpPr>
              <a:xfrm>
                <a:off x="5983283" y="3901690"/>
                <a:ext cx="1624626" cy="45719"/>
                <a:chOff x="6036358" y="2533685"/>
                <a:chExt cx="1624626" cy="45719"/>
              </a:xfrm>
            </p:grpSpPr>
            <p:sp>
              <p:nvSpPr>
                <p:cNvPr id="125" name="椭圆 124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" name="椭圆 126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椭圆 127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9" name="椭圆 128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椭圆 129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" name="椭圆 130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椭圆 131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椭圆 132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4" name="椭圆 133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35" name="组合 134"/>
              <p:cNvGrpSpPr/>
              <p:nvPr/>
            </p:nvGrpSpPr>
            <p:grpSpPr>
              <a:xfrm>
                <a:off x="5983283" y="4076063"/>
                <a:ext cx="1624626" cy="45719"/>
                <a:chOff x="6036358" y="2533685"/>
                <a:chExt cx="1624626" cy="45719"/>
              </a:xfrm>
            </p:grpSpPr>
            <p:sp>
              <p:nvSpPr>
                <p:cNvPr id="136" name="椭圆 135"/>
                <p:cNvSpPr/>
                <p:nvPr/>
              </p:nvSpPr>
              <p:spPr>
                <a:xfrm flipH="1">
                  <a:off x="603635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7" name="椭圆 136"/>
                <p:cNvSpPr/>
                <p:nvPr/>
              </p:nvSpPr>
              <p:spPr>
                <a:xfrm flipH="1">
                  <a:off x="621179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8" name="椭圆 137"/>
                <p:cNvSpPr/>
                <p:nvPr/>
              </p:nvSpPr>
              <p:spPr>
                <a:xfrm flipH="1">
                  <a:off x="638722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" name="椭圆 138"/>
                <p:cNvSpPr/>
                <p:nvPr/>
              </p:nvSpPr>
              <p:spPr>
                <a:xfrm flipH="1">
                  <a:off x="656266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0" name="椭圆 139"/>
                <p:cNvSpPr/>
                <p:nvPr/>
              </p:nvSpPr>
              <p:spPr>
                <a:xfrm flipH="1">
                  <a:off x="6738094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1" name="椭圆 140"/>
                <p:cNvSpPr/>
                <p:nvPr/>
              </p:nvSpPr>
              <p:spPr>
                <a:xfrm flipH="1">
                  <a:off x="6913528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2" name="椭圆 141"/>
                <p:cNvSpPr/>
                <p:nvPr/>
              </p:nvSpPr>
              <p:spPr>
                <a:xfrm flipH="1">
                  <a:off x="7088962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3" name="椭圆 142"/>
                <p:cNvSpPr/>
                <p:nvPr/>
              </p:nvSpPr>
              <p:spPr>
                <a:xfrm flipH="1">
                  <a:off x="7264396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4" name="椭圆 143"/>
                <p:cNvSpPr/>
                <p:nvPr/>
              </p:nvSpPr>
              <p:spPr>
                <a:xfrm flipH="1">
                  <a:off x="7439830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5" name="椭圆 144"/>
                <p:cNvSpPr/>
                <p:nvPr/>
              </p:nvSpPr>
              <p:spPr>
                <a:xfrm flipH="1">
                  <a:off x="7615265" y="2533685"/>
                  <a:ext cx="45719" cy="45719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47" name="椭圆 146"/>
            <p:cNvSpPr/>
            <p:nvPr/>
          </p:nvSpPr>
          <p:spPr>
            <a:xfrm>
              <a:off x="6625410" y="2449352"/>
              <a:ext cx="940079" cy="9400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1" name="矩形 150"/>
          <p:cNvSpPr/>
          <p:nvPr/>
        </p:nvSpPr>
        <p:spPr>
          <a:xfrm>
            <a:off x="462331" y="1642119"/>
            <a:ext cx="8469398" cy="20313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AutoNum type="arabicPeriod"/>
            </a:pPr>
            <a:r>
              <a:rPr lang="en-US" altLang="zh-CN" dirty="0" smtClean="0"/>
              <a:t>The rate capability with a larger radiation area (cm</a:t>
            </a:r>
            <a:r>
              <a:rPr lang="en-US" altLang="zh-CN" baseline="30000" dirty="0" smtClean="0"/>
              <a:t>2</a:t>
            </a:r>
            <a:r>
              <a:rPr lang="en-US" altLang="zh-CN" dirty="0"/>
              <a:t>) will be tested </a:t>
            </a:r>
            <a:r>
              <a:rPr lang="en-US" altLang="zh-CN" dirty="0" smtClean="0"/>
              <a:t>in order to study the relationship of the rate capability and radiation area. The effective resistivity with different radiation area will be studied in the next step.</a:t>
            </a:r>
          </a:p>
          <a:p>
            <a:pPr marL="342900" indent="-342900" algn="just">
              <a:buAutoNum type="arabicPeriod"/>
            </a:pPr>
            <a:endParaRPr lang="en-US" altLang="zh-CN" dirty="0"/>
          </a:p>
          <a:p>
            <a:pPr marL="342900" indent="-342900" algn="just">
              <a:buAutoNum type="arabicPeriod"/>
            </a:pPr>
            <a:r>
              <a:rPr lang="en-US" altLang="zh-CN" dirty="0" smtClean="0"/>
              <a:t>A cosmic tracker system (GEM or MM) will be built in the next step to test the efficiency/position resolution/dead area of small-pad </a:t>
            </a:r>
            <a:r>
              <a:rPr lang="el-GR" altLang="zh-CN" dirty="0" smtClean="0"/>
              <a:t>μ</a:t>
            </a:r>
            <a:r>
              <a:rPr lang="en-US" altLang="zh-CN" dirty="0" smtClean="0"/>
              <a:t>RWELL. The APV25 readout chip will be used. </a:t>
            </a:r>
          </a:p>
        </p:txBody>
      </p:sp>
    </p:spTree>
    <p:extLst>
      <p:ext uri="{BB962C8B-B14F-4D97-AF65-F5344CB8AC3E}">
        <p14:creationId xmlns:p14="http://schemas.microsoft.com/office/powerpoint/2010/main" val="226495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Large-area high-rate </a:t>
            </a:r>
            <a:r>
              <a:rPr lang="el-GR" altLang="zh-CN" sz="3600" dirty="0" smtClean="0">
                <a:cs typeface="Calibri" panose="020F0502020204030204" pitchFamily="34" charset="0"/>
              </a:rPr>
              <a:t>μ</a:t>
            </a:r>
            <a:r>
              <a:rPr lang="en-US" altLang="zh-CN" sz="3600" dirty="0" smtClean="0">
                <a:cs typeface="Calibri" panose="020F0502020204030204" pitchFamily="34" charset="0"/>
              </a:rPr>
              <a:t>RWELL detector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325" y="2712754"/>
            <a:ext cx="3024736" cy="302473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67693" y="5903959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600" kern="0" dirty="0">
                <a:latin typeface="Arial" panose="020B0604020202020204" pitchFamily="34" charset="0"/>
              </a:rPr>
              <a:t>The layout of the μRWELL-NT-50cmX50cm</a:t>
            </a:r>
            <a:endParaRPr lang="zh-CN" altLang="en-US" sz="1600" dirty="0"/>
          </a:p>
        </p:txBody>
      </p:sp>
      <p:pic>
        <p:nvPicPr>
          <p:cNvPr id="7" name="图片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968" y="2636980"/>
            <a:ext cx="3152063" cy="1878107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170" y="4545985"/>
            <a:ext cx="2707661" cy="147183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208782" y="611131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600" kern="0" dirty="0">
                <a:latin typeface="Arial" panose="020B0604020202020204" pitchFamily="34" charset="0"/>
              </a:rPr>
              <a:t>The </a:t>
            </a:r>
            <a:r>
              <a:rPr lang="en-US" altLang="zh-CN" sz="1600" kern="0" dirty="0" smtClean="0">
                <a:latin typeface="Arial" panose="020B0604020202020204" pitchFamily="34" charset="0"/>
              </a:rPr>
              <a:t>active area is divided into 20 sectors</a:t>
            </a:r>
            <a:endParaRPr lang="zh-CN" altLang="en-US" sz="1600" dirty="0"/>
          </a:p>
        </p:txBody>
      </p:sp>
      <p:sp>
        <p:nvSpPr>
          <p:cNvPr id="3" name="矩形 2"/>
          <p:cNvSpPr/>
          <p:nvPr/>
        </p:nvSpPr>
        <p:spPr>
          <a:xfrm>
            <a:off x="472231" y="1591014"/>
            <a:ext cx="83085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 smtClean="0"/>
              <a:t>A </a:t>
            </a:r>
            <a:r>
              <a:rPr lang="en-US" altLang="zh-CN" kern="0" dirty="0" smtClean="0"/>
              <a:t>50cmX50cm </a:t>
            </a:r>
            <a:r>
              <a:rPr lang="el-GR" altLang="zh-CN" dirty="0"/>
              <a:t>μ</a:t>
            </a:r>
            <a:r>
              <a:rPr lang="en-US" altLang="zh-CN" dirty="0"/>
              <a:t>RWELL </a:t>
            </a:r>
            <a:r>
              <a:rPr lang="en-US" altLang="zh-CN" dirty="0" smtClean="0"/>
              <a:t>have been designed, </a:t>
            </a:r>
            <a:r>
              <a:rPr lang="en-US" altLang="zh-CN" dirty="0"/>
              <a:t>t</a:t>
            </a:r>
            <a:r>
              <a:rPr lang="en-US" altLang="zh-CN" dirty="0" smtClean="0"/>
              <a:t>he PEDP technique will be used for the large area high-rate </a:t>
            </a:r>
            <a:r>
              <a:rPr lang="el-GR" altLang="zh-CN" dirty="0" smtClean="0"/>
              <a:t>μ</a:t>
            </a:r>
            <a:r>
              <a:rPr lang="en-US" altLang="zh-CN" dirty="0" smtClean="0"/>
              <a:t>RWELL.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133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Summary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2331" y="1642119"/>
            <a:ext cx="8474236" cy="313932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dirty="0" smtClean="0"/>
              <a:t>1. A standalone simulation was carried out to estimate detector performance of high-ƞ muon tagger.  </a:t>
            </a:r>
          </a:p>
          <a:p>
            <a:pPr algn="just"/>
            <a:r>
              <a:rPr lang="en-US" altLang="zh-CN" dirty="0" smtClean="0"/>
              <a:t>Rate capability: up to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MHz/cm</a:t>
            </a:r>
            <a:r>
              <a:rPr lang="en-US" altLang="zh-CN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   Position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resolution: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A few hundreds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micrometers</a:t>
            </a:r>
            <a:endParaRPr lang="en-US" altLang="zh-CN" dirty="0"/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2. Four different technique of high-rate </a:t>
            </a:r>
            <a:r>
              <a:rPr lang="el-GR" altLang="zh-CN" dirty="0" smtClean="0"/>
              <a:t>μ</a:t>
            </a:r>
            <a:r>
              <a:rPr lang="en-US" altLang="zh-CN" dirty="0" smtClean="0"/>
              <a:t>RWELL was presented. The current gain can be larger than 30000, with a induced signal gain larger than 10000. The rate capability of these detectors was tested, and the best performance is achieved with PEDP technique.</a:t>
            </a:r>
          </a:p>
          <a:p>
            <a:pPr algn="just"/>
            <a:endParaRPr lang="en-US" altLang="zh-CN" dirty="0"/>
          </a:p>
          <a:p>
            <a:pPr algn="just"/>
            <a:r>
              <a:rPr lang="en-US" altLang="zh-CN" dirty="0" smtClean="0"/>
              <a:t>3. The performance (rate capability with larger irradiation area, efficiency, position resolution, dead area) will be tested in next step. A larger area </a:t>
            </a:r>
            <a:r>
              <a:rPr lang="el-GR" altLang="zh-CN" dirty="0" smtClean="0"/>
              <a:t>μ</a:t>
            </a:r>
            <a:r>
              <a:rPr lang="en-US" altLang="zh-CN" dirty="0" smtClean="0"/>
              <a:t>RWELL with PEDP technique have been designed.  </a:t>
            </a:r>
          </a:p>
        </p:txBody>
      </p:sp>
      <p:sp>
        <p:nvSpPr>
          <p:cNvPr id="8" name="矩形 7"/>
          <p:cNvSpPr/>
          <p:nvPr/>
        </p:nvSpPr>
        <p:spPr>
          <a:xfrm>
            <a:off x="462331" y="5107230"/>
            <a:ext cx="8464336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Wingdings" panose="05000000000000000000" pitchFamily="2" charset="2"/>
              <a:buChar char="l"/>
            </a:pPr>
            <a:r>
              <a:rPr lang="en-US" altLang="zh-CN" dirty="0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Thanks to </a:t>
            </a:r>
            <a:r>
              <a:rPr lang="en-US" altLang="zh-CN" dirty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Giovanni </a:t>
            </a:r>
            <a:r>
              <a:rPr lang="en-US" altLang="zh-CN" dirty="0" err="1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Bencivenni</a:t>
            </a:r>
            <a:r>
              <a:rPr lang="en-US" altLang="zh-CN" dirty="0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, </a:t>
            </a:r>
            <a:r>
              <a:rPr lang="en-US" altLang="zh-CN" dirty="0" err="1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Eraldo</a:t>
            </a:r>
            <a:r>
              <a:rPr lang="en-US" altLang="zh-CN" dirty="0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altLang="zh-CN" dirty="0" err="1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Oliveri</a:t>
            </a:r>
            <a:r>
              <a:rPr lang="en-US" altLang="zh-CN" dirty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 </a:t>
            </a:r>
            <a:r>
              <a:rPr lang="en-US" altLang="zh-CN" dirty="0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and CERN GDD for </a:t>
            </a:r>
            <a:r>
              <a:rPr lang="en-US" altLang="zh-CN" dirty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helpful suggestions </a:t>
            </a:r>
            <a:r>
              <a:rPr lang="en-US" altLang="zh-CN" dirty="0" smtClean="0">
                <a:solidFill>
                  <a:srgbClr val="00B0F0"/>
                </a:solidFill>
                <a:latin typeface="Bahnschrift SemiBold SemiConden" panose="020B0502040204020203" pitchFamily="34" charset="0"/>
              </a:rPr>
              <a:t>and discussions.</a:t>
            </a:r>
            <a:endParaRPr lang="zh-CN" altLang="en-US" dirty="0">
              <a:solidFill>
                <a:srgbClr val="00B0F0"/>
              </a:solidFill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06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32958" y="2432956"/>
            <a:ext cx="44087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latin typeface="Sitka Text" panose="02000505000000020004" pitchFamily="2" charset="0"/>
              </a:rPr>
              <a:t>Thank You</a:t>
            </a:r>
            <a:endParaRPr lang="zh-CN" altLang="en-US" sz="9600" dirty="0">
              <a:latin typeface="Sitka Text" panose="02000505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32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26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698422" y="3375932"/>
            <a:ext cx="1747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/>
              <a:t>BACKUP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28138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29489" y="365820"/>
            <a:ext cx="6436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ea typeface="楷体" panose="02010609060101010101" pitchFamily="49" charset="-122"/>
              </a:rPr>
              <a:t>ATLAS geometry</a:t>
            </a:r>
            <a:endParaRPr lang="zh-CN" altLang="en-US" sz="3200" b="1" dirty="0"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955" y="1515597"/>
            <a:ext cx="2651557" cy="1929876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957955" y="3610204"/>
            <a:ext cx="2686115" cy="1941162"/>
            <a:chOff x="5076346" y="1514014"/>
            <a:chExt cx="3194351" cy="230844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76346" y="1514014"/>
              <a:ext cx="3153254" cy="2308447"/>
            </a:xfrm>
            <a:prstGeom prst="rect">
              <a:avLst/>
            </a:prstGeom>
          </p:spPr>
        </p:pic>
        <p:cxnSp>
          <p:nvCxnSpPr>
            <p:cNvPr id="9" name="直接箭头连接符 8"/>
            <p:cNvCxnSpPr/>
            <p:nvPr/>
          </p:nvCxnSpPr>
          <p:spPr>
            <a:xfrm>
              <a:off x="5558319" y="3405883"/>
              <a:ext cx="832207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6302032" y="3221217"/>
              <a:ext cx="1968665" cy="3660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  <a:ea typeface="楷体" panose="02010609060101010101" pitchFamily="49" charset="-122"/>
                </a:rPr>
                <a:t>High-ƞ muon tagger</a:t>
              </a:r>
              <a:endParaRPr lang="zh-CN" altLang="en-US" sz="1400" dirty="0">
                <a:solidFill>
                  <a:schemeClr val="accent2">
                    <a:lumMod val="40000"/>
                    <a:lumOff val="60000"/>
                  </a:schemeClr>
                </a:solidFill>
                <a:ea typeface="楷体" panose="02010609060101010101" pitchFamily="49" charset="-122"/>
              </a:endParaRPr>
            </a:p>
          </p:txBody>
        </p:sp>
        <p:cxnSp>
          <p:nvCxnSpPr>
            <p:cNvPr id="11" name="直接箭头连接符 10"/>
            <p:cNvCxnSpPr/>
            <p:nvPr/>
          </p:nvCxnSpPr>
          <p:spPr>
            <a:xfrm flipH="1">
              <a:off x="7608013" y="2387029"/>
              <a:ext cx="3426" cy="834188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429488" y="5147537"/>
            <a:ext cx="5381212" cy="712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ea typeface="楷体" panose="02010609060101010101" pitchFamily="49" charset="-122"/>
              </a:rPr>
              <a:t>M</a:t>
            </a:r>
            <a:r>
              <a:rPr lang="en-US" altLang="zh-CN" dirty="0" smtClean="0">
                <a:ea typeface="楷体" panose="02010609060101010101" pitchFamily="49" charset="-122"/>
              </a:rPr>
              <a:t>aterials: </a:t>
            </a:r>
            <a:r>
              <a:rPr lang="en-US" altLang="zh-CN" dirty="0">
                <a:ea typeface="楷体" panose="02010609060101010101" pitchFamily="49" charset="-122"/>
              </a:rPr>
              <a:t>2mm PCB + 3mm </a:t>
            </a:r>
            <a:r>
              <a:rPr lang="en-US" altLang="zh-CN" dirty="0" smtClean="0">
                <a:ea typeface="楷体" panose="02010609060101010101" pitchFamily="49" charset="-122"/>
              </a:rPr>
              <a:t>gas</a:t>
            </a:r>
            <a:r>
              <a:rPr lang="zh-CN" altLang="en-US" dirty="0" smtClean="0">
                <a:ea typeface="楷体" panose="02010609060101010101" pitchFamily="49" charset="-122"/>
              </a:rPr>
              <a:t> </a:t>
            </a:r>
            <a:r>
              <a:rPr lang="en-US" altLang="zh-CN" dirty="0">
                <a:ea typeface="楷体" panose="02010609060101010101" pitchFamily="49" charset="-122"/>
              </a:rPr>
              <a:t>+ 2mm PCB</a:t>
            </a:r>
          </a:p>
          <a:p>
            <a:pPr marL="285750" indent="-285750">
              <a:lnSpc>
                <a:spcPct val="112000"/>
              </a:lnSpc>
              <a:buFont typeface="Arial" panose="020B0604020202020204" pitchFamily="34" charset="0"/>
              <a:buChar char="•"/>
            </a:pPr>
            <a:r>
              <a:rPr lang="en-US" altLang="zh-CN" dirty="0" smtClean="0">
                <a:ea typeface="楷体" panose="02010609060101010101" pitchFamily="49" charset="-122"/>
              </a:rPr>
              <a:t>Total ten detectors with a distance of 10mm each.</a:t>
            </a:r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9489" y="1413746"/>
            <a:ext cx="783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1. </a:t>
            </a:r>
            <a:r>
              <a:rPr lang="en-US" altLang="zh-CN" dirty="0" smtClean="0">
                <a:ea typeface="楷体" panose="02010609060101010101" pitchFamily="49" charset="-122"/>
              </a:rPr>
              <a:t>ATLAS geometry</a:t>
            </a:r>
            <a:endParaRPr lang="zh-CN" altLang="en-US" dirty="0"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88" y="1752300"/>
            <a:ext cx="5288049" cy="2998800"/>
          </a:xfrm>
          <a:prstGeom prst="rect">
            <a:avLst/>
          </a:prstGeom>
        </p:spPr>
      </p:pic>
      <p:sp>
        <p:nvSpPr>
          <p:cNvPr id="54" name="文本框 53"/>
          <p:cNvSpPr txBox="1"/>
          <p:nvPr/>
        </p:nvSpPr>
        <p:spPr>
          <a:xfrm>
            <a:off x="429488" y="5869516"/>
            <a:ext cx="4975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ea typeface="楷体" panose="02010609060101010101" pitchFamily="49" charset="-122"/>
              </a:rPr>
              <a:t>Pythia8 generate p-p collide events.</a:t>
            </a:r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59266" y="6238848"/>
            <a:ext cx="7225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ea typeface="楷体" panose="02010609060101010101" pitchFamily="49" charset="-122"/>
              </a:rPr>
              <a:t>Physical process:  </a:t>
            </a:r>
            <a:r>
              <a:rPr lang="en-US" altLang="zh-CN" dirty="0" err="1">
                <a:solidFill>
                  <a:srgbClr val="0000BB"/>
                </a:solidFill>
                <a:ea typeface="楷体" panose="02010609060101010101" pitchFamily="49" charset="-122"/>
              </a:rPr>
              <a:t>SoftQCD:nonDiffractive</a:t>
            </a:r>
            <a:r>
              <a:rPr lang="en-US" altLang="zh-CN" dirty="0">
                <a:solidFill>
                  <a:srgbClr val="0000BB"/>
                </a:solidFill>
                <a:ea typeface="楷体" panose="02010609060101010101" pitchFamily="49" charset="-122"/>
              </a:rPr>
              <a:t>  </a:t>
            </a:r>
            <a:r>
              <a:rPr lang="en-US" altLang="zh-CN" dirty="0">
                <a:ea typeface="楷体" panose="02010609060101010101" pitchFamily="49" charset="-122"/>
              </a:rPr>
              <a:t>(minimum-bias component)</a:t>
            </a:r>
            <a:r>
              <a:rPr lang="en-US" altLang="zh-CN" b="1" dirty="0">
                <a:solidFill>
                  <a:srgbClr val="0000BB"/>
                </a:solidFill>
                <a:ea typeface="楷体" panose="02010609060101010101" pitchFamily="49" charset="-122"/>
              </a:rPr>
              <a:t> </a:t>
            </a:r>
            <a:endParaRPr lang="zh-CN" altLang="en-US" dirty="0">
              <a:ea typeface="楷体" panose="02010609060101010101" pitchFamily="49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F4BDE038-99ED-470E-A716-C577F255F719}"/>
              </a:ext>
            </a:extLst>
          </p:cNvPr>
          <p:cNvSpPr txBox="1"/>
          <p:nvPr/>
        </p:nvSpPr>
        <p:spPr>
          <a:xfrm>
            <a:off x="429489" y="4847103"/>
            <a:ext cx="783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ea typeface="楷体" panose="02010609060101010101" pitchFamily="49" charset="-122"/>
              </a:rPr>
              <a:t>2. High-ƞ muon tagger</a:t>
            </a:r>
            <a:endParaRPr lang="zh-CN" altLang="en-US" dirty="0"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942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28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647" y="2189765"/>
            <a:ext cx="4957762" cy="395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4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84910" y="364691"/>
            <a:ext cx="8492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ORTEC 142AH</a:t>
            </a:r>
            <a:r>
              <a:rPr lang="zh-CN" altLang="en-US" sz="3200" b="1" dirty="0" smtClean="0"/>
              <a:t>刻度</a:t>
            </a:r>
            <a:endParaRPr lang="zh-CN" altLang="en-US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09" y="1404863"/>
            <a:ext cx="4826255" cy="35833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84909" y="4954453"/>
            <a:ext cx="827441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altLang="zh-CN" dirty="0" smtClean="0">
                <a:solidFill>
                  <a:srgbClr val="C00000"/>
                </a:solidFill>
              </a:rPr>
              <a:t>Test input: A fast rise time (less than 40 ns) followed by a slow exponential decay (200 to 400 </a:t>
            </a:r>
            <a:r>
              <a:rPr lang="el-GR" altLang="zh-CN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zh-CN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altLang="zh-CN" dirty="0" smtClean="0">
                <a:solidFill>
                  <a:srgbClr val="C00000"/>
                </a:solidFill>
              </a:rPr>
              <a:t>)</a:t>
            </a:r>
            <a:r>
              <a:rPr lang="en-US" altLang="zh-CN" dirty="0">
                <a:solidFill>
                  <a:srgbClr val="C00000"/>
                </a:solidFill>
              </a:rPr>
              <a:t>.</a:t>
            </a:r>
            <a:endParaRPr lang="en-US" altLang="zh-CN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 smtClean="0"/>
              <a:t>Energy Output: </a:t>
            </a:r>
            <a:r>
              <a:rPr lang="en-US" altLang="zh-CN" dirty="0"/>
              <a:t>The charge-sensitive loop is essentially </a:t>
            </a:r>
            <a:r>
              <a:rPr lang="en-US" altLang="zh-CN" dirty="0" smtClean="0"/>
              <a:t>an operational </a:t>
            </a:r>
            <a:r>
              <a:rPr lang="en-US" altLang="zh-CN" dirty="0"/>
              <a:t>amplifier </a:t>
            </a:r>
            <a:r>
              <a:rPr lang="en-US" altLang="zh-CN" dirty="0" smtClean="0"/>
              <a:t>with a 1-pF capacitive feedback.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C00000"/>
                </a:solidFill>
              </a:rPr>
              <a:t>While test pulses are being furnished to </a:t>
            </a:r>
            <a:r>
              <a:rPr lang="en-US" altLang="zh-CN" dirty="0" smtClean="0">
                <a:solidFill>
                  <a:srgbClr val="C00000"/>
                </a:solidFill>
              </a:rPr>
              <a:t>the Test input, </a:t>
            </a:r>
            <a:r>
              <a:rPr lang="en-US" altLang="zh-CN" dirty="0">
                <a:solidFill>
                  <a:srgbClr val="C00000"/>
                </a:solidFill>
              </a:rPr>
              <a:t>connect either the detector (with </a:t>
            </a:r>
            <a:r>
              <a:rPr lang="en-US" altLang="zh-CN" dirty="0" smtClean="0">
                <a:solidFill>
                  <a:srgbClr val="C00000"/>
                </a:solidFill>
              </a:rPr>
              <a:t>bias </a:t>
            </a:r>
            <a:r>
              <a:rPr lang="en-US" altLang="zh-CN" dirty="0">
                <a:solidFill>
                  <a:srgbClr val="C00000"/>
                </a:solidFill>
              </a:rPr>
              <a:t>applied</a:t>
            </a:r>
            <a:r>
              <a:rPr lang="en-US" altLang="zh-CN" dirty="0" smtClean="0">
                <a:solidFill>
                  <a:srgbClr val="C00000"/>
                </a:solidFill>
              </a:rPr>
              <a:t>). 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164" y="1404863"/>
            <a:ext cx="3784425" cy="2128739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4901611" y="3619664"/>
            <a:ext cx="4603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信号产生器的刻度信号以及响应</a:t>
            </a:r>
            <a:endParaRPr lang="zh-CN" altLang="en-US" dirty="0"/>
          </a:p>
        </p:txBody>
      </p:sp>
      <p:sp>
        <p:nvSpPr>
          <p:cNvPr id="31" name="文本框 30"/>
          <p:cNvSpPr txBox="1"/>
          <p:nvPr/>
        </p:nvSpPr>
        <p:spPr>
          <a:xfrm>
            <a:off x="5311164" y="4074334"/>
            <a:ext cx="1676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Leading: 10 ns</a:t>
            </a:r>
          </a:p>
          <a:p>
            <a:r>
              <a:rPr lang="en-US" altLang="zh-CN" dirty="0" smtClean="0"/>
              <a:t>Trailing: 240 </a:t>
            </a:r>
            <a:r>
              <a:rPr lang="el-GR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zh-CN" altLang="en-US" dirty="0"/>
          </a:p>
        </p:txBody>
      </p:sp>
      <p:sp>
        <p:nvSpPr>
          <p:cNvPr id="32" name="文本框 31"/>
          <p:cNvSpPr txBox="1"/>
          <p:nvPr/>
        </p:nvSpPr>
        <p:spPr>
          <a:xfrm>
            <a:off x="7467887" y="4074334"/>
            <a:ext cx="1676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 KHz</a:t>
            </a:r>
          </a:p>
          <a:p>
            <a:r>
              <a:rPr lang="en-US" altLang="zh-CN" dirty="0" smtClean="0"/>
              <a:t>Duty=15%</a:t>
            </a:r>
            <a:endParaRPr lang="zh-CN" altLang="en-US" dirty="0"/>
          </a:p>
        </p:txBody>
      </p:sp>
      <p:sp>
        <p:nvSpPr>
          <p:cNvPr id="33" name="灯片编号占位符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56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023" y="2213437"/>
            <a:ext cx="5287013" cy="342883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02104" y="1422607"/>
            <a:ext cx="8196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b="1" dirty="0"/>
              <a:t>ATLAS high-</a:t>
            </a:r>
            <a:r>
              <a:rPr lang="el-GR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η</a:t>
            </a:r>
            <a:r>
              <a:rPr lang="en-US" altLang="zh-CN" b="1" dirty="0"/>
              <a:t> muon </a:t>
            </a:r>
            <a:r>
              <a:rPr lang="en-US" altLang="zh-CN" b="1" dirty="0" smtClean="0"/>
              <a:t>tagger: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identify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muons that penetrate the endcap calorimeter by reconstructing track segments in the tagger.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502104" y="6125330"/>
            <a:ext cx="4382909" cy="339314"/>
            <a:chOff x="838200" y="2212238"/>
            <a:chExt cx="5843878" cy="452418"/>
          </a:xfrm>
        </p:grpSpPr>
        <p:sp>
          <p:nvSpPr>
            <p:cNvPr id="6" name="矩形 5"/>
            <p:cNvSpPr/>
            <p:nvPr/>
          </p:nvSpPr>
          <p:spPr>
            <a:xfrm>
              <a:off x="838200" y="2212238"/>
              <a:ext cx="3983966" cy="451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Radial dimensions:  </a:t>
              </a:r>
              <a:r>
                <a:rPr lang="en-US" altLang="zh-CN" sz="16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 25cm-90cm</a:t>
              </a:r>
              <a:endParaRPr lang="zh-CN" altLang="en-US" sz="16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矩形 8"/>
                <p:cNvSpPr/>
                <p:nvPr/>
              </p:nvSpPr>
              <p:spPr>
                <a:xfrm>
                  <a:off x="4822166" y="2213251"/>
                  <a:ext cx="1859912" cy="45140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2.7&lt;|</m:t>
                        </m:r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𝜂</m:t>
                        </m:r>
                        <m:r>
                          <a:rPr lang="zh-CN" altLang="en-US" sz="1600">
                            <a:latin typeface="Cambria Math" panose="02040503050406030204" pitchFamily="18" charset="0"/>
                          </a:rPr>
                          <m:t>|&lt;4</m:t>
                        </m:r>
                      </m:oMath>
                    </m:oMathPara>
                  </a14:m>
                  <a:endParaRPr lang="zh-CN" altLang="en-US" sz="1600" dirty="0"/>
                </a:p>
              </p:txBody>
            </p:sp>
          </mc:Choice>
          <mc:Fallback xmlns="">
            <p:sp>
              <p:nvSpPr>
                <p:cNvPr id="9" name="矩形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22166" y="2213251"/>
                  <a:ext cx="1859912" cy="451405"/>
                </a:xfrm>
                <a:prstGeom prst="rect">
                  <a:avLst/>
                </a:prstGeom>
                <a:blipFill>
                  <a:blip r:embed="rId3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/>
              <p:cNvSpPr/>
              <p:nvPr/>
            </p:nvSpPr>
            <p:spPr>
              <a:xfrm>
                <a:off x="502104" y="5786774"/>
                <a:ext cx="7971566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zh-CN" alt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zh-CN" altLang="en-US" sz="16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</m:d>
                    <m:r>
                      <a:rPr lang="zh-CN" altLang="en-US" sz="1600">
                        <a:latin typeface="Cambria Math" panose="02040503050406030204" pitchFamily="18" charset="0"/>
                      </a:rPr>
                      <m:t>∼680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zh-CN" altLang="en-US" sz="1600" dirty="0"/>
                  <a:t> </a:t>
                </a:r>
                <a:r>
                  <a:rPr lang="en-US" altLang="zh-CN" sz="1600" dirty="0"/>
                  <a:t>: Between the </a:t>
                </a:r>
                <a:r>
                  <a:rPr lang="en-US" altLang="zh-CN" sz="1600" dirty="0" err="1"/>
                  <a:t>endcap</a:t>
                </a:r>
                <a:r>
                  <a:rPr lang="en-US" altLang="zh-CN" sz="1600" dirty="0"/>
                  <a:t> calorimeter cryostat and the JD shielding of NSW. 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10" name="矩形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04" y="5786774"/>
                <a:ext cx="7971566" cy="338554"/>
              </a:xfrm>
              <a:prstGeom prst="rect">
                <a:avLst/>
              </a:prstGeom>
              <a:blipFill>
                <a:blip r:embed="rId4"/>
                <a:stretch>
                  <a:fillRect t="-5357" b="-2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/>
              <a:t>ATLAS High-</a:t>
            </a:r>
            <a:r>
              <a:rPr lang="el-GR" altLang="zh-CN" sz="3600" dirty="0">
                <a:latin typeface="Calibri" panose="020F0502020204030204" pitchFamily="34" charset="0"/>
                <a:cs typeface="Calibri" panose="020F0502020204030204" pitchFamily="34" charset="0"/>
              </a:rPr>
              <a:t>η</a:t>
            </a:r>
            <a:r>
              <a:rPr lang="en-US" altLang="zh-CN" sz="3600" dirty="0"/>
              <a:t> muon tagger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43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2012" y="5798146"/>
            <a:ext cx="86840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rate capability: up to </a:t>
            </a:r>
            <a:r>
              <a:rPr lang="en-US" altLang="zh-CN" b="1" dirty="0">
                <a:solidFill>
                  <a:srgbClr val="0F02B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altLang="zh-CN" b="1" dirty="0" smtClean="0">
                <a:solidFill>
                  <a:srgbClr val="0F02B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MHz/cm</a:t>
            </a:r>
            <a:r>
              <a:rPr lang="en-US" altLang="zh-CN" b="1" baseline="30000" dirty="0" smtClean="0">
                <a:solidFill>
                  <a:srgbClr val="0F02B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Spatial </a:t>
            </a:r>
            <a:r>
              <a:rPr lang="en-US" altLang="zh-CN" dirty="0">
                <a:latin typeface="Calibri" panose="020F0502020204030204" pitchFamily="34" charset="0"/>
                <a:cs typeface="Calibri" panose="020F0502020204030204" pitchFamily="34" charset="0"/>
              </a:rPr>
              <a:t>resolution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: a few Hundreds of micrometers </a:t>
            </a:r>
            <a:endParaRPr lang="en-US" altLang="zh-CN" baseline="30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granularity: a few mm</a:t>
            </a:r>
            <a:r>
              <a:rPr lang="en-US" altLang="zh-CN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2 </a:t>
            </a:r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 (occupancy of 3% with a drift time of 100ns)	</a:t>
            </a:r>
          </a:p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Total thickness: 5 cm</a:t>
            </a:r>
            <a:endParaRPr lang="en-US" altLang="zh-C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/>
              <a:t>Detector requirements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524004"/>
              </p:ext>
            </p:extLst>
          </p:nvPr>
        </p:nvGraphicFramePr>
        <p:xfrm>
          <a:off x="1382282" y="4707637"/>
          <a:ext cx="6431802" cy="6705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071967">
                  <a:extLst>
                    <a:ext uri="{9D8B030D-6E8A-4147-A177-3AD203B41FA5}">
                      <a16:colId xmlns:a16="http://schemas.microsoft.com/office/drawing/2014/main" val="2411226149"/>
                    </a:ext>
                  </a:extLst>
                </a:gridCol>
                <a:gridCol w="1071967">
                  <a:extLst>
                    <a:ext uri="{9D8B030D-6E8A-4147-A177-3AD203B41FA5}">
                      <a16:colId xmlns:a16="http://schemas.microsoft.com/office/drawing/2014/main" val="3942923594"/>
                    </a:ext>
                  </a:extLst>
                </a:gridCol>
                <a:gridCol w="1071967">
                  <a:extLst>
                    <a:ext uri="{9D8B030D-6E8A-4147-A177-3AD203B41FA5}">
                      <a16:colId xmlns:a16="http://schemas.microsoft.com/office/drawing/2014/main" val="202822910"/>
                    </a:ext>
                  </a:extLst>
                </a:gridCol>
                <a:gridCol w="1071967">
                  <a:extLst>
                    <a:ext uri="{9D8B030D-6E8A-4147-A177-3AD203B41FA5}">
                      <a16:colId xmlns:a16="http://schemas.microsoft.com/office/drawing/2014/main" val="104555743"/>
                    </a:ext>
                  </a:extLst>
                </a:gridCol>
                <a:gridCol w="1071967">
                  <a:extLst>
                    <a:ext uri="{9D8B030D-6E8A-4147-A177-3AD203B41FA5}">
                      <a16:colId xmlns:a16="http://schemas.microsoft.com/office/drawing/2014/main" val="4091671744"/>
                    </a:ext>
                  </a:extLst>
                </a:gridCol>
                <a:gridCol w="1071967">
                  <a:extLst>
                    <a:ext uri="{9D8B030D-6E8A-4147-A177-3AD203B41FA5}">
                      <a16:colId xmlns:a16="http://schemas.microsoft.com/office/drawing/2014/main" val="2446804271"/>
                    </a:ext>
                  </a:extLst>
                </a:gridCol>
              </a:tblGrid>
              <a:tr h="2477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R (ƞ)</a:t>
                      </a:r>
                      <a:endParaRPr lang="zh-CN" alt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250 (4)</a:t>
                      </a:r>
                      <a:endParaRPr lang="zh-CN" alt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340 (3.7)</a:t>
                      </a:r>
                      <a:endParaRPr lang="zh-CN" alt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450 (3.4)</a:t>
                      </a:r>
                      <a:endParaRPr lang="zh-CN" alt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610 (3.1)</a:t>
                      </a:r>
                      <a:endParaRPr lang="zh-CN" altLang="en-US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0" dirty="0"/>
                        <a:t>830 (2.8)</a:t>
                      </a:r>
                      <a:endParaRPr lang="zh-CN" altLang="en-US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420269"/>
                  </a:ext>
                </a:extLst>
              </a:tr>
              <a:tr h="24773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Rate (MHz)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8.8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2.3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0.84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0.23</a:t>
                      </a:r>
                      <a:endParaRPr lang="zh-CN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0.076</a:t>
                      </a:r>
                      <a:endParaRPr lang="zh-CN" alt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05838352"/>
                  </a:ext>
                </a:extLst>
              </a:tr>
            </a:tbl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853438" y="1702609"/>
            <a:ext cx="7393526" cy="2946326"/>
            <a:chOff x="861603" y="1751567"/>
            <a:chExt cx="7393526" cy="2946326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1603" y="1751567"/>
              <a:ext cx="3600815" cy="284070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3534" y="1871045"/>
              <a:ext cx="3566244" cy="2601750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1573082" y="4359339"/>
              <a:ext cx="218802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/>
                <a:t>Hit rate vs. Radius</a:t>
              </a:r>
              <a:endParaRPr lang="zh-CN" altLang="en-US" sz="1600" dirty="0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598183" y="4359339"/>
              <a:ext cx="365694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/>
                <a:t>Fake muon vs angle cut</a:t>
              </a:r>
              <a:endParaRPr lang="zh-CN" altLang="en-US" sz="1600" dirty="0"/>
            </a:p>
          </p:txBody>
        </p:sp>
        <p:sp>
          <p:nvSpPr>
            <p:cNvPr id="26" name="矩形 25"/>
            <p:cNvSpPr/>
            <p:nvPr/>
          </p:nvSpPr>
          <p:spPr>
            <a:xfrm>
              <a:off x="4654339" y="1751567"/>
              <a:ext cx="354686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600" dirty="0" smtClean="0"/>
                <a:t>cut1</a:t>
              </a:r>
              <a:r>
                <a:rPr lang="en-US" altLang="zh-CN" sz="1600" dirty="0"/>
                <a:t>: Polar angle    cut2: Azimuth </a:t>
              </a:r>
              <a:r>
                <a:rPr lang="en-US" altLang="zh-CN" sz="1600" dirty="0" smtClean="0"/>
                <a:t>angle</a:t>
              </a:r>
              <a:endParaRPr lang="zh-CN" altLang="en-US" sz="1600"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362012" y="5464442"/>
            <a:ext cx="2828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latin typeface="Calibri" panose="020F0502020204030204" pitchFamily="34" charset="0"/>
                <a:cs typeface="Calibri" panose="020F0502020204030204" pitchFamily="34" charset="0"/>
              </a:rPr>
              <a:t>Performance requirements: </a:t>
            </a:r>
            <a:endParaRPr lang="en-US" altLang="zh-CN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2104" y="1382235"/>
            <a:ext cx="81969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S</a:t>
            </a:r>
            <a:r>
              <a:rPr lang="en-US" altLang="zh-CN" dirty="0" smtClean="0"/>
              <a:t>tandalone simulation: </a:t>
            </a:r>
            <a:r>
              <a:rPr lang="en-US" altLang="zh-CN" dirty="0" smtClean="0"/>
              <a:t>detector </a:t>
            </a:r>
            <a:r>
              <a:rPr lang="en-US" altLang="zh-CN" dirty="0" smtClean="0"/>
              <a:t>requirements (rate </a:t>
            </a:r>
            <a:r>
              <a:rPr lang="en-US" altLang="zh-CN" dirty="0" smtClean="0"/>
              <a:t>capability &amp; position resolution)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628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l-GR" altLang="zh-CN" sz="3600" dirty="0" smtClean="0">
                <a:cs typeface="Calibri" panose="020F0502020204030204" pitchFamily="34" charset="0"/>
              </a:rPr>
              <a:t>μ</a:t>
            </a:r>
            <a:r>
              <a:rPr lang="en-US" altLang="zh-CN" sz="3600" dirty="0" smtClean="0">
                <a:cs typeface="Calibri" panose="020F0502020204030204" pitchFamily="34" charset="0"/>
              </a:rPr>
              <a:t>RWELL detector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grpSp>
        <p:nvGrpSpPr>
          <p:cNvPr id="98" name="组合 97"/>
          <p:cNvGrpSpPr/>
          <p:nvPr/>
        </p:nvGrpSpPr>
        <p:grpSpPr>
          <a:xfrm>
            <a:off x="4511622" y="1910162"/>
            <a:ext cx="4114402" cy="1135233"/>
            <a:chOff x="1858484" y="1959286"/>
            <a:chExt cx="5967351" cy="1646494"/>
          </a:xfrm>
        </p:grpSpPr>
        <p:grpSp>
          <p:nvGrpSpPr>
            <p:cNvPr id="55" name="组合 54"/>
            <p:cNvGrpSpPr/>
            <p:nvPr/>
          </p:nvGrpSpPr>
          <p:grpSpPr>
            <a:xfrm>
              <a:off x="1858484" y="1959286"/>
              <a:ext cx="5967351" cy="1254290"/>
              <a:chOff x="1609103" y="2000012"/>
              <a:chExt cx="5967351" cy="1254290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1609103" y="2009810"/>
                <a:ext cx="3778555" cy="849039"/>
                <a:chOff x="2716041" y="4178889"/>
                <a:chExt cx="5403052" cy="1406544"/>
              </a:xfrm>
            </p:grpSpPr>
            <p:sp>
              <p:nvSpPr>
                <p:cNvPr id="21" name="矩形 20"/>
                <p:cNvSpPr/>
                <p:nvPr/>
              </p:nvSpPr>
              <p:spPr>
                <a:xfrm>
                  <a:off x="2716041" y="5225433"/>
                  <a:ext cx="5400000" cy="360000"/>
                </a:xfrm>
                <a:prstGeom prst="rect">
                  <a:avLst/>
                </a:prstGeom>
                <a:solidFill>
                  <a:srgbClr val="5B9BD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22" name="矩形 21"/>
                <p:cNvSpPr/>
                <p:nvPr/>
              </p:nvSpPr>
              <p:spPr>
                <a:xfrm>
                  <a:off x="2716041" y="5153433"/>
                  <a:ext cx="5400000" cy="7199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2719093" y="4725058"/>
                  <a:ext cx="5400000" cy="36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30" name="矩形 29"/>
                <p:cNvSpPr/>
                <p:nvPr/>
              </p:nvSpPr>
              <p:spPr>
                <a:xfrm>
                  <a:off x="2719093" y="4653058"/>
                  <a:ext cx="5400000" cy="720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2719093" y="5081518"/>
                  <a:ext cx="5400000" cy="72000"/>
                </a:xfrm>
                <a:prstGeom prst="rect">
                  <a:avLst/>
                </a:prstGeom>
                <a:solidFill>
                  <a:srgbClr val="BF9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32" name="矩形 31"/>
                <p:cNvSpPr/>
                <p:nvPr/>
              </p:nvSpPr>
              <p:spPr>
                <a:xfrm>
                  <a:off x="2719093" y="4577946"/>
                  <a:ext cx="5400000" cy="72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grpSp>
              <p:nvGrpSpPr>
                <p:cNvPr id="33" name="组合 32"/>
                <p:cNvGrpSpPr/>
                <p:nvPr/>
              </p:nvGrpSpPr>
              <p:grpSpPr>
                <a:xfrm>
                  <a:off x="2719093" y="4178889"/>
                  <a:ext cx="513949" cy="399057"/>
                  <a:chOff x="2719093" y="4178889"/>
                  <a:chExt cx="513949" cy="399057"/>
                </a:xfrm>
              </p:grpSpPr>
              <p:sp>
                <p:nvSpPr>
                  <p:cNvPr id="49" name="梯形 48"/>
                  <p:cNvSpPr/>
                  <p:nvPr/>
                </p:nvSpPr>
                <p:spPr>
                  <a:xfrm>
                    <a:off x="2719093" y="4217946"/>
                    <a:ext cx="513949" cy="360000"/>
                  </a:xfrm>
                  <a:prstGeom prst="trapezoid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  <p:sp>
                <p:nvSpPr>
                  <p:cNvPr id="50" name="矩形 49"/>
                  <p:cNvSpPr/>
                  <p:nvPr/>
                </p:nvSpPr>
                <p:spPr>
                  <a:xfrm>
                    <a:off x="2809092" y="4178889"/>
                    <a:ext cx="334800" cy="3600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</p:grpSp>
            <p:grpSp>
              <p:nvGrpSpPr>
                <p:cNvPr id="34" name="组合 33"/>
                <p:cNvGrpSpPr/>
                <p:nvPr/>
              </p:nvGrpSpPr>
              <p:grpSpPr>
                <a:xfrm>
                  <a:off x="3696303" y="4178889"/>
                  <a:ext cx="513949" cy="399057"/>
                  <a:chOff x="2719093" y="4178889"/>
                  <a:chExt cx="513949" cy="399057"/>
                </a:xfrm>
              </p:grpSpPr>
              <p:sp>
                <p:nvSpPr>
                  <p:cNvPr id="47" name="梯形 46"/>
                  <p:cNvSpPr/>
                  <p:nvPr/>
                </p:nvSpPr>
                <p:spPr>
                  <a:xfrm>
                    <a:off x="2719093" y="4217946"/>
                    <a:ext cx="513949" cy="360000"/>
                  </a:xfrm>
                  <a:prstGeom prst="trapezoid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  <p:sp>
                <p:nvSpPr>
                  <p:cNvPr id="48" name="矩形 47"/>
                  <p:cNvSpPr/>
                  <p:nvPr/>
                </p:nvSpPr>
                <p:spPr>
                  <a:xfrm>
                    <a:off x="2809092" y="4178889"/>
                    <a:ext cx="334800" cy="3600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</p:grpSp>
            <p:grpSp>
              <p:nvGrpSpPr>
                <p:cNvPr id="35" name="组合 34"/>
                <p:cNvGrpSpPr/>
                <p:nvPr/>
              </p:nvGrpSpPr>
              <p:grpSpPr>
                <a:xfrm>
                  <a:off x="6627933" y="4178889"/>
                  <a:ext cx="513949" cy="399057"/>
                  <a:chOff x="2719093" y="4178889"/>
                  <a:chExt cx="513949" cy="399057"/>
                </a:xfrm>
              </p:grpSpPr>
              <p:sp>
                <p:nvSpPr>
                  <p:cNvPr id="45" name="梯形 44"/>
                  <p:cNvSpPr/>
                  <p:nvPr/>
                </p:nvSpPr>
                <p:spPr>
                  <a:xfrm>
                    <a:off x="2719093" y="4217946"/>
                    <a:ext cx="513949" cy="360000"/>
                  </a:xfrm>
                  <a:prstGeom prst="trapezoid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  <p:sp>
                <p:nvSpPr>
                  <p:cNvPr id="46" name="矩形 45"/>
                  <p:cNvSpPr/>
                  <p:nvPr/>
                </p:nvSpPr>
                <p:spPr>
                  <a:xfrm>
                    <a:off x="2809092" y="4178889"/>
                    <a:ext cx="334800" cy="3600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</p:grpSp>
            <p:grpSp>
              <p:nvGrpSpPr>
                <p:cNvPr id="36" name="组合 35"/>
                <p:cNvGrpSpPr/>
                <p:nvPr/>
              </p:nvGrpSpPr>
              <p:grpSpPr>
                <a:xfrm>
                  <a:off x="4673513" y="4178889"/>
                  <a:ext cx="513949" cy="399057"/>
                  <a:chOff x="2719093" y="4178889"/>
                  <a:chExt cx="513949" cy="399057"/>
                </a:xfrm>
              </p:grpSpPr>
              <p:sp>
                <p:nvSpPr>
                  <p:cNvPr id="43" name="梯形 42"/>
                  <p:cNvSpPr/>
                  <p:nvPr/>
                </p:nvSpPr>
                <p:spPr>
                  <a:xfrm>
                    <a:off x="2719093" y="4217946"/>
                    <a:ext cx="513949" cy="360000"/>
                  </a:xfrm>
                  <a:prstGeom prst="trapezoid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  <p:sp>
                <p:nvSpPr>
                  <p:cNvPr id="44" name="矩形 43"/>
                  <p:cNvSpPr/>
                  <p:nvPr/>
                </p:nvSpPr>
                <p:spPr>
                  <a:xfrm>
                    <a:off x="2809092" y="4178889"/>
                    <a:ext cx="334800" cy="3600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</p:grpSp>
            <p:grpSp>
              <p:nvGrpSpPr>
                <p:cNvPr id="37" name="组合 36"/>
                <p:cNvGrpSpPr/>
                <p:nvPr/>
              </p:nvGrpSpPr>
              <p:grpSpPr>
                <a:xfrm>
                  <a:off x="5650723" y="4178889"/>
                  <a:ext cx="513949" cy="399057"/>
                  <a:chOff x="2719093" y="4178889"/>
                  <a:chExt cx="513949" cy="399057"/>
                </a:xfrm>
              </p:grpSpPr>
              <p:sp>
                <p:nvSpPr>
                  <p:cNvPr id="41" name="梯形 40"/>
                  <p:cNvSpPr/>
                  <p:nvPr/>
                </p:nvSpPr>
                <p:spPr>
                  <a:xfrm>
                    <a:off x="2719093" y="4217946"/>
                    <a:ext cx="513949" cy="360000"/>
                  </a:xfrm>
                  <a:prstGeom prst="trapezoid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  <p:sp>
                <p:nvSpPr>
                  <p:cNvPr id="42" name="矩形 41"/>
                  <p:cNvSpPr/>
                  <p:nvPr/>
                </p:nvSpPr>
                <p:spPr>
                  <a:xfrm>
                    <a:off x="2809092" y="4178889"/>
                    <a:ext cx="334800" cy="3600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</p:grpSp>
            <p:grpSp>
              <p:nvGrpSpPr>
                <p:cNvPr id="38" name="组合 37"/>
                <p:cNvGrpSpPr/>
                <p:nvPr/>
              </p:nvGrpSpPr>
              <p:grpSpPr>
                <a:xfrm>
                  <a:off x="7605144" y="4178889"/>
                  <a:ext cx="513949" cy="399057"/>
                  <a:chOff x="2719093" y="4178889"/>
                  <a:chExt cx="513949" cy="399057"/>
                </a:xfrm>
              </p:grpSpPr>
              <p:sp>
                <p:nvSpPr>
                  <p:cNvPr id="39" name="梯形 38"/>
                  <p:cNvSpPr/>
                  <p:nvPr/>
                </p:nvSpPr>
                <p:spPr>
                  <a:xfrm>
                    <a:off x="2719093" y="4217946"/>
                    <a:ext cx="513949" cy="360000"/>
                  </a:xfrm>
                  <a:prstGeom prst="trapezoid">
                    <a:avLst/>
                  </a:prstGeom>
                  <a:solidFill>
                    <a:schemeClr val="accent4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  <p:sp>
                <p:nvSpPr>
                  <p:cNvPr id="40" name="矩形 39"/>
                  <p:cNvSpPr/>
                  <p:nvPr/>
                </p:nvSpPr>
                <p:spPr>
                  <a:xfrm>
                    <a:off x="2809092" y="4178889"/>
                    <a:ext cx="334800" cy="3600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800"/>
                  </a:p>
                </p:txBody>
              </p:sp>
            </p:grpSp>
          </p:grpSp>
          <p:grpSp>
            <p:nvGrpSpPr>
              <p:cNvPr id="54" name="组合 53"/>
              <p:cNvGrpSpPr/>
              <p:nvPr/>
            </p:nvGrpSpPr>
            <p:grpSpPr>
              <a:xfrm>
                <a:off x="5709499" y="2000012"/>
                <a:ext cx="1866955" cy="1145005"/>
                <a:chOff x="5667943" y="1890150"/>
                <a:chExt cx="1866955" cy="1145005"/>
              </a:xfrm>
            </p:grpSpPr>
            <p:sp>
              <p:nvSpPr>
                <p:cNvPr id="9" name="矩形 8"/>
                <p:cNvSpPr/>
                <p:nvPr/>
              </p:nvSpPr>
              <p:spPr>
                <a:xfrm>
                  <a:off x="5667943" y="2010140"/>
                  <a:ext cx="503523" cy="5400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5667943" y="2172482"/>
                  <a:ext cx="503523" cy="54000"/>
                </a:xfrm>
                <a:prstGeom prst="rect">
                  <a:avLst/>
                </a:prstGeom>
                <a:solidFill>
                  <a:srgbClr val="BF9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5667943" y="2334824"/>
                  <a:ext cx="503523" cy="5400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12" name="矩形 11"/>
                <p:cNvSpPr/>
                <p:nvPr/>
              </p:nvSpPr>
              <p:spPr>
                <a:xfrm>
                  <a:off x="5667943" y="2497166"/>
                  <a:ext cx="503523" cy="54000"/>
                </a:xfrm>
                <a:prstGeom prst="rect">
                  <a:avLst/>
                </a:prstGeom>
                <a:solidFill>
                  <a:srgbClr val="54823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5667943" y="2659508"/>
                  <a:ext cx="503523" cy="54000"/>
                </a:xfrm>
                <a:prstGeom prst="rect">
                  <a:avLst/>
                </a:prstGeom>
                <a:solidFill>
                  <a:srgbClr val="843C0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5667943" y="2821851"/>
                  <a:ext cx="503523" cy="54000"/>
                </a:xfrm>
                <a:prstGeom prst="rect">
                  <a:avLst/>
                </a:prstGeom>
                <a:solidFill>
                  <a:srgbClr val="5B9BD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800"/>
                </a:p>
              </p:txBody>
            </p:sp>
            <p:sp>
              <p:nvSpPr>
                <p:cNvPr id="15" name="文本框 14"/>
                <p:cNvSpPr txBox="1"/>
                <p:nvPr/>
              </p:nvSpPr>
              <p:spPr>
                <a:xfrm>
                  <a:off x="6514097" y="1890150"/>
                  <a:ext cx="752714" cy="3124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 smtClean="0"/>
                    <a:t>Copper</a:t>
                  </a:r>
                  <a:endParaRPr lang="zh-CN" altLang="en-US" sz="800" b="1" dirty="0"/>
                </a:p>
              </p:txBody>
            </p:sp>
            <p:sp>
              <p:nvSpPr>
                <p:cNvPr id="16" name="文本框 15"/>
                <p:cNvSpPr txBox="1"/>
                <p:nvPr/>
              </p:nvSpPr>
              <p:spPr>
                <a:xfrm>
                  <a:off x="6514097" y="2056655"/>
                  <a:ext cx="752714" cy="3124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 err="1" smtClean="0"/>
                    <a:t>Kapton</a:t>
                  </a:r>
                  <a:endParaRPr lang="zh-CN" altLang="en-US" sz="800" b="1" dirty="0"/>
                </a:p>
              </p:txBody>
            </p:sp>
            <p:sp>
              <p:nvSpPr>
                <p:cNvPr id="17" name="文本框 16"/>
                <p:cNvSpPr txBox="1"/>
                <p:nvPr/>
              </p:nvSpPr>
              <p:spPr>
                <a:xfrm>
                  <a:off x="6514097" y="2223164"/>
                  <a:ext cx="752714" cy="3124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 smtClean="0"/>
                    <a:t>DLC</a:t>
                  </a:r>
                  <a:endParaRPr lang="zh-CN" altLang="en-US" sz="800" b="1" dirty="0"/>
                </a:p>
              </p:txBody>
            </p:sp>
            <p:sp>
              <p:nvSpPr>
                <p:cNvPr id="18" name="文本框 17"/>
                <p:cNvSpPr txBox="1"/>
                <p:nvPr/>
              </p:nvSpPr>
              <p:spPr>
                <a:xfrm>
                  <a:off x="6419644" y="2389671"/>
                  <a:ext cx="1035227" cy="3124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 smtClean="0"/>
                    <a:t>Epoxy glue</a:t>
                  </a:r>
                  <a:endParaRPr lang="zh-CN" altLang="en-US" sz="800" b="1" dirty="0"/>
                </a:p>
              </p:txBody>
            </p:sp>
            <p:sp>
              <p:nvSpPr>
                <p:cNvPr id="19" name="文本框 18"/>
                <p:cNvSpPr txBox="1"/>
                <p:nvPr/>
              </p:nvSpPr>
              <p:spPr>
                <a:xfrm>
                  <a:off x="6514096" y="2556177"/>
                  <a:ext cx="847165" cy="3124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 smtClean="0"/>
                    <a:t>Pre-</a:t>
                  </a:r>
                  <a:r>
                    <a:rPr lang="en-US" altLang="zh-CN" sz="800" b="1" dirty="0" err="1" smtClean="0"/>
                    <a:t>preg</a:t>
                  </a:r>
                  <a:endParaRPr lang="zh-CN" altLang="en-US" sz="800" b="1" dirty="0"/>
                </a:p>
              </p:txBody>
            </p:sp>
            <p:sp>
              <p:nvSpPr>
                <p:cNvPr id="20" name="文本框 19"/>
                <p:cNvSpPr txBox="1"/>
                <p:nvPr/>
              </p:nvSpPr>
              <p:spPr>
                <a:xfrm>
                  <a:off x="6246010" y="2722684"/>
                  <a:ext cx="1288888" cy="31247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 smtClean="0"/>
                    <a:t>Insulator layer</a:t>
                  </a:r>
                  <a:endParaRPr lang="zh-CN" altLang="en-US" sz="800" b="1" dirty="0"/>
                </a:p>
              </p:txBody>
            </p:sp>
          </p:grpSp>
          <p:sp>
            <p:nvSpPr>
              <p:cNvPr id="52" name="直角上箭头 51"/>
              <p:cNvSpPr/>
              <p:nvPr/>
            </p:nvSpPr>
            <p:spPr>
              <a:xfrm rot="5400000">
                <a:off x="3571738" y="2409931"/>
                <a:ext cx="543622" cy="1002569"/>
              </a:xfrm>
              <a:prstGeom prst="bentUpArrow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zh-CN" altLang="en-US" sz="105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4392478" y="2874874"/>
                <a:ext cx="1160346" cy="379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dirty="0" smtClean="0"/>
                  <a:t>Readout</a:t>
                </a:r>
                <a:endParaRPr lang="zh-CN" altLang="en-US" sz="1050" dirty="0"/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3159263" y="3159393"/>
              <a:ext cx="1604665" cy="4463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altLang="zh-CN" sz="1400" dirty="0">
                  <a:cs typeface="Calibri" panose="020F0502020204030204" pitchFamily="34" charset="0"/>
                </a:rPr>
                <a:t>μ</a:t>
              </a:r>
              <a:r>
                <a:rPr lang="en-US" altLang="zh-CN" sz="1400" dirty="0">
                  <a:cs typeface="Calibri" panose="020F0502020204030204" pitchFamily="34" charset="0"/>
                </a:rPr>
                <a:t>RWELL </a:t>
              </a:r>
              <a:r>
                <a:rPr lang="en-US" altLang="zh-CN" sz="1400" dirty="0" smtClean="0">
                  <a:cs typeface="Calibri" panose="020F0502020204030204" pitchFamily="34" charset="0"/>
                </a:rPr>
                <a:t>PCB</a:t>
              </a:r>
              <a:endParaRPr lang="zh-CN" altLang="en-US" sz="1400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66278" y="3206656"/>
            <a:ext cx="3372179" cy="2871545"/>
            <a:chOff x="472231" y="3302721"/>
            <a:chExt cx="3372179" cy="2871545"/>
          </a:xfrm>
        </p:grpSpPr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231" y="3302721"/>
              <a:ext cx="3372179" cy="2533117"/>
            </a:xfrm>
            <a:prstGeom prst="rect">
              <a:avLst/>
            </a:prstGeom>
          </p:spPr>
        </p:pic>
        <p:sp>
          <p:nvSpPr>
            <p:cNvPr id="101" name="文本框 100"/>
            <p:cNvSpPr txBox="1"/>
            <p:nvPr/>
          </p:nvSpPr>
          <p:spPr>
            <a:xfrm>
              <a:off x="920309" y="5835712"/>
              <a:ext cx="28244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 smtClean="0"/>
                <a:t>Rate capability of </a:t>
              </a:r>
              <a:r>
                <a:rPr lang="el-GR" altLang="zh-CN" sz="1600" dirty="0">
                  <a:cs typeface="Calibri" panose="020F0502020204030204" pitchFamily="34" charset="0"/>
                </a:rPr>
                <a:t>μ</a:t>
              </a:r>
              <a:r>
                <a:rPr lang="en-US" altLang="zh-CN" sz="1600" dirty="0">
                  <a:cs typeface="Calibri" panose="020F0502020204030204" pitchFamily="34" charset="0"/>
                </a:rPr>
                <a:t>RWELL </a:t>
              </a:r>
              <a:endParaRPr lang="zh-CN" altLang="en-US" sz="1600" dirty="0"/>
            </a:p>
          </p:txBody>
        </p:sp>
      </p:grpSp>
      <p:sp>
        <p:nvSpPr>
          <p:cNvPr id="102" name="矩形 101"/>
          <p:cNvSpPr/>
          <p:nvPr/>
        </p:nvSpPr>
        <p:spPr>
          <a:xfrm>
            <a:off x="4154787" y="3204983"/>
            <a:ext cx="474836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 smtClean="0">
                <a:solidFill>
                  <a:srgbClr val="000000"/>
                </a:solidFill>
              </a:rPr>
              <a:t>DLC resistive electrode:</a:t>
            </a:r>
          </a:p>
          <a:p>
            <a:pPr algn="just"/>
            <a:r>
              <a:rPr lang="en-US" altLang="zh-CN" sz="1600" dirty="0" smtClean="0">
                <a:solidFill>
                  <a:srgbClr val="000000"/>
                </a:solidFill>
              </a:rPr>
              <a:t>1. A drop of the amplifying voltage on the DLC resistive layer caused by radiation, reducing the capability to stand high particle fluxes.</a:t>
            </a:r>
          </a:p>
          <a:p>
            <a:pPr algn="just"/>
            <a:r>
              <a:rPr lang="en-US" altLang="zh-CN" sz="1600" dirty="0" smtClean="0">
                <a:solidFill>
                  <a:srgbClr val="000000"/>
                </a:solidFill>
              </a:rPr>
              <a:t>2. Higher the radiation rate, larger current drawn through the resistive layer, larger the </a:t>
            </a:r>
            <a:r>
              <a:rPr lang="en-US" altLang="zh-CN" sz="1600" dirty="0" smtClean="0">
                <a:solidFill>
                  <a:srgbClr val="000000"/>
                </a:solidFill>
              </a:rPr>
              <a:t>voltage and gain drop. </a:t>
            </a:r>
            <a:endParaRPr lang="zh-CN" altLang="en-US" sz="1600" dirty="0"/>
          </a:p>
        </p:txBody>
      </p:sp>
      <p:sp>
        <p:nvSpPr>
          <p:cNvPr id="103" name="矩形 102"/>
          <p:cNvSpPr/>
          <p:nvPr/>
        </p:nvSpPr>
        <p:spPr>
          <a:xfrm>
            <a:off x="4154787" y="5091710"/>
            <a:ext cx="4748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1600" dirty="0" smtClean="0">
                <a:solidFill>
                  <a:srgbClr val="000000"/>
                </a:solidFill>
              </a:rPr>
              <a:t>For larger area detector,</a:t>
            </a:r>
            <a:r>
              <a:rPr lang="en-US" altLang="zh-CN" sz="1600" dirty="0" smtClean="0"/>
              <a:t> the gain drop caused by the radiation is more seriously.</a:t>
            </a:r>
            <a:endParaRPr lang="en-US" altLang="zh-CN" sz="1600" dirty="0"/>
          </a:p>
        </p:txBody>
      </p:sp>
      <p:sp>
        <p:nvSpPr>
          <p:cNvPr id="2" name="矩形 1"/>
          <p:cNvSpPr/>
          <p:nvPr/>
        </p:nvSpPr>
        <p:spPr>
          <a:xfrm>
            <a:off x="520184" y="1394088"/>
            <a:ext cx="83356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altLang="zh-CN" sz="1600" dirty="0" smtClean="0">
                <a:solidFill>
                  <a:srgbClr val="000000"/>
                </a:solidFill>
              </a:rPr>
              <a:t>μ</a:t>
            </a:r>
            <a:r>
              <a:rPr lang="en-US" altLang="zh-CN" sz="1600" dirty="0" smtClean="0">
                <a:solidFill>
                  <a:srgbClr val="000000"/>
                </a:solidFill>
              </a:rPr>
              <a:t>RWELL: </a:t>
            </a:r>
            <a:r>
              <a:rPr lang="en-US" altLang="zh-CN" sz="1600" dirty="0"/>
              <a:t>N</a:t>
            </a:r>
            <a:r>
              <a:rPr lang="en-US" altLang="zh-CN" sz="1600" dirty="0" smtClean="0"/>
              <a:t>ovel </a:t>
            </a:r>
            <a:r>
              <a:rPr lang="en-US" altLang="zh-CN" sz="1600" dirty="0"/>
              <a:t>MPGD with </a:t>
            </a:r>
            <a:r>
              <a:rPr lang="en-US" altLang="zh-CN" sz="1600" dirty="0" smtClean="0"/>
              <a:t>resistive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electrode and a </a:t>
            </a:r>
            <a:r>
              <a:rPr lang="en-US" altLang="zh-CN" sz="1600" dirty="0"/>
              <a:t>single stage of well-type gas </a:t>
            </a:r>
            <a:r>
              <a:rPr lang="en-US" altLang="zh-CN" sz="1600" dirty="0" smtClean="0"/>
              <a:t>amplification.</a:t>
            </a:r>
            <a:endParaRPr lang="en-US" altLang="zh-CN" sz="1600" dirty="0">
              <a:solidFill>
                <a:srgbClr val="000000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47702" y="1845203"/>
            <a:ext cx="32093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l-GR" altLang="zh-CN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μ</a:t>
            </a:r>
            <a:r>
              <a:rPr lang="en-US" altLang="zh-CN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RWELL is </a:t>
            </a:r>
            <a:r>
              <a:rPr lang="en-US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one of the candidate </a:t>
            </a:r>
            <a:r>
              <a:rPr lang="en-US" altLang="zh-CN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detectors of high-ƞ muon tagger. </a:t>
            </a:r>
          </a:p>
          <a:p>
            <a:pPr algn="just"/>
            <a:r>
              <a:rPr lang="en-US" altLang="zh-CN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High-rate: key performance to the application on high-ƞ </a:t>
            </a:r>
            <a:r>
              <a:rPr lang="en-US" altLang="zh-CN" sz="1600" dirty="0">
                <a:latin typeface="Calibri" panose="020F0502020204030204" pitchFamily="34" charset="0"/>
                <a:cs typeface="Times New Roman" panose="02020603050405020304" pitchFamily="18" charset="0"/>
              </a:rPr>
              <a:t>muon tagger</a:t>
            </a:r>
            <a:r>
              <a:rPr lang="en-US" altLang="zh-CN" sz="16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zh-CN" altLang="en-US" sz="1600" dirty="0"/>
          </a:p>
        </p:txBody>
      </p:sp>
      <p:sp>
        <p:nvSpPr>
          <p:cNvPr id="3" name="矩形 2"/>
          <p:cNvSpPr/>
          <p:nvPr/>
        </p:nvSpPr>
        <p:spPr>
          <a:xfrm>
            <a:off x="520184" y="6197971"/>
            <a:ext cx="79951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/>
              <a:t>In order to stand high particle fluxes, the fast-grounding technique is presented.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79713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Fast-grounding </a:t>
            </a:r>
            <a:r>
              <a:rPr lang="el-GR" altLang="zh-CN" sz="3600" dirty="0" smtClean="0">
                <a:cs typeface="Calibri" panose="020F0502020204030204" pitchFamily="34" charset="0"/>
              </a:rPr>
              <a:t>μ</a:t>
            </a:r>
            <a:r>
              <a:rPr lang="en-US" altLang="zh-CN" sz="3600" dirty="0" smtClean="0">
                <a:cs typeface="Calibri" panose="020F0502020204030204" pitchFamily="34" charset="0"/>
              </a:rPr>
              <a:t>RWELL (</a:t>
            </a:r>
            <a:r>
              <a:rPr lang="en-US" altLang="zh-CN" sz="3600" dirty="0">
                <a:cs typeface="Calibri" panose="020F0502020204030204" pitchFamily="34" charset="0"/>
              </a:rPr>
              <a:t>SG2++ &amp; SBU </a:t>
            </a:r>
            <a:r>
              <a:rPr lang="en-US" altLang="zh-CN" sz="3600" dirty="0" smtClean="0">
                <a:cs typeface="Calibri" panose="020F0502020204030204" pitchFamily="34" charset="0"/>
              </a:rPr>
              <a:t>)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367109" y="1433521"/>
            <a:ext cx="85631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 smtClean="0"/>
              <a:t>1. </a:t>
            </a:r>
            <a:r>
              <a:rPr lang="en-US" altLang="zh-CN" sz="1600" b="1" dirty="0"/>
              <a:t>SG2++ type</a:t>
            </a:r>
            <a:r>
              <a:rPr lang="en-US" altLang="zh-CN" sz="1600" b="1" dirty="0" smtClean="0"/>
              <a:t> </a:t>
            </a:r>
            <a:r>
              <a:rPr lang="en-US" altLang="zh-CN" sz="1600" dirty="0" smtClean="0"/>
              <a:t>(Cu grid): </a:t>
            </a:r>
            <a:r>
              <a:rPr lang="en-US" altLang="zh-CN" sz="1600" dirty="0"/>
              <a:t>T</a:t>
            </a:r>
            <a:r>
              <a:rPr lang="en-US" altLang="zh-CN" sz="1600" dirty="0" smtClean="0"/>
              <a:t>he copper</a:t>
            </a:r>
            <a:r>
              <a:rPr lang="en-US" altLang="zh-CN" sz="1600" dirty="0"/>
              <a:t> </a:t>
            </a:r>
            <a:r>
              <a:rPr lang="en-US" altLang="zh-CN" sz="1600" dirty="0" smtClean="0"/>
              <a:t>clad </a:t>
            </a:r>
            <a:r>
              <a:rPr lang="en-US" altLang="zh-CN" sz="1600" dirty="0"/>
              <a:t>on the DLC </a:t>
            </a:r>
            <a:r>
              <a:rPr lang="en-US" altLang="zh-CN" sz="1600" dirty="0" smtClean="0"/>
              <a:t>is etched </a:t>
            </a:r>
            <a:r>
              <a:rPr lang="en-US" altLang="zh-CN" sz="1600" dirty="0"/>
              <a:t>to conductive grounding lines</a:t>
            </a:r>
            <a:r>
              <a:rPr lang="en-US" altLang="zh-CN" sz="1600" dirty="0" smtClean="0"/>
              <a:t> by photo-lithography.</a:t>
            </a:r>
            <a:endParaRPr lang="en-US" altLang="zh-CN" sz="1600" b="1" dirty="0" smtClean="0"/>
          </a:p>
        </p:txBody>
      </p:sp>
      <p:sp>
        <p:nvSpPr>
          <p:cNvPr id="192" name="文本框 191"/>
          <p:cNvSpPr txBox="1"/>
          <p:nvPr/>
        </p:nvSpPr>
        <p:spPr>
          <a:xfrm>
            <a:off x="367108" y="2092975"/>
            <a:ext cx="8563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 smtClean="0"/>
              <a:t>2. SBU type </a:t>
            </a:r>
            <a:r>
              <a:rPr lang="en-US" altLang="zh-CN" sz="1600" dirty="0" smtClean="0"/>
              <a:t>(</a:t>
            </a:r>
            <a:r>
              <a:rPr lang="en-US" altLang="zh-CN" sz="1600" dirty="0"/>
              <a:t>Sequential Build Up</a:t>
            </a:r>
            <a:r>
              <a:rPr lang="en-US" altLang="zh-CN" sz="1600" dirty="0" smtClean="0"/>
              <a:t>): Current </a:t>
            </a:r>
            <a:r>
              <a:rPr lang="en-US" altLang="zh-CN" sz="1600" dirty="0"/>
              <a:t>evacuation </a:t>
            </a:r>
            <a:r>
              <a:rPr lang="en-US" altLang="zh-CN" sz="1600" dirty="0" smtClean="0"/>
              <a:t>achieved by two stacked DLC layers. </a:t>
            </a:r>
          </a:p>
          <a:p>
            <a:pPr algn="just"/>
            <a:r>
              <a:rPr lang="en-US" altLang="zh-CN" sz="1600" dirty="0" smtClean="0"/>
              <a:t>Matrix of conductive </a:t>
            </a:r>
            <a:r>
              <a:rPr lang="en-US" altLang="zh-CN" sz="1600" dirty="0" err="1" smtClean="0"/>
              <a:t>vias</a:t>
            </a:r>
            <a:r>
              <a:rPr lang="en-US" altLang="zh-CN" sz="1600" dirty="0" smtClean="0"/>
              <a:t> </a:t>
            </a:r>
            <a:r>
              <a:rPr lang="en-US" altLang="zh-CN" sz="1600" dirty="0"/>
              <a:t>manufactured with </a:t>
            </a:r>
            <a:r>
              <a:rPr lang="en-US" altLang="zh-CN" sz="1600" dirty="0" smtClean="0"/>
              <a:t>SBU</a:t>
            </a:r>
            <a:r>
              <a:rPr lang="en-US" altLang="zh-CN" sz="1600" dirty="0" smtClean="0">
                <a:solidFill>
                  <a:srgbClr val="000000"/>
                </a:solidFill>
              </a:rPr>
              <a:t> technology are used to connect</a:t>
            </a:r>
            <a:r>
              <a:rPr lang="en-US" altLang="zh-CN" sz="1600" dirty="0" smtClean="0"/>
              <a:t> DLC layer to grounding.   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542838" y="3115832"/>
            <a:ext cx="3562929" cy="900961"/>
            <a:chOff x="466198" y="2948394"/>
            <a:chExt cx="3867524" cy="977984"/>
          </a:xfrm>
        </p:grpSpPr>
        <p:grpSp>
          <p:nvGrpSpPr>
            <p:cNvPr id="3" name="组合 2"/>
            <p:cNvGrpSpPr/>
            <p:nvPr/>
          </p:nvGrpSpPr>
          <p:grpSpPr>
            <a:xfrm>
              <a:off x="466198" y="2948394"/>
              <a:ext cx="3867524" cy="602066"/>
              <a:chOff x="472232" y="3310787"/>
              <a:chExt cx="3358936" cy="522893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472232" y="3311628"/>
                <a:ext cx="3358936" cy="522052"/>
                <a:chOff x="4632956" y="1759800"/>
                <a:chExt cx="3679771" cy="739355"/>
              </a:xfrm>
            </p:grpSpPr>
            <p:grpSp>
              <p:nvGrpSpPr>
                <p:cNvPr id="80" name="组合 79"/>
                <p:cNvGrpSpPr/>
                <p:nvPr/>
              </p:nvGrpSpPr>
              <p:grpSpPr>
                <a:xfrm>
                  <a:off x="4632956" y="2102019"/>
                  <a:ext cx="3676737" cy="397136"/>
                  <a:chOff x="607623" y="1677150"/>
                  <a:chExt cx="3676737" cy="397136"/>
                </a:xfrm>
              </p:grpSpPr>
              <p:sp>
                <p:nvSpPr>
                  <p:cNvPr id="85" name="矩形 84"/>
                  <p:cNvSpPr/>
                  <p:nvPr/>
                </p:nvSpPr>
                <p:spPr>
                  <a:xfrm>
                    <a:off x="607623" y="1677150"/>
                    <a:ext cx="3676737" cy="397136"/>
                  </a:xfrm>
                  <a:prstGeom prst="rect">
                    <a:avLst/>
                  </a:prstGeom>
                  <a:solidFill>
                    <a:srgbClr val="FFE6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200"/>
                  </a:p>
                </p:txBody>
              </p:sp>
              <p:sp>
                <p:nvSpPr>
                  <p:cNvPr id="86" name="矩形 85"/>
                  <p:cNvSpPr/>
                  <p:nvPr/>
                </p:nvSpPr>
                <p:spPr>
                  <a:xfrm>
                    <a:off x="774876" y="1854797"/>
                    <a:ext cx="288000" cy="7647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200"/>
                  </a:p>
                </p:txBody>
              </p:sp>
              <p:sp>
                <p:nvSpPr>
                  <p:cNvPr id="87" name="矩形 86"/>
                  <p:cNvSpPr/>
                  <p:nvPr/>
                </p:nvSpPr>
                <p:spPr>
                  <a:xfrm>
                    <a:off x="1830806" y="1854797"/>
                    <a:ext cx="288000" cy="7647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200"/>
                  </a:p>
                </p:txBody>
              </p:sp>
              <p:sp>
                <p:nvSpPr>
                  <p:cNvPr id="88" name="矩形 87"/>
                  <p:cNvSpPr/>
                  <p:nvPr/>
                </p:nvSpPr>
                <p:spPr>
                  <a:xfrm>
                    <a:off x="2886736" y="1854797"/>
                    <a:ext cx="288000" cy="7647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200"/>
                  </a:p>
                </p:txBody>
              </p:sp>
              <p:sp>
                <p:nvSpPr>
                  <p:cNvPr id="90" name="矩形 89"/>
                  <p:cNvSpPr/>
                  <p:nvPr/>
                </p:nvSpPr>
                <p:spPr>
                  <a:xfrm>
                    <a:off x="1302841" y="1854797"/>
                    <a:ext cx="288000" cy="7647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200"/>
                  </a:p>
                </p:txBody>
              </p:sp>
              <p:sp>
                <p:nvSpPr>
                  <p:cNvPr id="91" name="矩形 90"/>
                  <p:cNvSpPr/>
                  <p:nvPr/>
                </p:nvSpPr>
                <p:spPr>
                  <a:xfrm>
                    <a:off x="2358771" y="1854797"/>
                    <a:ext cx="288000" cy="7647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200"/>
                  </a:p>
                </p:txBody>
              </p:sp>
              <p:sp>
                <p:nvSpPr>
                  <p:cNvPr id="92" name="矩形 91"/>
                  <p:cNvSpPr/>
                  <p:nvPr/>
                </p:nvSpPr>
                <p:spPr>
                  <a:xfrm>
                    <a:off x="3414700" y="1854797"/>
                    <a:ext cx="288000" cy="7647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200"/>
                  </a:p>
                </p:txBody>
              </p:sp>
              <p:sp>
                <p:nvSpPr>
                  <p:cNvPr id="93" name="矩形 92"/>
                  <p:cNvSpPr/>
                  <p:nvPr/>
                </p:nvSpPr>
                <p:spPr>
                  <a:xfrm>
                    <a:off x="3942665" y="1854796"/>
                    <a:ext cx="288000" cy="76477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 sz="1200"/>
                  </a:p>
                </p:txBody>
              </p:sp>
            </p:grpSp>
            <p:sp>
              <p:nvSpPr>
                <p:cNvPr id="76" name="矩形 75"/>
                <p:cNvSpPr/>
                <p:nvPr/>
              </p:nvSpPr>
              <p:spPr>
                <a:xfrm>
                  <a:off x="4635989" y="2041657"/>
                  <a:ext cx="3676738" cy="134992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77" name="矩形 76"/>
                <p:cNvSpPr/>
                <p:nvPr/>
              </p:nvSpPr>
              <p:spPr>
                <a:xfrm>
                  <a:off x="4632962" y="1808819"/>
                  <a:ext cx="3679763" cy="187133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78" name="矩形 77"/>
                <p:cNvSpPr/>
                <p:nvPr/>
              </p:nvSpPr>
              <p:spPr>
                <a:xfrm>
                  <a:off x="4632957" y="1994013"/>
                  <a:ext cx="3676740" cy="50265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79" name="Rectangle 171">
                  <a:extLst>
                    <a:ext uri="{FF2B5EF4-FFF2-40B4-BE49-F238E27FC236}">
                      <a16:creationId xmlns:a16="http://schemas.microsoft.com/office/drawing/2014/main" id="{C8A2E354-0463-4EB2-B718-15D9B8F64941}"/>
                    </a:ext>
                  </a:extLst>
                </p:cNvPr>
                <p:cNvSpPr/>
                <p:nvPr/>
              </p:nvSpPr>
              <p:spPr>
                <a:xfrm>
                  <a:off x="4632956" y="1759800"/>
                  <a:ext cx="3676740" cy="5276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" name="组合 1"/>
              <p:cNvGrpSpPr/>
              <p:nvPr/>
            </p:nvGrpSpPr>
            <p:grpSpPr>
              <a:xfrm>
                <a:off x="528870" y="3310787"/>
                <a:ext cx="178097" cy="164882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73" name="矩形 72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4" name="梯形 73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8" name="组合 97"/>
              <p:cNvGrpSpPr/>
              <p:nvPr/>
            </p:nvGrpSpPr>
            <p:grpSpPr>
              <a:xfrm>
                <a:off x="1131766" y="3310787"/>
                <a:ext cx="178097" cy="164882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99" name="矩形 98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梯形 99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1" name="组合 100"/>
              <p:cNvGrpSpPr/>
              <p:nvPr/>
            </p:nvGrpSpPr>
            <p:grpSpPr>
              <a:xfrm>
                <a:off x="1734669" y="3310787"/>
                <a:ext cx="178098" cy="164882"/>
                <a:chOff x="4132438" y="5256848"/>
                <a:chExt cx="303204" cy="236911"/>
              </a:xfrm>
              <a:solidFill>
                <a:schemeClr val="bg1"/>
              </a:solidFill>
            </p:grpSpPr>
            <p:sp>
              <p:nvSpPr>
                <p:cNvPr id="102" name="矩形 101"/>
                <p:cNvSpPr/>
                <p:nvPr/>
              </p:nvSpPr>
              <p:spPr>
                <a:xfrm>
                  <a:off x="4132438" y="5256848"/>
                  <a:ext cx="303203" cy="5815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" name="梯形 102"/>
                <p:cNvSpPr/>
                <p:nvPr/>
              </p:nvSpPr>
              <p:spPr>
                <a:xfrm rot="10800000">
                  <a:off x="4132440" y="5315004"/>
                  <a:ext cx="303202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4" name="组合 103"/>
              <p:cNvGrpSpPr/>
              <p:nvPr/>
            </p:nvGrpSpPr>
            <p:grpSpPr>
              <a:xfrm>
                <a:off x="2940454" y="3310787"/>
                <a:ext cx="178097" cy="164882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105" name="矩形 104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6" name="梯形 105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7" name="组合 106"/>
              <p:cNvGrpSpPr/>
              <p:nvPr/>
            </p:nvGrpSpPr>
            <p:grpSpPr>
              <a:xfrm>
                <a:off x="2337558" y="3310787"/>
                <a:ext cx="178097" cy="164882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108" name="矩形 107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9" name="梯形 108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0" name="组合 109"/>
              <p:cNvGrpSpPr/>
              <p:nvPr/>
            </p:nvGrpSpPr>
            <p:grpSpPr>
              <a:xfrm>
                <a:off x="2036110" y="3310787"/>
                <a:ext cx="178097" cy="164882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111" name="矩形 110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梯形 111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3" name="组合 112"/>
              <p:cNvGrpSpPr/>
              <p:nvPr/>
            </p:nvGrpSpPr>
            <p:grpSpPr>
              <a:xfrm>
                <a:off x="1433214" y="3310787"/>
                <a:ext cx="178097" cy="164882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114" name="矩形 113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梯形 114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9" name="组合 118"/>
              <p:cNvGrpSpPr/>
              <p:nvPr/>
            </p:nvGrpSpPr>
            <p:grpSpPr>
              <a:xfrm>
                <a:off x="3543352" y="3310787"/>
                <a:ext cx="178097" cy="164882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120" name="矩形 119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梯形 120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22" name="组合 121"/>
              <p:cNvGrpSpPr/>
              <p:nvPr/>
            </p:nvGrpSpPr>
            <p:grpSpPr>
              <a:xfrm>
                <a:off x="2639006" y="3310787"/>
                <a:ext cx="178097" cy="164882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123" name="矩形 122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4" name="梯形 123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28" name="矩形 127"/>
              <p:cNvSpPr/>
              <p:nvPr/>
            </p:nvSpPr>
            <p:spPr>
              <a:xfrm>
                <a:off x="860258" y="3510645"/>
                <a:ext cx="90000" cy="36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129" name="矩形 128"/>
              <p:cNvSpPr/>
              <p:nvPr/>
            </p:nvSpPr>
            <p:spPr>
              <a:xfrm>
                <a:off x="3298633" y="3508493"/>
                <a:ext cx="90000" cy="36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</p:grpSp>
        <p:sp>
          <p:nvSpPr>
            <p:cNvPr id="10" name="矩形 9"/>
            <p:cNvSpPr/>
            <p:nvPr/>
          </p:nvSpPr>
          <p:spPr>
            <a:xfrm>
              <a:off x="1795232" y="3587824"/>
              <a:ext cx="120026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/>
                <a:t>SG2++ type </a:t>
              </a:r>
              <a:endParaRPr lang="zh-CN" altLang="en-US" sz="1600" dirty="0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42839" y="4275321"/>
            <a:ext cx="3574714" cy="1053393"/>
            <a:chOff x="5004789" y="2858495"/>
            <a:chExt cx="3877121" cy="1142506"/>
          </a:xfrm>
        </p:grpSpPr>
        <p:grpSp>
          <p:nvGrpSpPr>
            <p:cNvPr id="9" name="组合 8"/>
            <p:cNvGrpSpPr/>
            <p:nvPr/>
          </p:nvGrpSpPr>
          <p:grpSpPr>
            <a:xfrm>
              <a:off x="5004789" y="2858495"/>
              <a:ext cx="3877121" cy="781865"/>
              <a:chOff x="4666912" y="4624260"/>
              <a:chExt cx="3877121" cy="781865"/>
            </a:xfrm>
          </p:grpSpPr>
          <p:grpSp>
            <p:nvGrpSpPr>
              <p:cNvPr id="224" name="组合 223"/>
              <p:cNvGrpSpPr/>
              <p:nvPr/>
            </p:nvGrpSpPr>
            <p:grpSpPr>
              <a:xfrm>
                <a:off x="4679698" y="5083252"/>
                <a:ext cx="3864335" cy="322873"/>
                <a:chOff x="607623" y="1677150"/>
                <a:chExt cx="3676737" cy="397136"/>
              </a:xfrm>
            </p:grpSpPr>
            <p:sp>
              <p:nvSpPr>
                <p:cNvPr id="229" name="矩形 228"/>
                <p:cNvSpPr/>
                <p:nvPr/>
              </p:nvSpPr>
              <p:spPr>
                <a:xfrm>
                  <a:off x="607623" y="1677150"/>
                  <a:ext cx="3676737" cy="397136"/>
                </a:xfrm>
                <a:prstGeom prst="rect">
                  <a:avLst/>
                </a:prstGeom>
                <a:solidFill>
                  <a:srgbClr val="FFE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230" name="矩形 229"/>
                <p:cNvSpPr/>
                <p:nvPr/>
              </p:nvSpPr>
              <p:spPr>
                <a:xfrm>
                  <a:off x="774876" y="1854797"/>
                  <a:ext cx="288000" cy="7647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231" name="矩形 230"/>
                <p:cNvSpPr/>
                <p:nvPr/>
              </p:nvSpPr>
              <p:spPr>
                <a:xfrm>
                  <a:off x="1830806" y="1854797"/>
                  <a:ext cx="288000" cy="7647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232" name="矩形 231"/>
                <p:cNvSpPr/>
                <p:nvPr/>
              </p:nvSpPr>
              <p:spPr>
                <a:xfrm>
                  <a:off x="2886736" y="1854797"/>
                  <a:ext cx="288000" cy="7647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233" name="矩形 232"/>
                <p:cNvSpPr/>
                <p:nvPr/>
              </p:nvSpPr>
              <p:spPr>
                <a:xfrm>
                  <a:off x="1302841" y="1854797"/>
                  <a:ext cx="288000" cy="7647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234" name="矩形 233"/>
                <p:cNvSpPr/>
                <p:nvPr/>
              </p:nvSpPr>
              <p:spPr>
                <a:xfrm>
                  <a:off x="2358771" y="1854797"/>
                  <a:ext cx="288000" cy="7647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235" name="矩形 234"/>
                <p:cNvSpPr/>
                <p:nvPr/>
              </p:nvSpPr>
              <p:spPr>
                <a:xfrm>
                  <a:off x="3414700" y="1854797"/>
                  <a:ext cx="288000" cy="7647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236" name="矩形 235"/>
                <p:cNvSpPr/>
                <p:nvPr/>
              </p:nvSpPr>
              <p:spPr>
                <a:xfrm>
                  <a:off x="3942665" y="1854796"/>
                  <a:ext cx="288000" cy="7647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</p:grpSp>
          <p:sp>
            <p:nvSpPr>
              <p:cNvPr id="225" name="矩形 224"/>
              <p:cNvSpPr/>
              <p:nvPr/>
            </p:nvSpPr>
            <p:spPr>
              <a:xfrm>
                <a:off x="4670100" y="4854621"/>
                <a:ext cx="3864336" cy="1097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226" name="矩形 225"/>
              <p:cNvSpPr/>
              <p:nvPr/>
            </p:nvSpPr>
            <p:spPr>
              <a:xfrm>
                <a:off x="4666918" y="4665323"/>
                <a:ext cx="3867516" cy="15214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227" name="矩形 226"/>
              <p:cNvSpPr/>
              <p:nvPr/>
            </p:nvSpPr>
            <p:spPr>
              <a:xfrm>
                <a:off x="4666913" y="4815886"/>
                <a:ext cx="3864338" cy="4086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228" name="Rectangle 171">
                <a:extLst>
                  <a:ext uri="{FF2B5EF4-FFF2-40B4-BE49-F238E27FC236}">
                    <a16:creationId xmlns:a16="http://schemas.microsoft.com/office/drawing/2014/main" id="{C8A2E354-0463-4EB2-B718-15D9B8F64941}"/>
                  </a:ext>
                </a:extLst>
              </p:cNvPr>
              <p:cNvSpPr/>
              <p:nvPr/>
            </p:nvSpPr>
            <p:spPr>
              <a:xfrm>
                <a:off x="4666912" y="4625470"/>
                <a:ext cx="3864338" cy="4289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5" name="组合 194"/>
              <p:cNvGrpSpPr/>
              <p:nvPr/>
            </p:nvGrpSpPr>
            <p:grpSpPr>
              <a:xfrm>
                <a:off x="4732126" y="4624260"/>
                <a:ext cx="205063" cy="189847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222" name="矩形 221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3" name="梯形 222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96" name="组合 195"/>
              <p:cNvGrpSpPr/>
              <p:nvPr/>
            </p:nvGrpSpPr>
            <p:grpSpPr>
              <a:xfrm>
                <a:off x="5426308" y="4624260"/>
                <a:ext cx="205063" cy="189847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220" name="矩形 219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1" name="梯形 220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97" name="组合 196"/>
              <p:cNvGrpSpPr/>
              <p:nvPr/>
            </p:nvGrpSpPr>
            <p:grpSpPr>
              <a:xfrm>
                <a:off x="6120490" y="4624260"/>
                <a:ext cx="205064" cy="189847"/>
                <a:chOff x="4132438" y="5256848"/>
                <a:chExt cx="303204" cy="236911"/>
              </a:xfrm>
              <a:solidFill>
                <a:schemeClr val="bg1"/>
              </a:solidFill>
            </p:grpSpPr>
            <p:sp>
              <p:nvSpPr>
                <p:cNvPr id="218" name="矩形 217"/>
                <p:cNvSpPr/>
                <p:nvPr/>
              </p:nvSpPr>
              <p:spPr>
                <a:xfrm>
                  <a:off x="4132438" y="5256848"/>
                  <a:ext cx="303203" cy="58159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9" name="梯形 218"/>
                <p:cNvSpPr/>
                <p:nvPr/>
              </p:nvSpPr>
              <p:spPr>
                <a:xfrm rot="10800000">
                  <a:off x="4132440" y="5315004"/>
                  <a:ext cx="303202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98" name="组合 197"/>
              <p:cNvGrpSpPr/>
              <p:nvPr/>
            </p:nvGrpSpPr>
            <p:grpSpPr>
              <a:xfrm>
                <a:off x="7508855" y="4624260"/>
                <a:ext cx="205063" cy="189847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216" name="矩形 215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7" name="梯形 216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99" name="组合 198"/>
              <p:cNvGrpSpPr/>
              <p:nvPr/>
            </p:nvGrpSpPr>
            <p:grpSpPr>
              <a:xfrm>
                <a:off x="6814673" y="4624260"/>
                <a:ext cx="205063" cy="189847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214" name="矩形 213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5" name="梯形 214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1" name="组合 200"/>
              <p:cNvGrpSpPr/>
              <p:nvPr/>
            </p:nvGrpSpPr>
            <p:grpSpPr>
              <a:xfrm>
                <a:off x="5773399" y="4624260"/>
                <a:ext cx="205063" cy="189847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210" name="矩形 209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1" name="梯形 210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2" name="组合 201"/>
              <p:cNvGrpSpPr/>
              <p:nvPr/>
            </p:nvGrpSpPr>
            <p:grpSpPr>
              <a:xfrm>
                <a:off x="8203041" y="4624260"/>
                <a:ext cx="205063" cy="189847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208" name="矩形 207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9" name="梯形 208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3" name="组合 202"/>
              <p:cNvGrpSpPr/>
              <p:nvPr/>
            </p:nvGrpSpPr>
            <p:grpSpPr>
              <a:xfrm>
                <a:off x="7161764" y="4624260"/>
                <a:ext cx="205063" cy="189847"/>
                <a:chOff x="4132539" y="5256848"/>
                <a:chExt cx="303211" cy="236911"/>
              </a:xfrm>
              <a:solidFill>
                <a:schemeClr val="bg1"/>
              </a:solidFill>
            </p:grpSpPr>
            <p:sp>
              <p:nvSpPr>
                <p:cNvPr id="206" name="矩形 205"/>
                <p:cNvSpPr/>
                <p:nvPr/>
              </p:nvSpPr>
              <p:spPr>
                <a:xfrm>
                  <a:off x="4132539" y="5256848"/>
                  <a:ext cx="303211" cy="5815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7" name="梯形 206"/>
                <p:cNvSpPr/>
                <p:nvPr/>
              </p:nvSpPr>
              <p:spPr>
                <a:xfrm rot="10800000">
                  <a:off x="4132540" y="5315004"/>
                  <a:ext cx="303210" cy="178755"/>
                </a:xfrm>
                <a:prstGeom prst="trapezoid">
                  <a:avLst>
                    <a:gd name="adj" fmla="val 237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" name="组合 3"/>
              <p:cNvGrpSpPr/>
              <p:nvPr/>
            </p:nvGrpSpPr>
            <p:grpSpPr>
              <a:xfrm>
                <a:off x="5079217" y="4624260"/>
                <a:ext cx="205063" cy="189847"/>
                <a:chOff x="4884526" y="4776902"/>
                <a:chExt cx="205063" cy="189847"/>
              </a:xfrm>
            </p:grpSpPr>
            <p:sp>
              <p:nvSpPr>
                <p:cNvPr id="237" name="矩形 236"/>
                <p:cNvSpPr/>
                <p:nvPr/>
              </p:nvSpPr>
              <p:spPr>
                <a:xfrm>
                  <a:off x="4884526" y="4776902"/>
                  <a:ext cx="205063" cy="4660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8" name="梯形 237"/>
                <p:cNvSpPr/>
                <p:nvPr/>
              </p:nvSpPr>
              <p:spPr>
                <a:xfrm rot="10800000">
                  <a:off x="4884527" y="4823505"/>
                  <a:ext cx="205062" cy="143244"/>
                </a:xfrm>
                <a:prstGeom prst="trapezoid">
                  <a:avLst>
                    <a:gd name="adj" fmla="val 2377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7855946" y="4624260"/>
                <a:ext cx="205063" cy="189847"/>
                <a:chOff x="5036926" y="4929302"/>
                <a:chExt cx="205063" cy="189847"/>
              </a:xfrm>
            </p:grpSpPr>
            <p:sp>
              <p:nvSpPr>
                <p:cNvPr id="239" name="矩形 238"/>
                <p:cNvSpPr/>
                <p:nvPr/>
              </p:nvSpPr>
              <p:spPr>
                <a:xfrm>
                  <a:off x="5036926" y="4929302"/>
                  <a:ext cx="205063" cy="4660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0" name="梯形 239"/>
                <p:cNvSpPr/>
                <p:nvPr/>
              </p:nvSpPr>
              <p:spPr>
                <a:xfrm rot="10800000">
                  <a:off x="5036927" y="4975905"/>
                  <a:ext cx="205062" cy="143244"/>
                </a:xfrm>
                <a:prstGeom prst="trapezoid">
                  <a:avLst>
                    <a:gd name="adj" fmla="val 23774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43" name="矩形 242"/>
              <p:cNvSpPr/>
              <p:nvPr/>
            </p:nvSpPr>
            <p:spPr>
              <a:xfrm>
                <a:off x="6400800" y="4624260"/>
                <a:ext cx="348079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矩形 243"/>
              <p:cNvSpPr/>
              <p:nvPr/>
            </p:nvSpPr>
            <p:spPr>
              <a:xfrm>
                <a:off x="4670107" y="4937510"/>
                <a:ext cx="3867516" cy="158984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245" name="矩形 244"/>
              <p:cNvSpPr/>
              <p:nvPr/>
            </p:nvSpPr>
            <p:spPr>
              <a:xfrm>
                <a:off x="4678088" y="5131133"/>
                <a:ext cx="3864336" cy="10697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246" name="矩形 245"/>
              <p:cNvSpPr/>
              <p:nvPr/>
            </p:nvSpPr>
            <p:spPr>
              <a:xfrm>
                <a:off x="4674901" y="5092397"/>
                <a:ext cx="3864338" cy="4086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248" name="Rectangle 240">
                <a:extLst>
                  <a:ext uri="{FF2B5EF4-FFF2-40B4-BE49-F238E27FC236}">
                    <a16:creationId xmlns:a16="http://schemas.microsoft.com/office/drawing/2014/main" id="{7F498F55-71DD-420F-8F3F-0C80265D4CAD}"/>
                  </a:ext>
                </a:extLst>
              </p:cNvPr>
              <p:cNvSpPr/>
              <p:nvPr/>
            </p:nvSpPr>
            <p:spPr>
              <a:xfrm>
                <a:off x="6477468" y="5137321"/>
                <a:ext cx="243226" cy="36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9" name="Rectangle 214">
                <a:extLst>
                  <a:ext uri="{FF2B5EF4-FFF2-40B4-BE49-F238E27FC236}">
                    <a16:creationId xmlns:a16="http://schemas.microsoft.com/office/drawing/2014/main" id="{5E4DB7FD-02EC-47D7-BE12-B939E2DF0768}"/>
                  </a:ext>
                </a:extLst>
              </p:cNvPr>
              <p:cNvSpPr/>
              <p:nvPr/>
            </p:nvSpPr>
            <p:spPr>
              <a:xfrm>
                <a:off x="6631226" y="4679123"/>
                <a:ext cx="36000" cy="447952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0" name="Rectangle 215">
                <a:extLst>
                  <a:ext uri="{FF2B5EF4-FFF2-40B4-BE49-F238E27FC236}">
                    <a16:creationId xmlns:a16="http://schemas.microsoft.com/office/drawing/2014/main" id="{79862D0C-F9B2-4D1E-8F9C-DFACF6B9A219}"/>
                  </a:ext>
                </a:extLst>
              </p:cNvPr>
              <p:cNvSpPr/>
              <p:nvPr/>
            </p:nvSpPr>
            <p:spPr>
              <a:xfrm>
                <a:off x="6512040" y="4679124"/>
                <a:ext cx="36000" cy="45819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1" name="Rectangle 240">
                <a:extLst>
                  <a:ext uri="{FF2B5EF4-FFF2-40B4-BE49-F238E27FC236}">
                    <a16:creationId xmlns:a16="http://schemas.microsoft.com/office/drawing/2014/main" id="{7F498F55-71DD-420F-8F3F-0C80265D4CAD}"/>
                  </a:ext>
                </a:extLst>
              </p:cNvPr>
              <p:cNvSpPr/>
              <p:nvPr/>
            </p:nvSpPr>
            <p:spPr>
              <a:xfrm>
                <a:off x="6477468" y="4860328"/>
                <a:ext cx="243226" cy="36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2" name="Rectangle 213">
                <a:extLst>
                  <a:ext uri="{FF2B5EF4-FFF2-40B4-BE49-F238E27FC236}">
                    <a16:creationId xmlns:a16="http://schemas.microsoft.com/office/drawing/2014/main" id="{2350CB8C-A386-405B-BF18-B1E1A24FC21B}"/>
                  </a:ext>
                </a:extLst>
              </p:cNvPr>
              <p:cNvSpPr/>
              <p:nvPr/>
            </p:nvSpPr>
            <p:spPr>
              <a:xfrm>
                <a:off x="6553262" y="4665323"/>
                <a:ext cx="66849" cy="4617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4878999" y="4914724"/>
                <a:ext cx="243226" cy="333329"/>
                <a:chOff x="4878999" y="4914724"/>
                <a:chExt cx="243226" cy="333329"/>
              </a:xfrm>
            </p:grpSpPr>
            <p:sp>
              <p:nvSpPr>
                <p:cNvPr id="253" name="Rectangle 225">
                  <a:extLst>
                    <a:ext uri="{FF2B5EF4-FFF2-40B4-BE49-F238E27FC236}">
                      <a16:creationId xmlns:a16="http://schemas.microsoft.com/office/drawing/2014/main" id="{F3459476-6AC6-474B-B362-653CA143AEA9}"/>
                    </a:ext>
                  </a:extLst>
                </p:cNvPr>
                <p:cNvSpPr/>
                <p:nvPr/>
              </p:nvSpPr>
              <p:spPr>
                <a:xfrm>
                  <a:off x="4878999" y="5135626"/>
                  <a:ext cx="243226" cy="346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7" name="Rectangle 214">
                  <a:extLst>
                    <a:ext uri="{FF2B5EF4-FFF2-40B4-BE49-F238E27FC236}">
                      <a16:creationId xmlns:a16="http://schemas.microsoft.com/office/drawing/2014/main" id="{5E4DB7FD-02EC-47D7-BE12-B939E2DF0768}"/>
                    </a:ext>
                  </a:extLst>
                </p:cNvPr>
                <p:cNvSpPr/>
                <p:nvPr/>
              </p:nvSpPr>
              <p:spPr>
                <a:xfrm>
                  <a:off x="5049380" y="4933370"/>
                  <a:ext cx="45719" cy="30443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8" name="Rectangle 215">
                  <a:extLst>
                    <a:ext uri="{FF2B5EF4-FFF2-40B4-BE49-F238E27FC236}">
                      <a16:creationId xmlns:a16="http://schemas.microsoft.com/office/drawing/2014/main" id="{79862D0C-F9B2-4D1E-8F9C-DFACF6B9A219}"/>
                    </a:ext>
                  </a:extLst>
                </p:cNvPr>
                <p:cNvSpPr/>
                <p:nvPr/>
              </p:nvSpPr>
              <p:spPr>
                <a:xfrm>
                  <a:off x="4910959" y="4936654"/>
                  <a:ext cx="45719" cy="31139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4" name="Rectangle 238">
                  <a:extLst>
                    <a:ext uri="{FF2B5EF4-FFF2-40B4-BE49-F238E27FC236}">
                      <a16:creationId xmlns:a16="http://schemas.microsoft.com/office/drawing/2014/main" id="{A16EB146-E7F3-499D-BF1D-0CEEE58D56D1}"/>
                    </a:ext>
                  </a:extLst>
                </p:cNvPr>
                <p:cNvSpPr/>
                <p:nvPr/>
              </p:nvSpPr>
              <p:spPr>
                <a:xfrm>
                  <a:off x="4960910" y="4914724"/>
                  <a:ext cx="89515" cy="317522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269" name="组合 268"/>
              <p:cNvGrpSpPr/>
              <p:nvPr/>
            </p:nvGrpSpPr>
            <p:grpSpPr>
              <a:xfrm>
                <a:off x="8206267" y="4913781"/>
                <a:ext cx="243226" cy="333329"/>
                <a:chOff x="4878999" y="4914724"/>
                <a:chExt cx="243226" cy="333329"/>
              </a:xfrm>
            </p:grpSpPr>
            <p:sp>
              <p:nvSpPr>
                <p:cNvPr id="270" name="Rectangle 225">
                  <a:extLst>
                    <a:ext uri="{FF2B5EF4-FFF2-40B4-BE49-F238E27FC236}">
                      <a16:creationId xmlns:a16="http://schemas.microsoft.com/office/drawing/2014/main" id="{F3459476-6AC6-474B-B362-653CA143AEA9}"/>
                    </a:ext>
                  </a:extLst>
                </p:cNvPr>
                <p:cNvSpPr/>
                <p:nvPr/>
              </p:nvSpPr>
              <p:spPr>
                <a:xfrm>
                  <a:off x="4878999" y="5135626"/>
                  <a:ext cx="243226" cy="3461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1" name="Rectangle 214">
                  <a:extLst>
                    <a:ext uri="{FF2B5EF4-FFF2-40B4-BE49-F238E27FC236}">
                      <a16:creationId xmlns:a16="http://schemas.microsoft.com/office/drawing/2014/main" id="{5E4DB7FD-02EC-47D7-BE12-B939E2DF0768}"/>
                    </a:ext>
                  </a:extLst>
                </p:cNvPr>
                <p:cNvSpPr/>
                <p:nvPr/>
              </p:nvSpPr>
              <p:spPr>
                <a:xfrm>
                  <a:off x="5049380" y="4933370"/>
                  <a:ext cx="45719" cy="30443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" name="Rectangle 215">
                  <a:extLst>
                    <a:ext uri="{FF2B5EF4-FFF2-40B4-BE49-F238E27FC236}">
                      <a16:creationId xmlns:a16="http://schemas.microsoft.com/office/drawing/2014/main" id="{79862D0C-F9B2-4D1E-8F9C-DFACF6B9A219}"/>
                    </a:ext>
                  </a:extLst>
                </p:cNvPr>
                <p:cNvSpPr/>
                <p:nvPr/>
              </p:nvSpPr>
              <p:spPr>
                <a:xfrm>
                  <a:off x="4910959" y="4936654"/>
                  <a:ext cx="45719" cy="31139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" name="Rectangle 238">
                  <a:extLst>
                    <a:ext uri="{FF2B5EF4-FFF2-40B4-BE49-F238E27FC236}">
                      <a16:creationId xmlns:a16="http://schemas.microsoft.com/office/drawing/2014/main" id="{A16EB146-E7F3-499D-BF1D-0CEEE58D56D1}"/>
                    </a:ext>
                  </a:extLst>
                </p:cNvPr>
                <p:cNvSpPr/>
                <p:nvPr/>
              </p:nvSpPr>
              <p:spPr>
                <a:xfrm>
                  <a:off x="4960910" y="4914724"/>
                  <a:ext cx="89515" cy="317522"/>
                </a:xfrm>
                <a:prstGeom prst="rect">
                  <a:avLst/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74" name="矩形 273"/>
            <p:cNvSpPr/>
            <p:nvPr/>
          </p:nvSpPr>
          <p:spPr>
            <a:xfrm>
              <a:off x="6324293" y="3662447"/>
              <a:ext cx="100700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/>
                <a:t>SBU type </a:t>
              </a:r>
              <a:endParaRPr lang="zh-CN" altLang="en-US" sz="1600" dirty="0"/>
            </a:p>
          </p:txBody>
        </p:sp>
      </p:grp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137" name="矩形 136"/>
          <p:cNvSpPr/>
          <p:nvPr/>
        </p:nvSpPr>
        <p:spPr>
          <a:xfrm>
            <a:off x="367108" y="5515701"/>
            <a:ext cx="8622871" cy="969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For SG2++, after </a:t>
            </a:r>
            <a:r>
              <a:rPr lang="en-US" altLang="zh-CN" sz="1600" dirty="0" smtClean="0"/>
              <a:t>gluing the APICAL substrate </a:t>
            </a:r>
            <a:r>
              <a:rPr lang="en-US" altLang="zh-CN" sz="1600" dirty="0"/>
              <a:t>onto the readout PCB, it is impossible to see the fast grounding  lines, so it is impossible to align the mask for APICAL etching.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For SBU, </a:t>
            </a:r>
            <a:r>
              <a:rPr lang="en-US" altLang="zh-CN" sz="1600" dirty="0" smtClean="0"/>
              <a:t>still have same </a:t>
            </a:r>
            <a:r>
              <a:rPr lang="en-US" altLang="zh-CN" sz="1600" dirty="0"/>
              <a:t>alignment </a:t>
            </a:r>
            <a:r>
              <a:rPr lang="en-US" altLang="zh-CN" sz="1600" dirty="0" smtClean="0"/>
              <a:t>problems when making the conductive </a:t>
            </a:r>
            <a:r>
              <a:rPr lang="en-US" altLang="zh-CN" sz="1600" dirty="0" err="1" smtClean="0"/>
              <a:t>vias</a:t>
            </a:r>
            <a:r>
              <a:rPr lang="en-US" altLang="zh-CN" sz="1600" dirty="0" smtClean="0"/>
              <a:t>.</a:t>
            </a:r>
            <a:endParaRPr lang="zh-CN" altLang="en-US" sz="1600" dirty="0"/>
          </a:p>
        </p:txBody>
      </p:sp>
      <p:grpSp>
        <p:nvGrpSpPr>
          <p:cNvPr id="118" name="组合 117"/>
          <p:cNvGrpSpPr/>
          <p:nvPr/>
        </p:nvGrpSpPr>
        <p:grpSpPr>
          <a:xfrm>
            <a:off x="4807382" y="3456395"/>
            <a:ext cx="3860094" cy="1568012"/>
            <a:chOff x="479592" y="4667365"/>
            <a:chExt cx="5253624" cy="2134080"/>
          </a:xfrm>
        </p:grpSpPr>
        <p:pic>
          <p:nvPicPr>
            <p:cNvPr id="125" name="图片 1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592" y="4667365"/>
              <a:ext cx="5253624" cy="1675630"/>
            </a:xfrm>
            <a:prstGeom prst="rect">
              <a:avLst/>
            </a:prstGeom>
          </p:spPr>
        </p:pic>
        <p:sp>
          <p:nvSpPr>
            <p:cNvPr id="126" name="文本框 125"/>
            <p:cNvSpPr txBox="1"/>
            <p:nvPr/>
          </p:nvSpPr>
          <p:spPr>
            <a:xfrm>
              <a:off x="1125128" y="6298783"/>
              <a:ext cx="10689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Ideal</a:t>
              </a:r>
              <a:endParaRPr lang="zh-CN" altLang="en-US" dirty="0"/>
            </a:p>
          </p:txBody>
        </p:sp>
        <p:sp>
          <p:nvSpPr>
            <p:cNvPr id="127" name="文本框 126"/>
            <p:cNvSpPr txBox="1"/>
            <p:nvPr/>
          </p:nvSpPr>
          <p:spPr>
            <a:xfrm>
              <a:off x="3915615" y="6298780"/>
              <a:ext cx="1246535" cy="502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/>
                <a:t>Reality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8006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6" name="内容占位符 2"/>
          <p:cNvSpPr>
            <a:spLocks noGrp="1"/>
          </p:cNvSpPr>
          <p:nvPr>
            <p:ph idx="1"/>
          </p:nvPr>
        </p:nvSpPr>
        <p:spPr>
          <a:xfrm>
            <a:off x="733523" y="1886633"/>
            <a:ext cx="7886700" cy="3207882"/>
          </a:xfrm>
        </p:spPr>
        <p:txBody>
          <a:bodyPr/>
          <a:lstStyle/>
          <a:p>
            <a:r>
              <a:rPr lang="en-US" altLang="zh-CN" sz="2400" b="1" dirty="0" smtClean="0">
                <a:solidFill>
                  <a:schemeClr val="bg2">
                    <a:lumMod val="90000"/>
                  </a:schemeClr>
                </a:solidFill>
                <a:cs typeface="Calibri" panose="020F0502020204030204" pitchFamily="34" charset="0"/>
              </a:rPr>
              <a:t>Motivation</a:t>
            </a:r>
          </a:p>
          <a:p>
            <a:endParaRPr lang="en-US" altLang="zh-CN" sz="2400" b="1" dirty="0" smtClean="0">
              <a:cs typeface="Calibri" panose="020F0502020204030204" pitchFamily="34" charset="0"/>
            </a:endParaRPr>
          </a:p>
          <a:p>
            <a:r>
              <a:rPr lang="en-US" altLang="zh-CN" sz="2400" b="1" dirty="0" smtClean="0">
                <a:ea typeface="楷体" panose="02010609060101010101" pitchFamily="49" charset="-122"/>
                <a:cs typeface="Calibri" panose="020F0502020204030204" pitchFamily="34" charset="0"/>
              </a:rPr>
              <a:t>Novel solutions to high rate </a:t>
            </a:r>
            <a:r>
              <a:rPr lang="el-GR" altLang="zh-CN" sz="2400" b="1" dirty="0" smtClean="0">
                <a:ea typeface="楷体" panose="02010609060101010101" pitchFamily="49" charset="-122"/>
                <a:cs typeface="Calibri" panose="020F0502020204030204" pitchFamily="34" charset="0"/>
              </a:rPr>
              <a:t>μ</a:t>
            </a:r>
            <a:r>
              <a:rPr lang="en-US" altLang="zh-CN" sz="2400" b="1" dirty="0" smtClean="0">
                <a:ea typeface="楷体" panose="02010609060101010101" pitchFamily="49" charset="-122"/>
                <a:cs typeface="Calibri" panose="020F0502020204030204" pitchFamily="34" charset="0"/>
              </a:rPr>
              <a:t>RWELL</a:t>
            </a:r>
          </a:p>
          <a:p>
            <a:endParaRPr lang="en-US" altLang="zh-CN" sz="2400" b="1" dirty="0">
              <a:solidFill>
                <a:srgbClr val="0070C0"/>
              </a:solidFill>
              <a:ea typeface="楷体" panose="02010609060101010101" pitchFamily="49" charset="-122"/>
              <a:cs typeface="Calibri" panose="020F0502020204030204" pitchFamily="34" charset="0"/>
            </a:endParaRPr>
          </a:p>
          <a:p>
            <a:r>
              <a:rPr lang="en-US" altLang="zh-CN" sz="2400" b="1" dirty="0">
                <a:solidFill>
                  <a:schemeClr val="bg2">
                    <a:lumMod val="90000"/>
                  </a:schemeClr>
                </a:solidFill>
              </a:rPr>
              <a:t>Characterization of the </a:t>
            </a:r>
            <a:r>
              <a:rPr lang="en-US" altLang="zh-CN" sz="2400" b="1" dirty="0" smtClean="0">
                <a:solidFill>
                  <a:schemeClr val="bg2">
                    <a:lumMod val="90000"/>
                  </a:schemeClr>
                </a:solidFill>
              </a:rPr>
              <a:t>detectors </a:t>
            </a:r>
            <a:r>
              <a:rPr lang="en-US" altLang="zh-CN" sz="2400" b="1" dirty="0">
                <a:solidFill>
                  <a:schemeClr val="bg2">
                    <a:lumMod val="90000"/>
                  </a:schemeClr>
                </a:solidFill>
              </a:rPr>
              <a:t>with </a:t>
            </a:r>
            <a:r>
              <a:rPr lang="en-US" altLang="zh-CN" sz="2400" b="1" dirty="0" smtClean="0">
                <a:solidFill>
                  <a:schemeClr val="bg2">
                    <a:lumMod val="90000"/>
                  </a:schemeClr>
                </a:solidFill>
              </a:rPr>
              <a:t>X-rays</a:t>
            </a:r>
          </a:p>
          <a:p>
            <a:endParaRPr lang="en-US" altLang="zh-CN" sz="2400" b="1" dirty="0"/>
          </a:p>
          <a:p>
            <a:r>
              <a:rPr lang="en-US" altLang="zh-CN" sz="2400" b="1" dirty="0" smtClean="0">
                <a:solidFill>
                  <a:schemeClr val="bg2">
                    <a:lumMod val="90000"/>
                  </a:schemeClr>
                </a:solidFill>
              </a:rPr>
              <a:t> Summary</a:t>
            </a:r>
            <a:endParaRPr lang="en-US" altLang="zh-CN" b="1" dirty="0">
              <a:solidFill>
                <a:schemeClr val="bg2">
                  <a:lumMod val="90000"/>
                </a:schemeClr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6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72231" y="314382"/>
            <a:ext cx="784049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Novel idea of high-rate </a:t>
            </a:r>
            <a:r>
              <a:rPr lang="el-GR" altLang="zh-CN" sz="3600" dirty="0">
                <a:cs typeface="Calibri" panose="020F0502020204030204" pitchFamily="34" charset="0"/>
              </a:rPr>
              <a:t>μ</a:t>
            </a:r>
            <a:r>
              <a:rPr lang="en-US" altLang="zh-CN" sz="3600" dirty="0" smtClean="0">
                <a:cs typeface="Calibri" panose="020F0502020204030204" pitchFamily="34" charset="0"/>
              </a:rPr>
              <a:t>RWELL (PEDF)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33" name="TextBox 145"/>
          <p:cNvSpPr txBox="1"/>
          <p:nvPr/>
        </p:nvSpPr>
        <p:spPr>
          <a:xfrm>
            <a:off x="2509451" y="1459464"/>
            <a:ext cx="4689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PEDF: 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Patterning ,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tching ,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rilling &amp;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GB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illing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3" name="矩形 242"/>
          <p:cNvSpPr/>
          <p:nvPr/>
        </p:nvSpPr>
        <p:spPr>
          <a:xfrm>
            <a:off x="472231" y="5546260"/>
            <a:ext cx="7660849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>
                <a:solidFill>
                  <a:srgbClr val="0F02BE"/>
                </a:solidFill>
              </a:rPr>
              <a:t>No copper-coated DLC needed, better resistivity </a:t>
            </a:r>
            <a:r>
              <a:rPr lang="en-US" altLang="zh-CN" sz="1600" b="1" dirty="0" smtClean="0">
                <a:solidFill>
                  <a:srgbClr val="0F02BE"/>
                </a:solidFill>
              </a:rPr>
              <a:t>control;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 smtClean="0">
                <a:solidFill>
                  <a:srgbClr val="0F02BE"/>
                </a:solidFill>
              </a:rPr>
              <a:t>No alignment problems even goes to large area;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US" altLang="zh-CN" sz="1600" b="1" dirty="0" smtClean="0">
                <a:solidFill>
                  <a:srgbClr val="0F02BE"/>
                </a:solidFill>
              </a:rPr>
              <a:t>Larger </a:t>
            </a:r>
            <a:r>
              <a:rPr lang="en-US" altLang="zh-CN" sz="1600" b="1" dirty="0">
                <a:solidFill>
                  <a:srgbClr val="0F02BE"/>
                </a:solidFill>
              </a:rPr>
              <a:t>contact </a:t>
            </a:r>
            <a:r>
              <a:rPr lang="en-US" altLang="zh-CN" sz="1600" b="1" dirty="0" smtClean="0">
                <a:solidFill>
                  <a:srgbClr val="0F02BE"/>
                </a:solidFill>
              </a:rPr>
              <a:t>area between DLC and silver glue, improving the connection.</a:t>
            </a:r>
            <a:endParaRPr lang="zh-CN" altLang="en-US" sz="1600" b="1" dirty="0">
              <a:solidFill>
                <a:srgbClr val="0F02BE"/>
              </a:solidFill>
            </a:endParaRPr>
          </a:p>
        </p:txBody>
      </p:sp>
      <p:sp>
        <p:nvSpPr>
          <p:cNvPr id="244" name="矩形 243"/>
          <p:cNvSpPr/>
          <p:nvPr/>
        </p:nvSpPr>
        <p:spPr>
          <a:xfrm>
            <a:off x="472231" y="5103178"/>
            <a:ext cx="3585250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 smtClean="0"/>
              <a:t>Advantages:</a:t>
            </a:r>
            <a:endParaRPr lang="zh-CN" altLang="en-US" sz="2400" dirty="0"/>
          </a:p>
        </p:txBody>
      </p:sp>
      <p:grpSp>
        <p:nvGrpSpPr>
          <p:cNvPr id="7" name="组合 6"/>
          <p:cNvGrpSpPr/>
          <p:nvPr/>
        </p:nvGrpSpPr>
        <p:grpSpPr>
          <a:xfrm>
            <a:off x="472231" y="2032092"/>
            <a:ext cx="8418936" cy="2898567"/>
            <a:chOff x="613304" y="1625676"/>
            <a:chExt cx="8418936" cy="2898567"/>
          </a:xfrm>
        </p:grpSpPr>
        <p:grpSp>
          <p:nvGrpSpPr>
            <p:cNvPr id="147" name="组合 146"/>
            <p:cNvGrpSpPr/>
            <p:nvPr/>
          </p:nvGrpSpPr>
          <p:grpSpPr>
            <a:xfrm>
              <a:off x="5737571" y="3178534"/>
              <a:ext cx="3117698" cy="666598"/>
              <a:chOff x="1223376" y="485153"/>
              <a:chExt cx="3117698" cy="666598"/>
            </a:xfrm>
          </p:grpSpPr>
          <p:grpSp>
            <p:nvGrpSpPr>
              <p:cNvPr id="148" name="组合 147"/>
              <p:cNvGrpSpPr/>
              <p:nvPr/>
            </p:nvGrpSpPr>
            <p:grpSpPr>
              <a:xfrm>
                <a:off x="1223376" y="485153"/>
                <a:ext cx="3117698" cy="666598"/>
                <a:chOff x="692559" y="324980"/>
                <a:chExt cx="6411355" cy="1370818"/>
              </a:xfrm>
            </p:grpSpPr>
            <p:grpSp>
              <p:nvGrpSpPr>
                <p:cNvPr id="151" name="组合 150"/>
                <p:cNvGrpSpPr/>
                <p:nvPr/>
              </p:nvGrpSpPr>
              <p:grpSpPr>
                <a:xfrm>
                  <a:off x="692559" y="324980"/>
                  <a:ext cx="6411355" cy="1370818"/>
                  <a:chOff x="5705937" y="3295371"/>
                  <a:chExt cx="3094640" cy="661668"/>
                </a:xfrm>
              </p:grpSpPr>
              <p:sp>
                <p:nvSpPr>
                  <p:cNvPr id="153" name="矩形 152"/>
                  <p:cNvSpPr/>
                  <p:nvPr/>
                </p:nvSpPr>
                <p:spPr>
                  <a:xfrm>
                    <a:off x="5705938" y="3385483"/>
                    <a:ext cx="3094639" cy="238039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4" name="矩形 153"/>
                  <p:cNvSpPr/>
                  <p:nvPr/>
                </p:nvSpPr>
                <p:spPr>
                  <a:xfrm>
                    <a:off x="5705937" y="3337639"/>
                    <a:ext cx="3094639" cy="40560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5" name="矩形 154"/>
                  <p:cNvSpPr/>
                  <p:nvPr/>
                </p:nvSpPr>
                <p:spPr>
                  <a:xfrm>
                    <a:off x="5705937" y="3624075"/>
                    <a:ext cx="3094639" cy="29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56" name="组合 155"/>
                  <p:cNvGrpSpPr/>
                  <p:nvPr/>
                </p:nvGrpSpPr>
                <p:grpSpPr>
                  <a:xfrm>
                    <a:off x="5705939" y="3688245"/>
                    <a:ext cx="3092094" cy="268794"/>
                    <a:chOff x="789261" y="1929408"/>
                    <a:chExt cx="3024437" cy="494660"/>
                  </a:xfrm>
                </p:grpSpPr>
                <p:sp>
                  <p:nvSpPr>
                    <p:cNvPr id="254" name="矩形 253"/>
                    <p:cNvSpPr/>
                    <p:nvPr/>
                  </p:nvSpPr>
                  <p:spPr>
                    <a:xfrm>
                      <a:off x="789261" y="1929408"/>
                      <a:ext cx="3024437" cy="494660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solidFill>
                        <a:srgbClr val="00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5" name="矩形 254"/>
                    <p:cNvSpPr/>
                    <p:nvPr/>
                  </p:nvSpPr>
                  <p:spPr>
                    <a:xfrm>
                      <a:off x="963126" y="1986006"/>
                      <a:ext cx="638147" cy="72691"/>
                    </a:xfrm>
                    <a:prstGeom prst="rect">
                      <a:avLst/>
                    </a:prstGeom>
                    <a:solidFill>
                      <a:srgbClr val="ED7D31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6" name="矩形 255"/>
                    <p:cNvSpPr/>
                    <p:nvPr/>
                  </p:nvSpPr>
                  <p:spPr>
                    <a:xfrm>
                      <a:off x="1982405" y="1986006"/>
                      <a:ext cx="638147" cy="72691"/>
                    </a:xfrm>
                    <a:prstGeom prst="rect">
                      <a:avLst/>
                    </a:prstGeom>
                    <a:solidFill>
                      <a:srgbClr val="ED7D31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7" name="矩形 256"/>
                    <p:cNvSpPr/>
                    <p:nvPr/>
                  </p:nvSpPr>
                  <p:spPr>
                    <a:xfrm>
                      <a:off x="3001684" y="1986006"/>
                      <a:ext cx="638147" cy="72691"/>
                    </a:xfrm>
                    <a:prstGeom prst="rect">
                      <a:avLst/>
                    </a:prstGeom>
                    <a:solidFill>
                      <a:srgbClr val="ED7D31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57" name="矩形 156"/>
                  <p:cNvSpPr/>
                  <p:nvPr/>
                </p:nvSpPr>
                <p:spPr>
                  <a:xfrm>
                    <a:off x="5705937" y="3658691"/>
                    <a:ext cx="3092094" cy="33390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8" name="矩形 157"/>
                  <p:cNvSpPr/>
                  <p:nvPr/>
                </p:nvSpPr>
                <p:spPr>
                  <a:xfrm>
                    <a:off x="7128656" y="3453860"/>
                    <a:ext cx="246659" cy="279067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solidFill>
                      <a:schemeClr val="accent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59" name="组合 158"/>
                  <p:cNvGrpSpPr/>
                  <p:nvPr/>
                </p:nvGrpSpPr>
                <p:grpSpPr>
                  <a:xfrm>
                    <a:off x="5784227" y="3295371"/>
                    <a:ext cx="299594" cy="317988"/>
                    <a:chOff x="5841569" y="3338937"/>
                    <a:chExt cx="299594" cy="273929"/>
                  </a:xfrm>
                </p:grpSpPr>
                <p:sp>
                  <p:nvSpPr>
                    <p:cNvPr id="252" name="矩形 251"/>
                    <p:cNvSpPr/>
                    <p:nvPr/>
                  </p:nvSpPr>
                  <p:spPr>
                    <a:xfrm>
                      <a:off x="5841569" y="3338937"/>
                      <a:ext cx="299594" cy="5234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3" name="梯形 252"/>
                    <p:cNvSpPr/>
                    <p:nvPr/>
                  </p:nvSpPr>
                  <p:spPr>
                    <a:xfrm rot="10800000">
                      <a:off x="5841569" y="3401831"/>
                      <a:ext cx="299592" cy="211035"/>
                    </a:xfrm>
                    <a:prstGeom prst="trapezoid">
                      <a:avLst>
                        <a:gd name="adj" fmla="val 23774"/>
                      </a:avLst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60" name="矩形 159"/>
                  <p:cNvSpPr/>
                  <p:nvPr/>
                </p:nvSpPr>
                <p:spPr>
                  <a:xfrm>
                    <a:off x="6739250" y="3335514"/>
                    <a:ext cx="271561" cy="4592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39" name="组合 238"/>
                  <p:cNvGrpSpPr/>
                  <p:nvPr/>
                </p:nvGrpSpPr>
                <p:grpSpPr>
                  <a:xfrm>
                    <a:off x="6261739" y="3295371"/>
                    <a:ext cx="299594" cy="317988"/>
                    <a:chOff x="5841569" y="3338937"/>
                    <a:chExt cx="299594" cy="273929"/>
                  </a:xfrm>
                </p:grpSpPr>
                <p:sp>
                  <p:nvSpPr>
                    <p:cNvPr id="250" name="矩形 249"/>
                    <p:cNvSpPr/>
                    <p:nvPr/>
                  </p:nvSpPr>
                  <p:spPr>
                    <a:xfrm>
                      <a:off x="5841569" y="3338937"/>
                      <a:ext cx="299594" cy="5234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51" name="梯形 250"/>
                    <p:cNvSpPr/>
                    <p:nvPr/>
                  </p:nvSpPr>
                  <p:spPr>
                    <a:xfrm rot="10800000">
                      <a:off x="5841569" y="3401831"/>
                      <a:ext cx="299592" cy="211035"/>
                    </a:xfrm>
                    <a:prstGeom prst="trapezoid">
                      <a:avLst>
                        <a:gd name="adj" fmla="val 23774"/>
                      </a:avLst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40" name="矩形 239"/>
                  <p:cNvSpPr/>
                  <p:nvPr/>
                </p:nvSpPr>
                <p:spPr>
                  <a:xfrm>
                    <a:off x="7517652" y="3335514"/>
                    <a:ext cx="271561" cy="4592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41" name="组合 240"/>
                  <p:cNvGrpSpPr/>
                  <p:nvPr/>
                </p:nvGrpSpPr>
                <p:grpSpPr>
                  <a:xfrm>
                    <a:off x="7964219" y="3295371"/>
                    <a:ext cx="299594" cy="317988"/>
                    <a:chOff x="5841569" y="3338937"/>
                    <a:chExt cx="299594" cy="273929"/>
                  </a:xfrm>
                </p:grpSpPr>
                <p:sp>
                  <p:nvSpPr>
                    <p:cNvPr id="248" name="矩形 247"/>
                    <p:cNvSpPr/>
                    <p:nvPr/>
                  </p:nvSpPr>
                  <p:spPr>
                    <a:xfrm>
                      <a:off x="5841569" y="3338937"/>
                      <a:ext cx="299594" cy="5234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9" name="梯形 248"/>
                    <p:cNvSpPr/>
                    <p:nvPr/>
                  </p:nvSpPr>
                  <p:spPr>
                    <a:xfrm rot="10800000">
                      <a:off x="5841569" y="3401831"/>
                      <a:ext cx="299592" cy="211035"/>
                    </a:xfrm>
                    <a:prstGeom prst="trapezoid">
                      <a:avLst>
                        <a:gd name="adj" fmla="val 23774"/>
                      </a:avLst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grpSp>
                <p:nvGrpSpPr>
                  <p:cNvPr id="242" name="组合 241"/>
                  <p:cNvGrpSpPr/>
                  <p:nvPr/>
                </p:nvGrpSpPr>
                <p:grpSpPr>
                  <a:xfrm>
                    <a:off x="8441731" y="3295371"/>
                    <a:ext cx="299594" cy="317988"/>
                    <a:chOff x="5841569" y="3338937"/>
                    <a:chExt cx="299594" cy="273929"/>
                  </a:xfrm>
                </p:grpSpPr>
                <p:sp>
                  <p:nvSpPr>
                    <p:cNvPr id="246" name="矩形 245"/>
                    <p:cNvSpPr/>
                    <p:nvPr/>
                  </p:nvSpPr>
                  <p:spPr>
                    <a:xfrm>
                      <a:off x="5841569" y="3338937"/>
                      <a:ext cx="299594" cy="5234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47" name="梯形 246"/>
                    <p:cNvSpPr/>
                    <p:nvPr/>
                  </p:nvSpPr>
                  <p:spPr>
                    <a:xfrm rot="10800000">
                      <a:off x="5841569" y="3401831"/>
                      <a:ext cx="299592" cy="211035"/>
                    </a:xfrm>
                    <a:prstGeom prst="trapezoid">
                      <a:avLst>
                        <a:gd name="adj" fmla="val 23774"/>
                      </a:avLst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52" name="梯形 151"/>
                <p:cNvSpPr/>
                <p:nvPr/>
              </p:nvSpPr>
              <p:spPr>
                <a:xfrm rot="10800000">
                  <a:off x="3324722" y="395117"/>
                  <a:ext cx="1147028" cy="602841"/>
                </a:xfrm>
                <a:prstGeom prst="trapezoid">
                  <a:avLst/>
                </a:prstGeom>
                <a:solidFill>
                  <a:srgbClr val="A5A5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49" name="矩形 148"/>
              <p:cNvSpPr/>
              <p:nvPr/>
            </p:nvSpPr>
            <p:spPr>
              <a:xfrm>
                <a:off x="2443642" y="530182"/>
                <a:ext cx="72000" cy="4082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3047782" y="530183"/>
                <a:ext cx="72000" cy="4082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61" name="组合 160"/>
            <p:cNvGrpSpPr/>
            <p:nvPr/>
          </p:nvGrpSpPr>
          <p:grpSpPr>
            <a:xfrm>
              <a:off x="4352300" y="2365782"/>
              <a:ext cx="1151019" cy="853194"/>
              <a:chOff x="3886593" y="1505903"/>
              <a:chExt cx="1151019" cy="853194"/>
            </a:xfrm>
          </p:grpSpPr>
          <p:sp>
            <p:nvSpPr>
              <p:cNvPr id="162" name="矩形 161"/>
              <p:cNvSpPr/>
              <p:nvPr/>
            </p:nvSpPr>
            <p:spPr>
              <a:xfrm>
                <a:off x="4354668" y="1649952"/>
                <a:ext cx="57650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b="1" dirty="0" smtClean="0">
                    <a:solidFill>
                      <a:srgbClr val="C00000"/>
                    </a:solidFill>
                  </a:rPr>
                  <a:t>Apical</a:t>
                </a:r>
                <a:endParaRPr lang="zh-CN" altLang="en-US" sz="12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4354668" y="1794001"/>
                <a:ext cx="42806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b="1" dirty="0" smtClean="0"/>
                  <a:t>DLC</a:t>
                </a:r>
                <a:endParaRPr lang="zh-CN" altLang="en-US" sz="1200" dirty="0"/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4354668" y="1505903"/>
                <a:ext cx="34977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b="1" dirty="0" smtClean="0">
                    <a:solidFill>
                      <a:schemeClr val="accent2"/>
                    </a:solidFill>
                  </a:rPr>
                  <a:t>Cu</a:t>
                </a:r>
                <a:endParaRPr lang="zh-CN" altLang="en-US" sz="1200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3887994" y="1765506"/>
                <a:ext cx="418056" cy="46231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166" name="矩形 165"/>
              <p:cNvSpPr/>
              <p:nvPr/>
            </p:nvSpPr>
            <p:spPr>
              <a:xfrm>
                <a:off x="3886593" y="1618876"/>
                <a:ext cx="433714" cy="51052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167" name="矩形 166"/>
              <p:cNvSpPr/>
              <p:nvPr/>
            </p:nvSpPr>
            <p:spPr>
              <a:xfrm>
                <a:off x="3886593" y="1907315"/>
                <a:ext cx="422047" cy="4948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sp>
            <p:nvSpPr>
              <p:cNvPr id="168" name="矩形 167"/>
              <p:cNvSpPr/>
              <p:nvPr/>
            </p:nvSpPr>
            <p:spPr>
              <a:xfrm>
                <a:off x="4354668" y="1938050"/>
                <a:ext cx="68294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b="1" dirty="0" smtClean="0">
                    <a:solidFill>
                      <a:schemeClr val="accent4">
                        <a:lumMod val="60000"/>
                        <a:lumOff val="40000"/>
                      </a:schemeClr>
                    </a:solidFill>
                  </a:rPr>
                  <a:t>Prepreg</a:t>
                </a:r>
                <a:endParaRPr lang="zh-CN" altLang="en-US" sz="1200" dirty="0">
                  <a:solidFill>
                    <a:schemeClr val="accent4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69" name="矩形 168"/>
              <p:cNvSpPr/>
              <p:nvPr/>
            </p:nvSpPr>
            <p:spPr>
              <a:xfrm>
                <a:off x="4354668" y="2082098"/>
                <a:ext cx="43473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zh-CN" sz="1200" b="1" dirty="0" smtClean="0">
                    <a:solidFill>
                      <a:srgbClr val="009900"/>
                    </a:solidFill>
                  </a:rPr>
                  <a:t>PCB</a:t>
                </a:r>
                <a:endParaRPr lang="zh-CN" altLang="en-US" sz="1200" dirty="0">
                  <a:solidFill>
                    <a:srgbClr val="009900"/>
                  </a:solidFill>
                </a:endParaRPr>
              </a:p>
            </p:txBody>
          </p:sp>
          <p:sp>
            <p:nvSpPr>
              <p:cNvPr id="170" name="矩形 169"/>
              <p:cNvSpPr/>
              <p:nvPr/>
            </p:nvSpPr>
            <p:spPr>
              <a:xfrm>
                <a:off x="3890540" y="2052373"/>
                <a:ext cx="417712" cy="46231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200"/>
              </a:p>
            </p:txBody>
          </p:sp>
          <p:grpSp>
            <p:nvGrpSpPr>
              <p:cNvPr id="171" name="组合 170"/>
              <p:cNvGrpSpPr/>
              <p:nvPr/>
            </p:nvGrpSpPr>
            <p:grpSpPr>
              <a:xfrm>
                <a:off x="3890540" y="2194181"/>
                <a:ext cx="421700" cy="50728"/>
                <a:chOff x="3890540" y="2194181"/>
                <a:chExt cx="421700" cy="50728"/>
              </a:xfrm>
            </p:grpSpPr>
            <p:sp>
              <p:nvSpPr>
                <p:cNvPr id="172" name="矩形 171"/>
                <p:cNvSpPr/>
                <p:nvPr/>
              </p:nvSpPr>
              <p:spPr>
                <a:xfrm>
                  <a:off x="3890540" y="2195429"/>
                  <a:ext cx="421700" cy="49480"/>
                </a:xfrm>
                <a:prstGeom prst="rect">
                  <a:avLst/>
                </a:prstGeom>
                <a:solidFill>
                  <a:srgbClr val="009900"/>
                </a:solidFill>
                <a:ln>
                  <a:solidFill>
                    <a:srgbClr val="0099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173" name="矩形 172"/>
                <p:cNvSpPr/>
                <p:nvPr/>
              </p:nvSpPr>
              <p:spPr>
                <a:xfrm>
                  <a:off x="3915852" y="2194181"/>
                  <a:ext cx="91122" cy="5812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174" name="矩形 173"/>
                <p:cNvSpPr/>
                <p:nvPr/>
              </p:nvSpPr>
              <p:spPr>
                <a:xfrm>
                  <a:off x="4046645" y="2195026"/>
                  <a:ext cx="91122" cy="5812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  <p:sp>
              <p:nvSpPr>
                <p:cNvPr id="175" name="矩形 174"/>
                <p:cNvSpPr/>
                <p:nvPr/>
              </p:nvSpPr>
              <p:spPr>
                <a:xfrm>
                  <a:off x="4175149" y="2195026"/>
                  <a:ext cx="91122" cy="5812"/>
                </a:xfrm>
                <a:prstGeom prst="rect">
                  <a:avLst/>
                </a:prstGeom>
                <a:solidFill>
                  <a:srgbClr val="ED7D31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sz="1200"/>
                </a:p>
              </p:txBody>
            </p:sp>
          </p:grpSp>
        </p:grpSp>
        <p:grpSp>
          <p:nvGrpSpPr>
            <p:cNvPr id="180" name="组合 179"/>
            <p:cNvGrpSpPr/>
            <p:nvPr/>
          </p:nvGrpSpPr>
          <p:grpSpPr>
            <a:xfrm>
              <a:off x="771755" y="1625676"/>
              <a:ext cx="3117698" cy="641020"/>
              <a:chOff x="692559" y="377575"/>
              <a:chExt cx="6411355" cy="1318218"/>
            </a:xfrm>
          </p:grpSpPr>
          <p:grpSp>
            <p:nvGrpSpPr>
              <p:cNvPr id="181" name="组合 180"/>
              <p:cNvGrpSpPr/>
              <p:nvPr/>
            </p:nvGrpSpPr>
            <p:grpSpPr>
              <a:xfrm>
                <a:off x="692559" y="412545"/>
                <a:ext cx="6411355" cy="1283248"/>
                <a:chOff x="5705937" y="3337639"/>
                <a:chExt cx="3094640" cy="619400"/>
              </a:xfrm>
            </p:grpSpPr>
            <p:sp>
              <p:nvSpPr>
                <p:cNvPr id="183" name="矩形 182"/>
                <p:cNvSpPr/>
                <p:nvPr/>
              </p:nvSpPr>
              <p:spPr>
                <a:xfrm>
                  <a:off x="5705938" y="3385483"/>
                  <a:ext cx="3094639" cy="23803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84" name="矩形 183"/>
                <p:cNvSpPr/>
                <p:nvPr/>
              </p:nvSpPr>
              <p:spPr>
                <a:xfrm>
                  <a:off x="5705937" y="3337639"/>
                  <a:ext cx="3094639" cy="4056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85" name="矩形 184"/>
                <p:cNvSpPr/>
                <p:nvPr/>
              </p:nvSpPr>
              <p:spPr>
                <a:xfrm>
                  <a:off x="5705937" y="3624075"/>
                  <a:ext cx="3094639" cy="29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grpSp>
              <p:nvGrpSpPr>
                <p:cNvPr id="186" name="组合 185"/>
                <p:cNvGrpSpPr/>
                <p:nvPr/>
              </p:nvGrpSpPr>
              <p:grpSpPr>
                <a:xfrm>
                  <a:off x="5705939" y="3688245"/>
                  <a:ext cx="3092094" cy="268794"/>
                  <a:chOff x="789261" y="1929408"/>
                  <a:chExt cx="3024437" cy="494660"/>
                </a:xfrm>
              </p:grpSpPr>
              <p:sp>
                <p:nvSpPr>
                  <p:cNvPr id="188" name="矩形 187"/>
                  <p:cNvSpPr/>
                  <p:nvPr/>
                </p:nvSpPr>
                <p:spPr>
                  <a:xfrm>
                    <a:off x="789261" y="1929408"/>
                    <a:ext cx="3024437" cy="494660"/>
                  </a:xfrm>
                  <a:prstGeom prst="rect">
                    <a:avLst/>
                  </a:prstGeom>
                  <a:solidFill>
                    <a:srgbClr val="009900"/>
                  </a:solidFill>
                  <a:ln>
                    <a:solidFill>
                      <a:srgbClr val="00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89" name="矩形 188"/>
                  <p:cNvSpPr/>
                  <p:nvPr/>
                </p:nvSpPr>
                <p:spPr>
                  <a:xfrm>
                    <a:off x="963126" y="1986006"/>
                    <a:ext cx="638147" cy="72691"/>
                  </a:xfrm>
                  <a:prstGeom prst="rect">
                    <a:avLst/>
                  </a:prstGeom>
                  <a:solidFill>
                    <a:srgbClr val="ED7D31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0" name="矩形 189"/>
                  <p:cNvSpPr/>
                  <p:nvPr/>
                </p:nvSpPr>
                <p:spPr>
                  <a:xfrm>
                    <a:off x="1982405" y="1986006"/>
                    <a:ext cx="638147" cy="72691"/>
                  </a:xfrm>
                  <a:prstGeom prst="rect">
                    <a:avLst/>
                  </a:prstGeom>
                  <a:solidFill>
                    <a:srgbClr val="ED7D31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1" name="矩形 190"/>
                  <p:cNvSpPr/>
                  <p:nvPr/>
                </p:nvSpPr>
                <p:spPr>
                  <a:xfrm>
                    <a:off x="3001684" y="1986006"/>
                    <a:ext cx="638147" cy="72691"/>
                  </a:xfrm>
                  <a:prstGeom prst="rect">
                    <a:avLst/>
                  </a:prstGeom>
                  <a:solidFill>
                    <a:srgbClr val="ED7D31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87" name="矩形 186"/>
                <p:cNvSpPr/>
                <p:nvPr/>
              </p:nvSpPr>
              <p:spPr>
                <a:xfrm>
                  <a:off x="5705937" y="3658691"/>
                  <a:ext cx="3092094" cy="3339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2" name="梯形 181"/>
              <p:cNvSpPr/>
              <p:nvPr/>
            </p:nvSpPr>
            <p:spPr>
              <a:xfrm rot="10800000">
                <a:off x="3324722" y="377575"/>
                <a:ext cx="1147028" cy="620378"/>
              </a:xfrm>
              <a:prstGeom prst="trapezoi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2" name="文本框 191"/>
            <p:cNvSpPr txBox="1"/>
            <p:nvPr/>
          </p:nvSpPr>
          <p:spPr>
            <a:xfrm>
              <a:off x="613304" y="2339375"/>
              <a:ext cx="32839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 smtClean="0"/>
                <a:t>Step1: Copper &amp; APICAL etching, to make a big hole, with DLC on bottom.</a:t>
              </a:r>
              <a:endParaRPr lang="zh-CN" altLang="en-US" sz="1600" dirty="0"/>
            </a:p>
          </p:txBody>
        </p:sp>
        <p:grpSp>
          <p:nvGrpSpPr>
            <p:cNvPr id="193" name="组合 192"/>
            <p:cNvGrpSpPr/>
            <p:nvPr/>
          </p:nvGrpSpPr>
          <p:grpSpPr>
            <a:xfrm>
              <a:off x="5741821" y="1629351"/>
              <a:ext cx="3117698" cy="641020"/>
              <a:chOff x="3183450" y="1363214"/>
              <a:chExt cx="3117698" cy="641020"/>
            </a:xfrm>
          </p:grpSpPr>
          <p:grpSp>
            <p:nvGrpSpPr>
              <p:cNvPr id="194" name="组合 193"/>
              <p:cNvGrpSpPr/>
              <p:nvPr/>
            </p:nvGrpSpPr>
            <p:grpSpPr>
              <a:xfrm>
                <a:off x="3183450" y="1363214"/>
                <a:ext cx="3117698" cy="641020"/>
                <a:chOff x="692559" y="377575"/>
                <a:chExt cx="6411355" cy="1318218"/>
              </a:xfrm>
            </p:grpSpPr>
            <p:grpSp>
              <p:nvGrpSpPr>
                <p:cNvPr id="196" name="组合 195"/>
                <p:cNvGrpSpPr/>
                <p:nvPr/>
              </p:nvGrpSpPr>
              <p:grpSpPr>
                <a:xfrm>
                  <a:off x="692559" y="412545"/>
                  <a:ext cx="6411355" cy="1283248"/>
                  <a:chOff x="5705937" y="3337639"/>
                  <a:chExt cx="3094640" cy="619400"/>
                </a:xfrm>
              </p:grpSpPr>
              <p:sp>
                <p:nvSpPr>
                  <p:cNvPr id="198" name="矩形 197"/>
                  <p:cNvSpPr/>
                  <p:nvPr/>
                </p:nvSpPr>
                <p:spPr>
                  <a:xfrm>
                    <a:off x="5705938" y="3385483"/>
                    <a:ext cx="3094639" cy="238039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99" name="矩形 198"/>
                  <p:cNvSpPr/>
                  <p:nvPr/>
                </p:nvSpPr>
                <p:spPr>
                  <a:xfrm>
                    <a:off x="5705937" y="3337639"/>
                    <a:ext cx="3094639" cy="40560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00" name="矩形 199"/>
                  <p:cNvSpPr/>
                  <p:nvPr/>
                </p:nvSpPr>
                <p:spPr>
                  <a:xfrm>
                    <a:off x="5705937" y="3624075"/>
                    <a:ext cx="3094639" cy="29000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01" name="组合 200"/>
                  <p:cNvGrpSpPr/>
                  <p:nvPr/>
                </p:nvGrpSpPr>
                <p:grpSpPr>
                  <a:xfrm>
                    <a:off x="5705939" y="3688245"/>
                    <a:ext cx="3092094" cy="268794"/>
                    <a:chOff x="789261" y="1929408"/>
                    <a:chExt cx="3024437" cy="494660"/>
                  </a:xfrm>
                </p:grpSpPr>
                <p:sp>
                  <p:nvSpPr>
                    <p:cNvPr id="203" name="矩形 202"/>
                    <p:cNvSpPr/>
                    <p:nvPr/>
                  </p:nvSpPr>
                  <p:spPr>
                    <a:xfrm>
                      <a:off x="789261" y="1929408"/>
                      <a:ext cx="3024437" cy="494660"/>
                    </a:xfrm>
                    <a:prstGeom prst="rect">
                      <a:avLst/>
                    </a:prstGeom>
                    <a:solidFill>
                      <a:srgbClr val="009900"/>
                    </a:solidFill>
                    <a:ln>
                      <a:solidFill>
                        <a:srgbClr val="0099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4" name="矩形 203"/>
                    <p:cNvSpPr/>
                    <p:nvPr/>
                  </p:nvSpPr>
                  <p:spPr>
                    <a:xfrm>
                      <a:off x="963126" y="1986006"/>
                      <a:ext cx="638147" cy="72691"/>
                    </a:xfrm>
                    <a:prstGeom prst="rect">
                      <a:avLst/>
                    </a:prstGeom>
                    <a:solidFill>
                      <a:srgbClr val="ED7D31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5" name="矩形 204"/>
                    <p:cNvSpPr/>
                    <p:nvPr/>
                  </p:nvSpPr>
                  <p:spPr>
                    <a:xfrm>
                      <a:off x="1982405" y="1986006"/>
                      <a:ext cx="638147" cy="72691"/>
                    </a:xfrm>
                    <a:prstGeom prst="rect">
                      <a:avLst/>
                    </a:prstGeom>
                    <a:solidFill>
                      <a:srgbClr val="ED7D31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6" name="矩形 205"/>
                    <p:cNvSpPr/>
                    <p:nvPr/>
                  </p:nvSpPr>
                  <p:spPr>
                    <a:xfrm>
                      <a:off x="3001684" y="1986006"/>
                      <a:ext cx="638147" cy="72691"/>
                    </a:xfrm>
                    <a:prstGeom prst="rect">
                      <a:avLst/>
                    </a:prstGeom>
                    <a:solidFill>
                      <a:srgbClr val="ED7D31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02" name="矩形 201"/>
                  <p:cNvSpPr/>
                  <p:nvPr/>
                </p:nvSpPr>
                <p:spPr>
                  <a:xfrm>
                    <a:off x="5705937" y="3658691"/>
                    <a:ext cx="3092094" cy="33390"/>
                  </a:xfrm>
                  <a:prstGeom prst="rect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solidFill>
                      <a:schemeClr val="accent4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97" name="梯形 196"/>
                <p:cNvSpPr/>
                <p:nvPr/>
              </p:nvSpPr>
              <p:spPr>
                <a:xfrm rot="10800000">
                  <a:off x="3324722" y="377575"/>
                  <a:ext cx="1147028" cy="620378"/>
                </a:xfrm>
                <a:prstGeom prst="trapezoi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5" name="矩形 194"/>
              <p:cNvSpPr/>
              <p:nvPr/>
            </p:nvSpPr>
            <p:spPr>
              <a:xfrm>
                <a:off x="4616767" y="1500993"/>
                <a:ext cx="248497" cy="281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7" name="文本框 206"/>
            <p:cNvSpPr txBox="1"/>
            <p:nvPr/>
          </p:nvSpPr>
          <p:spPr>
            <a:xfrm>
              <a:off x="5741821" y="2339375"/>
              <a:ext cx="31401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 smtClean="0"/>
                <a:t>Step2: Drill a small hole, the copper of the readout pad expose to air.</a:t>
              </a:r>
              <a:endParaRPr lang="zh-CN" altLang="en-US" sz="1600" dirty="0"/>
            </a:p>
          </p:txBody>
        </p:sp>
        <p:sp>
          <p:nvSpPr>
            <p:cNvPr id="208" name="文本框 207"/>
            <p:cNvSpPr txBox="1"/>
            <p:nvPr/>
          </p:nvSpPr>
          <p:spPr>
            <a:xfrm>
              <a:off x="5737571" y="3939468"/>
              <a:ext cx="32946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 smtClean="0"/>
                <a:t>Step4: Make </a:t>
              </a:r>
              <a:r>
                <a:rPr lang="en-US" altLang="zh-CN" sz="1600" dirty="0" err="1" smtClean="0">
                  <a:cs typeface="Calibri" panose="020F0502020204030204" pitchFamily="34" charset="0"/>
                </a:rPr>
                <a:t>μRWELL</a:t>
              </a:r>
              <a:r>
                <a:rPr lang="en-US" altLang="zh-CN" sz="1600" dirty="0" smtClean="0">
                  <a:ea typeface="楷体" panose="02010609060101010101" pitchFamily="49" charset="-122"/>
                </a:rPr>
                <a:t> structure and remove the copper around silver glue.</a:t>
              </a:r>
              <a:r>
                <a:rPr lang="en-US" altLang="zh-CN" sz="1600" dirty="0" smtClean="0"/>
                <a:t> </a:t>
              </a:r>
              <a:endParaRPr lang="zh-CN" altLang="en-US" sz="1600" dirty="0"/>
            </a:p>
          </p:txBody>
        </p:sp>
        <p:sp>
          <p:nvSpPr>
            <p:cNvPr id="209" name="文本框 208"/>
            <p:cNvSpPr txBox="1"/>
            <p:nvPr/>
          </p:nvSpPr>
          <p:spPr>
            <a:xfrm>
              <a:off x="616225" y="3939468"/>
              <a:ext cx="32810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1600" dirty="0" smtClean="0"/>
                <a:t>Step3: Use silver glue to connect the DLC to readout pad.</a:t>
              </a:r>
              <a:endParaRPr lang="zh-CN" altLang="en-US" sz="1600" dirty="0"/>
            </a:p>
          </p:txBody>
        </p:sp>
        <p:grpSp>
          <p:nvGrpSpPr>
            <p:cNvPr id="210" name="组合 209"/>
            <p:cNvGrpSpPr/>
            <p:nvPr/>
          </p:nvGrpSpPr>
          <p:grpSpPr>
            <a:xfrm>
              <a:off x="771755" y="3218976"/>
              <a:ext cx="3117698" cy="632492"/>
              <a:chOff x="692559" y="395117"/>
              <a:chExt cx="6411355" cy="1300682"/>
            </a:xfrm>
          </p:grpSpPr>
          <p:grpSp>
            <p:nvGrpSpPr>
              <p:cNvPr id="211" name="组合 210"/>
              <p:cNvGrpSpPr/>
              <p:nvPr/>
            </p:nvGrpSpPr>
            <p:grpSpPr>
              <a:xfrm>
                <a:off x="692559" y="412550"/>
                <a:ext cx="6411355" cy="1283249"/>
                <a:chOff x="5705937" y="3337639"/>
                <a:chExt cx="3094640" cy="619400"/>
              </a:xfrm>
            </p:grpSpPr>
            <p:sp>
              <p:nvSpPr>
                <p:cNvPr id="213" name="矩形 212"/>
                <p:cNvSpPr/>
                <p:nvPr/>
              </p:nvSpPr>
              <p:spPr>
                <a:xfrm>
                  <a:off x="5705938" y="3385483"/>
                  <a:ext cx="3094639" cy="238039"/>
                </a:xfrm>
                <a:prstGeom prst="rect">
                  <a:avLst/>
                </a:prstGeom>
                <a:solidFill>
                  <a:srgbClr val="C00000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14" name="矩形 213"/>
                <p:cNvSpPr/>
                <p:nvPr/>
              </p:nvSpPr>
              <p:spPr>
                <a:xfrm>
                  <a:off x="5705937" y="3337639"/>
                  <a:ext cx="3094639" cy="4056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15" name="矩形 214"/>
                <p:cNvSpPr/>
                <p:nvPr/>
              </p:nvSpPr>
              <p:spPr>
                <a:xfrm>
                  <a:off x="5705937" y="3624075"/>
                  <a:ext cx="3094639" cy="2900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grpSp>
              <p:nvGrpSpPr>
                <p:cNvPr id="216" name="组合 215"/>
                <p:cNvGrpSpPr/>
                <p:nvPr/>
              </p:nvGrpSpPr>
              <p:grpSpPr>
                <a:xfrm>
                  <a:off x="5705939" y="3688245"/>
                  <a:ext cx="3092094" cy="268794"/>
                  <a:chOff x="789261" y="1929408"/>
                  <a:chExt cx="3024437" cy="494660"/>
                </a:xfrm>
              </p:grpSpPr>
              <p:sp>
                <p:nvSpPr>
                  <p:cNvPr id="219" name="矩形 218"/>
                  <p:cNvSpPr/>
                  <p:nvPr/>
                </p:nvSpPr>
                <p:spPr>
                  <a:xfrm>
                    <a:off x="789261" y="1929408"/>
                    <a:ext cx="3024437" cy="494660"/>
                  </a:xfrm>
                  <a:prstGeom prst="rect">
                    <a:avLst/>
                  </a:prstGeom>
                  <a:solidFill>
                    <a:srgbClr val="009900"/>
                  </a:solidFill>
                  <a:ln>
                    <a:solidFill>
                      <a:srgbClr val="0099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0" name="矩形 219"/>
                  <p:cNvSpPr/>
                  <p:nvPr/>
                </p:nvSpPr>
                <p:spPr>
                  <a:xfrm>
                    <a:off x="963126" y="1986006"/>
                    <a:ext cx="638147" cy="72691"/>
                  </a:xfrm>
                  <a:prstGeom prst="rect">
                    <a:avLst/>
                  </a:prstGeom>
                  <a:solidFill>
                    <a:srgbClr val="ED7D31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1" name="矩形 220"/>
                  <p:cNvSpPr/>
                  <p:nvPr/>
                </p:nvSpPr>
                <p:spPr>
                  <a:xfrm>
                    <a:off x="1982405" y="1986006"/>
                    <a:ext cx="638147" cy="72691"/>
                  </a:xfrm>
                  <a:prstGeom prst="rect">
                    <a:avLst/>
                  </a:prstGeom>
                  <a:solidFill>
                    <a:srgbClr val="ED7D31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22" name="矩形 221"/>
                  <p:cNvSpPr/>
                  <p:nvPr/>
                </p:nvSpPr>
                <p:spPr>
                  <a:xfrm>
                    <a:off x="3001684" y="1986006"/>
                    <a:ext cx="638147" cy="72691"/>
                  </a:xfrm>
                  <a:prstGeom prst="rect">
                    <a:avLst/>
                  </a:prstGeom>
                  <a:solidFill>
                    <a:srgbClr val="ED7D31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17" name="矩形 216"/>
                <p:cNvSpPr/>
                <p:nvPr/>
              </p:nvSpPr>
              <p:spPr>
                <a:xfrm>
                  <a:off x="5705937" y="3658691"/>
                  <a:ext cx="3092094" cy="33390"/>
                </a:xfrm>
                <a:prstGeom prst="rect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218" name="矩形 217"/>
                <p:cNvSpPr/>
                <p:nvPr/>
              </p:nvSpPr>
              <p:spPr>
                <a:xfrm>
                  <a:off x="7128656" y="3453860"/>
                  <a:ext cx="246659" cy="279067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12" name="梯形 211"/>
              <p:cNvSpPr/>
              <p:nvPr/>
            </p:nvSpPr>
            <p:spPr>
              <a:xfrm rot="10800000">
                <a:off x="3324722" y="395117"/>
                <a:ext cx="1147028" cy="602841"/>
              </a:xfrm>
              <a:prstGeom prst="trapezoid">
                <a:avLst/>
              </a:prstGeom>
              <a:solidFill>
                <a:srgbClr val="A5A5A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581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953BB-E4B5-4D25-BB70-D34F1D8A6B97}" type="slidenum">
              <a:rPr lang="zh-CN" altLang="en-US" smtClean="0"/>
              <a:t>9</a:t>
            </a:fld>
            <a:endParaRPr lang="zh-CN" altLang="en-US" dirty="0"/>
          </a:p>
        </p:txBody>
      </p:sp>
      <p:sp>
        <p:nvSpPr>
          <p:cNvPr id="6" name="TextBox 145"/>
          <p:cNvSpPr txBox="1"/>
          <p:nvPr/>
        </p:nvSpPr>
        <p:spPr>
          <a:xfrm>
            <a:off x="4839295" y="2401885"/>
            <a:ext cx="3872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PEDP: Patterning , Etching , Drilling &amp; </a:t>
            </a:r>
            <a:r>
              <a:rPr lang="en-US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altLang="zh-CN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lating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89713" y="2209606"/>
            <a:ext cx="3115133" cy="683873"/>
            <a:chOff x="1228504" y="1756661"/>
            <a:chExt cx="3115133" cy="683873"/>
          </a:xfrm>
        </p:grpSpPr>
        <p:grpSp>
          <p:nvGrpSpPr>
            <p:cNvPr id="8" name="组合 7"/>
            <p:cNvGrpSpPr/>
            <p:nvPr/>
          </p:nvGrpSpPr>
          <p:grpSpPr>
            <a:xfrm>
              <a:off x="1228504" y="1756661"/>
              <a:ext cx="3115133" cy="683873"/>
              <a:chOff x="640169" y="2982950"/>
              <a:chExt cx="3115133" cy="683873"/>
            </a:xfrm>
          </p:grpSpPr>
          <p:grpSp>
            <p:nvGrpSpPr>
              <p:cNvPr id="12" name="组合 11"/>
              <p:cNvGrpSpPr/>
              <p:nvPr/>
            </p:nvGrpSpPr>
            <p:grpSpPr>
              <a:xfrm>
                <a:off x="640169" y="2982950"/>
                <a:ext cx="3115133" cy="683873"/>
                <a:chOff x="461081" y="4525405"/>
                <a:chExt cx="6411355" cy="1407500"/>
              </a:xfrm>
            </p:grpSpPr>
            <p:grpSp>
              <p:nvGrpSpPr>
                <p:cNvPr id="14" name="组合 13"/>
                <p:cNvGrpSpPr/>
                <p:nvPr/>
              </p:nvGrpSpPr>
              <p:grpSpPr>
                <a:xfrm>
                  <a:off x="461081" y="4562087"/>
                  <a:ext cx="6411355" cy="1370818"/>
                  <a:chOff x="692559" y="324980"/>
                  <a:chExt cx="6411355" cy="1370818"/>
                </a:xfrm>
              </p:grpSpPr>
              <p:grpSp>
                <p:nvGrpSpPr>
                  <p:cNvPr id="19" name="组合 18"/>
                  <p:cNvGrpSpPr/>
                  <p:nvPr/>
                </p:nvGrpSpPr>
                <p:grpSpPr>
                  <a:xfrm>
                    <a:off x="692559" y="324980"/>
                    <a:ext cx="6411355" cy="1370818"/>
                    <a:chOff x="5705937" y="3295371"/>
                    <a:chExt cx="3094640" cy="661668"/>
                  </a:xfrm>
                </p:grpSpPr>
                <p:sp>
                  <p:nvSpPr>
                    <p:cNvPr id="21" name="矩形 20"/>
                    <p:cNvSpPr/>
                    <p:nvPr/>
                  </p:nvSpPr>
                  <p:spPr>
                    <a:xfrm>
                      <a:off x="5705938" y="3385482"/>
                      <a:ext cx="3094639" cy="238039"/>
                    </a:xfrm>
                    <a:prstGeom prst="rect">
                      <a:avLst/>
                    </a:prstGeom>
                    <a:solidFill>
                      <a:srgbClr val="C0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2" name="矩形 21"/>
                    <p:cNvSpPr/>
                    <p:nvPr/>
                  </p:nvSpPr>
                  <p:spPr>
                    <a:xfrm>
                      <a:off x="5705937" y="3335990"/>
                      <a:ext cx="3094639" cy="405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3" name="矩形 22"/>
                    <p:cNvSpPr/>
                    <p:nvPr/>
                  </p:nvSpPr>
                  <p:spPr>
                    <a:xfrm>
                      <a:off x="5705937" y="3624075"/>
                      <a:ext cx="3094639" cy="29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24" name="组合 23"/>
                    <p:cNvGrpSpPr/>
                    <p:nvPr/>
                  </p:nvGrpSpPr>
                  <p:grpSpPr>
                    <a:xfrm>
                      <a:off x="5705939" y="3688245"/>
                      <a:ext cx="3092094" cy="268794"/>
                      <a:chOff x="789261" y="1929408"/>
                      <a:chExt cx="3024437" cy="494660"/>
                    </a:xfrm>
                  </p:grpSpPr>
                  <p:sp>
                    <p:nvSpPr>
                      <p:cNvPr id="40" name="矩形 39"/>
                      <p:cNvSpPr/>
                      <p:nvPr/>
                    </p:nvSpPr>
                    <p:spPr>
                      <a:xfrm>
                        <a:off x="789261" y="1929408"/>
                        <a:ext cx="3024437" cy="494660"/>
                      </a:xfrm>
                      <a:prstGeom prst="rect">
                        <a:avLst/>
                      </a:prstGeom>
                      <a:solidFill>
                        <a:srgbClr val="009900"/>
                      </a:solidFill>
                      <a:ln>
                        <a:solidFill>
                          <a:srgbClr val="00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41" name="矩形 40"/>
                      <p:cNvSpPr/>
                      <p:nvPr/>
                    </p:nvSpPr>
                    <p:spPr>
                      <a:xfrm>
                        <a:off x="963126" y="1986006"/>
                        <a:ext cx="638147" cy="72691"/>
                      </a:xfrm>
                      <a:prstGeom prst="rect">
                        <a:avLst/>
                      </a:prstGeom>
                      <a:solidFill>
                        <a:srgbClr val="ED7D31"/>
                      </a:solidFill>
                      <a:ln>
                        <a:solidFill>
                          <a:schemeClr val="accent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42" name="矩形 41"/>
                      <p:cNvSpPr/>
                      <p:nvPr/>
                    </p:nvSpPr>
                    <p:spPr>
                      <a:xfrm>
                        <a:off x="1982405" y="1986006"/>
                        <a:ext cx="638147" cy="72691"/>
                      </a:xfrm>
                      <a:prstGeom prst="rect">
                        <a:avLst/>
                      </a:prstGeom>
                      <a:solidFill>
                        <a:srgbClr val="ED7D31"/>
                      </a:solidFill>
                      <a:ln>
                        <a:solidFill>
                          <a:schemeClr val="accent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43" name="矩形 42"/>
                      <p:cNvSpPr/>
                      <p:nvPr/>
                    </p:nvSpPr>
                    <p:spPr>
                      <a:xfrm>
                        <a:off x="3001684" y="1986006"/>
                        <a:ext cx="638147" cy="72691"/>
                      </a:xfrm>
                      <a:prstGeom prst="rect">
                        <a:avLst/>
                      </a:prstGeom>
                      <a:solidFill>
                        <a:srgbClr val="ED7D31"/>
                      </a:solidFill>
                      <a:ln>
                        <a:solidFill>
                          <a:schemeClr val="accent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25" name="矩形 24"/>
                    <p:cNvSpPr/>
                    <p:nvPr/>
                  </p:nvSpPr>
                  <p:spPr>
                    <a:xfrm>
                      <a:off x="5705937" y="3658691"/>
                      <a:ext cx="3092094" cy="33390"/>
                    </a:xfrm>
                    <a:prstGeom prst="rect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26" name="组合 25"/>
                    <p:cNvGrpSpPr/>
                    <p:nvPr/>
                  </p:nvGrpSpPr>
                  <p:grpSpPr>
                    <a:xfrm>
                      <a:off x="5784227" y="3295371"/>
                      <a:ext cx="299594" cy="317988"/>
                      <a:chOff x="5841569" y="3338937"/>
                      <a:chExt cx="299594" cy="273929"/>
                    </a:xfrm>
                  </p:grpSpPr>
                  <p:sp>
                    <p:nvSpPr>
                      <p:cNvPr id="38" name="矩形 37"/>
                      <p:cNvSpPr/>
                      <p:nvPr/>
                    </p:nvSpPr>
                    <p:spPr>
                      <a:xfrm>
                        <a:off x="5841569" y="3338937"/>
                        <a:ext cx="299594" cy="72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9" name="梯形 38"/>
                      <p:cNvSpPr/>
                      <p:nvPr/>
                    </p:nvSpPr>
                    <p:spPr>
                      <a:xfrm rot="10800000">
                        <a:off x="5841569" y="3411725"/>
                        <a:ext cx="299592" cy="201141"/>
                      </a:xfrm>
                      <a:prstGeom prst="trapezoid">
                        <a:avLst>
                          <a:gd name="adj" fmla="val 23774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27" name="组合 26"/>
                    <p:cNvGrpSpPr/>
                    <p:nvPr/>
                  </p:nvGrpSpPr>
                  <p:grpSpPr>
                    <a:xfrm>
                      <a:off x="6261739" y="3295371"/>
                      <a:ext cx="299594" cy="317988"/>
                      <a:chOff x="5841569" y="3338937"/>
                      <a:chExt cx="299594" cy="273929"/>
                    </a:xfrm>
                  </p:grpSpPr>
                  <p:sp>
                    <p:nvSpPr>
                      <p:cNvPr id="36" name="矩形 35"/>
                      <p:cNvSpPr/>
                      <p:nvPr/>
                    </p:nvSpPr>
                    <p:spPr>
                      <a:xfrm>
                        <a:off x="5841569" y="3338937"/>
                        <a:ext cx="299594" cy="72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7" name="梯形 36"/>
                      <p:cNvSpPr/>
                      <p:nvPr/>
                    </p:nvSpPr>
                    <p:spPr>
                      <a:xfrm rot="10800000">
                        <a:off x="5841569" y="3411725"/>
                        <a:ext cx="299592" cy="201141"/>
                      </a:xfrm>
                      <a:prstGeom prst="trapezoid">
                        <a:avLst>
                          <a:gd name="adj" fmla="val 23774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28" name="矩形 27"/>
                    <p:cNvSpPr/>
                    <p:nvPr/>
                  </p:nvSpPr>
                  <p:spPr>
                    <a:xfrm>
                      <a:off x="7514654" y="3320364"/>
                      <a:ext cx="274559" cy="610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29" name="组合 28"/>
                    <p:cNvGrpSpPr/>
                    <p:nvPr/>
                  </p:nvGrpSpPr>
                  <p:grpSpPr>
                    <a:xfrm>
                      <a:off x="7964219" y="3295371"/>
                      <a:ext cx="299594" cy="317988"/>
                      <a:chOff x="5841569" y="3338937"/>
                      <a:chExt cx="299594" cy="273929"/>
                    </a:xfrm>
                  </p:grpSpPr>
                  <p:sp>
                    <p:nvSpPr>
                      <p:cNvPr id="34" name="矩形 33"/>
                      <p:cNvSpPr/>
                      <p:nvPr/>
                    </p:nvSpPr>
                    <p:spPr>
                      <a:xfrm>
                        <a:off x="5841569" y="3338937"/>
                        <a:ext cx="299594" cy="72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5" name="梯形 34"/>
                      <p:cNvSpPr/>
                      <p:nvPr/>
                    </p:nvSpPr>
                    <p:spPr>
                      <a:xfrm rot="10800000">
                        <a:off x="5841569" y="3411725"/>
                        <a:ext cx="299592" cy="201141"/>
                      </a:xfrm>
                      <a:prstGeom prst="trapezoid">
                        <a:avLst>
                          <a:gd name="adj" fmla="val 23774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30" name="组合 29"/>
                    <p:cNvGrpSpPr/>
                    <p:nvPr/>
                  </p:nvGrpSpPr>
                  <p:grpSpPr>
                    <a:xfrm>
                      <a:off x="8441731" y="3295371"/>
                      <a:ext cx="299594" cy="317988"/>
                      <a:chOff x="5841569" y="3338937"/>
                      <a:chExt cx="299594" cy="273929"/>
                    </a:xfrm>
                  </p:grpSpPr>
                  <p:sp>
                    <p:nvSpPr>
                      <p:cNvPr id="32" name="矩形 31"/>
                      <p:cNvSpPr/>
                      <p:nvPr/>
                    </p:nvSpPr>
                    <p:spPr>
                      <a:xfrm>
                        <a:off x="5841569" y="3338937"/>
                        <a:ext cx="299594" cy="72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33" name="梯形 32"/>
                      <p:cNvSpPr/>
                      <p:nvPr/>
                    </p:nvSpPr>
                    <p:spPr>
                      <a:xfrm rot="10800000">
                        <a:off x="5841569" y="3411725"/>
                        <a:ext cx="299592" cy="201141"/>
                      </a:xfrm>
                      <a:prstGeom prst="trapezoid">
                        <a:avLst>
                          <a:gd name="adj" fmla="val 23774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31" name="矩形 30"/>
                    <p:cNvSpPr/>
                    <p:nvPr/>
                  </p:nvSpPr>
                  <p:spPr>
                    <a:xfrm>
                      <a:off x="6739250" y="3335514"/>
                      <a:ext cx="314820" cy="4435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0" name="梯形 19"/>
                  <p:cNvSpPr/>
                  <p:nvPr/>
                </p:nvSpPr>
                <p:spPr>
                  <a:xfrm rot="10800000">
                    <a:off x="3324722" y="455897"/>
                    <a:ext cx="1147028" cy="542055"/>
                  </a:xfrm>
                  <a:prstGeom prst="trapezoid">
                    <a:avLst/>
                  </a:prstGeom>
                  <a:solidFill>
                    <a:schemeClr val="bg1"/>
                  </a:solidFill>
                  <a:ln w="50800"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5" name="矩形 14"/>
                <p:cNvSpPr/>
                <p:nvPr/>
              </p:nvSpPr>
              <p:spPr>
                <a:xfrm>
                  <a:off x="3043767" y="4525405"/>
                  <a:ext cx="1332310" cy="2048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矩形 15"/>
                <p:cNvSpPr/>
                <p:nvPr/>
              </p:nvSpPr>
              <p:spPr>
                <a:xfrm>
                  <a:off x="3408615" y="4890438"/>
                  <a:ext cx="511019" cy="60496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 rot="5400000">
                  <a:off x="3297339" y="5294230"/>
                  <a:ext cx="291308" cy="9409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18" name="矩形 17"/>
                <p:cNvSpPr/>
                <p:nvPr/>
              </p:nvSpPr>
              <p:spPr>
                <a:xfrm rot="5400000">
                  <a:off x="3759515" y="5326528"/>
                  <a:ext cx="274518" cy="4571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" name="矩形 12"/>
              <p:cNvSpPr/>
              <p:nvPr/>
            </p:nvSpPr>
            <p:spPr>
              <a:xfrm rot="5400000">
                <a:off x="2222468" y="3356505"/>
                <a:ext cx="141540" cy="4571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2442083" y="1821912"/>
              <a:ext cx="676140" cy="40830"/>
              <a:chOff x="2596042" y="682582"/>
              <a:chExt cx="676140" cy="40830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2596042" y="682582"/>
                <a:ext cx="72000" cy="4082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3200182" y="682583"/>
                <a:ext cx="72000" cy="4082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45" name="TextBox 146"/>
          <p:cNvSpPr txBox="1"/>
          <p:nvPr/>
        </p:nvSpPr>
        <p:spPr>
          <a:xfrm>
            <a:off x="5500739" y="4698622"/>
            <a:ext cx="2665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DEF: Drilling , Etching &amp; Filling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295810" y="4509522"/>
            <a:ext cx="3121195" cy="685204"/>
            <a:chOff x="1223376" y="4900838"/>
            <a:chExt cx="6401726" cy="1405387"/>
          </a:xfrm>
        </p:grpSpPr>
        <p:grpSp>
          <p:nvGrpSpPr>
            <p:cNvPr id="47" name="组合 46"/>
            <p:cNvGrpSpPr/>
            <p:nvPr/>
          </p:nvGrpSpPr>
          <p:grpSpPr>
            <a:xfrm>
              <a:off x="1223376" y="4900838"/>
              <a:ext cx="6401726" cy="1405387"/>
              <a:chOff x="1223376" y="4900838"/>
              <a:chExt cx="6401726" cy="1405387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1223376" y="4900838"/>
                <a:ext cx="6401726" cy="1405387"/>
                <a:chOff x="1249475" y="3166613"/>
                <a:chExt cx="6401726" cy="1405387"/>
              </a:xfrm>
            </p:grpSpPr>
            <p:grpSp>
              <p:nvGrpSpPr>
                <p:cNvPr id="52" name="组合 51"/>
                <p:cNvGrpSpPr/>
                <p:nvPr/>
              </p:nvGrpSpPr>
              <p:grpSpPr>
                <a:xfrm>
                  <a:off x="1249475" y="3166613"/>
                  <a:ext cx="6401726" cy="1405387"/>
                  <a:chOff x="640169" y="2982950"/>
                  <a:chExt cx="3115133" cy="683873"/>
                </a:xfrm>
              </p:grpSpPr>
              <p:grpSp>
                <p:nvGrpSpPr>
                  <p:cNvPr id="58" name="组合 57"/>
                  <p:cNvGrpSpPr/>
                  <p:nvPr/>
                </p:nvGrpSpPr>
                <p:grpSpPr>
                  <a:xfrm>
                    <a:off x="640169" y="2982950"/>
                    <a:ext cx="3115133" cy="683873"/>
                    <a:chOff x="461081" y="4525405"/>
                    <a:chExt cx="6411355" cy="1407500"/>
                  </a:xfrm>
                </p:grpSpPr>
                <p:grpSp>
                  <p:nvGrpSpPr>
                    <p:cNvPr id="60" name="组合 59"/>
                    <p:cNvGrpSpPr/>
                    <p:nvPr/>
                  </p:nvGrpSpPr>
                  <p:grpSpPr>
                    <a:xfrm>
                      <a:off x="461081" y="4562087"/>
                      <a:ext cx="6411355" cy="1370818"/>
                      <a:chOff x="5705937" y="3295371"/>
                      <a:chExt cx="3094640" cy="661668"/>
                    </a:xfrm>
                  </p:grpSpPr>
                  <p:sp>
                    <p:nvSpPr>
                      <p:cNvPr id="65" name="矩形 64"/>
                      <p:cNvSpPr/>
                      <p:nvPr/>
                    </p:nvSpPr>
                    <p:spPr>
                      <a:xfrm>
                        <a:off x="5705938" y="3385482"/>
                        <a:ext cx="3094639" cy="238039"/>
                      </a:xfrm>
                      <a:prstGeom prst="rect">
                        <a:avLst/>
                      </a:prstGeom>
                      <a:solidFill>
                        <a:srgbClr val="C00000"/>
                      </a:solidFill>
                      <a:ln>
                        <a:solidFill>
                          <a:srgbClr val="C0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66" name="矩形 65"/>
                      <p:cNvSpPr/>
                      <p:nvPr/>
                    </p:nvSpPr>
                    <p:spPr>
                      <a:xfrm>
                        <a:off x="5705937" y="3335990"/>
                        <a:ext cx="3094639" cy="40560"/>
                      </a:xfrm>
                      <a:prstGeom prst="rect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chemeClr val="accent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67" name="矩形 66"/>
                      <p:cNvSpPr/>
                      <p:nvPr/>
                    </p:nvSpPr>
                    <p:spPr>
                      <a:xfrm>
                        <a:off x="5705937" y="3624075"/>
                        <a:ext cx="3094639" cy="290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grpSp>
                    <p:nvGrpSpPr>
                      <p:cNvPr id="68" name="组合 67"/>
                      <p:cNvGrpSpPr/>
                      <p:nvPr/>
                    </p:nvGrpSpPr>
                    <p:grpSpPr>
                      <a:xfrm>
                        <a:off x="5705939" y="3688245"/>
                        <a:ext cx="3092094" cy="268794"/>
                        <a:chOff x="789261" y="1929408"/>
                        <a:chExt cx="3024437" cy="494660"/>
                      </a:xfrm>
                    </p:grpSpPr>
                    <p:sp>
                      <p:nvSpPr>
                        <p:cNvPr id="84" name="矩形 83"/>
                        <p:cNvSpPr/>
                        <p:nvPr/>
                      </p:nvSpPr>
                      <p:spPr>
                        <a:xfrm>
                          <a:off x="789261" y="1929408"/>
                          <a:ext cx="3024437" cy="494660"/>
                        </a:xfrm>
                        <a:prstGeom prst="rect">
                          <a:avLst/>
                        </a:prstGeom>
                        <a:solidFill>
                          <a:srgbClr val="009900"/>
                        </a:solidFill>
                        <a:ln>
                          <a:solidFill>
                            <a:srgbClr val="009900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zh-CN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zh-CN" altLang="en-US"/>
                        </a:p>
                      </p:txBody>
                    </p:sp>
                    <p:sp>
                      <p:nvSpPr>
                        <p:cNvPr id="85" name="矩形 84"/>
                        <p:cNvSpPr/>
                        <p:nvPr/>
                      </p:nvSpPr>
                      <p:spPr>
                        <a:xfrm>
                          <a:off x="963126" y="1986006"/>
                          <a:ext cx="638147" cy="72691"/>
                        </a:xfrm>
                        <a:prstGeom prst="rect">
                          <a:avLst/>
                        </a:prstGeom>
                        <a:solidFill>
                          <a:srgbClr val="ED7D31"/>
                        </a:solidFill>
                        <a:ln>
                          <a:solidFill>
                            <a:schemeClr val="accent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zh-CN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zh-CN" altLang="en-US"/>
                        </a:p>
                      </p:txBody>
                    </p:sp>
                    <p:sp>
                      <p:nvSpPr>
                        <p:cNvPr id="86" name="矩形 85"/>
                        <p:cNvSpPr/>
                        <p:nvPr/>
                      </p:nvSpPr>
                      <p:spPr>
                        <a:xfrm>
                          <a:off x="1982405" y="1986006"/>
                          <a:ext cx="638147" cy="72691"/>
                        </a:xfrm>
                        <a:prstGeom prst="rect">
                          <a:avLst/>
                        </a:prstGeom>
                        <a:solidFill>
                          <a:srgbClr val="ED7D31"/>
                        </a:solidFill>
                        <a:ln>
                          <a:solidFill>
                            <a:schemeClr val="accent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zh-CN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zh-CN" altLang="en-US"/>
                        </a:p>
                      </p:txBody>
                    </p:sp>
                    <p:sp>
                      <p:nvSpPr>
                        <p:cNvPr id="87" name="矩形 86"/>
                        <p:cNvSpPr/>
                        <p:nvPr/>
                      </p:nvSpPr>
                      <p:spPr>
                        <a:xfrm>
                          <a:off x="3001684" y="1986006"/>
                          <a:ext cx="638147" cy="72691"/>
                        </a:xfrm>
                        <a:prstGeom prst="rect">
                          <a:avLst/>
                        </a:prstGeom>
                        <a:solidFill>
                          <a:srgbClr val="ED7D31"/>
                        </a:solidFill>
                        <a:ln>
                          <a:solidFill>
                            <a:schemeClr val="accent2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zh-CN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69" name="矩形 68"/>
                      <p:cNvSpPr/>
                      <p:nvPr/>
                    </p:nvSpPr>
                    <p:spPr>
                      <a:xfrm>
                        <a:off x="5705937" y="3658691"/>
                        <a:ext cx="3092094" cy="33390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grpSp>
                    <p:nvGrpSpPr>
                      <p:cNvPr id="70" name="组合 69"/>
                      <p:cNvGrpSpPr/>
                      <p:nvPr/>
                    </p:nvGrpSpPr>
                    <p:grpSpPr>
                      <a:xfrm>
                        <a:off x="5784227" y="3295371"/>
                        <a:ext cx="299594" cy="317988"/>
                        <a:chOff x="5841569" y="3338937"/>
                        <a:chExt cx="299594" cy="273929"/>
                      </a:xfrm>
                    </p:grpSpPr>
                    <p:sp>
                      <p:nvSpPr>
                        <p:cNvPr id="82" name="矩形 81"/>
                        <p:cNvSpPr/>
                        <p:nvPr/>
                      </p:nvSpPr>
                      <p:spPr>
                        <a:xfrm>
                          <a:off x="5841569" y="3338937"/>
                          <a:ext cx="299594" cy="727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/>
                        </a:p>
                      </p:txBody>
                    </p:sp>
                    <p:sp>
                      <p:nvSpPr>
                        <p:cNvPr id="83" name="梯形 82"/>
                        <p:cNvSpPr/>
                        <p:nvPr/>
                      </p:nvSpPr>
                      <p:spPr>
                        <a:xfrm rot="10800000">
                          <a:off x="5841569" y="3411725"/>
                          <a:ext cx="299592" cy="201141"/>
                        </a:xfrm>
                        <a:prstGeom prst="trapezoid">
                          <a:avLst>
                            <a:gd name="adj" fmla="val 23774"/>
                          </a:avLst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zh-CN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71" name="组合 70"/>
                      <p:cNvGrpSpPr/>
                      <p:nvPr/>
                    </p:nvGrpSpPr>
                    <p:grpSpPr>
                      <a:xfrm>
                        <a:off x="6261739" y="3295371"/>
                        <a:ext cx="299594" cy="317988"/>
                        <a:chOff x="5841569" y="3338937"/>
                        <a:chExt cx="299594" cy="273929"/>
                      </a:xfrm>
                    </p:grpSpPr>
                    <p:sp>
                      <p:nvSpPr>
                        <p:cNvPr id="80" name="矩形 79"/>
                        <p:cNvSpPr/>
                        <p:nvPr/>
                      </p:nvSpPr>
                      <p:spPr>
                        <a:xfrm>
                          <a:off x="5841569" y="3338937"/>
                          <a:ext cx="299594" cy="727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/>
                        </a:p>
                      </p:txBody>
                    </p:sp>
                    <p:sp>
                      <p:nvSpPr>
                        <p:cNvPr id="81" name="梯形 80"/>
                        <p:cNvSpPr/>
                        <p:nvPr/>
                      </p:nvSpPr>
                      <p:spPr>
                        <a:xfrm rot="10800000">
                          <a:off x="5841569" y="3411725"/>
                          <a:ext cx="299592" cy="201141"/>
                        </a:xfrm>
                        <a:prstGeom prst="trapezoid">
                          <a:avLst>
                            <a:gd name="adj" fmla="val 23774"/>
                          </a:avLst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zh-CN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72" name="矩形 71"/>
                      <p:cNvSpPr/>
                      <p:nvPr/>
                    </p:nvSpPr>
                    <p:spPr>
                      <a:xfrm>
                        <a:off x="7514654" y="3320364"/>
                        <a:ext cx="274559" cy="610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grpSp>
                    <p:nvGrpSpPr>
                      <p:cNvPr id="73" name="组合 72"/>
                      <p:cNvGrpSpPr/>
                      <p:nvPr/>
                    </p:nvGrpSpPr>
                    <p:grpSpPr>
                      <a:xfrm>
                        <a:off x="7964219" y="3295371"/>
                        <a:ext cx="299594" cy="317988"/>
                        <a:chOff x="5841569" y="3338937"/>
                        <a:chExt cx="299594" cy="273929"/>
                      </a:xfrm>
                    </p:grpSpPr>
                    <p:sp>
                      <p:nvSpPr>
                        <p:cNvPr id="78" name="矩形 77"/>
                        <p:cNvSpPr/>
                        <p:nvPr/>
                      </p:nvSpPr>
                      <p:spPr>
                        <a:xfrm>
                          <a:off x="5841569" y="3338937"/>
                          <a:ext cx="299594" cy="727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/>
                        </a:p>
                      </p:txBody>
                    </p:sp>
                    <p:sp>
                      <p:nvSpPr>
                        <p:cNvPr id="79" name="梯形 78"/>
                        <p:cNvSpPr/>
                        <p:nvPr/>
                      </p:nvSpPr>
                      <p:spPr>
                        <a:xfrm rot="10800000">
                          <a:off x="5841569" y="3411725"/>
                          <a:ext cx="299592" cy="201141"/>
                        </a:xfrm>
                        <a:prstGeom prst="trapezoid">
                          <a:avLst>
                            <a:gd name="adj" fmla="val 23774"/>
                          </a:avLst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zh-CN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zh-CN" altLang="en-US"/>
                        </a:p>
                      </p:txBody>
                    </p:sp>
                  </p:grpSp>
                  <p:grpSp>
                    <p:nvGrpSpPr>
                      <p:cNvPr id="74" name="组合 73"/>
                      <p:cNvGrpSpPr/>
                      <p:nvPr/>
                    </p:nvGrpSpPr>
                    <p:grpSpPr>
                      <a:xfrm>
                        <a:off x="8441731" y="3295371"/>
                        <a:ext cx="299594" cy="317988"/>
                        <a:chOff x="5841569" y="3338937"/>
                        <a:chExt cx="299594" cy="273929"/>
                      </a:xfrm>
                    </p:grpSpPr>
                    <p:sp>
                      <p:nvSpPr>
                        <p:cNvPr id="76" name="矩形 75"/>
                        <p:cNvSpPr/>
                        <p:nvPr/>
                      </p:nvSpPr>
                      <p:spPr>
                        <a:xfrm>
                          <a:off x="5841569" y="3338937"/>
                          <a:ext cx="299594" cy="72788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/>
                        </a:p>
                      </p:txBody>
                    </p:sp>
                    <p:sp>
                      <p:nvSpPr>
                        <p:cNvPr id="77" name="梯形 76"/>
                        <p:cNvSpPr/>
                        <p:nvPr/>
                      </p:nvSpPr>
                      <p:spPr>
                        <a:xfrm rot="10800000">
                          <a:off x="5841569" y="3411725"/>
                          <a:ext cx="299592" cy="201141"/>
                        </a:xfrm>
                        <a:prstGeom prst="trapezoid">
                          <a:avLst>
                            <a:gd name="adj" fmla="val 23774"/>
                          </a:avLst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bg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>
                          <a:defPPr>
                            <a:defRPr lang="zh-CN"/>
                          </a:defPPr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algn="ctr"/>
                          <a:endParaRPr lang="zh-CN" altLang="en-US"/>
                        </a:p>
                      </p:txBody>
                    </p:sp>
                  </p:grpSp>
                  <p:sp>
                    <p:nvSpPr>
                      <p:cNvPr id="75" name="矩形 74"/>
                      <p:cNvSpPr/>
                      <p:nvPr/>
                    </p:nvSpPr>
                    <p:spPr>
                      <a:xfrm>
                        <a:off x="6739250" y="3335514"/>
                        <a:ext cx="314820" cy="4435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61" name="矩形 60"/>
                    <p:cNvSpPr/>
                    <p:nvPr/>
                  </p:nvSpPr>
                  <p:spPr>
                    <a:xfrm>
                      <a:off x="3043767" y="4525405"/>
                      <a:ext cx="1332310" cy="20486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2" name="矩形 61"/>
                    <p:cNvSpPr/>
                    <p:nvPr/>
                  </p:nvSpPr>
                  <p:spPr>
                    <a:xfrm>
                      <a:off x="3408615" y="4645254"/>
                      <a:ext cx="511019" cy="84139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3" name="矩形 62"/>
                    <p:cNvSpPr/>
                    <p:nvPr/>
                  </p:nvSpPr>
                  <p:spPr>
                    <a:xfrm rot="5400000">
                      <a:off x="3297339" y="5294230"/>
                      <a:ext cx="291308" cy="94096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4" name="矩形 63"/>
                    <p:cNvSpPr/>
                    <p:nvPr/>
                  </p:nvSpPr>
                  <p:spPr>
                    <a:xfrm rot="5400000">
                      <a:off x="3759515" y="5326528"/>
                      <a:ext cx="274518" cy="45719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59" name="矩形 58"/>
                  <p:cNvSpPr/>
                  <p:nvPr/>
                </p:nvSpPr>
                <p:spPr>
                  <a:xfrm rot="5400000">
                    <a:off x="2222468" y="3356505"/>
                    <a:ext cx="141540" cy="4571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53" name="矩形 52"/>
                <p:cNvSpPr/>
                <p:nvPr/>
              </p:nvSpPr>
              <p:spPr>
                <a:xfrm rot="5400000">
                  <a:off x="3793961" y="3588032"/>
                  <a:ext cx="467568" cy="8452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54" name="矩形 53"/>
                <p:cNvSpPr/>
                <p:nvPr/>
              </p:nvSpPr>
              <p:spPr>
                <a:xfrm rot="5400000">
                  <a:off x="4606511" y="3577278"/>
                  <a:ext cx="467568" cy="84521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55" name="矩形 54"/>
                <p:cNvSpPr/>
                <p:nvPr/>
              </p:nvSpPr>
              <p:spPr>
                <a:xfrm rot="10800000">
                  <a:off x="3985790" y="3774793"/>
                  <a:ext cx="290871" cy="9395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56" name="矩形 55"/>
                <p:cNvSpPr/>
                <p:nvPr/>
              </p:nvSpPr>
              <p:spPr>
                <a:xfrm rot="10800000">
                  <a:off x="4596846" y="3784755"/>
                  <a:ext cx="285709" cy="8047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  <p:sp>
              <p:nvSpPr>
                <p:cNvPr id="57" name="矩形 56"/>
                <p:cNvSpPr/>
                <p:nvPr/>
              </p:nvSpPr>
              <p:spPr>
                <a:xfrm>
                  <a:off x="3982415" y="3378258"/>
                  <a:ext cx="913396" cy="491657"/>
                </a:xfrm>
                <a:prstGeom prst="rect">
                  <a:avLst/>
                </a:prstGeom>
                <a:solidFill>
                  <a:srgbClr val="A5A5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51" name="矩形 50"/>
              <p:cNvSpPr/>
              <p:nvPr/>
            </p:nvSpPr>
            <p:spPr>
              <a:xfrm>
                <a:off x="4148809" y="5488679"/>
                <a:ext cx="540577" cy="371957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3806117" y="5027334"/>
              <a:ext cx="144000" cy="82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4878761" y="5028404"/>
              <a:ext cx="144000" cy="828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89" name="TextBox 147"/>
          <p:cNvSpPr txBox="1"/>
          <p:nvPr/>
        </p:nvSpPr>
        <p:spPr>
          <a:xfrm>
            <a:off x="5395440" y="3466394"/>
            <a:ext cx="2760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latin typeface="Calibri" panose="020F0502020204030204" pitchFamily="34" charset="0"/>
                <a:cs typeface="Calibri" panose="020F0502020204030204" pitchFamily="34" charset="0"/>
              </a:rPr>
              <a:t>DEP: Drilling , Etching &amp; Plating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1285138" y="3359846"/>
            <a:ext cx="3112570" cy="683310"/>
            <a:chOff x="1249475" y="3166613"/>
            <a:chExt cx="6401726" cy="1405387"/>
          </a:xfrm>
        </p:grpSpPr>
        <p:grpSp>
          <p:nvGrpSpPr>
            <p:cNvPr id="91" name="组合 90"/>
            <p:cNvGrpSpPr/>
            <p:nvPr/>
          </p:nvGrpSpPr>
          <p:grpSpPr>
            <a:xfrm>
              <a:off x="1249475" y="3166613"/>
              <a:ext cx="6401726" cy="1405387"/>
              <a:chOff x="1249475" y="3166613"/>
              <a:chExt cx="6401726" cy="1405387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1249475" y="3166613"/>
                <a:ext cx="6401726" cy="1405387"/>
                <a:chOff x="640169" y="2982950"/>
                <a:chExt cx="3115133" cy="683873"/>
              </a:xfrm>
            </p:grpSpPr>
            <p:grpSp>
              <p:nvGrpSpPr>
                <p:cNvPr id="101" name="组合 100"/>
                <p:cNvGrpSpPr/>
                <p:nvPr/>
              </p:nvGrpSpPr>
              <p:grpSpPr>
                <a:xfrm>
                  <a:off x="640169" y="2982950"/>
                  <a:ext cx="3115133" cy="683873"/>
                  <a:chOff x="461081" y="4525405"/>
                  <a:chExt cx="6411355" cy="1407500"/>
                </a:xfrm>
              </p:grpSpPr>
              <p:grpSp>
                <p:nvGrpSpPr>
                  <p:cNvPr id="103" name="组合 102"/>
                  <p:cNvGrpSpPr/>
                  <p:nvPr/>
                </p:nvGrpSpPr>
                <p:grpSpPr>
                  <a:xfrm>
                    <a:off x="461081" y="4562087"/>
                    <a:ext cx="6411355" cy="1370818"/>
                    <a:chOff x="5705937" y="3295371"/>
                    <a:chExt cx="3094640" cy="661668"/>
                  </a:xfrm>
                </p:grpSpPr>
                <p:sp>
                  <p:nvSpPr>
                    <p:cNvPr id="108" name="矩形 107"/>
                    <p:cNvSpPr/>
                    <p:nvPr/>
                  </p:nvSpPr>
                  <p:spPr>
                    <a:xfrm>
                      <a:off x="5705938" y="3385482"/>
                      <a:ext cx="3094639" cy="238039"/>
                    </a:xfrm>
                    <a:prstGeom prst="rect">
                      <a:avLst/>
                    </a:prstGeom>
                    <a:solidFill>
                      <a:srgbClr val="C00000"/>
                    </a:solidFill>
                    <a:ln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09" name="矩形 108"/>
                    <p:cNvSpPr/>
                    <p:nvPr/>
                  </p:nvSpPr>
                  <p:spPr>
                    <a:xfrm>
                      <a:off x="5705937" y="3335990"/>
                      <a:ext cx="3094639" cy="40560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solidFill>
                        <a:schemeClr val="accent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10" name="矩形 109"/>
                    <p:cNvSpPr/>
                    <p:nvPr/>
                  </p:nvSpPr>
                  <p:spPr>
                    <a:xfrm>
                      <a:off x="5705937" y="3624075"/>
                      <a:ext cx="3094639" cy="29000"/>
                    </a:xfrm>
                    <a:prstGeom prst="rect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111" name="组合 110"/>
                    <p:cNvGrpSpPr/>
                    <p:nvPr/>
                  </p:nvGrpSpPr>
                  <p:grpSpPr>
                    <a:xfrm>
                      <a:off x="5705939" y="3688245"/>
                      <a:ext cx="3092094" cy="268794"/>
                      <a:chOff x="789261" y="1929408"/>
                      <a:chExt cx="3024437" cy="494660"/>
                    </a:xfrm>
                  </p:grpSpPr>
                  <p:sp>
                    <p:nvSpPr>
                      <p:cNvPr id="127" name="矩形 126"/>
                      <p:cNvSpPr/>
                      <p:nvPr/>
                    </p:nvSpPr>
                    <p:spPr>
                      <a:xfrm>
                        <a:off x="789261" y="1929408"/>
                        <a:ext cx="3024437" cy="494660"/>
                      </a:xfrm>
                      <a:prstGeom prst="rect">
                        <a:avLst/>
                      </a:prstGeom>
                      <a:solidFill>
                        <a:srgbClr val="009900"/>
                      </a:solidFill>
                      <a:ln>
                        <a:solidFill>
                          <a:srgbClr val="0099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28" name="矩形 127"/>
                      <p:cNvSpPr/>
                      <p:nvPr/>
                    </p:nvSpPr>
                    <p:spPr>
                      <a:xfrm>
                        <a:off x="963126" y="1986006"/>
                        <a:ext cx="638147" cy="72691"/>
                      </a:xfrm>
                      <a:prstGeom prst="rect">
                        <a:avLst/>
                      </a:prstGeom>
                      <a:solidFill>
                        <a:srgbClr val="ED7D31"/>
                      </a:solidFill>
                      <a:ln>
                        <a:solidFill>
                          <a:schemeClr val="accent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29" name="矩形 128"/>
                      <p:cNvSpPr/>
                      <p:nvPr/>
                    </p:nvSpPr>
                    <p:spPr>
                      <a:xfrm>
                        <a:off x="1982405" y="1986006"/>
                        <a:ext cx="638147" cy="72691"/>
                      </a:xfrm>
                      <a:prstGeom prst="rect">
                        <a:avLst/>
                      </a:prstGeom>
                      <a:solidFill>
                        <a:srgbClr val="ED7D31"/>
                      </a:solidFill>
                      <a:ln>
                        <a:solidFill>
                          <a:schemeClr val="accent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30" name="矩形 129"/>
                      <p:cNvSpPr/>
                      <p:nvPr/>
                    </p:nvSpPr>
                    <p:spPr>
                      <a:xfrm>
                        <a:off x="3001684" y="1986006"/>
                        <a:ext cx="638147" cy="72691"/>
                      </a:xfrm>
                      <a:prstGeom prst="rect">
                        <a:avLst/>
                      </a:prstGeom>
                      <a:solidFill>
                        <a:srgbClr val="ED7D31"/>
                      </a:solidFill>
                      <a:ln>
                        <a:solidFill>
                          <a:schemeClr val="accent2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12" name="矩形 111"/>
                    <p:cNvSpPr/>
                    <p:nvPr/>
                  </p:nvSpPr>
                  <p:spPr>
                    <a:xfrm>
                      <a:off x="5705937" y="3658691"/>
                      <a:ext cx="3092094" cy="33390"/>
                    </a:xfrm>
                    <a:prstGeom prst="rect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113" name="组合 112"/>
                    <p:cNvGrpSpPr/>
                    <p:nvPr/>
                  </p:nvGrpSpPr>
                  <p:grpSpPr>
                    <a:xfrm>
                      <a:off x="5784227" y="3295371"/>
                      <a:ext cx="299594" cy="317988"/>
                      <a:chOff x="5841569" y="3338937"/>
                      <a:chExt cx="299594" cy="273929"/>
                    </a:xfrm>
                  </p:grpSpPr>
                  <p:sp>
                    <p:nvSpPr>
                      <p:cNvPr id="125" name="矩形 124"/>
                      <p:cNvSpPr/>
                      <p:nvPr/>
                    </p:nvSpPr>
                    <p:spPr>
                      <a:xfrm>
                        <a:off x="5841569" y="3338937"/>
                        <a:ext cx="299594" cy="72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26" name="梯形 125"/>
                      <p:cNvSpPr/>
                      <p:nvPr/>
                    </p:nvSpPr>
                    <p:spPr>
                      <a:xfrm rot="10800000">
                        <a:off x="5841569" y="3411725"/>
                        <a:ext cx="299592" cy="201141"/>
                      </a:xfrm>
                      <a:prstGeom prst="trapezoid">
                        <a:avLst>
                          <a:gd name="adj" fmla="val 23774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114" name="组合 113"/>
                    <p:cNvGrpSpPr/>
                    <p:nvPr/>
                  </p:nvGrpSpPr>
                  <p:grpSpPr>
                    <a:xfrm>
                      <a:off x="6261739" y="3295371"/>
                      <a:ext cx="299594" cy="317988"/>
                      <a:chOff x="5841569" y="3338937"/>
                      <a:chExt cx="299594" cy="273929"/>
                    </a:xfrm>
                  </p:grpSpPr>
                  <p:sp>
                    <p:nvSpPr>
                      <p:cNvPr id="123" name="矩形 122"/>
                      <p:cNvSpPr/>
                      <p:nvPr/>
                    </p:nvSpPr>
                    <p:spPr>
                      <a:xfrm>
                        <a:off x="5841569" y="3338937"/>
                        <a:ext cx="299594" cy="72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24" name="梯形 123"/>
                      <p:cNvSpPr/>
                      <p:nvPr/>
                    </p:nvSpPr>
                    <p:spPr>
                      <a:xfrm rot="10800000">
                        <a:off x="5841569" y="3411725"/>
                        <a:ext cx="299592" cy="201141"/>
                      </a:xfrm>
                      <a:prstGeom prst="trapezoid">
                        <a:avLst>
                          <a:gd name="adj" fmla="val 23774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15" name="矩形 114"/>
                    <p:cNvSpPr/>
                    <p:nvPr/>
                  </p:nvSpPr>
                  <p:spPr>
                    <a:xfrm>
                      <a:off x="7514654" y="3320364"/>
                      <a:ext cx="274559" cy="61075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grpSp>
                  <p:nvGrpSpPr>
                    <p:cNvPr id="116" name="组合 115"/>
                    <p:cNvGrpSpPr/>
                    <p:nvPr/>
                  </p:nvGrpSpPr>
                  <p:grpSpPr>
                    <a:xfrm>
                      <a:off x="7964219" y="3295371"/>
                      <a:ext cx="299594" cy="317988"/>
                      <a:chOff x="5841569" y="3338937"/>
                      <a:chExt cx="299594" cy="273929"/>
                    </a:xfrm>
                  </p:grpSpPr>
                  <p:sp>
                    <p:nvSpPr>
                      <p:cNvPr id="121" name="矩形 120"/>
                      <p:cNvSpPr/>
                      <p:nvPr/>
                    </p:nvSpPr>
                    <p:spPr>
                      <a:xfrm>
                        <a:off x="5841569" y="3338937"/>
                        <a:ext cx="299594" cy="72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22" name="梯形 121"/>
                      <p:cNvSpPr/>
                      <p:nvPr/>
                    </p:nvSpPr>
                    <p:spPr>
                      <a:xfrm rot="10800000">
                        <a:off x="5841569" y="3411725"/>
                        <a:ext cx="299592" cy="201141"/>
                      </a:xfrm>
                      <a:prstGeom prst="trapezoid">
                        <a:avLst>
                          <a:gd name="adj" fmla="val 23774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grpSp>
                  <p:nvGrpSpPr>
                    <p:cNvPr id="117" name="组合 116"/>
                    <p:cNvGrpSpPr/>
                    <p:nvPr/>
                  </p:nvGrpSpPr>
                  <p:grpSpPr>
                    <a:xfrm>
                      <a:off x="8441731" y="3295371"/>
                      <a:ext cx="299594" cy="317988"/>
                      <a:chOff x="5841569" y="3338937"/>
                      <a:chExt cx="299594" cy="273929"/>
                    </a:xfrm>
                  </p:grpSpPr>
                  <p:sp>
                    <p:nvSpPr>
                      <p:cNvPr id="119" name="矩形 118"/>
                      <p:cNvSpPr/>
                      <p:nvPr/>
                    </p:nvSpPr>
                    <p:spPr>
                      <a:xfrm>
                        <a:off x="5841569" y="3338937"/>
                        <a:ext cx="299594" cy="72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zh-CN" altLang="en-US"/>
                      </a:p>
                    </p:txBody>
                  </p:sp>
                  <p:sp>
                    <p:nvSpPr>
                      <p:cNvPr id="120" name="梯形 119"/>
                      <p:cNvSpPr/>
                      <p:nvPr/>
                    </p:nvSpPr>
                    <p:spPr>
                      <a:xfrm rot="10800000">
                        <a:off x="5841569" y="3411725"/>
                        <a:ext cx="299592" cy="201141"/>
                      </a:xfrm>
                      <a:prstGeom prst="trapezoid">
                        <a:avLst>
                          <a:gd name="adj" fmla="val 23774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defPPr>
                          <a:defRPr lang="zh-CN"/>
                        </a:defPPr>
                        <a:lvl1pPr marL="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pPr algn="ctr"/>
                        <a:endParaRPr lang="zh-CN" altLang="en-US"/>
                      </a:p>
                    </p:txBody>
                  </p:sp>
                </p:grpSp>
                <p:sp>
                  <p:nvSpPr>
                    <p:cNvPr id="118" name="矩形 117"/>
                    <p:cNvSpPr/>
                    <p:nvPr/>
                  </p:nvSpPr>
                  <p:spPr>
                    <a:xfrm>
                      <a:off x="6739250" y="3335514"/>
                      <a:ext cx="314820" cy="4435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04" name="矩形 103"/>
                  <p:cNvSpPr/>
                  <p:nvPr/>
                </p:nvSpPr>
                <p:spPr>
                  <a:xfrm>
                    <a:off x="3043767" y="4525405"/>
                    <a:ext cx="1332310" cy="20486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5" name="矩形 104"/>
                  <p:cNvSpPr/>
                  <p:nvPr/>
                </p:nvSpPr>
                <p:spPr>
                  <a:xfrm>
                    <a:off x="3408615" y="4645254"/>
                    <a:ext cx="511019" cy="850145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6" name="矩形 105"/>
                  <p:cNvSpPr/>
                  <p:nvPr/>
                </p:nvSpPr>
                <p:spPr>
                  <a:xfrm rot="5400000">
                    <a:off x="3297339" y="5294230"/>
                    <a:ext cx="291308" cy="94096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7" name="矩形 106"/>
                  <p:cNvSpPr/>
                  <p:nvPr/>
                </p:nvSpPr>
                <p:spPr>
                  <a:xfrm rot="5400000">
                    <a:off x="3759515" y="5326528"/>
                    <a:ext cx="274518" cy="4571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solidFill>
                      <a:schemeClr val="accent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defPPr>
                      <a:defRPr lang="zh-CN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02" name="矩形 101"/>
                <p:cNvSpPr/>
                <p:nvPr/>
              </p:nvSpPr>
              <p:spPr>
                <a:xfrm rot="5400000">
                  <a:off x="2222468" y="3356505"/>
                  <a:ext cx="141540" cy="45719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96" name="矩形 95"/>
              <p:cNvSpPr/>
              <p:nvPr/>
            </p:nvSpPr>
            <p:spPr>
              <a:xfrm>
                <a:off x="3982415" y="3371170"/>
                <a:ext cx="887490" cy="49165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矩形 96"/>
              <p:cNvSpPr/>
              <p:nvPr/>
            </p:nvSpPr>
            <p:spPr>
              <a:xfrm rot="5400000">
                <a:off x="3793961" y="3588032"/>
                <a:ext cx="467568" cy="8452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 rot="5400000">
                <a:off x="4606511" y="3577278"/>
                <a:ext cx="467568" cy="84521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9" name="矩形 98"/>
              <p:cNvSpPr/>
              <p:nvPr/>
            </p:nvSpPr>
            <p:spPr>
              <a:xfrm rot="10800000">
                <a:off x="3985790" y="3774793"/>
                <a:ext cx="290871" cy="9395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 rot="10800000">
                <a:off x="4596846" y="3784755"/>
                <a:ext cx="285709" cy="80476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92" name="组合 91"/>
            <p:cNvGrpSpPr/>
            <p:nvPr/>
          </p:nvGrpSpPr>
          <p:grpSpPr>
            <a:xfrm>
              <a:off x="3859845" y="3286423"/>
              <a:ext cx="1148611" cy="83768"/>
              <a:chOff x="3859845" y="3286423"/>
              <a:chExt cx="1148611" cy="83768"/>
            </a:xfrm>
          </p:grpSpPr>
          <p:sp>
            <p:nvSpPr>
              <p:cNvPr id="93" name="矩形 92"/>
              <p:cNvSpPr/>
              <p:nvPr/>
            </p:nvSpPr>
            <p:spPr>
              <a:xfrm>
                <a:off x="3859845" y="3287391"/>
                <a:ext cx="210793" cy="82800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4797663" y="3286423"/>
                <a:ext cx="210793" cy="82800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</p:grpSp>
      <p:sp>
        <p:nvSpPr>
          <p:cNvPr id="131" name="矩形 130"/>
          <p:cNvSpPr/>
          <p:nvPr/>
        </p:nvSpPr>
        <p:spPr>
          <a:xfrm>
            <a:off x="472231" y="314382"/>
            <a:ext cx="7840496" cy="7335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3600" dirty="0" smtClean="0">
                <a:cs typeface="Calibri" panose="020F0502020204030204" pitchFamily="34" charset="0"/>
              </a:rPr>
              <a:t>PEDP,DEF,DEP </a:t>
            </a:r>
            <a:r>
              <a:rPr lang="el-GR" altLang="zh-CN" sz="3600" dirty="0" smtClean="0">
                <a:cs typeface="Calibri" panose="020F0502020204030204" pitchFamily="34" charset="0"/>
              </a:rPr>
              <a:t>μ</a:t>
            </a:r>
            <a:r>
              <a:rPr lang="en-US" altLang="zh-CN" sz="3600" dirty="0" smtClean="0">
                <a:cs typeface="Calibri" panose="020F0502020204030204" pitchFamily="34" charset="0"/>
              </a:rPr>
              <a:t>RWELL</a:t>
            </a:r>
            <a:endParaRPr lang="en-US" altLang="zh-CN" sz="3600" dirty="0">
              <a:ea typeface="楷体" panose="02010609060101010101" pitchFamily="49" charset="-122"/>
            </a:endParaRPr>
          </a:p>
        </p:txBody>
      </p:sp>
      <p:sp>
        <p:nvSpPr>
          <p:cNvPr id="135" name="TextBox 143"/>
          <p:cNvSpPr txBox="1"/>
          <p:nvPr/>
        </p:nvSpPr>
        <p:spPr>
          <a:xfrm>
            <a:off x="2382383" y="1494088"/>
            <a:ext cx="4371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/>
              <a:t>Different options of high-rate </a:t>
            </a:r>
            <a:r>
              <a:rPr lang="el-GR" altLang="zh-CN" sz="2000" dirty="0" smtClean="0"/>
              <a:t>μ</a:t>
            </a:r>
            <a:r>
              <a:rPr lang="en-US" altLang="zh-CN" sz="2000" dirty="0" smtClean="0"/>
              <a:t>RWELL. </a:t>
            </a:r>
            <a:endParaRPr lang="en-US" sz="2000" dirty="0"/>
          </a:p>
        </p:txBody>
      </p:sp>
      <p:sp>
        <p:nvSpPr>
          <p:cNvPr id="137" name="矩形 136"/>
          <p:cNvSpPr/>
          <p:nvPr/>
        </p:nvSpPr>
        <p:spPr>
          <a:xfrm>
            <a:off x="613597" y="5661572"/>
            <a:ext cx="81330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dirty="0"/>
              <a:t>Four different types (PEDF , DEF , PDEF , DEP) of </a:t>
            </a:r>
            <a:r>
              <a:rPr lang="el-GR" altLang="zh-CN" dirty="0"/>
              <a:t>μ</a:t>
            </a:r>
            <a:r>
              <a:rPr lang="en-US" altLang="zh-CN" dirty="0"/>
              <a:t>RWELL PCB have been produced at </a:t>
            </a:r>
            <a:r>
              <a:rPr lang="en-US" altLang="zh-CN" dirty="0" smtClean="0"/>
              <a:t>CERN and transferred </a:t>
            </a:r>
            <a:r>
              <a:rPr lang="en-US" altLang="zh-CN" dirty="0"/>
              <a:t>to USTC </a:t>
            </a:r>
            <a:r>
              <a:rPr lang="en-US" altLang="zh-CN" dirty="0" smtClean="0"/>
              <a:t>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30874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34629</TotalTime>
  <Words>2463</Words>
  <Application>Microsoft Office PowerPoint</Application>
  <PresentationFormat>全屏显示(4:3)</PresentationFormat>
  <Paragraphs>324</Paragraphs>
  <Slides>29</Slides>
  <Notes>4</Notes>
  <HiddenSlides>0</HiddenSlides>
  <MMClips>1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黑体</vt:lpstr>
      <vt:lpstr>楷体</vt:lpstr>
      <vt:lpstr>宋体</vt:lpstr>
      <vt:lpstr>Arial</vt:lpstr>
      <vt:lpstr>Bahnschrift SemiBold SemiConden</vt:lpstr>
      <vt:lpstr>Calibri</vt:lpstr>
      <vt:lpstr>Cambria</vt:lpstr>
      <vt:lpstr>Cambria Math</vt:lpstr>
      <vt:lpstr>Sitka Text</vt:lpstr>
      <vt:lpstr>Times New Roman</vt:lpstr>
      <vt:lpstr>Wingdings</vt:lpstr>
      <vt:lpstr>Office 主题</vt:lpstr>
      <vt:lpstr>公式</vt:lpstr>
      <vt:lpstr>First results of the high-rate μRWELL prototypes made by new techniques： </vt:lpstr>
      <vt:lpstr>Contents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 you</dc:creator>
  <cp:lastModifiedBy>Windows 用户</cp:lastModifiedBy>
  <cp:revision>1265</cp:revision>
  <dcterms:created xsi:type="dcterms:W3CDTF">2019-06-28T02:01:29Z</dcterms:created>
  <dcterms:modified xsi:type="dcterms:W3CDTF">2020-10-05T13:50:36Z</dcterms:modified>
</cp:coreProperties>
</file>