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517" r:id="rId2"/>
    <p:sldId id="482" r:id="rId3"/>
    <p:sldId id="495" r:id="rId4"/>
    <p:sldId id="530" r:id="rId5"/>
    <p:sldId id="533" r:id="rId6"/>
    <p:sldId id="509" r:id="rId7"/>
    <p:sldId id="484" r:id="rId8"/>
    <p:sldId id="487" r:id="rId9"/>
    <p:sldId id="513" r:id="rId10"/>
    <p:sldId id="492" r:id="rId11"/>
    <p:sldId id="493" r:id="rId12"/>
    <p:sldId id="534" r:id="rId13"/>
    <p:sldId id="531" r:id="rId14"/>
    <p:sldId id="532" r:id="rId15"/>
    <p:sldId id="485" r:id="rId16"/>
    <p:sldId id="535" r:id="rId17"/>
    <p:sldId id="499" r:id="rId18"/>
    <p:sldId id="529" r:id="rId19"/>
    <p:sldId id="528" r:id="rId20"/>
  </p:sldIdLst>
  <p:sldSz cx="9906000" cy="6858000" type="A4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9F428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9"/>
    <p:restoredTop sz="86393" autoAdjust="0"/>
  </p:normalViewPr>
  <p:slideViewPr>
    <p:cSldViewPr>
      <p:cViewPr varScale="1">
        <p:scale>
          <a:sx n="90" d="100"/>
          <a:sy n="90" d="100"/>
        </p:scale>
        <p:origin x="984" y="1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20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A1EE01-C8C9-284B-ACEA-1A6E3D40DD6A}" type="datetime1">
              <a:rPr lang="en-US"/>
              <a:pPr>
                <a:defRPr/>
              </a:pPr>
              <a:t>10/8/20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80733F0-7B91-FE40-9D66-1720A3D8EF6F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779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Cliquez pour modifier les styles du texte du masque</a:t>
            </a:r>
          </a:p>
          <a:p>
            <a:pPr lvl="1"/>
            <a:r>
              <a:rPr lang="en-US" noProof="0"/>
              <a:t>Deuxième niveau</a:t>
            </a:r>
          </a:p>
          <a:p>
            <a:pPr lvl="2"/>
            <a:r>
              <a:rPr lang="en-US" noProof="0"/>
              <a:t>Troisième niveau</a:t>
            </a:r>
          </a:p>
          <a:p>
            <a:pPr lvl="3"/>
            <a:r>
              <a:rPr lang="en-US" noProof="0"/>
              <a:t>Quatrième niveau</a:t>
            </a:r>
          </a:p>
          <a:p>
            <a:pPr lvl="4"/>
            <a:r>
              <a:rPr lang="en-US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F743AC5-2F5C-5947-83B3-02CECEDD83E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613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ＭＳ Ｐゴシック" pitchFamily="-9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97" charset="0"/>
        <a:ea typeface="ＭＳ Ｐゴシック" pitchFamily="-9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743AC5-2F5C-5947-83B3-02CECEDD83E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33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0B94E-A53A-FD49-A197-F43983A87284}" type="slidenum">
              <a:rPr lang="fr-FR">
                <a:solidFill>
                  <a:prstClr val="black"/>
                </a:solidFill>
              </a:rPr>
              <a:pPr/>
              <a:t>6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554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743AC5-2F5C-5947-83B3-02CECEDD83E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87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1F510-7AEA-8042-AA5C-9015010C5EE2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6ADE2-BD62-F24B-8A92-B984648F5C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4605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C0E8B-22BC-824A-BA1E-B761B01E3DAD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4A45CE-E244-1244-A04D-19FEAEB0CE7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7825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3" y="609600"/>
            <a:ext cx="6162675" cy="5486400"/>
          </a:xfrm>
        </p:spPr>
        <p:txBody>
          <a:bodyPr vert="eaVert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8C28A-F69D-AE4C-9B36-32D156BB1793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24EFD-6AE1-2847-9417-FEF42F26DCC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6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37675" y="593367"/>
            <a:ext cx="9230650" cy="763600"/>
          </a:xfrm>
          <a:prstGeom prst="rect">
            <a:avLst/>
          </a:prstGeom>
        </p:spPr>
        <p:txBody>
          <a:bodyPr spcFirstLastPara="1" wrap="square" lIns="107269" tIns="107269" rIns="107269" bIns="107269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9230650" cy="4555200"/>
          </a:xfrm>
          <a:prstGeom prst="rect">
            <a:avLst/>
          </a:prstGeom>
        </p:spPr>
        <p:txBody>
          <a:bodyPr spcFirstLastPara="1" wrap="square" lIns="107269" tIns="107269" rIns="107269" bIns="107269" anchor="t" anchorCtr="0"/>
          <a:lstStyle>
            <a:lvl1pPr marL="536433" lvl="0" indent="-402325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072866" lvl="1" indent="-372523">
              <a:spcBef>
                <a:spcPts val="1877"/>
              </a:spcBef>
              <a:spcAft>
                <a:spcPts val="0"/>
              </a:spcAft>
              <a:buSzPts val="1400"/>
              <a:buChar char="○"/>
              <a:defRPr/>
            </a:lvl2pPr>
            <a:lvl3pPr marL="1609298" lvl="2" indent="-372523">
              <a:spcBef>
                <a:spcPts val="1877"/>
              </a:spcBef>
              <a:spcAft>
                <a:spcPts val="0"/>
              </a:spcAft>
              <a:buSzPts val="1400"/>
              <a:buChar char="■"/>
              <a:defRPr/>
            </a:lvl3pPr>
            <a:lvl4pPr marL="2145731" lvl="3" indent="-372523">
              <a:spcBef>
                <a:spcPts val="1877"/>
              </a:spcBef>
              <a:spcAft>
                <a:spcPts val="0"/>
              </a:spcAft>
              <a:buSzPts val="1400"/>
              <a:buChar char="●"/>
              <a:defRPr/>
            </a:lvl4pPr>
            <a:lvl5pPr marL="2682164" lvl="4" indent="-372523">
              <a:spcBef>
                <a:spcPts val="1877"/>
              </a:spcBef>
              <a:spcAft>
                <a:spcPts val="0"/>
              </a:spcAft>
              <a:buSzPts val="1400"/>
              <a:buChar char="○"/>
              <a:defRPr/>
            </a:lvl5pPr>
            <a:lvl6pPr marL="3218597" lvl="5" indent="-372523">
              <a:spcBef>
                <a:spcPts val="1877"/>
              </a:spcBef>
              <a:spcAft>
                <a:spcPts val="0"/>
              </a:spcAft>
              <a:buSzPts val="1400"/>
              <a:buChar char="■"/>
              <a:defRPr/>
            </a:lvl6pPr>
            <a:lvl7pPr marL="3755029" lvl="6" indent="-372523">
              <a:spcBef>
                <a:spcPts val="1877"/>
              </a:spcBef>
              <a:spcAft>
                <a:spcPts val="0"/>
              </a:spcAft>
              <a:buSzPts val="1400"/>
              <a:buChar char="●"/>
              <a:defRPr/>
            </a:lvl7pPr>
            <a:lvl8pPr marL="4291462" lvl="7" indent="-372523">
              <a:spcBef>
                <a:spcPts val="1877"/>
              </a:spcBef>
              <a:spcAft>
                <a:spcPts val="0"/>
              </a:spcAft>
              <a:buSzPts val="1400"/>
              <a:buChar char="○"/>
              <a:defRPr/>
            </a:lvl8pPr>
            <a:lvl9pPr marL="4827895" lvl="8" indent="-372523">
              <a:spcBef>
                <a:spcPts val="1877"/>
              </a:spcBef>
              <a:spcAft>
                <a:spcPts val="1877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9178496" y="6217623"/>
            <a:ext cx="594425" cy="524800"/>
          </a:xfrm>
          <a:prstGeom prst="rect">
            <a:avLst/>
          </a:prstGeom>
        </p:spPr>
        <p:txBody>
          <a:bodyPr spcFirstLastPara="1" wrap="square" lIns="107269" tIns="107269" rIns="107269" bIns="107269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uk-UA" smtClean="0"/>
              <a:pPr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765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08EB0-3F38-2E4E-BD8D-A824C02D5415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D6326-4D28-7E4F-B845-84D429CA331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63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4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28043-B7F6-0A41-88DA-EF931820977A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FACED-1ECB-EE45-A779-69649FA08A6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203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1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199" y="1981200"/>
            <a:ext cx="413385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1DCED-F1C7-624C-94E9-856FE31D2309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AC81B-113A-E242-B641-2EB2A626503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96668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8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8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69875-A45F-F444-A978-5F75F4ECCDEB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9DD0B-ECCD-AB40-90F7-2AD33E12A3B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68851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F1398-51BB-4C4C-B231-6B7A0EFFC81E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4B123-0CA8-E04F-B927-BBFF88C0E67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0640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804FE-2DD6-734A-9756-E6A9D474B385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22091-273B-5249-A3D5-7F660FB029D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732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99" y="273054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0C217-19D8-5C4E-B972-1B175684D644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72510-5800-F249-833E-AAAABFA437A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33687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C7BFE-E830-A143-937D-D53BC374F9D9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AE8E9-A334-6C48-A6BB-9A47EBEBF9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9351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06BE613-A8DC-FE48-8563-D0ED7E6901E0}" type="datetime1">
              <a:rPr lang="fr-FR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I. Giomataris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658B43-4E98-6448-89BC-01A0C2E62A6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97" charset="0"/>
          <a:ea typeface="ＭＳ Ｐゴシック" pitchFamily="-97" charset="-128"/>
          <a:cs typeface="ＭＳ Ｐゴシック" pitchFamily="-97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image" Target="../media/image48.jpg"/><Relationship Id="rId5" Type="http://schemas.openxmlformats.org/officeDocument/2006/relationships/image" Target="../media/image42.jpeg"/><Relationship Id="rId10" Type="http://schemas.openxmlformats.org/officeDocument/2006/relationships/image" Target="../media/image47.jpg"/><Relationship Id="rId4" Type="http://schemas.openxmlformats.org/officeDocument/2006/relationships/image" Target="../media/image41.jpeg"/><Relationship Id="rId9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0"/>
            <a:ext cx="9834209" cy="160043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spherical proportional gaseous detector</a:t>
            </a:r>
          </a:p>
          <a:p>
            <a:pPr algn="ctr"/>
            <a:r>
              <a:rPr lang="en-GB" sz="4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comparisons</a:t>
            </a:r>
          </a:p>
          <a:p>
            <a:r>
              <a:rPr lang="en-GB" sz="1800" b="1" i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Ioannis Giomataris, CEA-University Paris-</a:t>
            </a:r>
            <a:r>
              <a:rPr lang="en-GB" sz="1800" b="1" i="1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endParaRPr lang="en-GB" sz="1800" b="1" i="1" dirty="0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2560" y="3212976"/>
            <a:ext cx="772519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Short introduction</a:t>
            </a:r>
          </a:p>
          <a:p>
            <a:pPr marL="342900" indent="-342900">
              <a:buFont typeface="Arial"/>
              <a:buChar char="•"/>
            </a:pPr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Recent developments</a:t>
            </a:r>
          </a:p>
          <a:p>
            <a:pPr marL="342900" indent="-342900">
              <a:buFont typeface="Arial"/>
              <a:buChar char="•"/>
            </a:pPr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Dark matter project NEWS-G </a:t>
            </a:r>
          </a:p>
          <a:p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    at LSM and SNOLAB</a:t>
            </a:r>
          </a:p>
          <a:p>
            <a:pPr marL="342900" indent="-342900">
              <a:buFont typeface="Arial"/>
              <a:buChar char="•"/>
            </a:pPr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Comparison with other gaseous detectors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52800" y="2492896"/>
            <a:ext cx="20774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7540970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6682" y="2422981"/>
            <a:ext cx="2292726" cy="223368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12351"/>
            <a:ext cx="9906000" cy="77705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90"/>
                </a:solidFill>
                <a:latin typeface="Times New Roman"/>
                <a:cs typeface="Times New Roman"/>
              </a:rPr>
              <a:t>NEWS-SNO with compact shield : data taking on 2021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72680" y="692696"/>
            <a:ext cx="573266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r>
              <a:rPr lang="fr-FR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cm </a:t>
            </a:r>
            <a:r>
              <a:rPr lang="fr-FR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</a:t>
            </a:r>
            <a:r>
              <a:rPr lang="fr-FR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detector, 2 bars,  Ne, He, CH</a:t>
            </a:r>
            <a:r>
              <a:rPr lang="en-US" baseline="-25000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r>
              <a:rPr lang="en-US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Copper 1 </a:t>
            </a:r>
            <a:r>
              <a:rPr lang="en-US" dirty="0" err="1">
                <a:solidFill>
                  <a:srgbClr val="000090"/>
                </a:solidFill>
                <a:latin typeface="Times New Roman" panose="02020603050405020304" pitchFamily="18" charset="0"/>
                <a:ea typeface="Symbol" charset="2"/>
                <a:cs typeface="Times New Roman" panose="02020603050405020304" pitchFamily="18" charset="0"/>
              </a:rPr>
              <a:t>m</a:t>
            </a:r>
            <a:r>
              <a:rPr lang="en-US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Bq</a:t>
            </a:r>
            <a:r>
              <a:rPr lang="en-US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/kg</a:t>
            </a:r>
          </a:p>
          <a:p>
            <a:r>
              <a:rPr lang="en-US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Compact lead –ancient- &amp; PE shield solution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2269" y="6699824"/>
            <a:ext cx="499285" cy="12405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335885" y="4956171"/>
            <a:ext cx="123423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Lead shield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52" y="1789605"/>
            <a:ext cx="3702234" cy="4406252"/>
          </a:xfrm>
          <a:prstGeom prst="rect">
            <a:avLst/>
          </a:prstGeom>
        </p:spPr>
      </p:pic>
      <p:pic>
        <p:nvPicPr>
          <p:cNvPr id="16" name="Picture 2" descr="Screen Shot 2019-10-25 at 16.21.01.png">
            <a:extLst>
              <a:ext uri="{FF2B5EF4-FFF2-40B4-BE49-F238E27FC236}">
                <a16:creationId xmlns:a16="http://schemas.microsoft.com/office/drawing/2014/main" id="{A209D59E-0D57-0240-BC9D-BE49667F8E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763" y="3109757"/>
            <a:ext cx="3733800" cy="30861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19E1A489-CE0E-3547-9427-9A91CECFBD80}"/>
              </a:ext>
            </a:extLst>
          </p:cNvPr>
          <p:cNvSpPr txBox="1"/>
          <p:nvPr/>
        </p:nvSpPr>
        <p:spPr>
          <a:xfrm>
            <a:off x="6393160" y="2321499"/>
            <a:ext cx="27687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Shiped</a:t>
            </a:r>
            <a:r>
              <a:rPr lang="fr-F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SNOLAB</a:t>
            </a:r>
          </a:p>
          <a:p>
            <a:r>
              <a:rPr lang="fr-F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Canada</a:t>
            </a:r>
          </a:p>
        </p:txBody>
      </p:sp>
    </p:spTree>
    <p:extLst>
      <p:ext uri="{BB962C8B-B14F-4D97-AF65-F5344CB8AC3E}">
        <p14:creationId xmlns:p14="http://schemas.microsoft.com/office/powerpoint/2010/main" val="191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/>
              <a:t>I. Giomataris</a:t>
            </a:r>
          </a:p>
        </p:txBody>
      </p:sp>
      <p:sp>
        <p:nvSpPr>
          <p:cNvPr id="51203" name="TextBox 4"/>
          <p:cNvSpPr txBox="1">
            <a:spLocks noChangeArrowheads="1"/>
          </p:cNvSpPr>
          <p:nvPr/>
        </p:nvSpPr>
        <p:spPr bwMode="auto">
          <a:xfrm>
            <a:off x="1928664" y="260648"/>
            <a:ext cx="5584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NEWS-SNOLAB project</a:t>
            </a:r>
            <a:r>
              <a:rPr lang="en-US" sz="2800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sensitivity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17" y="991971"/>
            <a:ext cx="8030229" cy="586602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837135" y="2440067"/>
            <a:ext cx="622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solidFill>
                  <a:schemeClr val="accent2">
                    <a:lumMod val="50000"/>
                  </a:schemeClr>
                </a:solidFill>
              </a:rPr>
              <a:t>DAMA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837135" y="5566872"/>
            <a:ext cx="459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LUX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21709" y="4967106"/>
            <a:ext cx="5925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Xenon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705322" y="3872889"/>
            <a:ext cx="1109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DarkSide50-Ar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606423" y="4316619"/>
            <a:ext cx="128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CDMS-Edelweiss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37135" y="4655098"/>
            <a:ext cx="12742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CDMS reanalysis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857639" y="4046113"/>
            <a:ext cx="10314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Edelweiss LE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60480" y="2348880"/>
            <a:ext cx="9058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CDMSLite2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21628" y="1244795"/>
            <a:ext cx="8352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CRESSTII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64682" y="2884288"/>
            <a:ext cx="7542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CRESST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212206" y="1367190"/>
            <a:ext cx="6391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DAMIC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322185" y="1614127"/>
            <a:ext cx="808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accent3">
                    <a:lumMod val="75000"/>
                    <a:lumOff val="25000"/>
                  </a:schemeClr>
                </a:solidFill>
              </a:rPr>
              <a:t>COGeNT</a:t>
            </a:r>
            <a:endParaRPr lang="en-US" sz="1100" i="1" dirty="0">
              <a:solidFill>
                <a:schemeClr val="accent3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382808" y="2107999"/>
            <a:ext cx="8392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CDMS_Si</a:t>
            </a:r>
            <a:endParaRPr lang="en-US" sz="1100" i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737664" y="908720"/>
            <a:ext cx="905898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CDMSLite1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29706" y="2879358"/>
            <a:ext cx="1227150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90"/>
                </a:solidFill>
              </a:rPr>
              <a:t>NEWS-SNOLAB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768401" y="1556616"/>
            <a:ext cx="2736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b="1" dirty="0">
                <a:solidFill>
                  <a:prstClr val="black"/>
                </a:solidFill>
                <a:latin typeface="Calibri"/>
              </a:rPr>
              <a:t>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756952" y="2107999"/>
            <a:ext cx="344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b="1" dirty="0">
                <a:solidFill>
                  <a:prstClr val="black"/>
                </a:solidFill>
                <a:latin typeface="Calibri"/>
              </a:rPr>
              <a:t>He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445374" y="3188382"/>
            <a:ext cx="3485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100" b="1" dirty="0">
                <a:solidFill>
                  <a:prstClr val="black"/>
                </a:solidFill>
                <a:latin typeface="Calibri"/>
              </a:rPr>
              <a:t>Ne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15152" y="1983459"/>
            <a:ext cx="498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1798573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646DD7B-20C1-6241-B6BF-1501A357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6804FE-2DD6-734A-9756-E6A9D474B385}" type="datetime1">
              <a:rPr lang="fr-FR" smtClean="0"/>
              <a:pPr>
                <a:defRPr/>
              </a:pPr>
              <a:t>08/10/2020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34685A5-5CF0-D240-8B96-6F08CD078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I. Giomataris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ED10AB0-9E00-4847-8597-89D0A203B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664" y="763134"/>
            <a:ext cx="6914422" cy="609486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375C464-D4D5-3243-AC53-CFCAD47A8167}"/>
              </a:ext>
            </a:extLst>
          </p:cNvPr>
          <p:cNvSpPr txBox="1"/>
          <p:nvPr/>
        </p:nvSpPr>
        <p:spPr>
          <a:xfrm>
            <a:off x="1955329" y="149070"/>
            <a:ext cx="74095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Future </a:t>
            </a:r>
            <a:r>
              <a:rPr lang="fr-FR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projects</a:t>
            </a:r>
            <a:r>
              <a:rPr lang="fr-FR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improved</a:t>
            </a:r>
            <a:r>
              <a:rPr lang="fr-FR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endParaRPr lang="fr-FR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06130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940" name="AutoShape 14"/>
          <p:cNvCxnSpPr>
            <a:cxnSpLocks noChangeAspect="1" noChangeShapeType="1"/>
          </p:cNvCxnSpPr>
          <p:nvPr/>
        </p:nvCxnSpPr>
        <p:spPr bwMode="auto">
          <a:xfrm>
            <a:off x="4868863" y="2376488"/>
            <a:ext cx="0" cy="0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1784648" y="2348880"/>
            <a:ext cx="4327525" cy="1427386"/>
            <a:chOff x="1784648" y="2812577"/>
            <a:chExt cx="4327525" cy="1889156"/>
          </a:xfrm>
        </p:grpSpPr>
        <p:sp>
          <p:nvSpPr>
            <p:cNvPr id="39949" name="Text Box 39"/>
            <p:cNvSpPr txBox="1">
              <a:spLocks noChangeArrowheads="1"/>
            </p:cNvSpPr>
            <p:nvPr/>
          </p:nvSpPr>
          <p:spPr bwMode="auto">
            <a:xfrm>
              <a:off x="2792760" y="3479699"/>
              <a:ext cx="2520280" cy="1222034"/>
            </a:xfrm>
            <a:prstGeom prst="rect">
              <a:avLst/>
            </a:prstGeom>
            <a:solidFill>
              <a:srgbClr val="F7EE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E≈V/r</a:t>
              </a:r>
              <a:r>
                <a:rPr lang="en-US" sz="1800" b="1" baseline="30000" dirty="0">
                  <a:solidFill>
                    <a:schemeClr val="accent2"/>
                  </a:solidFill>
                  <a:latin typeface="Times New Roman" charset="0"/>
                </a:rPr>
                <a:t>2</a:t>
              </a:r>
            </a:p>
            <a:p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≈V/</a:t>
              </a:r>
              <a:r>
                <a:rPr lang="en-US" sz="1800" b="1" dirty="0">
                  <a:solidFill>
                    <a:srgbClr val="000090"/>
                  </a:solidFill>
                  <a:latin typeface="Times New Roman"/>
                  <a:cs typeface="Times New Roman"/>
                </a:rPr>
                <a:t> </a:t>
              </a:r>
              <a:r>
                <a:rPr lang="en-US" sz="1800" b="1" dirty="0" err="1">
                  <a:solidFill>
                    <a:srgbClr val="000090"/>
                  </a:solidFill>
                  <a:latin typeface="Times New Roman"/>
                  <a:cs typeface="Times New Roman"/>
                </a:rPr>
                <a:t>r</a:t>
              </a:r>
              <a:r>
                <a:rPr lang="en-US" sz="1800" b="1" baseline="-25000" dirty="0" err="1">
                  <a:solidFill>
                    <a:srgbClr val="000090"/>
                  </a:solidFill>
                  <a:latin typeface="Times New Roman"/>
                  <a:cs typeface="Times New Roman"/>
                </a:rPr>
                <a:t>a</a:t>
              </a:r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 close to the ball</a:t>
              </a:r>
            </a:p>
            <a:p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C</a:t>
              </a:r>
              <a:r>
                <a:rPr lang="en-US" sz="1800" b="1" baseline="30000" dirty="0">
                  <a:solidFill>
                    <a:schemeClr val="accent2"/>
                  </a:solidFill>
                  <a:latin typeface="Times New Roman" charset="0"/>
                </a:rPr>
                <a:t> </a:t>
              </a:r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≈ </a:t>
              </a:r>
              <a:r>
                <a:rPr lang="en-US" sz="1800" b="1" dirty="0" err="1">
                  <a:solidFill>
                    <a:srgbClr val="000090"/>
                  </a:solidFill>
                  <a:latin typeface="Times New Roman"/>
                  <a:cs typeface="Times New Roman"/>
                </a:rPr>
                <a:t>r</a:t>
              </a:r>
              <a:r>
                <a:rPr lang="en-US" sz="1800" b="1" baseline="-25000" dirty="0" err="1">
                  <a:solidFill>
                    <a:srgbClr val="000090"/>
                  </a:solidFill>
                  <a:latin typeface="Times New Roman"/>
                  <a:cs typeface="Times New Roman"/>
                </a:rPr>
                <a:t>a</a:t>
              </a:r>
              <a:r>
                <a:rPr lang="en-US" sz="1800" b="1" dirty="0">
                  <a:solidFill>
                    <a:schemeClr val="accent2"/>
                  </a:solidFill>
                  <a:latin typeface="Times New Roman" charset="0"/>
                </a:rPr>
                <a:t> &lt; 1pF</a:t>
              </a:r>
            </a:p>
          </p:txBody>
        </p:sp>
        <p:sp>
          <p:nvSpPr>
            <p:cNvPr id="39950" name="Text Box 41"/>
            <p:cNvSpPr txBox="1">
              <a:spLocks noChangeArrowheads="1"/>
            </p:cNvSpPr>
            <p:nvPr/>
          </p:nvSpPr>
          <p:spPr bwMode="auto">
            <a:xfrm>
              <a:off x="1784648" y="2812577"/>
              <a:ext cx="4327525" cy="457200"/>
            </a:xfrm>
            <a:prstGeom prst="rect">
              <a:avLst/>
            </a:prstGeom>
            <a:solidFill>
              <a:srgbClr val="FEFF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solidFill>
                    <a:schemeClr val="accent2"/>
                  </a:solidFill>
                  <a:latin typeface="Times New Roman" charset="0"/>
                </a:rPr>
                <a:t>Spherical Proportional</a:t>
              </a:r>
              <a:r>
                <a:rPr lang="en-US" dirty="0">
                  <a:solidFill>
                    <a:schemeClr val="hlink"/>
                  </a:solidFill>
                  <a:latin typeface="Times New Roman" charset="0"/>
                </a:rPr>
                <a:t> </a:t>
              </a:r>
              <a:r>
                <a:rPr lang="en-US" dirty="0">
                  <a:solidFill>
                    <a:schemeClr val="accent2"/>
                  </a:solidFill>
                  <a:latin typeface="Times New Roman" charset="0"/>
                </a:rPr>
                <a:t>Counter</a:t>
              </a:r>
              <a:endParaRPr lang="en-US" dirty="0">
                <a:solidFill>
                  <a:schemeClr val="hlink"/>
                </a:solidFill>
                <a:latin typeface="Times New Roman" charset="0"/>
              </a:endParaRPr>
            </a:p>
          </p:txBody>
        </p:sp>
      </p:grpSp>
      <p:pic>
        <p:nvPicPr>
          <p:cNvPr id="3994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464" y="2276872"/>
            <a:ext cx="17494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" descr="Picture 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5" y="620688"/>
            <a:ext cx="46990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5" name="Rectangle 2"/>
          <p:cNvSpPr>
            <a:spLocks noChangeArrowheads="1"/>
          </p:cNvSpPr>
          <p:nvPr/>
        </p:nvSpPr>
        <p:spPr bwMode="auto">
          <a:xfrm>
            <a:off x="2216696" y="116632"/>
            <a:ext cx="4254500" cy="4619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2"/>
                </a:solidFill>
                <a:latin typeface="Times New Roman" charset="0"/>
              </a:rPr>
              <a:t>Cylindrical Proportional Counter </a:t>
            </a:r>
            <a:endParaRPr lang="en-US" dirty="0">
              <a:solidFill>
                <a:schemeClr val="hlink"/>
              </a:solidFill>
              <a:latin typeface="Times New Roman" charset="0"/>
            </a:endParaRPr>
          </a:p>
        </p:txBody>
      </p:sp>
      <p:sp>
        <p:nvSpPr>
          <p:cNvPr id="39946" name="Rectangle 3"/>
          <p:cNvSpPr>
            <a:spLocks noChangeArrowheads="1"/>
          </p:cNvSpPr>
          <p:nvPr/>
        </p:nvSpPr>
        <p:spPr bwMode="auto">
          <a:xfrm>
            <a:off x="5385048" y="836712"/>
            <a:ext cx="3960812" cy="9842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E=V/ln(</a:t>
            </a:r>
            <a:r>
              <a:rPr lang="en-US" sz="20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000090"/>
                </a:solidFill>
                <a:latin typeface="Times New Roman"/>
                <a:cs typeface="Times New Roman"/>
              </a:rPr>
              <a:t>c</a:t>
            </a:r>
            <a:r>
              <a:rPr lang="en-US" sz="2000" b="1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/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000090"/>
                </a:solidFill>
                <a:latin typeface="Times New Roman"/>
                <a:cs typeface="Times New Roman"/>
              </a:rPr>
              <a:t>a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)r   </a:t>
            </a:r>
            <a:r>
              <a:rPr lang="en-US" sz="2000" b="1" baseline="30000" dirty="0">
                <a:solidFill>
                  <a:schemeClr val="accent2"/>
                </a:solidFill>
                <a:latin typeface="Times New Roman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imes New Roman" charset="0"/>
              </a:rPr>
              <a:t>L</a:t>
            </a:r>
            <a:r>
              <a:rPr lang="en-US" sz="1800" b="1" dirty="0">
                <a:solidFill>
                  <a:schemeClr val="accent2"/>
                </a:solidFill>
                <a:latin typeface="Times New Roman" charset="0"/>
              </a:rPr>
              <a:t> = length and </a:t>
            </a:r>
            <a:r>
              <a:rPr lang="en-US" sz="1800" b="1" dirty="0">
                <a:solidFill>
                  <a:srgbClr val="FF0000"/>
                </a:solidFill>
                <a:latin typeface="Times New Roman" charset="0"/>
              </a:rPr>
              <a:t>a</a:t>
            </a:r>
            <a:r>
              <a:rPr lang="en-US" sz="1800" b="1" dirty="0">
                <a:solidFill>
                  <a:schemeClr val="accent2"/>
                </a:solidFill>
                <a:latin typeface="Times New Roman" charset="0"/>
              </a:rPr>
              <a:t>=radius of the wire, </a:t>
            </a:r>
            <a:r>
              <a:rPr lang="en-US" sz="1800" b="1" dirty="0">
                <a:solidFill>
                  <a:srgbClr val="FF0000"/>
                </a:solidFill>
                <a:latin typeface="Times New Roman" charset="0"/>
              </a:rPr>
              <a:t>b</a:t>
            </a:r>
            <a:r>
              <a:rPr lang="en-US" sz="1800" b="1" dirty="0">
                <a:solidFill>
                  <a:schemeClr val="accent2"/>
                </a:solidFill>
                <a:latin typeface="Times New Roman" charset="0"/>
              </a:rPr>
              <a:t> = tube radius</a:t>
            </a:r>
            <a:r>
              <a:rPr lang="en-US" sz="2000" b="1" baseline="30000" dirty="0">
                <a:solidFill>
                  <a:schemeClr val="accent2"/>
                </a:solidFill>
                <a:latin typeface="Times New Roman" charset="0"/>
              </a:rPr>
              <a:t> </a:t>
            </a:r>
          </a:p>
          <a:p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C</a:t>
            </a:r>
            <a:r>
              <a:rPr lang="en-US" sz="2000" b="1" baseline="30000" dirty="0">
                <a:solidFill>
                  <a:schemeClr val="accent2"/>
                </a:solidFill>
                <a:latin typeface="Times New Roman" charset="0"/>
              </a:rPr>
              <a:t> 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=2</a:t>
            </a:r>
            <a:r>
              <a:rPr lang="en-US" sz="2000" b="1" dirty="0">
                <a:solidFill>
                  <a:schemeClr val="accent2"/>
                </a:solidFill>
                <a:latin typeface="Symbol" charset="0"/>
                <a:cs typeface="Symbol" charset="0"/>
              </a:rPr>
              <a:t>p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L/ln(</a:t>
            </a:r>
            <a:r>
              <a:rPr lang="en-US" sz="20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000090"/>
                </a:solidFill>
                <a:latin typeface="Times New Roman"/>
                <a:cs typeface="Times New Roman"/>
              </a:rPr>
              <a:t>c</a:t>
            </a:r>
            <a:r>
              <a:rPr lang="en-US" sz="2000" b="1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/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000090"/>
                </a:solidFill>
                <a:latin typeface="Times New Roman"/>
                <a:cs typeface="Times New Roman"/>
              </a:rPr>
              <a:t>a</a:t>
            </a:r>
            <a:r>
              <a:rPr lang="en-US" sz="2000" b="1" dirty="0">
                <a:solidFill>
                  <a:schemeClr val="accent2"/>
                </a:solidFill>
                <a:latin typeface="Times New Roman" charset="0"/>
              </a:rPr>
              <a:t>)&gt;&gt; 10 pF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6496" y="4581128"/>
            <a:ext cx="81299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The electric field at the surface of the wire</a:t>
            </a:r>
            <a:r>
              <a:rPr lang="en-US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i</a:t>
            </a:r>
            <a:r>
              <a:rPr lang="en-US" sz="2000" b="1" u="sng" dirty="0">
                <a:solidFill>
                  <a:srgbClr val="FF0000"/>
                </a:solidFill>
                <a:latin typeface="Times New Roman"/>
                <a:cs typeface="Times New Roman"/>
              </a:rPr>
              <a:t>s weaker by a factor ln(</a:t>
            </a:r>
            <a:r>
              <a:rPr lang="en-US" sz="20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0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000" b="1" u="sng" dirty="0">
                <a:solidFill>
                  <a:srgbClr val="FF0000"/>
                </a:solidFill>
                <a:latin typeface="Times New Roman"/>
                <a:cs typeface="Times New Roman"/>
              </a:rPr>
              <a:t>/</a:t>
            </a:r>
            <a:r>
              <a:rPr lang="en-US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2000" b="1" u="sng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</a:p>
          <a:p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compared to the ball (applying the same voltage in both sensors)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094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48544" y="116632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Spherical and cylindrical counter comparison</a:t>
            </a:r>
          </a:p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To compare the two concepts we consider large volume detector</a:t>
            </a:r>
          </a:p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as required for </a:t>
            </a:r>
            <a:r>
              <a:rPr lang="en-US" sz="1800" b="1" dirty="0" err="1">
                <a:solidFill>
                  <a:srgbClr val="000090"/>
                </a:solidFill>
                <a:latin typeface="Times New Roman"/>
                <a:cs typeface="Times New Roman"/>
              </a:rPr>
              <a:t>astroparticle</a:t>
            </a:r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 physics (dark matter search, neutrino physics)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4768" y="1124744"/>
            <a:ext cx="2888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Total gas volume </a:t>
            </a:r>
            <a:r>
              <a:rPr lang="en-US" sz="2000" b="1" dirty="0">
                <a:solidFill>
                  <a:srgbClr val="FF0000"/>
                </a:solidFill>
                <a:latin typeface="Times New Roman"/>
                <a:cs typeface="Times New Roman"/>
              </a:rPr>
              <a:t>V=2m3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52600" y="1556792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Spherical counter			Cylindrical counter</a:t>
            </a:r>
          </a:p>
          <a:p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= .8m 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=.5mm</a:t>
            </a:r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			 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=.56m  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=15</a:t>
            </a:r>
            <a:r>
              <a:rPr lang="en-US" sz="18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  L=2m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520" y="2204864"/>
            <a:ext cx="91935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The factor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ln(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18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/ 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) = 10.5</a:t>
            </a:r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: a ball of </a:t>
            </a:r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ca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= 150</a:t>
            </a:r>
            <a:r>
              <a:rPr lang="en-US" sz="18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 </a:t>
            </a:r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will provide equal electric field as a wire of </a:t>
            </a:r>
          </a:p>
          <a:p>
            <a:r>
              <a:rPr lang="en-US" sz="18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r</a:t>
            </a:r>
            <a:r>
              <a:rPr lang="en-US" sz="1800" b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=15</a:t>
            </a:r>
            <a:r>
              <a:rPr lang="en-US" sz="18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m </a:t>
            </a:r>
            <a:r>
              <a:rPr lang="en-US" sz="1800" b="1" dirty="0">
                <a:solidFill>
                  <a:srgbClr val="002060"/>
                </a:solidFill>
                <a:latin typeface="Times New Roman"/>
                <a:cs typeface="Times New Roman"/>
              </a:rPr>
              <a:t>(</a:t>
            </a:r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at the anode surface applying the same high voltage)</a:t>
            </a:r>
          </a:p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Because of the longer avalanche path in the ball :</a:t>
            </a:r>
          </a:p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A ball of about a=.5mm will provide a roughly similar multiplication factor </a:t>
            </a:r>
          </a:p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depending of the gas mixture and pressure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8504" y="4077072"/>
            <a:ext cx="912946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 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robust 1mm ball instead of 30</a:t>
            </a:r>
            <a:r>
              <a:rPr lang="en-US" sz="2000" b="1" dirty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m wire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High precision ball better than 1</a:t>
            </a:r>
            <a:r>
              <a:rPr lang="en-US" sz="2000" b="1" dirty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m commercially available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Lower capacitance &lt; 1pF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Small scale radial degrader 150 cm</a:t>
            </a:r>
            <a:r>
              <a:rPr lang="en-US" sz="2000" b="1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2</a:t>
            </a: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compared to 2x10,000=20,000 cm</a:t>
            </a:r>
            <a:r>
              <a:rPr lang="en-US" sz="2000" b="1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2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 Sphere is better adapted to high pressure. Thinner vessel for equal pressure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Better energy resolution in avalanche mode FWHM = 1% with alpha particles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Very particle Identification thanks to radial field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>
                <a:solidFill>
                  <a:srgbClr val="000090"/>
                </a:solidFill>
                <a:latin typeface="Times New Roman"/>
                <a:cs typeface="Times New Roman"/>
              </a:rPr>
              <a:t>Well adapted for high quality vacuum. It operates in seal mode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40632" y="3687415"/>
            <a:ext cx="549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Advantages of the ball compared to wire</a:t>
            </a:r>
          </a:p>
        </p:txBody>
      </p:sp>
    </p:spTree>
    <p:extLst>
      <p:ext uri="{BB962C8B-B14F-4D97-AF65-F5344CB8AC3E}">
        <p14:creationId xmlns:p14="http://schemas.microsoft.com/office/powerpoint/2010/main" val="187340819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4" descr="Screen Shot 2013-11-04 at 7.10.12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0413" y="333375"/>
            <a:ext cx="2595115" cy="213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Image 249" descr="IMG_7882[1]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288" y="333375"/>
            <a:ext cx="3054351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1" descr="C:\Users\Ilias\Desktop\Sphere Thessaloniki\IMG_0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3168650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8" descr="visite prix nobel IRFU_16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6799" y="208376"/>
            <a:ext cx="4320381" cy="2658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2" name="TextBox 9"/>
          <p:cNvSpPr txBox="1">
            <a:spLocks noChangeArrowheads="1"/>
          </p:cNvSpPr>
          <p:nvPr/>
        </p:nvSpPr>
        <p:spPr bwMode="auto">
          <a:xfrm>
            <a:off x="0" y="165720"/>
            <a:ext cx="3040063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LSM detector d=6 0 cm p=10 bar</a:t>
            </a:r>
          </a:p>
        </p:txBody>
      </p:sp>
      <p:sp>
        <p:nvSpPr>
          <p:cNvPr id="39943" name="Rectangle 10"/>
          <p:cNvSpPr>
            <a:spLocks noChangeArrowheads="1"/>
          </p:cNvSpPr>
          <p:nvPr/>
        </p:nvSpPr>
        <p:spPr bwMode="auto">
          <a:xfrm>
            <a:off x="7132638" y="0"/>
            <a:ext cx="2808287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University of Saragoza detector</a:t>
            </a:r>
          </a:p>
        </p:txBody>
      </p:sp>
      <p:sp>
        <p:nvSpPr>
          <p:cNvPr id="39944" name="Rectangle 12"/>
          <p:cNvSpPr>
            <a:spLocks noChangeArrowheads="1"/>
          </p:cNvSpPr>
          <p:nvPr/>
        </p:nvSpPr>
        <p:spPr bwMode="auto">
          <a:xfrm>
            <a:off x="0" y="2636912"/>
            <a:ext cx="3082925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University of Thessaloniki detector</a:t>
            </a:r>
          </a:p>
        </p:txBody>
      </p:sp>
      <p:sp>
        <p:nvSpPr>
          <p:cNvPr id="39946" name="Rectangle 14"/>
          <p:cNvSpPr>
            <a:spLocks noChangeArrowheads="1"/>
          </p:cNvSpPr>
          <p:nvPr/>
        </p:nvSpPr>
        <p:spPr bwMode="auto">
          <a:xfrm>
            <a:off x="3872880" y="188640"/>
            <a:ext cx="2736850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Basic R@D  detector in </a:t>
            </a:r>
            <a:r>
              <a:rPr lang="en-US" sz="1600" dirty="0" err="1">
                <a:solidFill>
                  <a:srgbClr val="3366FF"/>
                </a:solidFill>
                <a:latin typeface="Times New Roman" charset="0"/>
                <a:cs typeface="Times New Roman" charset="0"/>
              </a:rPr>
              <a:t>Saclay</a:t>
            </a:r>
            <a:endParaRPr lang="en-US" sz="1600" dirty="0">
              <a:solidFill>
                <a:srgbClr val="3366FF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13" name="Picture 12" descr="MAC47_ARTMCDONALD_POST0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1055" y="2813354"/>
            <a:ext cx="3312145" cy="220809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12840" y="3068960"/>
            <a:ext cx="2640567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kern="1200" dirty="0">
                <a:solidFill>
                  <a:srgbClr val="3366FF"/>
                </a:solidFill>
                <a:latin typeface="Times New Roman"/>
                <a:cs typeface="Times New Roman"/>
              </a:rPr>
              <a:t>Queens University test sphere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13333" y="52324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Screen Shot 2019-07-10 at 17.35.23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665" y="2309391"/>
            <a:ext cx="2248165" cy="255840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779B981-5937-934C-A2F4-9E490EB72C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18" y="4792959"/>
            <a:ext cx="2892426" cy="216931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10AF7A4-FE5E-8D4E-8BD0-477A187725DA}"/>
              </a:ext>
            </a:extLst>
          </p:cNvPr>
          <p:cNvSpPr txBox="1"/>
          <p:nvPr/>
        </p:nvSpPr>
        <p:spPr>
          <a:xfrm>
            <a:off x="134920" y="5003717"/>
            <a:ext cx="157126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Grenoble </a:t>
            </a:r>
            <a:r>
              <a:rPr lang="fr-FR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Sphere</a:t>
            </a:r>
            <a:endParaRPr lang="fr-FR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Google Shape;62;p14">
            <a:extLst>
              <a:ext uri="{FF2B5EF4-FFF2-40B4-BE49-F238E27FC236}">
                <a16:creationId xmlns:a16="http://schemas.microsoft.com/office/drawing/2014/main" id="{C3E35E4D-6998-7741-A498-ADCE26E0E364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083893" y="5054923"/>
            <a:ext cx="3069514" cy="1822549"/>
          </a:xfrm>
          <a:prstGeom prst="rect">
            <a:avLst/>
          </a:prstGeom>
          <a:noFill/>
          <a:ln>
            <a:noFill/>
          </a:ln>
        </p:spPr>
      </p:pic>
      <p:sp>
        <p:nvSpPr>
          <p:cNvPr id="39945" name="Rectangle 13"/>
          <p:cNvSpPr>
            <a:spLocks noChangeArrowheads="1"/>
          </p:cNvSpPr>
          <p:nvPr/>
        </p:nvSpPr>
        <p:spPr bwMode="auto">
          <a:xfrm>
            <a:off x="6990655" y="4207106"/>
            <a:ext cx="2834630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R2D2 Sphere CNBG Bordeaux</a:t>
            </a:r>
          </a:p>
        </p:txBody>
      </p:sp>
      <p:pic>
        <p:nvPicPr>
          <p:cNvPr id="19" name="Google Shape;64;p14">
            <a:extLst>
              <a:ext uri="{FF2B5EF4-FFF2-40B4-BE49-F238E27FC236}">
                <a16:creationId xmlns:a16="http://schemas.microsoft.com/office/drawing/2014/main" id="{C4524524-E395-3A4D-B21D-C7C3A9864DB5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535263" y="4937745"/>
            <a:ext cx="2962735" cy="19013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66399A-4FEB-624F-8C87-6D35A9FD6EF5}"/>
              </a:ext>
            </a:extLst>
          </p:cNvPr>
          <p:cNvSpPr/>
          <p:nvPr/>
        </p:nvSpPr>
        <p:spPr>
          <a:xfrm>
            <a:off x="3040062" y="5021450"/>
            <a:ext cx="3082895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University of Birmingham detector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C666C7-14FD-2941-BA15-8A5BA6091FF9}"/>
              </a:ext>
            </a:extLst>
          </p:cNvPr>
          <p:cNvSpPr/>
          <p:nvPr/>
        </p:nvSpPr>
        <p:spPr>
          <a:xfrm>
            <a:off x="6753200" y="5003717"/>
            <a:ext cx="2669320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600" dirty="0" err="1">
                <a:solidFill>
                  <a:srgbClr val="3366FF"/>
                </a:solidFill>
                <a:latin typeface="Times New Roman" charset="0"/>
                <a:cs typeface="Times New Roman" charset="0"/>
              </a:rPr>
              <a:t>Boulby</a:t>
            </a:r>
            <a:r>
              <a:rPr lang="en-US" sz="1600" dirty="0">
                <a:solidFill>
                  <a:srgbClr val="3366FF"/>
                </a:solidFill>
                <a:latin typeface="Times New Roman" charset="0"/>
                <a:cs typeface="Times New Roman" charset="0"/>
              </a:rPr>
              <a:t> Mine neutron detector</a:t>
            </a:r>
          </a:p>
        </p:txBody>
      </p:sp>
    </p:spTree>
    <p:extLst>
      <p:ext uri="{BB962C8B-B14F-4D97-AF65-F5344CB8AC3E}">
        <p14:creationId xmlns:p14="http://schemas.microsoft.com/office/powerpoint/2010/main" val="85016628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5CCA189-F82D-7646-BEFF-D2067F34238D}"/>
              </a:ext>
            </a:extLst>
          </p:cNvPr>
          <p:cNvSpPr/>
          <p:nvPr/>
        </p:nvSpPr>
        <p:spPr>
          <a:xfrm>
            <a:off x="272480" y="692696"/>
            <a:ext cx="928903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Bibliography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Giomataris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et al., JINST 3:P09007,2008, 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Giomataris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and J.D.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Vergados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, NIMA530:330-358,2004, 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Giomataris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and J.D.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Vergados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, Phys.Lett.B634:23-29,2006. 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Giomataris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et al. Nucl.Phys.Proc.Suppl.150:208-213,2006., 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S.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Aune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et al., AIP Conf.Proc.785:110-118,2005.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J. D.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Vergados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et al., Phys.Rev.D79:113001,2009.,</a:t>
            </a:r>
          </a:p>
          <a:p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E </a:t>
            </a:r>
            <a:r>
              <a:rPr lang="en-US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Bougamont</a:t>
            </a:r>
            <a:r>
              <a:rPr lang="en-US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et al., 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J. Phys.: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309 012023, 2011</a:t>
            </a:r>
            <a:endParaRPr lang="pl-PL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Q. Arnaud and al, </a:t>
            </a:r>
            <a:r>
              <a:rPr lang="fr-FR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Astropart</a:t>
            </a:r>
            <a:r>
              <a:rPr lang="fr-FR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97 (2018) 54–62 </a:t>
            </a:r>
          </a:p>
          <a:p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Savvidis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A, vol. 877, 220–226, 2018. </a:t>
            </a:r>
            <a:endParaRPr lang="fr-FR" dirty="0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Katsioulas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JINST, vol. 13, no. 11, p. P11006, 2018</a:t>
            </a:r>
          </a:p>
          <a:p>
            <a:pPr marL="457200" indent="-457200">
              <a:buAutoNum type="alphaUcPeriod"/>
            </a:pP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Meregaglia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JINST, vol. 13, no. 01, p. P01009, 2018</a:t>
            </a:r>
            <a:r>
              <a:rPr lang="fr-FR" dirty="0">
                <a:solidFill>
                  <a:schemeClr val="accent2"/>
                </a:solidFill>
              </a:rPr>
              <a:t>. </a:t>
            </a:r>
          </a:p>
          <a:p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Q. Arnaud </a:t>
            </a:r>
            <a:r>
              <a:rPr lang="fr-FR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Phys.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D </a:t>
            </a:r>
            <a:r>
              <a:rPr lang="fr-FR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102003, 2019</a:t>
            </a:r>
          </a:p>
          <a:p>
            <a:pPr marL="514350" indent="-514350">
              <a:buAutoNum type="romanUcPeriod"/>
            </a:pP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Giomataris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arXiv:2003.01068</a:t>
            </a:r>
          </a:p>
          <a:p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fr-FR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Bouet</a:t>
            </a:r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arXiv:2007.02570</a:t>
            </a:r>
          </a:p>
          <a:p>
            <a:pPr marL="514350" indent="-514350">
              <a:buAutoNum type="romanUcPeriod"/>
            </a:pPr>
            <a:endParaRPr lang="fr-FR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pl-PL" dirty="0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9C4F6A1-CE26-3448-99B0-42C792139FBC}"/>
              </a:ext>
            </a:extLst>
          </p:cNvPr>
          <p:cNvSpPr txBox="1"/>
          <p:nvPr/>
        </p:nvSpPr>
        <p:spPr>
          <a:xfrm>
            <a:off x="-771525" y="1300163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739107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Box 3"/>
          <p:cNvSpPr txBox="1">
            <a:spLocks noChangeArrowheads="1"/>
          </p:cNvSpPr>
          <p:nvPr/>
        </p:nvSpPr>
        <p:spPr bwMode="auto">
          <a:xfrm>
            <a:off x="3008784" y="2636912"/>
            <a:ext cx="331478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2400"/>
              </a:spcAft>
            </a:pPr>
            <a:r>
              <a:rPr lang="en-US" sz="4000" b="1" dirty="0">
                <a:solidFill>
                  <a:srgbClr val="333399"/>
                </a:solidFill>
                <a:latin typeface="Times New Roman" charset="0"/>
                <a:cs typeface="Times New Roman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52594495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8504" y="116632"/>
            <a:ext cx="5511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Towards an overall radial field </a:t>
            </a:r>
            <a:r>
              <a:rPr lang="en-US" b="1" dirty="0" err="1">
                <a:latin typeface="Times New Roman"/>
                <a:cs typeface="Times New Roman"/>
              </a:rPr>
              <a:t>degrador</a:t>
            </a:r>
            <a:endParaRPr lang="en-US" b="1" dirty="0">
              <a:latin typeface="Times New Roman"/>
              <a:cs typeface="Times New Roman"/>
            </a:endParaRPr>
          </a:p>
        </p:txBody>
      </p:sp>
      <p:pic>
        <p:nvPicPr>
          <p:cNvPr id="6" name="Google Shape;308;p46" descr="stream_.png"/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64" y="548680"/>
            <a:ext cx="1998966" cy="26980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degrador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248" y="260648"/>
            <a:ext cx="2322258" cy="3096344"/>
          </a:xfrm>
          <a:prstGeom prst="rect">
            <a:avLst/>
          </a:prstGeom>
        </p:spPr>
      </p:pic>
      <p:pic>
        <p:nvPicPr>
          <p:cNvPr id="12" name="Picture 11" descr="ti04d00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64" y="4439878"/>
            <a:ext cx="2448272" cy="2418122"/>
          </a:xfrm>
          <a:prstGeom prst="rect">
            <a:avLst/>
          </a:prstGeom>
        </p:spPr>
      </p:pic>
      <p:pic>
        <p:nvPicPr>
          <p:cNvPr id="13" name="Picture 12" descr="ti04d00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672" y="3717033"/>
            <a:ext cx="3014136" cy="3140968"/>
          </a:xfrm>
          <a:prstGeom prst="rect">
            <a:avLst/>
          </a:prstGeom>
        </p:spPr>
      </p:pic>
      <p:pic>
        <p:nvPicPr>
          <p:cNvPr id="14" name="Picture 13" descr="ti04d006c 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6988" y="3429000"/>
            <a:ext cx="4425661" cy="34163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2480" y="5085184"/>
            <a:ext cx="173637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Degrador</a:t>
            </a:r>
            <a:r>
              <a:rPr lang="en-US" dirty="0">
                <a:latin typeface="Times New Roman"/>
                <a:cs typeface="Times New Roman"/>
              </a:rPr>
              <a:t> 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76736" y="3933056"/>
            <a:ext cx="190308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Degrador</a:t>
            </a:r>
            <a:r>
              <a:rPr lang="en-US" dirty="0"/>
              <a:t> off</a:t>
            </a:r>
          </a:p>
        </p:txBody>
      </p:sp>
    </p:spTree>
    <p:extLst>
      <p:ext uri="{BB962C8B-B14F-4D97-AF65-F5344CB8AC3E}">
        <p14:creationId xmlns:p14="http://schemas.microsoft.com/office/powerpoint/2010/main" val="116353496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fficeArt object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0472" y="692696"/>
            <a:ext cx="9505056" cy="4320480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16696" y="116632"/>
            <a:ext cx="506039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90"/>
                </a:solidFill>
                <a:latin typeface="Times New Roman"/>
                <a:cs typeface="Times New Roman"/>
              </a:rPr>
              <a:t>Double beta decay project R2D2- 40bar Xe-136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8464" y="5066020"/>
            <a:ext cx="468594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KamLAND</a:t>
            </a:r>
            <a:r>
              <a:rPr lang="en-US" dirty="0">
                <a:latin typeface="Times New Roman"/>
                <a:cs typeface="Times New Roman"/>
              </a:rPr>
              <a:t> scintillator radio-purity:</a:t>
            </a:r>
          </a:p>
          <a:p>
            <a:r>
              <a:rPr lang="en-US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232</a:t>
            </a: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Th=5.2x10</a:t>
            </a:r>
            <a:r>
              <a:rPr lang="en-US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-17</a:t>
            </a: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g/g</a:t>
            </a:r>
          </a:p>
          <a:p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hr-HR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238</a:t>
            </a:r>
            <a:r>
              <a:rPr lang="hr-HR" dirty="0">
                <a:solidFill>
                  <a:srgbClr val="000090"/>
                </a:solidFill>
                <a:latin typeface="Times New Roman"/>
                <a:cs typeface="Times New Roman"/>
              </a:rPr>
              <a:t>U=</a:t>
            </a: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3.5x10</a:t>
            </a:r>
            <a:r>
              <a:rPr lang="en-US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-18</a:t>
            </a:r>
            <a:r>
              <a:rPr lang="en-US" dirty="0">
                <a:solidFill>
                  <a:srgbClr val="000090"/>
                </a:solidFill>
                <a:latin typeface="Times New Roman"/>
                <a:cs typeface="Times New Roman"/>
              </a:rPr>
              <a:t>g/g</a:t>
            </a:r>
          </a:p>
          <a:p>
            <a:r>
              <a:rPr lang="hr-HR" i="1" dirty="0">
                <a:solidFill>
                  <a:srgbClr val="000090"/>
                </a:solidFill>
                <a:latin typeface="Times New Roman"/>
                <a:cs typeface="Times New Roman"/>
              </a:rPr>
              <a:t>F. </a:t>
            </a:r>
            <a:r>
              <a:rPr lang="hr-HR" i="1" dirty="0" err="1">
                <a:solidFill>
                  <a:srgbClr val="000090"/>
                </a:solidFill>
                <a:latin typeface="Times New Roman"/>
                <a:cs typeface="Times New Roman"/>
              </a:rPr>
              <a:t>Suekane</a:t>
            </a:r>
            <a:r>
              <a:rPr lang="hr-HR" i="1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hr-HR" i="1" dirty="0" err="1">
                <a:solidFill>
                  <a:srgbClr val="000090"/>
                </a:solidFill>
                <a:latin typeface="Times New Roman"/>
                <a:cs typeface="Times New Roman"/>
              </a:rPr>
              <a:t>et</a:t>
            </a:r>
            <a:r>
              <a:rPr lang="hr-HR" i="1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hr-HR" i="1" dirty="0" err="1">
                <a:solidFill>
                  <a:srgbClr val="000090"/>
                </a:solidFill>
                <a:latin typeface="Times New Roman"/>
                <a:cs typeface="Times New Roman"/>
              </a:rPr>
              <a:t>al</a:t>
            </a:r>
            <a:r>
              <a:rPr lang="hr-HR" i="1" dirty="0">
                <a:solidFill>
                  <a:srgbClr val="000090"/>
                </a:solidFill>
                <a:latin typeface="Times New Roman"/>
                <a:cs typeface="Times New Roman"/>
              </a:rPr>
              <a:t>., </a:t>
            </a:r>
            <a:r>
              <a:rPr lang="hr-HR" i="1" dirty="0" err="1">
                <a:solidFill>
                  <a:srgbClr val="000090"/>
                </a:solidFill>
                <a:latin typeface="Times New Roman"/>
                <a:cs typeface="Times New Roman"/>
              </a:rPr>
              <a:t>Physics</a:t>
            </a:r>
            <a:r>
              <a:rPr lang="hr-HR" i="1" dirty="0">
                <a:solidFill>
                  <a:srgbClr val="000090"/>
                </a:solidFill>
                <a:latin typeface="Times New Roman"/>
                <a:cs typeface="Times New Roman"/>
              </a:rPr>
              <a:t>/0404071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4B8985A-1D0B-054C-94CF-BA171B3AF470}"/>
              </a:ext>
            </a:extLst>
          </p:cNvPr>
          <p:cNvSpPr txBox="1"/>
          <p:nvPr/>
        </p:nvSpPr>
        <p:spPr>
          <a:xfrm>
            <a:off x="488504" y="1052736"/>
            <a:ext cx="1023037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60 cm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16F64EB-143F-D940-BF6E-6F8E24605BE9}"/>
              </a:ext>
            </a:extLst>
          </p:cNvPr>
          <p:cNvSpPr txBox="1"/>
          <p:nvPr/>
        </p:nvSpPr>
        <p:spPr>
          <a:xfrm>
            <a:off x="4635036" y="5119939"/>
            <a:ext cx="49984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Vessel Copper activity </a:t>
            </a:r>
            <a:r>
              <a:rPr lang="en-US" dirty="0" err="1">
                <a:solidFill>
                  <a:srgbClr val="002060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>
                <a:solidFill>
                  <a:srgbClr val="002060"/>
                </a:solidFill>
                <a:latin typeface="Times New Roman"/>
                <a:cs typeface="Times New Roman"/>
              </a:rPr>
              <a:t>Bq</a:t>
            </a:r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/kg:</a:t>
            </a:r>
          </a:p>
          <a:p>
            <a:pPr algn="ctr"/>
            <a:r>
              <a:rPr lang="en-US" dirty="0" err="1">
                <a:solidFill>
                  <a:srgbClr val="002060"/>
                </a:solidFill>
                <a:latin typeface="Times New Roman"/>
                <a:cs typeface="Times New Roman"/>
              </a:rPr>
              <a:t>Aurubis</a:t>
            </a:r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 commercial </a:t>
            </a:r>
            <a:r>
              <a:rPr lang="en-US" baseline="30000" dirty="0">
                <a:solidFill>
                  <a:srgbClr val="002060"/>
                </a:solidFill>
                <a:latin typeface="Times New Roman"/>
                <a:cs typeface="Times New Roman"/>
              </a:rPr>
              <a:t>232</a:t>
            </a:r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Th= 1, </a:t>
            </a:r>
            <a:r>
              <a:rPr lang="hr-HR" baseline="30000" dirty="0">
                <a:solidFill>
                  <a:srgbClr val="002060"/>
                </a:solidFill>
                <a:latin typeface="Times New Roman"/>
                <a:cs typeface="Times New Roman"/>
              </a:rPr>
              <a:t>238</a:t>
            </a:r>
            <a:r>
              <a:rPr lang="hr-HR" dirty="0">
                <a:solidFill>
                  <a:srgbClr val="002060"/>
                </a:solidFill>
                <a:latin typeface="Times New Roman"/>
                <a:cs typeface="Times New Roman"/>
              </a:rPr>
              <a:t>U= 1 </a:t>
            </a:r>
            <a:endParaRPr lang="en-US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/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 PNNL </a:t>
            </a:r>
            <a:r>
              <a:rPr lang="en-US" baseline="30000" dirty="0">
                <a:solidFill>
                  <a:srgbClr val="002060"/>
                </a:solidFill>
                <a:latin typeface="Times New Roman"/>
                <a:cs typeface="Times New Roman"/>
              </a:rPr>
              <a:t>232</a:t>
            </a:r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Th=.034, </a:t>
            </a:r>
            <a:r>
              <a:rPr lang="hr-HR" baseline="30000" dirty="0">
                <a:solidFill>
                  <a:srgbClr val="002060"/>
                </a:solidFill>
                <a:latin typeface="Times New Roman"/>
                <a:cs typeface="Times New Roman"/>
              </a:rPr>
              <a:t>238</a:t>
            </a:r>
            <a:r>
              <a:rPr lang="hr-HR" dirty="0">
                <a:solidFill>
                  <a:srgbClr val="002060"/>
                </a:solidFill>
                <a:latin typeface="Times New Roman"/>
                <a:cs typeface="Times New Roman"/>
              </a:rPr>
              <a:t>U=.13 </a:t>
            </a:r>
          </a:p>
          <a:p>
            <a:r>
              <a:rPr lang="fr-FR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Mitsubishi Cu x20 </a:t>
            </a:r>
            <a:r>
              <a:rPr lang="fr-FR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59282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0850" y="1001713"/>
            <a:ext cx="4235450" cy="2579687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7185025" y="1196975"/>
            <a:ext cx="171291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20000"/>
              </a:spcBef>
              <a:defRPr/>
            </a:pPr>
            <a:r>
              <a:rPr lang="en-US" sz="1400" b="1" dirty="0">
                <a:solidFill>
                  <a:schemeClr val="accent2"/>
                </a:solidFill>
                <a:latin typeface="Times New Roman" charset="0"/>
              </a:rPr>
              <a:t>5.9 </a:t>
            </a:r>
            <a:r>
              <a:rPr lang="en-US" sz="1400" b="1" dirty="0" err="1">
                <a:solidFill>
                  <a:schemeClr val="accent2"/>
                </a:solidFill>
                <a:latin typeface="Times New Roman" charset="0"/>
              </a:rPr>
              <a:t>keV</a:t>
            </a:r>
            <a:r>
              <a:rPr lang="en-US" sz="1400" b="1" dirty="0">
                <a:solidFill>
                  <a:schemeClr val="accent2"/>
                </a:solidFill>
                <a:latin typeface="Times New Roman" charset="0"/>
              </a:rPr>
              <a:t> </a:t>
            </a:r>
            <a:r>
              <a:rPr lang="en-US" sz="1400" b="1" baseline="30000" dirty="0">
                <a:solidFill>
                  <a:schemeClr val="accent2"/>
                </a:solidFill>
                <a:latin typeface="Times New Roman" charset="0"/>
              </a:rPr>
              <a:t>55</a:t>
            </a:r>
            <a:r>
              <a:rPr lang="en-US" sz="1400" b="1" dirty="0">
                <a:solidFill>
                  <a:schemeClr val="accent2"/>
                </a:solidFill>
                <a:latin typeface="Times New Roman" charset="0"/>
              </a:rPr>
              <a:t>Fe signal</a:t>
            </a:r>
            <a:endParaRPr lang="en-US" sz="3200" dirty="0">
              <a:solidFill>
                <a:srgbClr val="000000"/>
              </a:solidFill>
              <a:latin typeface="Times New Roman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  <a:defRPr/>
            </a:pPr>
            <a:endParaRPr lang="en-US" sz="3200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6870" name="AutoShape 8"/>
          <p:cNvSpPr>
            <a:spLocks noChangeArrowheads="1"/>
          </p:cNvSpPr>
          <p:nvPr/>
        </p:nvSpPr>
        <p:spPr bwMode="auto">
          <a:xfrm>
            <a:off x="6769100" y="2971800"/>
            <a:ext cx="660400" cy="76200"/>
          </a:xfrm>
          <a:prstGeom prst="leftRightArrow">
            <a:avLst>
              <a:gd name="adj1" fmla="val 50000"/>
              <a:gd name="adj2" fmla="val 17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latin typeface="Times New Roman" charset="0"/>
            </a:endParaRPr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6686550" y="2743200"/>
            <a:ext cx="11557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b="1">
                <a:latin typeface="Times New Roman" charset="0"/>
              </a:rPr>
              <a:t>20 </a:t>
            </a:r>
            <a:r>
              <a:rPr lang="en-US" sz="1400" b="1">
                <a:latin typeface="Symbol" charset="0"/>
                <a:sym typeface="Symbol" charset="0"/>
              </a:rPr>
              <a:t></a:t>
            </a:r>
            <a:r>
              <a:rPr lang="en-US" sz="1400" b="1">
                <a:latin typeface="Times New Roman" charset="0"/>
              </a:rPr>
              <a:t>s</a:t>
            </a:r>
          </a:p>
        </p:txBody>
      </p:sp>
      <p:sp>
        <p:nvSpPr>
          <p:cNvPr id="36876" name="Text Box 19"/>
          <p:cNvSpPr txBox="1">
            <a:spLocks noChangeArrowheads="1"/>
          </p:cNvSpPr>
          <p:nvPr/>
        </p:nvSpPr>
        <p:spPr bwMode="auto">
          <a:xfrm>
            <a:off x="5457056" y="3644900"/>
            <a:ext cx="3313113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800" dirty="0">
                <a:latin typeface="Times New Roman" charset="0"/>
              </a:rPr>
              <a:t> </a:t>
            </a: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Simple and cheap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Large volume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single read-out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Robustness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Good energy resolution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Low energy threshold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Efficient </a:t>
            </a:r>
            <a:r>
              <a:rPr lang="en-US" sz="1800" b="1" dirty="0" err="1">
                <a:solidFill>
                  <a:srgbClr val="FE256A"/>
                </a:solidFill>
                <a:latin typeface="Times New Roman" charset="0"/>
              </a:rPr>
              <a:t>fiducial</a:t>
            </a: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cut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 dirty="0">
                <a:solidFill>
                  <a:srgbClr val="FE256A"/>
                </a:solidFill>
                <a:latin typeface="Times New Roman" charset="0"/>
              </a:rPr>
              <a:t> Low background capability</a:t>
            </a:r>
          </a:p>
        </p:txBody>
      </p:sp>
      <p:sp>
        <p:nvSpPr>
          <p:cNvPr id="36879" name="Rectangle 18"/>
          <p:cNvSpPr>
            <a:spLocks noChangeArrowheads="1"/>
          </p:cNvSpPr>
          <p:nvPr/>
        </p:nvSpPr>
        <p:spPr bwMode="auto">
          <a:xfrm>
            <a:off x="4705350" y="304800"/>
            <a:ext cx="5200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 b="1">
                <a:solidFill>
                  <a:schemeClr val="accent2"/>
                </a:solidFill>
                <a:latin typeface="Times New Roman" charset="0"/>
              </a:rPr>
              <a:t>A Novel large-volume Spherical Detector with Proportional Amplification read-out, I. Giomataris</a:t>
            </a:r>
            <a:r>
              <a:rPr lang="en-US" sz="1000" b="1" i="1">
                <a:solidFill>
                  <a:schemeClr val="accent2"/>
                </a:solidFill>
                <a:latin typeface="Times New Roman" charset="0"/>
              </a:rPr>
              <a:t> et al., </a:t>
            </a:r>
            <a:r>
              <a:rPr lang="en-US" sz="1000" b="1">
                <a:solidFill>
                  <a:schemeClr val="accent2"/>
                </a:solidFill>
                <a:latin typeface="Times New Roman" charset="0"/>
              </a:rPr>
              <a:t>JINST 3:P09007,2008</a:t>
            </a:r>
          </a:p>
        </p:txBody>
      </p:sp>
      <p:sp>
        <p:nvSpPr>
          <p:cNvPr id="36880" name="Text Box 19"/>
          <p:cNvSpPr txBox="1">
            <a:spLocks noChangeArrowheads="1"/>
          </p:cNvSpPr>
          <p:nvPr/>
        </p:nvSpPr>
        <p:spPr bwMode="auto">
          <a:xfrm>
            <a:off x="1280592" y="5877272"/>
            <a:ext cx="1822734" cy="338554"/>
          </a:xfrm>
          <a:prstGeom prst="rect">
            <a:avLst/>
          </a:prstGeom>
          <a:solidFill>
            <a:srgbClr val="FEFF4B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 err="1">
                <a:solidFill>
                  <a:srgbClr val="FE256A"/>
                </a:solidFill>
                <a:latin typeface="Times New Roman" charset="0"/>
              </a:rPr>
              <a:t>C</a:t>
            </a:r>
            <a:r>
              <a:rPr lang="en-US" sz="1600" b="1" dirty="0" err="1">
                <a:solidFill>
                  <a:srgbClr val="FF0000"/>
                </a:solidFill>
                <a:latin typeface="Times New Roman" charset="0"/>
              </a:rPr>
              <a:t>≈r</a:t>
            </a:r>
            <a:r>
              <a:rPr lang="en-US" sz="1600" b="1" baseline="-25000" dirty="0" err="1">
                <a:solidFill>
                  <a:srgbClr val="FF0000"/>
                </a:solidFill>
                <a:latin typeface="Times New Roman" charset="0"/>
              </a:rPr>
              <a:t>a</a:t>
            </a:r>
            <a:r>
              <a:rPr lang="en-US" sz="1600" b="1" dirty="0">
                <a:solidFill>
                  <a:srgbClr val="FE256A"/>
                </a:solidFill>
                <a:latin typeface="Times New Roman" charset="0"/>
              </a:rPr>
              <a:t>= 1 mm &lt; 1pF</a:t>
            </a:r>
            <a:endParaRPr lang="en-US" sz="1600" dirty="0">
              <a:latin typeface="Times New Roman" charset="0"/>
            </a:endParaRPr>
          </a:p>
        </p:txBody>
      </p:sp>
      <p:pic>
        <p:nvPicPr>
          <p:cNvPr id="18" name="Shape 157" descr="spc_draw.jpeg"/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528" y="1196752"/>
            <a:ext cx="3193524" cy="3550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75"/>
          <p:cNvPicPr preferRelativeResize="0"/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669" b="-11669"/>
          <a:stretch/>
        </p:blipFill>
        <p:spPr>
          <a:xfrm>
            <a:off x="1064568" y="4869160"/>
            <a:ext cx="2570924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158"/>
          <p:cNvSpPr txBox="1"/>
          <p:nvPr/>
        </p:nvSpPr>
        <p:spPr>
          <a:xfrm>
            <a:off x="1424608" y="5373216"/>
            <a:ext cx="1515163" cy="4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sz="1000" i="1" u="none" kern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" sz="1000" i="1" kern="1200" baseline="-25000" dirty="0"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en" sz="1000" i="1" u="none" kern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= anode ball  radius</a:t>
            </a:r>
            <a:endParaRPr sz="1000" kern="1200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sz="1000" i="1" u="none" kern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en" sz="1000" i="1" kern="1200" baseline="-25000" dirty="0"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n" sz="1000" i="1" u="none" kern="12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= cathode radius </a:t>
            </a:r>
            <a:endParaRPr sz="1000" kern="12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0" y="76200"/>
            <a:ext cx="4705350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  <a:latin typeface="Times New Roman" charset="0"/>
              </a:rPr>
              <a:t>Radial TPC with spherical proportional counter read-out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1800" b="1" i="1" dirty="0" err="1">
                <a:solidFill>
                  <a:schemeClr val="accent2"/>
                </a:solidFill>
                <a:latin typeface="Times New Roman" charset="0"/>
              </a:rPr>
              <a:t>Saclay</a:t>
            </a:r>
            <a:r>
              <a:rPr lang="en-US" sz="1800" b="1" i="1" dirty="0">
                <a:solidFill>
                  <a:schemeClr val="accent2"/>
                </a:solidFill>
                <a:latin typeface="Times New Roman" charset="0"/>
              </a:rPr>
              <a:t>-Thessaloniki-</a:t>
            </a:r>
            <a:r>
              <a:rPr lang="en-US" sz="1800" b="1" i="1" dirty="0" err="1">
                <a:solidFill>
                  <a:schemeClr val="accent2"/>
                </a:solidFill>
                <a:latin typeface="Times New Roman" charset="0"/>
              </a:rPr>
              <a:t>Saragoza</a:t>
            </a:r>
            <a:endParaRPr lang="en-US" sz="1800" b="1" i="1" dirty="0">
              <a:solidFill>
                <a:schemeClr val="accent2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66718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Box 6"/>
          <p:cNvSpPr txBox="1">
            <a:spLocks noChangeArrowheads="1"/>
          </p:cNvSpPr>
          <p:nvPr/>
        </p:nvSpPr>
        <p:spPr bwMode="auto">
          <a:xfrm>
            <a:off x="718522" y="0"/>
            <a:ext cx="76470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Multi-ball ‘</a:t>
            </a:r>
            <a:r>
              <a:rPr lang="en-US" altLang="ja-JP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ACHINOS</a:t>
            </a:r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’</a:t>
            </a:r>
            <a:r>
              <a:rPr lang="en-US" altLang="ja-JP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structure</a:t>
            </a:r>
          </a:p>
          <a:p>
            <a:pPr algn="ctr"/>
            <a:r>
              <a:rPr lang="en-US" altLang="ja-JP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Developed in </a:t>
            </a:r>
            <a:r>
              <a:rPr lang="en-US" altLang="ja-JP" sz="2000" b="1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Saclay</a:t>
            </a:r>
            <a:r>
              <a:rPr lang="en-US" altLang="ja-JP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in collaboration with University of Thessaloniki</a:t>
            </a:r>
            <a:endParaRPr lang="en-US" sz="2000" b="1" dirty="0">
              <a:solidFill>
                <a:srgbClr val="00009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3165" y="5373216"/>
            <a:ext cx="4968552" cy="15696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Advantages</a:t>
            </a:r>
          </a:p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- Amplification tuned by the ball size:</a:t>
            </a:r>
          </a:p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1mm diameter for high pressure</a:t>
            </a:r>
          </a:p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-Volume electric field tuned by the size </a:t>
            </a:r>
          </a:p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of the ACHINOS structure</a:t>
            </a:r>
          </a:p>
          <a:p>
            <a:pPr>
              <a:defRPr/>
            </a:pPr>
            <a:r>
              <a:rPr lang="en-US" sz="1600" b="1" dirty="0">
                <a:solidFill>
                  <a:srgbClr val="000090"/>
                </a:solidFill>
                <a:latin typeface="Times New Roman"/>
                <a:cs typeface="Times New Roman"/>
              </a:rPr>
              <a:t>- Detector segmentation: 3D  TPC like</a:t>
            </a:r>
          </a:p>
        </p:txBody>
      </p:sp>
      <p:pic>
        <p:nvPicPr>
          <p:cNvPr id="3" name="Picture 2" descr="IMG_20170310_0715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371" y="914618"/>
            <a:ext cx="3072341" cy="17281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84499" y="2137706"/>
            <a:ext cx="18476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Using 3D printer</a:t>
            </a:r>
          </a:p>
        </p:txBody>
      </p:sp>
      <p:pic>
        <p:nvPicPr>
          <p:cNvPr id="12" name="image25.png" descr="comparison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79389" y="785420"/>
            <a:ext cx="2513865" cy="2304256"/>
          </a:xfrm>
          <a:prstGeom prst="rect">
            <a:avLst/>
          </a:prstGeom>
          <a:ln/>
        </p:spPr>
      </p:pic>
      <p:pic>
        <p:nvPicPr>
          <p:cNvPr id="13" name="image23.png" descr="Sans titre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81476" y="731318"/>
            <a:ext cx="3040291" cy="2226350"/>
          </a:xfrm>
          <a:prstGeom prst="rect">
            <a:avLst/>
          </a:prstGeom>
          <a:ln/>
        </p:spPr>
      </p:pic>
      <p:pic>
        <p:nvPicPr>
          <p:cNvPr id="15" name="Google Shape;356;p50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95" y="3112614"/>
            <a:ext cx="2486373" cy="230387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917930" y="2483604"/>
            <a:ext cx="22878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</a:rPr>
              <a:t>Bakelite bias electrode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0472" y="3356992"/>
            <a:ext cx="223651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</a:rPr>
              <a:t>Graphite charged glue</a:t>
            </a:r>
          </a:p>
        </p:txBody>
      </p:sp>
      <p:pic>
        <p:nvPicPr>
          <p:cNvPr id="18" name="Picture 17" descr="LACIE:Users:ioannisgiomataris2:Desktop:IMG_20190328_1639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614" y="3193255"/>
            <a:ext cx="2380020" cy="214259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2864768" y="3212976"/>
            <a:ext cx="205697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Times New Roman"/>
                <a:cs typeface="Times New Roman"/>
              </a:rPr>
              <a:t>copper charged glue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41916" y="4437112"/>
            <a:ext cx="3675580" cy="1015663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DLC layer (USTC-China)</a:t>
            </a:r>
          </a:p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It is fantastic technical solution:</a:t>
            </a:r>
          </a:p>
          <a:p>
            <a:r>
              <a:rPr lang="en-US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Robust, stable, precise </a:t>
            </a:r>
          </a:p>
        </p:txBody>
      </p:sp>
      <p:pic>
        <p:nvPicPr>
          <p:cNvPr id="22" name="图片 2" descr="F:\2019\2019-3-DLC\图片2.pn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7096" y="2996952"/>
            <a:ext cx="3385185" cy="14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23" descr="LACIE:Users:ioannisgiomataris2:Desktop:Capture d’écran 2019-05-22 à 14.53.46.pn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5328" y="5591136"/>
            <a:ext cx="1728192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4" descr="LACIE:Users:ioannisgiomataris2:Desktop:IMG_20190417_111652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8456" y="5517232"/>
            <a:ext cx="18288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5" descr="LACIE:Users:ioannisgiomataris2:Desktop:Screen Shot 2019-05-22 at 14.32.34.png">
            <a:extLst>
              <a:ext uri="{FF2B5EF4-FFF2-40B4-BE49-F238E27FC236}">
                <a16:creationId xmlns:a16="http://schemas.microsoft.com/office/drawing/2014/main" id="{38B8FB88-67E4-5C41-9F28-435C34E2F73E}"/>
              </a:ext>
            </a:extLst>
          </p:cNvPr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6" y="1057762"/>
            <a:ext cx="1694285" cy="1849102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4">
            <a:extLst>
              <a:ext uri="{FF2B5EF4-FFF2-40B4-BE49-F238E27FC236}">
                <a16:creationId xmlns:a16="http://schemas.microsoft.com/office/drawing/2014/main" id="{F962E843-8FCC-6C41-88A9-718A2231F878}"/>
              </a:ext>
            </a:extLst>
          </p:cNvPr>
          <p:cNvSpPr txBox="1"/>
          <p:nvPr/>
        </p:nvSpPr>
        <p:spPr>
          <a:xfrm>
            <a:off x="233306" y="755412"/>
            <a:ext cx="121700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90"/>
                </a:solidFill>
                <a:latin typeface="Times New Roman"/>
                <a:cs typeface="Times New Roman"/>
              </a:rPr>
              <a:t>Single ball</a:t>
            </a:r>
          </a:p>
        </p:txBody>
      </p:sp>
    </p:spTree>
    <p:extLst>
      <p:ext uri="{BB962C8B-B14F-4D97-AF65-F5344CB8AC3E}">
        <p14:creationId xmlns:p14="http://schemas.microsoft.com/office/powerpoint/2010/main" val="367699114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20-10-02 at 17.48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37457" y="2398577"/>
            <a:ext cx="6292082" cy="20162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6696" y="7196"/>
            <a:ext cx="5032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90"/>
                </a:solidFill>
                <a:latin typeface="Times New Roman"/>
                <a:cs typeface="Times New Roman"/>
              </a:rPr>
              <a:t>Towards a radial field degrader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4728" y="908720"/>
            <a:ext cx="74012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Concept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 A conical resistive layer on top of metallic strips deposited on a </a:t>
            </a:r>
            <a:r>
              <a:rPr lang="en-US" b="1" dirty="0" err="1">
                <a:solidFill>
                  <a:srgbClr val="000090"/>
                </a:solidFill>
                <a:latin typeface="Times New Roman"/>
                <a:cs typeface="Times New Roman"/>
              </a:rPr>
              <a:t>kapton</a:t>
            </a:r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 thin foil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creates a radial field by applying a high voltage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The foil is folded around the copper tube that holds the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sensor </a:t>
            </a:r>
          </a:p>
          <a:p>
            <a:endParaRPr lang="en-US" b="1" dirty="0">
              <a:solidFill>
                <a:srgbClr val="000090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56656" y="548680"/>
            <a:ext cx="612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56656" y="6093296"/>
            <a:ext cx="114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</a:t>
            </a:r>
          </a:p>
        </p:txBody>
      </p:sp>
      <p:pic>
        <p:nvPicPr>
          <p:cNvPr id="10" name="Picture 9" descr="Screen Shot 2020-10-07 at 11.12.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0912" y="2924944"/>
            <a:ext cx="4368800" cy="26289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13626" y="2358766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3" name="Google Shape;308;p46" descr="stream_.png"/>
          <p:cNvPicPr preferRelativeResize="0"/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656" y="3140968"/>
            <a:ext cx="1998966" cy="269806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ectangle 13"/>
          <p:cNvSpPr/>
          <p:nvPr/>
        </p:nvSpPr>
        <p:spPr>
          <a:xfrm>
            <a:off x="3728864" y="5157192"/>
            <a:ext cx="6122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HV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49344" y="3645024"/>
            <a:ext cx="1143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</a:t>
            </a:r>
          </a:p>
        </p:txBody>
      </p:sp>
      <p:pic>
        <p:nvPicPr>
          <p:cNvPr id="17" name="Picture 16" descr="Screen Shot 2020-10-07 at 11.11.5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824" y="5615879"/>
            <a:ext cx="1368152" cy="121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9906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_20200716_12183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360" y="1556792"/>
            <a:ext cx="1350150" cy="1800200"/>
          </a:xfrm>
          <a:prstGeom prst="rect">
            <a:avLst/>
          </a:prstGeom>
        </p:spPr>
      </p:pic>
      <p:pic>
        <p:nvPicPr>
          <p:cNvPr id="6" name="Picture 5" descr="IMG_20200716_12163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0922" y="530678"/>
            <a:ext cx="3132348" cy="4176464"/>
          </a:xfrm>
          <a:prstGeom prst="rect">
            <a:avLst/>
          </a:prstGeom>
        </p:spPr>
      </p:pic>
      <p:pic>
        <p:nvPicPr>
          <p:cNvPr id="7" name="Picture 6" descr="degrador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9523" y="597624"/>
            <a:ext cx="2322258" cy="3096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280972"/>
            <a:ext cx="325602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home made demonstrator</a:t>
            </a:r>
          </a:p>
          <a:p>
            <a:r>
              <a:rPr lang="en-US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aluminum strips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8824" y="188640"/>
            <a:ext cx="6300123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second has been recently build at CERN (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top of thin chrome strips using resistive paste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7061" y="4581128"/>
            <a:ext cx="904255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A technical problem appeared during folding: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Some chrome have been slightly damaged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A second bunch of </a:t>
            </a:r>
            <a:r>
              <a:rPr lang="en-US" b="1" dirty="0" err="1">
                <a:solidFill>
                  <a:srgbClr val="000090"/>
                </a:solidFill>
                <a:latin typeface="Times New Roman"/>
                <a:cs typeface="Times New Roman"/>
              </a:rPr>
              <a:t>kapton</a:t>
            </a:r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 foil with chrome strips sent to USTC (Yi)</a:t>
            </a:r>
          </a:p>
          <a:p>
            <a:r>
              <a:rPr lang="en-US" b="1" dirty="0">
                <a:solidFill>
                  <a:srgbClr val="000090"/>
                </a:solidFill>
                <a:latin typeface="Times New Roman"/>
                <a:cs typeface="Times New Roman"/>
              </a:rPr>
              <a:t>to deposit DLC which must be the final solution</a:t>
            </a:r>
          </a:p>
        </p:txBody>
      </p:sp>
    </p:spTree>
    <p:extLst>
      <p:ext uri="{BB962C8B-B14F-4D97-AF65-F5344CB8AC3E}">
        <p14:creationId xmlns:p14="http://schemas.microsoft.com/office/powerpoint/2010/main" val="82126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>
            <a:lum bright="-38000" contras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6121" y="1447800"/>
            <a:ext cx="5283200" cy="472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2" name="Rectangle 4"/>
          <p:cNvSpPr>
            <a:spLocks noChangeArrowheads="1"/>
          </p:cNvSpPr>
          <p:nvPr/>
        </p:nvSpPr>
        <p:spPr bwMode="auto">
          <a:xfrm rot="-5400000">
            <a:off x="1519063" y="3216246"/>
            <a:ext cx="16431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Rise time (</a:t>
            </a:r>
            <a:r>
              <a:rPr lang="fr-FR" sz="2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</a:t>
            </a:r>
            <a:r>
              <a:rPr lang="fr-FR" sz="2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s)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4385453" y="5867293"/>
            <a:ext cx="1762786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2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Amplitude</a:t>
            </a:r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5653632" y="1835150"/>
            <a:ext cx="825867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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 </a:t>
            </a: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210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Po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5.3 MeV</a:t>
            </a:r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3104147" y="3206750"/>
            <a:ext cx="1159292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n capt on </a:t>
            </a: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3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He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764 keV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601" y="2819400"/>
            <a:ext cx="2246048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5965958" y="2362200"/>
            <a:ext cx="1651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8274554" y="1772817"/>
            <a:ext cx="127810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  <a:sym typeface="Symbol" charset="0"/>
              </a:rPr>
              <a:t></a:t>
            </a: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  </a:t>
            </a:r>
            <a:r>
              <a:rPr lang="fr-FR" sz="1400" b="1" baseline="30000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210</a:t>
            </a: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Po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5.3 MeV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b="1" dirty="0" err="1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from</a:t>
            </a: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fr-FR" sz="1400" b="1" baseline="30000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210</a:t>
            </a:r>
            <a:r>
              <a:rPr lang="fr-FR" sz="1400" b="1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Pb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@ Cu surface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dirty="0">
                <a:solidFill>
                  <a:srgbClr val="3B812F"/>
                </a:solidFill>
                <a:latin typeface="Times New Roman"/>
                <a:ea typeface="ＭＳ Ｐゴシック" charset="0"/>
                <a:cs typeface="Times New Roman"/>
              </a:rPr>
              <a:t>Range = 15 cm </a:t>
            </a:r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 flipH="1" flipV="1">
            <a:off x="6191250" y="2895600"/>
            <a:ext cx="28067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 flipH="1" flipV="1">
            <a:off x="6191250" y="3657600"/>
            <a:ext cx="305435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 flipH="1">
            <a:off x="6108700" y="4419600"/>
            <a:ext cx="338455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2254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797545">
            <a:off x="165100" y="4343401"/>
            <a:ext cx="2153179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544" name="Line 16"/>
          <p:cNvSpPr>
            <a:spLocks noChangeShapeType="1"/>
          </p:cNvSpPr>
          <p:nvPr/>
        </p:nvSpPr>
        <p:spPr bwMode="auto">
          <a:xfrm flipV="1">
            <a:off x="1238250" y="5029200"/>
            <a:ext cx="21463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 flipV="1">
            <a:off x="1403350" y="4343400"/>
            <a:ext cx="206375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46" name="Rectangle 18"/>
          <p:cNvSpPr>
            <a:spLocks noChangeArrowheads="1"/>
          </p:cNvSpPr>
          <p:nvPr/>
        </p:nvSpPr>
        <p:spPr bwMode="auto">
          <a:xfrm>
            <a:off x="529620" y="3902076"/>
            <a:ext cx="11592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n capt on </a:t>
            </a: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3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He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=&gt;   p + T</a:t>
            </a:r>
          </a:p>
        </p:txBody>
      </p:sp>
      <p:sp>
        <p:nvSpPr>
          <p:cNvPr id="22547" name="AutoShape 19"/>
          <p:cNvSpPr>
            <a:spLocks noChangeArrowheads="1"/>
          </p:cNvSpPr>
          <p:nvPr/>
        </p:nvSpPr>
        <p:spPr bwMode="auto">
          <a:xfrm>
            <a:off x="3467100" y="3733800"/>
            <a:ext cx="165100" cy="381000"/>
          </a:xfrm>
          <a:prstGeom prst="downArrow">
            <a:avLst>
              <a:gd name="adj1" fmla="val 50000"/>
              <a:gd name="adj2" fmla="val 625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5695950" y="5400676"/>
            <a:ext cx="17335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222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Rn </a:t>
            </a: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218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Po </a:t>
            </a:r>
            <a:r>
              <a:rPr lang="fr-FR" sz="1400" baseline="300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214</a:t>
            </a:r>
            <a:r>
              <a:rPr lang="fr-FR" sz="140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Po </a:t>
            </a:r>
          </a:p>
        </p:txBody>
      </p:sp>
      <p:sp>
        <p:nvSpPr>
          <p:cNvPr id="22549" name="AutoShape 21"/>
          <p:cNvSpPr>
            <a:spLocks noChangeArrowheads="1"/>
          </p:cNvSpPr>
          <p:nvPr/>
        </p:nvSpPr>
        <p:spPr bwMode="auto">
          <a:xfrm flipV="1">
            <a:off x="6060546" y="4995864"/>
            <a:ext cx="213254" cy="414337"/>
          </a:xfrm>
          <a:prstGeom prst="downArrow">
            <a:avLst>
              <a:gd name="adj1" fmla="val 50000"/>
              <a:gd name="adj2" fmla="val 52621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0" name="AutoShape 22"/>
          <p:cNvSpPr>
            <a:spLocks noChangeArrowheads="1"/>
          </p:cNvSpPr>
          <p:nvPr/>
        </p:nvSpPr>
        <p:spPr bwMode="auto">
          <a:xfrm flipV="1">
            <a:off x="6309916" y="5003800"/>
            <a:ext cx="213254" cy="414338"/>
          </a:xfrm>
          <a:prstGeom prst="downArrow">
            <a:avLst>
              <a:gd name="adj1" fmla="val 50000"/>
              <a:gd name="adj2" fmla="val 52621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1" name="AutoShape 23"/>
          <p:cNvSpPr>
            <a:spLocks noChangeArrowheads="1"/>
          </p:cNvSpPr>
          <p:nvPr/>
        </p:nvSpPr>
        <p:spPr bwMode="auto">
          <a:xfrm flipV="1">
            <a:off x="7052866" y="4984750"/>
            <a:ext cx="213254" cy="414338"/>
          </a:xfrm>
          <a:prstGeom prst="downArrow">
            <a:avLst>
              <a:gd name="adj1" fmla="val 50000"/>
              <a:gd name="adj2" fmla="val 52621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3384550" y="4038601"/>
            <a:ext cx="283766" cy="10779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4" name="Oval 26"/>
          <p:cNvSpPr>
            <a:spLocks noChangeArrowheads="1"/>
          </p:cNvSpPr>
          <p:nvPr/>
        </p:nvSpPr>
        <p:spPr bwMode="auto">
          <a:xfrm>
            <a:off x="3632200" y="4724401"/>
            <a:ext cx="2063750" cy="3159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5" name="Oval 27"/>
          <p:cNvSpPr>
            <a:spLocks noChangeArrowheads="1"/>
          </p:cNvSpPr>
          <p:nvPr/>
        </p:nvSpPr>
        <p:spPr bwMode="auto">
          <a:xfrm>
            <a:off x="5967113" y="4011464"/>
            <a:ext cx="307842" cy="10017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22556" name="Rectangle 28"/>
          <p:cNvSpPr>
            <a:spLocks noChangeArrowheads="1"/>
          </p:cNvSpPr>
          <p:nvPr/>
        </p:nvSpPr>
        <p:spPr bwMode="auto">
          <a:xfrm>
            <a:off x="3338116" y="5043488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b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1</a:t>
            </a: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4533371" y="5029201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b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2</a:t>
            </a:r>
          </a:p>
        </p:txBody>
      </p:sp>
      <p:sp>
        <p:nvSpPr>
          <p:cNvPr id="22558" name="Rectangle 30"/>
          <p:cNvSpPr>
            <a:spLocks noChangeArrowheads="1"/>
          </p:cNvSpPr>
          <p:nvPr/>
        </p:nvSpPr>
        <p:spPr bwMode="auto">
          <a:xfrm>
            <a:off x="5771621" y="4800601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b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3</a:t>
            </a: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116463" y="3501008"/>
            <a:ext cx="15524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b="1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Rate 400 </a:t>
            </a:r>
            <a:r>
              <a:rPr lang="fr-FR" sz="1600" b="1" dirty="0" err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capt</a:t>
            </a:r>
            <a:r>
              <a:rPr lang="fr-FR" sz="1600" b="1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/d</a:t>
            </a:r>
          </a:p>
        </p:txBody>
      </p:sp>
      <p:sp>
        <p:nvSpPr>
          <p:cNvPr id="22561" name="Line 33"/>
          <p:cNvSpPr>
            <a:spLocks noChangeShapeType="1"/>
          </p:cNvSpPr>
          <p:nvPr/>
        </p:nvSpPr>
        <p:spPr bwMode="auto">
          <a:xfrm flipV="1">
            <a:off x="3302000" y="4876800"/>
            <a:ext cx="107315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C4B0B-5A97-7B47-B01A-BCF36F098998}" type="slidenum">
              <a:rPr lang="fr-FR" smtClean="0">
                <a:solidFill>
                  <a:srgbClr val="000000"/>
                </a:solidFill>
                <a:latin typeface="Garamond"/>
              </a:rPr>
              <a:pPr/>
              <a:t>6</a:t>
            </a:fld>
            <a:endParaRPr lang="fr-FR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35" name="Rectangle 24"/>
          <p:cNvSpPr>
            <a:spLocks noChangeArrowheads="1"/>
          </p:cNvSpPr>
          <p:nvPr/>
        </p:nvSpPr>
        <p:spPr bwMode="auto">
          <a:xfrm>
            <a:off x="7215251" y="6093296"/>
            <a:ext cx="21842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fr-FR" sz="16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« Volume » alpha</a:t>
            </a:r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H="1" flipV="1">
            <a:off x="6123130" y="4877544"/>
            <a:ext cx="1170130" cy="12877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fr-FR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>
          <a:xfrm>
            <a:off x="255682" y="106680"/>
            <a:ext cx="9334973" cy="914400"/>
          </a:xfrm>
          <a:prstGeom prst="rect">
            <a:avLst/>
          </a:prstGeom>
        </p:spPr>
        <p:txBody>
          <a:bodyPr vert="horz" lIns="0" tIns="45692" rIns="91380" bIns="0" rtlCol="0" anchor="ctr">
            <a:normAutofit/>
          </a:bodyPr>
          <a:lstStyle>
            <a:lvl1pPr algn="l" defTabSz="456915" rtl="0" eaLnBrk="1" latinLnBrk="0" hangingPunct="1">
              <a:lnSpc>
                <a:spcPts val="2400"/>
              </a:lnSpc>
              <a:spcBef>
                <a:spcPct val="0"/>
              </a:spcBef>
              <a:buNone/>
              <a:defRPr sz="24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dirty="0" err="1">
                <a:solidFill>
                  <a:srgbClr val="000090"/>
                </a:solidFill>
                <a:latin typeface="Times New Roman"/>
                <a:cs typeface="Times New Roman"/>
              </a:rPr>
              <a:t>Particle</a:t>
            </a:r>
            <a:r>
              <a:rPr lang="fr-FR" sz="2800" dirty="0">
                <a:solidFill>
                  <a:srgbClr val="000090"/>
                </a:solidFill>
                <a:latin typeface="Times New Roman"/>
                <a:cs typeface="Times New Roman"/>
              </a:rPr>
              <a:t> identification </a:t>
            </a:r>
            <a:r>
              <a:rPr lang="fr-FR" sz="2800" dirty="0" err="1">
                <a:solidFill>
                  <a:srgbClr val="000090"/>
                </a:solidFill>
                <a:latin typeface="Times New Roman"/>
                <a:cs typeface="Times New Roman"/>
              </a:rPr>
              <a:t>capability</a:t>
            </a:r>
            <a:r>
              <a:rPr lang="fr-FR" sz="2800" dirty="0">
                <a:solidFill>
                  <a:srgbClr val="000090"/>
                </a:solidFill>
                <a:latin typeface="Times New Roman"/>
                <a:cs typeface="Times New Roman"/>
              </a:rPr>
              <a:t> </a:t>
            </a:r>
            <a:r>
              <a:rPr lang="fr-FR" sz="2800" dirty="0" err="1">
                <a:solidFill>
                  <a:srgbClr val="000090"/>
                </a:solidFill>
                <a:latin typeface="Times New Roman"/>
                <a:cs typeface="Times New Roman"/>
              </a:rPr>
              <a:t>at</a:t>
            </a:r>
            <a:r>
              <a:rPr lang="fr-FR" sz="2800" dirty="0">
                <a:solidFill>
                  <a:srgbClr val="000090"/>
                </a:solidFill>
                <a:latin typeface="Times New Roman"/>
                <a:cs typeface="Times New Roman"/>
              </a:rPr>
              <a:t> MeV </a:t>
            </a:r>
            <a:r>
              <a:rPr lang="fr-FR" sz="2800" dirty="0" err="1">
                <a:solidFill>
                  <a:srgbClr val="000090"/>
                </a:solidFill>
                <a:latin typeface="Times New Roman"/>
                <a:cs typeface="Times New Roman"/>
              </a:rPr>
              <a:t>energy</a:t>
            </a:r>
            <a:endParaRPr lang="fr-FR" sz="2800" dirty="0">
              <a:solidFill>
                <a:srgbClr val="000090"/>
              </a:solidFill>
              <a:latin typeface="Times New Roman"/>
              <a:cs typeface="Times New Roman"/>
            </a:endParaRPr>
          </a:p>
          <a:p>
            <a:r>
              <a:rPr lang="fr-FR" dirty="0">
                <a:solidFill>
                  <a:srgbClr val="000090"/>
                </a:solidFill>
                <a:latin typeface="Times New Roman"/>
                <a:cs typeface="Times New Roman"/>
              </a:rPr>
              <a:t>Ar/CH</a:t>
            </a:r>
            <a:r>
              <a:rPr lang="fr-FR" baseline="-25000" dirty="0">
                <a:solidFill>
                  <a:srgbClr val="000090"/>
                </a:solidFill>
                <a:latin typeface="Times New Roman"/>
                <a:cs typeface="Times New Roman"/>
              </a:rPr>
              <a:t>4</a:t>
            </a:r>
            <a:r>
              <a:rPr lang="fr-FR" dirty="0">
                <a:solidFill>
                  <a:srgbClr val="000090"/>
                </a:solidFill>
                <a:latin typeface="Times New Roman"/>
                <a:cs typeface="Times New Roman"/>
              </a:rPr>
              <a:t> + 3g </a:t>
            </a:r>
            <a:r>
              <a:rPr lang="fr-FR" baseline="30000" dirty="0">
                <a:solidFill>
                  <a:srgbClr val="000090"/>
                </a:solidFill>
                <a:latin typeface="Times New Roman"/>
                <a:cs typeface="Times New Roman"/>
              </a:rPr>
              <a:t>3</a:t>
            </a:r>
            <a:r>
              <a:rPr lang="fr-FR" dirty="0">
                <a:solidFill>
                  <a:srgbClr val="000090"/>
                </a:solidFill>
                <a:latin typeface="Times New Roman"/>
                <a:cs typeface="Times New Roman"/>
              </a:rPr>
              <a:t>He @ 200 mb SPC 130cm </a:t>
            </a:r>
            <a:r>
              <a:rPr lang="fr-FR" dirty="0" err="1">
                <a:solidFill>
                  <a:srgbClr val="000090"/>
                </a:solidFill>
                <a:latin typeface="Times New Roman"/>
                <a:cs typeface="Times New Roman"/>
              </a:rPr>
              <a:t>Ø</a:t>
            </a:r>
            <a:r>
              <a:rPr lang="fr-FR" dirty="0">
                <a:solidFill>
                  <a:srgbClr val="000090"/>
                </a:solidFill>
                <a:latin typeface="Times New Roman"/>
                <a:cs typeface="Times New Roman"/>
              </a:rPr>
              <a:t>  @ LSM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7594600" y="1591734"/>
            <a:ext cx="0" cy="3056467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594600" y="4625623"/>
            <a:ext cx="0" cy="42862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34168" y="4626531"/>
            <a:ext cx="549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/>
                <a:cs typeface="Times New Roman"/>
              </a:rPr>
              <a:t>PL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03916" y="5160122"/>
            <a:ext cx="1373092" cy="46166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latin typeface="Times New Roman"/>
                <a:cs typeface="Times New Roman"/>
              </a:rPr>
              <a:t>Point like</a:t>
            </a:r>
          </a:p>
        </p:txBody>
      </p:sp>
      <p:cxnSp>
        <p:nvCxnSpPr>
          <p:cNvPr id="45" name="Straight Arrow Connector 44"/>
          <p:cNvCxnSpPr>
            <a:stCxn id="10" idx="1"/>
          </p:cNvCxnSpPr>
          <p:nvPr/>
        </p:nvCxnSpPr>
        <p:spPr>
          <a:xfrm flipH="1" flipV="1">
            <a:off x="7655050" y="4839935"/>
            <a:ext cx="548866" cy="55102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8365650" y="991996"/>
            <a:ext cx="1096574" cy="46166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Tracks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7655048" y="1176662"/>
            <a:ext cx="710602" cy="123125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46794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oneTexte 15"/>
          <p:cNvSpPr txBox="1">
            <a:spLocks noChangeArrowheads="1"/>
          </p:cNvSpPr>
          <p:nvPr/>
        </p:nvSpPr>
        <p:spPr bwMode="auto">
          <a:xfrm>
            <a:off x="849313" y="-26988"/>
            <a:ext cx="8408987" cy="584201"/>
          </a:xfrm>
          <a:prstGeom prst="rect">
            <a:avLst/>
          </a:prstGeom>
          <a:solidFill>
            <a:srgbClr val="D1D1F0"/>
          </a:solidFill>
          <a:ln w="9525">
            <a:solidFill>
              <a:srgbClr val="7575D1"/>
            </a:solidFill>
            <a:miter lim="800000"/>
            <a:headEnd/>
            <a:tailEnd/>
          </a:ln>
        </p:spPr>
        <p:txBody>
          <a:bodyPr lIns="91436" rIns="914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32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GB" sz="32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Low-energy</a:t>
            </a:r>
            <a:r>
              <a:rPr lang="fr-FR" sz="32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calibration source </a:t>
            </a:r>
            <a:r>
              <a:rPr lang="fr-FR" sz="3200" b="1" i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Argon-37</a:t>
            </a:r>
          </a:p>
        </p:txBody>
      </p:sp>
      <p:sp>
        <p:nvSpPr>
          <p:cNvPr id="16" name="ZoneTexte 181"/>
          <p:cNvSpPr txBox="1">
            <a:spLocks noChangeArrowheads="1"/>
          </p:cNvSpPr>
          <p:nvPr/>
        </p:nvSpPr>
        <p:spPr bwMode="auto">
          <a:xfrm>
            <a:off x="920750" y="549275"/>
            <a:ext cx="79200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rIns="91436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Home made Ar-37 source: irradiating Ca-40 powder with fast neutrons 7x10</a:t>
            </a:r>
            <a:r>
              <a:rPr lang="en-US" sz="1600" baseline="3000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6</a:t>
            </a:r>
            <a:r>
              <a:rPr lang="en-US" sz="160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neutrons/s</a:t>
            </a:r>
          </a:p>
          <a:p>
            <a:r>
              <a:rPr lang="en-US" sz="160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Irradiation time 14 days. Ar-37 emits K(2.6 keV) and L(260 eV) X-rays (35 d decay time)</a:t>
            </a:r>
          </a:p>
        </p:txBody>
      </p:sp>
      <p:pic>
        <p:nvPicPr>
          <p:cNvPr id="17" name="Picture 13" descr="DSC_176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50" y="1125538"/>
            <a:ext cx="3743325" cy="248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" descr="mf08a00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0838" y="3870325"/>
            <a:ext cx="5688012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Grouper 252"/>
          <p:cNvGrpSpPr>
            <a:grpSpLocks/>
          </p:cNvGrpSpPr>
          <p:nvPr/>
        </p:nvGrpSpPr>
        <p:grpSpPr bwMode="auto">
          <a:xfrm>
            <a:off x="4737100" y="1196975"/>
            <a:ext cx="4248150" cy="2808288"/>
            <a:chOff x="9865296" y="25563142"/>
            <a:chExt cx="4248472" cy="2913535"/>
          </a:xfrm>
        </p:grpSpPr>
        <p:pic>
          <p:nvPicPr>
            <p:cNvPr id="21" name="Image 24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65296" y="25563142"/>
              <a:ext cx="3682122" cy="2448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Flèche vers la droite 180"/>
            <p:cNvSpPr/>
            <p:nvPr/>
          </p:nvSpPr>
          <p:spPr bwMode="auto">
            <a:xfrm rot="16200000">
              <a:off x="11341129" y="27543061"/>
              <a:ext cx="1225364" cy="144474"/>
            </a:xfrm>
            <a:prstGeom prst="rightArrow">
              <a:avLst/>
            </a:prstGeom>
            <a:solidFill>
              <a:srgbClr val="333399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lIns="411469" tIns="205732" rIns="411469" bIns="205732" anchor="ctr"/>
            <a:lstStyle/>
            <a:p>
              <a:pPr defTabSz="4114671">
                <a:defRPr/>
              </a:pPr>
              <a:endParaRPr lang="fr-FR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23" name="ZoneTexte 181"/>
            <p:cNvSpPr txBox="1">
              <a:spLocks noChangeArrowheads="1"/>
            </p:cNvSpPr>
            <p:nvPr/>
          </p:nvSpPr>
          <p:spPr bwMode="auto">
            <a:xfrm>
              <a:off x="10657384" y="28227436"/>
              <a:ext cx="3456384" cy="249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6" rIns="91436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300" b="1">
                  <a:latin typeface="Times New Roman" charset="0"/>
                  <a:cs typeface="Times New Roman" charset="0"/>
                </a:rPr>
                <a:t>	Argon 37</a:t>
              </a:r>
            </a:p>
          </p:txBody>
        </p:sp>
      </p:grp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144463" y="3990975"/>
            <a:ext cx="3944937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First measurement</a:t>
            </a:r>
          </a:p>
          <a:p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with Ar-37 source</a:t>
            </a:r>
          </a:p>
          <a:p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Total rate 40 </a:t>
            </a:r>
            <a:r>
              <a:rPr lang="en-US" sz="2000" b="1" dirty="0" err="1">
                <a:solidFill>
                  <a:srgbClr val="000090"/>
                </a:solidFill>
                <a:latin typeface="Times New Roman" charset="0"/>
                <a:cs typeface="Times New Roman" charset="0"/>
              </a:rPr>
              <a:t>hz</a:t>
            </a:r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in 250 mbar gas, 8 mm ball</a:t>
            </a:r>
          </a:p>
          <a:p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240 </a:t>
            </a:r>
            <a:r>
              <a:rPr lang="en-US" sz="2000" b="1" dirty="0" err="1">
                <a:solidFill>
                  <a:srgbClr val="FF0000"/>
                </a:solidFill>
                <a:latin typeface="Times New Roman" charset="0"/>
                <a:cs typeface="Times New Roman" charset="0"/>
              </a:rPr>
              <a:t>eV</a:t>
            </a:r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peak clearly seen</a:t>
            </a:r>
          </a:p>
          <a:p>
            <a:r>
              <a:rPr lang="en-US" sz="20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 key result for light dark matter search</a:t>
            </a: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7977188" y="4149725"/>
            <a:ext cx="633412" cy="2603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latin typeface="Times New Roman" charset="0"/>
                <a:cs typeface="Times New Roman" charset="0"/>
              </a:rPr>
              <a:t>5.9.keV</a:t>
            </a:r>
          </a:p>
        </p:txBody>
      </p:sp>
      <p:sp>
        <p:nvSpPr>
          <p:cNvPr id="26" name="TextBox 2"/>
          <p:cNvSpPr txBox="1">
            <a:spLocks noChangeArrowheads="1"/>
          </p:cNvSpPr>
          <p:nvPr/>
        </p:nvSpPr>
        <p:spPr bwMode="auto">
          <a:xfrm>
            <a:off x="7329488" y="4652963"/>
            <a:ext cx="633412" cy="2619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latin typeface="Times New Roman" charset="0"/>
                <a:cs typeface="Times New Roman" charset="0"/>
              </a:rPr>
              <a:t>2.4 keV</a:t>
            </a: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6897688" y="5445125"/>
            <a:ext cx="595312" cy="2619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latin typeface="Times New Roman" charset="0"/>
                <a:cs typeface="Times New Roman" charset="0"/>
              </a:rPr>
              <a:t>260 eV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5025008" y="1196752"/>
            <a:ext cx="3168104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Installation near the spherical detector</a:t>
            </a:r>
          </a:p>
        </p:txBody>
      </p:sp>
    </p:spTree>
    <p:extLst>
      <p:ext uri="{BB962C8B-B14F-4D97-AF65-F5344CB8AC3E}">
        <p14:creationId xmlns:p14="http://schemas.microsoft.com/office/powerpoint/2010/main" val="28288002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394575" y="6519863"/>
            <a:ext cx="2311400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3EFE86-F8AA-5C4A-A5EB-E9BEC26F82F2}" type="slidenum">
              <a:rPr lang="en-US" sz="1400"/>
              <a:pPr/>
              <a:t>8</a:t>
            </a:fld>
            <a:endParaRPr lang="en-US" sz="1400"/>
          </a:p>
        </p:txBody>
      </p:sp>
      <p:sp>
        <p:nvSpPr>
          <p:cNvPr id="78" name="Date Placeholder 1"/>
          <p:cNvSpPr>
            <a:spLocks noGrp="1"/>
          </p:cNvSpPr>
          <p:nvPr>
            <p:ph type="dt" sz="quarter" idx="10"/>
          </p:nvPr>
        </p:nvSpPr>
        <p:spPr>
          <a:xfrm>
            <a:off x="195263" y="6551613"/>
            <a:ext cx="1181100" cy="365125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fld id="{CFD70D31-751F-844B-8E15-212C3BB0997C}" type="datetime1">
              <a:rPr lang="fr-FR" sz="1200" smtClean="0">
                <a:solidFill>
                  <a:schemeClr val="bg1">
                    <a:lumMod val="65000"/>
                  </a:schemeClr>
                </a:solidFill>
              </a:rPr>
              <a:pPr>
                <a:defRPr/>
              </a:pPr>
              <a:t>08/10/2020</a:t>
            </a:fld>
            <a:endParaRPr lang="en-US" sz="1200" dirty="0"/>
          </a:p>
        </p:txBody>
      </p:sp>
      <p:grpSp>
        <p:nvGrpSpPr>
          <p:cNvPr id="43011" name="Group 15"/>
          <p:cNvGrpSpPr>
            <a:grpSpLocks/>
          </p:cNvGrpSpPr>
          <p:nvPr/>
        </p:nvGrpSpPr>
        <p:grpSpPr bwMode="auto">
          <a:xfrm>
            <a:off x="5168900" y="3702050"/>
            <a:ext cx="4378325" cy="3255963"/>
            <a:chOff x="4801680" y="3615127"/>
            <a:chExt cx="4377046" cy="3190698"/>
          </a:xfrm>
        </p:grpSpPr>
        <p:grpSp>
          <p:nvGrpSpPr>
            <p:cNvPr id="43029" name="Group 16"/>
            <p:cNvGrpSpPr>
              <a:grpSpLocks/>
            </p:cNvGrpSpPr>
            <p:nvPr/>
          </p:nvGrpSpPr>
          <p:grpSpPr bwMode="auto">
            <a:xfrm>
              <a:off x="4801680" y="3615127"/>
              <a:ext cx="4377046" cy="3190698"/>
              <a:chOff x="1483131" y="3060301"/>
              <a:chExt cx="5393125" cy="3900443"/>
            </a:xfrm>
          </p:grpSpPr>
          <p:pic>
            <p:nvPicPr>
              <p:cNvPr id="43032" name="Picture 19" descr="nl11b000FermetureCapot.jp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97987" y="3060301"/>
                <a:ext cx="5278269" cy="3516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1" name="Straight Connector 20"/>
              <p:cNvCxnSpPr/>
              <p:nvPr/>
            </p:nvCxnSpPr>
            <p:spPr>
              <a:xfrm flipV="1">
                <a:off x="1760805" y="3512912"/>
                <a:ext cx="745026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1766672" y="6120181"/>
                <a:ext cx="456205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035" name="TextBox 22"/>
              <p:cNvSpPr txBox="1">
                <a:spLocks noChangeArrowheads="1"/>
              </p:cNvSpPr>
              <p:nvPr/>
            </p:nvSpPr>
            <p:spPr bwMode="auto">
              <a:xfrm>
                <a:off x="2456687" y="3330814"/>
                <a:ext cx="664857" cy="3319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fr-FR" sz="1200" b="1">
                    <a:solidFill>
                      <a:srgbClr val="FF0000"/>
                    </a:solidFill>
                  </a:rPr>
                  <a:t>80</a:t>
                </a:r>
              </a:p>
            </p:txBody>
          </p:sp>
          <p:sp>
            <p:nvSpPr>
              <p:cNvPr id="43036" name="TextBox 23"/>
              <p:cNvSpPr txBox="1">
                <a:spLocks noChangeArrowheads="1"/>
              </p:cNvSpPr>
              <p:nvPr/>
            </p:nvSpPr>
            <p:spPr bwMode="auto">
              <a:xfrm>
                <a:off x="4392607" y="5595012"/>
                <a:ext cx="425110" cy="3386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fr-FR" sz="1200" b="1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43037" name="TextBox 25"/>
              <p:cNvSpPr txBox="1">
                <a:spLocks noChangeArrowheads="1"/>
              </p:cNvSpPr>
              <p:nvPr/>
            </p:nvSpPr>
            <p:spPr bwMode="auto">
              <a:xfrm>
                <a:off x="5586910" y="6407510"/>
                <a:ext cx="877878" cy="5532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fr-FR"/>
                  <a:t>      </a:t>
                </a:r>
              </a:p>
            </p:txBody>
          </p:sp>
          <p:sp>
            <p:nvSpPr>
              <p:cNvPr id="43038" name="TextBox 26"/>
              <p:cNvSpPr txBox="1">
                <a:spLocks noChangeArrowheads="1"/>
              </p:cNvSpPr>
              <p:nvPr/>
            </p:nvSpPr>
            <p:spPr bwMode="auto">
              <a:xfrm rot="-5400000">
                <a:off x="1328566" y="3485380"/>
                <a:ext cx="877878" cy="5687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fr-FR"/>
                  <a:t>      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2687687" y="3699281"/>
                <a:ext cx="1705150" cy="1983502"/>
              </a:xfrm>
              <a:prstGeom prst="straightConnector1">
                <a:avLst/>
              </a:prstGeom>
              <a:ln w="3175" cmpd="sng"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030" name="TextBox 17"/>
            <p:cNvSpPr txBox="1">
              <a:spLocks noChangeArrowheads="1"/>
            </p:cNvSpPr>
            <p:nvPr/>
          </p:nvSpPr>
          <p:spPr bwMode="auto">
            <a:xfrm rot="-5400000">
              <a:off x="4478052" y="4024231"/>
              <a:ext cx="979623" cy="27699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200" b="1">
                  <a:solidFill>
                    <a:srgbClr val="0D0D0D"/>
                  </a:solidFill>
                </a:rPr>
                <a:t>Rate [</a:t>
              </a:r>
              <a:r>
                <a:rPr lang="fr-FR" sz="1200" b="1" i="1">
                  <a:solidFill>
                    <a:srgbClr val="0D0D0D"/>
                  </a:solidFill>
                </a:rPr>
                <a:t>Hz</a:t>
              </a:r>
              <a:r>
                <a:rPr lang="fr-FR" sz="1200" b="1">
                  <a:solidFill>
                    <a:srgbClr val="0D0D0D"/>
                  </a:solidFill>
                </a:rPr>
                <a:t>]</a:t>
              </a:r>
            </a:p>
          </p:txBody>
        </p:sp>
        <p:sp>
          <p:nvSpPr>
            <p:cNvPr id="43031" name="TextBox 18"/>
            <p:cNvSpPr txBox="1">
              <a:spLocks noChangeArrowheads="1"/>
            </p:cNvSpPr>
            <p:nvPr/>
          </p:nvSpPr>
          <p:spPr bwMode="auto">
            <a:xfrm>
              <a:off x="8164769" y="6260754"/>
              <a:ext cx="79835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200" b="1">
                  <a:solidFill>
                    <a:srgbClr val="0D0D0D"/>
                  </a:solidFill>
                </a:rPr>
                <a:t>Date [</a:t>
              </a:r>
              <a:r>
                <a:rPr lang="en-GB" sz="1200" b="1" i="1">
                  <a:solidFill>
                    <a:srgbClr val="0D0D0D"/>
                  </a:solidFill>
                </a:rPr>
                <a:t>s</a:t>
              </a:r>
              <a:r>
                <a:rPr lang="en-GB" sz="1200" b="1">
                  <a:solidFill>
                    <a:srgbClr val="0D0D0D"/>
                  </a:solidFill>
                </a:rPr>
                <a:t>]</a:t>
              </a:r>
            </a:p>
          </p:txBody>
        </p:sp>
      </p:grpSp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303213" y="3729038"/>
            <a:ext cx="4802187" cy="3013075"/>
            <a:chOff x="303156" y="3729731"/>
            <a:chExt cx="4802603" cy="3011637"/>
          </a:xfrm>
        </p:grpSpPr>
        <p:pic>
          <p:nvPicPr>
            <p:cNvPr id="43023" name="Picture 32" descr="P1080252Bis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8545" y="3812394"/>
              <a:ext cx="4257214" cy="2928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7" name="Straight Arrow Connector 36"/>
            <p:cNvCxnSpPr/>
            <p:nvPr/>
          </p:nvCxnSpPr>
          <p:spPr>
            <a:xfrm>
              <a:off x="1352584" y="3934420"/>
              <a:ext cx="885902" cy="3966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1376399" y="4510408"/>
              <a:ext cx="1055778" cy="43159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1376399" y="5078462"/>
              <a:ext cx="1035140" cy="35701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03156" y="3729731"/>
              <a:ext cx="1062397" cy="41549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Polyethylene</a:t>
              </a:r>
            </a:p>
            <a:p>
              <a:pPr>
                <a:defRPr/>
              </a:pPr>
              <a:r>
                <a:rPr lang="en-US" sz="105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 cm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3156" y="4302081"/>
              <a:ext cx="1062397" cy="41549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5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Lead</a:t>
              </a:r>
            </a:p>
            <a:p>
              <a:pPr>
                <a:defRPr/>
              </a:pPr>
              <a:r>
                <a:rPr lang="en-US" sz="105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 cm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58904" y="4878937"/>
            <a:ext cx="1062397" cy="415498"/>
          </a:xfrm>
          <a:prstGeom prst="rect">
            <a:avLst/>
          </a:prstGeom>
          <a:solidFill>
            <a:srgbClr val="FFFFFF"/>
          </a:solidFill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0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Copper</a:t>
            </a:r>
          </a:p>
          <a:p>
            <a:pPr>
              <a:defRPr/>
            </a:pPr>
            <a:r>
              <a:rPr lang="en-US" sz="10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cm</a:t>
            </a:r>
          </a:p>
        </p:txBody>
      </p:sp>
      <p:sp>
        <p:nvSpPr>
          <p:cNvPr id="79" name="Rectangle 78"/>
          <p:cNvSpPr/>
          <p:nvPr/>
        </p:nvSpPr>
        <p:spPr>
          <a:xfrm>
            <a:off x="223838" y="133350"/>
            <a:ext cx="9453562" cy="6361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43015" name="TextBox 51"/>
          <p:cNvSpPr txBox="1">
            <a:spLocks noChangeArrowheads="1"/>
          </p:cNvSpPr>
          <p:nvPr/>
        </p:nvSpPr>
        <p:spPr bwMode="auto">
          <a:xfrm>
            <a:off x="6105525" y="4797425"/>
            <a:ext cx="2170113" cy="4619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>
                <a:solidFill>
                  <a:srgbClr val="0000FF"/>
                </a:solidFill>
              </a:rPr>
              <a:t>Decrease of factor 20 for</a:t>
            </a:r>
          </a:p>
          <a:p>
            <a:pPr algn="ctr"/>
            <a:r>
              <a:rPr lang="fr-FR" sz="1200">
                <a:solidFill>
                  <a:srgbClr val="0000FF"/>
                </a:solidFill>
              </a:rPr>
              <a:t>Energy range 1 </a:t>
            </a:r>
            <a:r>
              <a:rPr lang="en-US" sz="1200">
                <a:solidFill>
                  <a:srgbClr val="0000FF"/>
                </a:solidFill>
              </a:rPr>
              <a:t>–</a:t>
            </a:r>
            <a:r>
              <a:rPr lang="fr-FR" sz="1200">
                <a:solidFill>
                  <a:srgbClr val="0000FF"/>
                </a:solidFill>
              </a:rPr>
              <a:t> 200 </a:t>
            </a:r>
            <a:r>
              <a:rPr lang="fr-FR" sz="1200" i="1">
                <a:solidFill>
                  <a:srgbClr val="0000FF"/>
                </a:solidFill>
              </a:rPr>
              <a:t>keV</a:t>
            </a:r>
          </a:p>
        </p:txBody>
      </p:sp>
      <p:pic>
        <p:nvPicPr>
          <p:cNvPr id="43016" name="Image 249" descr="IMG_7882[1]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88" y="987425"/>
            <a:ext cx="3960813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7" name="Rectangle 5"/>
          <p:cNvSpPr>
            <a:spLocks noChangeArrowheads="1"/>
          </p:cNvSpPr>
          <p:nvPr/>
        </p:nvSpPr>
        <p:spPr bwMode="auto">
          <a:xfrm>
            <a:off x="488950" y="0"/>
            <a:ext cx="9144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NEWS-LSM: Exploration of  light dark matter search at LSM</a:t>
            </a:r>
          </a:p>
          <a:p>
            <a:pPr algn="ctr"/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Detector installed at LSM end 2012: </a:t>
            </a:r>
            <a:r>
              <a:rPr lang="en-US" sz="2000" b="1" dirty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60 cm, Pressure = up to 10 bar</a:t>
            </a:r>
          </a:p>
          <a:p>
            <a:pPr algn="ctr"/>
            <a:r>
              <a:rPr lang="en-US" sz="2000" b="1" dirty="0">
                <a:solidFill>
                  <a:srgbClr val="000090"/>
                </a:solidFill>
                <a:latin typeface="Times New Roman" charset="0"/>
                <a:cs typeface="Times New Roman" charset="0"/>
              </a:rPr>
              <a:t>Gas targets: Ne, He, CH4</a:t>
            </a:r>
          </a:p>
        </p:txBody>
      </p:sp>
      <p:sp>
        <p:nvSpPr>
          <p:cNvPr id="43019" name="TextBox 6"/>
          <p:cNvSpPr txBox="1">
            <a:spLocks noChangeArrowheads="1"/>
          </p:cNvSpPr>
          <p:nvPr/>
        </p:nvSpPr>
        <p:spPr bwMode="auto">
          <a:xfrm>
            <a:off x="6248400" y="4005263"/>
            <a:ext cx="1792288" cy="33813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rgbClr val="0000FF"/>
                </a:solidFill>
              </a:rPr>
              <a:t>Effect of the cup</a:t>
            </a:r>
          </a:p>
        </p:txBody>
      </p:sp>
      <p:sp>
        <p:nvSpPr>
          <p:cNvPr id="43020" name="TextBox 7"/>
          <p:cNvSpPr txBox="1">
            <a:spLocks noChangeArrowheads="1"/>
          </p:cNvSpPr>
          <p:nvPr/>
        </p:nvSpPr>
        <p:spPr bwMode="auto">
          <a:xfrm>
            <a:off x="9423400" y="1587500"/>
            <a:ext cx="184150" cy="46196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43022" name="TextBox 9"/>
          <p:cNvSpPr txBox="1">
            <a:spLocks noChangeArrowheads="1"/>
          </p:cNvSpPr>
          <p:nvPr/>
        </p:nvSpPr>
        <p:spPr bwMode="auto">
          <a:xfrm>
            <a:off x="5473700" y="2755900"/>
            <a:ext cx="184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/>
          </a:p>
        </p:txBody>
      </p:sp>
      <p:pic>
        <p:nvPicPr>
          <p:cNvPr id="33" name="Image 246" descr="Capture d’écran 2012-07-04 à 16.36.39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976" y="1124744"/>
            <a:ext cx="2160240" cy="271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Image 2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3240" y="1052736"/>
            <a:ext cx="211831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30004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7-04-03 at 18.34.3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28" y="1073998"/>
            <a:ext cx="8409384" cy="54513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32720" y="44624"/>
            <a:ext cx="432766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 with Neon at 3 bar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40.5 days, threshold 30 eV</a:t>
            </a:r>
          </a:p>
          <a:p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Q. Arnaud and al, </a:t>
            </a:r>
            <a:r>
              <a:rPr lang="fr-FR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Astropart</a:t>
            </a:r>
            <a:r>
              <a:rPr lang="fr-FR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Phys. 97 (2018) 54–62 </a:t>
            </a:r>
            <a:endParaRPr lang="en-US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31438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,2|0,8"/>
</p:tagLst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97" charset="0"/>
            <a:ea typeface="ＭＳ Ｐゴシック" pitchFamily="-97" charset="-128"/>
            <a:cs typeface="ＭＳ Ｐゴシック" pitchFamily="-9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97" charset="0"/>
            <a:ea typeface="ＭＳ Ｐゴシック" pitchFamily="-97" charset="-128"/>
            <a:cs typeface="ＭＳ Ｐゴシック" pitchFamily="-97" charset="-128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72420</TotalTime>
  <Words>1232</Words>
  <Application>Microsoft Macintosh PowerPoint</Application>
  <PresentationFormat>Format A4 (210 x 297 mm)</PresentationFormat>
  <Paragraphs>224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ＭＳ Ｐゴシック</vt:lpstr>
      <vt:lpstr>Arial</vt:lpstr>
      <vt:lpstr>Calibri</vt:lpstr>
      <vt:lpstr>Garamond</vt:lpstr>
      <vt:lpstr>Symbol</vt:lpstr>
      <vt:lpstr>Times New Roman</vt:lpstr>
      <vt:lpstr>Nouvelle présentation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NEWS-SNO with compact shield : data taking on 2021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ioannis giomataris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ioannis giomataris</dc:creator>
  <cp:lastModifiedBy>Utilisateur Microsoft Office</cp:lastModifiedBy>
  <cp:revision>763</cp:revision>
  <cp:lastPrinted>2019-07-15T00:50:47Z</cp:lastPrinted>
  <dcterms:created xsi:type="dcterms:W3CDTF">2010-03-19T05:53:17Z</dcterms:created>
  <dcterms:modified xsi:type="dcterms:W3CDTF">2020-10-08T13:19:44Z</dcterms:modified>
</cp:coreProperties>
</file>